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2" r:id="rId2"/>
    <p:sldId id="327" r:id="rId3"/>
    <p:sldId id="304" r:id="rId4"/>
    <p:sldId id="345" r:id="rId5"/>
    <p:sldId id="397" r:id="rId6"/>
    <p:sldId id="305" r:id="rId7"/>
    <p:sldId id="308" r:id="rId8"/>
    <p:sldId id="356" r:id="rId9"/>
    <p:sldId id="379" r:id="rId10"/>
    <p:sldId id="383" r:id="rId11"/>
    <p:sldId id="348" r:id="rId12"/>
    <p:sldId id="338" r:id="rId13"/>
    <p:sldId id="398" r:id="rId14"/>
    <p:sldId id="426" r:id="rId15"/>
    <p:sldId id="396" r:id="rId16"/>
    <p:sldId id="427" r:id="rId17"/>
    <p:sldId id="42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7352F-567D-404F-BFD3-D615F08C6E17}" v="15" dt="2024-11-15T04:04:33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9" autoAdjust="0"/>
    <p:restoredTop sz="80539" autoAdjust="0"/>
  </p:normalViewPr>
  <p:slideViewPr>
    <p:cSldViewPr snapToGrid="0">
      <p:cViewPr varScale="1">
        <p:scale>
          <a:sx n="100" d="100"/>
          <a:sy n="10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翔宇 吴" userId="739c8fe9aff219d0" providerId="LiveId" clId="{F587352F-567D-404F-BFD3-D615F08C6E17}"/>
    <pc:docChg chg="custSel addSld delSld modSld">
      <pc:chgData name="翔宇 吴" userId="739c8fe9aff219d0" providerId="LiveId" clId="{F587352F-567D-404F-BFD3-D615F08C6E17}" dt="2024-11-15T04:05:25.599" v="227" actId="478"/>
      <pc:docMkLst>
        <pc:docMk/>
      </pc:docMkLst>
      <pc:sldChg chg="add modTransition">
        <pc:chgData name="翔宇 吴" userId="739c8fe9aff219d0" providerId="LiveId" clId="{F587352F-567D-404F-BFD3-D615F08C6E17}" dt="2024-11-15T03:46:15.700" v="123"/>
        <pc:sldMkLst>
          <pc:docMk/>
          <pc:sldMk cId="2391447931" sldId="305"/>
        </pc:sldMkLst>
      </pc:sldChg>
      <pc:sldChg chg="addSp delSp modSp add mod modTransition modNotesTx">
        <pc:chgData name="翔宇 吴" userId="739c8fe9aff219d0" providerId="LiveId" clId="{F587352F-567D-404F-BFD3-D615F08C6E17}" dt="2024-11-15T03:44:18.343" v="122" actId="20577"/>
        <pc:sldMkLst>
          <pc:docMk/>
          <pc:sldMk cId="1612162659" sldId="308"/>
        </pc:sldMkLst>
        <pc:spChg chg="add mod">
          <ac:chgData name="翔宇 吴" userId="739c8fe9aff219d0" providerId="LiveId" clId="{F587352F-567D-404F-BFD3-D615F08C6E17}" dt="2024-11-15T03:41:21.932" v="30" actId="20577"/>
          <ac:spMkLst>
            <pc:docMk/>
            <pc:sldMk cId="1612162659" sldId="308"/>
            <ac:spMk id="2" creationId="{4FB46A3B-2FBA-9E9E-A4DB-A58991DCAF0C}"/>
          </ac:spMkLst>
        </pc:spChg>
        <pc:spChg chg="del mod">
          <ac:chgData name="翔宇 吴" userId="739c8fe9aff219d0" providerId="LiveId" clId="{F587352F-567D-404F-BFD3-D615F08C6E17}" dt="2024-11-15T03:41:40.748" v="38" actId="478"/>
          <ac:spMkLst>
            <pc:docMk/>
            <pc:sldMk cId="1612162659" sldId="308"/>
            <ac:spMk id="3" creationId="{F0358AAC-BB29-9F33-9A93-B5A49CC0095A}"/>
          </ac:spMkLst>
        </pc:spChg>
        <pc:spChg chg="add del mod">
          <ac:chgData name="翔宇 吴" userId="739c8fe9aff219d0" providerId="LiveId" clId="{F587352F-567D-404F-BFD3-D615F08C6E17}" dt="2024-11-15T03:43:18.815" v="49" actId="478"/>
          <ac:spMkLst>
            <pc:docMk/>
            <pc:sldMk cId="1612162659" sldId="308"/>
            <ac:spMk id="4" creationId="{E04B3BFC-90C3-6E75-6EB7-E99EC1E87021}"/>
          </ac:spMkLst>
        </pc:spChg>
        <pc:spChg chg="add mod">
          <ac:chgData name="翔宇 吴" userId="739c8fe9aff219d0" providerId="LiveId" clId="{F587352F-567D-404F-BFD3-D615F08C6E17}" dt="2024-11-15T03:43:14.095" v="45"/>
          <ac:spMkLst>
            <pc:docMk/>
            <pc:sldMk cId="1612162659" sldId="308"/>
            <ac:spMk id="5" creationId="{3EE62AD2-AF5F-78D5-9778-E442D69182E2}"/>
          </ac:spMkLst>
        </pc:spChg>
        <pc:spChg chg="del mod">
          <ac:chgData name="翔宇 吴" userId="739c8fe9aff219d0" providerId="LiveId" clId="{F587352F-567D-404F-BFD3-D615F08C6E17}" dt="2024-11-15T03:41:27.184" v="33" actId="478"/>
          <ac:spMkLst>
            <pc:docMk/>
            <pc:sldMk cId="1612162659" sldId="308"/>
            <ac:spMk id="10" creationId="{9140519D-B17A-6AF5-8A9F-9576F99B27BF}"/>
          </ac:spMkLst>
        </pc:spChg>
        <pc:spChg chg="del">
          <ac:chgData name="翔宇 吴" userId="739c8fe9aff219d0" providerId="LiveId" clId="{F587352F-567D-404F-BFD3-D615F08C6E17}" dt="2024-11-15T03:41:07.588" v="2" actId="478"/>
          <ac:spMkLst>
            <pc:docMk/>
            <pc:sldMk cId="1612162659" sldId="308"/>
            <ac:spMk id="19" creationId="{8E361477-9923-4BF3-BF54-98FBA5AB3ED9}"/>
          </ac:spMkLst>
        </pc:spChg>
        <pc:spChg chg="del">
          <ac:chgData name="翔宇 吴" userId="739c8fe9aff219d0" providerId="LiveId" clId="{F587352F-567D-404F-BFD3-D615F08C6E17}" dt="2024-11-15T03:41:30.019" v="36" actId="478"/>
          <ac:spMkLst>
            <pc:docMk/>
            <pc:sldMk cId="1612162659" sldId="308"/>
            <ac:spMk id="20" creationId="{1E8FAFF1-5A72-4853-8416-BB8BD0F24034}"/>
          </ac:spMkLst>
        </pc:spChg>
        <pc:spChg chg="del">
          <ac:chgData name="翔宇 吴" userId="739c8fe9aff219d0" providerId="LiveId" clId="{F587352F-567D-404F-BFD3-D615F08C6E17}" dt="2024-11-15T03:41:42.381" v="39" actId="478"/>
          <ac:spMkLst>
            <pc:docMk/>
            <pc:sldMk cId="1612162659" sldId="308"/>
            <ac:spMk id="23" creationId="{F81F6075-6DCC-B55F-0361-DE1294C5A872}"/>
          </ac:spMkLst>
        </pc:spChg>
        <pc:picChg chg="mod">
          <ac:chgData name="翔宇 吴" userId="739c8fe9aff219d0" providerId="LiveId" clId="{F587352F-567D-404F-BFD3-D615F08C6E17}" dt="2024-11-15T03:43:15.320" v="46" actId="1076"/>
          <ac:picMkLst>
            <pc:docMk/>
            <pc:sldMk cId="1612162659" sldId="308"/>
            <ac:picMk id="16" creationId="{CA80053E-A875-9CD6-8915-E01F1E0FE7B0}"/>
          </ac:picMkLst>
        </pc:picChg>
        <pc:picChg chg="del mod">
          <ac:chgData name="翔宇 吴" userId="739c8fe9aff219d0" providerId="LiveId" clId="{F587352F-567D-404F-BFD3-D615F08C6E17}" dt="2024-11-15T03:43:17.639" v="48" actId="478"/>
          <ac:picMkLst>
            <pc:docMk/>
            <pc:sldMk cId="1612162659" sldId="308"/>
            <ac:picMk id="25" creationId="{964E84BD-622F-E055-1CB5-E976632D6A26}"/>
          </ac:picMkLst>
        </pc:picChg>
        <pc:cxnChg chg="del">
          <ac:chgData name="翔宇 吴" userId="739c8fe9aff219d0" providerId="LiveId" clId="{F587352F-567D-404F-BFD3-D615F08C6E17}" dt="2024-11-15T03:41:25.934" v="32" actId="478"/>
          <ac:cxnSpMkLst>
            <pc:docMk/>
            <pc:sldMk cId="1612162659" sldId="308"/>
            <ac:cxnSpMk id="8" creationId="{5AC681F5-0C2D-3EA5-56D9-34A0583E1AF6}"/>
          </ac:cxnSpMkLst>
        </pc:cxnChg>
      </pc:sldChg>
      <pc:sldChg chg="modNotesTx">
        <pc:chgData name="翔宇 吴" userId="739c8fe9aff219d0" providerId="LiveId" clId="{F587352F-567D-404F-BFD3-D615F08C6E17}" dt="2024-11-15T03:11:42.843" v="0" actId="20577"/>
        <pc:sldMkLst>
          <pc:docMk/>
          <pc:sldMk cId="0" sldId="342"/>
        </pc:sldMkLst>
      </pc:sldChg>
      <pc:sldChg chg="modNotesTx">
        <pc:chgData name="翔宇 吴" userId="739c8fe9aff219d0" providerId="LiveId" clId="{F587352F-567D-404F-BFD3-D615F08C6E17}" dt="2024-11-15T03:54:37.233" v="150" actId="20577"/>
        <pc:sldMkLst>
          <pc:docMk/>
          <pc:sldMk cId="929914759" sldId="348"/>
        </pc:sldMkLst>
      </pc:sldChg>
      <pc:sldChg chg="add modTransition">
        <pc:chgData name="翔宇 吴" userId="739c8fe9aff219d0" providerId="LiveId" clId="{F587352F-567D-404F-BFD3-D615F08C6E17}" dt="2024-11-15T03:47:07.186" v="124"/>
        <pc:sldMkLst>
          <pc:docMk/>
          <pc:sldMk cId="2488443569" sldId="356"/>
        </pc:sldMkLst>
      </pc:sldChg>
      <pc:sldChg chg="add modTransition">
        <pc:chgData name="翔宇 吴" userId="739c8fe9aff219d0" providerId="LiveId" clId="{F587352F-567D-404F-BFD3-D615F08C6E17}" dt="2024-11-15T03:48:10.280" v="128"/>
        <pc:sldMkLst>
          <pc:docMk/>
          <pc:sldMk cId="138928893" sldId="379"/>
        </pc:sldMkLst>
      </pc:sldChg>
      <pc:sldChg chg="add modTransition modNotesTx">
        <pc:chgData name="翔宇 吴" userId="739c8fe9aff219d0" providerId="LiveId" clId="{F587352F-567D-404F-BFD3-D615F08C6E17}" dt="2024-11-15T03:49:20.936" v="142" actId="20577"/>
        <pc:sldMkLst>
          <pc:docMk/>
          <pc:sldMk cId="1006076998" sldId="383"/>
        </pc:sldMkLst>
      </pc:sldChg>
      <pc:sldChg chg="add del modTransition modNotesTx">
        <pc:chgData name="翔宇 吴" userId="739c8fe9aff219d0" providerId="LiveId" clId="{F587352F-567D-404F-BFD3-D615F08C6E17}" dt="2024-11-15T03:47:54.601" v="127" actId="47"/>
        <pc:sldMkLst>
          <pc:docMk/>
          <pc:sldMk cId="175050899" sldId="393"/>
        </pc:sldMkLst>
      </pc:sldChg>
      <pc:sldChg chg="add modTransition">
        <pc:chgData name="翔宇 吴" userId="739c8fe9aff219d0" providerId="LiveId" clId="{F587352F-567D-404F-BFD3-D615F08C6E17}" dt="2024-11-15T03:51:15.010" v="143"/>
        <pc:sldMkLst>
          <pc:docMk/>
          <pc:sldMk cId="589614221" sldId="396"/>
        </pc:sldMkLst>
      </pc:sldChg>
      <pc:sldChg chg="modNotesTx">
        <pc:chgData name="翔宇 吴" userId="739c8fe9aff219d0" providerId="LiveId" clId="{F587352F-567D-404F-BFD3-D615F08C6E17}" dt="2024-11-15T03:59:43.591" v="172"/>
        <pc:sldMkLst>
          <pc:docMk/>
          <pc:sldMk cId="4107523902" sldId="398"/>
        </pc:sldMkLst>
      </pc:sldChg>
      <pc:sldChg chg="addSp delSp modSp mod">
        <pc:chgData name="翔宇 吴" userId="739c8fe9aff219d0" providerId="LiveId" clId="{F587352F-567D-404F-BFD3-D615F08C6E17}" dt="2024-11-15T04:05:25.599" v="227" actId="478"/>
        <pc:sldMkLst>
          <pc:docMk/>
          <pc:sldMk cId="1120893138" sldId="426"/>
        </pc:sldMkLst>
        <pc:spChg chg="del mod">
          <ac:chgData name="翔宇 吴" userId="739c8fe9aff219d0" providerId="LiveId" clId="{F587352F-567D-404F-BFD3-D615F08C6E17}" dt="2024-11-15T04:05:21.842" v="226" actId="478"/>
          <ac:spMkLst>
            <pc:docMk/>
            <pc:sldMk cId="1120893138" sldId="426"/>
            <ac:spMk id="4" creationId="{434EA775-3357-BA5F-A781-FEACB2D86844}"/>
          </ac:spMkLst>
        </pc:spChg>
        <pc:spChg chg="add mod">
          <ac:chgData name="翔宇 吴" userId="739c8fe9aff219d0" providerId="LiveId" clId="{F587352F-567D-404F-BFD3-D615F08C6E17}" dt="2024-11-15T04:05:20.300" v="225" actId="1076"/>
          <ac:spMkLst>
            <pc:docMk/>
            <pc:sldMk cId="1120893138" sldId="426"/>
            <ac:spMk id="6" creationId="{8964AE3D-9062-B4C0-BAD2-C48BA4FA6896}"/>
          </ac:spMkLst>
        </pc:spChg>
        <pc:spChg chg="del">
          <ac:chgData name="翔宇 吴" userId="739c8fe9aff219d0" providerId="LiveId" clId="{F587352F-567D-404F-BFD3-D615F08C6E17}" dt="2024-11-15T04:05:25.599" v="227" actId="478"/>
          <ac:spMkLst>
            <pc:docMk/>
            <pc:sldMk cId="1120893138" sldId="426"/>
            <ac:spMk id="15" creationId="{AD0EBF51-5A69-7076-5F1C-F919D678C720}"/>
          </ac:spMkLst>
        </pc:spChg>
      </pc:sldChg>
      <pc:sldChg chg="add">
        <pc:chgData name="翔宇 吴" userId="739c8fe9aff219d0" providerId="LiveId" clId="{F587352F-567D-404F-BFD3-D615F08C6E17}" dt="2024-11-15T04:02:38.801" v="173"/>
        <pc:sldMkLst>
          <pc:docMk/>
          <pc:sldMk cId="2738829745" sldId="427"/>
        </pc:sldMkLst>
      </pc:sldChg>
      <pc:sldChg chg="addSp delSp modSp add mod">
        <pc:chgData name="翔宇 吴" userId="739c8fe9aff219d0" providerId="LiveId" clId="{F587352F-567D-404F-BFD3-D615F08C6E17}" dt="2024-11-15T04:04:19.084" v="193"/>
        <pc:sldMkLst>
          <pc:docMk/>
          <pc:sldMk cId="370021288" sldId="428"/>
        </pc:sldMkLst>
        <pc:spChg chg="del mod">
          <ac:chgData name="翔宇 吴" userId="739c8fe9aff219d0" providerId="LiveId" clId="{F587352F-567D-404F-BFD3-D615F08C6E17}" dt="2024-11-15T04:03:49.150" v="178" actId="478"/>
          <ac:spMkLst>
            <pc:docMk/>
            <pc:sldMk cId="370021288" sldId="428"/>
            <ac:spMk id="3" creationId="{3025E926-DE3E-CE3C-4258-85B9E70AA980}"/>
          </ac:spMkLst>
        </pc:spChg>
        <pc:spChg chg="mod">
          <ac:chgData name="翔宇 吴" userId="739c8fe9aff219d0" providerId="LiveId" clId="{F587352F-567D-404F-BFD3-D615F08C6E17}" dt="2024-11-15T04:04:19.084" v="193"/>
          <ac:spMkLst>
            <pc:docMk/>
            <pc:sldMk cId="370021288" sldId="428"/>
            <ac:spMk id="4" creationId="{036C5977-F3EB-12D2-FF37-3769C18F7AC1}"/>
          </ac:spMkLst>
        </pc:spChg>
        <pc:spChg chg="del">
          <ac:chgData name="翔宇 吴" userId="739c8fe9aff219d0" providerId="LiveId" clId="{F587352F-567D-404F-BFD3-D615F08C6E17}" dt="2024-11-15T04:03:47.521" v="175" actId="478"/>
          <ac:spMkLst>
            <pc:docMk/>
            <pc:sldMk cId="370021288" sldId="428"/>
            <ac:spMk id="5" creationId="{77761750-E94A-3AFC-5935-024E827A9DEA}"/>
          </ac:spMkLst>
        </pc:spChg>
        <pc:spChg chg="del">
          <ac:chgData name="翔宇 吴" userId="739c8fe9aff219d0" providerId="LiveId" clId="{F587352F-567D-404F-BFD3-D615F08C6E17}" dt="2024-11-15T04:03:53.920" v="182" actId="478"/>
          <ac:spMkLst>
            <pc:docMk/>
            <pc:sldMk cId="370021288" sldId="428"/>
            <ac:spMk id="6" creationId="{0A25D877-DABE-0DE4-18EE-2577AC1A76C0}"/>
          </ac:spMkLst>
        </pc:spChg>
        <pc:spChg chg="del">
          <ac:chgData name="翔宇 吴" userId="739c8fe9aff219d0" providerId="LiveId" clId="{F587352F-567D-404F-BFD3-D615F08C6E17}" dt="2024-11-15T04:03:52.971" v="181" actId="478"/>
          <ac:spMkLst>
            <pc:docMk/>
            <pc:sldMk cId="370021288" sldId="428"/>
            <ac:spMk id="8" creationId="{1AEB9D61-A143-05FC-BC57-2049CDE20FD2}"/>
          </ac:spMkLst>
        </pc:spChg>
        <pc:spChg chg="del">
          <ac:chgData name="翔宇 吴" userId="739c8fe9aff219d0" providerId="LiveId" clId="{F587352F-567D-404F-BFD3-D615F08C6E17}" dt="2024-11-15T04:03:48.154" v="176" actId="478"/>
          <ac:spMkLst>
            <pc:docMk/>
            <pc:sldMk cId="370021288" sldId="428"/>
            <ac:spMk id="11" creationId="{E0286AF0-AF78-FB8E-D6F3-6FC465DC2A60}"/>
          </ac:spMkLst>
        </pc:spChg>
        <pc:spChg chg="mod">
          <ac:chgData name="翔宇 吴" userId="739c8fe9aff219d0" providerId="LiveId" clId="{F587352F-567D-404F-BFD3-D615F08C6E17}" dt="2024-11-15T04:04:16.945" v="192" actId="1076"/>
          <ac:spMkLst>
            <pc:docMk/>
            <pc:sldMk cId="370021288" sldId="428"/>
            <ac:spMk id="13" creationId="{EFE5CAE2-9EAB-11D9-ABE2-B74A8571257F}"/>
          </ac:spMkLst>
        </pc:spChg>
        <pc:spChg chg="del">
          <ac:chgData name="翔宇 吴" userId="739c8fe9aff219d0" providerId="LiveId" clId="{F587352F-567D-404F-BFD3-D615F08C6E17}" dt="2024-11-15T04:03:50.991" v="179" actId="478"/>
          <ac:spMkLst>
            <pc:docMk/>
            <pc:sldMk cId="370021288" sldId="428"/>
            <ac:spMk id="16" creationId="{E6556200-BD20-3A09-C1E2-8F1A3542211E}"/>
          </ac:spMkLst>
        </pc:spChg>
        <pc:picChg chg="del">
          <ac:chgData name="翔宇 吴" userId="739c8fe9aff219d0" providerId="LiveId" clId="{F587352F-567D-404F-BFD3-D615F08C6E17}" dt="2024-11-15T04:03:51.631" v="180" actId="478"/>
          <ac:picMkLst>
            <pc:docMk/>
            <pc:sldMk cId="370021288" sldId="428"/>
            <ac:picMk id="7" creationId="{8574C2F5-3B22-237E-DC0F-9877603E1508}"/>
          </ac:picMkLst>
        </pc:picChg>
        <pc:picChg chg="add mod">
          <ac:chgData name="翔宇 吴" userId="739c8fe9aff219d0" providerId="LiveId" clId="{F587352F-567D-404F-BFD3-D615F08C6E17}" dt="2024-11-15T04:04:11.065" v="191" actId="1076"/>
          <ac:picMkLst>
            <pc:docMk/>
            <pc:sldMk cId="370021288" sldId="428"/>
            <ac:picMk id="15" creationId="{7BD76C2D-B1AF-E38B-8668-7F968727FBC7}"/>
          </ac:picMkLst>
        </pc:picChg>
      </pc:sldChg>
      <pc:sldChg chg="add del">
        <pc:chgData name="翔宇 吴" userId="739c8fe9aff219d0" providerId="LiveId" clId="{F587352F-567D-404F-BFD3-D615F08C6E17}" dt="2024-11-15T04:03:55.716" v="184"/>
        <pc:sldMkLst>
          <pc:docMk/>
          <pc:sldMk cId="3039286267" sldId="4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95403-8CCB-4324-83CC-25E2345EB7B3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AD7C-6E0B-450D-8FA9-F278174C3C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78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Good afternoon, everyone. It's my pleasure to report the result of our analysis:  Search for 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𝐵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_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𝑠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^0→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𝜇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^+ 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𝜇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^− 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𝛾  </a:t>
            </a: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Decay at LHCb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MVA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 other backgrounds, ////exploiting the fact that the 3 objects of the signal are isolated.</a:t>
            </a:r>
            <a:r>
              <a:rPr lang="en-US" altLang="zh-CN" b="0" i="0" dirty="0">
                <a:solidFill>
                  <a:srgbClr val="626469"/>
                </a:solidFill>
                <a:effectLst/>
                <a:latin typeface="Gilroy"/>
              </a:rPr>
              <a:t> ˈ</a:t>
            </a:r>
            <a:r>
              <a:rPr lang="en-US" altLang="zh-CN" b="0" i="0" dirty="0" err="1">
                <a:solidFill>
                  <a:srgbClr val="626469"/>
                </a:solidFill>
                <a:effectLst/>
                <a:latin typeface="Gilroy"/>
              </a:rPr>
              <a:t>aɪsəleɪtɪd</a:t>
            </a:r>
            <a:r>
              <a:rPr lang="en-US" altLang="zh-CN" b="0" i="0" dirty="0">
                <a:solidFill>
                  <a:srgbClr val="626469"/>
                </a:solidFill>
                <a:effectLst/>
                <a:latin typeface="Gilroy"/>
              </a:rPr>
              <a:t> 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Finally, different cuts were used for the three bins, see the picture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1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Sum up our background yields and their shapes here.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09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Run1 dataset is not used due to different trigger conditions </a:t>
            </a:r>
            <a:endParaRPr lang="en-US" altLang="zh-CN" sz="12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0CEE1-DE40-413A-88EA-A815704A159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444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98DE3-6577-F687-F299-7D20F1A0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4219EF-6506-D485-00D4-E0EBD8BCF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0451CA-465F-47B3-6BA6-529FA7C7E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Run1 dataset is not used due to different trigger conditions </a:t>
            </a:r>
            <a:endParaRPr lang="en-US" altLang="zh-CN" sz="12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 fontAlgn="base"/>
            <a:br>
              <a:rPr lang="zh-CN" altLang="en-US" b="0" i="0" dirty="0">
                <a:solidFill>
                  <a:srgbClr val="000000"/>
                </a:solidFill>
                <a:effectLst/>
                <a:latin typeface="PingFangSC-Regular"/>
              </a:rPr>
            </a:br>
            <a:endParaRPr lang="zh-CN" altLang="en-US" b="0" i="0" dirty="0">
              <a:solidFill>
                <a:srgbClr val="000000"/>
              </a:solidFill>
              <a:effectLst/>
              <a:latin typeface="PingFangSC-Regular"/>
            </a:endParaRPr>
          </a:p>
          <a:p>
            <a:pPr algn="l" rtl="0" fontAlgn="base">
              <a:lnSpc>
                <a:spcPts val="1800"/>
              </a:lnSpc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inherit"/>
              </a:rPr>
              <a:t>Compare to </a:t>
            </a:r>
            <a:r>
              <a:rPr lang="zh-CN" altLang="en-US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Indirect</a:t>
            </a:r>
            <a:endParaRPr lang="en-US" altLang="zh-CN" b="0" i="0" dirty="0">
              <a:solidFill>
                <a:srgbClr val="000000"/>
              </a:solidFill>
              <a:effectLst/>
              <a:latin typeface="inherit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69B726-5861-090E-F4AD-C60B845B1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0CEE1-DE40-413A-88EA-A815704A159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04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2A2B2E"/>
                </a:solidFill>
                <a:effectLst/>
                <a:latin typeface="PingFangSC-Regular"/>
              </a:rPr>
              <a:t>The analytical work we carried out this time</a:t>
            </a:r>
            <a:r>
              <a:rPr lang="zh-CN" altLang="en-US" b="0" i="0" dirty="0">
                <a:solidFill>
                  <a:srgbClr val="2A2B2E"/>
                </a:solidFill>
                <a:effectLst/>
                <a:latin typeface="PingFangSC-Regular"/>
              </a:rPr>
              <a:t>。。。。</a:t>
            </a:r>
            <a:endParaRPr lang="en-US" altLang="zh-CN" b="0" i="0" dirty="0">
              <a:solidFill>
                <a:srgbClr val="2A2B2E"/>
              </a:solidFill>
              <a:effectLst/>
              <a:latin typeface="PingFangSC-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Square of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626469"/>
                </a:solidFill>
                <a:effectLst/>
                <a:latin typeface="Gilroy"/>
              </a:rPr>
              <a:t>/</a:t>
            </a:r>
            <a:r>
              <a:rPr lang="el-GR" altLang="zh-CN" b="0" i="0" dirty="0">
                <a:solidFill>
                  <a:srgbClr val="626469"/>
                </a:solidFill>
                <a:effectLst/>
                <a:latin typeface="Gilroy"/>
              </a:rPr>
              <a:t>ˈθ</a:t>
            </a:r>
            <a:r>
              <a:rPr lang="en-US" altLang="zh-CN" b="0" i="0" dirty="0" err="1">
                <a:solidFill>
                  <a:srgbClr val="626469"/>
                </a:solidFill>
                <a:effectLst/>
                <a:latin typeface="Gilroy"/>
              </a:rPr>
              <a:t>iːəri</a:t>
            </a:r>
            <a:r>
              <a:rPr lang="en-US" altLang="zh-CN" sz="1200" b="1" i="0" dirty="0">
                <a:solidFill>
                  <a:srgbClr val="626469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/</a:t>
            </a:r>
            <a:endParaRPr lang="zh-CN" altLang="en-US" sz="1200" b="1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24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81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BB998-78F0-2E77-83EF-607A5721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710E39-9F46-C6F2-519F-ED699364F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70C46BE-F9B8-F336-5BBB-F47A67F79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17BC7-6B58-30E5-EDCD-77D432270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32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C1A8-AFD5-96A2-FBF3-88C233572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A62854-E492-EDBF-F889-D03D9E79C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85D9D8F-AC10-4369-B49F-3B636F4BB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9479DD-6255-CDFD-6A80-55348CDA3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95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For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</a:t>
                </a:r>
                <a:r>
                  <a:rPr lang="zh-CN" altLang="en-US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Motivation of bs2mumugamma analysis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𝛾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 seven , C nine  and C10, While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  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:r>
                  <a:rPr lang="en-US" altLang="en-US" sz="1200" i="0" kern="100">
                    <a:latin typeface="Cambria Math" panose="020405030504060302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𝐵_𝑠^0→𝜇^+ 𝜇^−</a:t>
                </a: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We would like to find evidence for the existence of decay, or give upper limits for branching ratios.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sz="12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99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There are </a:t>
                </a:r>
                <a:r>
                  <a:rPr lang="zh-CN" altLang="en-US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Two complementary methods </a:t>
                </a:r>
                <a:r>
                  <a:rPr lang="en-US" altLang="zh-CN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b="1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First is indirect ,no gamma reconstruction .bs2mumugamma is measured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as a partial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y reconstructed background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.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result is shown in the slide.</a:t>
                </a:r>
                <a:r>
                  <a:rPr lang="en-US" altLang="zh-CN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This methods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Only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probes high q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squared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region</a:t>
                </a:r>
                <a:r>
                  <a:rPr lang="en-US" altLang="zh-CN" sz="1200" b="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Another is direct,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reconstruction of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𝛾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, what we are presenting today. We use blinded  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search and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full final state reconstruction. there is the mass range and </a:t>
                </a:r>
                <a:r>
                  <a:rPr lang="nn-NO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blind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range. .It’s 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Sensitive to low-q</a:t>
                </a:r>
                <a:r>
                  <a:rPr lang="en-US" altLang="zh-CN" sz="1200" b="1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region, we </a:t>
                </a:r>
                <a:r>
                  <a:rPr lang="en-US" altLang="zh-CN" sz="1200" b="1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ues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all Run 2 data.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There are </a:t>
                </a:r>
                <a:r>
                  <a:rPr lang="zh-CN" altLang="en-US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Two complementary methods </a:t>
                </a:r>
                <a:r>
                  <a:rPr lang="en-US" altLang="zh-CN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b="1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First is indirect ,no gamma reconstruction .bs2mumugamma is measured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as a partial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y reconstructed background of </a:t>
                </a:r>
                <a:r>
                  <a:rPr lang="en-US" alt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𝐵_𝑠^0→𝜇^+ 𝜇^−</a:t>
                </a:r>
                <a:r>
                  <a:rPr lang="en-US" altLang="zh-CN" dirty="0"/>
                  <a:t>.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result is shown in the slide.</a:t>
                </a:r>
                <a:r>
                  <a:rPr lang="en-US" altLang="zh-CN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This methods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Only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probes high q </a:t>
                </a:r>
                <a:r>
                  <a:rPr lang="en-US" altLang="zh-CN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squared </a:t>
                </a:r>
                <a:r>
                  <a:rPr lang="zh-CN" altLang="en-US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region</a:t>
                </a:r>
                <a:r>
                  <a:rPr lang="en-US" altLang="zh-CN" sz="1200" b="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b="0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Another is direct,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reconstruction of </a:t>
                </a:r>
                <a:r>
                  <a:rPr lang="zh-CN" altLang="en-US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𝛾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, what we are presenting today. We use blinded  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search and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full final state reconstruction. there is the mass range and </a:t>
                </a:r>
                <a:r>
                  <a:rPr lang="nn-NO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blind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range. .It’s 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Sensitive to low-q</a:t>
                </a:r>
                <a:r>
                  <a:rPr lang="en-US" altLang="zh-CN" sz="1200" b="1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region, we </a:t>
                </a:r>
                <a:r>
                  <a:rPr lang="en-US" altLang="zh-CN" sz="1200" b="1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ues</a:t>
                </a:r>
                <a:r>
                  <a:rPr lang="en-US" altLang="zh-CN" sz="12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all Run 2 data.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16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analysis is performed in three regions of the dimuons invariant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Every study (fits, efficiencies, systematics, etc.) is done separately per data-taking </a:t>
            </a:r>
            <a:r>
              <a:rPr lang="en-US" altLang="zh-CN" sz="12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year</a:t>
            </a: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and merged at the end</a:t>
            </a:r>
            <a:r>
              <a:rPr lang="zh-CN" altLang="en-US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lang="en-US" altLang="zh-CN" sz="12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2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As result of discussion during the implication workshop, Bin I is also studied with a veto on the ɸ resonance.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5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We</a:t>
            </a:r>
            <a:r>
              <a:rPr lang="zh-CN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200" b="0" dirty="0">
                <a:latin typeface="Tahoma" panose="020B0604030504040204" pitchFamily="34" charset="0"/>
                <a:sym typeface="Arial" panose="020B0604020202020204" pitchFamily="34" charset="0"/>
              </a:rPr>
              <a:t>use</a:t>
            </a:r>
            <a:r>
              <a:rPr lang="zh-CN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200" b="0" dirty="0">
                <a:latin typeface="Tahoma" panose="020B0604030504040204" pitchFamily="34" charset="0"/>
                <a:sym typeface="Arial" panose="020B0604020202020204" pitchFamily="34" charset="0"/>
              </a:rPr>
              <a:t>bs2J/psi eta as </a:t>
            </a:r>
            <a:r>
              <a:rPr lang="en-US" altLang="zh-CN" sz="12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Normalization channel because it has </a:t>
            </a: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High statistics ,a good selection efficiency and Similar final state to the signal ,which allows uncertainties cancelations.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he branching ratio of the normalization channel </a:t>
            </a: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were obtained from 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tx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dirty="0">
              <a:latin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4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Tahoma" panose="020B0604030504040204" pitchFamily="34" charset="0"/>
                <a:sym typeface="Arial" panose="020B0604020202020204" pitchFamily="34" charset="0"/>
              </a:rPr>
              <a:t>We use bs2 phi gamma as control channel </a:t>
            </a: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 It’s a three body decay and low-</a:t>
            </a:r>
            <a:r>
              <a:rPr lang="en-US" altLang="zh-CN" sz="12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pT</a:t>
            </a:r>
            <a:r>
              <a:rPr lang="en-US" altLang="zh-CN" sz="12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photons. To check the agreement between data and simulation.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dirty="0">
              <a:latin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2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Here list</a:t>
            </a:r>
            <a:r>
              <a:rPr lang="zh-CN" altLang="en-US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 </a:t>
            </a: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all the samples simulated for the ana.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5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Some details about </a:t>
            </a: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Bs2MuMuGammaLine</a:t>
            </a: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 and </a:t>
            </a:r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Trigger. These are not available in run1.</a:t>
            </a:r>
            <a:endParaRPr lang="zh-CN" altLang="en-US" sz="1200" b="1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35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The first MVA is to reduce the combinatorial background using geometrical variables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the first MVA analysis, resulted in the selection of a MLP greater than zero point two five cut</a:t>
            </a:r>
            <a:endParaRPr lang="zh-CN" altLang="en-US" sz="1200" b="1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D3497-75E9-4770-B085-E70ABE128D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4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F1815-BA53-C3EE-5CCC-4AF15C056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2F58E6-2CDB-1011-7211-A348C755A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35109-1971-D617-161F-24EB1217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89492-277B-0C19-E47F-EA55DCD1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B6CB89-2F29-BAF5-7D84-48D0554D6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3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9AF84-A0B2-945E-DA36-76F32324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DA20DC-E3E3-FDFA-2EE0-43C82FDA3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668A9-698D-F3C1-3382-64217FC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BB2304-5ADB-60F1-C669-0ABBA66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6F689A-2573-2C1D-A2B8-014284FD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38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C17979-75EE-B93E-118E-B99D4344C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6BE6DD-E54E-3352-78A3-034B7ED6D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4FE1EC-BC94-FEE3-DF28-E273B788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20D809-18A0-FAEB-48E8-E853026F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FC24C7-CF92-05F3-CEEF-F86F62DC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1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446C8-9FBF-4FB8-3AF6-58A43F06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724168-1AFE-3E87-4C80-BEC457A4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D61C-B3C7-6321-4389-3FAD85B3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1F4C22-8276-C1F0-88E4-A4D5B75F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AEB50-999A-C16F-8420-6BCAFC5C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E8F16-3883-8A87-0060-9CDD6FD4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E70DA0-A008-BCB9-C520-FF663974F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F6C75A-E341-68ED-7B99-8DB5E1D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0A504-0DE5-4FA7-4281-D75BD5C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408C02-1954-5377-0B07-065EE99A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3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22256-F34E-6621-6178-27B61659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C16772-C351-FED4-37F3-5DFE24DE2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BDA23C-85EC-009F-DD73-24C61FE9B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EC30C4-45EF-926F-83A7-97C4C72E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226D32-42B2-BDBC-9031-2C666B66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07A33C-BB11-DFB7-9070-02C6553A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7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2608B-68CE-B9EF-6CE9-DE314F58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1FB6DE-7B8E-0F7D-F413-EE651102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DA94C0-E44F-A1AE-83FD-217F5F15D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A3B316-618A-6820-48D1-5B3038D4A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5407246-0CAB-B221-9767-6D4E1F6ED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D9250E-4248-B9F7-DE16-A02BA470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FC287C-15ED-B4B4-CD6A-2E73F36E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4A0D7B-06F9-E2B6-CF52-A99B2FA2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1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34163-837C-A83E-F02F-4BA25FAA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192B93F-A985-07CA-8DA8-7D83298A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CE3BCB-D541-987C-9FBD-F3E3FD2D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AD2A1BE-219E-E123-6D1A-929642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9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7721AD-C84B-0654-F044-A2B31058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DB3770-427E-5B8F-C692-5F4566E0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E2325E-9431-0914-8122-1FA8C4FD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3308E-DBBF-BADD-3DF0-946E3699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AC9D9E-58B7-55E8-BFCD-43DE5BC9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C0E59A-5DF1-C47E-91F9-8A168FE60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88D5F-27A8-E11B-1221-6F13906E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402E21-3B26-5771-5235-1B2D5BA3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A3C1CE-7B11-50EB-7DE8-925B50F7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4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F21DC-FC62-7B81-82EE-A60FE8B5D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97B17F-3AA4-800F-CB32-D5AA18F4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222FFF-E70A-190F-4675-4409C3B7D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FA8D66-B2FB-B256-2245-9BB0D9C6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FA11EF-2143-2418-9A5F-DF22F294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5CD2A9-CFED-34FA-19F5-EF42AA1E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E7D228-CE26-673D-2381-7EBFFC40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B15DFB-7915-FE63-47A8-DA45727E3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F8662C-DCEC-8AC5-34C5-74743F601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5F2B6-F41C-4267-B55F-29F341D88C40}" type="datetimeFigureOut">
              <a:rPr lang="zh-CN" altLang="en-US" smtClean="0"/>
              <a:t>2024/11/15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885E74-42EE-4056-AB51-F850DD08C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07B3E6-DF72-EE31-6DFA-61E8BEA69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F66DC-1F82-4D7B-B3DA-F695280ED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81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twiki.cern.ch/twiki/pub/LHCbPhysics/BsToMuMuGamma/Bs2mumugamma_Ana_v1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nk.springer.com/article/10.1007/JHEP07(2024)101" TargetMode="Externa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03/PhysRevD.105.012010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article/10.1007/JHEP07(2024)101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3" Type="http://schemas.openxmlformats.org/officeDocument/2006/relationships/image" Target="../media/image7.png"/><Relationship Id="rId7" Type="http://schemas.openxmlformats.org/officeDocument/2006/relationships/hyperlink" Target="https://cds.cern.ch/record/204217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s.cern.ch/record/204217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7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1.png"/><Relationship Id="rId3" Type="http://schemas.openxmlformats.org/officeDocument/2006/relationships/image" Target="../media/image7.png"/><Relationship Id="rId7" Type="http://schemas.openxmlformats.org/officeDocument/2006/relationships/hyperlink" Target="https://cds.cern.ch/record/2042173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s.cern.ch/record/204217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7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JHEP12(2021)008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oi.org/10.1007/JHEP11(2017)1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S0370-2693(01)01203-5" TargetMode="External"/><Relationship Id="rId5" Type="http://schemas.openxmlformats.org/officeDocument/2006/relationships/hyperlink" Target="https://journals.aps.org/prd/abstract/10.1103/PhysRevD.97.053007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dx.doi.org/10.1103/PhysRevD.105.012010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doi.org/10.1007/JHEP11(2017)184" TargetMode="External"/><Relationship Id="rId4" Type="http://schemas.openxmlformats.org/officeDocument/2006/relationships/hyperlink" Target="https://journals.aps.org/prd/abstract/10.1103/PhysRevD.70.114028" TargetMode="External"/><Relationship Id="rId9" Type="http://schemas.openxmlformats.org/officeDocument/2006/relationships/hyperlink" Target="https://cds.cern.ch/record/275405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dg.lbl.gov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hyperlink" Target="https://www.overleaf.com/project/6396fc661e4bed84e9191b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verleaf.com/project/6396fc661e4bed84e9191b1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file:///D:\OneDrive%20-%20kard\&#230;&#150;&#135;&#230;&#161;&#163;\Cern%20LHCb\&#229;&#143;&#130;&#232;&#128;&#131;&#232;&#181;&#132;&#230;&#150;&#153;\&#231;&#178;&#146;&#229;&#173;&#144;&#231;&#137;&#169;&#231;&#144;&#134;\Bs2mumugamma_Ana_v8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twiki.cern.ch/twiki/pub/LHCbPhysics/BsToMuMuGamma/Bs2mumugamma_Ana_v14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33819" y="2276555"/>
                <a:ext cx="105807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4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altLang="zh-CN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Decay </a:t>
                </a:r>
                <a:r>
                  <a:rPr lang="en-US" altLang="en-US" sz="4800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at LHCb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19" y="2276555"/>
                <a:ext cx="10580755" cy="1569660"/>
              </a:xfrm>
              <a:prstGeom prst="rect">
                <a:avLst/>
              </a:prstGeom>
              <a:blipFill>
                <a:blip r:embed="rId3"/>
                <a:stretch>
                  <a:fillRect t="-8915" b="-19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3669"/>
          <a:stretch/>
        </p:blipFill>
        <p:spPr>
          <a:xfrm>
            <a:off x="9593191" y="307414"/>
            <a:ext cx="2533650" cy="17576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65041" cy="20650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03965" y="5131755"/>
            <a:ext cx="624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Xiangyu</a:t>
            </a:r>
            <a:r>
              <a:rPr lang="en-US" altLang="zh-CN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 Wu ,Jike Wang </a:t>
            </a:r>
            <a:endParaRPr lang="en-US" altLang="zh-CN" baseline="30000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51965" y="5409347"/>
            <a:ext cx="554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 i="1" dirty="0">
                <a:latin typeface="Meiryo" panose="020B0604030504040204" pitchFamily="34" charset="-128"/>
                <a:ea typeface="Meiryo" panose="020B0604030504040204" pitchFamily="34" charset="-128"/>
                <a:cs typeface="Tahoma" panose="020B0604030504040204" pitchFamily="34" charset="0"/>
              </a:rPr>
              <a:t>Wuhan University, Wuhan, China</a:t>
            </a:r>
            <a:endParaRPr lang="en-US" altLang="zh-CN" sz="1400" i="1" dirty="0"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C90D933F-B431-9917-35A3-EDDC70E1FA8F}"/>
              </a:ext>
            </a:extLst>
          </p:cNvPr>
          <p:cNvSpPr txBox="1">
            <a:spLocks/>
          </p:cNvSpPr>
          <p:nvPr/>
        </p:nvSpPr>
        <p:spPr>
          <a:xfrm>
            <a:off x="4724400" y="57171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91FC0BC-4C36-4DDE-958C-E597D607F7D5}" type="datetime1">
              <a:rPr lang="zh-CN" altLang="en-US" sz="2000">
                <a:solidFill>
                  <a:schemeClr val="tx1"/>
                </a:solidFill>
                <a:latin typeface="Cambria Math" panose="02040503050406030204" pitchFamily="18" charset="0"/>
                <a:ea typeface="EVASUB01" panose="020B0300000000000000" pitchFamily="34" charset="-122"/>
                <a:cs typeface="Tahoma" panose="020B0604030504040204" pitchFamily="34" charset="0"/>
              </a:rPr>
              <a:pPr algn="ctr"/>
              <a:t>2024/11/15</a:t>
            </a:fld>
            <a:endParaRPr lang="zh-CN" altLang="en-US" sz="2000" dirty="0">
              <a:solidFill>
                <a:schemeClr val="tx1"/>
              </a:solidFill>
              <a:latin typeface="Cambria Math" panose="02040503050406030204" pitchFamily="18" charset="0"/>
              <a:ea typeface="EVASUB01" panose="020B0300000000000000" pitchFamily="34" charset="-122"/>
              <a:cs typeface="Tahoma" panose="020B060403050404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658A7D-B56C-C627-1680-0311220C5EB0}"/>
              </a:ext>
            </a:extLst>
          </p:cNvPr>
          <p:cNvSpPr txBox="1"/>
          <p:nvPr/>
        </p:nvSpPr>
        <p:spPr>
          <a:xfrm>
            <a:off x="3999995" y="4211340"/>
            <a:ext cx="4192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CLHCP2024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4973C735-3EC1-A8A0-1B30-16C4AC9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31CDF76C-5778-7ADC-4DC9-CABED3E1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10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D8B0F1D-A791-B4F7-5965-A9B176B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gamma_CL: confident level, to separate from charged tracks, gamma_CL &gt; 0.2…">
            <a:extLst>
              <a:ext uri="{FF2B5EF4-FFF2-40B4-BE49-F238E27FC236}">
                <a16:creationId xmlns:a16="http://schemas.microsoft.com/office/drawing/2014/main" id="{7D3D826B-1B04-FA0E-52FF-F4C6B0576305}"/>
              </a:ext>
            </a:extLst>
          </p:cNvPr>
          <p:cNvSpPr txBox="1"/>
          <p:nvPr/>
        </p:nvSpPr>
        <p:spPr>
          <a:xfrm>
            <a:off x="5383533" y="1292760"/>
            <a:ext cx="5222846" cy="71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reduce other backgrounds, exploiting the fact that the 3 objects of the signal are isolated.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7578D7-93B0-4B87-2B92-1BA9209B1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54" y="2117376"/>
            <a:ext cx="4801925" cy="3547894"/>
          </a:xfrm>
          <a:prstGeom prst="rect">
            <a:avLst/>
          </a:prstGeom>
        </p:spPr>
      </p:pic>
      <p:pic>
        <p:nvPicPr>
          <p:cNvPr id="15" name="Screenshot 2022-12-01 at 10.11.51.png" descr="Screenshot 2022-12-01 at 10.11.51.png">
            <a:extLst>
              <a:ext uri="{FF2B5EF4-FFF2-40B4-BE49-F238E27FC236}">
                <a16:creationId xmlns:a16="http://schemas.microsoft.com/office/drawing/2014/main" id="{7AB5E14A-0AAA-3A25-2FB8-9EF73F812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625" y="5479801"/>
            <a:ext cx="1166349" cy="4548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D2B396F-269F-D269-D031-A41F2F1CDF90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Second MVA (MLP)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C263EE-B102-AB0E-DA25-8A396D09C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41" y="1206100"/>
            <a:ext cx="4858225" cy="508117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6DF3E9D-931C-2892-3830-C9A2F260ECA0}"/>
              </a:ext>
            </a:extLst>
          </p:cNvPr>
          <p:cNvGrpSpPr/>
          <p:nvPr/>
        </p:nvGrpSpPr>
        <p:grpSpPr>
          <a:xfrm>
            <a:off x="1269320" y="878794"/>
            <a:ext cx="2023155" cy="258234"/>
            <a:chOff x="1269320" y="878794"/>
            <a:chExt cx="2023155" cy="25823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102B6AA-F803-2D4C-A799-C947DDC10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139" t="3093" r="74332" b="92367"/>
            <a:stretch/>
          </p:blipFill>
          <p:spPr>
            <a:xfrm>
              <a:off x="1269320" y="891616"/>
              <a:ext cx="254680" cy="23258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427AF87-8F20-2A04-367E-4DA96537BA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935" t="3093" r="44536" b="91866"/>
            <a:stretch/>
          </p:blipFill>
          <p:spPr>
            <a:xfrm>
              <a:off x="3037794" y="878794"/>
              <a:ext cx="254681" cy="258234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7A030C2-0D2F-857A-3D51-BC8D0D3DA05A}"/>
              </a:ext>
            </a:extLst>
          </p:cNvPr>
          <p:cNvGrpSpPr/>
          <p:nvPr/>
        </p:nvGrpSpPr>
        <p:grpSpPr>
          <a:xfrm>
            <a:off x="904676" y="783100"/>
            <a:ext cx="3767019" cy="390748"/>
            <a:chOff x="904676" y="783100"/>
            <a:chExt cx="3767019" cy="390748"/>
          </a:xfrm>
        </p:grpSpPr>
        <p:sp>
          <p:nvSpPr>
            <p:cNvPr id="17" name="gamma_CL: confident level, to separate from charged tracks, gamma_CL &gt; 0.2…">
              <a:extLst>
                <a:ext uri="{FF2B5EF4-FFF2-40B4-BE49-F238E27FC236}">
                  <a16:creationId xmlns:a16="http://schemas.microsoft.com/office/drawing/2014/main" id="{E5C04B68-8B40-E39B-EC20-FB93B61B2A37}"/>
                </a:ext>
              </a:extLst>
            </p:cNvPr>
            <p:cNvSpPr txBox="1"/>
            <p:nvPr/>
          </p:nvSpPr>
          <p:spPr>
            <a:xfrm>
              <a:off x="904676" y="783100"/>
              <a:ext cx="3767019" cy="3907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marL="609600" lvl="1" algn="l">
                <a:lnSpc>
                  <a:spcPct val="130000"/>
                </a:lnSpc>
                <a:buSzPct val="60000"/>
                <a:defRPr sz="3000">
                  <a:solidFill>
                    <a:srgbClr val="000000"/>
                  </a:solidFill>
                </a:defRPr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simulation      data side-bands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3D642FA-8745-87DC-C8EE-A750A0697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139" t="3093" r="74332" b="92367"/>
            <a:stretch/>
          </p:blipFill>
          <p:spPr>
            <a:xfrm>
              <a:off x="1269320" y="891616"/>
              <a:ext cx="254680" cy="23258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D35C2D9-6029-5E8A-8BB8-D4E965F74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935" t="3093" r="44536" b="91866"/>
            <a:stretch/>
          </p:blipFill>
          <p:spPr>
            <a:xfrm>
              <a:off x="3037794" y="878794"/>
              <a:ext cx="254681" cy="258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0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E0008B2-D67E-4249-B268-B168EC31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6AD17D-B8A6-40E5-A725-2215710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11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F697E0EB-E5A1-42FF-BCA9-1F1F7FC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CB2B869-A1FB-20A4-D874-8AF7AB5CC5E1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Total fit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412AABD-4525-2663-31B0-CB853CE50B5A}"/>
              </a:ext>
            </a:extLst>
          </p:cNvPr>
          <p:cNvSpPr txBox="1"/>
          <p:nvPr/>
        </p:nvSpPr>
        <p:spPr>
          <a:xfrm>
            <a:off x="9971964" y="786565"/>
            <a:ext cx="2316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Bs2mumugamma_NOTE</a:t>
            </a:r>
            <a:endParaRPr lang="zh-CN" altLang="en-US" sz="1400" b="1" dirty="0">
              <a:solidFill>
                <a:srgbClr val="4472C4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EA9DC9-0611-F527-B8BB-64338E990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896319"/>
            <a:ext cx="6176433" cy="2095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75D98B-729C-E9B4-2D29-52A4313F9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316" y="3209755"/>
            <a:ext cx="6443367" cy="30772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F872A4-44AE-E07B-BAB2-0562A31F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51774BE-9AF1-F379-883E-359CB853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3E433AB4-7D83-3FB3-C545-5DEEA8593C1E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日期占位符 5">
            <a:extLst>
              <a:ext uri="{FF2B5EF4-FFF2-40B4-BE49-F238E27FC236}">
                <a16:creationId xmlns:a16="http://schemas.microsoft.com/office/drawing/2014/main" id="{BF019D1E-EAE6-8109-B820-5A9E7EED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67A07613-572A-B17B-AB7D-BBD973DF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12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68AE193-A5E7-BC82-2EF4-63DC4C4C0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83" y="1002891"/>
            <a:ext cx="7794901" cy="535345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D0D9214-70D4-795D-8BFC-452CFCF47683}"/>
              </a:ext>
            </a:extLst>
          </p:cNvPr>
          <p:cNvSpPr txBox="1"/>
          <p:nvPr/>
        </p:nvSpPr>
        <p:spPr>
          <a:xfrm>
            <a:off x="222952" y="2921168"/>
            <a:ext cx="2864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kern="100" dirty="0">
                <a:solidFill>
                  <a:srgbClr val="4472C4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No signal is found, will give an upper limit to the branching ratio </a:t>
            </a:r>
            <a:endParaRPr lang="zh-CN" altLang="en-US" sz="2000" b="1" kern="100" dirty="0">
              <a:solidFill>
                <a:srgbClr val="4472C4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1A6A12C-44F2-9132-C983-246564D62272}"/>
              </a:ext>
            </a:extLst>
          </p:cNvPr>
          <p:cNvSpPr txBox="1"/>
          <p:nvPr/>
        </p:nvSpPr>
        <p:spPr>
          <a:xfrm>
            <a:off x="8899073" y="767261"/>
            <a:ext cx="348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5"/>
              </a:rPr>
              <a:t>Published on JHEP07(2024)101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59DE981-8260-C685-A1E2-E227267BC6A1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Total fit</a:t>
            </a: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9310EE0A-C19F-2E71-978E-AE1CAE92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7D43-D11C-227A-943F-D8C23693A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4F9E6E-7EF6-EC7F-A642-242060D7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02" y="778482"/>
            <a:ext cx="5497722" cy="59664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52E2D0-1950-3C0E-BDC2-26A98314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D27B9E0-C734-6E0F-45B8-F2C6B15C95DD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CB6A4A9B-2584-C1F1-1F6A-FAAE58A58A1B}"/>
              </a:ext>
            </a:extLst>
          </p:cNvPr>
          <p:cNvSpPr txBox="1"/>
          <p:nvPr/>
        </p:nvSpPr>
        <p:spPr>
          <a:xfrm>
            <a:off x="38485" y="78780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Results</a:t>
            </a:r>
            <a:endParaRPr lang="en-US" altLang="en-US" sz="28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日期占位符 5">
            <a:extLst>
              <a:ext uri="{FF2B5EF4-FFF2-40B4-BE49-F238E27FC236}">
                <a16:creationId xmlns:a16="http://schemas.microsoft.com/office/drawing/2014/main" id="{24294FF5-BF61-1326-7AE5-CD4DF40E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43D3CEC6-24B0-1F78-489E-453356C3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13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AADFBC5-961A-BDA2-7F21-CAC47903A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60" y="1709509"/>
            <a:ext cx="4653779" cy="186635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486CA0-5624-A496-71FD-E2DC3FC089FA}"/>
              </a:ext>
            </a:extLst>
          </p:cNvPr>
          <p:cNvSpPr txBox="1"/>
          <p:nvPr/>
        </p:nvSpPr>
        <p:spPr>
          <a:xfrm>
            <a:off x="6014724" y="1174916"/>
            <a:ext cx="5289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limits on the branching fractions are found to be</a:t>
            </a:r>
            <a:r>
              <a:rPr lang="zh-CN" altLang="en-US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B0E6B3-875B-AB8B-8C42-0C6D7733B355}"/>
              </a:ext>
            </a:extLst>
          </p:cNvPr>
          <p:cNvSpPr txBox="1"/>
          <p:nvPr/>
        </p:nvSpPr>
        <p:spPr>
          <a:xfrm>
            <a:off x="8899073" y="767261"/>
            <a:ext cx="348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6"/>
              </a:rPr>
              <a:t>Published on JHEP07(2024)101</a:t>
            </a:r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5BCCB66D-3DE6-8118-E2CB-68CA59FA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CDDF97-FF40-0665-DF9F-FA9624BC04DC}"/>
                  </a:ext>
                </a:extLst>
              </p:cNvPr>
              <p:cNvSpPr txBox="1"/>
              <p:nvPr/>
            </p:nvSpPr>
            <p:spPr>
              <a:xfrm>
                <a:off x="6014724" y="3776672"/>
                <a:ext cx="38853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Indirect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result 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)&lt; 1.5(2.0) 10</a:t>
                </a:r>
                <a:r>
                  <a:rPr lang="zh-CN" altLang="en-US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-9</a:t>
                </a:r>
                <a:endParaRPr lang="en-US" altLang="zh-CN" baseline="30000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at q&gt; 4.9 GeV/c</a:t>
                </a:r>
                <a:r>
                  <a:rPr lang="zh-CN" altLang="en-US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at 90</a:t>
                </a:r>
                <a:r>
                  <a:rPr lang="en-US" altLang="zh-CN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%</a:t>
                </a:r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(95%) CL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DCDDF97-FF40-0665-DF9F-FA9624BC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4" y="3776672"/>
                <a:ext cx="3885357" cy="954107"/>
              </a:xfrm>
              <a:prstGeom prst="rect">
                <a:avLst/>
              </a:prstGeom>
              <a:blipFill>
                <a:blip r:embed="rId7"/>
                <a:stretch>
                  <a:fillRect l="-1727" t="-3846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041E25A3-87E5-0CA8-3D97-D4D007C9F900}"/>
              </a:ext>
            </a:extLst>
          </p:cNvPr>
          <p:cNvSpPr txBox="1"/>
          <p:nvPr/>
        </p:nvSpPr>
        <p:spPr>
          <a:xfrm>
            <a:off x="7755952" y="3866883"/>
            <a:ext cx="2226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u="sng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8"/>
              </a:rPr>
              <a:t>Phys. Rev. D 105 (2022) 012010</a:t>
            </a:r>
            <a:endParaRPr lang="zh-CN" altLang="en-US" sz="1200" b="1" u="sng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4B8AD4F-D581-92A6-B544-7F904564E661}"/>
              </a:ext>
            </a:extLst>
          </p:cNvPr>
          <p:cNvSpPr txBox="1"/>
          <p:nvPr/>
        </p:nvSpPr>
        <p:spPr>
          <a:xfrm>
            <a:off x="6079853" y="4820990"/>
            <a:ext cx="470608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</a:t>
            </a:r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statistical</a:t>
            </a: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uncertainties</a:t>
            </a: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are evaluated by repeating the fits with all nuisance parameters fixed to the values obtained in the standard fit, where all nuisance parameters are free to float within their constraints.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</a:t>
            </a:r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systematic</a:t>
            </a: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uncertainties</a:t>
            </a:r>
            <a:r>
              <a:rPr lang="en-US" altLang="zh-CN" sz="1400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are then computed by subtracting in quadrature the statistical uncertainties from the total ones.</a:t>
            </a:r>
            <a:endParaRPr lang="zh-CN" altLang="zh-CN" sz="1400" dirty="0">
              <a:solidFill>
                <a:srgbClr val="4472C4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2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4973C735-3EC1-A8A0-1B30-16C4AC9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31CDF76C-5778-7ADC-4DC9-CABED3E1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14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D8B0F1D-A791-B4F7-5965-A9B176B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F1D635-CF7D-F60C-0F89-5DD35095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64AE3D-9062-B4C0-BAD2-C48BA4FA6896}"/>
              </a:ext>
            </a:extLst>
          </p:cNvPr>
          <p:cNvSpPr txBox="1"/>
          <p:nvPr/>
        </p:nvSpPr>
        <p:spPr>
          <a:xfrm>
            <a:off x="2220912" y="2681383"/>
            <a:ext cx="7750175" cy="120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Thanks for listening</a:t>
            </a:r>
          </a:p>
        </p:txBody>
      </p:sp>
    </p:spTree>
    <p:extLst>
      <p:ext uri="{BB962C8B-B14F-4D97-AF65-F5344CB8AC3E}">
        <p14:creationId xmlns:p14="http://schemas.microsoft.com/office/powerpoint/2010/main" val="112089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4973C735-3EC1-A8A0-1B30-16C4AC9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31CDF76C-5778-7ADC-4DC9-CABED3E1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D8B0F1D-A791-B4F7-5965-A9B176B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Calorimeter photon: measures an energy deposit, the photon direction is only known approximatively.">
            <a:extLst>
              <a:ext uri="{FF2B5EF4-FFF2-40B4-BE49-F238E27FC236}">
                <a16:creationId xmlns:a16="http://schemas.microsoft.com/office/drawing/2014/main" id="{7922304D-5BEA-6775-38FB-7A87BC594196}"/>
              </a:ext>
            </a:extLst>
          </p:cNvPr>
          <p:cNvSpPr txBox="1">
            <a:spLocks/>
          </p:cNvSpPr>
          <p:nvPr/>
        </p:nvSpPr>
        <p:spPr>
          <a:xfrm>
            <a:off x="303623" y="926498"/>
            <a:ext cx="9678577" cy="435335"/>
          </a:xfrm>
          <a:prstGeom prst="rect">
            <a:avLst/>
          </a:prstGeom>
        </p:spPr>
        <p:txBody>
          <a:bodyPr numCol="1" spcCol="381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 photon: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measures an energy deposit, the photon direction is only known approximatively.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amma_CL: confident level, to separate from charged tracks, gamma_CL &gt; 0.2…">
                <a:extLst>
                  <a:ext uri="{FF2B5EF4-FFF2-40B4-BE49-F238E27FC236}">
                    <a16:creationId xmlns:a16="http://schemas.microsoft.com/office/drawing/2014/main" id="{A171E40E-D09C-6AF0-A84B-750BBFE7FD29}"/>
                  </a:ext>
                </a:extLst>
              </p:cNvPr>
              <p:cNvSpPr txBox="1"/>
              <p:nvPr/>
            </p:nvSpPr>
            <p:spPr>
              <a:xfrm>
                <a:off x="838200" y="1795797"/>
                <a:ext cx="10221905" cy="4063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gamma_CL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confident level, to separate from charged tracks,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gamma_CL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0.2 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IsPhoton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 separate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IsPhoton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0.6 ||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gamma_PT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2000 MeV/c 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Isolation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with respect to the other tracks in the </a:t>
                </a:r>
                <a14:m>
                  <m:oMath xmlns:m="http://schemas.openxmlformats.org/officeDocument/2006/math"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cone around the photon of 1 rad.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sz="2000" dirty="0">
                    <a:solidFill>
                      <a:srgbClr val="000000"/>
                    </a:solidFill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sharing a photon with the candidate.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smallest mass difference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PDG mass. If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reconstructed, </a:t>
                </a:r>
                <a:r>
                  <a:rPr sz="2000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gamma_npi0 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sz="2000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set to 60 MeV/c</a:t>
                </a:r>
                <a:r>
                  <a:rPr sz="2000" baseline="31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(the size of the mass window in the </a:t>
                </a:r>
                <a:r>
                  <a:rPr sz="2000" dirty="0">
                    <a:solidFill>
                      <a:srgbClr val="000000"/>
                    </a:solidFill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container).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for </a:t>
                </a:r>
                <a14:m>
                  <m:oMath xmlns:m="http://schemas.openxmlformats.org/officeDocument/2006/math"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gamma_neta0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gamma_dmeta0, 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sz="2000" dirty="0">
                    <a:ea typeface="Courier New"/>
                    <a:cs typeface="Times New Roman" panose="02020603050405020304" pitchFamily="18" charset="0"/>
                    <a:sym typeface="Courier New"/>
                  </a:rPr>
                  <a:t>StdLooseEta02gg.</a:t>
                </a: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endParaRPr sz="2000" dirty="0">
                  <a:latin typeface="Times New Roman" panose="02020603050405020304" pitchFamily="18" charset="0"/>
                  <a:ea typeface="Courier New"/>
                  <a:cs typeface="Times New Roman" panose="02020603050405020304" pitchFamily="18" charset="0"/>
                  <a:sym typeface="Courier New"/>
                </a:endParaRPr>
              </a:p>
            </p:txBody>
          </p:sp>
        </mc:Choice>
        <mc:Fallback xmlns="">
          <p:sp>
            <p:nvSpPr>
              <p:cNvPr id="5" name="gamma_CL: confident level, to separate from charged tracks, gamma_CL &gt; 0.2…">
                <a:extLst>
                  <a:ext uri="{FF2B5EF4-FFF2-40B4-BE49-F238E27FC236}">
                    <a16:creationId xmlns:a16="http://schemas.microsoft.com/office/drawing/2014/main" id="{A171E40E-D09C-6AF0-A84B-750BBFE7F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5797"/>
                <a:ext cx="10221905" cy="4063741"/>
              </a:xfrm>
              <a:prstGeom prst="rect">
                <a:avLst/>
              </a:prstGeom>
              <a:blipFill>
                <a:blip r:embed="rId4"/>
                <a:stretch>
                  <a:fillRect r="-10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creenshot 2022-11-30 at 14.49.21.png" descr="Screenshot 2022-11-30 at 14.49.21.png">
            <a:extLst>
              <a:ext uri="{FF2B5EF4-FFF2-40B4-BE49-F238E27FC236}">
                <a16:creationId xmlns:a16="http://schemas.microsoft.com/office/drawing/2014/main" id="{A4949D77-5F85-2553-20EF-59FB72C2C3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532"/>
          <a:stretch>
            <a:fillRect/>
          </a:stretch>
        </p:blipFill>
        <p:spPr>
          <a:xfrm>
            <a:off x="10363184" y="1827221"/>
            <a:ext cx="1349475" cy="48541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9215C3D-5A93-1971-D941-96858ACD36DC}"/>
              </a:ext>
            </a:extLst>
          </p:cNvPr>
          <p:cNvSpPr txBox="1"/>
          <p:nvPr/>
        </p:nvSpPr>
        <p:spPr>
          <a:xfrm>
            <a:off x="4038600" y="1371442"/>
            <a:ext cx="3550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ERN-LHCb-PUB-2015-016  : LHCb-ANA-2014-102">
                <a:hlinkClick r:id="rId6"/>
                <a:extLst>
                  <a:ext uri="{FF2B5EF4-FFF2-40B4-BE49-F238E27FC236}">
                    <a16:creationId xmlns:a16="http://schemas.microsoft.com/office/drawing/2014/main" id="{5F8B4418-6B5E-B1A7-4BC2-7B266C911536}"/>
                  </a:ext>
                </a:extLst>
              </p:cNvPr>
              <p:cNvSpPr txBox="1"/>
              <p:nvPr/>
            </p:nvSpPr>
            <p:spPr>
              <a:xfrm>
                <a:off x="9585696" y="780963"/>
                <a:ext cx="2567819" cy="54944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2000">
                    <a:solidFill>
                      <a:srgbClr val="005493"/>
                    </a:solidFill>
                  </a:defRPr>
                </a:pPr>
                <a: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CERN-LHCb-PUB-2015-016</a:t>
                </a:r>
                <a:b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ar-AE" sz="14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ar-AE" sz="1400" b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ar-AE" sz="1400" b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𝜙𝛾</m:t>
                    </m:r>
                  </m:oMath>
                </a14:m>
                <a:r>
                  <a:rPr lang="ar-AE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LHCb-ANA-2014-102</a:t>
                </a:r>
              </a:p>
            </p:txBody>
          </p:sp>
        </mc:Choice>
        <mc:Fallback xmlns="">
          <p:sp>
            <p:nvSpPr>
              <p:cNvPr id="16" name="CERN-LHCb-PUB-2015-016  : LHCb-ANA-2014-102">
                <a:hlinkClick r:id="rId7"/>
                <a:extLst>
                  <a:ext uri="{FF2B5EF4-FFF2-40B4-BE49-F238E27FC236}">
                    <a16:creationId xmlns:a16="http://schemas.microsoft.com/office/drawing/2014/main" id="{5F8B4418-6B5E-B1A7-4BC2-7B266C91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96" y="780963"/>
                <a:ext cx="2567819" cy="549446"/>
              </a:xfrm>
              <a:prstGeom prst="rect">
                <a:avLst/>
              </a:prstGeom>
              <a:blipFill>
                <a:blip r:embed="rId8"/>
                <a:stretch>
                  <a:fillRect l="-2133" r="-1659" b="-10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FF14AF2-488C-74F3-8F13-CB06F510406E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photon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79458C-512E-58DB-2ACF-D738F8624153}"/>
              </a:ext>
            </a:extLst>
          </p:cNvPr>
          <p:cNvSpPr txBox="1"/>
          <p:nvPr/>
        </p:nvSpPr>
        <p:spPr>
          <a:xfrm>
            <a:off x="30082" y="3990752"/>
            <a:ext cx="1556970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Developed for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this analysis</a:t>
            </a:r>
            <a:endParaRPr lang="zh-CN" altLang="zh-CN" sz="16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E4087755-1C8A-7927-29CD-E5019609A43F}"/>
              </a:ext>
            </a:extLst>
          </p:cNvPr>
          <p:cNvSpPr/>
          <p:nvPr/>
        </p:nvSpPr>
        <p:spPr>
          <a:xfrm>
            <a:off x="1320800" y="3657600"/>
            <a:ext cx="228600" cy="1662944"/>
          </a:xfrm>
          <a:prstGeom prst="leftBrace">
            <a:avLst/>
          </a:prstGeom>
          <a:ln>
            <a:solidFill>
              <a:srgbClr val="3DA8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1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DA19-BF8E-85D8-C435-D8362BCCF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0B2243A-21EB-EFAB-5520-2C0E9D326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12FD154-7CFB-4D2C-7350-567778CFB342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27BE8909-8F05-835B-3B65-8E7C4483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13999FC1-8F16-7F68-2BE7-F0642B4E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16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C06B1B86-05A8-A27F-37D1-D728332E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Calorimeter photon: measures an energy deposit, the photon direction is only known approximatively.">
            <a:extLst>
              <a:ext uri="{FF2B5EF4-FFF2-40B4-BE49-F238E27FC236}">
                <a16:creationId xmlns:a16="http://schemas.microsoft.com/office/drawing/2014/main" id="{7298FFC5-BBEA-341F-9B91-83D93B5DE053}"/>
              </a:ext>
            </a:extLst>
          </p:cNvPr>
          <p:cNvSpPr txBox="1">
            <a:spLocks/>
          </p:cNvSpPr>
          <p:nvPr/>
        </p:nvSpPr>
        <p:spPr>
          <a:xfrm>
            <a:off x="303623" y="926498"/>
            <a:ext cx="9678577" cy="435335"/>
          </a:xfrm>
          <a:prstGeom prst="rect">
            <a:avLst/>
          </a:prstGeom>
        </p:spPr>
        <p:txBody>
          <a:bodyPr numCol="1" spcCol="381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 photon: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measures an energy deposit, the photon direction is only known approximatively.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amma_CL: confident level, to separate from charged tracks, gamma_CL &gt; 0.2…">
                <a:extLst>
                  <a:ext uri="{FF2B5EF4-FFF2-40B4-BE49-F238E27FC236}">
                    <a16:creationId xmlns:a16="http://schemas.microsoft.com/office/drawing/2014/main" id="{637CFA49-B2E9-A118-150D-7253D908844A}"/>
                  </a:ext>
                </a:extLst>
              </p:cNvPr>
              <p:cNvSpPr txBox="1"/>
              <p:nvPr/>
            </p:nvSpPr>
            <p:spPr>
              <a:xfrm>
                <a:off x="838200" y="1795797"/>
                <a:ext cx="10221905" cy="40637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gamma_CL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confident level, to separate from charged tracks,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gamma_CL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0.2 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IsPhoton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 separate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IsPhoton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0.6 || </a:t>
                </a:r>
                <a:r>
                  <a:rPr sz="2000" dirty="0" err="1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gamma_PT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2000 MeV/c 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Isolation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with respect to the other tracks in the </a:t>
                </a:r>
                <a14:m>
                  <m:oMath xmlns:m="http://schemas.openxmlformats.org/officeDocument/2006/math"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cone around the photon of 1 rad.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number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sz="2000" dirty="0">
                    <a:solidFill>
                      <a:srgbClr val="000000"/>
                    </a:solidFill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sharing a photon with the candidate.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 smallest mass difference between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candidates and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PDG mass. If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reconstructed, </a:t>
                </a:r>
                <a:r>
                  <a:rPr sz="2000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gamma_npi0 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 </a:t>
                </a:r>
                <a:r>
                  <a:rPr sz="2000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gamma_dmpi0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set to 60 MeV/c</a:t>
                </a:r>
                <a:r>
                  <a:rPr sz="2000" baseline="31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(the size of the mass window in the </a:t>
                </a:r>
                <a:r>
                  <a:rPr sz="2000" dirty="0">
                    <a:solidFill>
                      <a:srgbClr val="000000"/>
                    </a:solidFill>
                    <a:ea typeface="Courier New"/>
                    <a:cs typeface="Times New Roman" panose="02020603050405020304" pitchFamily="18" charset="0"/>
                    <a:sym typeface="Courier New"/>
                  </a:rPr>
                  <a:t>StdLoosePi02gg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container).</a:t>
                </a:r>
              </a:p>
              <a:p>
                <a:pPr marL="952500" lvl="1" indent="-342900" algn="l">
                  <a:lnSpc>
                    <a:spcPct val="130000"/>
                  </a:lnSpc>
                  <a:buSzPct val="60000"/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for </a:t>
                </a:r>
                <a14:m>
                  <m:oMath xmlns:m="http://schemas.openxmlformats.org/officeDocument/2006/math">
                    <m:r>
                      <a:rPr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gamma_neta0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sz="2000" b="1" dirty="0">
                    <a:latin typeface="Times New Roman" panose="02020603050405020304" pitchFamily="18" charset="0"/>
                    <a:ea typeface="Courier New"/>
                    <a:cs typeface="Times New Roman" panose="02020603050405020304" pitchFamily="18" charset="0"/>
                    <a:sym typeface="Courier New"/>
                  </a:rPr>
                  <a:t>gamma_dmeta0, </a:t>
                </a:r>
                <a:r>
                  <a:rPr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:r>
                  <a:rPr sz="2000" dirty="0">
                    <a:ea typeface="Courier New"/>
                    <a:cs typeface="Times New Roman" panose="02020603050405020304" pitchFamily="18" charset="0"/>
                    <a:sym typeface="Courier New"/>
                  </a:rPr>
                  <a:t>StdLooseEta02gg.</a:t>
                </a:r>
              </a:p>
              <a:p>
                <a:pPr marL="1257300" lvl="2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  <a:defRPr sz="3000">
                    <a:solidFill>
                      <a:srgbClr val="000000"/>
                    </a:solidFill>
                  </a:defRPr>
                </a:pPr>
                <a:endParaRPr sz="2000" dirty="0">
                  <a:latin typeface="Times New Roman" panose="02020603050405020304" pitchFamily="18" charset="0"/>
                  <a:ea typeface="Courier New"/>
                  <a:cs typeface="Times New Roman" panose="02020603050405020304" pitchFamily="18" charset="0"/>
                  <a:sym typeface="Courier New"/>
                </a:endParaRPr>
              </a:p>
            </p:txBody>
          </p:sp>
        </mc:Choice>
        <mc:Fallback xmlns="">
          <p:sp>
            <p:nvSpPr>
              <p:cNvPr id="5" name="gamma_CL: confident level, to separate from charged tracks, gamma_CL &gt; 0.2…">
                <a:extLst>
                  <a:ext uri="{FF2B5EF4-FFF2-40B4-BE49-F238E27FC236}">
                    <a16:creationId xmlns:a16="http://schemas.microsoft.com/office/drawing/2014/main" id="{A171E40E-D09C-6AF0-A84B-750BBFE7F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5797"/>
                <a:ext cx="10221905" cy="4063741"/>
              </a:xfrm>
              <a:prstGeom prst="rect">
                <a:avLst/>
              </a:prstGeom>
              <a:blipFill>
                <a:blip r:embed="rId4"/>
                <a:stretch>
                  <a:fillRect r="-10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creenshot 2022-11-30 at 14.49.21.png" descr="Screenshot 2022-11-30 at 14.49.21.png">
            <a:extLst>
              <a:ext uri="{FF2B5EF4-FFF2-40B4-BE49-F238E27FC236}">
                <a16:creationId xmlns:a16="http://schemas.microsoft.com/office/drawing/2014/main" id="{C1FDD5C2-1881-3A68-6826-58503267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532"/>
          <a:stretch>
            <a:fillRect/>
          </a:stretch>
        </p:blipFill>
        <p:spPr>
          <a:xfrm>
            <a:off x="10363184" y="1827221"/>
            <a:ext cx="1349475" cy="48541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9E52D4B-5D02-153B-9A1F-AF9DEC9166A4}"/>
              </a:ext>
            </a:extLst>
          </p:cNvPr>
          <p:cNvSpPr txBox="1"/>
          <p:nvPr/>
        </p:nvSpPr>
        <p:spPr>
          <a:xfrm>
            <a:off x="4038600" y="1371442"/>
            <a:ext cx="3550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ERN-LHCb-PUB-2015-016  : LHCb-ANA-2014-102">
                <a:hlinkClick r:id="rId6"/>
                <a:extLst>
                  <a:ext uri="{FF2B5EF4-FFF2-40B4-BE49-F238E27FC236}">
                    <a16:creationId xmlns:a16="http://schemas.microsoft.com/office/drawing/2014/main" id="{7D886EBF-A62B-A9BB-9CD5-7F61AB4BDF5E}"/>
                  </a:ext>
                </a:extLst>
              </p:cNvPr>
              <p:cNvSpPr txBox="1"/>
              <p:nvPr/>
            </p:nvSpPr>
            <p:spPr>
              <a:xfrm>
                <a:off x="9585696" y="780963"/>
                <a:ext cx="2567819" cy="54944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2000">
                    <a:solidFill>
                      <a:srgbClr val="005493"/>
                    </a:solidFill>
                  </a:defRPr>
                </a:pPr>
                <a: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CERN-LHCb-PUB-2015-016</a:t>
                </a:r>
                <a:b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ar-AE" sz="1400" b="1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ar-AE" sz="1400" b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ar-AE" sz="1400" b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ar-AE" sz="1400" b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𝜙𝛾</m:t>
                    </m:r>
                  </m:oMath>
                </a14:m>
                <a:r>
                  <a:rPr lang="ar-AE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LHCb-ANA-2014-102</a:t>
                </a:r>
              </a:p>
            </p:txBody>
          </p:sp>
        </mc:Choice>
        <mc:Fallback xmlns="">
          <p:sp>
            <p:nvSpPr>
              <p:cNvPr id="16" name="CERN-LHCb-PUB-2015-016  : LHCb-ANA-2014-102">
                <a:hlinkClick r:id="rId7"/>
                <a:extLst>
                  <a:ext uri="{FF2B5EF4-FFF2-40B4-BE49-F238E27FC236}">
                    <a16:creationId xmlns:a16="http://schemas.microsoft.com/office/drawing/2014/main" id="{5F8B4418-6B5E-B1A7-4BC2-7B266C91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96" y="780963"/>
                <a:ext cx="2567819" cy="549446"/>
              </a:xfrm>
              <a:prstGeom prst="rect">
                <a:avLst/>
              </a:prstGeom>
              <a:blipFill>
                <a:blip r:embed="rId8"/>
                <a:stretch>
                  <a:fillRect l="-2133" r="-1659" b="-10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m="http://schemas.openxmlformats.org/officeDocument/2006/math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8F95C32-E09C-9F65-7009-E6A38AA2AC86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photon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BEA8A7-268E-E33E-A879-998A1F0C736E}"/>
              </a:ext>
            </a:extLst>
          </p:cNvPr>
          <p:cNvSpPr txBox="1"/>
          <p:nvPr/>
        </p:nvSpPr>
        <p:spPr>
          <a:xfrm>
            <a:off x="30082" y="3990752"/>
            <a:ext cx="1556970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Developed for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this analysis</a:t>
            </a:r>
            <a:endParaRPr lang="zh-CN" altLang="zh-CN" sz="16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198D9BEF-FDC6-1258-C007-D7EF9C85C36F}"/>
              </a:ext>
            </a:extLst>
          </p:cNvPr>
          <p:cNvSpPr/>
          <p:nvPr/>
        </p:nvSpPr>
        <p:spPr>
          <a:xfrm>
            <a:off x="1320800" y="3657600"/>
            <a:ext cx="228600" cy="1662944"/>
          </a:xfrm>
          <a:prstGeom prst="leftBrace">
            <a:avLst/>
          </a:prstGeom>
          <a:ln>
            <a:solidFill>
              <a:srgbClr val="3DA8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82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1C241-B345-89ED-4FF3-C9D3FC56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C22B60-376D-BD36-F75F-1C25578B8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FE5CAE2-9EAB-11D9-ABE2-B74A8571257F}"/>
              </a:ext>
            </a:extLst>
          </p:cNvPr>
          <p:cNvSpPr/>
          <p:nvPr/>
        </p:nvSpPr>
        <p:spPr>
          <a:xfrm>
            <a:off x="-14095" y="667036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13951CE3-BEED-AE49-4BBE-17F0FBDD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AC52B5EC-D670-82C1-F8EB-D67F97D9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17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AB678206-076C-7301-AC2A-D0EC15C5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6C5977-F3EB-12D2-FF37-3769C18F7AC1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BD76C2D-B1AF-E38B-8668-7F968727F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160" y="756132"/>
            <a:ext cx="7887680" cy="56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3E433AB4-7D83-3FB3-C545-5DEEA8593C1E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3">
            <a:extLst>
              <a:ext uri="{FF2B5EF4-FFF2-40B4-BE49-F238E27FC236}">
                <a16:creationId xmlns:a16="http://schemas.microsoft.com/office/drawing/2014/main" id="{AF8A71D0-D6FF-6129-ABE8-DA99653B18C0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B1096F-FB80-0FDC-059C-7EA0EA9EE75B}"/>
                  </a:ext>
                </a:extLst>
              </p:cNvPr>
              <p:cNvSpPr txBox="1"/>
              <p:nvPr/>
            </p:nvSpPr>
            <p:spPr>
              <a:xfrm>
                <a:off x="418675" y="1612109"/>
                <a:ext cx="10972136" cy="798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process is a powerful probe of SM, being sensitive to C7 , C9 and C10, While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only sensitive to C10.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2B1096F-FB80-0FDC-059C-7EA0EA9EE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5" y="1612109"/>
                <a:ext cx="10972136" cy="798745"/>
              </a:xfrm>
              <a:prstGeom prst="rect">
                <a:avLst/>
              </a:prstGeom>
              <a:blipFill>
                <a:blip r:embed="rId3"/>
                <a:stretch>
                  <a:fillRect l="-500" b="-12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5A9C6-37CA-FAF5-C2F6-51836678A9D1}"/>
                  </a:ext>
                </a:extLst>
              </p:cNvPr>
              <p:cNvSpPr txBox="1"/>
              <p:nvPr/>
            </p:nvSpPr>
            <p:spPr>
              <a:xfrm>
                <a:off x="418675" y="2348772"/>
                <a:ext cx="11095356" cy="11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photon lifts the helicity suppression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20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20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2000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, partially compensating for the additional QED interaction. 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zh-CN" altLang="en-US" sz="20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45A9C6-37CA-FAF5-C2F6-51836678A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75" y="2348772"/>
                <a:ext cx="11095356" cy="1168077"/>
              </a:xfrm>
              <a:prstGeom prst="rect">
                <a:avLst/>
              </a:prstGeom>
              <a:blipFill>
                <a:blip r:embed="rId4"/>
                <a:stretch>
                  <a:fillRect l="-495" r="-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F6867A5-DDA8-5B22-2E7A-60915326DE85}"/>
              </a:ext>
            </a:extLst>
          </p:cNvPr>
          <p:cNvSpPr txBox="1"/>
          <p:nvPr/>
        </p:nvSpPr>
        <p:spPr>
          <a:xfrm>
            <a:off x="321307" y="929684"/>
            <a:ext cx="6126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target</a:t>
            </a:r>
            <a:r>
              <a:rPr lang="en-US" altLang="zh-CN" sz="2400" b="0" i="0" dirty="0">
                <a:solidFill>
                  <a:srgbClr val="2A2B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4C98CD-E27A-D501-09F8-B3729320EC35}"/>
              </a:ext>
            </a:extLst>
          </p:cNvPr>
          <p:cNvSpPr txBox="1"/>
          <p:nvPr/>
        </p:nvSpPr>
        <p:spPr>
          <a:xfrm>
            <a:off x="8853015" y="792423"/>
            <a:ext cx="3300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5"/>
              </a:rPr>
              <a:t>PRD 97, 053007 (2018)</a:t>
            </a:r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  </a:t>
            </a:r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6"/>
              </a:rPr>
              <a:t>PLB 521 (2001)</a:t>
            </a:r>
            <a:endParaRPr lang="en-US" altLang="zh-CN" sz="14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7"/>
              </a:rPr>
              <a:t>JHEP 11(2017) 184</a:t>
            </a:r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  </a:t>
            </a:r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8"/>
              </a:rPr>
              <a:t>JHEP 12(2021) 008</a:t>
            </a:r>
            <a:endParaRPr lang="en-US" altLang="zh-CN" sz="14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0263C37E-7211-1410-C56A-8BBC8F42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灯片编号占位符 7">
            <a:extLst>
              <a:ext uri="{FF2B5EF4-FFF2-40B4-BE49-F238E27FC236}">
                <a16:creationId xmlns:a16="http://schemas.microsoft.com/office/drawing/2014/main" id="{C608428F-54A9-E6AE-23AE-D411F325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C8E69B8-7B25-0FEB-DF75-8A3D9356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18C6475-7A48-B645-AA65-0D174AB3AC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18"/>
          <a:stretch/>
        </p:blipFill>
        <p:spPr>
          <a:xfrm>
            <a:off x="1364762" y="3355721"/>
            <a:ext cx="9110624" cy="24223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AC7B4F-3DBD-0279-23A2-EE34AB04AA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98A8C9-D188-6444-6780-193B4D97F9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E0008B2-D67E-4249-B268-B168EC31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6AD17D-B8A6-40E5-A725-2215710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3</a:t>
            </a:fld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F697E0EB-E5A1-42FF-BCA9-1F1F7FC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</a:t>
            </a:r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E1DD09-BC24-E222-E4E0-4C5A04C10389}"/>
              </a:ext>
            </a:extLst>
          </p:cNvPr>
          <p:cNvSpPr txBox="1"/>
          <p:nvPr/>
        </p:nvSpPr>
        <p:spPr>
          <a:xfrm>
            <a:off x="602456" y="1018942"/>
            <a:ext cx="6117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Two complementary methods: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0730F6-E819-7674-6016-7BE438330E39}"/>
              </a:ext>
            </a:extLst>
          </p:cNvPr>
          <p:cNvSpPr txBox="1"/>
          <p:nvPr/>
        </p:nvSpPr>
        <p:spPr>
          <a:xfrm>
            <a:off x="9237870" y="804144"/>
            <a:ext cx="3176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u="sng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4"/>
              </a:rPr>
              <a:t>Phys. Rev. D 105 (2022) 012010</a:t>
            </a:r>
            <a:endParaRPr lang="zh-CN" altLang="en-US" sz="1400" b="1" u="sng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B5556E-A296-C91B-F363-69EE1DBD8BDA}"/>
                  </a:ext>
                </a:extLst>
              </p:cNvPr>
              <p:cNvSpPr txBox="1"/>
              <p:nvPr/>
            </p:nvSpPr>
            <p:spPr>
              <a:xfrm>
                <a:off x="602456" y="1599831"/>
                <a:ext cx="700230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Indirect: 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no 𝛾 reconstruction,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is measured as a partial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y reconstructed background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. Limit CL from 2022: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B5556E-A296-C91B-F363-69EE1DBD8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6" y="1599831"/>
                <a:ext cx="7002304" cy="584775"/>
              </a:xfrm>
              <a:prstGeom prst="rect">
                <a:avLst/>
              </a:prstGeom>
              <a:blipFill>
                <a:blip r:embed="rId5"/>
                <a:stretch>
                  <a:fillRect l="-348"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B46627-7CF3-002D-B2EB-A02395CE7B2D}"/>
                  </a:ext>
                </a:extLst>
              </p:cNvPr>
              <p:cNvSpPr txBox="1"/>
              <p:nvPr/>
            </p:nvSpPr>
            <p:spPr>
              <a:xfrm>
                <a:off x="1095107" y="2247946"/>
                <a:ext cx="73385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)&lt; 1.5(2.0) 10</a:t>
                </a:r>
                <a:r>
                  <a:rPr lang="zh-CN" altLang="en-US" sz="1600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-9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at q&gt; 4.9 GeV/c</a:t>
                </a:r>
                <a:r>
                  <a:rPr lang="zh-CN" altLang="en-US" sz="1600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at 90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%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(95%) CL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BB46627-7CF3-002D-B2EB-A02395CE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07" y="2247946"/>
                <a:ext cx="7338536" cy="338554"/>
              </a:xfrm>
              <a:prstGeom prst="rect">
                <a:avLst/>
              </a:prstGeom>
              <a:blipFill>
                <a:blip r:embed="rId6"/>
                <a:stretch>
                  <a:fillRect l="-499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D4FB6B7B-A7C8-27C3-ABEA-EE119D7A4E0F}"/>
              </a:ext>
            </a:extLst>
          </p:cNvPr>
          <p:cNvSpPr txBox="1"/>
          <p:nvPr/>
        </p:nvSpPr>
        <p:spPr>
          <a:xfrm>
            <a:off x="3730288" y="3072682"/>
            <a:ext cx="3728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Only</a:t>
            </a:r>
            <a:r>
              <a:rPr lang="zh-CN" altLang="en-US" sz="1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zh-CN" altLang="en-US" sz="14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probes high q</a:t>
            </a:r>
            <a:r>
              <a:rPr lang="zh-CN" altLang="en-US" sz="1400" b="1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region</a:t>
            </a:r>
            <a:r>
              <a:rPr lang="zh-CN" altLang="en-US" sz="1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missing possible new physics contributions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057542F7-9018-514E-A35A-C24F3873B229}"/>
              </a:ext>
            </a:extLst>
          </p:cNvPr>
          <p:cNvSpPr/>
          <p:nvPr/>
        </p:nvSpPr>
        <p:spPr>
          <a:xfrm rot="16200000">
            <a:off x="5004764" y="2062822"/>
            <a:ext cx="259080" cy="1482172"/>
          </a:xfrm>
          <a:prstGeom prst="leftBrace">
            <a:avLst/>
          </a:prstGeom>
          <a:ln>
            <a:solidFill>
              <a:srgbClr val="3DA8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C157484-8345-79CF-ACAA-33EEEDA2DC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42" t="7751"/>
          <a:stretch/>
        </p:blipFill>
        <p:spPr>
          <a:xfrm>
            <a:off x="7920914" y="1092858"/>
            <a:ext cx="3940629" cy="269649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2589EC4-A698-CEE7-A0DE-03DA4DC2CA66}"/>
              </a:ext>
            </a:extLst>
          </p:cNvPr>
          <p:cNvSpPr txBox="1"/>
          <p:nvPr/>
        </p:nvSpPr>
        <p:spPr>
          <a:xfrm>
            <a:off x="674975" y="4072565"/>
            <a:ext cx="817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Direct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: reconstruction of </a:t>
            </a:r>
            <a:r>
              <a:rPr lang="zh-CN" altLang="en-US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𝛾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what we are presenting today</a:t>
            </a:r>
            <a:endParaRPr lang="zh-CN" altLang="en-US" sz="16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81073A2-7535-D137-7CD6-70D6971CBD8E}"/>
                  </a:ext>
                </a:extLst>
              </p:cNvPr>
              <p:cNvSpPr txBox="1"/>
              <p:nvPr/>
            </p:nvSpPr>
            <p:spPr>
              <a:xfrm>
                <a:off x="1096115" y="4407216"/>
                <a:ext cx="9837784" cy="1867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Blinded search: 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mass range: </a:t>
                </a:r>
                <a:r>
                  <a:rPr lang="nn-NO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[3867 MeV/c</a:t>
                </a:r>
                <a:r>
                  <a:rPr lang="nn-NO" altLang="zh-CN" sz="1600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nn-NO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, 6867 MeV/c</a:t>
                </a:r>
                <a:r>
                  <a:rPr lang="nn-NO" altLang="zh-CN" sz="1600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nn-NO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] , blind range: [5167 MeV/c2 , 5567 MeV/c2 ]</a:t>
                </a:r>
                <a:endParaRPr lang="en-US" altLang="zh-CN" sz="1600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Full final state reconstruction,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photon reconstruction worsen the resolution</a:t>
                </a:r>
                <a:endParaRPr lang="en-US" altLang="zh-CN" sz="1600" b="1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Sensitive to low-q</a:t>
                </a:r>
                <a:r>
                  <a:rPr lang="en-US" altLang="zh-CN" sz="1600" b="1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region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, therefore, to larger set of Wilson coefficients (C7, C9, C10)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Data: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600" b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fb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1600" i="1">
                            <a:latin typeface="Cambria Math" panose="02040503050406030204" pitchFamily="18" charset="0"/>
                            <a:ea typeface="Meiryo" panose="020B0604030504040204" pitchFamily="34" charset="-128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Meiryo" panose="020B0604030504040204" pitchFamily="3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13 </a:t>
                </a:r>
                <a:r>
                  <a:rPr lang="en-US" altLang="zh-CN" sz="1600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TeV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pp collected by LHCb during Run 2.</a:t>
                </a:r>
              </a:p>
              <a:p>
                <a:endParaRPr lang="zh-CN" altLang="en-US" sz="1600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81073A2-7535-D137-7CD6-70D6971C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15" y="4407216"/>
                <a:ext cx="9837784" cy="1867819"/>
              </a:xfrm>
              <a:prstGeom prst="rect">
                <a:avLst/>
              </a:prstGeom>
              <a:blipFill>
                <a:blip r:embed="rId8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D53F347F-E2E3-9007-6C5B-8A79E09018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286" y="2689524"/>
            <a:ext cx="1253658" cy="487849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5052F8D8-1107-91E7-9C81-A2B5D883FD36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2B4A17-CD01-F8F4-4627-2E897EE078E0}"/>
              </a:ext>
            </a:extLst>
          </p:cNvPr>
          <p:cNvSpPr/>
          <p:nvPr/>
        </p:nvSpPr>
        <p:spPr>
          <a:xfrm rot="5400000">
            <a:off x="5992148" y="-136038"/>
            <a:ext cx="45719" cy="7934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94786BF-B1A6-35FA-1559-AEEB5499B799}"/>
              </a:ext>
            </a:extLst>
          </p:cNvPr>
          <p:cNvSpPr txBox="1"/>
          <p:nvPr/>
        </p:nvSpPr>
        <p:spPr>
          <a:xfrm>
            <a:off x="8801997" y="5267102"/>
            <a:ext cx="2588814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First direct search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First low-q</a:t>
            </a:r>
            <a:r>
              <a:rPr lang="en-US" altLang="zh-CN" sz="1600" b="1" baseline="30000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sz="1600" b="1" dirty="0">
                <a:solidFill>
                  <a:srgbClr val="3DA8FF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region search</a:t>
            </a:r>
            <a:endParaRPr lang="zh-CN" altLang="zh-CN" sz="1600" b="1" dirty="0">
              <a:solidFill>
                <a:srgbClr val="3DA8FF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95FB3DD-84A3-39D1-2B84-37099C06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4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E0008B2-D67E-4249-B268-B168EC31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6AD17D-B8A6-40E5-A725-2215710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4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F697E0EB-E5A1-42FF-BCA9-1F1F7FC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wu</a:t>
            </a:r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953F620-82FF-B972-8F41-EDFDB2A5813C}"/>
              </a:ext>
            </a:extLst>
          </p:cNvPr>
          <p:cNvSpPr txBox="1"/>
          <p:nvPr/>
        </p:nvSpPr>
        <p:spPr>
          <a:xfrm>
            <a:off x="626525" y="882167"/>
            <a:ext cx="70654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q</a:t>
            </a:r>
            <a:r>
              <a:rPr lang="en-US" altLang="zh-CN" sz="1600" b="1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bins: 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the analysis is performed in three regions of the dimuons invariant mass</a:t>
            </a:r>
            <a:endParaRPr lang="zh-CN" altLang="en-US" sz="16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7B800E-3A84-C12C-03F9-81427B34B3FF}"/>
              </a:ext>
            </a:extLst>
          </p:cNvPr>
          <p:cNvSpPr txBox="1"/>
          <p:nvPr/>
        </p:nvSpPr>
        <p:spPr>
          <a:xfrm>
            <a:off x="882408" y="2373522"/>
            <a:ext cx="994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Every study (fits, efficiencies, systematics, etc.) is done separately per data-taking </a:t>
            </a:r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year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and merged at the end</a:t>
            </a:r>
            <a:r>
              <a:rPr lang="zh-CN" altLang="en-US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。</a:t>
            </a:r>
            <a:endParaRPr lang="en-US" altLang="zh-CN" sz="16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As result of discussion during the implication workshop (2022), Bin I is also studied with a veto on the ɸ resonance.</a:t>
            </a:r>
          </a:p>
          <a:p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Bin ɸ-veto:  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0.9896 &lt; m(</a:t>
            </a:r>
            <a:r>
              <a:rPr lang="el-GR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μμ)(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GeV/c</a:t>
            </a:r>
            <a:r>
              <a:rPr lang="en-US" altLang="zh-CN" sz="1600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) &lt; 1.0734</a:t>
            </a:r>
            <a:r>
              <a:rPr lang="en-US" altLang="zh-CN" sz="16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; 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low-q</a:t>
            </a:r>
            <a:r>
              <a:rPr lang="en-US" altLang="zh-CN" sz="1600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without ɸ</a:t>
            </a:r>
          </a:p>
          <a:p>
            <a:endParaRPr lang="zh-CN" altLang="en-US" sz="16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A7215F02-7C4A-0369-F65E-8EF56119698B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Strategy</a:t>
            </a:r>
          </a:p>
        </p:txBody>
      </p:sp>
      <p:sp>
        <p:nvSpPr>
          <p:cNvPr id="3" name="Phys. Rev. D70 (2004) 114028">
            <a:hlinkClick r:id="rId4"/>
            <a:extLst>
              <a:ext uri="{FF2B5EF4-FFF2-40B4-BE49-F238E27FC236}">
                <a16:creationId xmlns:a16="http://schemas.microsoft.com/office/drawing/2014/main" id="{29ABDF34-4634-FEC2-E830-984820EF8400}"/>
              </a:ext>
            </a:extLst>
          </p:cNvPr>
          <p:cNvSpPr txBox="1"/>
          <p:nvPr/>
        </p:nvSpPr>
        <p:spPr>
          <a:xfrm>
            <a:off x="10364110" y="815356"/>
            <a:ext cx="184455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11 (2017) 184</a:t>
            </a:r>
          </a:p>
        </p:txBody>
      </p:sp>
      <p:pic>
        <p:nvPicPr>
          <p:cNvPr id="7" name="DBmkTxmEw3WxN4pkRWjBroaqrr6eg5UfKRx68AKKqI7DaeIkSp6MemzGJsDmqd8_fZ6XuoeDn3fR6L-dY7SfmxD9umGD157BonC_cxKO_AxuPm3hvrZ2o6WW3-_CbjlooVDgvQkBfyiChqUQdnq_Ql6Jr0LZpczyzvfKXBtr2h-taif51Ac5x55eGeJ93eDG.png" descr="DBmkTxmEw3WxN4pkRWjBroaqrr6eg5UfKRx68AKKqI7DaeIkSp6MemzGJsDmqd8_fZ6XuoeDn3fR6L-dY7SfmxD9umGD157BonC_cxKO_AxuPm3hvrZ2o6WW3-_CbjlooVDgvQkBfyiChqUQdnq_Ql6Jr0LZpczyzvfKXBtr2h-taif51Ac5x55eGeJ93eDG.png">
            <a:extLst>
              <a:ext uri="{FF2B5EF4-FFF2-40B4-BE49-F238E27FC236}">
                <a16:creationId xmlns:a16="http://schemas.microsoft.com/office/drawing/2014/main" id="{12662E48-D31B-4869-D66F-288BC559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138" y="3359358"/>
            <a:ext cx="3876894" cy="2476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XYVM-dzqcaTKDyL_d027rhdvkB-TM-p6yAK2Fpng8g9Bz-I0lgH4TeUOv-lb3UtaFCmta68diWGc-Cbr9A7dBm4Yp6xhTZvrqU2iFQ8VE6z7gT5ZYvl-En6ob0vP9WuaUXbErS7znzuBn90eHHHdmKhGG6VYLJosw0_KXLs0NE4kpR1m8Y1NwszsZ5Zr3srB.png" descr="XYVM-dzqcaTKDyL_d027rhdvkB-TM-p6yAK2Fpng8g9Bz-I0lgH4TeUOv-lb3UtaFCmta68diWGc-Cbr9A7dBm4Yp6xhTZvrqU2iFQ8VE6z7gT5ZYvl-En6ob0vP9WuaUXbErS7znzuBn90eHHHdmKhGG6VYLJosw0_KXLs0NE4kpR1m8Y1NwszsZ5Zr3srB.png">
            <a:extLst>
              <a:ext uri="{FF2B5EF4-FFF2-40B4-BE49-F238E27FC236}">
                <a16:creationId xmlns:a16="http://schemas.microsoft.com/office/drawing/2014/main" id="{5D6AD6D2-4625-1497-274F-BD1579667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249" y="3303627"/>
            <a:ext cx="3876895" cy="253209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925BD7F-692B-2E24-E949-D90CEDC3C9C3}"/>
              </a:ext>
            </a:extLst>
          </p:cNvPr>
          <p:cNvSpPr txBox="1"/>
          <p:nvPr/>
        </p:nvSpPr>
        <p:spPr>
          <a:xfrm>
            <a:off x="6741952" y="5975833"/>
            <a:ext cx="2822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It has theoretical interest but less statistics (veto only)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553BFE0-6527-1EF3-57B8-07D6CBFF2C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448" y="1234500"/>
            <a:ext cx="5389735" cy="11172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86C063-38D3-D348-15BC-29E12CC82EC9}"/>
              </a:ext>
            </a:extLst>
          </p:cNvPr>
          <p:cNvSpPr txBox="1"/>
          <p:nvPr/>
        </p:nvSpPr>
        <p:spPr>
          <a:xfrm>
            <a:off x="9873017" y="1066832"/>
            <a:ext cx="2237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CERN-THESIS-2020-303</a:t>
            </a:r>
            <a:endParaRPr lang="zh-CN" altLang="en-US" sz="1400" b="1" dirty="0">
              <a:solidFill>
                <a:srgbClr val="4472C4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A950CA7-7C1E-054B-3805-F933CEE3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E0008B2-D67E-4249-B268-B168EC31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6AD17D-B8A6-40E5-A725-2215710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F697E0EB-E5A1-42FF-BCA9-1F1F7FC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</a:t>
            </a:r>
            <a:r>
              <a:rPr lang="en-US" altLang="zh-CN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wu</a:t>
            </a:r>
            <a:endParaRPr lang="zh-CN" altLang="en-US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EB2973-C9FE-8952-7E37-2D3BE846B4E9}"/>
              </a:ext>
            </a:extLst>
          </p:cNvPr>
          <p:cNvSpPr txBox="1"/>
          <p:nvPr/>
        </p:nvSpPr>
        <p:spPr>
          <a:xfrm>
            <a:off x="228750" y="877325"/>
            <a:ext cx="5970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Normalization channel: 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zh-CN" sz="2000" baseline="-25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000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→ J/ψ(→</a:t>
            </a:r>
            <a:r>
              <a:rPr lang="en-US" altLang="zh-CN" sz="20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μμ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) η(→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𝛾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𝛾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A7215F02-7C4A-0369-F65E-8EF56119698B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Strategy: Normalization channel</a:t>
            </a:r>
          </a:p>
        </p:txBody>
      </p:sp>
      <p:sp>
        <p:nvSpPr>
          <p:cNvPr id="18" name="High statistics and a good selection efficiency.">
            <a:extLst>
              <a:ext uri="{FF2B5EF4-FFF2-40B4-BE49-F238E27FC236}">
                <a16:creationId xmlns:a16="http://schemas.microsoft.com/office/drawing/2014/main" id="{1198099B-6491-AF95-4FE0-258F824FC555}"/>
              </a:ext>
            </a:extLst>
          </p:cNvPr>
          <p:cNvSpPr txBox="1"/>
          <p:nvPr/>
        </p:nvSpPr>
        <p:spPr>
          <a:xfrm>
            <a:off x="413721" y="2439217"/>
            <a:ext cx="3450017" cy="191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High statistics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good selection efficiency.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Similar final state to the signal: allows uncertainties cancelations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3F19DEB-C02C-7D40-CAAE-8ED12C23F5F5}"/>
              </a:ext>
            </a:extLst>
          </p:cNvPr>
          <p:cNvSpPr txBox="1"/>
          <p:nvPr/>
        </p:nvSpPr>
        <p:spPr>
          <a:xfrm>
            <a:off x="9958862" y="740159"/>
            <a:ext cx="223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BsToMuMuGamma_paper</a:t>
            </a:r>
            <a:endParaRPr lang="zh-CN" altLang="en-US" sz="1400" dirty="0">
              <a:solidFill>
                <a:srgbClr val="4472C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EE2D30-DE21-728C-E143-878C0E5F1B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6" b="1581"/>
          <a:stretch/>
        </p:blipFill>
        <p:spPr>
          <a:xfrm>
            <a:off x="4435134" y="1382879"/>
            <a:ext cx="6918666" cy="3333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08C59E-B1D0-2C1B-CE7B-0D4E9DC5D5EA}"/>
                  </a:ext>
                </a:extLst>
              </p:cNvPr>
              <p:cNvSpPr txBox="1"/>
              <p:nvPr/>
            </p:nvSpPr>
            <p:spPr>
              <a:xfrm>
                <a:off x="3916915" y="4822621"/>
                <a:ext cx="816590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</a:t>
                </a:r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he branching ratio of the normalization channel reads </a:t>
                </a:r>
                <a14:m>
                  <m:oMath xmlns:m="http://schemas.openxmlformats.org/officeDocument/2006/math"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</m:oMath>
                </a14:m>
                <a:r>
                  <a:rPr lang="zh-CN" altLang="en-US" baseline="-25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norm</a:t>
                </a:r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= (9.3 ± 1.6) × 10</a:t>
                </a:r>
                <a:r>
                  <a:rPr lang="zh-CN" altLang="en-US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−6</a:t>
                </a:r>
                <a:r>
                  <a:rPr lang="zh-CN" altLang="en-US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The fitted number of </a:t>
                </a:r>
                <a:r>
                  <a:rPr lang="en-US" altLang="zh-CN" i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B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s</a:t>
                </a:r>
                <a:r>
                  <a:rPr lang="en-US" altLang="zh-CN" i="1" baseline="30000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0</a:t>
                </a:r>
                <a:r>
                  <a:rPr lang="en-US" altLang="zh-CN" i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→ J/</a:t>
                </a:r>
                <a:r>
                  <a:rPr lang="en-US" altLang="zh-CN" i="1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ψη</a:t>
                </a:r>
                <a:r>
                  <a:rPr lang="en-US" altLang="zh-CN" i="1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events is </a:t>
                </a:r>
                <a:r>
                  <a:rPr lang="en-US" altLang="zh-CN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zh-CN" baseline="-25000" dirty="0" err="1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norm</a:t>
                </a:r>
                <a:r>
                  <a:rPr lang="en-US" altLang="zh-CN" dirty="0">
                    <a:latin typeface="Times New Roman" panose="02020603050405020304" pitchFamily="18" charset="0"/>
                    <a:ea typeface="Meiryo" panose="020B0604030504040204" pitchFamily="34" charset="-128"/>
                    <a:cs typeface="Times New Roman" panose="02020603050405020304" pitchFamily="18" charset="0"/>
                  </a:rPr>
                  <a:t> = 5675 ± 113, where the uncertainty corresponds to the fit error: </a:t>
                </a:r>
                <a:endParaRPr lang="zh-CN" altLang="en-US" dirty="0">
                  <a:latin typeface="Times New Roman" panose="02020603050405020304" pitchFamily="18" charset="0"/>
                  <a:ea typeface="Meiryo" panose="020B060403050404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C08C59E-B1D0-2C1B-CE7B-0D4E9DC5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915" y="4822621"/>
                <a:ext cx="8165904" cy="923330"/>
              </a:xfrm>
              <a:prstGeom prst="rect">
                <a:avLst/>
              </a:prstGeom>
              <a:blipFill>
                <a:blip r:embed="rId6"/>
                <a:stretch>
                  <a:fillRect l="-672" t="-5263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CC551397-619C-34CA-ECAE-0E9459FF9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518" y="5714786"/>
            <a:ext cx="3968954" cy="6921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DAF57F-BD3F-82F9-8A98-266322AA573C}"/>
              </a:ext>
            </a:extLst>
          </p:cNvPr>
          <p:cNvSpPr txBox="1"/>
          <p:nvPr/>
        </p:nvSpPr>
        <p:spPr>
          <a:xfrm>
            <a:off x="9798472" y="969190"/>
            <a:ext cx="2322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8"/>
              </a:rPr>
              <a:t>Particle Data Group (lbl.gov)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9E812D-E1BD-5141-25B6-446E6923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940" y="62502"/>
            <a:ext cx="1367575" cy="6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075A04-E952-78AD-BED1-BCB584F4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93" y="1890110"/>
            <a:ext cx="8274475" cy="3816546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E0008B2-D67E-4249-B268-B168EC31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E6AD17D-B8A6-40E5-A725-2215710A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6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F697E0EB-E5A1-42FF-BCA9-1F1F7FC7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352C52-082F-C299-136C-497D3813AD49}"/>
              </a:ext>
            </a:extLst>
          </p:cNvPr>
          <p:cNvSpPr txBox="1"/>
          <p:nvPr/>
        </p:nvSpPr>
        <p:spPr>
          <a:xfrm>
            <a:off x="228964" y="875963"/>
            <a:ext cx="5494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Control channel: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B</a:t>
            </a:r>
            <a:r>
              <a:rPr lang="en-US" altLang="zh-CN" sz="2000" baseline="-25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s</a:t>
            </a:r>
            <a:r>
              <a:rPr lang="en-US" altLang="zh-CN" sz="2000" baseline="30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→ Φ(→KK)</a:t>
            </a:r>
            <a:r>
              <a:rPr lang="zh-CN" alt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𝛾</a:t>
            </a:r>
            <a:endParaRPr lang="zh-CN" altLang="en-US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A7215F02-7C4A-0369-F65E-8EF56119698B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Strategy: Control channel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7942A39-A79B-91C0-CFDC-DA61444C24D1}"/>
              </a:ext>
            </a:extLst>
          </p:cNvPr>
          <p:cNvSpPr txBox="1"/>
          <p:nvPr/>
        </p:nvSpPr>
        <p:spPr>
          <a:xfrm>
            <a:off x="474925" y="2899821"/>
            <a:ext cx="4638128" cy="153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</a:defRPr>
            </a:pP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A three body decay and low-</a:t>
            </a:r>
            <a:r>
              <a:rPr lang="en-US" altLang="zh-CN" sz="20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zh-CN" sz="2000" baseline="-250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photons.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 sz="3000">
                <a:solidFill>
                  <a:srgbClr val="000000"/>
                </a:solidFill>
              </a:defRPr>
            </a:pPr>
            <a:r>
              <a:rPr lang="en-US" altLang="zh-CN" sz="20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To check the agreement between data and simulation.</a:t>
            </a:r>
          </a:p>
          <a:p>
            <a: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pPr>
            <a:endParaRPr lang="en-US" altLang="zh-CN" sz="20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DD3E53-779E-7A06-6440-379A6195476F}"/>
              </a:ext>
            </a:extLst>
          </p:cNvPr>
          <p:cNvSpPr txBox="1"/>
          <p:nvPr/>
        </p:nvSpPr>
        <p:spPr>
          <a:xfrm>
            <a:off x="9218029" y="756132"/>
            <a:ext cx="2990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BsToMuMuGamma_paper_Figure</a:t>
            </a:r>
            <a:r>
              <a:rPr lang="en-US" altLang="zh-CN" sz="1400" dirty="0">
                <a:solidFill>
                  <a:srgbClr val="4472C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</a:t>
            </a:r>
            <a:endParaRPr lang="zh-CN" altLang="en-US" sz="1400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4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0D48FF-08F7-4947-6916-35211A45DB22}"/>
              </a:ext>
            </a:extLst>
          </p:cNvPr>
          <p:cNvSpPr txBox="1"/>
          <p:nvPr/>
        </p:nvSpPr>
        <p:spPr>
          <a:xfrm>
            <a:off x="9342783" y="814895"/>
            <a:ext cx="31142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3DA8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Bs2mumugamma_NOTE Table </a:t>
            </a:r>
            <a:r>
              <a:rPr lang="en-US" altLang="zh-CN" sz="1400" b="1" dirty="0">
                <a:solidFill>
                  <a:srgbClr val="3DA8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endParaRPr lang="zh-CN" altLang="en-US" sz="1400" b="1">
              <a:solidFill>
                <a:srgbClr val="3DA8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日期占位符 5">
            <a:extLst>
              <a:ext uri="{FF2B5EF4-FFF2-40B4-BE49-F238E27FC236}">
                <a16:creationId xmlns:a16="http://schemas.microsoft.com/office/drawing/2014/main" id="{04F769DD-84DC-7CD2-E666-E733ED6B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F3798861-5796-2034-B981-681D77FD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7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页脚占位符 4">
            <a:extLst>
              <a:ext uri="{FF2B5EF4-FFF2-40B4-BE49-F238E27FC236}">
                <a16:creationId xmlns:a16="http://schemas.microsoft.com/office/drawing/2014/main" id="{F6952073-4AA1-1278-0BB1-E9E9D485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" name="图片 15" descr="表格&#10;&#10;描述已自动生成">
            <a:extLst>
              <a:ext uri="{FF2B5EF4-FFF2-40B4-BE49-F238E27FC236}">
                <a16:creationId xmlns:a16="http://schemas.microsoft.com/office/drawing/2014/main" id="{CA80053E-A875-9CD6-8915-E01F1E0FE7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1819"/>
          <a:stretch/>
        </p:blipFill>
        <p:spPr>
          <a:xfrm>
            <a:off x="2520374" y="1197408"/>
            <a:ext cx="6915726" cy="4852937"/>
          </a:xfrm>
          <a:prstGeom prst="rect">
            <a:avLst/>
          </a:prstGeom>
        </p:spPr>
      </p:pic>
      <p:sp>
        <p:nvSpPr>
          <p:cNvPr id="2" name="文本框 3">
            <a:extLst>
              <a:ext uri="{FF2B5EF4-FFF2-40B4-BE49-F238E27FC236}">
                <a16:creationId xmlns:a16="http://schemas.microsoft.com/office/drawing/2014/main" id="{4FB46A3B-2FBA-9E9E-A4DB-A58991DCAF0C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used in Ana</a:t>
            </a:r>
            <a:r>
              <a:rPr lang="zh-CN" altLang="en-US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4973C735-3EC1-A8A0-1B30-16C4AC9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31CDF76C-5778-7ADC-4DC9-CABED3E1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8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D8B0F1D-A791-B4F7-5965-A9B176B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78C24B-79E8-712F-4CE5-BD0F55962C1E}"/>
              </a:ext>
            </a:extLst>
          </p:cNvPr>
          <p:cNvSpPr txBox="1"/>
          <p:nvPr/>
        </p:nvSpPr>
        <p:spPr>
          <a:xfrm>
            <a:off x="4703525" y="801525"/>
            <a:ext cx="2856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Bs2MuMuGammaLine</a:t>
            </a:r>
            <a:endParaRPr lang="en-US" altLang="zh-CN" sz="2000" b="1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2D0EC6-6A6E-5D30-64D1-48C10CF6BE4F}"/>
              </a:ext>
            </a:extLst>
          </p:cNvPr>
          <p:cNvSpPr txBox="1"/>
          <p:nvPr/>
        </p:nvSpPr>
        <p:spPr>
          <a:xfrm>
            <a:off x="4667637" y="4285948"/>
            <a:ext cx="2856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Trigger</a:t>
            </a:r>
            <a:endParaRPr lang="en-US" altLang="zh-CN" sz="2000" b="1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1449AE-4975-8181-F1E8-F28320D862E8}"/>
              </a:ext>
            </a:extLst>
          </p:cNvPr>
          <p:cNvSpPr txBox="1"/>
          <p:nvPr/>
        </p:nvSpPr>
        <p:spPr>
          <a:xfrm>
            <a:off x="9971964" y="786565"/>
            <a:ext cx="2316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Bs2mumugamma_NOTE</a:t>
            </a:r>
            <a:endParaRPr lang="zh-CN" altLang="en-US" sz="1400" b="1" dirty="0">
              <a:solidFill>
                <a:srgbClr val="4472C4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45839B-CD35-9F5B-6DA1-4FDBBA9E3039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en-US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Stripping Line &amp; Trigger </a:t>
            </a:r>
            <a:endParaRPr lang="en-US" altLang="zh-CN" sz="28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8F0A914-3F33-2902-C084-5AD1B1425C81}"/>
              </a:ext>
            </a:extLst>
          </p:cNvPr>
          <p:cNvSpPr txBox="1"/>
          <p:nvPr/>
        </p:nvSpPr>
        <p:spPr>
          <a:xfrm>
            <a:off x="893233" y="3249808"/>
            <a:ext cx="2409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4472C4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Not available in Run 1</a:t>
            </a:r>
            <a:endParaRPr lang="zh-CN" altLang="en-US" b="1" dirty="0">
              <a:solidFill>
                <a:srgbClr val="4472C4"/>
              </a:solidFill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3240AA0-D931-75D3-A686-F495AD9FD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629" y="1144538"/>
            <a:ext cx="3956741" cy="319709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1D4B9A0-74A5-2704-D594-9A3857F87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227" y="4746008"/>
            <a:ext cx="5307542" cy="28779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62B7D1-96ED-A13D-C9C1-9F05641C7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108" y="5878875"/>
            <a:ext cx="4891779" cy="4774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5BDFD49-F4BC-3FB4-231C-AB3AF9B65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0067" y="5206693"/>
            <a:ext cx="6471860" cy="46297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C9D764C-F1FD-A087-5645-16F992B8D9B9}"/>
              </a:ext>
            </a:extLst>
          </p:cNvPr>
          <p:cNvSpPr/>
          <p:nvPr/>
        </p:nvSpPr>
        <p:spPr>
          <a:xfrm>
            <a:off x="3390547" y="4746008"/>
            <a:ext cx="5410899" cy="282306"/>
          </a:xfrm>
          <a:prstGeom prst="rect">
            <a:avLst/>
          </a:prstGeom>
          <a:noFill/>
          <a:ln w="9525" cap="flat" cmpd="sng" algn="ctr">
            <a:solidFill>
              <a:srgbClr val="3DA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F02CDBE-506E-13C4-7520-07A21EBD6511}"/>
              </a:ext>
            </a:extLst>
          </p:cNvPr>
          <p:cNvSpPr/>
          <p:nvPr/>
        </p:nvSpPr>
        <p:spPr>
          <a:xfrm>
            <a:off x="2860067" y="5176706"/>
            <a:ext cx="6527214" cy="536756"/>
          </a:xfrm>
          <a:prstGeom prst="rect">
            <a:avLst/>
          </a:prstGeom>
          <a:noFill/>
          <a:ln w="9525" cap="flat" cmpd="sng" algn="ctr">
            <a:solidFill>
              <a:srgbClr val="3DA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E7F8B30-8D62-2C15-37C5-02CE05F17E72}"/>
              </a:ext>
            </a:extLst>
          </p:cNvPr>
          <p:cNvSpPr/>
          <p:nvPr/>
        </p:nvSpPr>
        <p:spPr>
          <a:xfrm>
            <a:off x="3645914" y="5843864"/>
            <a:ext cx="4891779" cy="536756"/>
          </a:xfrm>
          <a:prstGeom prst="rect">
            <a:avLst/>
          </a:prstGeom>
          <a:noFill/>
          <a:ln w="9525" cap="flat" cmpd="sng" algn="ctr">
            <a:solidFill>
              <a:srgbClr val="3DA8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44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594939-F51D-4C48-9A19-69932A3B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29"/>
          <a:stretch/>
        </p:blipFill>
        <p:spPr>
          <a:xfrm>
            <a:off x="11390811" y="62502"/>
            <a:ext cx="762704" cy="60453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618D39E-E2DB-4F4F-A6E0-BF9A4C10EBE6}"/>
              </a:ext>
            </a:extLst>
          </p:cNvPr>
          <p:cNvSpPr/>
          <p:nvPr/>
        </p:nvSpPr>
        <p:spPr>
          <a:xfrm>
            <a:off x="-11523" y="683009"/>
            <a:ext cx="1222019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latin typeface="Meiryo" panose="020B0604030504040204" pitchFamily="34" charset="-128"/>
              <a:ea typeface="Meiryo" panose="020B0604030504040204" pitchFamily="34" charset="-128"/>
              <a:cs typeface="Tahoma" panose="020B0604030504040204" pitchFamily="34" charset="0"/>
            </a:endParaRPr>
          </a:p>
        </p:txBody>
      </p:sp>
      <p:sp>
        <p:nvSpPr>
          <p:cNvPr id="2" name="日期占位符 5">
            <a:extLst>
              <a:ext uri="{FF2B5EF4-FFF2-40B4-BE49-F238E27FC236}">
                <a16:creationId xmlns:a16="http://schemas.microsoft.com/office/drawing/2014/main" id="{4973C735-3EC1-A8A0-1B30-16C4AC9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ADAF67-EB81-435A-B189-A80A1053D48F}" type="datetime1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2024/11/15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灯片编号占位符 7">
            <a:extLst>
              <a:ext uri="{FF2B5EF4-FFF2-40B4-BE49-F238E27FC236}">
                <a16:creationId xmlns:a16="http://schemas.microsoft.com/office/drawing/2014/main" id="{31CDF76C-5778-7ADC-4DC9-CABED3E1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AB63FA-72FD-4D74-8AFF-A5A65A1CEB20}" type="slidenum">
              <a:rPr lang="zh-CN" altLang="en-US" smtClean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9</a:t>
            </a:fld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8D8B0F1D-A791-B4F7-5965-A9B176B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xiangyu wu</a:t>
            </a:r>
            <a:endParaRPr lang="zh-CN" altLang="en-US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gamma_CL: confident level, to separate from charged tracks, gamma_CL &gt; 0.2…">
            <a:extLst>
              <a:ext uri="{FF2B5EF4-FFF2-40B4-BE49-F238E27FC236}">
                <a16:creationId xmlns:a16="http://schemas.microsoft.com/office/drawing/2014/main" id="{7EF3EA2C-4172-2A95-EE97-C29F959D8B56}"/>
              </a:ext>
            </a:extLst>
          </p:cNvPr>
          <p:cNvSpPr txBox="1"/>
          <p:nvPr/>
        </p:nvSpPr>
        <p:spPr>
          <a:xfrm>
            <a:off x="4912891" y="1100208"/>
            <a:ext cx="7138082" cy="135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reduce the combinatorial background using geometrical variables.</a:t>
            </a:r>
          </a:p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in data side-bands, below and above the 𝐵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𝑠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mass:</a:t>
            </a:r>
          </a:p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[3867-5167] &amp; [5567-6867] MeV/c2</a:t>
            </a:r>
          </a:p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LP &gt; 0.25">
            <a:extLst>
              <a:ext uri="{FF2B5EF4-FFF2-40B4-BE49-F238E27FC236}">
                <a16:creationId xmlns:a16="http://schemas.microsoft.com/office/drawing/2014/main" id="{446D414B-35E4-2A5B-39CF-06571B8B8A7D}"/>
              </a:ext>
            </a:extLst>
          </p:cNvPr>
          <p:cNvSpPr txBox="1"/>
          <p:nvPr/>
        </p:nvSpPr>
        <p:spPr>
          <a:xfrm>
            <a:off x="7162559" y="2375677"/>
            <a:ext cx="1840413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</a:defRPr>
            </a:pPr>
            <a:r>
              <a:rPr sz="1600" b="1" dirty="0">
                <a:solidFill>
                  <a:schemeClr val="accent5">
                    <a:lumOff val="-29866"/>
                  </a:schemeClr>
                </a:solidFill>
              </a:rPr>
              <a:t>MLP &gt; 0.25</a:t>
            </a:r>
          </a:p>
        </p:txBody>
      </p:sp>
      <p:pic>
        <p:nvPicPr>
          <p:cNvPr id="14" name="Screenshot 2022-12-01 at 09.52.52.png" descr="Screenshot 2022-12-01 at 09.52.52.png">
            <a:extLst>
              <a:ext uri="{FF2B5EF4-FFF2-40B4-BE49-F238E27FC236}">
                <a16:creationId xmlns:a16="http://schemas.microsoft.com/office/drawing/2014/main" id="{586D5055-95A7-8DB3-2ABA-DCEDF10D2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07" y="2689565"/>
            <a:ext cx="3237590" cy="230745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amma_CL: confident level, to separate from charged tracks, gamma_CL &gt; 0.2…">
            <a:extLst>
              <a:ext uri="{FF2B5EF4-FFF2-40B4-BE49-F238E27FC236}">
                <a16:creationId xmlns:a16="http://schemas.microsoft.com/office/drawing/2014/main" id="{7957AF5D-E93B-F23B-EC5D-C390A6302219}"/>
              </a:ext>
            </a:extLst>
          </p:cNvPr>
          <p:cNvSpPr txBox="1"/>
          <p:nvPr/>
        </p:nvSpPr>
        <p:spPr>
          <a:xfrm>
            <a:off x="6430097" y="5117303"/>
            <a:ext cx="2572875" cy="390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09600" lvl="1" algn="l">
              <a:lnSpc>
                <a:spcPct val="130000"/>
              </a:lnSpc>
              <a:buSzPct val="60000"/>
              <a:defRPr sz="3000">
                <a:solidFill>
                  <a:srgbClr val="000000"/>
                </a:solidFill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eff at 75%</a:t>
            </a:r>
          </a:p>
        </p:txBody>
      </p:sp>
      <p:pic>
        <p:nvPicPr>
          <p:cNvPr id="16" name="Screenshot 2022-12-01 at 10.11.51.png" descr="Screenshot 2022-12-01 at 10.11.51.png">
            <a:extLst>
              <a:ext uri="{FF2B5EF4-FFF2-40B4-BE49-F238E27FC236}">
                <a16:creationId xmlns:a16="http://schemas.microsoft.com/office/drawing/2014/main" id="{A7A03C7D-7C85-BC69-DF8A-5A4020712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625" y="5479801"/>
            <a:ext cx="1166349" cy="45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creenshot 2022-12-01 at 14.31.00.png" descr="Screenshot 2022-12-01 at 14.31.00.png">
            <a:extLst>
              <a:ext uri="{FF2B5EF4-FFF2-40B4-BE49-F238E27FC236}">
                <a16:creationId xmlns:a16="http://schemas.microsoft.com/office/drawing/2014/main" id="{D68588C5-8DF1-508E-AB9C-997DC61E8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8738" y="5479801"/>
            <a:ext cx="1461887" cy="75626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文本框 3">
            <a:extLst>
              <a:ext uri="{FF2B5EF4-FFF2-40B4-BE49-F238E27FC236}">
                <a16:creationId xmlns:a16="http://schemas.microsoft.com/office/drawing/2014/main" id="{7B93D804-5C1A-5F69-823D-E0EBA32ADCC1}"/>
              </a:ext>
            </a:extLst>
          </p:cNvPr>
          <p:cNvSpPr txBox="1"/>
          <p:nvPr/>
        </p:nvSpPr>
        <p:spPr>
          <a:xfrm>
            <a:off x="75390" y="103159"/>
            <a:ext cx="102877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buFont typeface="Wingdings" panose="05000000000000000000" charset="0"/>
              <a:buChar char=""/>
            </a:pPr>
            <a:r>
              <a:rPr lang="en-US" altLang="zh-CN" sz="28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First MVA (MLP)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4587362-32F1-9100-D90A-614FDF8F0010}"/>
              </a:ext>
            </a:extLst>
          </p:cNvPr>
          <p:cNvGrpSpPr/>
          <p:nvPr/>
        </p:nvGrpSpPr>
        <p:grpSpPr>
          <a:xfrm>
            <a:off x="904676" y="783100"/>
            <a:ext cx="3767019" cy="390748"/>
            <a:chOff x="904676" y="783100"/>
            <a:chExt cx="3767019" cy="390748"/>
          </a:xfrm>
        </p:grpSpPr>
        <p:sp>
          <p:nvSpPr>
            <p:cNvPr id="5" name="gamma_CL: confident level, to separate from charged tracks, gamma_CL &gt; 0.2…">
              <a:extLst>
                <a:ext uri="{FF2B5EF4-FFF2-40B4-BE49-F238E27FC236}">
                  <a16:creationId xmlns:a16="http://schemas.microsoft.com/office/drawing/2014/main" id="{E244214F-96F4-1797-5F8F-AA811BB49599}"/>
                </a:ext>
              </a:extLst>
            </p:cNvPr>
            <p:cNvSpPr txBox="1"/>
            <p:nvPr/>
          </p:nvSpPr>
          <p:spPr>
            <a:xfrm>
              <a:off x="904676" y="783100"/>
              <a:ext cx="3767019" cy="3907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m="http://schemas.openxmlformats.org/officeDocument/2006/math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marL="609600" lvl="1" algn="l">
                <a:lnSpc>
                  <a:spcPct val="130000"/>
                </a:lnSpc>
                <a:buSzPct val="60000"/>
                <a:defRPr sz="3000">
                  <a:solidFill>
                    <a:srgbClr val="000000"/>
                  </a:solidFill>
                </a:defRPr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simulation      data side-bands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C6F73D-D2A3-0B80-A8E2-7D15F73E69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139" t="3093" r="74332" b="92367"/>
            <a:stretch/>
          </p:blipFill>
          <p:spPr>
            <a:xfrm>
              <a:off x="1269320" y="891616"/>
              <a:ext cx="254680" cy="23258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6C42D9C-6660-C908-3758-1238C6C84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9935" t="3093" r="44536" b="91866"/>
            <a:stretch/>
          </p:blipFill>
          <p:spPr>
            <a:xfrm>
              <a:off x="3037794" y="878794"/>
              <a:ext cx="254681" cy="258234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F8DBABD5-C372-B113-2FE8-E5FE6ED26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489" y="1173848"/>
            <a:ext cx="4956729" cy="5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1698</Words>
  <Application>Microsoft Office PowerPoint</Application>
  <PresentationFormat>宽屏</PresentationFormat>
  <Paragraphs>202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Gilroy</vt:lpstr>
      <vt:lpstr>inherit</vt:lpstr>
      <vt:lpstr>Meiryo</vt:lpstr>
      <vt:lpstr>PingFangSC-Regular</vt:lpstr>
      <vt:lpstr>等线</vt:lpstr>
      <vt:lpstr>等线 Light</vt:lpstr>
      <vt:lpstr>Arial</vt:lpstr>
      <vt:lpstr>Cambria Math</vt:lpstr>
      <vt:lpstr>Courier New</vt:lpstr>
      <vt:lpstr>Roboto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翔宇 吴</dc:creator>
  <cp:lastModifiedBy>翔宇 吴</cp:lastModifiedBy>
  <cp:revision>1</cp:revision>
  <dcterms:created xsi:type="dcterms:W3CDTF">2024-11-11T06:47:55Z</dcterms:created>
  <dcterms:modified xsi:type="dcterms:W3CDTF">2024-11-15T04:05:32Z</dcterms:modified>
</cp:coreProperties>
</file>