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7"/>
  </p:notesMasterIdLst>
  <p:handoutMasterIdLst>
    <p:handoutMasterId r:id="rId18"/>
  </p:handoutMasterIdLst>
  <p:sldIdLst>
    <p:sldId id="256" r:id="rId3"/>
    <p:sldId id="344" r:id="rId4"/>
    <p:sldId id="360" r:id="rId5"/>
    <p:sldId id="351" r:id="rId6"/>
    <p:sldId id="352" r:id="rId7"/>
    <p:sldId id="353" r:id="rId8"/>
    <p:sldId id="354" r:id="rId9"/>
    <p:sldId id="361" r:id="rId10"/>
    <p:sldId id="362" r:id="rId11"/>
    <p:sldId id="358" r:id="rId12"/>
    <p:sldId id="359" r:id="rId13"/>
    <p:sldId id="350" r:id="rId14"/>
    <p:sldId id="363" r:id="rId15"/>
    <p:sldId id="35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712" autoAdjust="0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1323E-F956-423B-9A45-C1A3672CB96C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C16EF-2B8B-4C0C-91A2-3B7B4721DA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C2D04-36B8-41C2-82BB-6014A67A13F3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0B24A-1E72-424E-809A-8469E91F3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0A7ABEC-2799-425B-BFD1-A3D2A15CECFC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D8A6FC4-2BD7-47E3-9817-957481DFFFC5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F4C9900-3C9A-4076-AA86-B353008DD628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7705BA6-91D4-4E9D-86F2-552E0F65AF52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</a:p>
          <a:p>
            <a:pPr lvl="1"/>
            <a:r>
              <a:rPr lang="zh-CN" altLang="en-US" dirty="0"/>
              <a:t>Second level</a:t>
            </a:r>
          </a:p>
          <a:p>
            <a:pPr lvl="2"/>
            <a:r>
              <a:rPr lang="zh-CN" altLang="en-US" dirty="0"/>
              <a:t>Third level</a:t>
            </a:r>
          </a:p>
          <a:p>
            <a:pPr lvl="3"/>
            <a:r>
              <a:rPr lang="zh-CN" altLang="en-US" dirty="0"/>
              <a:t>Fourth level</a:t>
            </a:r>
          </a:p>
          <a:p>
            <a:pPr lvl="4"/>
            <a:r>
              <a:rPr lang="zh-CN" alt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Footer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032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0781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188197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947927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553748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49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83F30A-E838-403B-984A-1B289CE0F495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03226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684513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569873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726308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436928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3990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B6DCE6-2CB7-45C4-8574-9876E394949A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B27D663-2B4E-402B-83F0-40753BEEA7DB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7026A2-18B3-479B-9D12-FF6C96AFE252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E8C4AE4-D280-4BF3-B66E-F87D5CE32F81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4E68ADC-C094-4577-A250-8268E1C34F2F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16620AD-CD54-4066-99C5-99EB4EAE202D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5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0C31D96-B950-4879-BAF5-BF7240F1DB69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等线"/>
              </a:defRPr>
            </a:lvl1pPr>
          </a:lstStyle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Footer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等线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C9B684B-4C86-4479-8821-A6F4ACD95410}" type="slidenum">
              <a:rPr lang="en-US" sz="1200" b="0" strike="noStrike" spc="-1">
                <a:solidFill>
                  <a:srgbClr val="8B8B8B"/>
                </a:solidFill>
                <a:latin typeface="等线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等线"/>
              </a:rPr>
              <a:t>Click to edit the title text format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lnSpc>
                <a:spcPct val="90000"/>
              </a:lnSpc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等线"/>
              </a:rPr>
              <a:t>Click to edit the outline text format</a:t>
            </a:r>
          </a:p>
          <a:p>
            <a:pPr marL="864235" lvl="1" indent="-323850">
              <a:lnSpc>
                <a:spcPct val="90000"/>
              </a:lnSpc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等线"/>
              </a:rPr>
              <a:t>Second Outline Level</a:t>
            </a:r>
          </a:p>
          <a:p>
            <a:pPr marL="1296035" lvl="2" indent="-28829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等线"/>
              </a:rPr>
              <a:t>Third Outline Level</a:t>
            </a:r>
          </a:p>
          <a:p>
            <a:pPr marL="1727835" lvl="3" indent="-215900">
              <a:lnSpc>
                <a:spcPct val="90000"/>
              </a:lnSpc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等线"/>
              </a:rPr>
              <a:t>Fourth Outline Level</a:t>
            </a:r>
          </a:p>
          <a:p>
            <a:pPr marL="2160270" lvl="4" indent="-215900">
              <a:lnSpc>
                <a:spcPct val="90000"/>
              </a:lnSpc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等线"/>
              </a:rPr>
              <a:t>Fifth Outline Level</a:t>
            </a:r>
          </a:p>
          <a:p>
            <a:pPr marL="2592070" lvl="5" indent="-215900">
              <a:lnSpc>
                <a:spcPct val="90000"/>
              </a:lnSpc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等线"/>
              </a:rPr>
              <a:t>Sixth Outline Level</a:t>
            </a:r>
          </a:p>
          <a:p>
            <a:pPr marL="3023870" lvl="6" indent="-215900">
              <a:lnSpc>
                <a:spcPct val="90000"/>
              </a:lnSpc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等线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/>
          <p:nvPr/>
        </p:nvPicPr>
        <p:blipFill>
          <a:blip r:embed="rId14"/>
          <a:srcRect t="9499" b="579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5" name="矩形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等线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lnSpc>
                <a:spcPct val="90000"/>
              </a:lnSpc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等线"/>
              </a:rPr>
              <a:t>Click to edit the outline text format</a:t>
            </a:r>
          </a:p>
          <a:p>
            <a:pPr marL="864235" lvl="1" indent="-323850">
              <a:lnSpc>
                <a:spcPct val="90000"/>
              </a:lnSpc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等线"/>
              </a:rPr>
              <a:t>Second Outline Level</a:t>
            </a:r>
          </a:p>
          <a:p>
            <a:pPr marL="1296035" lvl="2" indent="-28829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等线"/>
              </a:rPr>
              <a:t>Third Outline Level</a:t>
            </a:r>
          </a:p>
          <a:p>
            <a:pPr marL="1727835" lvl="3" indent="-215900">
              <a:lnSpc>
                <a:spcPct val="90000"/>
              </a:lnSpc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等线"/>
              </a:rPr>
              <a:t>Fourth Outline Level</a:t>
            </a:r>
          </a:p>
          <a:p>
            <a:pPr marL="2160270" lvl="4" indent="-215900">
              <a:lnSpc>
                <a:spcPct val="90000"/>
              </a:lnSpc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等线"/>
              </a:rPr>
              <a:t>Fifth Outline Level</a:t>
            </a:r>
          </a:p>
          <a:p>
            <a:pPr marL="2592070" lvl="5" indent="-215900">
              <a:lnSpc>
                <a:spcPct val="90000"/>
              </a:lnSpc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等线"/>
              </a:rPr>
              <a:t>Sixth Outline Level</a:t>
            </a:r>
          </a:p>
          <a:p>
            <a:pPr marL="3023870" lvl="6" indent="-215900">
              <a:lnSpc>
                <a:spcPct val="90000"/>
              </a:lnSpc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等线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42321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ciencedirect.com/science/article/pii/S0370269323001302?ref=pdf_download&amp;fr=RR-2&amp;rr=8c0fd9befb6e2c10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30.png"/><Relationship Id="rId5" Type="http://schemas.openxmlformats.org/officeDocument/2006/relationships/image" Target="../media/image12.png"/><Relationship Id="rId10" Type="http://schemas.openxmlformats.org/officeDocument/2006/relationships/hyperlink" Target="https://journals.aps.org/prl/abstract/10.1103/PhysRevLett.128.012001" TargetMode="External"/><Relationship Id="rId4" Type="http://schemas.openxmlformats.org/officeDocument/2006/relationships/image" Target="../media/image90.png"/><Relationship Id="rId9" Type="http://schemas.openxmlformats.org/officeDocument/2006/relationships/hyperlink" Target="https://journals.aps.org/prc/pdf/10.1103/PhysRevC.107.06490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hyperlink" Target="https://www.sciencedirect.com/science/article/pii/S0370269322007596?via=ihub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link.springer.com/article/10.1007/JHEP12(2023)086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hyperlink" Target="https://arxiv.org/abs/2405.14538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journals.aps.org/prc/pdf/10.1103/PhysRevC.107.06490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s://www.sciencedirect.com/science/article/pii/S0370269323001302?ref=pdf_download&amp;fr=RR-2&amp;rr=8c0fafc71b182c0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hyperlink" Target="https://www.sciencedirect.com/science/article/pii/S037026932200199X?ref=pdf_download&amp;fr=RR-2&amp;rr=8c0fb8934be32c09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2" name="矩形 1"/>
              <p:cNvSpPr/>
              <p:nvPr/>
            </p:nvSpPr>
            <p:spPr>
              <a:xfrm>
                <a:off x="0" y="1541931"/>
                <a:ext cx="12191760" cy="40315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lvl="0" algn="ctr"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</a:rPr>
                  <a:t>Investigation of charm-quark hadronization into baryons</a:t>
                </a:r>
              </a:p>
              <a:p>
                <a:pPr lvl="0" algn="ctr"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</a:rPr>
                  <a:t>and its collision-system dependence with ALICE</a:t>
                </a:r>
                <a:endParaRPr lang="en-US" altLang="zh-CN" sz="1600" spc="-1" dirty="0">
                  <a:solidFill>
                    <a:srgbClr val="FFFFFF"/>
                  </a:solidFill>
                  <a:ea typeface="MS Mincho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endParaRPr lang="en-US" altLang="zh-CN" spc="-1" dirty="0">
                  <a:solidFill>
                    <a:srgbClr val="FFFFFF"/>
                  </a:solidFill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pc="-1" dirty="0" smtClean="0">
                          <a:solidFill>
                            <a:srgbClr val="FFFFFF"/>
                          </a:solidFill>
                          <a:ea typeface="Cambria Math" panose="02040503050406030204" pitchFamily="18" charset="0"/>
                        </a:rPr>
                        <m:t>Fang</m:t>
                      </m:r>
                      <m:r>
                        <m:rPr>
                          <m:nor/>
                        </m:rPr>
                        <a:rPr lang="en-US" altLang="zh-CN" b="0" i="0" spc="-1" dirty="0" smtClean="0">
                          <a:solidFill>
                            <a:srgbClr val="FFFFFF"/>
                          </a:solidFill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pc="-1" dirty="0" smtClean="0">
                          <a:solidFill>
                            <a:srgbClr val="FFFFFF"/>
                          </a:solidFill>
                          <a:ea typeface="Cambria Math" panose="02040503050406030204" pitchFamily="18" charset="0"/>
                        </a:rPr>
                        <m:t>Tao</m:t>
                      </m:r>
                    </m:oMath>
                  </m:oMathPara>
                </a14:m>
                <a:br>
                  <a:rPr lang="en-US" altLang="zh-CN" dirty="0">
                    <a:ea typeface="Cambria Math" panose="02040503050406030204" pitchFamily="18" charset="0"/>
                  </a:rPr>
                </a:br>
                <a:r>
                  <a:rPr lang="en-US" altLang="zh-CN" spc="-1" dirty="0">
                    <a:solidFill>
                      <a:srgbClr val="FFFFFF"/>
                    </a:solidFill>
                    <a:ea typeface="Cambria Math" panose="02040503050406030204" pitchFamily="18" charset="0"/>
                  </a:rPr>
                  <a:t>Central China Normal University, China</a:t>
                </a:r>
              </a:p>
              <a:p>
                <a:pPr algn="ctr">
                  <a:lnSpc>
                    <a:spcPct val="100000"/>
                  </a:lnSpc>
                  <a:buNone/>
                </a:pPr>
                <a:endParaRPr lang="en-US" altLang="zh-CN" spc="-1" dirty="0">
                  <a:solidFill>
                    <a:srgbClr val="FFFFFF"/>
                  </a:solidFill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endParaRPr lang="en-US" altLang="zh-CN" spc="-1" dirty="0">
                  <a:solidFill>
                    <a:srgbClr val="FFFFFF"/>
                  </a:solidFill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endParaRPr lang="en-US" altLang="zh-CN" spc="-1" dirty="0">
                  <a:solidFill>
                    <a:srgbClr val="FFFFFF"/>
                  </a:solidFill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US" altLang="zh-CN" spc="-1" dirty="0">
                    <a:solidFill>
                      <a:srgbClr val="FFFFFF"/>
                    </a:solidFill>
                    <a:ea typeface="Cambria Math" panose="02040503050406030204" pitchFamily="18" charset="0"/>
                  </a:rPr>
                  <a:t>CLHCP 2024</a:t>
                </a: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US" altLang="zh-CN" spc="-1" dirty="0">
                    <a:solidFill>
                      <a:srgbClr val="FFFFFF"/>
                    </a:solidFill>
                    <a:ea typeface="Cambria Math" panose="02040503050406030204" pitchFamily="18" charset="0"/>
                  </a:rPr>
                  <a:t>Qingdao, Shandong</a:t>
                </a:r>
              </a:p>
              <a:p>
                <a:pPr algn="ctr">
                  <a:lnSpc>
                    <a:spcPct val="100000"/>
                  </a:lnSpc>
                  <a:buNone/>
                </a:pPr>
                <a:endParaRPr lang="en-US" altLang="zh-CN" spc="-1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41931"/>
                <a:ext cx="12191760" cy="40315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2" descr="logo_0"/>
          <p:cNvPicPr/>
          <p:nvPr/>
        </p:nvPicPr>
        <p:blipFill>
          <a:blip r:embed="rId3"/>
          <a:stretch>
            <a:fillRect/>
          </a:stretch>
        </p:blipFill>
        <p:spPr>
          <a:xfrm>
            <a:off x="9977717" y="165439"/>
            <a:ext cx="2097501" cy="809280"/>
          </a:xfrm>
          <a:prstGeom prst="rect">
            <a:avLst/>
          </a:prstGeom>
          <a:ln w="0">
            <a:noFill/>
          </a:ln>
        </p:spPr>
      </p:pic>
      <p:pic>
        <p:nvPicPr>
          <p:cNvPr id="84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251830" y="165439"/>
            <a:ext cx="3145793" cy="80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FAB38-30E8-FF3A-C650-C19FF8DDE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>
            <a:extLst>
              <a:ext uri="{FF2B5EF4-FFF2-40B4-BE49-F238E27FC236}">
                <a16:creationId xmlns:a16="http://schemas.microsoft.com/office/drawing/2014/main" id="{1B3A9AB2-D5D4-66FC-A54D-D1416DD0CC61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9194040" y="6662160"/>
            <a:ext cx="2742840" cy="19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等线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49E46-7556-4CE3-984B-996B8C03EFBE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E308383F-AEE5-36E6-F3A8-C69E708D088D}"/>
              </a:ext>
            </a:extLst>
          </p:cNvPr>
          <p:cNvSpPr/>
          <p:nvPr/>
        </p:nvSpPr>
        <p:spPr>
          <a:xfrm flipV="1">
            <a:off x="0" y="76499"/>
            <a:ext cx="9629304" cy="52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 dirty="0"/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78F7B4F5-B9A2-928E-4135-41C53A9268FD}"/>
              </a:ext>
            </a:extLst>
          </p:cNvPr>
          <p:cNvSpPr/>
          <p:nvPr/>
        </p:nvSpPr>
        <p:spPr>
          <a:xfrm>
            <a:off x="171087" y="-59778"/>
            <a:ext cx="10253520" cy="6573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</a:rPr>
              <a:t>Event multiplicity dependence</a:t>
            </a:r>
            <a:endParaRPr lang="x-none" altLang="zh-CN" sz="2800" b="1" dirty="0">
              <a:solidFill>
                <a:schemeClr val="bg1"/>
              </a:solidFill>
            </a:endParaRP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448DBB7F-3D2F-386D-FF24-C7E6E1842C46}"/>
              </a:ext>
            </a:extLst>
          </p:cNvPr>
          <p:cNvSpPr/>
          <p:nvPr/>
        </p:nvSpPr>
        <p:spPr>
          <a:xfrm>
            <a:off x="0" y="6662160"/>
            <a:ext cx="12191760" cy="19548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313706FD-0834-D9B4-E0AA-B414D938E4D0}"/>
              </a:ext>
            </a:extLst>
          </p:cNvPr>
          <p:cNvSpPr txBox="1"/>
          <p:nvPr/>
        </p:nvSpPr>
        <p:spPr>
          <a:xfrm>
            <a:off x="0" y="6647536"/>
            <a:ext cx="1692054" cy="1863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FFFFFF"/>
                </a:solidFill>
                <a:latin typeface="等线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dirty="0">
                <a:latin typeface="+mj-lt"/>
                <a:cs typeface="Lucida Sans Unicode" panose="020B0602030504020204" pitchFamily="34" charset="0"/>
              </a:rPr>
              <a:t>tao.fang@cern.ch</a:t>
            </a:r>
            <a:endParaRPr lang="zh-CN" altLang="en-US" sz="1100" b="1" dirty="0">
              <a:latin typeface="+mj-lt"/>
              <a:cs typeface="Lucida Sans Unicode" panose="020B0602030504020204" pitchFamily="34" charset="0"/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5C0F237F-D17C-CEEB-9D9D-6813B54431A9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9086864" y="6671286"/>
            <a:ext cx="2675485" cy="186354"/>
          </a:xfrm>
        </p:spPr>
        <p:txBody>
          <a:bodyPr/>
          <a:lstStyle/>
          <a:p>
            <a:fld id="{D0A7ABEC-2799-425B-BFD1-A3D2A15CECFC}" type="slidenum">
              <a:rPr lang="en-US" altLang="zh-CN" sz="1100" b="1" smtClean="0">
                <a:solidFill>
                  <a:srgbClr val="FFFFFF"/>
                </a:solidFill>
                <a:latin typeface="+mj-lt"/>
                <a:cs typeface="Lucida Sans Unicode" panose="020B0602030504020204" pitchFamily="34" charset="0"/>
              </a:rPr>
              <a:t>10</a:t>
            </a:fld>
            <a:endParaRPr lang="en-US" altLang="zh-CN" sz="1100" b="1" dirty="0">
              <a:solidFill>
                <a:srgbClr val="FFFFFF"/>
              </a:solidFill>
              <a:latin typeface="+mj-lt"/>
              <a:cs typeface="Lucida Sans Unicode" panose="020B0602030504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5CFDC8F-F700-26DF-7002-9410E569B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2"/>
          <a:stretch/>
        </p:blipFill>
        <p:spPr>
          <a:xfrm>
            <a:off x="11486610" y="22717"/>
            <a:ext cx="578285" cy="5748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CC26ADE-4955-446F-C312-E5C78B8EB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7" y="1355922"/>
            <a:ext cx="4200739" cy="3585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9A0BF13-9ED4-03AC-C584-699C220A6C7D}"/>
                  </a:ext>
                </a:extLst>
              </p:cNvPr>
              <p:cNvSpPr txBox="1"/>
              <p:nvPr/>
            </p:nvSpPr>
            <p:spPr>
              <a:xfrm>
                <a:off x="5363180" y="612227"/>
                <a:ext cx="6213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9A0BF13-9ED4-03AC-C584-699C220A6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180" y="612227"/>
                <a:ext cx="62132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椭圆 10">
            <a:extLst>
              <a:ext uri="{FF2B5EF4-FFF2-40B4-BE49-F238E27FC236}">
                <a16:creationId xmlns:a16="http://schemas.microsoft.com/office/drawing/2014/main" id="{D0AC24EB-E4BB-579F-CB5F-8D40D5097E5A}"/>
              </a:ext>
            </a:extLst>
          </p:cNvPr>
          <p:cNvSpPr/>
          <p:nvPr/>
        </p:nvSpPr>
        <p:spPr>
          <a:xfrm>
            <a:off x="4380985" y="723161"/>
            <a:ext cx="888627" cy="854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"/>
                      <a:gd name="connsiteY0" fmla="*/ 431959 h 863917"/>
                      <a:gd name="connsiteX1" fmla="*/ 457200 w 914400"/>
                      <a:gd name="connsiteY1" fmla="*/ 0 h 863917"/>
                      <a:gd name="connsiteX2" fmla="*/ 914400 w 914400"/>
                      <a:gd name="connsiteY2" fmla="*/ 431959 h 863917"/>
                      <a:gd name="connsiteX3" fmla="*/ 457200 w 914400"/>
                      <a:gd name="connsiteY3" fmla="*/ 863918 h 863917"/>
                      <a:gd name="connsiteX4" fmla="*/ 0 w 914400"/>
                      <a:gd name="connsiteY4" fmla="*/ 431959 h 863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863917" fill="none" extrusionOk="0">
                        <a:moveTo>
                          <a:pt x="0" y="431959"/>
                        </a:moveTo>
                        <a:cubicBezTo>
                          <a:pt x="18125" y="195545"/>
                          <a:pt x="211109" y="-13200"/>
                          <a:pt x="457200" y="0"/>
                        </a:cubicBezTo>
                        <a:cubicBezTo>
                          <a:pt x="691737" y="-2752"/>
                          <a:pt x="874800" y="230678"/>
                          <a:pt x="914400" y="431959"/>
                        </a:cubicBezTo>
                        <a:cubicBezTo>
                          <a:pt x="907825" y="607819"/>
                          <a:pt x="682566" y="901634"/>
                          <a:pt x="457200" y="863918"/>
                        </a:cubicBezTo>
                        <a:cubicBezTo>
                          <a:pt x="237798" y="882450"/>
                          <a:pt x="18296" y="674922"/>
                          <a:pt x="0" y="431959"/>
                        </a:cubicBezTo>
                        <a:close/>
                      </a:path>
                      <a:path w="914400" h="863917" stroke="0" extrusionOk="0">
                        <a:moveTo>
                          <a:pt x="0" y="431959"/>
                        </a:moveTo>
                        <a:cubicBezTo>
                          <a:pt x="-24975" y="177990"/>
                          <a:pt x="160034" y="16762"/>
                          <a:pt x="457200" y="0"/>
                        </a:cubicBezTo>
                        <a:cubicBezTo>
                          <a:pt x="716092" y="1345"/>
                          <a:pt x="867637" y="194882"/>
                          <a:pt x="914400" y="431959"/>
                        </a:cubicBezTo>
                        <a:cubicBezTo>
                          <a:pt x="880043" y="704074"/>
                          <a:pt x="703588" y="897731"/>
                          <a:pt x="457200" y="863918"/>
                        </a:cubicBezTo>
                        <a:cubicBezTo>
                          <a:pt x="181270" y="851102"/>
                          <a:pt x="15823" y="678083"/>
                          <a:pt x="0" y="4319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8C361A8-AFB0-7C06-0249-F7D7D5CFDFA0}"/>
              </a:ext>
            </a:extLst>
          </p:cNvPr>
          <p:cNvSpPr/>
          <p:nvPr/>
        </p:nvSpPr>
        <p:spPr>
          <a:xfrm>
            <a:off x="4551875" y="803138"/>
            <a:ext cx="385482" cy="3675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u</a:t>
            </a:r>
            <a:endParaRPr lang="zh-CN" altLang="en-US" i="1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7B44E3D-8F44-BDD2-45AC-8D65C0E842C6}"/>
              </a:ext>
            </a:extLst>
          </p:cNvPr>
          <p:cNvSpPr/>
          <p:nvPr/>
        </p:nvSpPr>
        <p:spPr>
          <a:xfrm>
            <a:off x="4583249" y="1125567"/>
            <a:ext cx="385482" cy="367553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c</a:t>
            </a:r>
            <a:endParaRPr lang="zh-CN" altLang="en-US" i="1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2525971-A422-4A4E-F03D-0F1347ABE88E}"/>
              </a:ext>
            </a:extLst>
          </p:cNvPr>
          <p:cNvSpPr/>
          <p:nvPr/>
        </p:nvSpPr>
        <p:spPr>
          <a:xfrm>
            <a:off x="4825299" y="988369"/>
            <a:ext cx="385482" cy="367553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d</a:t>
            </a:r>
            <a:endParaRPr lang="zh-CN" alt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33D367F-57FA-F487-8922-120AB7CA2962}"/>
                  </a:ext>
                </a:extLst>
              </p:cNvPr>
              <p:cNvSpPr txBox="1"/>
              <p:nvPr/>
            </p:nvSpPr>
            <p:spPr>
              <a:xfrm>
                <a:off x="5022695" y="2148151"/>
                <a:ext cx="6585832" cy="2154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No multiplicity dependence </a:t>
                </a:r>
                <a:r>
                  <a:rPr lang="en-US" altLang="zh-CN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dirty="0"/>
                  <a:t> integrated ratio </a:t>
                </a:r>
                <a:r>
                  <a:rPr lang="en-US" altLang="zh-CN" sz="1600" dirty="0"/>
                  <a:t>within the uncertainties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b="1" dirty="0"/>
                  <a:t>Increase in baryon-to-meson </a:t>
                </a:r>
                <a:r>
                  <a:rPr lang="en-US" altLang="zh-CN" dirty="0"/>
                  <a:t>ratio in the measured range </a:t>
                </a:r>
                <a:r>
                  <a:rPr lang="en-US" altLang="zh-CN" sz="1600" dirty="0"/>
                  <a:t>Likely due to a </a:t>
                </a:r>
                <a:r>
                  <a:rPr lang="en-US" altLang="zh-CN" sz="1600" b="1" dirty="0"/>
                  <a:t>redistribution </a:t>
                </a:r>
                <a:r>
                  <a:rPr lang="en-US" altLang="zh-CN" sz="1600" dirty="0"/>
                  <a:t>between mesons and baryons, suggests that the rise in ratio is not absolute from the increase in baryon yield, but from a relative shift in the production balance between baryons and mesons</a:t>
                </a:r>
                <a:endParaRPr lang="en-US" altLang="zh-CN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33D367F-57FA-F487-8922-120AB7CA2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695" y="2148151"/>
                <a:ext cx="6585832" cy="2154436"/>
              </a:xfrm>
              <a:prstGeom prst="rect">
                <a:avLst/>
              </a:prstGeom>
              <a:blipFill>
                <a:blip r:embed="rId5"/>
                <a:stretch>
                  <a:fillRect l="-833" t="-1412" r="-1111" b="-2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C205C99C-0400-B48A-19DE-240F84ECBD6B}"/>
              </a:ext>
            </a:extLst>
          </p:cNvPr>
          <p:cNvSpPr txBox="1"/>
          <p:nvPr/>
        </p:nvSpPr>
        <p:spPr>
          <a:xfrm>
            <a:off x="586462" y="833025"/>
            <a:ext cx="27947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 err="1">
                <a:hlinkClick r:id="rId6"/>
              </a:rPr>
              <a:t>Phys.Lett.B</a:t>
            </a:r>
            <a:r>
              <a:rPr lang="en-US" altLang="zh-CN" sz="1400" dirty="0">
                <a:hlinkClick r:id="rId6"/>
              </a:rPr>
              <a:t> 839 (2023) 137796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1DDB499-67AB-170F-626B-ACACDBE527CD}"/>
                  </a:ext>
                </a:extLst>
              </p:cNvPr>
              <p:cNvSpPr txBox="1"/>
              <p:nvPr/>
            </p:nvSpPr>
            <p:spPr>
              <a:xfrm>
                <a:off x="226304" y="5222837"/>
                <a:ext cx="4791736" cy="743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1400" dirty="0"/>
                  <a:t>-integrated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  <m:sup>
                            <m:r>
                              <a:rPr lang="en-US" altLang="zh-CN" sz="1400" b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1400" b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1400" b="0" i="1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 sz="1400" b="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400" dirty="0"/>
                  <a:t> in central and mid-central Pb–Pb collisions  with the same ratios observed in pp, p–Pb, and Au–Au multiplicities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1DDB499-67AB-170F-626B-ACACDBE52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4" y="5222837"/>
                <a:ext cx="4791736" cy="743473"/>
              </a:xfrm>
              <a:prstGeom prst="rect">
                <a:avLst/>
              </a:prstGeom>
              <a:blipFill>
                <a:blip r:embed="rId7"/>
                <a:stretch>
                  <a:fillRect l="-382" t="-1639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72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910FB-82E0-1DCD-3B14-C10873AF1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>
            <a:extLst>
              <a:ext uri="{FF2B5EF4-FFF2-40B4-BE49-F238E27FC236}">
                <a16:creationId xmlns:a16="http://schemas.microsoft.com/office/drawing/2014/main" id="{69BD25BA-8D99-95B7-66B4-ED443C97D4D0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9194040" y="6662160"/>
            <a:ext cx="2742840" cy="19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等线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49E46-7556-4CE3-984B-996B8C03EFBE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9C1D9633-A4D4-2CAA-939A-7EE020551A30}"/>
              </a:ext>
            </a:extLst>
          </p:cNvPr>
          <p:cNvSpPr/>
          <p:nvPr/>
        </p:nvSpPr>
        <p:spPr>
          <a:xfrm flipV="1">
            <a:off x="-360" y="91428"/>
            <a:ext cx="9629304" cy="52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 dirty="0"/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5E904795-C4BC-844E-FB77-1261A1715903}"/>
              </a:ext>
            </a:extLst>
          </p:cNvPr>
          <p:cNvSpPr/>
          <p:nvPr/>
        </p:nvSpPr>
        <p:spPr>
          <a:xfrm>
            <a:off x="171087" y="-59778"/>
            <a:ext cx="10253520" cy="6573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</a:rPr>
              <a:t>Summary and outlook</a:t>
            </a:r>
            <a:endParaRPr lang="x-none" altLang="zh-CN" sz="2800" b="1" dirty="0">
              <a:solidFill>
                <a:schemeClr val="bg1"/>
              </a:solidFill>
            </a:endParaRP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BBC7B371-2A07-506B-176B-48ADDA9B0F50}"/>
              </a:ext>
            </a:extLst>
          </p:cNvPr>
          <p:cNvSpPr/>
          <p:nvPr/>
        </p:nvSpPr>
        <p:spPr>
          <a:xfrm>
            <a:off x="0" y="6662160"/>
            <a:ext cx="12191760" cy="19548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914EF709-F232-DE9D-9CA0-961CC7B6C6AD}"/>
              </a:ext>
            </a:extLst>
          </p:cNvPr>
          <p:cNvSpPr txBox="1"/>
          <p:nvPr/>
        </p:nvSpPr>
        <p:spPr>
          <a:xfrm>
            <a:off x="0" y="6647536"/>
            <a:ext cx="1692054" cy="1863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FFFFFF"/>
                </a:solidFill>
                <a:latin typeface="等线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dirty="0">
                <a:latin typeface="+mj-lt"/>
                <a:cs typeface="Lucida Sans Unicode" panose="020B0602030504020204" pitchFamily="34" charset="0"/>
              </a:rPr>
              <a:t>tao.fang@cern.ch</a:t>
            </a:r>
            <a:endParaRPr lang="zh-CN" altLang="en-US" sz="1100" b="1" dirty="0">
              <a:latin typeface="+mj-lt"/>
              <a:cs typeface="Lucida Sans Unicode" panose="020B0602030504020204" pitchFamily="34" charset="0"/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F03E2882-D59B-88DD-35CA-0D5741205978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9086864" y="6671286"/>
            <a:ext cx="2675485" cy="186354"/>
          </a:xfrm>
        </p:spPr>
        <p:txBody>
          <a:bodyPr/>
          <a:lstStyle/>
          <a:p>
            <a:fld id="{D0A7ABEC-2799-425B-BFD1-A3D2A15CECFC}" type="slidenum">
              <a:rPr lang="en-US" altLang="zh-CN" sz="1100" b="1" smtClean="0">
                <a:solidFill>
                  <a:srgbClr val="FFFFFF"/>
                </a:solidFill>
                <a:latin typeface="+mj-lt"/>
                <a:cs typeface="Lucida Sans Unicode" panose="020B0602030504020204" pitchFamily="34" charset="0"/>
              </a:rPr>
              <a:t>11</a:t>
            </a:fld>
            <a:endParaRPr lang="en-US" altLang="zh-CN" sz="1100" b="1" dirty="0">
              <a:solidFill>
                <a:srgbClr val="FFFFFF"/>
              </a:solidFill>
              <a:latin typeface="+mj-lt"/>
              <a:cs typeface="Lucida Sans Unicode" panose="020B0602030504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0A45BB6-414D-7DB4-889B-A9A15BFDD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2"/>
          <a:stretch/>
        </p:blipFill>
        <p:spPr>
          <a:xfrm>
            <a:off x="11486610" y="22717"/>
            <a:ext cx="578285" cy="5748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015BB3B-8815-089F-25DD-7BB78D170EBE}"/>
                  </a:ext>
                </a:extLst>
              </p:cNvPr>
              <p:cNvSpPr txBox="1"/>
              <p:nvPr/>
            </p:nvSpPr>
            <p:spPr>
              <a:xfrm>
                <a:off x="457200" y="1487705"/>
                <a:ext cx="10689772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Charm-quark hadronization is </a:t>
                </a:r>
                <a:r>
                  <a:rPr lang="en-US" altLang="zh-CN" b="1" dirty="0"/>
                  <a:t>not universal </a:t>
                </a:r>
                <a:r>
                  <a:rPr lang="en-US" altLang="zh-CN" dirty="0"/>
                  <a:t>across colliding system,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there have additional mechanisms with respect to in leptonic collisions</a:t>
                </a:r>
              </a:p>
              <a:p>
                <a:endParaRPr lang="en-US" altLang="zh-CN" dirty="0"/>
              </a:p>
              <a:p>
                <a:r>
                  <a:rPr lang="en-US" altLang="zh-CN" b="1" dirty="0"/>
                  <a:t>Baryon-to-meson ratio</a:t>
                </a:r>
                <a:r>
                  <a:rPr lang="en-US" altLang="zh-CN" dirty="0"/>
                  <a:t>: The greater enhancement observed at low and intermediate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sub>
                    </m:sSub>
                  </m:oMath>
                </a14:m>
                <a:r>
                  <a:rPr lang="en-US" altLang="zh-CN" dirty="0"/>
                  <a:t> for larger collision systems, likely due to </a:t>
                </a:r>
                <a:r>
                  <a:rPr lang="en-US" altLang="zh-CN" b="1" dirty="0"/>
                  <a:t>recombination effects </a:t>
                </a:r>
                <a:r>
                  <a:rPr lang="en-US" altLang="zh-CN" dirty="0"/>
                  <a:t>and/or </a:t>
                </a:r>
                <a:r>
                  <a:rPr lang="en-US" altLang="zh-CN" b="1" dirty="0"/>
                  <a:t>radial flow</a:t>
                </a:r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b="1" dirty="0"/>
                  <a:t>Strange-charm baryons: </a:t>
                </a:r>
                <a:r>
                  <a:rPr lang="en-US" altLang="zh-CN" dirty="0"/>
                  <a:t>The observed enhancement suggests they form more readily through quark coalescence. However, </a:t>
                </a:r>
                <a:r>
                  <a:rPr lang="en-US" altLang="zh-CN" b="1" dirty="0"/>
                  <a:t>large systematic uncertainties </a:t>
                </a:r>
                <a:r>
                  <a:rPr lang="en-US" altLang="zh-CN" dirty="0"/>
                  <a:t>may limit understanding of the true enhancement magnitude.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015BB3B-8815-089F-25DD-7BB78D170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87705"/>
                <a:ext cx="10689772" cy="2585323"/>
              </a:xfrm>
              <a:prstGeom prst="rect">
                <a:avLst/>
              </a:prstGeom>
              <a:blipFill>
                <a:blip r:embed="rId3"/>
                <a:stretch>
                  <a:fillRect l="-456" t="-1179" r="-798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45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矩形 4"/>
          <p:cNvSpPr/>
          <p:nvPr/>
        </p:nvSpPr>
        <p:spPr>
          <a:xfrm>
            <a:off x="0" y="6662160"/>
            <a:ext cx="12191760" cy="19548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91" name="矩形 5"/>
          <p:cNvSpPr/>
          <p:nvPr/>
        </p:nvSpPr>
        <p:spPr>
          <a:xfrm flipV="1">
            <a:off x="0" y="2181225"/>
            <a:ext cx="12192635" cy="221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93" name="PlaceHolder 1"/>
          <p:cNvSpPr>
            <a:spLocks noGrp="1"/>
          </p:cNvSpPr>
          <p:nvPr>
            <p:ph type="sldNum" idx="5"/>
          </p:nvPr>
        </p:nvSpPr>
        <p:spPr>
          <a:xfrm>
            <a:off x="9194040" y="6662160"/>
            <a:ext cx="2742840" cy="19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等线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249E46-7556-4CE3-984B-996B8C03EFBE}" type="slidenum">
              <a:rPr kumimoji="0" lang="en-US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12</a:t>
            </a:fld>
            <a:endParaRPr kumimoji="0" lang="en-US" sz="1200" b="1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PlaceHolder 1"/>
          <p:cNvSpPr txBox="1"/>
          <p:nvPr/>
        </p:nvSpPr>
        <p:spPr>
          <a:xfrm>
            <a:off x="0" y="6647536"/>
            <a:ext cx="1692054" cy="1863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FFFFFF"/>
                </a:solidFill>
                <a:latin typeface="等线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dirty="0">
                <a:latin typeface="+mj-lt"/>
                <a:cs typeface="Lucida Sans Unicode" panose="020B0602030504020204" pitchFamily="34" charset="0"/>
              </a:rPr>
              <a:t>tfang@cern.ch</a:t>
            </a:r>
            <a:endParaRPr lang="zh-CN" altLang="en-US" sz="1100" b="1" dirty="0">
              <a:latin typeface="+mj-lt"/>
              <a:cs typeface="Lucida Sans Unicode" panose="020B0602030504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801870" y="3106420"/>
            <a:ext cx="22275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altLang="en-US" sz="3600" b="1">
                <a:solidFill>
                  <a:schemeClr val="bg1"/>
                </a:solidFill>
                <a:latin typeface="+mj-lt"/>
                <a:cs typeface="+mj-lt"/>
              </a:rPr>
              <a:t>Back up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4CBE6-53F6-D2FE-47C3-259824CE6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>
            <a:extLst>
              <a:ext uri="{FF2B5EF4-FFF2-40B4-BE49-F238E27FC236}">
                <a16:creationId xmlns:a16="http://schemas.microsoft.com/office/drawing/2014/main" id="{374E9579-98E6-1BE9-7898-65B2A24FDD00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9194040" y="6662160"/>
            <a:ext cx="2742840" cy="19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等线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49E46-7556-4CE3-984B-996B8C03EFBE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B6773DD8-518D-91EF-79E3-220F03153D0D}"/>
              </a:ext>
            </a:extLst>
          </p:cNvPr>
          <p:cNvSpPr/>
          <p:nvPr/>
        </p:nvSpPr>
        <p:spPr>
          <a:xfrm flipV="1">
            <a:off x="-360" y="91428"/>
            <a:ext cx="9629304" cy="52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 dirty="0"/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6F662F25-2660-682A-5B81-1BC2B759A57C}"/>
              </a:ext>
            </a:extLst>
          </p:cNvPr>
          <p:cNvSpPr/>
          <p:nvPr/>
        </p:nvSpPr>
        <p:spPr>
          <a:xfrm>
            <a:off x="171087" y="-59778"/>
            <a:ext cx="10253520" cy="6573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</a:rPr>
              <a:t>Model</a:t>
            </a:r>
            <a:endParaRPr lang="x-none" altLang="zh-CN" sz="2800" b="1" dirty="0">
              <a:solidFill>
                <a:schemeClr val="bg1"/>
              </a:solidFill>
            </a:endParaRP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7712C567-872E-C22A-CB56-25AE93FBA9E5}"/>
              </a:ext>
            </a:extLst>
          </p:cNvPr>
          <p:cNvSpPr/>
          <p:nvPr/>
        </p:nvSpPr>
        <p:spPr>
          <a:xfrm>
            <a:off x="0" y="6662160"/>
            <a:ext cx="12191760" cy="19548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A6585791-CDE9-351E-F701-6938D98C2087}"/>
              </a:ext>
            </a:extLst>
          </p:cNvPr>
          <p:cNvSpPr txBox="1"/>
          <p:nvPr/>
        </p:nvSpPr>
        <p:spPr>
          <a:xfrm>
            <a:off x="0" y="6647536"/>
            <a:ext cx="1692054" cy="1863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FFFFFF"/>
                </a:solidFill>
                <a:latin typeface="等线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dirty="0">
                <a:latin typeface="+mj-lt"/>
                <a:cs typeface="Lucida Sans Unicode" panose="020B0602030504020204" pitchFamily="34" charset="0"/>
              </a:rPr>
              <a:t>tao.fang@cern.ch</a:t>
            </a:r>
            <a:endParaRPr lang="zh-CN" altLang="en-US" sz="1100" b="1" dirty="0">
              <a:latin typeface="+mj-lt"/>
              <a:cs typeface="Lucida Sans Unicode" panose="020B0602030504020204" pitchFamily="34" charset="0"/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9E5679A0-1D20-3B4D-17BD-BDDA6590C575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9086864" y="6671286"/>
            <a:ext cx="2675485" cy="186354"/>
          </a:xfrm>
        </p:spPr>
        <p:txBody>
          <a:bodyPr/>
          <a:lstStyle/>
          <a:p>
            <a:fld id="{D0A7ABEC-2799-425B-BFD1-A3D2A15CECFC}" type="slidenum">
              <a:rPr lang="en-US" altLang="zh-CN" sz="1100" b="1" smtClean="0">
                <a:solidFill>
                  <a:srgbClr val="FFFFFF"/>
                </a:solidFill>
                <a:latin typeface="+mj-lt"/>
                <a:cs typeface="Lucida Sans Unicode" panose="020B0602030504020204" pitchFamily="34" charset="0"/>
              </a:rPr>
              <a:t>13</a:t>
            </a:fld>
            <a:endParaRPr lang="en-US" altLang="zh-CN" sz="1100" b="1" dirty="0">
              <a:solidFill>
                <a:srgbClr val="FFFFFF"/>
              </a:solidFill>
              <a:latin typeface="+mj-lt"/>
              <a:cs typeface="Lucida Sans Unicode" panose="020B0602030504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01611A4-485E-4F32-50AE-0209994B5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2"/>
          <a:stretch/>
        </p:blipFill>
        <p:spPr>
          <a:xfrm>
            <a:off x="11486610" y="22717"/>
            <a:ext cx="578285" cy="574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93AB8DC-AF30-8550-8BD1-4B7134A6D8D7}"/>
                  </a:ext>
                </a:extLst>
              </p:cNvPr>
              <p:cNvSpPr txBox="1"/>
              <p:nvPr/>
            </p:nvSpPr>
            <p:spPr>
              <a:xfrm>
                <a:off x="322730" y="1097287"/>
                <a:ext cx="11519646" cy="4401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PYTHIA 8</a:t>
                </a:r>
              </a:p>
              <a:p>
                <a:r>
                  <a:rPr lang="en-US" altLang="zh-CN" sz="1600" b="1" dirty="0"/>
                  <a:t>Monash Tune: </a:t>
                </a:r>
                <a:r>
                  <a:rPr lang="en-US" altLang="zh-CN" sz="1600" dirty="0"/>
                  <a:t>Using extensive experimental data (mainly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altLang="zh-CN" sz="1600" dirty="0"/>
                  <a:t> collisions) to describe hadronization phenomena.</a:t>
                </a:r>
              </a:p>
              <a:p>
                <a:r>
                  <a:rPr lang="en-US" altLang="zh-CN" sz="1600" b="1" dirty="0"/>
                  <a:t>Mode 2: </a:t>
                </a:r>
                <a:r>
                  <a:rPr lang="en-US" altLang="zh-CN" sz="1600" dirty="0"/>
                  <a:t>Consider the </a:t>
                </a:r>
                <a:r>
                  <a:rPr lang="en-US" altLang="zh-CN" sz="1600" b="1" dirty="0"/>
                  <a:t>Coalescence Hadronization</a:t>
                </a:r>
                <a:r>
                  <a:rPr lang="en-US" altLang="zh-CN" sz="1600" dirty="0"/>
                  <a:t>,</a:t>
                </a:r>
                <a:r>
                  <a:rPr lang="zh-CN" altLang="en-US" sz="1600" b="1" dirty="0"/>
                  <a:t> </a:t>
                </a:r>
                <a:r>
                  <a:rPr lang="en-US" altLang="zh-CN" sz="1600" dirty="0"/>
                  <a:t>better describing the yields of strange-charm baryons</a:t>
                </a:r>
              </a:p>
              <a:p>
                <a:endParaRPr lang="en-US" altLang="zh-CN" sz="1600" dirty="0"/>
              </a:p>
              <a:p>
                <a:r>
                  <a:rPr lang="en-US" altLang="zh-CN" b="1" dirty="0"/>
                  <a:t>SHM + RQM</a:t>
                </a:r>
              </a:p>
              <a:p>
                <a:r>
                  <a:rPr lang="en-US" altLang="zh-CN" sz="1600" b="1" dirty="0"/>
                  <a:t>Statistical Hadronization Model (SHM): </a:t>
                </a:r>
                <a:r>
                  <a:rPr lang="en-US" altLang="zh-CN" sz="1600" dirty="0"/>
                  <a:t>All quarks reach thermal equilibrium and undergo hadronization to form the final hadronic states. heavy quarks hadronization follows a </a:t>
                </a:r>
                <a:r>
                  <a:rPr lang="en-US" altLang="zh-CN" sz="1600" b="1" dirty="0"/>
                  <a:t>statistical distribution.</a:t>
                </a:r>
              </a:p>
              <a:p>
                <a:r>
                  <a:rPr lang="en-US" altLang="zh-CN" sz="1600" b="1" dirty="0"/>
                  <a:t>Relativistic Quark Model (RQM): H</a:t>
                </a:r>
                <a:r>
                  <a:rPr lang="en-US" altLang="zh-CN" sz="1600" dirty="0"/>
                  <a:t>eavy quarks do not fully thermalize and can undergo coalescence, considers the </a:t>
                </a:r>
                <a:r>
                  <a:rPr lang="en-US" altLang="zh-CN" sz="1600" b="1" dirty="0"/>
                  <a:t>relativistic kinematics </a:t>
                </a:r>
                <a:r>
                  <a:rPr lang="en-US" altLang="zh-CN" sz="1600" dirty="0"/>
                  <a:t>of heavy quarks.</a:t>
                </a:r>
              </a:p>
              <a:p>
                <a:endParaRPr lang="en-US" altLang="zh-CN" b="1" dirty="0"/>
              </a:p>
              <a:p>
                <a:r>
                  <a:rPr lang="en-US" altLang="zh-CN" b="1" dirty="0"/>
                  <a:t>CATANIA</a:t>
                </a:r>
              </a:p>
              <a:p>
                <a:r>
                  <a:rPr lang="en-US" altLang="zh-CN" sz="1600" dirty="0"/>
                  <a:t>The CATANIA model incorporates multiple hadronization mechanisms to describe the transition of heavy quarks into heavy-flavor hadrons. </a:t>
                </a:r>
                <a:r>
                  <a:rPr lang="en-US" altLang="zh-CN" sz="1600" b="1" dirty="0"/>
                  <a:t>Coalescence Hadronization </a:t>
                </a:r>
                <a:r>
                  <a:rPr lang="en-US" altLang="zh-CN" sz="1600" dirty="0"/>
                  <a:t>and </a:t>
                </a:r>
                <a:r>
                  <a:rPr lang="en-US" altLang="zh-CN" sz="1600" b="1" dirty="0"/>
                  <a:t>Fragmentation Hadronization</a:t>
                </a:r>
              </a:p>
              <a:p>
                <a:endParaRPr lang="en-US" altLang="zh-CN" sz="1600" b="1" dirty="0"/>
              </a:p>
              <a:p>
                <a:r>
                  <a:rPr lang="en-US" altLang="zh-CN" sz="1600" b="1" dirty="0"/>
                  <a:t>QCM</a:t>
                </a:r>
              </a:p>
              <a:p>
                <a:r>
                  <a:rPr lang="en-US" altLang="zh-CN" sz="1600" dirty="0"/>
                  <a:t>at the end of a collision, quarks can form hadrons through a process of "coalescence" (or recombination), rather than solely via fragmentation.</a:t>
                </a:r>
                <a:endParaRPr lang="zh-CN" altLang="en-US" sz="16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93AB8DC-AF30-8550-8BD1-4B7134A6D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0" y="1097287"/>
                <a:ext cx="11519646" cy="4401205"/>
              </a:xfrm>
              <a:prstGeom prst="rect">
                <a:avLst/>
              </a:prstGeom>
              <a:blipFill>
                <a:blip r:embed="rId3"/>
                <a:stretch>
                  <a:fillRect l="-476" t="-693" r="-794" b="-8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18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E0A4E-757E-C5A7-A7C9-763753B96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>
            <a:extLst>
              <a:ext uri="{FF2B5EF4-FFF2-40B4-BE49-F238E27FC236}">
                <a16:creationId xmlns:a16="http://schemas.microsoft.com/office/drawing/2014/main" id="{E318E1BD-153E-6274-C000-6762936E9BC6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9194040" y="6662160"/>
            <a:ext cx="2742840" cy="19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等线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49E46-7556-4CE3-984B-996B8C03EFBE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914D4406-5F30-93C1-C387-F447F16D83D1}"/>
              </a:ext>
            </a:extLst>
          </p:cNvPr>
          <p:cNvSpPr/>
          <p:nvPr/>
        </p:nvSpPr>
        <p:spPr>
          <a:xfrm flipV="1">
            <a:off x="-360" y="91428"/>
            <a:ext cx="9629304" cy="52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 dirty="0"/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22F87C33-3604-CD84-0266-0A2A2DC3F0BA}"/>
              </a:ext>
            </a:extLst>
          </p:cNvPr>
          <p:cNvSpPr/>
          <p:nvPr/>
        </p:nvSpPr>
        <p:spPr>
          <a:xfrm>
            <a:off x="171087" y="-59778"/>
            <a:ext cx="10253520" cy="6573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</a:rPr>
              <a:t>Measurements in Pb-Pb collisions</a:t>
            </a:r>
            <a:endParaRPr lang="x-none" altLang="zh-CN" sz="2800" b="1" dirty="0">
              <a:solidFill>
                <a:schemeClr val="bg1"/>
              </a:solidFill>
            </a:endParaRP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B76CAC06-C6B7-F071-06BA-FC2A67EDF711}"/>
              </a:ext>
            </a:extLst>
          </p:cNvPr>
          <p:cNvSpPr/>
          <p:nvPr/>
        </p:nvSpPr>
        <p:spPr>
          <a:xfrm>
            <a:off x="0" y="6662160"/>
            <a:ext cx="12191760" cy="19548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765AE066-1E13-6E71-5762-041D3B0EF1CE}"/>
              </a:ext>
            </a:extLst>
          </p:cNvPr>
          <p:cNvSpPr txBox="1"/>
          <p:nvPr/>
        </p:nvSpPr>
        <p:spPr>
          <a:xfrm>
            <a:off x="0" y="6647536"/>
            <a:ext cx="1692054" cy="1863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FFFFFF"/>
                </a:solidFill>
                <a:latin typeface="等线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dirty="0">
                <a:latin typeface="+mj-lt"/>
                <a:cs typeface="Lucida Sans Unicode" panose="020B0602030504020204" pitchFamily="34" charset="0"/>
              </a:rPr>
              <a:t>tao.fang@cern.ch</a:t>
            </a:r>
            <a:endParaRPr lang="zh-CN" altLang="en-US" sz="1100" b="1" dirty="0">
              <a:latin typeface="+mj-lt"/>
              <a:cs typeface="Lucida Sans Unicode" panose="020B0602030504020204" pitchFamily="34" charset="0"/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11A38C75-E4D6-0829-400E-8024473DC4C1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9086864" y="6671286"/>
            <a:ext cx="2675485" cy="186354"/>
          </a:xfrm>
        </p:spPr>
        <p:txBody>
          <a:bodyPr/>
          <a:lstStyle/>
          <a:p>
            <a:fld id="{D0A7ABEC-2799-425B-BFD1-A3D2A15CECFC}" type="slidenum">
              <a:rPr lang="en-US" altLang="zh-CN" sz="1100" b="1" smtClean="0">
                <a:solidFill>
                  <a:srgbClr val="FFFFFF"/>
                </a:solidFill>
                <a:latin typeface="+mj-lt"/>
                <a:cs typeface="Lucida Sans Unicode" panose="020B0602030504020204" pitchFamily="34" charset="0"/>
              </a:rPr>
              <a:t>14</a:t>
            </a:fld>
            <a:endParaRPr lang="en-US" altLang="zh-CN" sz="1100" b="1" dirty="0">
              <a:solidFill>
                <a:srgbClr val="FFFFFF"/>
              </a:solidFill>
              <a:latin typeface="+mj-lt"/>
              <a:cs typeface="Lucida Sans Unicode" panose="020B0602030504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B2BB61C-95A6-1ED4-ADA0-4A1FFC4F4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2"/>
          <a:stretch/>
        </p:blipFill>
        <p:spPr>
          <a:xfrm>
            <a:off x="11486610" y="22717"/>
            <a:ext cx="578285" cy="5748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CB0ED5-A58D-24CC-FB72-5138F073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2" y="1031190"/>
            <a:ext cx="3292650" cy="3017403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6907483D-A9AE-B1DD-B25A-C8A10620AB7C}"/>
              </a:ext>
            </a:extLst>
          </p:cNvPr>
          <p:cNvSpPr/>
          <p:nvPr/>
        </p:nvSpPr>
        <p:spPr>
          <a:xfrm>
            <a:off x="2884865" y="580273"/>
            <a:ext cx="888627" cy="854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"/>
                      <a:gd name="connsiteY0" fmla="*/ 431959 h 863917"/>
                      <a:gd name="connsiteX1" fmla="*/ 457200 w 914400"/>
                      <a:gd name="connsiteY1" fmla="*/ 0 h 863917"/>
                      <a:gd name="connsiteX2" fmla="*/ 914400 w 914400"/>
                      <a:gd name="connsiteY2" fmla="*/ 431959 h 863917"/>
                      <a:gd name="connsiteX3" fmla="*/ 457200 w 914400"/>
                      <a:gd name="connsiteY3" fmla="*/ 863918 h 863917"/>
                      <a:gd name="connsiteX4" fmla="*/ 0 w 914400"/>
                      <a:gd name="connsiteY4" fmla="*/ 431959 h 863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863917" fill="none" extrusionOk="0">
                        <a:moveTo>
                          <a:pt x="0" y="431959"/>
                        </a:moveTo>
                        <a:cubicBezTo>
                          <a:pt x="18125" y="195545"/>
                          <a:pt x="211109" y="-13200"/>
                          <a:pt x="457200" y="0"/>
                        </a:cubicBezTo>
                        <a:cubicBezTo>
                          <a:pt x="691737" y="-2752"/>
                          <a:pt x="874800" y="230678"/>
                          <a:pt x="914400" y="431959"/>
                        </a:cubicBezTo>
                        <a:cubicBezTo>
                          <a:pt x="907825" y="607819"/>
                          <a:pt x="682566" y="901634"/>
                          <a:pt x="457200" y="863918"/>
                        </a:cubicBezTo>
                        <a:cubicBezTo>
                          <a:pt x="237798" y="882450"/>
                          <a:pt x="18296" y="674922"/>
                          <a:pt x="0" y="431959"/>
                        </a:cubicBezTo>
                        <a:close/>
                      </a:path>
                      <a:path w="914400" h="863917" stroke="0" extrusionOk="0">
                        <a:moveTo>
                          <a:pt x="0" y="431959"/>
                        </a:moveTo>
                        <a:cubicBezTo>
                          <a:pt x="-24975" y="177990"/>
                          <a:pt x="160034" y="16762"/>
                          <a:pt x="457200" y="0"/>
                        </a:cubicBezTo>
                        <a:cubicBezTo>
                          <a:pt x="716092" y="1345"/>
                          <a:pt x="867637" y="194882"/>
                          <a:pt x="914400" y="431959"/>
                        </a:cubicBezTo>
                        <a:cubicBezTo>
                          <a:pt x="880043" y="704074"/>
                          <a:pt x="703588" y="897731"/>
                          <a:pt x="457200" y="863918"/>
                        </a:cubicBezTo>
                        <a:cubicBezTo>
                          <a:pt x="181270" y="851102"/>
                          <a:pt x="15823" y="678083"/>
                          <a:pt x="0" y="4319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174850F-1DC5-7139-0A82-347D50B4D12C}"/>
              </a:ext>
            </a:extLst>
          </p:cNvPr>
          <p:cNvSpPr/>
          <p:nvPr/>
        </p:nvSpPr>
        <p:spPr>
          <a:xfrm>
            <a:off x="3011471" y="685221"/>
            <a:ext cx="385482" cy="3675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s</a:t>
            </a:r>
            <a:endParaRPr lang="zh-CN" altLang="en-US" i="1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5A84753-2549-FEE8-3CCC-DAD37D335F01}"/>
              </a:ext>
            </a:extLst>
          </p:cNvPr>
          <p:cNvSpPr/>
          <p:nvPr/>
        </p:nvSpPr>
        <p:spPr>
          <a:xfrm>
            <a:off x="3042845" y="1007650"/>
            <a:ext cx="385482" cy="367553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c</a:t>
            </a:r>
            <a:endParaRPr lang="zh-CN" altLang="en-US" i="1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6073E95-6925-5A7D-11C1-C16F049F4D26}"/>
              </a:ext>
            </a:extLst>
          </p:cNvPr>
          <p:cNvSpPr/>
          <p:nvPr/>
        </p:nvSpPr>
        <p:spPr>
          <a:xfrm>
            <a:off x="3284895" y="870452"/>
            <a:ext cx="385482" cy="367553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d</a:t>
            </a:r>
            <a:endParaRPr lang="zh-CN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88F7D8D-3079-246C-5C1B-280E4DD9EEC8}"/>
                  </a:ext>
                </a:extLst>
              </p:cNvPr>
              <p:cNvSpPr txBox="1"/>
              <p:nvPr/>
            </p:nvSpPr>
            <p:spPr>
              <a:xfrm>
                <a:off x="3841824" y="601814"/>
                <a:ext cx="598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88F7D8D-3079-246C-5C1B-280E4DD9E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824" y="601814"/>
                <a:ext cx="598305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527E634-90B7-A6D2-F3BA-8B6D95C4A53F}"/>
                  </a:ext>
                </a:extLst>
              </p:cNvPr>
              <p:cNvSpPr txBox="1"/>
              <p:nvPr/>
            </p:nvSpPr>
            <p:spPr>
              <a:xfrm>
                <a:off x="3841824" y="1361520"/>
                <a:ext cx="6651115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[2.0</a:t>
                </a:r>
                <a:r>
                  <a:rPr lang="zh-CN" altLang="en-US" dirty="0"/>
                  <a:t>𝝈</a:t>
                </a:r>
                <a:r>
                  <a:rPr lang="en-US" altLang="zh-CN" dirty="0"/>
                  <a:t>, 3.3</a:t>
                </a:r>
                <a:r>
                  <a:rPr lang="zh-CN" altLang="en-US" dirty="0"/>
                  <a:t>𝝈</a:t>
                </a:r>
                <a:r>
                  <a:rPr lang="en-US" altLang="zh-CN" dirty="0"/>
                  <a:t>, 2.7</a:t>
                </a:r>
                <a:r>
                  <a:rPr lang="zh-CN" altLang="en-US" dirty="0"/>
                  <a:t>𝝈</a:t>
                </a:r>
                <a:r>
                  <a:rPr lang="en-US" altLang="zh-CN" dirty="0"/>
                  <a:t>, 2.1</a:t>
                </a:r>
                <a:r>
                  <a:rPr lang="zh-CN" altLang="en-US" dirty="0"/>
                  <a:t>𝝈</a:t>
                </a:r>
                <a:r>
                  <a:rPr lang="en-US" altLang="zh-CN" dirty="0"/>
                  <a:t>] enhancement (x4~10)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b="1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dirty="0"/>
                  <a:t> in 0-10% Pb–Pb collisions </a:t>
                </a:r>
                <a:r>
                  <a:rPr lang="en-US" altLang="zh-CN" dirty="0" err="1"/>
                  <a:t>w.r.t.</a:t>
                </a:r>
                <a:r>
                  <a:rPr lang="en-US" altLang="zh-CN" dirty="0"/>
                  <a:t> pp collisions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 [–, 2.4</a:t>
                </a:r>
                <a:r>
                  <a:rPr lang="zh-CN" altLang="en-US" dirty="0"/>
                  <a:t>𝝈</a:t>
                </a:r>
                <a:r>
                  <a:rPr lang="en-US" altLang="zh-CN" dirty="0"/>
                  <a:t>, 2.5</a:t>
                </a:r>
                <a:r>
                  <a:rPr lang="zh-CN" altLang="en-US" dirty="0"/>
                  <a:t>𝝈</a:t>
                </a:r>
                <a:r>
                  <a:rPr lang="en-US" altLang="zh-CN" dirty="0"/>
                  <a:t>, 2.0</a:t>
                </a:r>
                <a:r>
                  <a:rPr lang="zh-CN" altLang="en-US" dirty="0"/>
                  <a:t>𝝈</a:t>
                </a:r>
                <a:r>
                  <a:rPr lang="en-US" altLang="zh-CN" dirty="0"/>
                  <a:t>] enhancement (x3~6)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b="1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in 30-50% Pb–Pb collisions </a:t>
                </a:r>
                <a:r>
                  <a:rPr lang="en-US" altLang="zh-CN" dirty="0" err="1"/>
                  <a:t>w.r.t.</a:t>
                </a:r>
                <a:r>
                  <a:rPr lang="en-US" altLang="zh-CN" dirty="0"/>
                  <a:t> pp collisions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527E634-90B7-A6D2-F3BA-8B6D95C4A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824" y="1361520"/>
                <a:ext cx="6651115" cy="1477328"/>
              </a:xfrm>
              <a:prstGeom prst="rect">
                <a:avLst/>
              </a:prstGeom>
              <a:blipFill>
                <a:blip r:embed="rId5"/>
                <a:stretch>
                  <a:fillRect l="-733" t="-1646" r="-275" b="-6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4EF7993C-ACD5-AD91-E47A-639EF6EDB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087" y="3974146"/>
            <a:ext cx="5185439" cy="236985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44CB86D-0090-7F67-4DF4-4FE29A354E11}"/>
              </a:ext>
            </a:extLst>
          </p:cNvPr>
          <p:cNvSpPr txBox="1"/>
          <p:nvPr/>
        </p:nvSpPr>
        <p:spPr>
          <a:xfrm>
            <a:off x="5551055" y="4178291"/>
            <a:ext cx="6194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Poor Model Descriptions:</a:t>
            </a:r>
            <a:r>
              <a:rPr lang="zh-CN" altLang="en-US" b="1" dirty="0"/>
              <a:t> </a:t>
            </a:r>
            <a:r>
              <a:rPr lang="en-US" altLang="zh-CN" dirty="0"/>
              <a:t>significantly underestimated by PYTHIA 8 calculations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452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ldNum" idx="5"/>
          </p:nvPr>
        </p:nvSpPr>
        <p:spPr>
          <a:xfrm>
            <a:off x="9194040" y="6662160"/>
            <a:ext cx="2742840" cy="19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等线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49E46-7556-4CE3-984B-996B8C03EFBE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6F74F3B9-B402-AC35-22E3-91203CD66B53}"/>
              </a:ext>
            </a:extLst>
          </p:cNvPr>
          <p:cNvSpPr/>
          <p:nvPr/>
        </p:nvSpPr>
        <p:spPr>
          <a:xfrm flipV="1">
            <a:off x="-360" y="91428"/>
            <a:ext cx="9629304" cy="52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 dirty="0"/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28694B3B-4CA1-D2BC-FF1E-076348F5CF7C}"/>
              </a:ext>
            </a:extLst>
          </p:cNvPr>
          <p:cNvSpPr/>
          <p:nvPr/>
        </p:nvSpPr>
        <p:spPr>
          <a:xfrm>
            <a:off x="171087" y="-59778"/>
            <a:ext cx="10253520" cy="6573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</a:rPr>
              <a:t>Probing charm hadronization</a:t>
            </a:r>
            <a:endParaRPr lang="x-none" altLang="zh-CN" sz="2800" b="1" dirty="0">
              <a:solidFill>
                <a:schemeClr val="bg1"/>
              </a:solidFill>
            </a:endParaRP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B62C86F0-368F-03CD-506B-6F4D63D1CF00}"/>
              </a:ext>
            </a:extLst>
          </p:cNvPr>
          <p:cNvSpPr/>
          <p:nvPr/>
        </p:nvSpPr>
        <p:spPr>
          <a:xfrm>
            <a:off x="0" y="6662160"/>
            <a:ext cx="12191760" cy="19548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CB621F79-F627-7E51-9DFA-9D6146F9C8E1}"/>
              </a:ext>
            </a:extLst>
          </p:cNvPr>
          <p:cNvSpPr txBox="1"/>
          <p:nvPr/>
        </p:nvSpPr>
        <p:spPr>
          <a:xfrm>
            <a:off x="0" y="6647536"/>
            <a:ext cx="1692054" cy="1863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FFFFFF"/>
                </a:solidFill>
                <a:latin typeface="等线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dirty="0">
                <a:latin typeface="+mj-lt"/>
                <a:cs typeface="Lucida Sans Unicode" panose="020B0602030504020204" pitchFamily="34" charset="0"/>
              </a:rPr>
              <a:t>tao.fang@cern.ch</a:t>
            </a:r>
            <a:endParaRPr lang="zh-CN" altLang="en-US" sz="1100" b="1" dirty="0">
              <a:latin typeface="+mj-lt"/>
              <a:cs typeface="Lucida Sans Unicode" panose="020B0602030504020204" pitchFamily="34" charset="0"/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A11222FA-BB46-EE65-2F6E-F3009232D6F3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9086864" y="6671286"/>
            <a:ext cx="2675485" cy="186354"/>
          </a:xfrm>
        </p:spPr>
        <p:txBody>
          <a:bodyPr/>
          <a:lstStyle/>
          <a:p>
            <a:fld id="{D0A7ABEC-2799-425B-BFD1-A3D2A15CECFC}" type="slidenum">
              <a:rPr lang="en-US" altLang="zh-CN" sz="1100" b="1" smtClean="0">
                <a:solidFill>
                  <a:srgbClr val="FFFFFF"/>
                </a:solidFill>
                <a:latin typeface="+mj-lt"/>
                <a:cs typeface="Lucida Sans Unicode" panose="020B0602030504020204" pitchFamily="34" charset="0"/>
              </a:rPr>
              <a:t>2</a:t>
            </a:fld>
            <a:endParaRPr lang="en-US" altLang="zh-CN" sz="1100" b="1" dirty="0">
              <a:solidFill>
                <a:srgbClr val="FFFFFF"/>
              </a:solidFill>
              <a:latin typeface="+mj-lt"/>
              <a:cs typeface="Lucida Sans Unicode" panose="020B0602030504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2"/>
          <a:stretch/>
        </p:blipFill>
        <p:spPr>
          <a:xfrm>
            <a:off x="11473206" y="37646"/>
            <a:ext cx="578285" cy="57488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651A574-E927-D194-4AAF-D9F07EF02CF6}"/>
              </a:ext>
            </a:extLst>
          </p:cNvPr>
          <p:cNvSpPr txBox="1"/>
          <p:nvPr/>
        </p:nvSpPr>
        <p:spPr>
          <a:xfrm>
            <a:off x="521821" y="896248"/>
            <a:ext cx="11415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production cross section of heavy-flavor hadrons is calculated through a convolution of three components within the </a:t>
            </a:r>
            <a:r>
              <a:rPr lang="en-US" altLang="zh-CN" dirty="0" err="1"/>
              <a:t>pQCD</a:t>
            </a:r>
            <a:r>
              <a:rPr lang="en-US" altLang="zh-CN" dirty="0"/>
              <a:t> framework.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8F01AD9-2346-2936-FD88-A58A1BB901B7}"/>
                  </a:ext>
                </a:extLst>
              </p:cNvPr>
              <p:cNvSpPr txBox="1"/>
              <p:nvPr/>
            </p:nvSpPr>
            <p:spPr>
              <a:xfrm>
                <a:off x="762000" y="1589791"/>
                <a:ext cx="9726706" cy="396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</a:rPr>
                        <m:t>PDF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b="0" i="0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</a:rPr>
                        <m:t>PDF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m:rPr>
                          <m:lit/>
                        </m:rP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,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altLang="zh-CN" dirty="0"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8F01AD9-2346-2936-FD88-A58A1BB90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589791"/>
                <a:ext cx="9726706" cy="396262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FCF3FE8B-25D4-CB36-470A-BE27FB132A58}"/>
              </a:ext>
            </a:extLst>
          </p:cNvPr>
          <p:cNvSpPr txBox="1"/>
          <p:nvPr/>
        </p:nvSpPr>
        <p:spPr>
          <a:xfrm>
            <a:off x="2519082" y="2164121"/>
            <a:ext cx="24473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</a:rPr>
              <a:t>Parton distribution functions</a:t>
            </a:r>
            <a:endParaRPr lang="zh-CN" altLang="en-US" sz="1400" dirty="0">
              <a:solidFill>
                <a:srgbClr val="00B05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81B3ACF-C98C-92FB-2585-5D2E3475C611}"/>
              </a:ext>
            </a:extLst>
          </p:cNvPr>
          <p:cNvSpPr txBox="1"/>
          <p:nvPr/>
        </p:nvSpPr>
        <p:spPr>
          <a:xfrm>
            <a:off x="5482651" y="2056400"/>
            <a:ext cx="15546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7030A0"/>
                </a:solidFill>
              </a:rPr>
              <a:t>Hard scattering</a:t>
            </a:r>
          </a:p>
          <a:p>
            <a:r>
              <a:rPr lang="en-US" altLang="zh-CN" sz="1400" dirty="0">
                <a:solidFill>
                  <a:srgbClr val="7030A0"/>
                </a:solidFill>
              </a:rPr>
              <a:t>cross section</a:t>
            </a:r>
            <a:endParaRPr lang="zh-CN" altLang="en-US" sz="1400" dirty="0">
              <a:solidFill>
                <a:srgbClr val="7030A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5066CA3-BF8B-E028-A3E6-E98F82AE89C0}"/>
              </a:ext>
            </a:extLst>
          </p:cNvPr>
          <p:cNvSpPr txBox="1"/>
          <p:nvPr/>
        </p:nvSpPr>
        <p:spPr>
          <a:xfrm>
            <a:off x="7701236" y="2046844"/>
            <a:ext cx="3133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</a:rPr>
              <a:t>Fragmentation function</a:t>
            </a:r>
          </a:p>
          <a:p>
            <a:r>
              <a:rPr lang="en-US" altLang="zh-CN" sz="1400" dirty="0">
                <a:solidFill>
                  <a:srgbClr val="C00000"/>
                </a:solidFill>
              </a:rPr>
              <a:t>(hadronization)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FFD5103-8A31-5D46-CF21-5DC227B507A3}"/>
                  </a:ext>
                </a:extLst>
              </p:cNvPr>
              <p:cNvSpPr txBox="1"/>
              <p:nvPr/>
            </p:nvSpPr>
            <p:spPr>
              <a:xfrm>
                <a:off x="4245333" y="2730887"/>
                <a:ext cx="7648000" cy="3200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Assumptions of Fragmentation Functions</a:t>
                </a:r>
                <a:endParaRPr lang="en-US" altLang="zh-CN" sz="1800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It is generally assumed that the hadronization process </a:t>
                </a:r>
                <a:r>
                  <a:rPr lang="en-US" altLang="zh-CN" b="1" dirty="0"/>
                  <a:t>is universal </a:t>
                </a:r>
                <a:r>
                  <a:rPr lang="en-US" altLang="zh-CN" dirty="0"/>
                  <a:t>across different collision systems and energy levels.</a:t>
                </a:r>
                <a:endParaRPr lang="en-US" altLang="zh-CN" b="1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Fragmentation functions are usually derived from </a:t>
                </a:r>
                <a:r>
                  <a:rPr lang="en-US" altLang="zh-CN" sz="1600" b="1" dirty="0"/>
                  <a:t>electron-positron(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600" b="1" dirty="0"/>
                  <a:t>) </a:t>
                </a:r>
                <a:r>
                  <a:rPr lang="en-US" altLang="zh-CN" sz="1600" dirty="0"/>
                  <a:t>or </a:t>
                </a:r>
                <a:r>
                  <a:rPr lang="en-US" altLang="zh-CN" sz="1600" b="1" dirty="0"/>
                  <a:t>electron-proton(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𝒆𝒑</m:t>
                    </m:r>
                  </m:oMath>
                </a14:m>
                <a:r>
                  <a:rPr lang="en-US" altLang="zh-CN" sz="1600" b="1" dirty="0"/>
                  <a:t>) </a:t>
                </a:r>
                <a:r>
                  <a:rPr lang="en-US" altLang="zh-CN" sz="1600" dirty="0"/>
                  <a:t>collisions.</a:t>
                </a:r>
              </a:p>
              <a:p>
                <a:endParaRPr lang="en-US" altLang="zh-CN" b="1" dirty="0"/>
              </a:p>
              <a:p>
                <a:r>
                  <a:rPr lang="en-US" altLang="zh-CN" b="1" dirty="0"/>
                  <a:t>Findings from the ALICE Experiment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While ALICE experiment found that a significantly larger fraction of charm quarks hadronized into baryons compared to what is observed in </a:t>
                </a:r>
                <a:r>
                  <a:rPr lang="en-US" altLang="zh-CN" sz="1600" b="1" dirty="0"/>
                  <a:t>leptonic collisions</a:t>
                </a:r>
                <a:r>
                  <a:rPr lang="en-US" altLang="zh-CN" sz="1600" dirty="0"/>
                  <a:t>.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This finding suggests that the hadronization process may depend on the collision system, challenging the assumption of universality.</a:t>
                </a: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FFD5103-8A31-5D46-CF21-5DC227B50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333" y="2730887"/>
                <a:ext cx="7648000" cy="3200876"/>
              </a:xfrm>
              <a:prstGeom prst="rect">
                <a:avLst/>
              </a:prstGeom>
              <a:blipFill>
                <a:blip r:embed="rId4"/>
                <a:stretch>
                  <a:fillRect l="-637" t="-1143" r="-2072" b="-1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>
            <a:extLst>
              <a:ext uri="{FF2B5EF4-FFF2-40B4-BE49-F238E27FC236}">
                <a16:creationId xmlns:a16="http://schemas.microsoft.com/office/drawing/2014/main" id="{87C06582-5ED7-02A2-8401-007C7E3D7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8" y="2575950"/>
            <a:ext cx="3781245" cy="367561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B148CB13-DD57-700A-934B-7F5F78D09208}"/>
              </a:ext>
            </a:extLst>
          </p:cNvPr>
          <p:cNvSpPr txBox="1"/>
          <p:nvPr/>
        </p:nvSpPr>
        <p:spPr>
          <a:xfrm>
            <a:off x="298666" y="6325741"/>
            <a:ext cx="117528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Charm-quark fragmentation fractions into charm hadrons measured in pp collisions comparison with experimental measurements performed in leptonic collisions </a:t>
            </a:r>
          </a:p>
        </p:txBody>
      </p:sp>
    </p:spTree>
    <p:extLst>
      <p:ext uri="{BB962C8B-B14F-4D97-AF65-F5344CB8AC3E}">
        <p14:creationId xmlns:p14="http://schemas.microsoft.com/office/powerpoint/2010/main" val="254407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0B3B4-4DE5-90D0-984B-E2526FBE4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0665397-C095-F08D-85EE-67F7E89F4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50" y="1319875"/>
            <a:ext cx="7172410" cy="4360813"/>
          </a:xfrm>
          <a:prstGeom prst="rect">
            <a:avLst/>
          </a:prstGeom>
        </p:spPr>
      </p:pic>
      <p:sp>
        <p:nvSpPr>
          <p:cNvPr id="93" name="PlaceHolder 1">
            <a:extLst>
              <a:ext uri="{FF2B5EF4-FFF2-40B4-BE49-F238E27FC236}">
                <a16:creationId xmlns:a16="http://schemas.microsoft.com/office/drawing/2014/main" id="{B167EA68-64E9-DC18-3001-196AA9B2FF25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9194040" y="6662160"/>
            <a:ext cx="2742840" cy="19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等线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49E46-7556-4CE3-984B-996B8C03EFBE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40036F43-03C1-2DF1-F240-C917C0AE04F7}"/>
              </a:ext>
            </a:extLst>
          </p:cNvPr>
          <p:cNvSpPr/>
          <p:nvPr/>
        </p:nvSpPr>
        <p:spPr>
          <a:xfrm flipV="1">
            <a:off x="-360" y="91428"/>
            <a:ext cx="9629304" cy="52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 dirty="0"/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792FFE2F-6A30-9752-5CFD-30020F1F7831}"/>
              </a:ext>
            </a:extLst>
          </p:cNvPr>
          <p:cNvSpPr/>
          <p:nvPr/>
        </p:nvSpPr>
        <p:spPr>
          <a:xfrm>
            <a:off x="171087" y="-59778"/>
            <a:ext cx="10253520" cy="6573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</a:rPr>
              <a:t>ALICE experiment in Run 2</a:t>
            </a:r>
            <a:endParaRPr lang="x-none" altLang="zh-CN" sz="2800" b="1" dirty="0">
              <a:solidFill>
                <a:schemeClr val="bg1"/>
              </a:solidFill>
            </a:endParaRP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74F9C602-404F-2EF7-A8D0-D671C6085243}"/>
              </a:ext>
            </a:extLst>
          </p:cNvPr>
          <p:cNvSpPr/>
          <p:nvPr/>
        </p:nvSpPr>
        <p:spPr>
          <a:xfrm>
            <a:off x="0" y="6662160"/>
            <a:ext cx="12191760" cy="19548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FDE00C09-82B4-D757-4D36-315AA8A66336}"/>
              </a:ext>
            </a:extLst>
          </p:cNvPr>
          <p:cNvSpPr txBox="1"/>
          <p:nvPr/>
        </p:nvSpPr>
        <p:spPr>
          <a:xfrm>
            <a:off x="0" y="6647536"/>
            <a:ext cx="1692054" cy="1863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FFFFFF"/>
                </a:solidFill>
                <a:latin typeface="等线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dirty="0">
                <a:latin typeface="+mj-lt"/>
                <a:cs typeface="Lucida Sans Unicode" panose="020B0602030504020204" pitchFamily="34" charset="0"/>
              </a:rPr>
              <a:t>tao.fang@cern.ch</a:t>
            </a:r>
            <a:endParaRPr lang="zh-CN" altLang="en-US" sz="1100" b="1" dirty="0">
              <a:latin typeface="+mj-lt"/>
              <a:cs typeface="Lucida Sans Unicode" panose="020B0602030504020204" pitchFamily="34" charset="0"/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4FE16552-6AAE-3D19-282B-1834A010E09F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9086864" y="6671286"/>
            <a:ext cx="2675485" cy="186354"/>
          </a:xfrm>
        </p:spPr>
        <p:txBody>
          <a:bodyPr/>
          <a:lstStyle/>
          <a:p>
            <a:fld id="{D0A7ABEC-2799-425B-BFD1-A3D2A15CECFC}" type="slidenum">
              <a:rPr lang="en-US" altLang="zh-CN" sz="1100" b="1" smtClean="0">
                <a:solidFill>
                  <a:srgbClr val="FFFFFF"/>
                </a:solidFill>
                <a:latin typeface="+mj-lt"/>
                <a:cs typeface="Lucida Sans Unicode" panose="020B0602030504020204" pitchFamily="34" charset="0"/>
              </a:rPr>
              <a:t>3</a:t>
            </a:fld>
            <a:endParaRPr lang="en-US" altLang="zh-CN" sz="1100" b="1" dirty="0">
              <a:solidFill>
                <a:srgbClr val="FFFFFF"/>
              </a:solidFill>
              <a:latin typeface="+mj-lt"/>
              <a:cs typeface="Lucida Sans Unicode" panose="020B0602030504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4C3358D-A525-7D57-CEBA-00748DFDA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2"/>
          <a:stretch/>
        </p:blipFill>
        <p:spPr>
          <a:xfrm>
            <a:off x="11486610" y="22717"/>
            <a:ext cx="578285" cy="574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46465E5-637E-A3C4-5FC4-CEAB782491DC}"/>
                  </a:ext>
                </a:extLst>
              </p:cNvPr>
              <p:cNvSpPr txBox="1"/>
              <p:nvPr/>
            </p:nvSpPr>
            <p:spPr>
              <a:xfrm>
                <a:off x="171087" y="1444697"/>
                <a:ext cx="5387031" cy="4308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/>
                  <a:t>Time Of Flight(TOF): </a:t>
                </a:r>
              </a:p>
              <a:p>
                <a:pPr algn="ctr"/>
                <a:r>
                  <a:rPr lang="en-US" altLang="zh-CN" sz="1400" dirty="0"/>
                  <a:t>tracking, (particle Identification) PID via time-of-flight measurement</a:t>
                </a:r>
              </a:p>
              <a:p>
                <a:pPr algn="ctr"/>
                <a:r>
                  <a:rPr lang="el-GR" altLang="zh-CN" sz="1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l-GR" altLang="zh-CN" sz="1400" dirty="0"/>
                      <m:t>0.9</m:t>
                    </m:r>
                  </m:oMath>
                </a14:m>
                <a:endParaRPr lang="el-GR" altLang="zh-CN" sz="1400" dirty="0"/>
              </a:p>
              <a:p>
                <a:pPr algn="ctr"/>
                <a:endParaRPr lang="en-US" altLang="zh-CN" dirty="0"/>
              </a:p>
              <a:p>
                <a:pPr algn="ctr"/>
                <a:r>
                  <a:rPr lang="en-US" altLang="zh-CN" b="1" dirty="0"/>
                  <a:t>Time Projection Chamber(TPC): </a:t>
                </a:r>
              </a:p>
              <a:p>
                <a:pPr algn="ctr"/>
                <a:r>
                  <a:rPr lang="en-US" altLang="zh-CN" sz="1400" dirty="0"/>
                  <a:t>tracking, PID via </a:t>
                </a:r>
                <a:r>
                  <a:rPr lang="en-US" altLang="zh-CN" sz="1400" dirty="0" err="1"/>
                  <a:t>dE</a:t>
                </a:r>
                <a:r>
                  <a:rPr lang="en-US" altLang="zh-CN" sz="1400" dirty="0"/>
                  <a:t>/dx</a:t>
                </a:r>
              </a:p>
              <a:p>
                <a:pPr algn="ctr"/>
                <a:r>
                  <a:rPr lang="el-GR" altLang="zh-CN" sz="1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l-GR" altLang="zh-CN" sz="1400" dirty="0"/>
                      <m:t>0.9</m:t>
                    </m:r>
                  </m:oMath>
                </a14:m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r>
                  <a:rPr lang="en-US" altLang="zh-CN" b="1" dirty="0"/>
                  <a:t>Inner Tracking System(ITS): </a:t>
                </a:r>
              </a:p>
              <a:p>
                <a:pPr algn="ctr"/>
                <a:r>
                  <a:rPr lang="en-US" altLang="zh-CN" sz="1400" dirty="0"/>
                  <a:t>tracking, trigger, vertexing </a:t>
                </a:r>
              </a:p>
              <a:p>
                <a:pPr algn="ctr"/>
                <a:r>
                  <a:rPr lang="el-GR" altLang="zh-CN" sz="1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l-GR" altLang="zh-CN" sz="1400" dirty="0"/>
                      <m:t>0.9</m:t>
                    </m:r>
                  </m:oMath>
                </a14:m>
                <a:endParaRPr lang="en-US" altLang="zh-CN" sz="1400" dirty="0"/>
              </a:p>
              <a:p>
                <a:pPr algn="ctr"/>
                <a:endParaRPr lang="en-US" altLang="zh-CN" b="1" dirty="0"/>
              </a:p>
              <a:p>
                <a:pPr algn="ctr"/>
                <a:r>
                  <a:rPr lang="en-US" altLang="zh-CN" b="1" dirty="0"/>
                  <a:t>V0: </a:t>
                </a:r>
              </a:p>
              <a:p>
                <a:pPr algn="ctr"/>
                <a:r>
                  <a:rPr lang="en-US" altLang="zh-CN" sz="1400" dirty="0"/>
                  <a:t>trigger, multiplicity estimator</a:t>
                </a:r>
              </a:p>
              <a:p>
                <a:pPr algn="ctr"/>
                <a:r>
                  <a:rPr lang="el-GR" altLang="zh-CN" sz="1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2.8&lt;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5.1 (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400" dirty="0"/>
              </a:p>
              <a:p>
                <a:pPr algn="ctr"/>
                <a:r>
                  <a:rPr lang="el-GR" altLang="zh-CN" sz="1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−3.7&lt;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−1.7 (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46465E5-637E-A3C4-5FC4-CEAB78249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87" y="1444697"/>
                <a:ext cx="5387031" cy="4308872"/>
              </a:xfrm>
              <a:prstGeom prst="rect">
                <a:avLst/>
              </a:prstGeom>
              <a:blipFill>
                <a:blip r:embed="rId4"/>
                <a:stretch>
                  <a:fillRect t="-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CAE6F5D-70B8-06DF-FB28-B5ECAE577076}"/>
              </a:ext>
            </a:extLst>
          </p:cNvPr>
          <p:cNvCxnSpPr>
            <a:cxnSpLocks/>
          </p:cNvCxnSpPr>
          <p:nvPr/>
        </p:nvCxnSpPr>
        <p:spPr>
          <a:xfrm flipH="1">
            <a:off x="4885765" y="3268509"/>
            <a:ext cx="2513714" cy="27764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1A090AF-9DC9-612D-9633-289F6918504D}"/>
              </a:ext>
            </a:extLst>
          </p:cNvPr>
          <p:cNvCxnSpPr>
            <a:cxnSpLocks/>
          </p:cNvCxnSpPr>
          <p:nvPr/>
        </p:nvCxnSpPr>
        <p:spPr>
          <a:xfrm flipH="1">
            <a:off x="4917142" y="3375600"/>
            <a:ext cx="2353234" cy="10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2F4951FA-584C-90E7-2E18-1718FFE4E5B7}"/>
              </a:ext>
            </a:extLst>
          </p:cNvPr>
          <p:cNvCxnSpPr>
            <a:cxnSpLocks/>
          </p:cNvCxnSpPr>
          <p:nvPr/>
        </p:nvCxnSpPr>
        <p:spPr>
          <a:xfrm flipH="1">
            <a:off x="4917142" y="3375600"/>
            <a:ext cx="2873187" cy="10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1A86DFE8-48F1-227D-515E-FBEF7C108EE7}"/>
              </a:ext>
            </a:extLst>
          </p:cNvPr>
          <p:cNvCxnSpPr>
            <a:cxnSpLocks/>
          </p:cNvCxnSpPr>
          <p:nvPr/>
        </p:nvCxnSpPr>
        <p:spPr>
          <a:xfrm flipH="1" flipV="1">
            <a:off x="4917142" y="2720227"/>
            <a:ext cx="2720787" cy="10365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BAB9EBA9-C057-E318-BF84-D35A14A70AE9}"/>
              </a:ext>
            </a:extLst>
          </p:cNvPr>
          <p:cNvCxnSpPr>
            <a:cxnSpLocks/>
          </p:cNvCxnSpPr>
          <p:nvPr/>
        </p:nvCxnSpPr>
        <p:spPr>
          <a:xfrm flipH="1" flipV="1">
            <a:off x="4885765" y="1695705"/>
            <a:ext cx="2384611" cy="87052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66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262CF-FE02-3154-3EDD-09A750303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FE1E437-E3A9-6571-C60F-B9346F7D3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50" y="1319875"/>
            <a:ext cx="7172410" cy="4360813"/>
          </a:xfrm>
          <a:prstGeom prst="rect">
            <a:avLst/>
          </a:prstGeom>
        </p:spPr>
      </p:pic>
      <p:sp>
        <p:nvSpPr>
          <p:cNvPr id="93" name="PlaceHolder 1">
            <a:extLst>
              <a:ext uri="{FF2B5EF4-FFF2-40B4-BE49-F238E27FC236}">
                <a16:creationId xmlns:a16="http://schemas.microsoft.com/office/drawing/2014/main" id="{816AFA23-2A41-9F83-E41C-45B1C2CA13FA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9194040" y="6662160"/>
            <a:ext cx="2742840" cy="19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等线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49E46-7556-4CE3-984B-996B8C03EFBE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4D0E5AFA-506A-F6BE-DB9D-7F545126CB46}"/>
              </a:ext>
            </a:extLst>
          </p:cNvPr>
          <p:cNvSpPr/>
          <p:nvPr/>
        </p:nvSpPr>
        <p:spPr>
          <a:xfrm flipV="1">
            <a:off x="-360" y="91428"/>
            <a:ext cx="9629304" cy="52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 dirty="0"/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D42FB505-ED35-E342-CBC6-162C924A6301}"/>
              </a:ext>
            </a:extLst>
          </p:cNvPr>
          <p:cNvSpPr/>
          <p:nvPr/>
        </p:nvSpPr>
        <p:spPr>
          <a:xfrm>
            <a:off x="171087" y="-59778"/>
            <a:ext cx="10253520" cy="6573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</a:rPr>
              <a:t>ALICE experiment in Run 3</a:t>
            </a:r>
            <a:endParaRPr lang="x-none" altLang="zh-CN" sz="2800" b="1" dirty="0">
              <a:solidFill>
                <a:schemeClr val="bg1"/>
              </a:solidFill>
            </a:endParaRP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B6A88F75-69C2-1EF7-D8C2-BADC93EC9E6D}"/>
              </a:ext>
            </a:extLst>
          </p:cNvPr>
          <p:cNvSpPr/>
          <p:nvPr/>
        </p:nvSpPr>
        <p:spPr>
          <a:xfrm>
            <a:off x="0" y="6662160"/>
            <a:ext cx="12191760" cy="19548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CF2E4F5F-A4D1-12CC-54FA-D5CD0524D569}"/>
              </a:ext>
            </a:extLst>
          </p:cNvPr>
          <p:cNvSpPr txBox="1"/>
          <p:nvPr/>
        </p:nvSpPr>
        <p:spPr>
          <a:xfrm>
            <a:off x="0" y="6647536"/>
            <a:ext cx="1692054" cy="1863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FFFFFF"/>
                </a:solidFill>
                <a:latin typeface="等线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dirty="0">
                <a:latin typeface="+mj-lt"/>
                <a:cs typeface="Lucida Sans Unicode" panose="020B0602030504020204" pitchFamily="34" charset="0"/>
              </a:rPr>
              <a:t>tao.fang@cern.ch</a:t>
            </a:r>
            <a:endParaRPr lang="zh-CN" altLang="en-US" sz="1100" b="1" dirty="0">
              <a:latin typeface="+mj-lt"/>
              <a:cs typeface="Lucida Sans Unicode" panose="020B0602030504020204" pitchFamily="34" charset="0"/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962855C0-7245-72BA-F7DB-9E4BFD191473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9086864" y="6671286"/>
            <a:ext cx="2675485" cy="186354"/>
          </a:xfrm>
        </p:spPr>
        <p:txBody>
          <a:bodyPr/>
          <a:lstStyle/>
          <a:p>
            <a:fld id="{D0A7ABEC-2799-425B-BFD1-A3D2A15CECFC}" type="slidenum">
              <a:rPr lang="en-US" altLang="zh-CN" sz="1100" b="1" smtClean="0">
                <a:solidFill>
                  <a:srgbClr val="FFFFFF"/>
                </a:solidFill>
                <a:latin typeface="+mj-lt"/>
                <a:cs typeface="Lucida Sans Unicode" panose="020B0602030504020204" pitchFamily="34" charset="0"/>
              </a:rPr>
              <a:t>4</a:t>
            </a:fld>
            <a:endParaRPr lang="en-US" altLang="zh-CN" sz="1100" b="1" dirty="0">
              <a:solidFill>
                <a:srgbClr val="FFFFFF"/>
              </a:solidFill>
              <a:latin typeface="+mj-lt"/>
              <a:cs typeface="Lucida Sans Unicode" panose="020B0602030504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7693F8E-B7A4-F7AC-E3FB-C0C8CF300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2"/>
          <a:stretch/>
        </p:blipFill>
        <p:spPr>
          <a:xfrm>
            <a:off x="11486610" y="22717"/>
            <a:ext cx="578285" cy="57488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D60A0B0-A801-C7F7-6D7D-0DA803186FC0}"/>
              </a:ext>
            </a:extLst>
          </p:cNvPr>
          <p:cNvSpPr txBox="1"/>
          <p:nvPr/>
        </p:nvSpPr>
        <p:spPr>
          <a:xfrm>
            <a:off x="171087" y="1492187"/>
            <a:ext cx="538703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The major upgrades for ALICE during Run 3 </a:t>
            </a:r>
          </a:p>
          <a:p>
            <a:endParaRPr lang="en-US" altLang="zh-CN" dirty="0"/>
          </a:p>
          <a:p>
            <a:pPr lvl="1"/>
            <a:r>
              <a:rPr lang="en-US" altLang="zh-CN" b="1" dirty="0"/>
              <a:t>ITS:</a:t>
            </a:r>
            <a:r>
              <a:rPr lang="zh-CN" altLang="en-US" b="1" dirty="0"/>
              <a:t> </a:t>
            </a:r>
            <a:r>
              <a:rPr lang="en-US" altLang="zh-CN" sz="1600" dirty="0"/>
              <a:t>Using new ALPIDE pixel sensors, significantly enhancing resolution and track reconstruction efficiency.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b="1" dirty="0"/>
              <a:t>TPC: </a:t>
            </a:r>
            <a:r>
              <a:rPr lang="en-US" altLang="zh-CN" sz="1600" dirty="0"/>
              <a:t>Upgraded to GEM (Gas Electron Multiplier) technology, increases the TPC readout rate, allowing it to handle a</a:t>
            </a:r>
            <a:r>
              <a:rPr lang="en-US" altLang="zh-CN" sz="1600" b="1" dirty="0"/>
              <a:t> Pb-Pb </a:t>
            </a:r>
            <a:r>
              <a:rPr lang="en-US" altLang="zh-CN" sz="1600" dirty="0"/>
              <a:t>collision rate.</a:t>
            </a:r>
            <a:endParaRPr lang="zh-CN" altLang="en-US" sz="1600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7101AF5-991F-2EA4-4C7A-592F644D605A}"/>
              </a:ext>
            </a:extLst>
          </p:cNvPr>
          <p:cNvCxnSpPr>
            <a:cxnSpLocks/>
          </p:cNvCxnSpPr>
          <p:nvPr/>
        </p:nvCxnSpPr>
        <p:spPr>
          <a:xfrm flipH="1" flipV="1">
            <a:off x="5558118" y="2348753"/>
            <a:ext cx="1775011" cy="83587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38991CE-A66A-4E7A-03D0-A4C5BDAB1B01}"/>
              </a:ext>
            </a:extLst>
          </p:cNvPr>
          <p:cNvCxnSpPr>
            <a:cxnSpLocks/>
          </p:cNvCxnSpPr>
          <p:nvPr/>
        </p:nvCxnSpPr>
        <p:spPr>
          <a:xfrm flipH="1" flipV="1">
            <a:off x="5486400" y="3673373"/>
            <a:ext cx="1568826" cy="199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14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9BDD4-C170-DB88-081F-E71D69A65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>
            <a:extLst>
              <a:ext uri="{FF2B5EF4-FFF2-40B4-BE49-F238E27FC236}">
                <a16:creationId xmlns:a16="http://schemas.microsoft.com/office/drawing/2014/main" id="{1D848C15-3914-AEFF-4D8C-236F57580C80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9194040" y="6662160"/>
            <a:ext cx="2742840" cy="19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等线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49E46-7556-4CE3-984B-996B8C03EFBE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A7EA5252-ED8D-9DDE-379B-C5D92FC03AB6}"/>
              </a:ext>
            </a:extLst>
          </p:cNvPr>
          <p:cNvSpPr/>
          <p:nvPr/>
        </p:nvSpPr>
        <p:spPr>
          <a:xfrm flipV="1">
            <a:off x="-360" y="91428"/>
            <a:ext cx="9629304" cy="52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 dirty="0"/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AEC3DE0D-4351-21F9-6FEE-7E56AA4F0D23}"/>
              </a:ext>
            </a:extLst>
          </p:cNvPr>
          <p:cNvSpPr/>
          <p:nvPr/>
        </p:nvSpPr>
        <p:spPr>
          <a:xfrm>
            <a:off x="171087" y="-59778"/>
            <a:ext cx="10253520" cy="6573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</a:rPr>
              <a:t>Measurements in pp collisions</a:t>
            </a:r>
            <a:endParaRPr lang="x-none" altLang="zh-CN" sz="2800" b="1" dirty="0">
              <a:solidFill>
                <a:schemeClr val="bg1"/>
              </a:solidFill>
            </a:endParaRP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64308F3C-DEDA-F47C-79A6-FFDA2043EA12}"/>
              </a:ext>
            </a:extLst>
          </p:cNvPr>
          <p:cNvSpPr/>
          <p:nvPr/>
        </p:nvSpPr>
        <p:spPr>
          <a:xfrm>
            <a:off x="0" y="6662160"/>
            <a:ext cx="12191760" cy="19548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7E4B76B3-0B4A-9A67-7BA8-5490786F08F7}"/>
              </a:ext>
            </a:extLst>
          </p:cNvPr>
          <p:cNvSpPr txBox="1"/>
          <p:nvPr/>
        </p:nvSpPr>
        <p:spPr>
          <a:xfrm>
            <a:off x="0" y="6647536"/>
            <a:ext cx="1692054" cy="1863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FFFFFF"/>
                </a:solidFill>
                <a:latin typeface="等线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dirty="0">
                <a:latin typeface="+mj-lt"/>
                <a:cs typeface="Lucida Sans Unicode" panose="020B0602030504020204" pitchFamily="34" charset="0"/>
              </a:rPr>
              <a:t>tao.fang@cern.ch</a:t>
            </a:r>
            <a:endParaRPr lang="zh-CN" altLang="en-US" sz="1100" b="1" dirty="0">
              <a:latin typeface="+mj-lt"/>
              <a:cs typeface="Lucida Sans Unicode" panose="020B0602030504020204" pitchFamily="34" charset="0"/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42FAA150-81C0-1871-CC83-94259C788F80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9086864" y="6671286"/>
            <a:ext cx="2675485" cy="186354"/>
          </a:xfrm>
        </p:spPr>
        <p:txBody>
          <a:bodyPr/>
          <a:lstStyle/>
          <a:p>
            <a:fld id="{D0A7ABEC-2799-425B-BFD1-A3D2A15CECFC}" type="slidenum">
              <a:rPr lang="en-US" altLang="zh-CN" sz="1100" b="1" smtClean="0">
                <a:solidFill>
                  <a:srgbClr val="FFFFFF"/>
                </a:solidFill>
                <a:latin typeface="+mj-lt"/>
                <a:cs typeface="Lucida Sans Unicode" panose="020B0602030504020204" pitchFamily="34" charset="0"/>
              </a:rPr>
              <a:t>5</a:t>
            </a:fld>
            <a:endParaRPr lang="en-US" altLang="zh-CN" sz="1100" b="1" dirty="0">
              <a:solidFill>
                <a:srgbClr val="FFFFFF"/>
              </a:solidFill>
              <a:latin typeface="+mj-lt"/>
              <a:cs typeface="Lucida Sans Unicode" panose="020B0602030504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D962612-C768-A749-15AB-09B087595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2"/>
          <a:stretch/>
        </p:blipFill>
        <p:spPr>
          <a:xfrm>
            <a:off x="11486610" y="22717"/>
            <a:ext cx="578285" cy="5748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504306-A8BD-3D7E-BBE8-DFBE41597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8" y="941263"/>
            <a:ext cx="3517908" cy="3421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5E464D3-B3A1-467C-67B3-A614082D5F0A}"/>
                  </a:ext>
                </a:extLst>
              </p:cNvPr>
              <p:cNvSpPr txBox="1"/>
              <p:nvPr/>
            </p:nvSpPr>
            <p:spPr>
              <a:xfrm>
                <a:off x="5086746" y="770505"/>
                <a:ext cx="6213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5E464D3-B3A1-467C-67B3-A614082D5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746" y="770505"/>
                <a:ext cx="62132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BC33010A-7D34-7790-DC58-0BE18EFE97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43"/>
          <a:stretch/>
        </p:blipFill>
        <p:spPr>
          <a:xfrm>
            <a:off x="4630148" y="1329799"/>
            <a:ext cx="4772071" cy="3112014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2C4C99E1-CA6A-8987-AE60-54B1C2363CC9}"/>
              </a:ext>
            </a:extLst>
          </p:cNvPr>
          <p:cNvSpPr/>
          <p:nvPr/>
        </p:nvSpPr>
        <p:spPr>
          <a:xfrm>
            <a:off x="9615696" y="861286"/>
            <a:ext cx="888627" cy="854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"/>
                      <a:gd name="connsiteY0" fmla="*/ 431959 h 863917"/>
                      <a:gd name="connsiteX1" fmla="*/ 457200 w 914400"/>
                      <a:gd name="connsiteY1" fmla="*/ 0 h 863917"/>
                      <a:gd name="connsiteX2" fmla="*/ 914400 w 914400"/>
                      <a:gd name="connsiteY2" fmla="*/ 431959 h 863917"/>
                      <a:gd name="connsiteX3" fmla="*/ 457200 w 914400"/>
                      <a:gd name="connsiteY3" fmla="*/ 863918 h 863917"/>
                      <a:gd name="connsiteX4" fmla="*/ 0 w 914400"/>
                      <a:gd name="connsiteY4" fmla="*/ 431959 h 863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863917" fill="none" extrusionOk="0">
                        <a:moveTo>
                          <a:pt x="0" y="431959"/>
                        </a:moveTo>
                        <a:cubicBezTo>
                          <a:pt x="18125" y="195545"/>
                          <a:pt x="211109" y="-13200"/>
                          <a:pt x="457200" y="0"/>
                        </a:cubicBezTo>
                        <a:cubicBezTo>
                          <a:pt x="691737" y="-2752"/>
                          <a:pt x="874800" y="230678"/>
                          <a:pt x="914400" y="431959"/>
                        </a:cubicBezTo>
                        <a:cubicBezTo>
                          <a:pt x="907825" y="607819"/>
                          <a:pt x="682566" y="901634"/>
                          <a:pt x="457200" y="863918"/>
                        </a:cubicBezTo>
                        <a:cubicBezTo>
                          <a:pt x="237798" y="882450"/>
                          <a:pt x="18296" y="674922"/>
                          <a:pt x="0" y="431959"/>
                        </a:cubicBezTo>
                        <a:close/>
                      </a:path>
                      <a:path w="914400" h="863917" stroke="0" extrusionOk="0">
                        <a:moveTo>
                          <a:pt x="0" y="431959"/>
                        </a:moveTo>
                        <a:cubicBezTo>
                          <a:pt x="-24975" y="177990"/>
                          <a:pt x="160034" y="16762"/>
                          <a:pt x="457200" y="0"/>
                        </a:cubicBezTo>
                        <a:cubicBezTo>
                          <a:pt x="716092" y="1345"/>
                          <a:pt x="867637" y="194882"/>
                          <a:pt x="914400" y="431959"/>
                        </a:cubicBezTo>
                        <a:cubicBezTo>
                          <a:pt x="880043" y="704074"/>
                          <a:pt x="703588" y="897731"/>
                          <a:pt x="457200" y="863918"/>
                        </a:cubicBezTo>
                        <a:cubicBezTo>
                          <a:pt x="181270" y="851102"/>
                          <a:pt x="15823" y="678083"/>
                          <a:pt x="0" y="4319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D949FFA7-A8CA-2682-AAA3-08F1FF172272}"/>
              </a:ext>
            </a:extLst>
          </p:cNvPr>
          <p:cNvSpPr/>
          <p:nvPr/>
        </p:nvSpPr>
        <p:spPr>
          <a:xfrm>
            <a:off x="9786586" y="941263"/>
            <a:ext cx="385482" cy="3675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d</a:t>
            </a:r>
            <a:endParaRPr lang="zh-CN" altLang="en-US" i="1" dirty="0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005F2AB2-EFB8-A176-BD18-B92CD8CF24C7}"/>
              </a:ext>
            </a:extLst>
          </p:cNvPr>
          <p:cNvSpPr/>
          <p:nvPr/>
        </p:nvSpPr>
        <p:spPr>
          <a:xfrm>
            <a:off x="9817960" y="1263692"/>
            <a:ext cx="385482" cy="367553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c</a:t>
            </a:r>
            <a:endParaRPr lang="zh-CN" altLang="en-US" i="1" dirty="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3B52A5F7-F890-3AC7-B7DC-5A928D70B79C}"/>
              </a:ext>
            </a:extLst>
          </p:cNvPr>
          <p:cNvSpPr/>
          <p:nvPr/>
        </p:nvSpPr>
        <p:spPr>
          <a:xfrm>
            <a:off x="10060010" y="1126494"/>
            <a:ext cx="385482" cy="367553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d</a:t>
            </a:r>
            <a:endParaRPr lang="zh-CN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907023B-AFD0-453B-E15A-A0BDF1884050}"/>
                  </a:ext>
                </a:extLst>
              </p:cNvPr>
              <p:cNvSpPr txBox="1"/>
              <p:nvPr/>
            </p:nvSpPr>
            <p:spPr>
              <a:xfrm>
                <a:off x="9087101" y="710212"/>
                <a:ext cx="630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907023B-AFD0-453B-E15A-A0BDF1884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101" y="710212"/>
                <a:ext cx="630236" cy="461665"/>
              </a:xfrm>
              <a:prstGeom prst="rect">
                <a:avLst/>
              </a:prstGeom>
              <a:blipFill>
                <a:blip r:embed="rId6"/>
                <a:stretch>
                  <a:fillRect l="-1942" b="-2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423B38D-E9B6-61FF-118E-07729B2E3A1F}"/>
                  </a:ext>
                </a:extLst>
              </p:cNvPr>
              <p:cNvSpPr txBox="1"/>
              <p:nvPr/>
            </p:nvSpPr>
            <p:spPr>
              <a:xfrm>
                <a:off x="11387369" y="861286"/>
                <a:ext cx="827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423B38D-E9B6-61FF-118E-07729B2E3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7369" y="861286"/>
                <a:ext cx="827406" cy="461665"/>
              </a:xfrm>
              <a:prstGeom prst="rect">
                <a:avLst/>
              </a:prstGeom>
              <a:blipFill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椭圆 27">
            <a:extLst>
              <a:ext uri="{FF2B5EF4-FFF2-40B4-BE49-F238E27FC236}">
                <a16:creationId xmlns:a16="http://schemas.microsoft.com/office/drawing/2014/main" id="{2D3F20D7-2B6A-3A04-D903-7F8A44BC5E67}"/>
              </a:ext>
            </a:extLst>
          </p:cNvPr>
          <p:cNvSpPr/>
          <p:nvPr/>
        </p:nvSpPr>
        <p:spPr>
          <a:xfrm>
            <a:off x="10454458" y="832540"/>
            <a:ext cx="888627" cy="854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"/>
                      <a:gd name="connsiteY0" fmla="*/ 431959 h 863917"/>
                      <a:gd name="connsiteX1" fmla="*/ 457200 w 914400"/>
                      <a:gd name="connsiteY1" fmla="*/ 0 h 863917"/>
                      <a:gd name="connsiteX2" fmla="*/ 914400 w 914400"/>
                      <a:gd name="connsiteY2" fmla="*/ 431959 h 863917"/>
                      <a:gd name="connsiteX3" fmla="*/ 457200 w 914400"/>
                      <a:gd name="connsiteY3" fmla="*/ 863918 h 863917"/>
                      <a:gd name="connsiteX4" fmla="*/ 0 w 914400"/>
                      <a:gd name="connsiteY4" fmla="*/ 431959 h 863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863917" fill="none" extrusionOk="0">
                        <a:moveTo>
                          <a:pt x="0" y="431959"/>
                        </a:moveTo>
                        <a:cubicBezTo>
                          <a:pt x="18125" y="195545"/>
                          <a:pt x="211109" y="-13200"/>
                          <a:pt x="457200" y="0"/>
                        </a:cubicBezTo>
                        <a:cubicBezTo>
                          <a:pt x="691737" y="-2752"/>
                          <a:pt x="874800" y="230678"/>
                          <a:pt x="914400" y="431959"/>
                        </a:cubicBezTo>
                        <a:cubicBezTo>
                          <a:pt x="907825" y="607819"/>
                          <a:pt x="682566" y="901634"/>
                          <a:pt x="457200" y="863918"/>
                        </a:cubicBezTo>
                        <a:cubicBezTo>
                          <a:pt x="237798" y="882450"/>
                          <a:pt x="18296" y="674922"/>
                          <a:pt x="0" y="431959"/>
                        </a:cubicBezTo>
                        <a:close/>
                      </a:path>
                      <a:path w="914400" h="863917" stroke="0" extrusionOk="0">
                        <a:moveTo>
                          <a:pt x="0" y="431959"/>
                        </a:moveTo>
                        <a:cubicBezTo>
                          <a:pt x="-24975" y="177990"/>
                          <a:pt x="160034" y="16762"/>
                          <a:pt x="457200" y="0"/>
                        </a:cubicBezTo>
                        <a:cubicBezTo>
                          <a:pt x="716092" y="1345"/>
                          <a:pt x="867637" y="194882"/>
                          <a:pt x="914400" y="431959"/>
                        </a:cubicBezTo>
                        <a:cubicBezTo>
                          <a:pt x="880043" y="704074"/>
                          <a:pt x="703588" y="897731"/>
                          <a:pt x="457200" y="863918"/>
                        </a:cubicBezTo>
                        <a:cubicBezTo>
                          <a:pt x="181270" y="851102"/>
                          <a:pt x="15823" y="678083"/>
                          <a:pt x="0" y="4319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731D654-BA77-99DA-65B9-BE587C2B3B31}"/>
              </a:ext>
            </a:extLst>
          </p:cNvPr>
          <p:cNvSpPr/>
          <p:nvPr/>
        </p:nvSpPr>
        <p:spPr>
          <a:xfrm>
            <a:off x="10625348" y="912517"/>
            <a:ext cx="385482" cy="3675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u</a:t>
            </a:r>
            <a:endParaRPr lang="zh-CN" altLang="en-US" i="1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091B219E-B760-A961-3958-86F0304EDD48}"/>
              </a:ext>
            </a:extLst>
          </p:cNvPr>
          <p:cNvSpPr/>
          <p:nvPr/>
        </p:nvSpPr>
        <p:spPr>
          <a:xfrm>
            <a:off x="10656722" y="1234946"/>
            <a:ext cx="385482" cy="367553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c</a:t>
            </a:r>
            <a:endParaRPr lang="zh-CN" altLang="en-US" i="1" dirty="0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2BAB8AED-4F62-28E0-67E8-915B1768531D}"/>
              </a:ext>
            </a:extLst>
          </p:cNvPr>
          <p:cNvSpPr/>
          <p:nvPr/>
        </p:nvSpPr>
        <p:spPr>
          <a:xfrm>
            <a:off x="10898772" y="1097748"/>
            <a:ext cx="385482" cy="367553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u</a:t>
            </a:r>
            <a:endParaRPr lang="zh-CN" altLang="en-US" i="1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6233675-043E-387E-74E0-57133BFB0A45}"/>
              </a:ext>
            </a:extLst>
          </p:cNvPr>
          <p:cNvSpPr/>
          <p:nvPr/>
        </p:nvSpPr>
        <p:spPr>
          <a:xfrm>
            <a:off x="4245746" y="627156"/>
            <a:ext cx="888627" cy="854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"/>
                      <a:gd name="connsiteY0" fmla="*/ 431959 h 863917"/>
                      <a:gd name="connsiteX1" fmla="*/ 457200 w 914400"/>
                      <a:gd name="connsiteY1" fmla="*/ 0 h 863917"/>
                      <a:gd name="connsiteX2" fmla="*/ 914400 w 914400"/>
                      <a:gd name="connsiteY2" fmla="*/ 431959 h 863917"/>
                      <a:gd name="connsiteX3" fmla="*/ 457200 w 914400"/>
                      <a:gd name="connsiteY3" fmla="*/ 863918 h 863917"/>
                      <a:gd name="connsiteX4" fmla="*/ 0 w 914400"/>
                      <a:gd name="connsiteY4" fmla="*/ 431959 h 863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863917" fill="none" extrusionOk="0">
                        <a:moveTo>
                          <a:pt x="0" y="431959"/>
                        </a:moveTo>
                        <a:cubicBezTo>
                          <a:pt x="18125" y="195545"/>
                          <a:pt x="211109" y="-13200"/>
                          <a:pt x="457200" y="0"/>
                        </a:cubicBezTo>
                        <a:cubicBezTo>
                          <a:pt x="691737" y="-2752"/>
                          <a:pt x="874800" y="230678"/>
                          <a:pt x="914400" y="431959"/>
                        </a:cubicBezTo>
                        <a:cubicBezTo>
                          <a:pt x="907825" y="607819"/>
                          <a:pt x="682566" y="901634"/>
                          <a:pt x="457200" y="863918"/>
                        </a:cubicBezTo>
                        <a:cubicBezTo>
                          <a:pt x="237798" y="882450"/>
                          <a:pt x="18296" y="674922"/>
                          <a:pt x="0" y="431959"/>
                        </a:cubicBezTo>
                        <a:close/>
                      </a:path>
                      <a:path w="914400" h="863917" stroke="0" extrusionOk="0">
                        <a:moveTo>
                          <a:pt x="0" y="431959"/>
                        </a:moveTo>
                        <a:cubicBezTo>
                          <a:pt x="-24975" y="177990"/>
                          <a:pt x="160034" y="16762"/>
                          <a:pt x="457200" y="0"/>
                        </a:cubicBezTo>
                        <a:cubicBezTo>
                          <a:pt x="716092" y="1345"/>
                          <a:pt x="867637" y="194882"/>
                          <a:pt x="914400" y="431959"/>
                        </a:cubicBezTo>
                        <a:cubicBezTo>
                          <a:pt x="880043" y="704074"/>
                          <a:pt x="703588" y="897731"/>
                          <a:pt x="457200" y="863918"/>
                        </a:cubicBezTo>
                        <a:cubicBezTo>
                          <a:pt x="181270" y="851102"/>
                          <a:pt x="15823" y="678083"/>
                          <a:pt x="0" y="4319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F20CC00-A2A7-94D0-A09D-59A29C813744}"/>
              </a:ext>
            </a:extLst>
          </p:cNvPr>
          <p:cNvSpPr/>
          <p:nvPr/>
        </p:nvSpPr>
        <p:spPr>
          <a:xfrm>
            <a:off x="4416636" y="707133"/>
            <a:ext cx="385482" cy="3675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u</a:t>
            </a:r>
            <a:endParaRPr lang="zh-CN" altLang="en-US" i="1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238A50A-967A-0416-0D1B-1C88661EB827}"/>
              </a:ext>
            </a:extLst>
          </p:cNvPr>
          <p:cNvSpPr/>
          <p:nvPr/>
        </p:nvSpPr>
        <p:spPr>
          <a:xfrm>
            <a:off x="4448010" y="1029562"/>
            <a:ext cx="385482" cy="367553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c</a:t>
            </a:r>
            <a:endParaRPr lang="zh-CN" altLang="en-US" i="1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1A2EFC4-FDE4-4D28-2E5E-B56ED58925D1}"/>
              </a:ext>
            </a:extLst>
          </p:cNvPr>
          <p:cNvSpPr/>
          <p:nvPr/>
        </p:nvSpPr>
        <p:spPr>
          <a:xfrm>
            <a:off x="4690060" y="892364"/>
            <a:ext cx="385482" cy="367553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d</a:t>
            </a:r>
            <a:endParaRPr lang="zh-CN" alt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E9F7C83-FA14-FCF1-BA71-860058AF81A6}"/>
                  </a:ext>
                </a:extLst>
              </p:cNvPr>
              <p:cNvSpPr txBox="1"/>
              <p:nvPr/>
            </p:nvSpPr>
            <p:spPr>
              <a:xfrm>
                <a:off x="508948" y="4449125"/>
                <a:ext cx="11161673" cy="2215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Baryon-to-Meson Ratio: </a:t>
                </a:r>
                <a:r>
                  <a:rPr lang="en-US" altLang="zh-CN" sz="1800" dirty="0"/>
                  <a:t>The baryon-to-meson ratio shows a clear dependence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1800" dirty="0"/>
                  <a:t>, with enhanced at </a:t>
                </a:r>
                <a:r>
                  <a:rPr lang="en-US" altLang="zh-CN" sz="1800" b="1" dirty="0"/>
                  <a:t>low and intermediate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zh-CN" sz="1800" b="1" dirty="0"/>
                  <a:t>. </a:t>
                </a:r>
                <a:endParaRPr lang="en-US" altLang="zh-CN" b="1" dirty="0"/>
              </a:p>
              <a:p>
                <a:endParaRPr lang="en-US" altLang="zh-CN" b="1" dirty="0"/>
              </a:p>
              <a:p>
                <a:r>
                  <a:rPr lang="en-US" altLang="zh-CN" b="1" dirty="0"/>
                  <a:t>Models </a:t>
                </a:r>
                <a:r>
                  <a:rPr lang="en-US" altLang="zh-CN" sz="1800" b="1" dirty="0"/>
                  <a:t>Predictions</a:t>
                </a:r>
                <a:r>
                  <a:rPr lang="en-US" altLang="zh-CN" b="1" dirty="0"/>
                  <a:t>: </a:t>
                </a:r>
                <a:r>
                  <a:rPr lang="en-US" altLang="zh-CN" sz="1600" dirty="0"/>
                  <a:t>Models such as </a:t>
                </a:r>
                <a:r>
                  <a:rPr lang="en-US" altLang="zh-CN" sz="1600" b="1" dirty="0"/>
                  <a:t>PYTHIA 8 Mode 2, Catania, QCM, and SHM+RQM </a:t>
                </a:r>
                <a:r>
                  <a:rPr lang="en-US" altLang="zh-CN" sz="1600" dirty="0"/>
                  <a:t>successfully describe the observed data, providing insights into the hadronization process in these collisions</a:t>
                </a:r>
              </a:p>
              <a:p>
                <a:endParaRPr lang="en-US" altLang="zh-CN" sz="1600" dirty="0"/>
              </a:p>
              <a:p>
                <a:r>
                  <a:rPr lang="en-US" altLang="zh-CN" b="1" dirty="0"/>
                  <a:t>Monash Predictions: </a:t>
                </a:r>
                <a:r>
                  <a:rPr lang="en-US" altLang="zh-CN" sz="1600" b="1" dirty="0"/>
                  <a:t>Underestimate </a:t>
                </a:r>
                <a:r>
                  <a:rPr lang="en-US" altLang="zh-CN" sz="1600" dirty="0"/>
                  <a:t>the observed data based on charm-quark fragmentation processes measured in leptonic collisions</a:t>
                </a:r>
                <a:endParaRPr lang="en-US" altLang="zh-CN" sz="1600" b="1" dirty="0"/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E9F7C83-FA14-FCF1-BA71-860058AF8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48" y="4449125"/>
                <a:ext cx="11161673" cy="2215991"/>
              </a:xfrm>
              <a:prstGeom prst="rect">
                <a:avLst/>
              </a:prstGeom>
              <a:blipFill>
                <a:blip r:embed="rId8"/>
                <a:stretch>
                  <a:fillRect l="-437" t="-1653" r="-655" b="-2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C676C82C-F98F-C52B-770A-0C86DAA29B28}"/>
              </a:ext>
            </a:extLst>
          </p:cNvPr>
          <p:cNvSpPr txBox="1"/>
          <p:nvPr/>
        </p:nvSpPr>
        <p:spPr>
          <a:xfrm>
            <a:off x="782434" y="744376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hlinkClick r:id="rId9"/>
              </a:rPr>
              <a:t>PhysRevC.107.064901</a:t>
            </a:r>
            <a:endParaRPr lang="zh-CN" altLang="en-US" sz="1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07C406A-270F-950E-AAA6-4510D1434A66}"/>
              </a:ext>
            </a:extLst>
          </p:cNvPr>
          <p:cNvSpPr txBox="1"/>
          <p:nvPr/>
        </p:nvSpPr>
        <p:spPr>
          <a:xfrm>
            <a:off x="6937397" y="1341351"/>
            <a:ext cx="2753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hlinkClick r:id="rId10"/>
              </a:rPr>
              <a:t>PhysRevLett.128.012001</a:t>
            </a:r>
            <a:endParaRPr lang="zh-CN" altLang="en-US" sz="14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5110286-DE8A-ED3A-F0E2-B926B8B3F713}"/>
              </a:ext>
            </a:extLst>
          </p:cNvPr>
          <p:cNvSpPr txBox="1"/>
          <p:nvPr/>
        </p:nvSpPr>
        <p:spPr>
          <a:xfrm>
            <a:off x="6732494" y="12844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3CB68C97-1331-A3A5-0EF6-933043B2443C}"/>
              </a:ext>
            </a:extLst>
          </p:cNvPr>
          <p:cNvSpPr/>
          <p:nvPr/>
        </p:nvSpPr>
        <p:spPr>
          <a:xfrm>
            <a:off x="5796357" y="624776"/>
            <a:ext cx="888627" cy="854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"/>
                      <a:gd name="connsiteY0" fmla="*/ 431959 h 863917"/>
                      <a:gd name="connsiteX1" fmla="*/ 457200 w 914400"/>
                      <a:gd name="connsiteY1" fmla="*/ 0 h 863917"/>
                      <a:gd name="connsiteX2" fmla="*/ 914400 w 914400"/>
                      <a:gd name="connsiteY2" fmla="*/ 431959 h 863917"/>
                      <a:gd name="connsiteX3" fmla="*/ 457200 w 914400"/>
                      <a:gd name="connsiteY3" fmla="*/ 863918 h 863917"/>
                      <a:gd name="connsiteX4" fmla="*/ 0 w 914400"/>
                      <a:gd name="connsiteY4" fmla="*/ 431959 h 863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863917" fill="none" extrusionOk="0">
                        <a:moveTo>
                          <a:pt x="0" y="431959"/>
                        </a:moveTo>
                        <a:cubicBezTo>
                          <a:pt x="18125" y="195545"/>
                          <a:pt x="211109" y="-13200"/>
                          <a:pt x="457200" y="0"/>
                        </a:cubicBezTo>
                        <a:cubicBezTo>
                          <a:pt x="691737" y="-2752"/>
                          <a:pt x="874800" y="230678"/>
                          <a:pt x="914400" y="431959"/>
                        </a:cubicBezTo>
                        <a:cubicBezTo>
                          <a:pt x="907825" y="607819"/>
                          <a:pt x="682566" y="901634"/>
                          <a:pt x="457200" y="863918"/>
                        </a:cubicBezTo>
                        <a:cubicBezTo>
                          <a:pt x="237798" y="882450"/>
                          <a:pt x="18296" y="674922"/>
                          <a:pt x="0" y="431959"/>
                        </a:cubicBezTo>
                        <a:close/>
                      </a:path>
                      <a:path w="914400" h="863917" stroke="0" extrusionOk="0">
                        <a:moveTo>
                          <a:pt x="0" y="431959"/>
                        </a:moveTo>
                        <a:cubicBezTo>
                          <a:pt x="-24975" y="177990"/>
                          <a:pt x="160034" y="16762"/>
                          <a:pt x="457200" y="0"/>
                        </a:cubicBezTo>
                        <a:cubicBezTo>
                          <a:pt x="716092" y="1345"/>
                          <a:pt x="867637" y="194882"/>
                          <a:pt x="914400" y="431959"/>
                        </a:cubicBezTo>
                        <a:cubicBezTo>
                          <a:pt x="880043" y="704074"/>
                          <a:pt x="703588" y="897731"/>
                          <a:pt x="457200" y="863918"/>
                        </a:cubicBezTo>
                        <a:cubicBezTo>
                          <a:pt x="181270" y="851102"/>
                          <a:pt x="15823" y="678083"/>
                          <a:pt x="0" y="4319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29B9D629-8D73-E1D9-5989-813370E96920}"/>
              </a:ext>
            </a:extLst>
          </p:cNvPr>
          <p:cNvSpPr/>
          <p:nvPr/>
        </p:nvSpPr>
        <p:spPr>
          <a:xfrm>
            <a:off x="6004898" y="735412"/>
            <a:ext cx="385482" cy="3675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u</a:t>
            </a:r>
            <a:endParaRPr lang="zh-CN" altLang="en-US" i="1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B8AFF5A-C8DF-6E36-3DC4-3F2CDCAA515D}"/>
              </a:ext>
            </a:extLst>
          </p:cNvPr>
          <p:cNvSpPr/>
          <p:nvPr/>
        </p:nvSpPr>
        <p:spPr>
          <a:xfrm>
            <a:off x="6124688" y="1014220"/>
            <a:ext cx="385482" cy="367553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c</a:t>
            </a:r>
            <a:endParaRPr lang="zh-CN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1A811F1-AB67-374E-D76F-45DE7F94687F}"/>
                  </a:ext>
                </a:extLst>
              </p:cNvPr>
              <p:cNvSpPr txBox="1"/>
              <p:nvPr/>
            </p:nvSpPr>
            <p:spPr>
              <a:xfrm>
                <a:off x="6690472" y="746931"/>
                <a:ext cx="513229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1A811F1-AB67-374E-D76F-45DE7F946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472" y="746931"/>
                <a:ext cx="513229" cy="3755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24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7F7B1-19F9-6D48-2C10-84F4D5745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>
            <a:extLst>
              <a:ext uri="{FF2B5EF4-FFF2-40B4-BE49-F238E27FC236}">
                <a16:creationId xmlns:a16="http://schemas.microsoft.com/office/drawing/2014/main" id="{2FB8B6D9-22F5-443E-4562-E283797CD319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9194040" y="6662160"/>
            <a:ext cx="2742840" cy="19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等线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49E46-7556-4CE3-984B-996B8C03EFBE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9331DF51-A797-E5CC-488F-86F5D732770E}"/>
              </a:ext>
            </a:extLst>
          </p:cNvPr>
          <p:cNvSpPr/>
          <p:nvPr/>
        </p:nvSpPr>
        <p:spPr>
          <a:xfrm flipV="1">
            <a:off x="-360" y="91428"/>
            <a:ext cx="9629304" cy="52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 dirty="0"/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131F2203-C6E5-F636-4931-33E4D5CE8F2F}"/>
              </a:ext>
            </a:extLst>
          </p:cNvPr>
          <p:cNvSpPr/>
          <p:nvPr/>
        </p:nvSpPr>
        <p:spPr>
          <a:xfrm>
            <a:off x="171087" y="-59778"/>
            <a:ext cx="10253520" cy="6573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</a:rPr>
              <a:t>Measurements in pp collisions</a:t>
            </a:r>
            <a:endParaRPr lang="x-none" altLang="zh-CN" sz="2800" b="1" dirty="0">
              <a:solidFill>
                <a:schemeClr val="bg1"/>
              </a:solidFill>
            </a:endParaRP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BB6F5C93-C9D6-7D41-F5A7-59BD0E9EF7E1}"/>
              </a:ext>
            </a:extLst>
          </p:cNvPr>
          <p:cNvSpPr/>
          <p:nvPr/>
        </p:nvSpPr>
        <p:spPr>
          <a:xfrm>
            <a:off x="0" y="6662160"/>
            <a:ext cx="12191760" cy="19548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8BD8A906-65B5-1835-2622-2E3B72A66227}"/>
              </a:ext>
            </a:extLst>
          </p:cNvPr>
          <p:cNvSpPr txBox="1"/>
          <p:nvPr/>
        </p:nvSpPr>
        <p:spPr>
          <a:xfrm>
            <a:off x="0" y="6647536"/>
            <a:ext cx="1692054" cy="1863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FFFFFF"/>
                </a:solidFill>
                <a:latin typeface="等线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dirty="0">
                <a:latin typeface="+mj-lt"/>
                <a:cs typeface="Lucida Sans Unicode" panose="020B0602030504020204" pitchFamily="34" charset="0"/>
              </a:rPr>
              <a:t>tao.fang@cern.ch</a:t>
            </a:r>
            <a:endParaRPr lang="zh-CN" altLang="en-US" sz="1100" b="1" dirty="0">
              <a:latin typeface="+mj-lt"/>
              <a:cs typeface="Lucida Sans Unicode" panose="020B0602030504020204" pitchFamily="34" charset="0"/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6E29D59B-8C88-9DE3-2605-91703BFEDF8F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9086864" y="6671286"/>
            <a:ext cx="2675485" cy="186354"/>
          </a:xfrm>
        </p:spPr>
        <p:txBody>
          <a:bodyPr/>
          <a:lstStyle/>
          <a:p>
            <a:fld id="{D0A7ABEC-2799-425B-BFD1-A3D2A15CECFC}" type="slidenum">
              <a:rPr lang="en-US" altLang="zh-CN" sz="1100" b="1" smtClean="0">
                <a:solidFill>
                  <a:srgbClr val="FFFFFF"/>
                </a:solidFill>
                <a:latin typeface="+mj-lt"/>
                <a:cs typeface="Lucida Sans Unicode" panose="020B0602030504020204" pitchFamily="34" charset="0"/>
              </a:rPr>
              <a:t>6</a:t>
            </a:fld>
            <a:endParaRPr lang="en-US" altLang="zh-CN" sz="1100" b="1" dirty="0">
              <a:solidFill>
                <a:srgbClr val="FFFFFF"/>
              </a:solidFill>
              <a:latin typeface="+mj-lt"/>
              <a:cs typeface="Lucida Sans Unicode" panose="020B0602030504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DDB3E55-2C4F-CF89-83C3-BE3E2378E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2"/>
          <a:stretch/>
        </p:blipFill>
        <p:spPr>
          <a:xfrm>
            <a:off x="11486610" y="22717"/>
            <a:ext cx="578285" cy="574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A2F76A0-19A8-7064-3785-0133F830021A}"/>
                  </a:ext>
                </a:extLst>
              </p:cNvPr>
              <p:cNvSpPr txBox="1"/>
              <p:nvPr/>
            </p:nvSpPr>
            <p:spPr>
              <a:xfrm>
                <a:off x="2593213" y="611101"/>
                <a:ext cx="6319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A2F76A0-19A8-7064-3785-0133F8300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213" y="611101"/>
                <a:ext cx="63196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椭圆 27">
            <a:extLst>
              <a:ext uri="{FF2B5EF4-FFF2-40B4-BE49-F238E27FC236}">
                <a16:creationId xmlns:a16="http://schemas.microsoft.com/office/drawing/2014/main" id="{DE205825-4938-DF78-3F68-DCA143D06ED7}"/>
              </a:ext>
            </a:extLst>
          </p:cNvPr>
          <p:cNvSpPr/>
          <p:nvPr/>
        </p:nvSpPr>
        <p:spPr>
          <a:xfrm>
            <a:off x="926987" y="619105"/>
            <a:ext cx="888627" cy="854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"/>
                      <a:gd name="connsiteY0" fmla="*/ 431959 h 863917"/>
                      <a:gd name="connsiteX1" fmla="*/ 457200 w 914400"/>
                      <a:gd name="connsiteY1" fmla="*/ 0 h 863917"/>
                      <a:gd name="connsiteX2" fmla="*/ 914400 w 914400"/>
                      <a:gd name="connsiteY2" fmla="*/ 431959 h 863917"/>
                      <a:gd name="connsiteX3" fmla="*/ 457200 w 914400"/>
                      <a:gd name="connsiteY3" fmla="*/ 863918 h 863917"/>
                      <a:gd name="connsiteX4" fmla="*/ 0 w 914400"/>
                      <a:gd name="connsiteY4" fmla="*/ 431959 h 863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863917" fill="none" extrusionOk="0">
                        <a:moveTo>
                          <a:pt x="0" y="431959"/>
                        </a:moveTo>
                        <a:cubicBezTo>
                          <a:pt x="18125" y="195545"/>
                          <a:pt x="211109" y="-13200"/>
                          <a:pt x="457200" y="0"/>
                        </a:cubicBezTo>
                        <a:cubicBezTo>
                          <a:pt x="691737" y="-2752"/>
                          <a:pt x="874800" y="230678"/>
                          <a:pt x="914400" y="431959"/>
                        </a:cubicBezTo>
                        <a:cubicBezTo>
                          <a:pt x="907825" y="607819"/>
                          <a:pt x="682566" y="901634"/>
                          <a:pt x="457200" y="863918"/>
                        </a:cubicBezTo>
                        <a:cubicBezTo>
                          <a:pt x="237798" y="882450"/>
                          <a:pt x="18296" y="674922"/>
                          <a:pt x="0" y="431959"/>
                        </a:cubicBezTo>
                        <a:close/>
                      </a:path>
                      <a:path w="914400" h="863917" stroke="0" extrusionOk="0">
                        <a:moveTo>
                          <a:pt x="0" y="431959"/>
                        </a:moveTo>
                        <a:cubicBezTo>
                          <a:pt x="-24975" y="177990"/>
                          <a:pt x="160034" y="16762"/>
                          <a:pt x="457200" y="0"/>
                        </a:cubicBezTo>
                        <a:cubicBezTo>
                          <a:pt x="716092" y="1345"/>
                          <a:pt x="867637" y="194882"/>
                          <a:pt x="914400" y="431959"/>
                        </a:cubicBezTo>
                        <a:cubicBezTo>
                          <a:pt x="880043" y="704074"/>
                          <a:pt x="703588" y="897731"/>
                          <a:pt x="457200" y="863918"/>
                        </a:cubicBezTo>
                        <a:cubicBezTo>
                          <a:pt x="181270" y="851102"/>
                          <a:pt x="15823" y="678083"/>
                          <a:pt x="0" y="4319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00CE7A50-3FF8-4061-13C7-D28CA2FF2C46}"/>
              </a:ext>
            </a:extLst>
          </p:cNvPr>
          <p:cNvSpPr/>
          <p:nvPr/>
        </p:nvSpPr>
        <p:spPr>
          <a:xfrm>
            <a:off x="1053593" y="724053"/>
            <a:ext cx="385482" cy="3675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s</a:t>
            </a:r>
            <a:endParaRPr lang="zh-CN" altLang="en-US" i="1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5675F07-7966-8F48-6BAF-8D56F5B5B30A}"/>
              </a:ext>
            </a:extLst>
          </p:cNvPr>
          <p:cNvSpPr/>
          <p:nvPr/>
        </p:nvSpPr>
        <p:spPr>
          <a:xfrm>
            <a:off x="1084967" y="1046482"/>
            <a:ext cx="385482" cy="367553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c</a:t>
            </a:r>
            <a:endParaRPr lang="zh-CN" altLang="en-US" i="1" dirty="0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45CB80E8-12BC-55EF-9C50-782DA048B60A}"/>
              </a:ext>
            </a:extLst>
          </p:cNvPr>
          <p:cNvSpPr/>
          <p:nvPr/>
        </p:nvSpPr>
        <p:spPr>
          <a:xfrm>
            <a:off x="1327017" y="909284"/>
            <a:ext cx="385482" cy="367553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d</a:t>
            </a:r>
            <a:endParaRPr lang="zh-CN" altLang="en-US" i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FCFA9E-E9AD-3F52-C7D3-38BB2FAB0A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5" y="1755842"/>
            <a:ext cx="3620984" cy="3518315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6E5B41E9-1A9C-6DBD-045F-F0B9A01E69A1}"/>
              </a:ext>
            </a:extLst>
          </p:cNvPr>
          <p:cNvSpPr/>
          <p:nvPr/>
        </p:nvSpPr>
        <p:spPr>
          <a:xfrm>
            <a:off x="1760749" y="664229"/>
            <a:ext cx="888627" cy="854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"/>
                      <a:gd name="connsiteY0" fmla="*/ 431959 h 863917"/>
                      <a:gd name="connsiteX1" fmla="*/ 457200 w 914400"/>
                      <a:gd name="connsiteY1" fmla="*/ 0 h 863917"/>
                      <a:gd name="connsiteX2" fmla="*/ 914400 w 914400"/>
                      <a:gd name="connsiteY2" fmla="*/ 431959 h 863917"/>
                      <a:gd name="connsiteX3" fmla="*/ 457200 w 914400"/>
                      <a:gd name="connsiteY3" fmla="*/ 863918 h 863917"/>
                      <a:gd name="connsiteX4" fmla="*/ 0 w 914400"/>
                      <a:gd name="connsiteY4" fmla="*/ 431959 h 863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863917" fill="none" extrusionOk="0">
                        <a:moveTo>
                          <a:pt x="0" y="431959"/>
                        </a:moveTo>
                        <a:cubicBezTo>
                          <a:pt x="18125" y="195545"/>
                          <a:pt x="211109" y="-13200"/>
                          <a:pt x="457200" y="0"/>
                        </a:cubicBezTo>
                        <a:cubicBezTo>
                          <a:pt x="691737" y="-2752"/>
                          <a:pt x="874800" y="230678"/>
                          <a:pt x="914400" y="431959"/>
                        </a:cubicBezTo>
                        <a:cubicBezTo>
                          <a:pt x="907825" y="607819"/>
                          <a:pt x="682566" y="901634"/>
                          <a:pt x="457200" y="863918"/>
                        </a:cubicBezTo>
                        <a:cubicBezTo>
                          <a:pt x="237798" y="882450"/>
                          <a:pt x="18296" y="674922"/>
                          <a:pt x="0" y="431959"/>
                        </a:cubicBezTo>
                        <a:close/>
                      </a:path>
                      <a:path w="914400" h="863917" stroke="0" extrusionOk="0">
                        <a:moveTo>
                          <a:pt x="0" y="431959"/>
                        </a:moveTo>
                        <a:cubicBezTo>
                          <a:pt x="-24975" y="177990"/>
                          <a:pt x="160034" y="16762"/>
                          <a:pt x="457200" y="0"/>
                        </a:cubicBezTo>
                        <a:cubicBezTo>
                          <a:pt x="716092" y="1345"/>
                          <a:pt x="867637" y="194882"/>
                          <a:pt x="914400" y="431959"/>
                        </a:cubicBezTo>
                        <a:cubicBezTo>
                          <a:pt x="880043" y="704074"/>
                          <a:pt x="703588" y="897731"/>
                          <a:pt x="457200" y="863918"/>
                        </a:cubicBezTo>
                        <a:cubicBezTo>
                          <a:pt x="181270" y="851102"/>
                          <a:pt x="15823" y="678083"/>
                          <a:pt x="0" y="4319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712786A-CDFA-1BBD-BEEF-30B0CCCB534E}"/>
              </a:ext>
            </a:extLst>
          </p:cNvPr>
          <p:cNvSpPr/>
          <p:nvPr/>
        </p:nvSpPr>
        <p:spPr>
          <a:xfrm>
            <a:off x="1887355" y="769177"/>
            <a:ext cx="385482" cy="3675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s</a:t>
            </a:r>
            <a:endParaRPr lang="zh-CN" altLang="en-US" i="1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4DD3ABF7-8A2A-D69E-1C52-9F1ECE93771C}"/>
              </a:ext>
            </a:extLst>
          </p:cNvPr>
          <p:cNvSpPr/>
          <p:nvPr/>
        </p:nvSpPr>
        <p:spPr>
          <a:xfrm>
            <a:off x="1918729" y="1091606"/>
            <a:ext cx="385482" cy="367553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c</a:t>
            </a:r>
            <a:endParaRPr lang="zh-CN" altLang="en-US" i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999BA81-CD50-D8B8-221C-89F33FC50E42}"/>
              </a:ext>
            </a:extLst>
          </p:cNvPr>
          <p:cNvSpPr/>
          <p:nvPr/>
        </p:nvSpPr>
        <p:spPr>
          <a:xfrm>
            <a:off x="2160779" y="954408"/>
            <a:ext cx="385482" cy="367553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u</a:t>
            </a:r>
            <a:endParaRPr lang="zh-CN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123DCC5-F9C4-1E0F-2D24-C79F55A79F2F}"/>
                  </a:ext>
                </a:extLst>
              </p:cNvPr>
              <p:cNvSpPr txBox="1"/>
              <p:nvPr/>
            </p:nvSpPr>
            <p:spPr>
              <a:xfrm>
                <a:off x="336168" y="1243482"/>
                <a:ext cx="598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123DCC5-F9C4-1E0F-2D24-C79F55A79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68" y="1243482"/>
                <a:ext cx="59830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图片 34">
            <a:extLst>
              <a:ext uri="{FF2B5EF4-FFF2-40B4-BE49-F238E27FC236}">
                <a16:creationId xmlns:a16="http://schemas.microsoft.com/office/drawing/2014/main" id="{0F57C849-942D-DFB8-CEF5-006647264C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74" y="1696717"/>
            <a:ext cx="3944473" cy="34645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BE1F751-83DE-E882-6598-70659032833C}"/>
                  </a:ext>
                </a:extLst>
              </p:cNvPr>
              <p:cNvSpPr txBox="1"/>
              <p:nvPr/>
            </p:nvSpPr>
            <p:spPr>
              <a:xfrm>
                <a:off x="470839" y="5255750"/>
                <a:ext cx="9944416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Strange-Charm Baryons: </a:t>
                </a:r>
                <a:r>
                  <a:rPr lang="en-US" altLang="zh-CN" dirty="0"/>
                  <a:t>At low and intermediate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dirty="0"/>
                  <a:t> show a </a:t>
                </a:r>
                <a:r>
                  <a:rPr lang="en-US" altLang="zh-CN" sz="1800" dirty="0"/>
                  <a:t>clear enhancement.</a:t>
                </a:r>
              </a:p>
              <a:p>
                <a:endParaRPr lang="en-US" altLang="zh-CN" b="1" dirty="0"/>
              </a:p>
              <a:p>
                <a:r>
                  <a:rPr lang="en-US" altLang="zh-CN" b="1" dirty="0"/>
                  <a:t>Poor Model Descriptions:</a:t>
                </a:r>
                <a:r>
                  <a:rPr lang="zh-CN" altLang="en-US" b="1" dirty="0"/>
                  <a:t> </a:t>
                </a:r>
                <a:r>
                  <a:rPr lang="en-US" altLang="zh-CN" sz="1600" dirty="0"/>
                  <a:t>Most models tend to </a:t>
                </a:r>
                <a:r>
                  <a:rPr lang="en-US" altLang="zh-CN" sz="1600" b="1" dirty="0"/>
                  <a:t>underestimate </a:t>
                </a:r>
                <a:r>
                  <a:rPr lang="en-US" altLang="zh-CN" sz="1600" dirty="0"/>
                  <a:t>the experimental data, Catania model shows better agree with the data, whether </a:t>
                </a:r>
                <a:r>
                  <a:rPr lang="en-US" altLang="zh-CN" sz="1600" b="1" dirty="0"/>
                  <a:t>coalescence </a:t>
                </a:r>
                <a:r>
                  <a:rPr lang="en-US" altLang="zh-CN" sz="1600" dirty="0"/>
                  <a:t>also play a role in pp collisions?</a:t>
                </a:r>
                <a:endParaRPr lang="en-US" altLang="zh-CN" dirty="0"/>
              </a:p>
            </p:txBody>
          </p:sp>
        </mc:Choice>
        <mc:Fallback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BE1F751-83DE-E882-6598-706590328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39" y="5255750"/>
                <a:ext cx="9944416" cy="1169551"/>
              </a:xfrm>
              <a:prstGeom prst="rect">
                <a:avLst/>
              </a:prstGeom>
              <a:blipFill>
                <a:blip r:embed="rId7"/>
                <a:stretch>
                  <a:fillRect l="-490" t="-2604" b="-5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椭圆 41">
            <a:extLst>
              <a:ext uri="{FF2B5EF4-FFF2-40B4-BE49-F238E27FC236}">
                <a16:creationId xmlns:a16="http://schemas.microsoft.com/office/drawing/2014/main" id="{21139760-770F-B6B9-6DF2-4374220BB49A}"/>
              </a:ext>
            </a:extLst>
          </p:cNvPr>
          <p:cNvSpPr/>
          <p:nvPr/>
        </p:nvSpPr>
        <p:spPr>
          <a:xfrm>
            <a:off x="6795259" y="656167"/>
            <a:ext cx="896230" cy="854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"/>
                      <a:gd name="connsiteY0" fmla="*/ 431959 h 863917"/>
                      <a:gd name="connsiteX1" fmla="*/ 457200 w 914400"/>
                      <a:gd name="connsiteY1" fmla="*/ 0 h 863917"/>
                      <a:gd name="connsiteX2" fmla="*/ 914400 w 914400"/>
                      <a:gd name="connsiteY2" fmla="*/ 431959 h 863917"/>
                      <a:gd name="connsiteX3" fmla="*/ 457200 w 914400"/>
                      <a:gd name="connsiteY3" fmla="*/ 863918 h 863917"/>
                      <a:gd name="connsiteX4" fmla="*/ 0 w 914400"/>
                      <a:gd name="connsiteY4" fmla="*/ 431959 h 863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863917" fill="none" extrusionOk="0">
                        <a:moveTo>
                          <a:pt x="0" y="431959"/>
                        </a:moveTo>
                        <a:cubicBezTo>
                          <a:pt x="18125" y="195545"/>
                          <a:pt x="211109" y="-13200"/>
                          <a:pt x="457200" y="0"/>
                        </a:cubicBezTo>
                        <a:cubicBezTo>
                          <a:pt x="691737" y="-2752"/>
                          <a:pt x="874800" y="230678"/>
                          <a:pt x="914400" y="431959"/>
                        </a:cubicBezTo>
                        <a:cubicBezTo>
                          <a:pt x="907825" y="607819"/>
                          <a:pt x="682566" y="901634"/>
                          <a:pt x="457200" y="863918"/>
                        </a:cubicBezTo>
                        <a:cubicBezTo>
                          <a:pt x="237798" y="882450"/>
                          <a:pt x="18296" y="674922"/>
                          <a:pt x="0" y="431959"/>
                        </a:cubicBezTo>
                        <a:close/>
                      </a:path>
                      <a:path w="914400" h="863917" stroke="0" extrusionOk="0">
                        <a:moveTo>
                          <a:pt x="0" y="431959"/>
                        </a:moveTo>
                        <a:cubicBezTo>
                          <a:pt x="-24975" y="177990"/>
                          <a:pt x="160034" y="16762"/>
                          <a:pt x="457200" y="0"/>
                        </a:cubicBezTo>
                        <a:cubicBezTo>
                          <a:pt x="716092" y="1345"/>
                          <a:pt x="867637" y="194882"/>
                          <a:pt x="914400" y="431959"/>
                        </a:cubicBezTo>
                        <a:cubicBezTo>
                          <a:pt x="880043" y="704074"/>
                          <a:pt x="703588" y="897731"/>
                          <a:pt x="457200" y="863918"/>
                        </a:cubicBezTo>
                        <a:cubicBezTo>
                          <a:pt x="181270" y="851102"/>
                          <a:pt x="15823" y="678083"/>
                          <a:pt x="0" y="4319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4892F183-A066-613B-956C-1E1C72170F12}"/>
              </a:ext>
            </a:extLst>
          </p:cNvPr>
          <p:cNvSpPr/>
          <p:nvPr/>
        </p:nvSpPr>
        <p:spPr>
          <a:xfrm>
            <a:off x="6921865" y="761115"/>
            <a:ext cx="388780" cy="3675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s</a:t>
            </a:r>
            <a:endParaRPr lang="zh-CN" altLang="en-US" i="1" dirty="0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1B57B880-40BD-8860-F578-65F7F5CBC30F}"/>
              </a:ext>
            </a:extLst>
          </p:cNvPr>
          <p:cNvSpPr/>
          <p:nvPr/>
        </p:nvSpPr>
        <p:spPr>
          <a:xfrm>
            <a:off x="6953239" y="1083544"/>
            <a:ext cx="388780" cy="367553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c</a:t>
            </a:r>
            <a:endParaRPr lang="zh-CN" altLang="en-US" i="1" dirty="0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49841149-8C27-8736-F9EA-97967B5ECBCD}"/>
              </a:ext>
            </a:extLst>
          </p:cNvPr>
          <p:cNvSpPr/>
          <p:nvPr/>
        </p:nvSpPr>
        <p:spPr>
          <a:xfrm>
            <a:off x="7195289" y="946346"/>
            <a:ext cx="388780" cy="367553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s</a:t>
            </a:r>
            <a:endParaRPr lang="zh-CN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E3C0FE68-D40B-2180-A646-13D0FA90CA13}"/>
                  </a:ext>
                </a:extLst>
              </p:cNvPr>
              <p:cNvSpPr txBox="1"/>
              <p:nvPr/>
            </p:nvSpPr>
            <p:spPr>
              <a:xfrm>
                <a:off x="7738774" y="611101"/>
                <a:ext cx="620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E3C0FE68-D40B-2180-A646-13D0FA90C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74" y="611101"/>
                <a:ext cx="62061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CFFCF361-4E07-862F-0476-AF0D789BF4C6}"/>
              </a:ext>
            </a:extLst>
          </p:cNvPr>
          <p:cNvSpPr txBox="1"/>
          <p:nvPr/>
        </p:nvSpPr>
        <p:spPr>
          <a:xfrm>
            <a:off x="2110219" y="1507449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hlinkClick r:id="rId9"/>
              </a:rPr>
              <a:t>JHEP12(2023)086</a:t>
            </a:r>
            <a:endParaRPr lang="zh-CN" altLang="en-US" sz="14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FE59A6E-88E2-EEAF-3CBB-F922AAA928DE}"/>
              </a:ext>
            </a:extLst>
          </p:cNvPr>
          <p:cNvSpPr txBox="1"/>
          <p:nvPr/>
        </p:nvSpPr>
        <p:spPr>
          <a:xfrm>
            <a:off x="7641939" y="1411684"/>
            <a:ext cx="34559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 err="1">
                <a:hlinkClick r:id="rId10"/>
              </a:rPr>
              <a:t>Phys.Lett.B</a:t>
            </a:r>
            <a:r>
              <a:rPr lang="en-US" altLang="zh-CN" sz="1400" dirty="0">
                <a:hlinkClick r:id="rId10"/>
              </a:rPr>
              <a:t> 846 (2023) 137625 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409569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68FB4-6A98-2791-DB24-B331A58C7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>
            <a:extLst>
              <a:ext uri="{FF2B5EF4-FFF2-40B4-BE49-F238E27FC236}">
                <a16:creationId xmlns:a16="http://schemas.microsoft.com/office/drawing/2014/main" id="{DEF476BE-3D9C-AC92-50D3-6124E1616416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9194040" y="6662160"/>
            <a:ext cx="2742840" cy="19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等线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49E46-7556-4CE3-984B-996B8C03EFBE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E509C6E4-77A5-9698-C32B-264AADFB1692}"/>
              </a:ext>
            </a:extLst>
          </p:cNvPr>
          <p:cNvSpPr/>
          <p:nvPr/>
        </p:nvSpPr>
        <p:spPr>
          <a:xfrm flipV="1">
            <a:off x="-360" y="91428"/>
            <a:ext cx="9629304" cy="52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 dirty="0"/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39E02AFD-CB4E-F5A1-84D5-DE491075A7D0}"/>
              </a:ext>
            </a:extLst>
          </p:cNvPr>
          <p:cNvSpPr/>
          <p:nvPr/>
        </p:nvSpPr>
        <p:spPr>
          <a:xfrm>
            <a:off x="171087" y="-59778"/>
            <a:ext cx="10253520" cy="6573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</a:rPr>
              <a:t>Measurements in p-Pb collisions</a:t>
            </a:r>
            <a:endParaRPr lang="x-none" altLang="zh-CN" sz="2800" b="1" dirty="0">
              <a:solidFill>
                <a:schemeClr val="bg1"/>
              </a:solidFill>
            </a:endParaRP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D372CAE9-D09B-10D9-EBA3-ABDE8E31E089}"/>
              </a:ext>
            </a:extLst>
          </p:cNvPr>
          <p:cNvSpPr/>
          <p:nvPr/>
        </p:nvSpPr>
        <p:spPr>
          <a:xfrm>
            <a:off x="0" y="6662160"/>
            <a:ext cx="12191760" cy="19548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D2BA04F1-FEB0-E3DC-4BD1-8557FECADF1E}"/>
              </a:ext>
            </a:extLst>
          </p:cNvPr>
          <p:cNvSpPr txBox="1"/>
          <p:nvPr/>
        </p:nvSpPr>
        <p:spPr>
          <a:xfrm>
            <a:off x="0" y="6647536"/>
            <a:ext cx="1692054" cy="1863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FFFFFF"/>
                </a:solidFill>
                <a:latin typeface="等线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dirty="0">
                <a:latin typeface="+mj-lt"/>
                <a:cs typeface="Lucida Sans Unicode" panose="020B0602030504020204" pitchFamily="34" charset="0"/>
              </a:rPr>
              <a:t>tao.fang@cern.ch</a:t>
            </a:r>
            <a:endParaRPr lang="zh-CN" altLang="en-US" sz="1100" b="1" dirty="0">
              <a:latin typeface="+mj-lt"/>
              <a:cs typeface="Lucida Sans Unicode" panose="020B0602030504020204" pitchFamily="34" charset="0"/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1DD6FAD2-1703-F082-8920-2FF7BDA73746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9086864" y="6671286"/>
            <a:ext cx="2675485" cy="186354"/>
          </a:xfrm>
        </p:spPr>
        <p:txBody>
          <a:bodyPr/>
          <a:lstStyle/>
          <a:p>
            <a:fld id="{D0A7ABEC-2799-425B-BFD1-A3D2A15CECFC}" type="slidenum">
              <a:rPr lang="en-US" altLang="zh-CN" sz="1100" b="1" smtClean="0">
                <a:solidFill>
                  <a:srgbClr val="FFFFFF"/>
                </a:solidFill>
                <a:latin typeface="+mj-lt"/>
                <a:cs typeface="Lucida Sans Unicode" panose="020B0602030504020204" pitchFamily="34" charset="0"/>
              </a:rPr>
              <a:t>7</a:t>
            </a:fld>
            <a:endParaRPr lang="en-US" altLang="zh-CN" sz="1100" b="1" dirty="0">
              <a:solidFill>
                <a:srgbClr val="FFFFFF"/>
              </a:solidFill>
              <a:latin typeface="+mj-lt"/>
              <a:cs typeface="Lucida Sans Unicode" panose="020B0602030504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75EA3B3-5E71-656F-B20D-DA3ED5091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2"/>
          <a:stretch/>
        </p:blipFill>
        <p:spPr>
          <a:xfrm>
            <a:off x="11486610" y="22717"/>
            <a:ext cx="578285" cy="5748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95988A-4046-0D19-29C8-6AFFB48C0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9" y="1061146"/>
            <a:ext cx="3792071" cy="36668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CB08BAE-926D-558F-6FDF-0894D913F0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05" y="1058919"/>
            <a:ext cx="3792071" cy="3678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2D3D273-FA5B-94BF-DD28-570714D3201E}"/>
                  </a:ext>
                </a:extLst>
              </p:cNvPr>
              <p:cNvSpPr txBox="1"/>
              <p:nvPr/>
            </p:nvSpPr>
            <p:spPr>
              <a:xfrm>
                <a:off x="5148119" y="866394"/>
                <a:ext cx="6213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2D3D273-FA5B-94BF-DD28-570714D32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119" y="866394"/>
                <a:ext cx="6213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椭圆 15">
            <a:extLst>
              <a:ext uri="{FF2B5EF4-FFF2-40B4-BE49-F238E27FC236}">
                <a16:creationId xmlns:a16="http://schemas.microsoft.com/office/drawing/2014/main" id="{FA67CFCD-6C31-E95D-A298-92BC0DAB38A2}"/>
              </a:ext>
            </a:extLst>
          </p:cNvPr>
          <p:cNvSpPr/>
          <p:nvPr/>
        </p:nvSpPr>
        <p:spPr>
          <a:xfrm>
            <a:off x="4165924" y="977328"/>
            <a:ext cx="888627" cy="854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"/>
                      <a:gd name="connsiteY0" fmla="*/ 431959 h 863917"/>
                      <a:gd name="connsiteX1" fmla="*/ 457200 w 914400"/>
                      <a:gd name="connsiteY1" fmla="*/ 0 h 863917"/>
                      <a:gd name="connsiteX2" fmla="*/ 914400 w 914400"/>
                      <a:gd name="connsiteY2" fmla="*/ 431959 h 863917"/>
                      <a:gd name="connsiteX3" fmla="*/ 457200 w 914400"/>
                      <a:gd name="connsiteY3" fmla="*/ 863918 h 863917"/>
                      <a:gd name="connsiteX4" fmla="*/ 0 w 914400"/>
                      <a:gd name="connsiteY4" fmla="*/ 431959 h 863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863917" fill="none" extrusionOk="0">
                        <a:moveTo>
                          <a:pt x="0" y="431959"/>
                        </a:moveTo>
                        <a:cubicBezTo>
                          <a:pt x="18125" y="195545"/>
                          <a:pt x="211109" y="-13200"/>
                          <a:pt x="457200" y="0"/>
                        </a:cubicBezTo>
                        <a:cubicBezTo>
                          <a:pt x="691737" y="-2752"/>
                          <a:pt x="874800" y="230678"/>
                          <a:pt x="914400" y="431959"/>
                        </a:cubicBezTo>
                        <a:cubicBezTo>
                          <a:pt x="907825" y="607819"/>
                          <a:pt x="682566" y="901634"/>
                          <a:pt x="457200" y="863918"/>
                        </a:cubicBezTo>
                        <a:cubicBezTo>
                          <a:pt x="237798" y="882450"/>
                          <a:pt x="18296" y="674922"/>
                          <a:pt x="0" y="431959"/>
                        </a:cubicBezTo>
                        <a:close/>
                      </a:path>
                      <a:path w="914400" h="863917" stroke="0" extrusionOk="0">
                        <a:moveTo>
                          <a:pt x="0" y="431959"/>
                        </a:moveTo>
                        <a:cubicBezTo>
                          <a:pt x="-24975" y="177990"/>
                          <a:pt x="160034" y="16762"/>
                          <a:pt x="457200" y="0"/>
                        </a:cubicBezTo>
                        <a:cubicBezTo>
                          <a:pt x="716092" y="1345"/>
                          <a:pt x="867637" y="194882"/>
                          <a:pt x="914400" y="431959"/>
                        </a:cubicBezTo>
                        <a:cubicBezTo>
                          <a:pt x="880043" y="704074"/>
                          <a:pt x="703588" y="897731"/>
                          <a:pt x="457200" y="863918"/>
                        </a:cubicBezTo>
                        <a:cubicBezTo>
                          <a:pt x="181270" y="851102"/>
                          <a:pt x="15823" y="678083"/>
                          <a:pt x="0" y="4319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29F8541-950D-80D0-5B36-9CF1099F2525}"/>
              </a:ext>
            </a:extLst>
          </p:cNvPr>
          <p:cNvSpPr/>
          <p:nvPr/>
        </p:nvSpPr>
        <p:spPr>
          <a:xfrm>
            <a:off x="4336814" y="1057305"/>
            <a:ext cx="385482" cy="3675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u</a:t>
            </a:r>
            <a:endParaRPr lang="zh-CN" altLang="en-US" i="1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965B04E5-C408-3620-35C1-156973A03EDE}"/>
              </a:ext>
            </a:extLst>
          </p:cNvPr>
          <p:cNvSpPr/>
          <p:nvPr/>
        </p:nvSpPr>
        <p:spPr>
          <a:xfrm>
            <a:off x="4368188" y="1379734"/>
            <a:ext cx="385482" cy="367553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c</a:t>
            </a:r>
            <a:endParaRPr lang="zh-CN" altLang="en-US" i="1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0F3A99B-27AE-4801-A3CC-BC00DACF313A}"/>
              </a:ext>
            </a:extLst>
          </p:cNvPr>
          <p:cNvSpPr/>
          <p:nvPr/>
        </p:nvSpPr>
        <p:spPr>
          <a:xfrm>
            <a:off x="4610238" y="1242536"/>
            <a:ext cx="385482" cy="367553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d</a:t>
            </a:r>
            <a:endParaRPr lang="zh-CN" altLang="en-US" i="1" dirty="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E363D572-238B-E3F6-7050-A8903AE5F624}"/>
              </a:ext>
            </a:extLst>
          </p:cNvPr>
          <p:cNvSpPr/>
          <p:nvPr/>
        </p:nvSpPr>
        <p:spPr>
          <a:xfrm>
            <a:off x="9816470" y="811629"/>
            <a:ext cx="888627" cy="854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"/>
                      <a:gd name="connsiteY0" fmla="*/ 431959 h 863917"/>
                      <a:gd name="connsiteX1" fmla="*/ 457200 w 914400"/>
                      <a:gd name="connsiteY1" fmla="*/ 0 h 863917"/>
                      <a:gd name="connsiteX2" fmla="*/ 914400 w 914400"/>
                      <a:gd name="connsiteY2" fmla="*/ 431959 h 863917"/>
                      <a:gd name="connsiteX3" fmla="*/ 457200 w 914400"/>
                      <a:gd name="connsiteY3" fmla="*/ 863918 h 863917"/>
                      <a:gd name="connsiteX4" fmla="*/ 0 w 914400"/>
                      <a:gd name="connsiteY4" fmla="*/ 431959 h 863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863917" fill="none" extrusionOk="0">
                        <a:moveTo>
                          <a:pt x="0" y="431959"/>
                        </a:moveTo>
                        <a:cubicBezTo>
                          <a:pt x="18125" y="195545"/>
                          <a:pt x="211109" y="-13200"/>
                          <a:pt x="457200" y="0"/>
                        </a:cubicBezTo>
                        <a:cubicBezTo>
                          <a:pt x="691737" y="-2752"/>
                          <a:pt x="874800" y="230678"/>
                          <a:pt x="914400" y="431959"/>
                        </a:cubicBezTo>
                        <a:cubicBezTo>
                          <a:pt x="907825" y="607819"/>
                          <a:pt x="682566" y="901634"/>
                          <a:pt x="457200" y="863918"/>
                        </a:cubicBezTo>
                        <a:cubicBezTo>
                          <a:pt x="237798" y="882450"/>
                          <a:pt x="18296" y="674922"/>
                          <a:pt x="0" y="431959"/>
                        </a:cubicBezTo>
                        <a:close/>
                      </a:path>
                      <a:path w="914400" h="863917" stroke="0" extrusionOk="0">
                        <a:moveTo>
                          <a:pt x="0" y="431959"/>
                        </a:moveTo>
                        <a:cubicBezTo>
                          <a:pt x="-24975" y="177990"/>
                          <a:pt x="160034" y="16762"/>
                          <a:pt x="457200" y="0"/>
                        </a:cubicBezTo>
                        <a:cubicBezTo>
                          <a:pt x="716092" y="1345"/>
                          <a:pt x="867637" y="194882"/>
                          <a:pt x="914400" y="431959"/>
                        </a:cubicBezTo>
                        <a:cubicBezTo>
                          <a:pt x="880043" y="704074"/>
                          <a:pt x="703588" y="897731"/>
                          <a:pt x="457200" y="863918"/>
                        </a:cubicBezTo>
                        <a:cubicBezTo>
                          <a:pt x="181270" y="851102"/>
                          <a:pt x="15823" y="678083"/>
                          <a:pt x="0" y="4319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4F92033C-6D35-964D-97F6-AE741D8D3EDB}"/>
              </a:ext>
            </a:extLst>
          </p:cNvPr>
          <p:cNvSpPr/>
          <p:nvPr/>
        </p:nvSpPr>
        <p:spPr>
          <a:xfrm>
            <a:off x="9943076" y="916577"/>
            <a:ext cx="385482" cy="3675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s</a:t>
            </a:r>
            <a:endParaRPr lang="zh-CN" altLang="en-US" i="1" dirty="0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14C54DA4-7267-F607-C842-69589A007861}"/>
              </a:ext>
            </a:extLst>
          </p:cNvPr>
          <p:cNvSpPr/>
          <p:nvPr/>
        </p:nvSpPr>
        <p:spPr>
          <a:xfrm>
            <a:off x="9974450" y="1239006"/>
            <a:ext cx="385482" cy="367553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c</a:t>
            </a:r>
            <a:endParaRPr lang="zh-CN" altLang="en-US" i="1" dirty="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4A864C70-D7F9-DF09-8CAD-1805D7E5B69F}"/>
              </a:ext>
            </a:extLst>
          </p:cNvPr>
          <p:cNvSpPr/>
          <p:nvPr/>
        </p:nvSpPr>
        <p:spPr>
          <a:xfrm>
            <a:off x="10216500" y="1101808"/>
            <a:ext cx="385482" cy="367553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d</a:t>
            </a:r>
            <a:endParaRPr lang="zh-CN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EF6A4A9-2F7A-4343-3FB0-6284B8C6E529}"/>
                  </a:ext>
                </a:extLst>
              </p:cNvPr>
              <p:cNvSpPr txBox="1"/>
              <p:nvPr/>
            </p:nvSpPr>
            <p:spPr>
              <a:xfrm>
                <a:off x="10736471" y="1343552"/>
                <a:ext cx="598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EF6A4A9-2F7A-4343-3FB0-6284B8C6E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471" y="1343552"/>
                <a:ext cx="59830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DE214F-6416-7AD9-9FF7-110AE4E0EA9E}"/>
                  </a:ext>
                </a:extLst>
              </p:cNvPr>
              <p:cNvSpPr txBox="1"/>
              <p:nvPr/>
            </p:nvSpPr>
            <p:spPr>
              <a:xfrm>
                <a:off x="171087" y="4852638"/>
                <a:ext cx="5598356" cy="1637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0"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CN" b="1" i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sub>
                          <m:sup>
                            <m:r>
                              <a:rPr lang="en-US" altLang="zh-CN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800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/>
                  <a:t> ratio :</a:t>
                </a:r>
                <a:r>
                  <a:rPr lang="en-US" altLang="zh-CN" dirty="0"/>
                  <a:t> similar</a:t>
                </a:r>
                <a:r>
                  <a:rPr lang="en-US" altLang="zh-CN" b="1" dirty="0"/>
                  <a:t> </a:t>
                </a:r>
                <a:r>
                  <a:rPr lang="en-US" altLang="zh-CN" sz="1600" dirty="0"/>
                  <a:t>enhancement in both pp and p-Pb collisions.</a:t>
                </a:r>
              </a:p>
              <a:p>
                <a:endParaRPr lang="en-US" altLang="zh-CN" sz="1600" dirty="0"/>
              </a:p>
              <a:p>
                <a:r>
                  <a:rPr lang="en-US" altLang="zh-CN" b="1" dirty="0"/>
                  <a:t>The shift of the peak distribution: </a:t>
                </a:r>
                <a:r>
                  <a:rPr lang="en-US" altLang="zh-CN" sz="1600" dirty="0"/>
                  <a:t>peak shift toward higher values from pp to p-Pb collisions has been observed , may be due to the presence of </a:t>
                </a:r>
                <a:r>
                  <a:rPr lang="en-US" altLang="zh-CN" sz="1600" b="1" dirty="0"/>
                  <a:t>radial flow.</a:t>
                </a:r>
                <a:endParaRPr lang="zh-CN" altLang="en-US" b="1" dirty="0"/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DE214F-6416-7AD9-9FF7-110AE4E0E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87" y="4852638"/>
                <a:ext cx="5598356" cy="1637436"/>
              </a:xfrm>
              <a:prstGeom prst="rect">
                <a:avLst/>
              </a:prstGeom>
              <a:blipFill>
                <a:blip r:embed="rId7"/>
                <a:stretch>
                  <a:fillRect l="-871" t="-1115" r="-2179" b="-3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87E20B0-93E3-AE2C-6886-2C8179B2AC01}"/>
                  </a:ext>
                </a:extLst>
              </p:cNvPr>
              <p:cNvSpPr txBox="1"/>
              <p:nvPr/>
            </p:nvSpPr>
            <p:spPr>
              <a:xfrm>
                <a:off x="5840880" y="4851202"/>
                <a:ext cx="6096000" cy="1452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b="1" i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US" altLang="zh-CN" sz="18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/>
                  <a:t> ratio: </a:t>
                </a:r>
                <a:r>
                  <a:rPr lang="en-US" altLang="zh-CN" sz="1600" dirty="0"/>
                  <a:t>in pp and p-Pb hints at a slightly </a:t>
                </a:r>
                <a:r>
                  <a:rPr lang="en-US" altLang="zh-CN" sz="1600" b="1" dirty="0"/>
                  <a:t>decreasing trend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sub>
                    </m:sSub>
                  </m:oMath>
                </a14:m>
                <a:r>
                  <a:rPr lang="en-US" altLang="zh-CN" sz="1600" dirty="0"/>
                  <a:t>, need higher precision to draw conclusions</a:t>
                </a:r>
              </a:p>
              <a:p>
                <a:endParaRPr lang="en-US" altLang="zh-CN" dirty="0"/>
              </a:p>
              <a:p>
                <a:r>
                  <a:rPr lang="en-US" altLang="zh-CN" b="1" dirty="0"/>
                  <a:t>Model Descriptions:</a:t>
                </a:r>
                <a:r>
                  <a:rPr lang="zh-CN" altLang="en-US" b="1" dirty="0"/>
                  <a:t> </a:t>
                </a:r>
                <a:r>
                  <a:rPr lang="en-US" altLang="zh-CN" sz="1600" dirty="0"/>
                  <a:t>QCM shown and they </a:t>
                </a:r>
                <a:r>
                  <a:rPr lang="en-US" altLang="zh-CN" sz="1600" b="1" dirty="0"/>
                  <a:t>underpredict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cross section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87E20B0-93E3-AE2C-6886-2C8179B2A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880" y="4851202"/>
                <a:ext cx="6096000" cy="1452770"/>
              </a:xfrm>
              <a:prstGeom prst="rect">
                <a:avLst/>
              </a:prstGeom>
              <a:blipFill>
                <a:blip r:embed="rId8"/>
                <a:stretch>
                  <a:fillRect l="-800" t="-1681" b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DC5D1206-47B2-DA2F-75EA-62CB145BD303}"/>
              </a:ext>
            </a:extLst>
          </p:cNvPr>
          <p:cNvSpPr txBox="1"/>
          <p:nvPr/>
        </p:nvSpPr>
        <p:spPr>
          <a:xfrm>
            <a:off x="887654" y="838698"/>
            <a:ext cx="2590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hlinkClick r:id="rId9"/>
              </a:rPr>
              <a:t>PhysRevC.107.064901</a:t>
            </a:r>
            <a:endParaRPr lang="zh-CN" altLang="en-US" sz="1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1A862F-0A8E-21CF-5E88-69B4E91EB810}"/>
              </a:ext>
            </a:extLst>
          </p:cNvPr>
          <p:cNvSpPr txBox="1"/>
          <p:nvPr/>
        </p:nvSpPr>
        <p:spPr>
          <a:xfrm>
            <a:off x="6598681" y="860712"/>
            <a:ext cx="20235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hlinkClick r:id="rId10"/>
              </a:rPr>
              <a:t>arxiv:2405.14538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9898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CBEC3-8652-8F06-6B84-BD9F1B8C1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>
            <a:extLst>
              <a:ext uri="{FF2B5EF4-FFF2-40B4-BE49-F238E27FC236}">
                <a16:creationId xmlns:a16="http://schemas.microsoft.com/office/drawing/2014/main" id="{17E877DE-D02D-660E-A0C5-DE679661139D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9194040" y="6662160"/>
            <a:ext cx="2742840" cy="19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等线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49E46-7556-4CE3-984B-996B8C03EFBE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0B2C75FE-4A6B-289B-8F62-269AF542A854}"/>
              </a:ext>
            </a:extLst>
          </p:cNvPr>
          <p:cNvSpPr/>
          <p:nvPr/>
        </p:nvSpPr>
        <p:spPr>
          <a:xfrm flipV="1">
            <a:off x="-360" y="91428"/>
            <a:ext cx="9629304" cy="52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 dirty="0"/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CADF0844-103D-9291-C606-44B9C22188A8}"/>
              </a:ext>
            </a:extLst>
          </p:cNvPr>
          <p:cNvSpPr/>
          <p:nvPr/>
        </p:nvSpPr>
        <p:spPr>
          <a:xfrm>
            <a:off x="171087" y="-59778"/>
            <a:ext cx="10253520" cy="6573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</a:rPr>
              <a:t>Measurements in Pb-Pb collisions</a:t>
            </a:r>
            <a:endParaRPr lang="x-none" altLang="zh-CN" sz="2800" b="1" dirty="0">
              <a:solidFill>
                <a:schemeClr val="bg1"/>
              </a:solidFill>
            </a:endParaRP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87764ADE-C221-C087-2CCE-43567EB78885}"/>
              </a:ext>
            </a:extLst>
          </p:cNvPr>
          <p:cNvSpPr/>
          <p:nvPr/>
        </p:nvSpPr>
        <p:spPr>
          <a:xfrm>
            <a:off x="0" y="6662160"/>
            <a:ext cx="12191760" cy="19548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CD0C0F85-9062-6938-907D-7ECE935A591F}"/>
              </a:ext>
            </a:extLst>
          </p:cNvPr>
          <p:cNvSpPr txBox="1"/>
          <p:nvPr/>
        </p:nvSpPr>
        <p:spPr>
          <a:xfrm>
            <a:off x="0" y="6647536"/>
            <a:ext cx="1692054" cy="1863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FFFFFF"/>
                </a:solidFill>
                <a:latin typeface="等线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dirty="0">
                <a:latin typeface="+mj-lt"/>
                <a:cs typeface="Lucida Sans Unicode" panose="020B0602030504020204" pitchFamily="34" charset="0"/>
              </a:rPr>
              <a:t>tao.fang@cern.ch</a:t>
            </a:r>
            <a:endParaRPr lang="zh-CN" altLang="en-US" sz="1100" b="1" dirty="0">
              <a:latin typeface="+mj-lt"/>
              <a:cs typeface="Lucida Sans Unicode" panose="020B0602030504020204" pitchFamily="34" charset="0"/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05AAA22F-0858-3203-D965-01BA5CB9DBE4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9086864" y="6671286"/>
            <a:ext cx="2675485" cy="186354"/>
          </a:xfrm>
        </p:spPr>
        <p:txBody>
          <a:bodyPr/>
          <a:lstStyle/>
          <a:p>
            <a:fld id="{D0A7ABEC-2799-425B-BFD1-A3D2A15CECFC}" type="slidenum">
              <a:rPr lang="en-US" altLang="zh-CN" sz="1100" b="1" smtClean="0">
                <a:solidFill>
                  <a:srgbClr val="FFFFFF"/>
                </a:solidFill>
                <a:latin typeface="+mj-lt"/>
                <a:cs typeface="Lucida Sans Unicode" panose="020B0602030504020204" pitchFamily="34" charset="0"/>
              </a:rPr>
              <a:t>8</a:t>
            </a:fld>
            <a:endParaRPr lang="en-US" altLang="zh-CN" sz="1100" b="1" dirty="0">
              <a:solidFill>
                <a:srgbClr val="FFFFFF"/>
              </a:solidFill>
              <a:latin typeface="+mj-lt"/>
              <a:cs typeface="Lucida Sans Unicode" panose="020B0602030504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689D587-11F2-8427-07F9-4E1988BFB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2"/>
          <a:stretch/>
        </p:blipFill>
        <p:spPr>
          <a:xfrm>
            <a:off x="11486610" y="22717"/>
            <a:ext cx="578285" cy="5748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B462C5A-16DD-C066-1B5A-B410B40C6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4" y="902155"/>
            <a:ext cx="3885693" cy="3158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20BE255-3D98-63AC-E6D6-32D1CF8B2BD4}"/>
                  </a:ext>
                </a:extLst>
              </p:cNvPr>
              <p:cNvSpPr txBox="1"/>
              <p:nvPr/>
            </p:nvSpPr>
            <p:spPr>
              <a:xfrm>
                <a:off x="3701083" y="546326"/>
                <a:ext cx="6213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20BE255-3D98-63AC-E6D6-32D1CF8B2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083" y="546326"/>
                <a:ext cx="621324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椭圆 13">
            <a:extLst>
              <a:ext uri="{FF2B5EF4-FFF2-40B4-BE49-F238E27FC236}">
                <a16:creationId xmlns:a16="http://schemas.microsoft.com/office/drawing/2014/main" id="{A0AA2CEE-FCB6-65D8-836A-0B2A37495F45}"/>
              </a:ext>
            </a:extLst>
          </p:cNvPr>
          <p:cNvSpPr/>
          <p:nvPr/>
        </p:nvSpPr>
        <p:spPr>
          <a:xfrm>
            <a:off x="4101329" y="721562"/>
            <a:ext cx="888627" cy="854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"/>
                      <a:gd name="connsiteY0" fmla="*/ 431959 h 863917"/>
                      <a:gd name="connsiteX1" fmla="*/ 457200 w 914400"/>
                      <a:gd name="connsiteY1" fmla="*/ 0 h 863917"/>
                      <a:gd name="connsiteX2" fmla="*/ 914400 w 914400"/>
                      <a:gd name="connsiteY2" fmla="*/ 431959 h 863917"/>
                      <a:gd name="connsiteX3" fmla="*/ 457200 w 914400"/>
                      <a:gd name="connsiteY3" fmla="*/ 863918 h 863917"/>
                      <a:gd name="connsiteX4" fmla="*/ 0 w 914400"/>
                      <a:gd name="connsiteY4" fmla="*/ 431959 h 863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863917" fill="none" extrusionOk="0">
                        <a:moveTo>
                          <a:pt x="0" y="431959"/>
                        </a:moveTo>
                        <a:cubicBezTo>
                          <a:pt x="18125" y="195545"/>
                          <a:pt x="211109" y="-13200"/>
                          <a:pt x="457200" y="0"/>
                        </a:cubicBezTo>
                        <a:cubicBezTo>
                          <a:pt x="691737" y="-2752"/>
                          <a:pt x="874800" y="230678"/>
                          <a:pt x="914400" y="431959"/>
                        </a:cubicBezTo>
                        <a:cubicBezTo>
                          <a:pt x="907825" y="607819"/>
                          <a:pt x="682566" y="901634"/>
                          <a:pt x="457200" y="863918"/>
                        </a:cubicBezTo>
                        <a:cubicBezTo>
                          <a:pt x="237798" y="882450"/>
                          <a:pt x="18296" y="674922"/>
                          <a:pt x="0" y="431959"/>
                        </a:cubicBezTo>
                        <a:close/>
                      </a:path>
                      <a:path w="914400" h="863917" stroke="0" extrusionOk="0">
                        <a:moveTo>
                          <a:pt x="0" y="431959"/>
                        </a:moveTo>
                        <a:cubicBezTo>
                          <a:pt x="-24975" y="177990"/>
                          <a:pt x="160034" y="16762"/>
                          <a:pt x="457200" y="0"/>
                        </a:cubicBezTo>
                        <a:cubicBezTo>
                          <a:pt x="716092" y="1345"/>
                          <a:pt x="867637" y="194882"/>
                          <a:pt x="914400" y="431959"/>
                        </a:cubicBezTo>
                        <a:cubicBezTo>
                          <a:pt x="880043" y="704074"/>
                          <a:pt x="703588" y="897731"/>
                          <a:pt x="457200" y="863918"/>
                        </a:cubicBezTo>
                        <a:cubicBezTo>
                          <a:pt x="181270" y="851102"/>
                          <a:pt x="15823" y="678083"/>
                          <a:pt x="0" y="4319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D8464FE-0C93-1824-E88D-732B10909DB7}"/>
              </a:ext>
            </a:extLst>
          </p:cNvPr>
          <p:cNvSpPr/>
          <p:nvPr/>
        </p:nvSpPr>
        <p:spPr>
          <a:xfrm>
            <a:off x="4272219" y="801539"/>
            <a:ext cx="385482" cy="3675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u</a:t>
            </a:r>
            <a:endParaRPr lang="zh-CN" altLang="en-US" i="1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A92C68EF-7355-B74C-E316-AD86C7DBB602}"/>
              </a:ext>
            </a:extLst>
          </p:cNvPr>
          <p:cNvSpPr/>
          <p:nvPr/>
        </p:nvSpPr>
        <p:spPr>
          <a:xfrm>
            <a:off x="4303593" y="1123968"/>
            <a:ext cx="385482" cy="367553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c</a:t>
            </a:r>
            <a:endParaRPr lang="zh-CN" altLang="en-US" i="1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54CDA46-593A-FA6C-8DAD-9A1663D55821}"/>
              </a:ext>
            </a:extLst>
          </p:cNvPr>
          <p:cNvSpPr/>
          <p:nvPr/>
        </p:nvSpPr>
        <p:spPr>
          <a:xfrm>
            <a:off x="4545643" y="986770"/>
            <a:ext cx="385482" cy="367553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d</a:t>
            </a:r>
            <a:endParaRPr lang="zh-CN" altLang="en-US" i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89E85BB-0FD4-D8DF-EF7F-BD3DC25CC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55" y="1491522"/>
            <a:ext cx="6193673" cy="21728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C48855F-1478-1ED3-D721-56B431ACDFD4}"/>
                  </a:ext>
                </a:extLst>
              </p:cNvPr>
              <p:cNvSpPr txBox="1"/>
              <p:nvPr/>
            </p:nvSpPr>
            <p:spPr>
              <a:xfrm>
                <a:off x="429651" y="4247699"/>
                <a:ext cx="11056959" cy="2222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0"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CN" b="1" i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sub>
                          <m:sup>
                            <m:r>
                              <a:rPr lang="en-US" altLang="zh-CN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800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US" altLang="zh-CN" sz="18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/>
                  <a:t> Ratio from pp to Pb–Pb Collisions: </a:t>
                </a:r>
                <a:r>
                  <a:rPr lang="en-US" altLang="zh-CN" sz="1600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600" dirty="0"/>
                  <a:t> ratio </a:t>
                </a:r>
                <a:r>
                  <a:rPr lang="en-US" altLang="zh-CN" sz="1600" b="1" dirty="0"/>
                  <a:t>increases</a:t>
                </a:r>
                <a:r>
                  <a:rPr lang="en-US" altLang="zh-CN" sz="1600" dirty="0"/>
                  <a:t> when moving from pp to mid-central and central Pb–Pb collisions at intermediate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en-US" altLang="zh-CN" b="1" dirty="0"/>
              </a:p>
              <a:p>
                <a:endParaRPr lang="en-US" altLang="zh-CN" b="1" dirty="0"/>
              </a:p>
              <a:p>
                <a:r>
                  <a:rPr lang="en-US" altLang="zh-CN" b="1" dirty="0"/>
                  <a:t>Peak Magnitude and Position: </a:t>
                </a:r>
                <a:r>
                  <a:rPr lang="en-US" altLang="zh-CN" sz="1600" dirty="0"/>
                  <a:t>The peak of the ratio increases in magnitude and shifts toward 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/>
                  <a:t>values in Pb–Pb collisions. possibly resulting from </a:t>
                </a:r>
                <a:r>
                  <a:rPr lang="en-US" altLang="zh-CN" sz="1600" b="1" dirty="0"/>
                  <a:t>recombination effects </a:t>
                </a:r>
                <a:r>
                  <a:rPr lang="en-US" altLang="zh-CN" sz="1600" dirty="0"/>
                  <a:t>and/or </a:t>
                </a:r>
                <a:r>
                  <a:rPr lang="en-US" altLang="zh-CN" sz="1600" b="1" dirty="0"/>
                  <a:t>radial flow</a:t>
                </a:r>
                <a:endParaRPr lang="en-US" altLang="zh-CN" b="1" dirty="0"/>
              </a:p>
              <a:p>
                <a:endParaRPr lang="en-US" altLang="zh-CN" b="1" dirty="0"/>
              </a:p>
              <a:p>
                <a:r>
                  <a:rPr lang="en-US" altLang="zh-CN" b="1" dirty="0"/>
                  <a:t>Theoretical Model: </a:t>
                </a:r>
                <a:r>
                  <a:rPr lang="en-US" altLang="zh-CN" sz="1600" dirty="0"/>
                  <a:t>Theoretical calculations that incorporate both </a:t>
                </a:r>
                <a:r>
                  <a:rPr lang="en-US" altLang="zh-CN" sz="1600" b="1" dirty="0"/>
                  <a:t>fragmentation and coalescence </a:t>
                </a:r>
                <a:r>
                  <a:rPr lang="en-US" altLang="zh-CN" sz="1600" dirty="0"/>
                  <a:t>mechanisms are able to describe the measurements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600" dirty="0"/>
                  <a:t> ratio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C48855F-1478-1ED3-D721-56B431ACD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51" y="4247699"/>
                <a:ext cx="11056959" cy="2222211"/>
              </a:xfrm>
              <a:prstGeom prst="rect">
                <a:avLst/>
              </a:prstGeom>
              <a:blipFill>
                <a:blip r:embed="rId6"/>
                <a:stretch>
                  <a:fillRect l="-441" t="-1099" b="-2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07D70F29-446A-1E4E-1FEE-452A92AC6FFA}"/>
              </a:ext>
            </a:extLst>
          </p:cNvPr>
          <p:cNvSpPr txBox="1"/>
          <p:nvPr/>
        </p:nvSpPr>
        <p:spPr>
          <a:xfrm>
            <a:off x="5297847" y="1161262"/>
            <a:ext cx="26897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hlinkClick r:id="rId7"/>
              </a:rPr>
              <a:t>Phys.Lett.B.839 (2023) 137796</a:t>
            </a:r>
            <a:endParaRPr lang="zh-CN" altLang="en-US" sz="1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BC485E6-8D6D-FA6F-5265-BA12DF72AE78}"/>
              </a:ext>
            </a:extLst>
          </p:cNvPr>
          <p:cNvSpPr txBox="1"/>
          <p:nvPr/>
        </p:nvSpPr>
        <p:spPr>
          <a:xfrm>
            <a:off x="653083" y="659581"/>
            <a:ext cx="2774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hlinkClick r:id="rId7"/>
              </a:rPr>
              <a:t>Phys.Lett.B.839 (2023) 137796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7622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DA108-3088-CA6D-6F65-56B414AEF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A31EFC0-A63E-89D6-67E1-614C8A708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3" y="874092"/>
            <a:ext cx="3633282" cy="3517964"/>
          </a:xfrm>
          <a:prstGeom prst="rect">
            <a:avLst/>
          </a:prstGeom>
        </p:spPr>
      </p:pic>
      <p:sp>
        <p:nvSpPr>
          <p:cNvPr id="93" name="PlaceHolder 1">
            <a:extLst>
              <a:ext uri="{FF2B5EF4-FFF2-40B4-BE49-F238E27FC236}">
                <a16:creationId xmlns:a16="http://schemas.microsoft.com/office/drawing/2014/main" id="{1FF6802B-BA30-932C-0573-8E020AC382FB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9194040" y="6662160"/>
            <a:ext cx="2742840" cy="19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等线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49E46-7556-4CE3-984B-996B8C03EFBE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CA38981C-344A-61A5-66D6-D2B5067A7BDA}"/>
              </a:ext>
            </a:extLst>
          </p:cNvPr>
          <p:cNvSpPr/>
          <p:nvPr/>
        </p:nvSpPr>
        <p:spPr>
          <a:xfrm flipV="1">
            <a:off x="0" y="76499"/>
            <a:ext cx="9629304" cy="52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 dirty="0"/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5FA9FB40-36E9-4520-E93F-2DC69E398278}"/>
              </a:ext>
            </a:extLst>
          </p:cNvPr>
          <p:cNvSpPr/>
          <p:nvPr/>
        </p:nvSpPr>
        <p:spPr>
          <a:xfrm>
            <a:off x="171087" y="-59778"/>
            <a:ext cx="10253520" cy="6573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</a:rPr>
              <a:t>Event multiplicity dependence</a:t>
            </a:r>
            <a:endParaRPr lang="x-none" altLang="zh-CN" sz="2800" b="1" dirty="0">
              <a:solidFill>
                <a:schemeClr val="bg1"/>
              </a:solidFill>
            </a:endParaRP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75C1DC3E-9DFA-AE32-8A05-BB85FFD103D6}"/>
              </a:ext>
            </a:extLst>
          </p:cNvPr>
          <p:cNvSpPr/>
          <p:nvPr/>
        </p:nvSpPr>
        <p:spPr>
          <a:xfrm>
            <a:off x="0" y="6662160"/>
            <a:ext cx="12191760" cy="19548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0E4774D2-AFEB-D18A-884D-1AFC703A9AF0}"/>
              </a:ext>
            </a:extLst>
          </p:cNvPr>
          <p:cNvSpPr txBox="1"/>
          <p:nvPr/>
        </p:nvSpPr>
        <p:spPr>
          <a:xfrm>
            <a:off x="0" y="6647536"/>
            <a:ext cx="1692054" cy="1863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FFFFFF"/>
                </a:solidFill>
                <a:latin typeface="等线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dirty="0">
                <a:latin typeface="+mj-lt"/>
                <a:cs typeface="Lucida Sans Unicode" panose="020B0602030504020204" pitchFamily="34" charset="0"/>
              </a:rPr>
              <a:t>tao.fang@cern.ch</a:t>
            </a:r>
            <a:endParaRPr lang="zh-CN" altLang="en-US" sz="1100" b="1" dirty="0">
              <a:latin typeface="+mj-lt"/>
              <a:cs typeface="Lucida Sans Unicode" panose="020B0602030504020204" pitchFamily="34" charset="0"/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683E03ED-908C-B07F-1734-D08B3390B987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9086864" y="6671286"/>
            <a:ext cx="2675485" cy="186354"/>
          </a:xfrm>
        </p:spPr>
        <p:txBody>
          <a:bodyPr/>
          <a:lstStyle/>
          <a:p>
            <a:fld id="{D0A7ABEC-2799-425B-BFD1-A3D2A15CECFC}" type="slidenum">
              <a:rPr lang="en-US" altLang="zh-CN" sz="1100" b="1" smtClean="0">
                <a:solidFill>
                  <a:srgbClr val="FFFFFF"/>
                </a:solidFill>
                <a:latin typeface="+mj-lt"/>
                <a:cs typeface="Lucida Sans Unicode" panose="020B0602030504020204" pitchFamily="34" charset="0"/>
              </a:rPr>
              <a:t>9</a:t>
            </a:fld>
            <a:endParaRPr lang="en-US" altLang="zh-CN" sz="1100" b="1" dirty="0">
              <a:solidFill>
                <a:srgbClr val="FFFFFF"/>
              </a:solidFill>
              <a:latin typeface="+mj-lt"/>
              <a:cs typeface="Lucida Sans Unicode" panose="020B0602030504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64D1000-00DA-F7A3-1B31-8D8357A7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2"/>
          <a:stretch/>
        </p:blipFill>
        <p:spPr>
          <a:xfrm>
            <a:off x="11486610" y="22717"/>
            <a:ext cx="578285" cy="5748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08F5BB-22A8-090F-1FFB-E464E079BE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937264"/>
            <a:ext cx="3521445" cy="3359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51FCC5D-CD0B-6F8D-F96E-FC81B101AEBD}"/>
                  </a:ext>
                </a:extLst>
              </p:cNvPr>
              <p:cNvSpPr txBox="1"/>
              <p:nvPr/>
            </p:nvSpPr>
            <p:spPr>
              <a:xfrm>
                <a:off x="11530260" y="1110777"/>
                <a:ext cx="6319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51FCC5D-CD0B-6F8D-F96E-FC81B101A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0260" y="1110777"/>
                <a:ext cx="6319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椭圆 15">
            <a:extLst>
              <a:ext uri="{FF2B5EF4-FFF2-40B4-BE49-F238E27FC236}">
                <a16:creationId xmlns:a16="http://schemas.microsoft.com/office/drawing/2014/main" id="{E9BC6812-B5DD-EC07-DC0E-14B25A287930}"/>
              </a:ext>
            </a:extLst>
          </p:cNvPr>
          <p:cNvSpPr/>
          <p:nvPr/>
        </p:nvSpPr>
        <p:spPr>
          <a:xfrm>
            <a:off x="10014250" y="115053"/>
            <a:ext cx="888627" cy="854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"/>
                      <a:gd name="connsiteY0" fmla="*/ 431959 h 863917"/>
                      <a:gd name="connsiteX1" fmla="*/ 457200 w 914400"/>
                      <a:gd name="connsiteY1" fmla="*/ 0 h 863917"/>
                      <a:gd name="connsiteX2" fmla="*/ 914400 w 914400"/>
                      <a:gd name="connsiteY2" fmla="*/ 431959 h 863917"/>
                      <a:gd name="connsiteX3" fmla="*/ 457200 w 914400"/>
                      <a:gd name="connsiteY3" fmla="*/ 863918 h 863917"/>
                      <a:gd name="connsiteX4" fmla="*/ 0 w 914400"/>
                      <a:gd name="connsiteY4" fmla="*/ 431959 h 863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863917" fill="none" extrusionOk="0">
                        <a:moveTo>
                          <a:pt x="0" y="431959"/>
                        </a:moveTo>
                        <a:cubicBezTo>
                          <a:pt x="18125" y="195545"/>
                          <a:pt x="211109" y="-13200"/>
                          <a:pt x="457200" y="0"/>
                        </a:cubicBezTo>
                        <a:cubicBezTo>
                          <a:pt x="691737" y="-2752"/>
                          <a:pt x="874800" y="230678"/>
                          <a:pt x="914400" y="431959"/>
                        </a:cubicBezTo>
                        <a:cubicBezTo>
                          <a:pt x="907825" y="607819"/>
                          <a:pt x="682566" y="901634"/>
                          <a:pt x="457200" y="863918"/>
                        </a:cubicBezTo>
                        <a:cubicBezTo>
                          <a:pt x="237798" y="882450"/>
                          <a:pt x="18296" y="674922"/>
                          <a:pt x="0" y="431959"/>
                        </a:cubicBezTo>
                        <a:close/>
                      </a:path>
                      <a:path w="914400" h="863917" stroke="0" extrusionOk="0">
                        <a:moveTo>
                          <a:pt x="0" y="431959"/>
                        </a:moveTo>
                        <a:cubicBezTo>
                          <a:pt x="-24975" y="177990"/>
                          <a:pt x="160034" y="16762"/>
                          <a:pt x="457200" y="0"/>
                        </a:cubicBezTo>
                        <a:cubicBezTo>
                          <a:pt x="716092" y="1345"/>
                          <a:pt x="867637" y="194882"/>
                          <a:pt x="914400" y="431959"/>
                        </a:cubicBezTo>
                        <a:cubicBezTo>
                          <a:pt x="880043" y="704074"/>
                          <a:pt x="703588" y="897731"/>
                          <a:pt x="457200" y="863918"/>
                        </a:cubicBezTo>
                        <a:cubicBezTo>
                          <a:pt x="181270" y="851102"/>
                          <a:pt x="15823" y="678083"/>
                          <a:pt x="0" y="4319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D491F95-A616-203E-5FAE-E476E510DF81}"/>
              </a:ext>
            </a:extLst>
          </p:cNvPr>
          <p:cNvSpPr/>
          <p:nvPr/>
        </p:nvSpPr>
        <p:spPr>
          <a:xfrm>
            <a:off x="10140856" y="220001"/>
            <a:ext cx="385482" cy="3675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s</a:t>
            </a:r>
            <a:endParaRPr lang="zh-CN" altLang="en-US" i="1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FF04CC1-213F-DE13-42EA-D411F66B1193}"/>
              </a:ext>
            </a:extLst>
          </p:cNvPr>
          <p:cNvSpPr/>
          <p:nvPr/>
        </p:nvSpPr>
        <p:spPr>
          <a:xfrm>
            <a:off x="10172230" y="542430"/>
            <a:ext cx="385482" cy="367553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c</a:t>
            </a:r>
            <a:endParaRPr lang="zh-CN" altLang="en-US" i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E238689C-0BB4-79F6-4EE4-9AE13D37FB90}"/>
              </a:ext>
            </a:extLst>
          </p:cNvPr>
          <p:cNvSpPr/>
          <p:nvPr/>
        </p:nvSpPr>
        <p:spPr>
          <a:xfrm>
            <a:off x="10414280" y="405232"/>
            <a:ext cx="385482" cy="367553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d</a:t>
            </a:r>
            <a:endParaRPr lang="zh-CN" altLang="en-US" i="1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9A5E9666-7D43-583C-E059-41EB06FAAE4B}"/>
              </a:ext>
            </a:extLst>
          </p:cNvPr>
          <p:cNvSpPr/>
          <p:nvPr/>
        </p:nvSpPr>
        <p:spPr>
          <a:xfrm>
            <a:off x="10569892" y="757632"/>
            <a:ext cx="888627" cy="854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"/>
                      <a:gd name="connsiteY0" fmla="*/ 431959 h 863917"/>
                      <a:gd name="connsiteX1" fmla="*/ 457200 w 914400"/>
                      <a:gd name="connsiteY1" fmla="*/ 0 h 863917"/>
                      <a:gd name="connsiteX2" fmla="*/ 914400 w 914400"/>
                      <a:gd name="connsiteY2" fmla="*/ 431959 h 863917"/>
                      <a:gd name="connsiteX3" fmla="*/ 457200 w 914400"/>
                      <a:gd name="connsiteY3" fmla="*/ 863918 h 863917"/>
                      <a:gd name="connsiteX4" fmla="*/ 0 w 914400"/>
                      <a:gd name="connsiteY4" fmla="*/ 431959 h 863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863917" fill="none" extrusionOk="0">
                        <a:moveTo>
                          <a:pt x="0" y="431959"/>
                        </a:moveTo>
                        <a:cubicBezTo>
                          <a:pt x="18125" y="195545"/>
                          <a:pt x="211109" y="-13200"/>
                          <a:pt x="457200" y="0"/>
                        </a:cubicBezTo>
                        <a:cubicBezTo>
                          <a:pt x="691737" y="-2752"/>
                          <a:pt x="874800" y="230678"/>
                          <a:pt x="914400" y="431959"/>
                        </a:cubicBezTo>
                        <a:cubicBezTo>
                          <a:pt x="907825" y="607819"/>
                          <a:pt x="682566" y="901634"/>
                          <a:pt x="457200" y="863918"/>
                        </a:cubicBezTo>
                        <a:cubicBezTo>
                          <a:pt x="237798" y="882450"/>
                          <a:pt x="18296" y="674922"/>
                          <a:pt x="0" y="431959"/>
                        </a:cubicBezTo>
                        <a:close/>
                      </a:path>
                      <a:path w="914400" h="863917" stroke="0" extrusionOk="0">
                        <a:moveTo>
                          <a:pt x="0" y="431959"/>
                        </a:moveTo>
                        <a:cubicBezTo>
                          <a:pt x="-24975" y="177990"/>
                          <a:pt x="160034" y="16762"/>
                          <a:pt x="457200" y="0"/>
                        </a:cubicBezTo>
                        <a:cubicBezTo>
                          <a:pt x="716092" y="1345"/>
                          <a:pt x="867637" y="194882"/>
                          <a:pt x="914400" y="431959"/>
                        </a:cubicBezTo>
                        <a:cubicBezTo>
                          <a:pt x="880043" y="704074"/>
                          <a:pt x="703588" y="897731"/>
                          <a:pt x="457200" y="863918"/>
                        </a:cubicBezTo>
                        <a:cubicBezTo>
                          <a:pt x="181270" y="851102"/>
                          <a:pt x="15823" y="678083"/>
                          <a:pt x="0" y="4319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55B54599-0DEA-33BE-439D-175E42961CD5}"/>
              </a:ext>
            </a:extLst>
          </p:cNvPr>
          <p:cNvSpPr/>
          <p:nvPr/>
        </p:nvSpPr>
        <p:spPr>
          <a:xfrm>
            <a:off x="10696498" y="862580"/>
            <a:ext cx="385482" cy="3675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s</a:t>
            </a:r>
            <a:endParaRPr lang="zh-CN" altLang="en-US" i="1" dirty="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1187169A-A9C9-16EA-706C-E50B717F451B}"/>
              </a:ext>
            </a:extLst>
          </p:cNvPr>
          <p:cNvSpPr/>
          <p:nvPr/>
        </p:nvSpPr>
        <p:spPr>
          <a:xfrm>
            <a:off x="10727872" y="1185009"/>
            <a:ext cx="385482" cy="367553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c</a:t>
            </a:r>
            <a:endParaRPr lang="zh-CN" altLang="en-US" i="1" dirty="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2238B7E1-6287-3875-FCC8-BDE942546843}"/>
              </a:ext>
            </a:extLst>
          </p:cNvPr>
          <p:cNvSpPr/>
          <p:nvPr/>
        </p:nvSpPr>
        <p:spPr>
          <a:xfrm>
            <a:off x="10969922" y="1047811"/>
            <a:ext cx="385482" cy="367553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u</a:t>
            </a:r>
            <a:endParaRPr lang="zh-CN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42DE0A6-0007-125C-FC7E-8F29F6298B4B}"/>
                  </a:ext>
                </a:extLst>
              </p:cNvPr>
              <p:cNvSpPr txBox="1"/>
              <p:nvPr/>
            </p:nvSpPr>
            <p:spPr>
              <a:xfrm>
                <a:off x="10810918" y="-11221"/>
                <a:ext cx="598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42DE0A6-0007-125C-FC7E-8F29F6298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918" y="-11221"/>
                <a:ext cx="59830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EF67AF5-EA33-52F3-EDF7-CA7E26CCDE7B}"/>
                  </a:ext>
                </a:extLst>
              </p:cNvPr>
              <p:cNvSpPr txBox="1"/>
              <p:nvPr/>
            </p:nvSpPr>
            <p:spPr>
              <a:xfrm>
                <a:off x="5101481" y="568211"/>
                <a:ext cx="6213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EF67AF5-EA33-52F3-EDF7-CA7E26CCD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481" y="568211"/>
                <a:ext cx="6213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椭圆 25">
            <a:extLst>
              <a:ext uri="{FF2B5EF4-FFF2-40B4-BE49-F238E27FC236}">
                <a16:creationId xmlns:a16="http://schemas.microsoft.com/office/drawing/2014/main" id="{8DD78F7A-A777-63A2-F6AB-9956B272642F}"/>
              </a:ext>
            </a:extLst>
          </p:cNvPr>
          <p:cNvSpPr/>
          <p:nvPr/>
        </p:nvSpPr>
        <p:spPr>
          <a:xfrm>
            <a:off x="4119286" y="679145"/>
            <a:ext cx="888627" cy="854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"/>
                      <a:gd name="connsiteY0" fmla="*/ 431959 h 863917"/>
                      <a:gd name="connsiteX1" fmla="*/ 457200 w 914400"/>
                      <a:gd name="connsiteY1" fmla="*/ 0 h 863917"/>
                      <a:gd name="connsiteX2" fmla="*/ 914400 w 914400"/>
                      <a:gd name="connsiteY2" fmla="*/ 431959 h 863917"/>
                      <a:gd name="connsiteX3" fmla="*/ 457200 w 914400"/>
                      <a:gd name="connsiteY3" fmla="*/ 863918 h 863917"/>
                      <a:gd name="connsiteX4" fmla="*/ 0 w 914400"/>
                      <a:gd name="connsiteY4" fmla="*/ 431959 h 863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863917" fill="none" extrusionOk="0">
                        <a:moveTo>
                          <a:pt x="0" y="431959"/>
                        </a:moveTo>
                        <a:cubicBezTo>
                          <a:pt x="18125" y="195545"/>
                          <a:pt x="211109" y="-13200"/>
                          <a:pt x="457200" y="0"/>
                        </a:cubicBezTo>
                        <a:cubicBezTo>
                          <a:pt x="691737" y="-2752"/>
                          <a:pt x="874800" y="230678"/>
                          <a:pt x="914400" y="431959"/>
                        </a:cubicBezTo>
                        <a:cubicBezTo>
                          <a:pt x="907825" y="607819"/>
                          <a:pt x="682566" y="901634"/>
                          <a:pt x="457200" y="863918"/>
                        </a:cubicBezTo>
                        <a:cubicBezTo>
                          <a:pt x="237798" y="882450"/>
                          <a:pt x="18296" y="674922"/>
                          <a:pt x="0" y="431959"/>
                        </a:cubicBezTo>
                        <a:close/>
                      </a:path>
                      <a:path w="914400" h="863917" stroke="0" extrusionOk="0">
                        <a:moveTo>
                          <a:pt x="0" y="431959"/>
                        </a:moveTo>
                        <a:cubicBezTo>
                          <a:pt x="-24975" y="177990"/>
                          <a:pt x="160034" y="16762"/>
                          <a:pt x="457200" y="0"/>
                        </a:cubicBezTo>
                        <a:cubicBezTo>
                          <a:pt x="716092" y="1345"/>
                          <a:pt x="867637" y="194882"/>
                          <a:pt x="914400" y="431959"/>
                        </a:cubicBezTo>
                        <a:cubicBezTo>
                          <a:pt x="880043" y="704074"/>
                          <a:pt x="703588" y="897731"/>
                          <a:pt x="457200" y="863918"/>
                        </a:cubicBezTo>
                        <a:cubicBezTo>
                          <a:pt x="181270" y="851102"/>
                          <a:pt x="15823" y="678083"/>
                          <a:pt x="0" y="4319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A776C624-1694-C143-0B18-D935A4356F32}"/>
              </a:ext>
            </a:extLst>
          </p:cNvPr>
          <p:cNvSpPr/>
          <p:nvPr/>
        </p:nvSpPr>
        <p:spPr>
          <a:xfrm>
            <a:off x="4290176" y="759122"/>
            <a:ext cx="385482" cy="3675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u</a:t>
            </a:r>
            <a:endParaRPr lang="zh-CN" altLang="en-US" i="1" dirty="0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5E0E4E3F-B72A-797C-6E65-45ADC68F5CC5}"/>
              </a:ext>
            </a:extLst>
          </p:cNvPr>
          <p:cNvSpPr/>
          <p:nvPr/>
        </p:nvSpPr>
        <p:spPr>
          <a:xfrm>
            <a:off x="4321550" y="1081551"/>
            <a:ext cx="385482" cy="367553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c</a:t>
            </a:r>
            <a:endParaRPr lang="zh-CN" altLang="en-US" i="1" dirty="0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A7914BCE-5B72-56D3-9575-677174CD5CE9}"/>
              </a:ext>
            </a:extLst>
          </p:cNvPr>
          <p:cNvSpPr/>
          <p:nvPr/>
        </p:nvSpPr>
        <p:spPr>
          <a:xfrm>
            <a:off x="4563600" y="944353"/>
            <a:ext cx="385482" cy="367553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/>
              <a:t>d</a:t>
            </a:r>
            <a:endParaRPr lang="zh-CN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D67B1F8-F1AB-4690-6588-7A79AAA81478}"/>
                  </a:ext>
                </a:extLst>
              </p:cNvPr>
              <p:cNvSpPr txBox="1"/>
              <p:nvPr/>
            </p:nvSpPr>
            <p:spPr>
              <a:xfrm>
                <a:off x="6407909" y="4422089"/>
                <a:ext cx="5656985" cy="1360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Multiplicity-Dependent dependence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b="1" i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US" altLang="zh-CN" sz="18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/>
                  <a:t> ratio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No multiplicity dependence of with the current large uncertainties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The measured ratio in the lowest multiplicity interval is higher than what is observed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b="1" dirty="0"/>
                  <a:t> collisions.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D67B1F8-F1AB-4690-6588-7A79AAA81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909" y="4422089"/>
                <a:ext cx="5656985" cy="1360437"/>
              </a:xfrm>
              <a:prstGeom prst="rect">
                <a:avLst/>
              </a:prstGeom>
              <a:blipFill>
                <a:blip r:embed="rId8"/>
                <a:stretch>
                  <a:fillRect l="-862" t="-1339" b="-4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BA20DF5-BAD9-2F4A-0BCC-D376160E9EF9}"/>
                  </a:ext>
                </a:extLst>
              </p:cNvPr>
              <p:cNvSpPr txBox="1"/>
              <p:nvPr/>
            </p:nvSpPr>
            <p:spPr>
              <a:xfrm>
                <a:off x="119618" y="4415042"/>
                <a:ext cx="6236574" cy="1852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Multiplicity-Dependent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0"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CN" b="1" i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sub>
                          <m:sup>
                            <m:r>
                              <a:rPr lang="en-US" altLang="zh-CN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800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US" altLang="zh-CN" sz="18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18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/>
                  <a:t> Ratio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600" dirty="0"/>
                  <a:t> ratio showing a significant increase from the lowest to the highest multiplicity class, </a:t>
                </a:r>
                <a:r>
                  <a:rPr lang="en-US" altLang="zh-CN" sz="1600" b="1" dirty="0"/>
                  <a:t>significance level 5.3</a:t>
                </a:r>
                <a14:m>
                  <m:oMath xmlns:m="http://schemas.openxmlformats.org/officeDocument/2006/math">
                    <m:r>
                      <a:rPr lang="en-US" altLang="zh-CN" sz="1600" b="1" i="0">
                        <a:latin typeface="Cambria Math" panose="02040503050406030204" pitchFamily="18" charset="0"/>
                      </a:rPr>
                      <m:t>𝛔</m:t>
                    </m:r>
                  </m:oMath>
                </a14:m>
                <a:endParaRPr lang="en-US" altLang="zh-CN" sz="1600" b="1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1600" b="1" dirty="0"/>
                  <a:t>Mode 2 </a:t>
                </a:r>
                <a:r>
                  <a:rPr lang="en-US" altLang="zh-CN" sz="1600" dirty="0"/>
                  <a:t>captures the trend but does not match the observed magnitude, </a:t>
                </a:r>
                <a:r>
                  <a:rPr lang="en-US" altLang="zh-CN" sz="1600" b="1" dirty="0"/>
                  <a:t>PYTHIA 8 Monash </a:t>
                </a:r>
                <a:r>
                  <a:rPr lang="en-US" altLang="zh-CN" sz="1600" dirty="0"/>
                  <a:t>model fails to describe the ratio.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The measured ratio in the lowest multiplicity interval is higher than what is observed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b="1" dirty="0"/>
                  <a:t> collisions.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BA20DF5-BAD9-2F4A-0BCC-D376160E9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18" y="4415042"/>
                <a:ext cx="6236574" cy="1852880"/>
              </a:xfrm>
              <a:prstGeom prst="rect">
                <a:avLst/>
              </a:prstGeom>
              <a:blipFill>
                <a:blip r:embed="rId9"/>
                <a:stretch>
                  <a:fillRect l="-880" t="-987" r="-1466" b="-3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475A0172-D4AC-24FA-A1DD-861C6FFA5C03}"/>
              </a:ext>
            </a:extLst>
          </p:cNvPr>
          <p:cNvSpPr txBox="1"/>
          <p:nvPr/>
        </p:nvSpPr>
        <p:spPr>
          <a:xfrm>
            <a:off x="953742" y="701833"/>
            <a:ext cx="26368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 err="1">
                <a:hlinkClick r:id="rId10"/>
              </a:rPr>
              <a:t>Phys.Lett.B</a:t>
            </a:r>
            <a:r>
              <a:rPr lang="en-US" altLang="zh-CN" sz="1400" dirty="0">
                <a:hlinkClick r:id="rId10"/>
              </a:rPr>
              <a:t> 829 (2022) 137065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161143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1371</Words>
  <Application>Microsoft Office PowerPoint</Application>
  <PresentationFormat>宽屏</PresentationFormat>
  <Paragraphs>218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MS Mincho</vt:lpstr>
      <vt:lpstr>等线</vt:lpstr>
      <vt:lpstr>Arial</vt:lpstr>
      <vt:lpstr>Cambria Math</vt:lpstr>
      <vt:lpstr>Symbol</vt:lpstr>
      <vt:lpstr>Times New Roman</vt:lpstr>
      <vt:lpstr>Wingdings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方程</dc:creator>
  <cp:lastModifiedBy>程 方</cp:lastModifiedBy>
  <cp:revision>165</cp:revision>
  <cp:lastPrinted>2024-06-24T00:24:41Z</cp:lastPrinted>
  <dcterms:created xsi:type="dcterms:W3CDTF">2024-06-24T00:24:41Z</dcterms:created>
  <dcterms:modified xsi:type="dcterms:W3CDTF">2024-11-15T02:49:58Z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1033-11.1.0.11719</vt:lpwstr>
  </property>
  <property fmtid="{D5CDD505-2E9C-101B-9397-08002B2CF9AE}" pid="4" name="Notes">
    <vt:i4>1</vt:i4>
  </property>
  <property fmtid="{D5CDD505-2E9C-101B-9397-08002B2CF9AE}" pid="5" name="PresentationFormat">
    <vt:lpwstr>宽屏</vt:lpwstr>
  </property>
  <property fmtid="{D5CDD505-2E9C-101B-9397-08002B2CF9AE}" pid="6" name="Slides">
    <vt:i4>6</vt:i4>
  </property>
</Properties>
</file>