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721" r:id="rId3"/>
    <p:sldId id="722" r:id="rId4"/>
    <p:sldId id="723" r:id="rId5"/>
    <p:sldId id="739" r:id="rId6"/>
    <p:sldId id="747" r:id="rId7"/>
    <p:sldId id="745" r:id="rId8"/>
    <p:sldId id="748" r:id="rId9"/>
    <p:sldId id="749" r:id="rId10"/>
    <p:sldId id="27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AEC3A-4ABF-4DD7-B15C-0456BB53DC3B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9CD28-53BB-4EE1-9B54-1D22603962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0372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FA60C-E808-43DB-9B0C-2067ECF99C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864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FA60C-E808-43DB-9B0C-2067ECF99C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08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FA60C-E808-43DB-9B0C-2067ECF99C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2609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C7AFDE-BE83-FF7C-9D8E-511AEE8C7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212759E-9E67-E286-50D2-55E90667C6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CEEA44-4D24-6740-EF25-B3EA6159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AFFCD6-4F5E-B4B9-5CAB-9F1AD6504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41333BE-8BFE-F7FF-26F6-41EB46DA2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038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40DFA9-4596-D138-554E-419E8CA53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5051411-77CF-DE2D-13EB-972F0AEB21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ADCEEC-21CD-5B98-8B10-A8805FB5F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93F4A8-3B12-7561-420D-2DFA7FAFA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80BA4F2-1791-6D77-93EB-D9A70FD5B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6982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D40BA84-234D-973F-D14C-11324074F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1266E1-B76B-987B-2375-917C96C8E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48EC21-BAC0-BBEB-DC32-259600E4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D8873B-0280-4789-9F9C-C0E232DE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FCF411-5777-CDC6-57DB-6787A0A8E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0477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58A2E0-4289-90BD-7581-193643E48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A1985A4-8D8C-B09F-F0E0-D7F501F09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5FAC63A-31F0-F8F6-7A86-F8073925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F41A89-0E1D-C4A7-3BBB-5C567F5C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2CAC4FD-04BA-9771-E78E-1B290218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81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3CC363-7607-26D7-DFE0-AA527FC3F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DA0BE53-8C55-A22D-5E25-E95FA4B55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9A1C585-AAFE-B220-C4C7-DE840E964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552EF0-AB4B-D829-8DE5-015E4EAA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9325C2-8C1A-D44B-AD65-3DDBDBC7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4243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720C96-8B7F-5C2C-2071-DAA1F8C8B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DE65E8-0DFF-A2BF-6530-DF7A415C8A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809BCD-D160-693F-9F2C-592152B4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5AF4C85-D72A-288B-FBFE-C543BE8CB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56D878E-FB2D-BD8C-FE6D-93F94251B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AC01729-1083-B670-90BA-0A6A0CC8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2198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6006A4-A885-2AF1-B9B3-027743CCB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A4237A-3392-3FE1-2885-E475D7D8A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7ADBB73-3DAC-1053-634E-B7464E861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74516AD-3D29-13CB-4D30-3213D93547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39CCA0-3B93-0FD0-28A2-F8F48F355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74FB994-FD92-1CFF-34E8-A14FB7C0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0D2B43D-7F98-BF10-6DE1-89A4BC3B0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F7DBD58-FAA8-D614-3E9F-E8E80E78B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832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F4B2AB-46AD-452E-64B3-105E72185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8046A5C-6D06-BD52-9747-A8AE0C550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3291B65-EE58-4E70-98B1-9735EF879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07CF65D-94BF-7B3E-27CA-E6F8C9A0C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98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C569B6B-3DA2-F317-39FF-CD8D646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E9C9B8A-EEC5-EA8A-9C14-1BF4DE0D3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82F4D9C-AF6D-DE09-8174-E73F8411C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987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A6B6CE-F002-C2C4-19DE-76CA78B3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906E6C-288D-9A6F-6284-0FA9EF89A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93213B-FED2-1E45-72C6-901D38F944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3DC1397-13E0-E112-C389-FA51A7968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3EF4AD-79CA-9005-75A4-D1DC42F0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92774A7-BE58-D363-7524-291071B21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26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1290B-7040-B3F2-7226-C33F3CF6E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F5C1723F-4ED6-CDC6-248B-752793543D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02FA2D-3E48-7846-13E3-FA7F6F3789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A81064-004A-9B87-2552-18EB2EC7C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31B7C96-DB28-3796-2195-D38EE70FF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DA8A80-6506-5010-37AC-957EAEB3B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64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EBD7A9F-9DB1-24A5-7A33-A54DC277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4CDD588-E76C-B2CA-5A7C-7218C5C6D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DECD42-E434-E082-52F7-766BD1C0F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1DD1-078B-48EC-8A1D-91EFD4C83F32}" type="datetimeFigureOut">
              <a:rPr lang="zh-CN" altLang="en-US" smtClean="0"/>
              <a:t>2024/7/5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20E5B5-DABC-B60B-D631-CAF3A75B66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9DA1DC4-6939-1ECE-EB96-25B7118BC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42B56-F626-4146-AEF7-1EDE67CE7A3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40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4.png"/><Relationship Id="rId3" Type="http://schemas.openxmlformats.org/officeDocument/2006/relationships/image" Target="../media/image1250.png"/><Relationship Id="rId12" Type="http://schemas.openxmlformats.org/officeDocument/2006/relationships/image" Target="../media/image133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260.png"/><Relationship Id="rId15" Type="http://schemas.openxmlformats.org/officeDocument/2006/relationships/image" Target="../media/image3.png"/><Relationship Id="rId14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png"/><Relationship Id="rId3" Type="http://schemas.openxmlformats.org/officeDocument/2006/relationships/image" Target="../media/image135.png"/><Relationship Id="rId7" Type="http://schemas.openxmlformats.org/officeDocument/2006/relationships/image" Target="../media/image13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Relationship Id="rId9" Type="http://schemas.openxmlformats.org/officeDocument/2006/relationships/image" Target="../media/image14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png"/><Relationship Id="rId3" Type="http://schemas.openxmlformats.org/officeDocument/2006/relationships/image" Target="../media/image1400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4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EC669E1-A745-E6E2-3BC5-F1B1D1A584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5AACE8-BC81-FC3A-7FCB-9CE226BDF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李佳欣 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2024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7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582424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4FD4D4FA-40DA-FF13-32D8-3B78F43DAD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52" y="1742648"/>
            <a:ext cx="5092966" cy="3372703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BEA7BDEF-C06D-DA59-BABB-A6CF9AF33E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850" y="1742648"/>
            <a:ext cx="5647532" cy="326256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0E1FA157-74C6-D955-8CF7-9115C0D5FE7B}"/>
              </a:ext>
            </a:extLst>
          </p:cNvPr>
          <p:cNvSpPr txBox="1"/>
          <p:nvPr/>
        </p:nvSpPr>
        <p:spPr>
          <a:xfrm>
            <a:off x="2143671" y="3072972"/>
            <a:ext cx="1607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两体</a:t>
            </a:r>
            <a:r>
              <a:rPr lang="en-US" altLang="zh-CN" sz="2400" dirty="0" err="1">
                <a:latin typeface="楷体" panose="02010609060101010101" pitchFamily="49" charset="-122"/>
                <a:ea typeface="楷体" panose="02010609060101010101" pitchFamily="49" charset="-122"/>
              </a:rPr>
              <a:t>Zc</a:t>
            </a:r>
            <a:endParaRPr lang="zh-CN" altLang="en-US" sz="24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9D3C9A3-EBD7-1FB0-533B-31D3FD866D50}"/>
              </a:ext>
            </a:extLst>
          </p:cNvPr>
          <p:cNvSpPr txBox="1"/>
          <p:nvPr/>
        </p:nvSpPr>
        <p:spPr>
          <a:xfrm>
            <a:off x="7798052" y="3119138"/>
            <a:ext cx="1607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三体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3086EF17-EBAC-DFBD-A32F-7C6578499B95}"/>
              </a:ext>
            </a:extLst>
          </p:cNvPr>
          <p:cNvSpPr txBox="1"/>
          <p:nvPr/>
        </p:nvSpPr>
        <p:spPr>
          <a:xfrm>
            <a:off x="490614" y="600352"/>
            <a:ext cx="5549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效率检查：问题不是很大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C4EAE35-56D8-CE71-D056-2430AEAA309B}"/>
              </a:ext>
            </a:extLst>
          </p:cNvPr>
          <p:cNvSpPr txBox="1"/>
          <p:nvPr/>
        </p:nvSpPr>
        <p:spPr>
          <a:xfrm>
            <a:off x="750108" y="5638800"/>
            <a:ext cx="4206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在尝试做输入输出检查</a:t>
            </a:r>
          </a:p>
        </p:txBody>
      </p:sp>
    </p:spTree>
    <p:extLst>
      <p:ext uri="{BB962C8B-B14F-4D97-AF65-F5344CB8AC3E}">
        <p14:creationId xmlns:p14="http://schemas.microsoft.com/office/powerpoint/2010/main" val="323257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日期占位符 63">
            <a:extLst>
              <a:ext uri="{FF2B5EF4-FFF2-40B4-BE49-F238E27FC236}">
                <a16:creationId xmlns:a16="http://schemas.microsoft.com/office/drawing/2014/main" id="{815ADA43-C3B3-75DC-6381-7502D73C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5/30/2024</a:t>
            </a:r>
            <a:endParaRPr lang="zh-CN" altLang="en-US"/>
          </a:p>
        </p:txBody>
      </p:sp>
      <p:sp>
        <p:nvSpPr>
          <p:cNvPr id="65" name="页脚占位符 64">
            <a:extLst>
              <a:ext uri="{FF2B5EF4-FFF2-40B4-BE49-F238E27FC236}">
                <a16:creationId xmlns:a16="http://schemas.microsoft.com/office/drawing/2014/main" id="{FE69A305-DFE2-679F-7D94-A253064DE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中期考核</a:t>
            </a:r>
          </a:p>
        </p:txBody>
      </p:sp>
      <p:sp>
        <p:nvSpPr>
          <p:cNvPr id="66" name="灯片编号占位符 65">
            <a:extLst>
              <a:ext uri="{FF2B5EF4-FFF2-40B4-BE49-F238E27FC236}">
                <a16:creationId xmlns:a16="http://schemas.microsoft.com/office/drawing/2014/main" id="{5BBF1C21-8838-9D52-CC3C-C85354C35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6CA-3BD9-43E9-BE57-2EC3BFEAA942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5BEA966-F99D-69AD-A5ED-1403B693A6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51586" y="46038"/>
            <a:ext cx="9764013" cy="932647"/>
          </a:xfrm>
        </p:spPr>
        <p:txBody>
          <a:bodyPr/>
          <a:lstStyle/>
          <a:p>
            <a:r>
              <a:rPr lang="zh-CN" altLang="en-US" sz="3200" dirty="0">
                <a:latin typeface="楷体" panose="02010609060101010101" pitchFamily="49" charset="-122"/>
                <a:ea typeface="楷体" panose="02010609060101010101" pitchFamily="49" charset="-122"/>
              </a:rPr>
              <a:t>分析策略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4943E2E-C370-2CE4-6086-0065B98A0E14}"/>
                  </a:ext>
                </a:extLst>
              </p:cNvPr>
              <p:cNvSpPr txBox="1"/>
              <p:nvPr/>
            </p:nvSpPr>
            <p:spPr>
              <a:xfrm>
                <a:off x="1091956" y="1170032"/>
                <a:ext cx="10769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这个分析测量</a:t>
                </a:r>
                <a14:m>
                  <m:oMath xmlns:m="http://schemas.openxmlformats.org/officeDocument/2006/math">
                    <m:r>
                      <a:rPr lang="en-US" altLang="zh-CN" b="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𝛶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 b="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altLang="zh-CN" b="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S</m:t>
                        </m:r>
                      </m:e>
                    </m:d>
                    <m:r>
                      <a:rPr lang="en-US" altLang="zh-CN" b="0" dirty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</m:oMath>
                </a14:m>
                <a:r>
                  <a:rPr lang="en-US" altLang="zh-CN" sz="1800" dirty="0">
                    <a:ea typeface="楷体" panose="02010609060101010101" pitchFamily="49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1800" b="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𝑛𝑜𝑛</m:t>
                    </m:r>
                    <m:r>
                      <a:rPr lang="en-US" altLang="zh-CN" sz="1800" b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sz="1800" b="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𝐵</m:t>
                    </m:r>
                    <m:acc>
                      <m:accPr>
                        <m:chr m:val="̅"/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accPr>
                      <m:e>
                        <m:r>
                          <a:rPr lang="en-US" altLang="zh-CN" sz="1800" b="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𝐵</m:t>
                        </m:r>
                      </m:e>
                    </m:acc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dirty="0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</a:rPr>
                      <m:t>𝜙𝜂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，</m:t>
                    </m:r>
                    <m:r>
                      <a:rPr lang="zh-CN" altLang="en-US" i="1" dirty="0">
                        <a:latin typeface="Cambria Math" panose="02040503050406030204" pitchFamily="18" charset="0"/>
                      </a:rPr>
                      <m:t>𝜙</m:t>
                    </m:r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 dirty="0" smtClean="0"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等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)</a:t>
                </a:r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，首先将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Υ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和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  <a:cs typeface="Times New Roman" panose="02020603050405020304" pitchFamily="18" charset="0"/>
                  </a:rPr>
                  <a:t>过程的截面进行参数化</a:t>
                </a:r>
                <a:endParaRPr lang="zh-CN" altLang="en-US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4943E2E-C370-2CE4-6086-0065B98A0E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956" y="1170032"/>
                <a:ext cx="10769600" cy="369332"/>
              </a:xfrm>
              <a:prstGeom prst="rect">
                <a:avLst/>
              </a:prstGeom>
              <a:blipFill>
                <a:blip r:embed="rId3"/>
                <a:stretch>
                  <a:fillRect l="-340" t="-1311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本框 2">
            <a:extLst>
              <a:ext uri="{FF2B5EF4-FFF2-40B4-BE49-F238E27FC236}">
                <a16:creationId xmlns:a16="http://schemas.microsoft.com/office/drawing/2014/main" id="{192A52F1-4FDC-97C3-8AC2-F2B2013C0AC9}"/>
              </a:ext>
            </a:extLst>
          </p:cNvPr>
          <p:cNvSpPr txBox="1"/>
          <p:nvPr/>
        </p:nvSpPr>
        <p:spPr>
          <a:xfrm>
            <a:off x="1055011" y="5806506"/>
            <a:ext cx="2536528" cy="56067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  : </a:t>
            </a: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质心能量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M: </a:t>
            </a:r>
            <a:r>
              <a:rPr lang="zh-CN" altLang="en-US" sz="1400" dirty="0">
                <a:latin typeface="楷体" panose="02010609060101010101" pitchFamily="49" charset="-122"/>
                <a:ea typeface="楷体" panose="02010609060101010101" pitchFamily="49" charset="-122"/>
              </a:rPr>
              <a:t>质量</a:t>
            </a:r>
            <a:endParaRPr lang="en-US" altLang="zh-CN" sz="14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285750" indent="-285750" algn="just">
              <a:lnSpc>
                <a:spcPct val="150000"/>
              </a:lnSpc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endParaRPr lang="zh-CN" altLang="en-US" sz="2400" i="0" dirty="0">
              <a:solidFill>
                <a:srgbClr val="0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3FC010C-856E-52B6-B081-CF18480C8C08}"/>
                  </a:ext>
                </a:extLst>
              </p:cNvPr>
              <p:cNvSpPr txBox="1"/>
              <p:nvPr/>
            </p:nvSpPr>
            <p:spPr>
              <a:xfrm>
                <a:off x="2749178" y="5780072"/>
                <a:ext cx="4281513" cy="70163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zh-CN" altLang="en-US" sz="1400" i="1" dirty="0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 : </a:t>
                </a:r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相角</a:t>
                </a: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400" dirty="0" err="1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a,n</a:t>
                </a:r>
                <a:r>
                  <a:rPr lang="en-US" altLang="zh-CN" sz="1400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  :</a:t>
                </a:r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常数</a:t>
                </a: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:endParaRPr lang="zh-CN" altLang="en-US" sz="2400" i="0" dirty="0">
                  <a:solidFill>
                    <a:srgbClr val="0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文本框 5">
                <a:extLst>
                  <a:ext uri="{FF2B5EF4-FFF2-40B4-BE49-F238E27FC236}">
                    <a16:creationId xmlns:a16="http://schemas.microsoft.com/office/drawing/2014/main" id="{13FC010C-856E-52B6-B081-CF18480C8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178" y="5780072"/>
                <a:ext cx="4281513" cy="701635"/>
              </a:xfrm>
              <a:prstGeom prst="rect">
                <a:avLst/>
              </a:prstGeom>
              <a:blipFill>
                <a:blip r:embed="rId11"/>
                <a:stretch>
                  <a:fillRect l="-285" b="-869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042D1F1-2392-D23C-6F44-F6A309FC38F9}"/>
                  </a:ext>
                </a:extLst>
              </p:cNvPr>
              <p:cNvSpPr txBox="1"/>
              <p:nvPr/>
            </p:nvSpPr>
            <p:spPr>
              <a:xfrm>
                <a:off x="4569234" y="5795377"/>
                <a:ext cx="4055532" cy="488517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Γ</m:t>
                        </m:r>
                      </m:e>
                      <m:sub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𝑒𝑒</m:t>
                        </m:r>
                        <m:r>
                          <a:rPr lang="en-US" altLang="zh-CN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en-US" altLang="zh-CN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: 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𝛶</m:t>
                    </m:r>
                    <m:d>
                      <m:dPr>
                        <m:ctrlPr>
                          <a:rPr lang="zh-CN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S</m:t>
                        </m:r>
                      </m:e>
                    </m:d>
                    <m:r>
                      <a:rPr lang="en-US" altLang="zh-CN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𝑒𝑒</m:t>
                    </m:r>
                  </m:oMath>
                </a14:m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过程的衰变宽度</a:t>
                </a: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400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BW(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sz="1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rad>
                  </m:oMath>
                </a14:m>
                <a:r>
                  <a:rPr lang="en-US" altLang="zh-CN" sz="1400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): </a:t>
                </a:r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描述</a:t>
                </a:r>
                <a14:m>
                  <m:oMath xmlns:m="http://schemas.openxmlformats.org/officeDocument/2006/math">
                    <m:r>
                      <a:rPr lang="en-US" altLang="zh-CN" sz="140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𝛶</m:t>
                    </m:r>
                    <m:d>
                      <m:dPr>
                        <m:ctrlPr>
                          <a:rPr lang="zh-CN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altLang="zh-CN" sz="1400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S</m:t>
                        </m:r>
                      </m:e>
                    </m:d>
                    <m:r>
                      <a:rPr lang="zh-CN" altLang="en-US" sz="1400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线性</m:t>
                    </m:r>
                  </m:oMath>
                </a14:m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</a:t>
                </a:r>
                <a:r>
                  <a:rPr lang="en-US" altLang="zh-CN" sz="1400" dirty="0" err="1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Breit</a:t>
                </a:r>
                <a:r>
                  <a:rPr lang="en-US" altLang="zh-CN" sz="1400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-Wigner</a:t>
                </a:r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函数</a:t>
                </a: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:endParaRPr lang="zh-CN" altLang="en-US" sz="2400" i="0" dirty="0">
                  <a:solidFill>
                    <a:srgbClr val="0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6042D1F1-2392-D23C-6F44-F6A309FC3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234" y="5795377"/>
                <a:ext cx="4055532" cy="488517"/>
              </a:xfrm>
              <a:prstGeom prst="rect">
                <a:avLst/>
              </a:prstGeom>
              <a:blipFill>
                <a:blip r:embed="rId12"/>
                <a:stretch>
                  <a:fillRect l="-301" b="-5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83FA637-7D67-6D47-5A8A-EBB93AC07AFC}"/>
                  </a:ext>
                </a:extLst>
              </p:cNvPr>
              <p:cNvSpPr txBox="1"/>
              <p:nvPr/>
            </p:nvSpPr>
            <p:spPr>
              <a:xfrm>
                <a:off x="8731554" y="5942142"/>
                <a:ext cx="3770682" cy="369332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</m:oMath>
                </a14:m>
                <a:r>
                  <a:rPr lang="en-US" altLang="zh-CN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:</a:t>
                </a:r>
                <a:r>
                  <a:rPr lang="zh-CN" altLang="en-US" sz="1400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分支比</a:t>
                </a:r>
                <a:endParaRPr lang="en-US" altLang="zh-CN" sz="14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:endParaRPr lang="en-US" altLang="zh-CN" sz="1000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spcBef>
                    <a:spcPts val="0"/>
                  </a:spcBef>
                  <a:buClrTx/>
                  <a:buFont typeface="Arial" panose="020B0604020202020204" pitchFamily="34" charset="0"/>
                  <a:buChar char="•"/>
                </a:pPr>
                <a:endParaRPr lang="zh-CN" altLang="en-US" i="0" dirty="0">
                  <a:solidFill>
                    <a:srgbClr val="000000"/>
                  </a:solidFill>
                  <a:latin typeface="Times New Roman" panose="02020603050405020304" pitchFamily="18" charset="0"/>
                  <a:ea typeface="楷体" panose="02010609060101010101" pitchFamily="49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D83FA637-7D67-6D47-5A8A-EBB93AC0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1554" y="5942142"/>
                <a:ext cx="3770682" cy="369332"/>
              </a:xfrm>
              <a:prstGeom prst="rect">
                <a:avLst/>
              </a:prstGeom>
              <a:blipFill>
                <a:blip r:embed="rId13"/>
                <a:stretch>
                  <a:fillRect l="-162" b="-1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组合 8">
            <a:extLst>
              <a:ext uri="{FF2B5EF4-FFF2-40B4-BE49-F238E27FC236}">
                <a16:creationId xmlns:a16="http://schemas.microsoft.com/office/drawing/2014/main" id="{634BA663-A894-90EE-2EF0-8DED1A4CEE62}"/>
              </a:ext>
            </a:extLst>
          </p:cNvPr>
          <p:cNvGrpSpPr/>
          <p:nvPr/>
        </p:nvGrpSpPr>
        <p:grpSpPr>
          <a:xfrm>
            <a:off x="2632026" y="1926850"/>
            <a:ext cx="5992740" cy="1349965"/>
            <a:chOff x="2767951" y="2294571"/>
            <a:chExt cx="5992740" cy="1349965"/>
          </a:xfrm>
        </p:grpSpPr>
        <p:pic>
          <p:nvPicPr>
            <p:cNvPr id="10" name="图片 9">
              <a:extLst>
                <a:ext uri="{FF2B5EF4-FFF2-40B4-BE49-F238E27FC236}">
                  <a16:creationId xmlns:a16="http://schemas.microsoft.com/office/drawing/2014/main" id="{A4B3FABB-46C9-2018-060A-42BB78A2BDA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t="19398" b="15126"/>
            <a:stretch/>
          </p:blipFill>
          <p:spPr>
            <a:xfrm>
              <a:off x="2767951" y="2294571"/>
              <a:ext cx="5030498" cy="495967"/>
            </a:xfrm>
            <a:prstGeom prst="rect">
              <a:avLst/>
            </a:prstGeom>
          </p:spPr>
        </p:pic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5DA9345B-9A97-0FEE-297C-E5AB37656451}"/>
                </a:ext>
              </a:extLst>
            </p:cNvPr>
            <p:cNvSpPr txBox="1"/>
            <p:nvPr/>
          </p:nvSpPr>
          <p:spPr>
            <a:xfrm>
              <a:off x="4211782" y="2294571"/>
              <a:ext cx="1579418" cy="49596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929437C1-CF5E-13D1-4892-6C449D6D08E4}"/>
                </a:ext>
              </a:extLst>
            </p:cNvPr>
            <p:cNvCxnSpPr>
              <a:cxnSpLocks/>
              <a:stCxn id="11" idx="2"/>
            </p:cNvCxnSpPr>
            <p:nvPr/>
          </p:nvCxnSpPr>
          <p:spPr>
            <a:xfrm flipH="1">
              <a:off x="4996873" y="2790538"/>
              <a:ext cx="4618" cy="4421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321CA9BC-5578-A7E1-0D7A-D57A45D06C1C}"/>
                    </a:ext>
                  </a:extLst>
                </p:cNvPr>
                <p:cNvSpPr txBox="1"/>
                <p:nvPr/>
              </p:nvSpPr>
              <p:spPr>
                <a:xfrm>
                  <a:off x="4184071" y="3255942"/>
                  <a:ext cx="188421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+</m:t>
                          </m:r>
                        </m:sup>
                      </m:sSup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楷体" panose="02010609060101010101" pitchFamily="49" charset="-122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a14:m>
                  <a:r>
                    <a:rPr lang="zh-CN" altLang="en-US" dirty="0">
                      <a:latin typeface="楷体" panose="02010609060101010101" pitchFamily="49" charset="-122"/>
                      <a:ea typeface="楷体" panose="02010609060101010101" pitchFamily="49" charset="-122"/>
                      <a:cs typeface="Times New Roman" panose="02020603050405020304" pitchFamily="18" charset="0"/>
                    </a:rPr>
                    <a:t>过程的截面</a:t>
                  </a:r>
                  <a:endParaRPr lang="zh-CN" altLang="en-US" dirty="0"/>
                </a:p>
              </p:txBody>
            </p:sp>
          </mc:Choice>
          <mc:Fallback xmlns="">
            <p:sp>
              <p:nvSpPr>
                <p:cNvPr id="9" name="文本框 8">
                  <a:extLst>
                    <a:ext uri="{FF2B5EF4-FFF2-40B4-BE49-F238E27FC236}">
                      <a16:creationId xmlns:a16="http://schemas.microsoft.com/office/drawing/2014/main" id="{387DD939-B98B-5A1A-FEA7-8995E40B86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071" y="3255942"/>
                  <a:ext cx="1884219" cy="369332"/>
                </a:xfrm>
                <a:prstGeom prst="rect">
                  <a:avLst/>
                </a:prstGeom>
                <a:blipFill>
                  <a:blip r:embed="rId4"/>
                  <a:stretch>
                    <a:fillRect t="-13115" r="-324" b="-1967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B1070A15-DCF0-94AF-41F9-CB43895AD71F}"/>
                </a:ext>
              </a:extLst>
            </p:cNvPr>
            <p:cNvSpPr txBox="1"/>
            <p:nvPr/>
          </p:nvSpPr>
          <p:spPr>
            <a:xfrm>
              <a:off x="6384637" y="2298524"/>
              <a:ext cx="1314883" cy="49596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endParaRPr lang="zh-CN" altLang="en-US" dirty="0"/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C1C99A38-A4A8-946E-CCE7-E2FECE03558A}"/>
                </a:ext>
              </a:extLst>
            </p:cNvPr>
            <p:cNvCxnSpPr/>
            <p:nvPr/>
          </p:nvCxnSpPr>
          <p:spPr>
            <a:xfrm flipH="1">
              <a:off x="7042078" y="2813753"/>
              <a:ext cx="4618" cy="4421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4E7DBE3A-145D-32A4-1C31-5F532DD8B5B1}"/>
                    </a:ext>
                  </a:extLst>
                </p:cNvPr>
                <p:cNvSpPr txBox="1"/>
                <p:nvPr/>
              </p:nvSpPr>
              <p:spPr>
                <a:xfrm>
                  <a:off x="6384637" y="3275204"/>
                  <a:ext cx="237605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ψ</m:t>
                      </m:r>
                      <m:r>
                        <m:rPr>
                          <m:nor/>
                        </m:rPr>
                        <a:rPr lang="en-US" altLang="zh-C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(3770)</m:t>
                      </m:r>
                    </m:oMath>
                  </a14:m>
                  <a:r>
                    <a:rPr lang="zh-CN" altLang="en-US" dirty="0">
                      <a:latin typeface="楷体" panose="02010609060101010101" pitchFamily="49" charset="-122"/>
                      <a:ea typeface="楷体" panose="02010609060101010101" pitchFamily="49" charset="-122"/>
                      <a:cs typeface="Times New Roman" panose="02020603050405020304" pitchFamily="18" charset="0"/>
                    </a:rPr>
                    <a:t>过程的截面</a:t>
                  </a:r>
                  <a:endParaRPr lang="zh-CN" altLang="en-US" dirty="0"/>
                </a:p>
              </p:txBody>
            </p:sp>
          </mc:Choice>
          <mc:Fallback xmlns="">
            <p:sp>
              <p:nvSpPr>
                <p:cNvPr id="16" name="文本框 15">
                  <a:extLst>
                    <a:ext uri="{FF2B5EF4-FFF2-40B4-BE49-F238E27FC236}">
                      <a16:creationId xmlns:a16="http://schemas.microsoft.com/office/drawing/2014/main" id="{4E7DBE3A-145D-32A4-1C31-5F532DD8B5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84637" y="3275204"/>
                  <a:ext cx="2376054" cy="369332"/>
                </a:xfrm>
                <a:prstGeom prst="rect">
                  <a:avLst/>
                </a:prstGeom>
                <a:blipFill>
                  <a:blip r:embed="rId15"/>
                  <a:stretch>
                    <a:fillRect l="-513" t="-14754" b="-19672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id="{5D271579-8A17-5049-D5D1-503D3437A81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265558" y="3398821"/>
            <a:ext cx="4935659" cy="239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27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日期占位符 37">
            <a:extLst>
              <a:ext uri="{FF2B5EF4-FFF2-40B4-BE49-F238E27FC236}">
                <a16:creationId xmlns:a16="http://schemas.microsoft.com/office/drawing/2014/main" id="{B1E9129F-C202-ECC4-29C1-703B1090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5/30/2024</a:t>
            </a:r>
            <a:endParaRPr lang="zh-CN" altLang="en-US"/>
          </a:p>
        </p:txBody>
      </p:sp>
      <p:sp>
        <p:nvSpPr>
          <p:cNvPr id="39" name="页脚占位符 38">
            <a:extLst>
              <a:ext uri="{FF2B5EF4-FFF2-40B4-BE49-F238E27FC236}">
                <a16:creationId xmlns:a16="http://schemas.microsoft.com/office/drawing/2014/main" id="{B0C7B61E-8119-4168-ADBE-99256454B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中期考核</a:t>
            </a:r>
          </a:p>
        </p:txBody>
      </p:sp>
      <p:sp>
        <p:nvSpPr>
          <p:cNvPr id="40" name="灯片编号占位符 39">
            <a:extLst>
              <a:ext uri="{FF2B5EF4-FFF2-40B4-BE49-F238E27FC236}">
                <a16:creationId xmlns:a16="http://schemas.microsoft.com/office/drawing/2014/main" id="{A4816E79-8914-8E79-1471-146DCFAF9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6CA-3BD9-43E9-BE57-2EC3BFEAA942}" type="slidenum">
              <a:rPr lang="zh-CN" altLang="en-US" smtClean="0"/>
              <a:t>3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/>
              <p:nvPr/>
            </p:nvSpPr>
            <p:spPr>
              <a:xfrm>
                <a:off x="858276" y="1048613"/>
                <a:ext cx="9661237" cy="390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对于一个扫描实验，在一个共振附近需要采集几个能量点</a:t>
                </a:r>
                <a:r>
                  <a:rPr lang="en-US" altLang="zh-CN" b="0" i="0" dirty="0">
                    <a:solidFill>
                      <a:srgbClr val="24292F"/>
                    </a:solidFill>
                    <a:effectLst/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𝑁</m:t>
                        </m:r>
                      </m:e>
                      <m:sub>
                        <m:r>
                          <a:rPr lang="en-US" altLang="zh-CN" b="0" i="1" smtClean="0">
                            <a:solidFill>
                              <a:srgbClr val="24292F"/>
                            </a:solidFill>
                            <a:effectLst/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𝑝𝑡</m:t>
                        </m:r>
                      </m:sub>
                    </m:sSub>
                  </m:oMath>
                </a14:m>
                <a:r>
                  <a:rPr lang="en-US" altLang="zh-CN" b="0" i="0" dirty="0">
                    <a:solidFill>
                      <a:srgbClr val="24292F"/>
                    </a:solidFill>
                    <a:effectLst/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)</a:t>
                </a:r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。通常，估计器被构建为</a:t>
                </a:r>
                <a:r>
                  <a:rPr lang="en-US" altLang="zh-CN" dirty="0">
                    <a:solidFill>
                      <a:srgbClr val="00B0F0"/>
                    </a:solidFill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[1]</a:t>
                </a:r>
                <a:r>
                  <a:rPr lang="zh-CN" altLang="en-US" b="0" i="0" dirty="0">
                    <a:solidFill>
                      <a:srgbClr val="24292F"/>
                    </a:solidFill>
                    <a:effectLst/>
                    <a:latin typeface="楷体" panose="02010609060101010101" pitchFamily="49" charset="-122"/>
                    <a:ea typeface="楷体" panose="02010609060101010101" pitchFamily="49" charset="-122"/>
                  </a:rPr>
                  <a:t>：</a:t>
                </a:r>
                <a:endParaRPr lang="zh-CN" altLang="en-US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6" y="1048613"/>
                <a:ext cx="9661237" cy="390748"/>
              </a:xfrm>
              <a:prstGeom prst="rect">
                <a:avLst/>
              </a:prstGeom>
              <a:blipFill>
                <a:blip r:embed="rId3"/>
                <a:stretch>
                  <a:fillRect l="-568" t="-12500" b="-187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/>
              <p:nvPr/>
            </p:nvSpPr>
            <p:spPr>
              <a:xfrm>
                <a:off x="2980331" y="1563377"/>
                <a:ext cx="5334000" cy="8107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altLang="zh-CN" i="1">
                                  <a:solidFill>
                                    <a:srgbClr val="24292F"/>
                                  </a:solidFill>
                                  <a:latin typeface="Cambria Math" panose="02040503050406030204" pitchFamily="18" charset="0"/>
                                  <a:ea typeface="楷体" panose="02010609060101010101" pitchFamily="49" charset="-122"/>
                                </a:rPr>
                                <m:t>𝑝𝑡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CN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 smtClean="0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altLang="zh-CN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 smtClean="0"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∆</m:t>
                                  </m:r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0331" y="1563377"/>
                <a:ext cx="5334000" cy="810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52DA8EAD-36D3-196C-4E8A-958C54965DF7}"/>
              </a:ext>
            </a:extLst>
          </p:cNvPr>
          <p:cNvSpPr txBox="1"/>
          <p:nvPr/>
        </p:nvSpPr>
        <p:spPr>
          <a:xfrm>
            <a:off x="7015075" y="1878447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1D9B5A5-A166-536A-93CE-532F8425C9BE}"/>
                  </a:ext>
                </a:extLst>
              </p:cNvPr>
              <p:cNvSpPr txBox="1"/>
              <p:nvPr/>
            </p:nvSpPr>
            <p:spPr>
              <a:xfrm>
                <a:off x="1352422" y="2498192"/>
                <a:ext cx="9809018" cy="692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和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表示事例观测的数目以及在第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𝑖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个点的它的误差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,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为对应点的亮度，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是选择效率，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是理论上的截面</a:t>
                </a: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1D9B5A5-A166-536A-93CE-532F8425C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2422" y="2498192"/>
                <a:ext cx="9809018" cy="692241"/>
              </a:xfrm>
              <a:prstGeom prst="rect">
                <a:avLst/>
              </a:prstGeom>
              <a:blipFill>
                <a:blip r:embed="rId5"/>
                <a:stretch>
                  <a:fillRect l="-1057" t="-5310" r="-1740" b="-88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E396C6C-0F82-3B58-D636-0B45D045940F}"/>
                  </a:ext>
                </a:extLst>
              </p:cNvPr>
              <p:cNvSpPr txBox="1"/>
              <p:nvPr/>
            </p:nvSpPr>
            <p:spPr>
              <a:xfrm>
                <a:off x="4975416" y="3330480"/>
                <a:ext cx="1657762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Sup>
                        <m:sSub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bSup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BE396C6C-0F82-3B58-D636-0B45D0459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416" y="3330480"/>
                <a:ext cx="1657762" cy="299249"/>
              </a:xfrm>
              <a:prstGeom prst="rect">
                <a:avLst/>
              </a:prstGeom>
              <a:blipFill>
                <a:blip r:embed="rId6"/>
                <a:stretch>
                  <a:fillRect l="-2574" r="-1103" b="-2244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3E33513D-06EC-BEBE-3CE5-28D4618948C4}"/>
              </a:ext>
            </a:extLst>
          </p:cNvPr>
          <p:cNvSpPr txBox="1"/>
          <p:nvPr/>
        </p:nvSpPr>
        <p:spPr>
          <a:xfrm>
            <a:off x="7015075" y="3322405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7297CC7-F50C-5594-57F9-6D8B4E114FBB}"/>
              </a:ext>
            </a:extLst>
          </p:cNvPr>
          <p:cNvSpPr txBox="1"/>
          <p:nvPr/>
        </p:nvSpPr>
        <p:spPr>
          <a:xfrm>
            <a:off x="858276" y="3879932"/>
            <a:ext cx="4137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公式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(5)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可以改写为：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/>
              <p:nvPr/>
            </p:nvSpPr>
            <p:spPr>
              <a:xfrm>
                <a:off x="3300392" y="4230853"/>
                <a:ext cx="5195461" cy="6722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</m:den>
                          </m:f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zh-CN" altLang="en-US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  <m:nary>
                            <m:naryPr>
                              <m:chr m:val="∑"/>
                              <m:supHide m:val="on"/>
                              <m:ctrlPr>
                                <a:rPr lang="zh-CN" alt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7"/>
                                </m:r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/>
                            <m:e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num>
                                <m:den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</m:den>
                              </m:f>
                              <m:sSup>
                                <m:s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Sup>
                                    <m:sSub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𝑜𝑏𝑠</m:t>
                                      </m:r>
                                    </m:sup>
                                  </m:sSub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zh-CN" altLang="en-US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392" y="4230853"/>
                <a:ext cx="5195461" cy="6722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B3E2222-C8DB-1D82-91E9-02641B3B193D}"/>
              </a:ext>
            </a:extLst>
          </p:cNvPr>
          <p:cNvSpPr txBox="1"/>
          <p:nvPr/>
        </p:nvSpPr>
        <p:spPr>
          <a:xfrm>
            <a:off x="8543693" y="4393822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F668C2E0-81CB-34D2-8041-052D295D18D1}"/>
                  </a:ext>
                </a:extLst>
              </p:cNvPr>
              <p:cNvSpPr txBox="1"/>
              <p:nvPr/>
            </p:nvSpPr>
            <p:spPr>
              <a:xfrm>
                <a:off x="858276" y="5037243"/>
                <a:ext cx="5873670" cy="375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为了简化，这里将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𝜒</m:t>
                        </m:r>
                      </m:e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2</m:t>
                        </m:r>
                      </m:sup>
                    </m:s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替换成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𝑓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，并利用以下的关系：</a:t>
                </a:r>
              </a:p>
            </p:txBody>
          </p:sp>
        </mc:Choice>
        <mc:Fallback xmlns="">
          <p:sp>
            <p:nvSpPr>
              <p:cNvPr id="26" name="文本框 25">
                <a:extLst>
                  <a:ext uri="{FF2B5EF4-FFF2-40B4-BE49-F238E27FC236}">
                    <a16:creationId xmlns:a16="http://schemas.microsoft.com/office/drawing/2014/main" id="{F668C2E0-81CB-34D2-8041-052D295D18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276" y="5037243"/>
                <a:ext cx="5873670" cy="375552"/>
              </a:xfrm>
              <a:prstGeom prst="rect">
                <a:avLst/>
              </a:prstGeom>
              <a:blipFill>
                <a:blip r:embed="rId8"/>
                <a:stretch>
                  <a:fillRect l="-935" t="-11290" b="-1935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565F66DB-253F-42A8-4FA3-6FCFCA616160}"/>
                  </a:ext>
                </a:extLst>
              </p:cNvPr>
              <p:cNvSpPr txBox="1"/>
              <p:nvPr/>
            </p:nvSpPr>
            <p:spPr>
              <a:xfrm>
                <a:off x="3058643" y="5426770"/>
                <a:ext cx="5678957" cy="375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zh-CN" altLang="en-US" dirty="0"/>
                  <a:t> </a:t>
                </a:r>
                <a:r>
                  <a:rPr lang="en-US" altLang="zh-CN" dirty="0"/>
                  <a:t>,                  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dirty="0"/>
                  <a:t>             </a:t>
                </a:r>
              </a:p>
            </p:txBody>
          </p:sp>
        </mc:Choice>
        <mc:Fallback xmlns="">
          <p:sp>
            <p:nvSpPr>
              <p:cNvPr id="29" name="文本框 28">
                <a:extLst>
                  <a:ext uri="{FF2B5EF4-FFF2-40B4-BE49-F238E27FC236}">
                    <a16:creationId xmlns:a16="http://schemas.microsoft.com/office/drawing/2014/main" id="{565F66DB-253F-42A8-4FA3-6FCFCA6161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643" y="5426770"/>
                <a:ext cx="5678957" cy="375487"/>
              </a:xfrm>
              <a:prstGeom prst="rect">
                <a:avLst/>
              </a:prstGeom>
              <a:blipFill>
                <a:blip r:embed="rId9"/>
                <a:stretch>
                  <a:fillRect t="-116129" b="-18064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文本框 29">
            <a:extLst>
              <a:ext uri="{FF2B5EF4-FFF2-40B4-BE49-F238E27FC236}">
                <a16:creationId xmlns:a16="http://schemas.microsoft.com/office/drawing/2014/main" id="{DA2D8C78-4E8C-5C56-8718-968CDCFA036C}"/>
              </a:ext>
            </a:extLst>
          </p:cNvPr>
          <p:cNvSpPr txBox="1"/>
          <p:nvPr/>
        </p:nvSpPr>
        <p:spPr>
          <a:xfrm>
            <a:off x="7845527" y="5432925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EB2F957A-D056-7D6D-2691-2E8022AB448C}"/>
              </a:ext>
            </a:extLst>
          </p:cNvPr>
          <p:cNvSpPr txBox="1"/>
          <p:nvPr/>
        </p:nvSpPr>
        <p:spPr>
          <a:xfrm>
            <a:off x="1011778" y="6070300"/>
            <a:ext cx="95850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800" b="0" i="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altLang="zh-CN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Int. J. Mod. Phys. A 27 (2012), 1250150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标题 1">
            <a:extLst>
              <a:ext uri="{FF2B5EF4-FFF2-40B4-BE49-F238E27FC236}">
                <a16:creationId xmlns:a16="http://schemas.microsoft.com/office/drawing/2014/main" id="{5E9F0087-E8D7-CE82-7BE6-F0DFFBCBDE64}"/>
              </a:ext>
            </a:extLst>
          </p:cNvPr>
          <p:cNvSpPr txBox="1">
            <a:spLocks/>
          </p:cNvSpPr>
          <p:nvPr/>
        </p:nvSpPr>
        <p:spPr bwMode="auto">
          <a:xfrm>
            <a:off x="751586" y="46038"/>
            <a:ext cx="9764013" cy="9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9pPr>
          </a:lstStyle>
          <a:p>
            <a:r>
              <a:rPr lang="zh-CN" altLang="en-US" sz="3200" kern="0">
                <a:latin typeface="楷体" panose="02010609060101010101" pitchFamily="49" charset="-122"/>
                <a:ea typeface="楷体" panose="02010609060101010101" pitchFamily="49" charset="-122"/>
              </a:rPr>
              <a:t>分析策略</a:t>
            </a:r>
            <a:endParaRPr lang="zh-CN" altLang="en-US" sz="3200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8113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日期占位符 18">
            <a:extLst>
              <a:ext uri="{FF2B5EF4-FFF2-40B4-BE49-F238E27FC236}">
                <a16:creationId xmlns:a16="http://schemas.microsoft.com/office/drawing/2014/main" id="{7113FDA2-C440-990E-CFB9-6C5AA7186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5/30/2024</a:t>
            </a:r>
            <a:endParaRPr lang="zh-CN" altLang="en-US"/>
          </a:p>
        </p:txBody>
      </p:sp>
      <p:sp>
        <p:nvSpPr>
          <p:cNvPr id="20" name="页脚占位符 19">
            <a:extLst>
              <a:ext uri="{FF2B5EF4-FFF2-40B4-BE49-F238E27FC236}">
                <a16:creationId xmlns:a16="http://schemas.microsoft.com/office/drawing/2014/main" id="{0DE1A044-58AD-C708-A7F7-02F4B604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中期考核</a:t>
            </a:r>
          </a:p>
        </p:txBody>
      </p:sp>
      <p:sp>
        <p:nvSpPr>
          <p:cNvPr id="21" name="灯片编号占位符 20">
            <a:extLst>
              <a:ext uri="{FF2B5EF4-FFF2-40B4-BE49-F238E27FC236}">
                <a16:creationId xmlns:a16="http://schemas.microsoft.com/office/drawing/2014/main" id="{EF58D290-774B-6864-0DB3-CC9588E5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766CA-3BD9-43E9-BE57-2EC3BFEAA942}" type="slidenum">
              <a:rPr lang="zh-CN" altLang="en-US" smtClean="0"/>
              <a:t>4</a:t>
            </a:fld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/>
              <p:nvPr/>
            </p:nvSpPr>
            <p:spPr>
              <a:xfrm>
                <a:off x="838200" y="1246909"/>
                <a:ext cx="966123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函数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对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𝛶</m:t>
                    </m:r>
                    <m:d>
                      <m:dPr>
                        <m:ctrlPr>
                          <a:rPr lang="zh-CN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4</m:t>
                        </m:r>
                        <m:r>
                          <m:rPr>
                            <m:sty m:val="p"/>
                          </m:r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S</m:t>
                        </m:r>
                      </m:e>
                    </m:d>
                    <m:r>
                      <a:rPr lang="en-US" altLang="zh-CN" dirty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→</m:t>
                    </m:r>
                    <m:r>
                      <m:rPr>
                        <m:nor/>
                      </m:rPr>
                      <a:rPr lang="en-US" altLang="zh-CN" dirty="0"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𝑛𝑜𝑛</m:t>
                    </m:r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𝐵</m:t>
                    </m:r>
                    <m:acc>
                      <m:accPr>
                        <m:chr m:val="̅"/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acc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𝐵</m:t>
                        </m:r>
                      </m:e>
                    </m:acc>
                    <m:r>
                      <a:rPr lang="en-US" altLang="zh-CN" i="1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 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))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的一阶和二阶导数可以推导出来</a:t>
                </a: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F6C9767C-3B3F-5347-9755-F1B905AE13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246909"/>
                <a:ext cx="9661237" cy="369332"/>
              </a:xfrm>
              <a:prstGeom prst="rect">
                <a:avLst/>
              </a:prstGeom>
              <a:blipFill>
                <a:blip r:embed="rId3"/>
                <a:stretch>
                  <a:fillRect l="-568" t="-13333" b="-2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/>
              <p:nvPr/>
            </p:nvSpPr>
            <p:spPr>
              <a:xfrm>
                <a:off x="3079127" y="1779928"/>
                <a:ext cx="5334000" cy="6885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zh-CN" altLang="en-US" i="1">
                          <a:latin typeface="Cambria Math" panose="02040503050406030204" pitchFamily="18" charset="0"/>
                        </a:rPr>
                        <m:t>𝜀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Sup>
                                <m:sSubSup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2(</m:t>
                          </m:r>
                          <m:sSubSup>
                            <m:sSub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b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)(−</m:t>
                          </m:r>
                          <m:f>
                            <m:f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zh-CN" altLang="en-US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ℬ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DE13FAA-B5D1-CC98-EC83-9EC7638330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127" y="1779928"/>
                <a:ext cx="5334000" cy="6885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52DA8EAD-36D3-196C-4E8A-958C54965DF7}"/>
              </a:ext>
            </a:extLst>
          </p:cNvPr>
          <p:cNvSpPr txBox="1"/>
          <p:nvPr/>
        </p:nvSpPr>
        <p:spPr>
          <a:xfrm>
            <a:off x="7626279" y="1912874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E33513D-06EC-BEBE-3CE5-28D4618948C4}"/>
              </a:ext>
            </a:extLst>
          </p:cNvPr>
          <p:cNvSpPr txBox="1"/>
          <p:nvPr/>
        </p:nvSpPr>
        <p:spPr>
          <a:xfrm>
            <a:off x="8619007" y="2760873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/>
              <p:nvPr/>
            </p:nvSpPr>
            <p:spPr>
              <a:xfrm>
                <a:off x="3650326" y="4712440"/>
                <a:ext cx="3188757" cy="6865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altLang="zh-CN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sSup>
                        <m:sSup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𝜕</m:t>
                                      </m:r>
                                    </m:e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zh-CN" altLang="en-US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zh-CN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ℬ</m:t>
                                  </m:r>
                                  <m:sSup>
                                    <m:sSupPr>
                                      <m:ctrlP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𝑟</m:t>
                                      </m:r>
                                    </m:e>
                                    <m:sup>
                                      <m:r>
                                        <a:rPr lang="en-US" altLang="zh-CN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−0.5</m:t>
                          </m:r>
                        </m:sup>
                      </m:sSup>
                      <m:sSub>
                        <m:sSubPr>
                          <m:ctrlP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begChr m:val=""/>
                              <m:endChr m:val="|"/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​</m:t>
                              </m:r>
                            </m:e>
                          </m:d>
                        </m:e>
                        <m:sub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altLang="zh-CN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altLang="zh-CN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ℬ</m:t>
                          </m:r>
                          <m:sSup>
                            <m:sSupPr>
                              <m:ctrlP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文本框 10">
                <a:extLst>
                  <a:ext uri="{FF2B5EF4-FFF2-40B4-BE49-F238E27FC236}">
                    <a16:creationId xmlns:a16="http://schemas.microsoft.com/office/drawing/2014/main" id="{E766C4D6-B8B6-38A4-4C78-49804C3BA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326" y="4712440"/>
                <a:ext cx="3188757" cy="686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>
            <a:extLst>
              <a:ext uri="{FF2B5EF4-FFF2-40B4-BE49-F238E27FC236}">
                <a16:creationId xmlns:a16="http://schemas.microsoft.com/office/drawing/2014/main" id="{0B3E2222-C8DB-1D82-91E9-02641B3B193D}"/>
              </a:ext>
            </a:extLst>
          </p:cNvPr>
          <p:cNvSpPr txBox="1"/>
          <p:nvPr/>
        </p:nvSpPr>
        <p:spPr>
          <a:xfrm>
            <a:off x="6992939" y="4871073"/>
            <a:ext cx="667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40B1C96-D566-2D7E-F114-468F9D4496B0}"/>
                  </a:ext>
                </a:extLst>
              </p:cNvPr>
              <p:cNvSpPr txBox="1"/>
              <p:nvPr/>
            </p:nvSpPr>
            <p:spPr>
              <a:xfrm>
                <a:off x="2222499" y="2574540"/>
                <a:ext cx="6892637" cy="52495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𝜀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𝑜𝑏𝑠</m:t>
                                </m:r>
                              </m:sup>
                            </m:sSubSup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)(−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ℬ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/>
                  <a:t>]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F40B1C96-D566-2D7E-F114-468F9D449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499" y="2574540"/>
                <a:ext cx="6892637" cy="524952"/>
              </a:xfrm>
              <a:prstGeom prst="rect">
                <a:avLst/>
              </a:prstGeom>
              <a:blipFill>
                <a:blip r:embed="rId6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37C223F-CBC8-3EDF-37FB-2703F96DA255}"/>
                  </a:ext>
                </a:extLst>
              </p:cNvPr>
              <p:cNvSpPr txBox="1"/>
              <p:nvPr/>
            </p:nvSpPr>
            <p:spPr>
              <a:xfrm>
                <a:off x="838200" y="3479292"/>
                <a:ext cx="10282382" cy="821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mtClean="0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𝑜𝑏𝑠</m:t>
                        </m:r>
                      </m:sup>
                    </m:sSubSup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)</m:t>
                    </m:r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可以被视为一个满足均值为</a:t>
                </a:r>
                <a:r>
                  <a:rPr lang="en-US" altLang="zh-CN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0</a:t>
                </a:r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，偏差为</a:t>
                </a:r>
                <a14:m>
                  <m:oMath xmlns:m="http://schemas.openxmlformats.org/officeDocument/2006/math">
                    <m:r>
                      <a:rPr lang="zh-CN" altLang="en-US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∆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sSubSupPr>
                      <m:e>
                        <m:r>
                          <a:rPr lang="zh-CN" altLang="en-US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𝜎</m:t>
                        </m:r>
                      </m:e>
                      <m:sub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𝑖</m:t>
                        </m:r>
                      </m:sub>
                      <m:sup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的高斯分布的随机变量。作为一种保守估计，我们假设截面测量的相对误差为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  <a:ea typeface="楷体" panose="02010609060101010101" pitchFamily="49" charset="-122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楷体" panose="02010609060101010101" pitchFamily="49" charset="-122"/>
                              </a:rPr>
                              <m:t>𝑁</m:t>
                            </m:r>
                          </m:e>
                        </m:rad>
                      </m:den>
                    </m:f>
                  </m:oMath>
                </a14:m>
                <a:r>
                  <a:rPr lang="zh-CN" altLang="en-US" dirty="0">
                    <a:latin typeface="Times New Roman" panose="02020603050405020304" pitchFamily="18" charset="0"/>
                    <a:ea typeface="楷体" panose="02010609060101010101" pitchFamily="49" charset="-122"/>
                    <a:cs typeface="Times New Roman" panose="02020603050405020304" pitchFamily="18" charset="0"/>
                  </a:rPr>
                  <a:t>。</a:t>
                </a: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437C223F-CBC8-3EDF-37FB-2703F96DA2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479292"/>
                <a:ext cx="10282382" cy="821315"/>
              </a:xfrm>
              <a:prstGeom prst="rect">
                <a:avLst/>
              </a:prstGeom>
              <a:blipFill>
                <a:blip r:embed="rId7"/>
                <a:stretch>
                  <a:fillRect l="-534" t="-44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>
            <a:extLst>
              <a:ext uri="{FF2B5EF4-FFF2-40B4-BE49-F238E27FC236}">
                <a16:creationId xmlns:a16="http://schemas.microsoft.com/office/drawing/2014/main" id="{850495B2-42C5-12C0-049D-ED72BC507930}"/>
              </a:ext>
            </a:extLst>
          </p:cNvPr>
          <p:cNvSpPr txBox="1"/>
          <p:nvPr/>
        </p:nvSpPr>
        <p:spPr>
          <a:xfrm>
            <a:off x="838200" y="431834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Br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的拟合误差可以被评估为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C538D098-6CA7-614D-C19E-905934C441FA}"/>
                  </a:ext>
                </a:extLst>
              </p:cNvPr>
              <p:cNvSpPr txBox="1"/>
              <p:nvPr/>
            </p:nvSpPr>
            <p:spPr>
              <a:xfrm>
                <a:off x="838200" y="5611091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zh-CN" altLang="en-US" dirty="0">
                    <a:latin typeface="楷体" panose="02010609060101010101" pitchFamily="49" charset="-122"/>
                    <a:ea typeface="楷体" panose="02010609060101010101" pitchFamily="49" charset="-122"/>
                  </a:rPr>
                  <a:t>我们的目标是最小化</a:t>
                </a:r>
                <a14:m>
                  <m:oMath xmlns:m="http://schemas.openxmlformats.org/officeDocument/2006/math">
                    <m:r>
                      <a:rPr lang="en-US" altLang="zh-CN">
                        <a:latin typeface="Cambria Math" panose="02040503050406030204" pitchFamily="18" charset="0"/>
                        <a:ea typeface="楷体" panose="02010609060101010101" pitchFamily="49" charset="-122"/>
                      </a:rPr>
                      <m:t>𝐸</m:t>
                    </m:r>
                    <m:d>
                      <m:dPr>
                        <m:ctrlPr>
                          <a:rPr lang="en-US" altLang="zh-CN" i="1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</m:ctrlPr>
                      </m:dPr>
                      <m:e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ℬ</m:t>
                        </m:r>
                        <m:r>
                          <a:rPr lang="en-US" altLang="zh-CN">
                            <a:latin typeface="Cambria Math" panose="02040503050406030204" pitchFamily="18" charset="0"/>
                            <a:ea typeface="楷体" panose="02010609060101010101" pitchFamily="49" charset="-122"/>
                          </a:rPr>
                          <m:t>𝑟</m:t>
                        </m:r>
                      </m:e>
                    </m:d>
                  </m:oMath>
                </a14:m>
                <a:endParaRPr lang="zh-CN" altLang="en-US" dirty="0"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</mc:Choice>
        <mc:Fallback xmlns="">
          <p:sp>
            <p:nvSpPr>
              <p:cNvPr id="18" name="文本框 17">
                <a:extLst>
                  <a:ext uri="{FF2B5EF4-FFF2-40B4-BE49-F238E27FC236}">
                    <a16:creationId xmlns:a16="http://schemas.microsoft.com/office/drawing/2014/main" id="{C538D098-6CA7-614D-C19E-905934C441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611091"/>
                <a:ext cx="6096000" cy="369332"/>
              </a:xfrm>
              <a:prstGeom prst="rect">
                <a:avLst/>
              </a:prstGeom>
              <a:blipFill>
                <a:blip r:embed="rId8"/>
                <a:stretch>
                  <a:fillRect l="-900" t="-11475" b="-2131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标题 1">
            <a:extLst>
              <a:ext uri="{FF2B5EF4-FFF2-40B4-BE49-F238E27FC236}">
                <a16:creationId xmlns:a16="http://schemas.microsoft.com/office/drawing/2014/main" id="{46623A93-29F8-7431-98AB-5CFA35C5DA8C}"/>
              </a:ext>
            </a:extLst>
          </p:cNvPr>
          <p:cNvSpPr txBox="1">
            <a:spLocks/>
          </p:cNvSpPr>
          <p:nvPr/>
        </p:nvSpPr>
        <p:spPr bwMode="auto">
          <a:xfrm>
            <a:off x="751586" y="46038"/>
            <a:ext cx="9764013" cy="9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HG丸ｺﾞｼｯｸM-PRO" pitchFamily="50" charset="-128"/>
              </a:defRPr>
            </a:lvl9pPr>
          </a:lstStyle>
          <a:p>
            <a:r>
              <a:rPr lang="zh-CN" altLang="en-US" sz="3200" kern="0">
                <a:latin typeface="楷体" panose="02010609060101010101" pitchFamily="49" charset="-122"/>
                <a:ea typeface="楷体" panose="02010609060101010101" pitchFamily="49" charset="-122"/>
              </a:rPr>
              <a:t>分析策略</a:t>
            </a:r>
            <a:endParaRPr lang="zh-CN" altLang="en-US" sz="3200" kern="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58309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A567FBB8-0672-5A05-AD74-172A0BB83BD8}"/>
                  </a:ext>
                </a:extLst>
              </p:cNvPr>
              <p:cNvSpPr txBox="1"/>
              <p:nvPr/>
            </p:nvSpPr>
            <p:spPr>
              <a:xfrm>
                <a:off x="480291" y="286327"/>
                <a:ext cx="10741891" cy="1470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dirty="0"/>
                  <a:t>现在怀疑是随机数造成的这个带子看起来不是很连续</a:t>
                </a:r>
                <a:endParaRPr lang="en-US" altLang="zh-CN" dirty="0"/>
              </a:p>
              <a:p>
                <a:r>
                  <a:rPr lang="zh-CN" altLang="en-US" dirty="0"/>
                  <a:t>现在其实我们只有四个点，他不是很满足高斯分布的一个抽样，因此对于随机数的选择</a:t>
                </a:r>
                <a:endParaRPr lang="en-US" altLang="zh-CN" dirty="0"/>
              </a:p>
              <a:p>
                <a:pPr marL="342900" indent="-342900">
                  <a:buAutoNum type="arabicPeriod"/>
                </a:pPr>
                <a:r>
                  <a:rPr lang="zh-CN" altLang="en-US" dirty="0"/>
                  <a:t>直接把</a:t>
                </a:r>
                <a14:m>
                  <m:oMath xmlns:m="http://schemas.openxmlformats.org/officeDocument/2006/math">
                    <m:r>
                      <a:rPr lang="en-US" altLang="zh-CN" i="1" smtClean="0">
                        <a:latin typeface="Cambria Math" panose="02040503050406030204" pitchFamily="18" charset="0"/>
                      </a:rPr>
                      <m:t>(</m:t>
                    </m:r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  <m:r>
                      <a:rPr lang="en-US" altLang="zh-CN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)</m:t>
                    </m:r>
                    <m:r>
                      <a:rPr lang="zh-CN" altLang="en-US" i="1">
                        <a:latin typeface="Cambria Math" panose="02040503050406030204" pitchFamily="18" charset="0"/>
                      </a:rPr>
                      <m:t>这个</m:t>
                    </m:r>
                  </m:oMath>
                </a14:m>
                <a:r>
                  <a:rPr lang="zh-CN" altLang="en-US" dirty="0"/>
                  <a:t>变成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/√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zh-CN" altLang="en-US" dirty="0"/>
                  <a:t>，应该算出来误差会大一下</a:t>
                </a:r>
                <a:endParaRPr lang="en-US" altLang="zh-CN" dirty="0"/>
              </a:p>
              <a:p>
                <a:pPr marL="342900" indent="-342900">
                  <a:buAutoNum type="arabicPeriod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𝜕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num>
                      <m:den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ℬ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zh-CN" altLang="en-US" i="1">
                        <a:latin typeface="Cambria Math" panose="02040503050406030204" pitchFamily="18" charset="0"/>
                      </a:rPr>
                      <m:t>𝜀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sSubSup>
                              <m:sSub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𝑜𝑏𝑠</m:t>
                                </m:r>
                              </m:sup>
                            </m:sSubSup>
                          </m:den>
                        </m:f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i="1">
                                            <a:latin typeface="Cambria Math" panose="02040503050406030204" pitchFamily="18" charset="0"/>
                                          </a:rPr>
                                          <m:t>𝜎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zh-CN" altLang="en-US" i="1">
                                        <a:latin typeface="Cambria Math" panose="02040503050406030204" pitchFamily="18" charset="0"/>
                                      </a:rPr>
                                      <m:t>𝜕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ℬ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𝑟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)(−</m:t>
                        </m:r>
                        <m:f>
                          <m:f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ℬ</m:t>
                            </m:r>
                            <m:sSup>
                              <m:sSupPr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altLang="zh-CN" dirty="0"/>
                  <a:t>]     </a:t>
                </a:r>
                <a:r>
                  <a:rPr lang="zh-CN" altLang="en-US" dirty="0"/>
                  <a:t>抽两千次样，每一次算出</a:t>
                </a:r>
                <a:r>
                  <a:rPr lang="en-US" altLang="zh-CN" dirty="0" err="1"/>
                  <a:t>Ebr</a:t>
                </a:r>
                <a:r>
                  <a:rPr lang="en-US" altLang="zh-CN" dirty="0"/>
                  <a:t>,</a:t>
                </a:r>
                <a:r>
                  <a:rPr lang="zh-CN" altLang="en-US" dirty="0"/>
                  <a:t>取平均值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A567FBB8-0672-5A05-AD74-172A0BB83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291" y="286327"/>
                <a:ext cx="10741891" cy="1470531"/>
              </a:xfrm>
              <a:prstGeom prst="rect">
                <a:avLst/>
              </a:prstGeom>
              <a:blipFill>
                <a:blip r:embed="rId2"/>
                <a:stretch>
                  <a:fillRect l="-511" t="-24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组合 2">
            <a:extLst>
              <a:ext uri="{FF2B5EF4-FFF2-40B4-BE49-F238E27FC236}">
                <a16:creationId xmlns:a16="http://schemas.microsoft.com/office/drawing/2014/main" id="{CA272A19-38CA-BE09-259A-268D2678787A}"/>
              </a:ext>
            </a:extLst>
          </p:cNvPr>
          <p:cNvGrpSpPr/>
          <p:nvPr/>
        </p:nvGrpSpPr>
        <p:grpSpPr>
          <a:xfrm>
            <a:off x="102248" y="2529782"/>
            <a:ext cx="11655846" cy="2959103"/>
            <a:chOff x="111392" y="1569662"/>
            <a:chExt cx="11655846" cy="2959103"/>
          </a:xfrm>
        </p:grpSpPr>
        <p:pic>
          <p:nvPicPr>
            <p:cNvPr id="4" name="图片 3">
              <a:extLst>
                <a:ext uri="{FF2B5EF4-FFF2-40B4-BE49-F238E27FC236}">
                  <a16:creationId xmlns:a16="http://schemas.microsoft.com/office/drawing/2014/main" id="{65182D20-443C-BE9A-EF79-C297226F8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45518" y="1639802"/>
              <a:ext cx="3857617" cy="2856632"/>
            </a:xfrm>
            <a:prstGeom prst="rect">
              <a:avLst/>
            </a:prstGeom>
          </p:spPr>
        </p:pic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0358CE29-09DF-29C0-C1A3-BC336F119885}"/>
                </a:ext>
              </a:extLst>
            </p:cNvPr>
            <p:cNvGrpSpPr/>
            <p:nvPr/>
          </p:nvGrpSpPr>
          <p:grpSpPr>
            <a:xfrm>
              <a:off x="111392" y="1569662"/>
              <a:ext cx="11655846" cy="2959103"/>
              <a:chOff x="165181" y="3605931"/>
              <a:chExt cx="11655846" cy="2959103"/>
            </a:xfrm>
          </p:grpSpPr>
          <p:pic>
            <p:nvPicPr>
              <p:cNvPr id="6" name="图片 5">
                <a:extLst>
                  <a:ext uri="{FF2B5EF4-FFF2-40B4-BE49-F238E27FC236}">
                    <a16:creationId xmlns:a16="http://schemas.microsoft.com/office/drawing/2014/main" id="{56EE90C9-FD79-AD60-3253-E618755C91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181" y="3643746"/>
                <a:ext cx="3908623" cy="2921288"/>
              </a:xfrm>
              <a:prstGeom prst="rect">
                <a:avLst/>
              </a:prstGeom>
            </p:spPr>
          </p:pic>
          <p:pic>
            <p:nvPicPr>
              <p:cNvPr id="7" name="图片 6">
                <a:extLst>
                  <a:ext uri="{FF2B5EF4-FFF2-40B4-BE49-F238E27FC236}">
                    <a16:creationId xmlns:a16="http://schemas.microsoft.com/office/drawing/2014/main" id="{E0ADDF0D-C5DD-A3A4-135C-F2E0158506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82427" y="3605931"/>
                <a:ext cx="3838600" cy="2856632"/>
              </a:xfrm>
              <a:prstGeom prst="rect">
                <a:avLst/>
              </a:prstGeom>
            </p:spPr>
          </p:pic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86994C4D-3B28-EBEB-4B28-9E18CE8D3B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713633" y="3910326"/>
                <a:ext cx="8512548" cy="530398"/>
              </a:xfrm>
              <a:prstGeom prst="rect">
                <a:avLst/>
              </a:prstGeom>
            </p:spPr>
          </p:pic>
        </p:grpSp>
      </p:grpSp>
      <p:sp>
        <p:nvSpPr>
          <p:cNvPr id="9" name="文本框 8">
            <a:extLst>
              <a:ext uri="{FF2B5EF4-FFF2-40B4-BE49-F238E27FC236}">
                <a16:creationId xmlns:a16="http://schemas.microsoft.com/office/drawing/2014/main" id="{1837498C-F9E7-38DA-755A-40FECD9C2199}"/>
              </a:ext>
            </a:extLst>
          </p:cNvPr>
          <p:cNvSpPr txBox="1"/>
          <p:nvPr/>
        </p:nvSpPr>
        <p:spPr>
          <a:xfrm>
            <a:off x="4966576" y="2107676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Random 1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953D532-0836-36EC-DB96-6ED06B18CC9D}"/>
              </a:ext>
            </a:extLst>
          </p:cNvPr>
          <p:cNvSpPr txBox="1"/>
          <p:nvPr/>
        </p:nvSpPr>
        <p:spPr>
          <a:xfrm>
            <a:off x="1459992" y="2158115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只是一个随机数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35BB8C7-33A7-190A-1331-EDD1DD07ECCB}"/>
              </a:ext>
            </a:extLst>
          </p:cNvPr>
          <p:cNvSpPr txBox="1"/>
          <p:nvPr/>
        </p:nvSpPr>
        <p:spPr>
          <a:xfrm>
            <a:off x="8807815" y="2068810"/>
            <a:ext cx="2148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Random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6430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D4AA7CC7-1010-4152-9F21-C3BD16F30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623" y="1435608"/>
            <a:ext cx="3908298" cy="330124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3CAA96AE-B960-AF22-FA70-A34291440465}"/>
              </a:ext>
            </a:extLst>
          </p:cNvPr>
          <p:cNvSpPr txBox="1"/>
          <p:nvPr/>
        </p:nvSpPr>
        <p:spPr>
          <a:xfrm>
            <a:off x="274320" y="932688"/>
            <a:ext cx="582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(A)  </a:t>
            </a:r>
            <a:r>
              <a:rPr lang="zh-CN" altLang="en-US" dirty="0">
                <a:solidFill>
                  <a:srgbClr val="FF0000"/>
                </a:solidFill>
              </a:rPr>
              <a:t>拟合截面得到的分支比的误差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49266B9-8FFC-8F67-4A14-2BF01E90DA18}"/>
              </a:ext>
            </a:extLst>
          </p:cNvPr>
          <p:cNvSpPr txBox="1"/>
          <p:nvPr/>
        </p:nvSpPr>
        <p:spPr>
          <a:xfrm>
            <a:off x="320804" y="4736848"/>
            <a:ext cx="714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(B)  </a:t>
            </a:r>
            <a:r>
              <a:rPr lang="zh-CN" altLang="en-US" dirty="0">
                <a:solidFill>
                  <a:srgbClr val="FF0000"/>
                </a:solidFill>
              </a:rPr>
              <a:t>公式计算得到的分支比的相对误差</a:t>
            </a:r>
          </a:p>
        </p:txBody>
      </p: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32F5B6B2-2DF9-A309-AF68-AD08186278F4}"/>
              </a:ext>
            </a:extLst>
          </p:cNvPr>
          <p:cNvGrpSpPr/>
          <p:nvPr/>
        </p:nvGrpSpPr>
        <p:grpSpPr>
          <a:xfrm>
            <a:off x="973073" y="5248656"/>
            <a:ext cx="4424173" cy="640080"/>
            <a:chOff x="961643" y="3968496"/>
            <a:chExt cx="4424173" cy="640080"/>
          </a:xfrm>
        </p:grpSpPr>
        <p:pic>
          <p:nvPicPr>
            <p:cNvPr id="11" name="图片 10">
              <a:extLst>
                <a:ext uri="{FF2B5EF4-FFF2-40B4-BE49-F238E27FC236}">
                  <a16:creationId xmlns:a16="http://schemas.microsoft.com/office/drawing/2014/main" id="{9034A748-5483-F1CC-6171-388B1B7335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8809" b="17437"/>
            <a:stretch/>
          </p:blipFill>
          <p:spPr>
            <a:xfrm>
              <a:off x="961643" y="4337828"/>
              <a:ext cx="3694623" cy="270748"/>
            </a:xfrm>
            <a:prstGeom prst="rect">
              <a:avLst/>
            </a:prstGeom>
          </p:spPr>
        </p:pic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D0706611-31A4-00F1-2D3C-F31992575F6D}"/>
                </a:ext>
              </a:extLst>
            </p:cNvPr>
            <p:cNvSpPr txBox="1"/>
            <p:nvPr/>
          </p:nvSpPr>
          <p:spPr>
            <a:xfrm>
              <a:off x="961643" y="3968496"/>
              <a:ext cx="44241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Ecm</a:t>
              </a:r>
              <a:r>
                <a:rPr lang="en-US" altLang="zh-CN" dirty="0"/>
                <a:t>            Br              </a:t>
              </a:r>
              <a:r>
                <a:rPr lang="zh-CN" altLang="en-US" dirty="0"/>
                <a:t>分支比相对误差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6CEC6FB9-3D46-82B5-75EA-F915E3D2E4EC}"/>
                  </a:ext>
                </a:extLst>
              </p:cNvPr>
              <p:cNvSpPr txBox="1"/>
              <p:nvPr/>
            </p:nvSpPr>
            <p:spPr>
              <a:xfrm>
                <a:off x="484632" y="319254"/>
                <a:ext cx="41830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</m:oMath>
                </a14:m>
                <a:r>
                  <a:rPr lang="en-US" altLang="zh-CN" dirty="0">
                    <a:highlight>
                      <a:srgbClr val="FFFF00"/>
                    </a:highlight>
                  </a:rPr>
                  <a:t>=0.42e-3    </a:t>
                </a:r>
                <a:r>
                  <a:rPr lang="zh-CN" altLang="en-US" dirty="0">
                    <a:highlight>
                      <a:srgbClr val="FFFF00"/>
                    </a:highlight>
                  </a:rPr>
                  <a:t>质心能量：</a:t>
                </a:r>
                <a:r>
                  <a:rPr lang="en-US" altLang="zh-CN" dirty="0">
                    <a:highlight>
                      <a:srgbClr val="FFFF00"/>
                    </a:highlight>
                  </a:rPr>
                  <a:t>3.75  3.7736</a:t>
                </a:r>
                <a:endParaRPr lang="zh-CN" altLang="en-US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5" name="文本框 14">
                <a:extLst>
                  <a:ext uri="{FF2B5EF4-FFF2-40B4-BE49-F238E27FC236}">
                    <a16:creationId xmlns:a16="http://schemas.microsoft.com/office/drawing/2014/main" id="{6CEC6FB9-3D46-82B5-75EA-F915E3D2E4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" y="319254"/>
                <a:ext cx="4183064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3EA28ED4-8948-FC74-44AA-6B9BCA012A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7246" y="1546122"/>
            <a:ext cx="6453563" cy="296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39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DB39C770-DC69-1F1F-0996-9C591F5D3F88}"/>
              </a:ext>
            </a:extLst>
          </p:cNvPr>
          <p:cNvSpPr txBox="1"/>
          <p:nvPr/>
        </p:nvSpPr>
        <p:spPr>
          <a:xfrm>
            <a:off x="5188207" y="3149739"/>
            <a:ext cx="6541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分支比的相对误差：</a:t>
            </a:r>
            <a:r>
              <a:rPr lang="en-US" altLang="zh-CN" dirty="0"/>
              <a:t> 3.19932e-06/5.90762e-04= 0.0054155819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CAA96AE-B960-AF22-FA70-A34291440465}"/>
              </a:ext>
            </a:extLst>
          </p:cNvPr>
          <p:cNvSpPr txBox="1"/>
          <p:nvPr/>
        </p:nvSpPr>
        <p:spPr>
          <a:xfrm>
            <a:off x="277240" y="1035731"/>
            <a:ext cx="582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(A)  </a:t>
            </a:r>
            <a:r>
              <a:rPr lang="zh-CN" altLang="en-US" dirty="0">
                <a:solidFill>
                  <a:srgbClr val="FF0000"/>
                </a:solidFill>
              </a:rPr>
              <a:t>拟合截面得到的分支比的误差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49266B9-8FFC-8F67-4A14-2BF01E90DA18}"/>
              </a:ext>
            </a:extLst>
          </p:cNvPr>
          <p:cNvSpPr txBox="1"/>
          <p:nvPr/>
        </p:nvSpPr>
        <p:spPr>
          <a:xfrm>
            <a:off x="323724" y="4839891"/>
            <a:ext cx="7140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(B)  </a:t>
            </a:r>
            <a:r>
              <a:rPr lang="zh-CN" altLang="en-US" dirty="0">
                <a:solidFill>
                  <a:srgbClr val="FF0000"/>
                </a:solidFill>
              </a:rPr>
              <a:t>公式计算得到的分支比的相对误差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0706611-31A4-00F1-2D3C-F31992575F6D}"/>
              </a:ext>
            </a:extLst>
          </p:cNvPr>
          <p:cNvSpPr txBox="1"/>
          <p:nvPr/>
        </p:nvSpPr>
        <p:spPr>
          <a:xfrm>
            <a:off x="975993" y="5351699"/>
            <a:ext cx="4424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Ecm</a:t>
            </a:r>
            <a:r>
              <a:rPr lang="en-US" altLang="zh-CN" dirty="0"/>
              <a:t>            Br              </a:t>
            </a:r>
            <a:r>
              <a:rPr lang="zh-CN" altLang="en-US" dirty="0"/>
              <a:t>分支比相对误差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FB818BE2-171A-C010-9306-07C039C38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49" y="5780110"/>
            <a:ext cx="3630167" cy="3015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86817826-3206-52CA-88D3-F49E4C109708}"/>
                  </a:ext>
                </a:extLst>
              </p:cNvPr>
              <p:cNvSpPr txBox="1"/>
              <p:nvPr/>
            </p:nvSpPr>
            <p:spPr>
              <a:xfrm>
                <a:off x="484632" y="319254"/>
                <a:ext cx="418306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b="0" i="1" smtClean="0">
                        <a:highlight>
                          <a:srgbClr val="FFFF00"/>
                        </a:highligh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ℬ</m:t>
                    </m:r>
                  </m:oMath>
                </a14:m>
                <a:r>
                  <a:rPr lang="en-US" altLang="zh-CN" dirty="0">
                    <a:highlight>
                      <a:srgbClr val="FFFF00"/>
                    </a:highlight>
                  </a:rPr>
                  <a:t>=0.60e-3    </a:t>
                </a:r>
                <a:r>
                  <a:rPr lang="zh-CN" altLang="en-US" dirty="0">
                    <a:highlight>
                      <a:srgbClr val="FFFF00"/>
                    </a:highlight>
                  </a:rPr>
                  <a:t>质心能量：</a:t>
                </a:r>
                <a:r>
                  <a:rPr lang="en-US" altLang="zh-CN" dirty="0">
                    <a:highlight>
                      <a:srgbClr val="FFFF00"/>
                    </a:highlight>
                  </a:rPr>
                  <a:t>3.78  3.7736</a:t>
                </a:r>
                <a:endParaRPr lang="zh-CN" altLang="en-US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17" name="文本框 16">
                <a:extLst>
                  <a:ext uri="{FF2B5EF4-FFF2-40B4-BE49-F238E27FC236}">
                    <a16:creationId xmlns:a16="http://schemas.microsoft.com/office/drawing/2014/main" id="{86817826-3206-52CA-88D3-F49E4C1097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632" y="319254"/>
                <a:ext cx="4183064" cy="369332"/>
              </a:xfrm>
              <a:prstGeom prst="rect">
                <a:avLst/>
              </a:prstGeom>
              <a:blipFill>
                <a:blip r:embed="rId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图片 18">
            <a:extLst>
              <a:ext uri="{FF2B5EF4-FFF2-40B4-BE49-F238E27FC236}">
                <a16:creationId xmlns:a16="http://schemas.microsoft.com/office/drawing/2014/main" id="{AFC21348-4696-4250-1CB9-BD6B6CA2A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0855" y="1618390"/>
            <a:ext cx="3485911" cy="3008173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AAC648CC-38D2-8D80-F4AC-FB8CD635A3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6766" y="1355261"/>
            <a:ext cx="7610475" cy="1581150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F2DBB9A7-C9EF-C918-5223-265E90334A8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9495"/>
          <a:stretch/>
        </p:blipFill>
        <p:spPr>
          <a:xfrm>
            <a:off x="10021700" y="445674"/>
            <a:ext cx="1400175" cy="302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239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04FEBB9-F57A-6E5E-3404-7C967296613C}"/>
              </a:ext>
            </a:extLst>
          </p:cNvPr>
          <p:cNvSpPr txBox="1"/>
          <p:nvPr/>
        </p:nvSpPr>
        <p:spPr>
          <a:xfrm>
            <a:off x="458015" y="544694"/>
            <a:ext cx="10757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公式的算法存在一些问题：我们直接带入分支比的真值计算二阶导从而计算相对误差，但其实我们应该带入一阶导等于</a:t>
            </a:r>
            <a:r>
              <a:rPr lang="en-US" altLang="zh-CN" dirty="0">
                <a:latin typeface="楷体" panose="02010609060101010101" pitchFamily="49" charset="-122"/>
                <a:ea typeface="楷体" panose="02010609060101010101" pitchFamily="49" charset="-122"/>
              </a:rPr>
              <a:t>0</a:t>
            </a:r>
            <a:r>
              <a:rPr lang="zh-CN" altLang="en-US" dirty="0">
                <a:latin typeface="楷体" panose="02010609060101010101" pitchFamily="49" charset="-122"/>
                <a:ea typeface="楷体" panose="02010609060101010101" pitchFamily="49" charset="-122"/>
              </a:rPr>
              <a:t>时的分支比值，进行了改进。</a:t>
            </a:r>
            <a:endParaRPr lang="en-US" altLang="zh-CN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5DD11E1C-7BB4-991F-5DA4-9D210725F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02" y="1790380"/>
            <a:ext cx="5610452" cy="4320348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33FC532-1B37-AB1C-9F76-B5CDE50F6379}"/>
              </a:ext>
            </a:extLst>
          </p:cNvPr>
          <p:cNvSpPr txBox="1"/>
          <p:nvPr/>
        </p:nvSpPr>
        <p:spPr>
          <a:xfrm>
            <a:off x="2453521" y="1390810"/>
            <a:ext cx="2159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result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5A9DE8C-A082-B28D-A1CB-8D5A4AE265F6}"/>
              </a:ext>
            </a:extLst>
          </p:cNvPr>
          <p:cNvSpPr txBox="1"/>
          <p:nvPr/>
        </p:nvSpPr>
        <p:spPr>
          <a:xfrm>
            <a:off x="7061626" y="2197634"/>
            <a:ext cx="4011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仍然还是存在一条比较明显的带子</a:t>
            </a:r>
            <a:endParaRPr lang="en-US" altLang="zh-CN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----</a:t>
            </a:r>
            <a:r>
              <a:rPr lang="en-US" altLang="zh-CN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 </a:t>
            </a:r>
            <a:r>
              <a:rPr lang="zh-CN" altLang="en-US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Wingdings" panose="05000000000000000000" pitchFamily="2" charset="2"/>
              </a:rPr>
              <a:t>有待考究</a:t>
            </a:r>
            <a:endParaRPr lang="en-US" altLang="zh-CN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893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A5E646D-2E05-048A-6959-67C81C715B5E}"/>
              </a:ext>
            </a:extLst>
          </p:cNvPr>
          <p:cNvSpPr txBox="1"/>
          <p:nvPr/>
        </p:nvSpPr>
        <p:spPr>
          <a:xfrm>
            <a:off x="6096000" y="655320"/>
            <a:ext cx="3929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另外一个点取在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3.78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的位置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D3EFE8A-9848-7BE7-9B16-213199692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9618" y="1389888"/>
            <a:ext cx="5858653" cy="4297680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945DA365-ED31-2D35-0D0A-B82533E0A0A0}"/>
              </a:ext>
            </a:extLst>
          </p:cNvPr>
          <p:cNvSpPr txBox="1"/>
          <p:nvPr/>
        </p:nvSpPr>
        <p:spPr>
          <a:xfrm>
            <a:off x="765047" y="655320"/>
            <a:ext cx="3929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另外一个点取在</a:t>
            </a:r>
            <a:r>
              <a:rPr lang="en-US" altLang="zh-CN" sz="2000" dirty="0">
                <a:latin typeface="楷体" panose="02010609060101010101" pitchFamily="49" charset="-122"/>
                <a:ea typeface="楷体" panose="02010609060101010101" pitchFamily="49" charset="-122"/>
              </a:rPr>
              <a:t>3.76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的位置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9FCA44B-743D-9400-E22D-659E1CFCC8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77" y="1458468"/>
            <a:ext cx="5824620" cy="4297680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0BECE622-2742-4ECE-E431-0EE096B9F6AD}"/>
              </a:ext>
            </a:extLst>
          </p:cNvPr>
          <p:cNvSpPr txBox="1"/>
          <p:nvPr/>
        </p:nvSpPr>
        <p:spPr>
          <a:xfrm>
            <a:off x="2894588" y="5983675"/>
            <a:ext cx="6810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结论：也就是说这条带子的出现是受</a:t>
            </a:r>
            <a:r>
              <a:rPr lang="en-US" altLang="zh-CN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3.773</a:t>
            </a:r>
            <a:r>
              <a:rPr lang="zh-CN" altLang="en-US" sz="2000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这个点支配的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145E761-AA5D-8939-4086-537FD853ACE2}"/>
              </a:ext>
            </a:extLst>
          </p:cNvPr>
          <p:cNvSpPr txBox="1"/>
          <p:nvPr/>
        </p:nvSpPr>
        <p:spPr>
          <a:xfrm>
            <a:off x="568618" y="122945"/>
            <a:ext cx="1513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测试一：</a:t>
            </a:r>
          </a:p>
        </p:txBody>
      </p:sp>
    </p:spTree>
    <p:extLst>
      <p:ext uri="{BB962C8B-B14F-4D97-AF65-F5344CB8AC3E}">
        <p14:creationId xmlns:p14="http://schemas.microsoft.com/office/powerpoint/2010/main" val="134405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625</Words>
  <Application>Microsoft Office PowerPoint</Application>
  <PresentationFormat>宽屏</PresentationFormat>
  <Paragraphs>79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楷体</vt:lpstr>
      <vt:lpstr>Arial</vt:lpstr>
      <vt:lpstr>Cambria Math</vt:lpstr>
      <vt:lpstr>Times New Roman</vt:lpstr>
      <vt:lpstr>Wingdings</vt:lpstr>
      <vt:lpstr>Office 主题​​</vt:lpstr>
      <vt:lpstr>Group Meeting</vt:lpstr>
      <vt:lpstr>分析策略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佳欣 李</dc:creator>
  <cp:lastModifiedBy>佳欣 李</cp:lastModifiedBy>
  <cp:revision>4</cp:revision>
  <dcterms:created xsi:type="dcterms:W3CDTF">2024-06-28T07:10:02Z</dcterms:created>
  <dcterms:modified xsi:type="dcterms:W3CDTF">2024-07-05T07:15:03Z</dcterms:modified>
</cp:coreProperties>
</file>