
<file path=[Content_Types].xml><?xml version="1.0" encoding="utf-8"?>
<Types xmlns="http://schemas.openxmlformats.org/package/2006/content-types">
  <Default Extension="png" ContentType="image/png"/>
  <Default Extension="tmp"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56" r:id="rId2"/>
    <p:sldId id="257" r:id="rId3"/>
    <p:sldId id="1614" r:id="rId4"/>
    <p:sldId id="416" r:id="rId5"/>
    <p:sldId id="389" r:id="rId6"/>
    <p:sldId id="427" r:id="rId7"/>
    <p:sldId id="1534" r:id="rId8"/>
    <p:sldId id="1495" r:id="rId9"/>
    <p:sldId id="1615" r:id="rId10"/>
    <p:sldId id="1525" r:id="rId11"/>
    <p:sldId id="415" r:id="rId12"/>
    <p:sldId id="448" r:id="rId13"/>
    <p:sldId id="409" r:id="rId14"/>
    <p:sldId id="450" r:id="rId15"/>
    <p:sldId id="446" r:id="rId16"/>
    <p:sldId id="447" r:id="rId17"/>
    <p:sldId id="406" r:id="rId18"/>
    <p:sldId id="449" r:id="rId19"/>
    <p:sldId id="748" r:id="rId20"/>
    <p:sldId id="1616" r:id="rId21"/>
    <p:sldId id="1535" r:id="rId22"/>
    <p:sldId id="1536" r:id="rId23"/>
    <p:sldId id="767" r:id="rId24"/>
    <p:sldId id="1612" r:id="rId25"/>
    <p:sldId id="761" r:id="rId26"/>
    <p:sldId id="1617" r:id="rId27"/>
    <p:sldId id="1619" r:id="rId28"/>
    <p:sldId id="1618" r:id="rId2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63" autoAdjust="0"/>
    <p:restoredTop sz="94660"/>
  </p:normalViewPr>
  <p:slideViewPr>
    <p:cSldViewPr snapToGrid="0">
      <p:cViewPr varScale="1">
        <p:scale>
          <a:sx n="79" d="100"/>
          <a:sy n="79" d="100"/>
        </p:scale>
        <p:origin x="607"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file:///C:\Users\fanrr\Desktop\2024820Copy%20of%20SEU.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0"/>
          <c:order val="0"/>
          <c:tx>
            <c:strRef>
              <c:f>KM6840000!$D$1</c:f>
              <c:strCache>
                <c:ptCount val="1"/>
                <c:pt idx="0">
                  <c:v>0mm</c:v>
                </c:pt>
              </c:strCache>
            </c:strRef>
          </c:tx>
          <c:spPr>
            <a:ln w="19050" cap="rnd">
              <a:solidFill>
                <a:schemeClr val="accent1"/>
              </a:solidFill>
              <a:round/>
            </a:ln>
            <a:effectLst/>
          </c:spPr>
          <c:marker>
            <c:symbol val="none"/>
          </c:marker>
          <c:xVal>
            <c:numRef>
              <c:f>KM6840000!$A$2:$A$201</c:f>
              <c:numCache>
                <c:formatCode>0.00E+00</c:formatCode>
                <c:ptCount val="200"/>
                <c:pt idx="0">
                  <c:v>1.06101E-7</c:v>
                </c:pt>
                <c:pt idx="1">
                  <c:v>1.1904699999999999E-7</c:v>
                </c:pt>
                <c:pt idx="2">
                  <c:v>1.33573E-7</c:v>
                </c:pt>
                <c:pt idx="3">
                  <c:v>1.4987200000000001E-7</c:v>
                </c:pt>
                <c:pt idx="4">
                  <c:v>1.6815899999999999E-7</c:v>
                </c:pt>
                <c:pt idx="5">
                  <c:v>1.8867699999999999E-7</c:v>
                </c:pt>
                <c:pt idx="6">
                  <c:v>2.11699E-7</c:v>
                </c:pt>
                <c:pt idx="7">
                  <c:v>2.3753000000000001E-7</c:v>
                </c:pt>
                <c:pt idx="8">
                  <c:v>2.66513E-7</c:v>
                </c:pt>
                <c:pt idx="9">
                  <c:v>2.9903299999999998E-7</c:v>
                </c:pt>
                <c:pt idx="10">
                  <c:v>3.35521E-7</c:v>
                </c:pt>
                <c:pt idx="11">
                  <c:v>3.7646000000000002E-7</c:v>
                </c:pt>
                <c:pt idx="12">
                  <c:v>4.2239499999999999E-7</c:v>
                </c:pt>
                <c:pt idx="13">
                  <c:v>4.7393499999999999E-7</c:v>
                </c:pt>
                <c:pt idx="14">
                  <c:v>5.31764E-7</c:v>
                </c:pt>
                <c:pt idx="15">
                  <c:v>5.9664900000000001E-7</c:v>
                </c:pt>
                <c:pt idx="16">
                  <c:v>6.6945199999999995E-7</c:v>
                </c:pt>
                <c:pt idx="17">
                  <c:v>7.5113699999999996E-7</c:v>
                </c:pt>
                <c:pt idx="18">
                  <c:v>8.4279000000000004E-7</c:v>
                </c:pt>
                <c:pt idx="19">
                  <c:v>9.4562500000000005E-7</c:v>
                </c:pt>
                <c:pt idx="20">
                  <c:v>1.0610099999999999E-6</c:v>
                </c:pt>
                <c:pt idx="21">
                  <c:v>1.1904700000000001E-6</c:v>
                </c:pt>
                <c:pt idx="22">
                  <c:v>1.33573E-6</c:v>
                </c:pt>
                <c:pt idx="23">
                  <c:v>1.4987200000000001E-6</c:v>
                </c:pt>
                <c:pt idx="24">
                  <c:v>1.6815900000000001E-6</c:v>
                </c:pt>
                <c:pt idx="25">
                  <c:v>1.8867699999999999E-6</c:v>
                </c:pt>
                <c:pt idx="26">
                  <c:v>2.11699E-6</c:v>
                </c:pt>
                <c:pt idx="27">
                  <c:v>2.3752999999999999E-6</c:v>
                </c:pt>
                <c:pt idx="28">
                  <c:v>2.6651300000000001E-6</c:v>
                </c:pt>
                <c:pt idx="29">
                  <c:v>2.99033E-6</c:v>
                </c:pt>
                <c:pt idx="30">
                  <c:v>3.3552099999999999E-6</c:v>
                </c:pt>
                <c:pt idx="31">
                  <c:v>3.7645999999999999E-6</c:v>
                </c:pt>
                <c:pt idx="32">
                  <c:v>4.2239499999999996E-6</c:v>
                </c:pt>
                <c:pt idx="33">
                  <c:v>4.7393499999999998E-6</c:v>
                </c:pt>
                <c:pt idx="34">
                  <c:v>5.31764E-6</c:v>
                </c:pt>
                <c:pt idx="35">
                  <c:v>5.9664899999999997E-6</c:v>
                </c:pt>
                <c:pt idx="36">
                  <c:v>6.6945199999999997E-6</c:v>
                </c:pt>
                <c:pt idx="37">
                  <c:v>7.5113700000000002E-6</c:v>
                </c:pt>
                <c:pt idx="38">
                  <c:v>8.4278999999999994E-6</c:v>
                </c:pt>
                <c:pt idx="39">
                  <c:v>9.4562499999999995E-6</c:v>
                </c:pt>
                <c:pt idx="40">
                  <c:v>1.06101E-5</c:v>
                </c:pt>
                <c:pt idx="41">
                  <c:v>1.19047E-5</c:v>
                </c:pt>
                <c:pt idx="42">
                  <c:v>1.33573E-5</c:v>
                </c:pt>
                <c:pt idx="43">
                  <c:v>1.4987199999999999E-5</c:v>
                </c:pt>
                <c:pt idx="44">
                  <c:v>1.6815899999999999E-5</c:v>
                </c:pt>
                <c:pt idx="45">
                  <c:v>1.8867699999999999E-5</c:v>
                </c:pt>
                <c:pt idx="46">
                  <c:v>2.1169899999999999E-5</c:v>
                </c:pt>
                <c:pt idx="47">
                  <c:v>2.3753000000000001E-5</c:v>
                </c:pt>
                <c:pt idx="48">
                  <c:v>2.66513E-5</c:v>
                </c:pt>
                <c:pt idx="49">
                  <c:v>2.9903299999999999E-5</c:v>
                </c:pt>
                <c:pt idx="50">
                  <c:v>3.35521E-5</c:v>
                </c:pt>
                <c:pt idx="51">
                  <c:v>3.7645999999999998E-5</c:v>
                </c:pt>
                <c:pt idx="52">
                  <c:v>4.2239500000000001E-5</c:v>
                </c:pt>
                <c:pt idx="53">
                  <c:v>4.7393499999999999E-5</c:v>
                </c:pt>
                <c:pt idx="54">
                  <c:v>5.3176400000000001E-5</c:v>
                </c:pt>
                <c:pt idx="55">
                  <c:v>5.9664899999999999E-5</c:v>
                </c:pt>
                <c:pt idx="56">
                  <c:v>6.6945200000000004E-5</c:v>
                </c:pt>
                <c:pt idx="57">
                  <c:v>7.5113700000000006E-5</c:v>
                </c:pt>
                <c:pt idx="58">
                  <c:v>8.4278999999999997E-5</c:v>
                </c:pt>
                <c:pt idx="59">
                  <c:v>9.4562500000000001E-5</c:v>
                </c:pt>
                <c:pt idx="60" formatCode="General">
                  <c:v>1.0610100000000001E-4</c:v>
                </c:pt>
                <c:pt idx="61" formatCode="General">
                  <c:v>1.19047E-4</c:v>
                </c:pt>
                <c:pt idx="62" formatCode="General">
                  <c:v>1.33573E-4</c:v>
                </c:pt>
                <c:pt idx="63" formatCode="General">
                  <c:v>1.49872E-4</c:v>
                </c:pt>
                <c:pt idx="64" formatCode="General">
                  <c:v>1.68159E-4</c:v>
                </c:pt>
                <c:pt idx="65" formatCode="General">
                  <c:v>1.88677E-4</c:v>
                </c:pt>
                <c:pt idx="66" formatCode="General">
                  <c:v>2.1169900000000001E-4</c:v>
                </c:pt>
                <c:pt idx="67" formatCode="General">
                  <c:v>2.3753000000000001E-4</c:v>
                </c:pt>
                <c:pt idx="68" formatCode="General">
                  <c:v>2.6651300000000001E-4</c:v>
                </c:pt>
                <c:pt idx="69" formatCode="General">
                  <c:v>2.9903299999999998E-4</c:v>
                </c:pt>
                <c:pt idx="70" formatCode="General">
                  <c:v>3.3552099999999997E-4</c:v>
                </c:pt>
                <c:pt idx="71" formatCode="General">
                  <c:v>3.7646000000000001E-4</c:v>
                </c:pt>
                <c:pt idx="72" formatCode="General">
                  <c:v>4.22395E-4</c:v>
                </c:pt>
                <c:pt idx="73" formatCode="General">
                  <c:v>4.7393499999999998E-4</c:v>
                </c:pt>
                <c:pt idx="74" formatCode="General">
                  <c:v>5.31764E-4</c:v>
                </c:pt>
                <c:pt idx="75" formatCode="General">
                  <c:v>5.9664899999999999E-4</c:v>
                </c:pt>
                <c:pt idx="76" formatCode="General">
                  <c:v>6.6945199999999996E-4</c:v>
                </c:pt>
                <c:pt idx="77" formatCode="General">
                  <c:v>7.5113700000000003E-4</c:v>
                </c:pt>
                <c:pt idx="78" formatCode="General">
                  <c:v>8.4279000000000005E-4</c:v>
                </c:pt>
                <c:pt idx="79" formatCode="General">
                  <c:v>9.4562499999999996E-4</c:v>
                </c:pt>
                <c:pt idx="80" formatCode="General">
                  <c:v>1.06101E-3</c:v>
                </c:pt>
                <c:pt idx="81" formatCode="General">
                  <c:v>1.1904699999999999E-3</c:v>
                </c:pt>
                <c:pt idx="82" formatCode="General">
                  <c:v>1.33573E-3</c:v>
                </c:pt>
                <c:pt idx="83" formatCode="General">
                  <c:v>1.49872E-3</c:v>
                </c:pt>
                <c:pt idx="84" formatCode="General">
                  <c:v>1.68159E-3</c:v>
                </c:pt>
                <c:pt idx="85" formatCode="General">
                  <c:v>1.8867700000000001E-3</c:v>
                </c:pt>
                <c:pt idx="86" formatCode="General">
                  <c:v>2.11699E-3</c:v>
                </c:pt>
                <c:pt idx="87" formatCode="General">
                  <c:v>2.3752999999999999E-3</c:v>
                </c:pt>
                <c:pt idx="88" formatCode="General">
                  <c:v>2.6651299999999999E-3</c:v>
                </c:pt>
                <c:pt idx="89" formatCode="General">
                  <c:v>2.9903299999999998E-3</c:v>
                </c:pt>
                <c:pt idx="90" formatCode="General">
                  <c:v>3.35521E-3</c:v>
                </c:pt>
                <c:pt idx="91" formatCode="General">
                  <c:v>3.7645999999999999E-3</c:v>
                </c:pt>
                <c:pt idx="92" formatCode="General">
                  <c:v>4.2239499999999998E-3</c:v>
                </c:pt>
                <c:pt idx="93" formatCode="General">
                  <c:v>4.7393499999999998E-3</c:v>
                </c:pt>
                <c:pt idx="94" formatCode="General">
                  <c:v>5.3176400000000002E-3</c:v>
                </c:pt>
                <c:pt idx="95" formatCode="General">
                  <c:v>5.9664899999999996E-3</c:v>
                </c:pt>
                <c:pt idx="96" formatCode="General">
                  <c:v>6.6945199999999998E-3</c:v>
                </c:pt>
                <c:pt idx="97" formatCode="General">
                  <c:v>7.5113699999999999E-3</c:v>
                </c:pt>
                <c:pt idx="98" formatCode="General">
                  <c:v>8.4279000000000003E-3</c:v>
                </c:pt>
                <c:pt idx="99" formatCode="General">
                  <c:v>9.4562499999999994E-3</c:v>
                </c:pt>
                <c:pt idx="100" formatCode="General">
                  <c:v>1.0610100000000001E-2</c:v>
                </c:pt>
                <c:pt idx="101" formatCode="General">
                  <c:v>1.1904700000000001E-2</c:v>
                </c:pt>
                <c:pt idx="102" formatCode="General">
                  <c:v>1.3357300000000001E-2</c:v>
                </c:pt>
                <c:pt idx="103" formatCode="General">
                  <c:v>1.4987199999999999E-2</c:v>
                </c:pt>
                <c:pt idx="104" formatCode="General">
                  <c:v>1.6815900000000002E-2</c:v>
                </c:pt>
                <c:pt idx="105" formatCode="General">
                  <c:v>1.8867700000000001E-2</c:v>
                </c:pt>
                <c:pt idx="106" formatCode="General">
                  <c:v>2.1169899999999998E-2</c:v>
                </c:pt>
                <c:pt idx="107" formatCode="General">
                  <c:v>2.3753E-2</c:v>
                </c:pt>
                <c:pt idx="108" formatCode="General">
                  <c:v>2.6651299999999999E-2</c:v>
                </c:pt>
                <c:pt idx="109" formatCode="General">
                  <c:v>2.9903300000000001E-2</c:v>
                </c:pt>
                <c:pt idx="110" formatCode="General">
                  <c:v>3.3552100000000001E-2</c:v>
                </c:pt>
                <c:pt idx="111" formatCode="General">
                  <c:v>3.7645999999999999E-2</c:v>
                </c:pt>
                <c:pt idx="112" formatCode="General">
                  <c:v>4.2239499999999999E-2</c:v>
                </c:pt>
                <c:pt idx="113" formatCode="General">
                  <c:v>4.7393499999999998E-2</c:v>
                </c:pt>
                <c:pt idx="114" formatCode="General">
                  <c:v>5.3176399999999999E-2</c:v>
                </c:pt>
                <c:pt idx="115" formatCode="General">
                  <c:v>5.96649E-2</c:v>
                </c:pt>
                <c:pt idx="116" formatCode="General">
                  <c:v>6.6945199999999996E-2</c:v>
                </c:pt>
                <c:pt idx="117" formatCode="General">
                  <c:v>7.5113700000000005E-2</c:v>
                </c:pt>
                <c:pt idx="118" formatCode="General">
                  <c:v>8.4279000000000007E-2</c:v>
                </c:pt>
                <c:pt idx="119" formatCode="General">
                  <c:v>9.4562499999999994E-2</c:v>
                </c:pt>
                <c:pt idx="120" formatCode="General">
                  <c:v>0.106101</c:v>
                </c:pt>
                <c:pt idx="121" formatCode="General">
                  <c:v>0.119047</c:v>
                </c:pt>
                <c:pt idx="122" formatCode="General">
                  <c:v>0.133573</c:v>
                </c:pt>
                <c:pt idx="123" formatCode="General">
                  <c:v>0.14987200000000001</c:v>
                </c:pt>
                <c:pt idx="124" formatCode="General">
                  <c:v>0.168159</c:v>
                </c:pt>
                <c:pt idx="125" formatCode="General">
                  <c:v>0.18867700000000001</c:v>
                </c:pt>
                <c:pt idx="126" formatCode="General">
                  <c:v>0.211699</c:v>
                </c:pt>
                <c:pt idx="127" formatCode="General">
                  <c:v>0.23752999999999999</c:v>
                </c:pt>
                <c:pt idx="128" formatCode="General">
                  <c:v>0.266513</c:v>
                </c:pt>
                <c:pt idx="129" formatCode="General">
                  <c:v>0.29903299999999999</c:v>
                </c:pt>
                <c:pt idx="130" formatCode="General">
                  <c:v>0.33552100000000001</c:v>
                </c:pt>
                <c:pt idx="131" formatCode="General">
                  <c:v>0.37646000000000002</c:v>
                </c:pt>
                <c:pt idx="132" formatCode="General">
                  <c:v>0.42239500000000002</c:v>
                </c:pt>
                <c:pt idx="133" formatCode="General">
                  <c:v>0.473935</c:v>
                </c:pt>
                <c:pt idx="134" formatCode="General">
                  <c:v>0.53176400000000001</c:v>
                </c:pt>
                <c:pt idx="135" formatCode="General">
                  <c:v>0.59664899999999998</c:v>
                </c:pt>
                <c:pt idx="136" formatCode="General">
                  <c:v>0.66945200000000005</c:v>
                </c:pt>
                <c:pt idx="137" formatCode="General">
                  <c:v>0.75113700000000005</c:v>
                </c:pt>
                <c:pt idx="138" formatCode="General">
                  <c:v>0.84279000000000004</c:v>
                </c:pt>
                <c:pt idx="139" formatCode="General">
                  <c:v>0.94562500000000005</c:v>
                </c:pt>
                <c:pt idx="140" formatCode="General">
                  <c:v>1.06101</c:v>
                </c:pt>
                <c:pt idx="141" formatCode="General">
                  <c:v>1.1904699999999999</c:v>
                </c:pt>
                <c:pt idx="142" formatCode="General">
                  <c:v>1.3357300000000001</c:v>
                </c:pt>
                <c:pt idx="143" formatCode="General">
                  <c:v>1.4987200000000001</c:v>
                </c:pt>
                <c:pt idx="144" formatCode="General">
                  <c:v>1.6815899999999999</c:v>
                </c:pt>
                <c:pt idx="145" formatCode="General">
                  <c:v>1.8867700000000001</c:v>
                </c:pt>
                <c:pt idx="146" formatCode="General">
                  <c:v>2.1169899999999999</c:v>
                </c:pt>
                <c:pt idx="147" formatCode="General">
                  <c:v>2.3753000000000002</c:v>
                </c:pt>
                <c:pt idx="148" formatCode="General">
                  <c:v>2.66513</c:v>
                </c:pt>
                <c:pt idx="149" formatCode="General">
                  <c:v>2.9903300000000002</c:v>
                </c:pt>
                <c:pt idx="150" formatCode="General">
                  <c:v>3.35521</c:v>
                </c:pt>
                <c:pt idx="151" formatCode="General">
                  <c:v>3.7646000000000002</c:v>
                </c:pt>
                <c:pt idx="152" formatCode="General">
                  <c:v>4.2239500000000003</c:v>
                </c:pt>
                <c:pt idx="153" formatCode="General">
                  <c:v>4.73935</c:v>
                </c:pt>
                <c:pt idx="154" formatCode="General">
                  <c:v>5.3176399999999999</c:v>
                </c:pt>
                <c:pt idx="155" formatCode="General">
                  <c:v>5.9664900000000003</c:v>
                </c:pt>
                <c:pt idx="156" formatCode="General">
                  <c:v>6.6945199999999998</c:v>
                </c:pt>
                <c:pt idx="157" formatCode="General">
                  <c:v>7.5113700000000003</c:v>
                </c:pt>
                <c:pt idx="158" formatCode="General">
                  <c:v>8.4278999999999993</c:v>
                </c:pt>
                <c:pt idx="159" formatCode="General">
                  <c:v>9.4562500000000007</c:v>
                </c:pt>
                <c:pt idx="160" formatCode="General">
                  <c:v>10.610099999999999</c:v>
                </c:pt>
                <c:pt idx="161" formatCode="General">
                  <c:v>11.9047</c:v>
                </c:pt>
                <c:pt idx="162" formatCode="General">
                  <c:v>13.3573</c:v>
                </c:pt>
                <c:pt idx="163" formatCode="General">
                  <c:v>14.9872</c:v>
                </c:pt>
                <c:pt idx="164" formatCode="General">
                  <c:v>16.815899999999999</c:v>
                </c:pt>
                <c:pt idx="165" formatCode="General">
                  <c:v>18.867699999999999</c:v>
                </c:pt>
                <c:pt idx="166" formatCode="General">
                  <c:v>21.169899999999998</c:v>
                </c:pt>
                <c:pt idx="167" formatCode="General">
                  <c:v>23.753</c:v>
                </c:pt>
                <c:pt idx="168" formatCode="General">
                  <c:v>26.651299999999999</c:v>
                </c:pt>
                <c:pt idx="169" formatCode="General">
                  <c:v>29.903300000000002</c:v>
                </c:pt>
                <c:pt idx="170" formatCode="General">
                  <c:v>33.552100000000003</c:v>
                </c:pt>
                <c:pt idx="171" formatCode="General">
                  <c:v>37.646000000000001</c:v>
                </c:pt>
                <c:pt idx="172" formatCode="General">
                  <c:v>42.2395</c:v>
                </c:pt>
                <c:pt idx="173" formatCode="General">
                  <c:v>47.393500000000003</c:v>
                </c:pt>
                <c:pt idx="174" formatCode="General">
                  <c:v>53.176400000000001</c:v>
                </c:pt>
                <c:pt idx="175" formatCode="General">
                  <c:v>59.664900000000003</c:v>
                </c:pt>
                <c:pt idx="176" formatCode="General">
                  <c:v>66.9452</c:v>
                </c:pt>
                <c:pt idx="177" formatCode="General">
                  <c:v>75.113699999999994</c:v>
                </c:pt>
                <c:pt idx="178" formatCode="General">
                  <c:v>84.278999999999996</c:v>
                </c:pt>
                <c:pt idx="179" formatCode="General">
                  <c:v>94.5625</c:v>
                </c:pt>
                <c:pt idx="180" formatCode="General">
                  <c:v>106.101</c:v>
                </c:pt>
                <c:pt idx="181" formatCode="General">
                  <c:v>119.047</c:v>
                </c:pt>
                <c:pt idx="182" formatCode="General">
                  <c:v>133.57300000000001</c:v>
                </c:pt>
                <c:pt idx="183" formatCode="General">
                  <c:v>149.87200000000001</c:v>
                </c:pt>
                <c:pt idx="184" formatCode="General">
                  <c:v>168.15899999999999</c:v>
                </c:pt>
                <c:pt idx="185" formatCode="General">
                  <c:v>188.67699999999999</c:v>
                </c:pt>
                <c:pt idx="186" formatCode="General">
                  <c:v>211.69900000000001</c:v>
                </c:pt>
                <c:pt idx="187" formatCode="General">
                  <c:v>237.53</c:v>
                </c:pt>
                <c:pt idx="188" formatCode="General">
                  <c:v>266.51299999999998</c:v>
                </c:pt>
                <c:pt idx="189" formatCode="General">
                  <c:v>299.03300000000002</c:v>
                </c:pt>
                <c:pt idx="190" formatCode="General">
                  <c:v>335.52100000000002</c:v>
                </c:pt>
                <c:pt idx="191" formatCode="General">
                  <c:v>376.46</c:v>
                </c:pt>
                <c:pt idx="192" formatCode="General">
                  <c:v>422.39499999999998</c:v>
                </c:pt>
                <c:pt idx="193" formatCode="General">
                  <c:v>473.935</c:v>
                </c:pt>
                <c:pt idx="194" formatCode="General">
                  <c:v>531.76400000000001</c:v>
                </c:pt>
                <c:pt idx="195" formatCode="General">
                  <c:v>596.649</c:v>
                </c:pt>
                <c:pt idx="196" formatCode="General">
                  <c:v>669.452</c:v>
                </c:pt>
                <c:pt idx="197" formatCode="General">
                  <c:v>751.13699999999994</c:v>
                </c:pt>
                <c:pt idx="198" formatCode="General">
                  <c:v>842.79</c:v>
                </c:pt>
                <c:pt idx="199" formatCode="General">
                  <c:v>945.625</c:v>
                </c:pt>
              </c:numCache>
            </c:numRef>
          </c:xVal>
          <c:yVal>
            <c:numRef>
              <c:f>KM6840000!$D$2:$D$201</c:f>
              <c:numCache>
                <c:formatCode>General</c:formatCode>
                <c:ptCount val="200"/>
                <c:pt idx="0">
                  <c:v>0</c:v>
                </c:pt>
                <c:pt idx="1">
                  <c:v>0</c:v>
                </c:pt>
                <c:pt idx="2">
                  <c:v>0</c:v>
                </c:pt>
                <c:pt idx="3">
                  <c:v>0</c:v>
                </c:pt>
                <c:pt idx="4">
                  <c:v>0</c:v>
                </c:pt>
                <c:pt idx="5">
                  <c:v>0</c:v>
                </c:pt>
                <c:pt idx="6">
                  <c:v>0</c:v>
                </c:pt>
                <c:pt idx="7">
                  <c:v>0</c:v>
                </c:pt>
                <c:pt idx="8">
                  <c:v>0</c:v>
                </c:pt>
                <c:pt idx="9">
                  <c:v>0</c:v>
                </c:pt>
                <c:pt idx="10">
                  <c:v>31.571200000000001</c:v>
                </c:pt>
                <c:pt idx="11">
                  <c:v>103.01900000000001</c:v>
                </c:pt>
                <c:pt idx="12">
                  <c:v>205.87700000000001</c:v>
                </c:pt>
                <c:pt idx="13">
                  <c:v>320.93400000000003</c:v>
                </c:pt>
                <c:pt idx="14">
                  <c:v>421.56599999999997</c:v>
                </c:pt>
                <c:pt idx="15">
                  <c:v>519.02700000000004</c:v>
                </c:pt>
                <c:pt idx="16">
                  <c:v>601.69299999999998</c:v>
                </c:pt>
                <c:pt idx="17">
                  <c:v>676.452</c:v>
                </c:pt>
                <c:pt idx="18">
                  <c:v>727.87900000000002</c:v>
                </c:pt>
                <c:pt idx="19">
                  <c:v>765.05499999999995</c:v>
                </c:pt>
                <c:pt idx="20">
                  <c:v>802.30700000000002</c:v>
                </c:pt>
                <c:pt idx="21">
                  <c:v>794.59799999999996</c:v>
                </c:pt>
                <c:pt idx="22">
                  <c:v>841.58399999999995</c:v>
                </c:pt>
                <c:pt idx="23">
                  <c:v>893.61300000000006</c:v>
                </c:pt>
                <c:pt idx="24">
                  <c:v>891.08600000000001</c:v>
                </c:pt>
                <c:pt idx="25">
                  <c:v>870.452</c:v>
                </c:pt>
                <c:pt idx="26">
                  <c:v>838.23800000000006</c:v>
                </c:pt>
                <c:pt idx="27">
                  <c:v>826.10699999999997</c:v>
                </c:pt>
                <c:pt idx="28">
                  <c:v>804.88699999999994</c:v>
                </c:pt>
                <c:pt idx="29">
                  <c:v>776.50099999999998</c:v>
                </c:pt>
                <c:pt idx="30">
                  <c:v>631.73900000000003</c:v>
                </c:pt>
                <c:pt idx="31">
                  <c:v>585.61599999999999</c:v>
                </c:pt>
                <c:pt idx="32">
                  <c:v>720.11199999999997</c:v>
                </c:pt>
                <c:pt idx="33">
                  <c:v>750.16</c:v>
                </c:pt>
                <c:pt idx="34">
                  <c:v>929.71</c:v>
                </c:pt>
                <c:pt idx="35">
                  <c:v>1040.92</c:v>
                </c:pt>
                <c:pt idx="36">
                  <c:v>885.16899999999998</c:v>
                </c:pt>
                <c:pt idx="37">
                  <c:v>764.11199999999997</c:v>
                </c:pt>
                <c:pt idx="38">
                  <c:v>995.87</c:v>
                </c:pt>
                <c:pt idx="39">
                  <c:v>1022.24</c:v>
                </c:pt>
                <c:pt idx="40">
                  <c:v>967.50599999999997</c:v>
                </c:pt>
                <c:pt idx="41">
                  <c:v>1211.47</c:v>
                </c:pt>
                <c:pt idx="42">
                  <c:v>1113.8499999999999</c:v>
                </c:pt>
                <c:pt idx="43">
                  <c:v>1257.6500000000001</c:v>
                </c:pt>
                <c:pt idx="44">
                  <c:v>1347.91</c:v>
                </c:pt>
                <c:pt idx="45">
                  <c:v>1091.23</c:v>
                </c:pt>
                <c:pt idx="46">
                  <c:v>1151.9100000000001</c:v>
                </c:pt>
                <c:pt idx="47">
                  <c:v>1166.94</c:v>
                </c:pt>
                <c:pt idx="48">
                  <c:v>1061.28</c:v>
                </c:pt>
                <c:pt idx="49">
                  <c:v>1914.54</c:v>
                </c:pt>
                <c:pt idx="50">
                  <c:v>1514.29</c:v>
                </c:pt>
                <c:pt idx="51">
                  <c:v>1405.7</c:v>
                </c:pt>
                <c:pt idx="52">
                  <c:v>1637.48</c:v>
                </c:pt>
                <c:pt idx="53">
                  <c:v>1388.36</c:v>
                </c:pt>
                <c:pt idx="54">
                  <c:v>2398.09</c:v>
                </c:pt>
                <c:pt idx="55">
                  <c:v>2346.73</c:v>
                </c:pt>
                <c:pt idx="56">
                  <c:v>2372.88</c:v>
                </c:pt>
                <c:pt idx="57">
                  <c:v>2167.8000000000002</c:v>
                </c:pt>
                <c:pt idx="58">
                  <c:v>2054.33</c:v>
                </c:pt>
                <c:pt idx="59">
                  <c:v>2037.98</c:v>
                </c:pt>
                <c:pt idx="60">
                  <c:v>2013.37</c:v>
                </c:pt>
                <c:pt idx="61">
                  <c:v>1985.9</c:v>
                </c:pt>
                <c:pt idx="62">
                  <c:v>1996.94</c:v>
                </c:pt>
                <c:pt idx="63">
                  <c:v>2394.4</c:v>
                </c:pt>
                <c:pt idx="64">
                  <c:v>2492.36</c:v>
                </c:pt>
                <c:pt idx="65">
                  <c:v>1907.05</c:v>
                </c:pt>
                <c:pt idx="66">
                  <c:v>2425.36</c:v>
                </c:pt>
                <c:pt idx="67">
                  <c:v>2446.2199999999998</c:v>
                </c:pt>
                <c:pt idx="68">
                  <c:v>2485.04</c:v>
                </c:pt>
                <c:pt idx="69">
                  <c:v>3119.9</c:v>
                </c:pt>
                <c:pt idx="70">
                  <c:v>1844.47</c:v>
                </c:pt>
                <c:pt idx="71">
                  <c:v>2510.0100000000002</c:v>
                </c:pt>
                <c:pt idx="72">
                  <c:v>2706.13</c:v>
                </c:pt>
                <c:pt idx="73">
                  <c:v>3610.97</c:v>
                </c:pt>
                <c:pt idx="74">
                  <c:v>3461.48</c:v>
                </c:pt>
                <c:pt idx="75">
                  <c:v>3677.09</c:v>
                </c:pt>
                <c:pt idx="76">
                  <c:v>4037.47</c:v>
                </c:pt>
                <c:pt idx="77">
                  <c:v>3567.46</c:v>
                </c:pt>
                <c:pt idx="78">
                  <c:v>3795.91</c:v>
                </c:pt>
                <c:pt idx="79">
                  <c:v>4416.6499999999996</c:v>
                </c:pt>
                <c:pt idx="80">
                  <c:v>4753.63</c:v>
                </c:pt>
                <c:pt idx="81">
                  <c:v>4479.5</c:v>
                </c:pt>
                <c:pt idx="82">
                  <c:v>5414</c:v>
                </c:pt>
                <c:pt idx="83">
                  <c:v>4979.42</c:v>
                </c:pt>
                <c:pt idx="84">
                  <c:v>6291.54</c:v>
                </c:pt>
                <c:pt idx="85">
                  <c:v>6327.55</c:v>
                </c:pt>
                <c:pt idx="86">
                  <c:v>5219.82</c:v>
                </c:pt>
                <c:pt idx="87">
                  <c:v>5424.36</c:v>
                </c:pt>
                <c:pt idx="88">
                  <c:v>5773.12</c:v>
                </c:pt>
                <c:pt idx="89">
                  <c:v>6453.67</c:v>
                </c:pt>
                <c:pt idx="90">
                  <c:v>6593.02</c:v>
                </c:pt>
                <c:pt idx="91">
                  <c:v>7133.43</c:v>
                </c:pt>
                <c:pt idx="92">
                  <c:v>6983.96</c:v>
                </c:pt>
                <c:pt idx="93">
                  <c:v>8148.92</c:v>
                </c:pt>
                <c:pt idx="94">
                  <c:v>9087.94</c:v>
                </c:pt>
                <c:pt idx="95">
                  <c:v>7716.91</c:v>
                </c:pt>
                <c:pt idx="96">
                  <c:v>9103.5400000000009</c:v>
                </c:pt>
                <c:pt idx="97">
                  <c:v>8255.7999999999993</c:v>
                </c:pt>
                <c:pt idx="98">
                  <c:v>8401.65</c:v>
                </c:pt>
                <c:pt idx="99">
                  <c:v>9541.48</c:v>
                </c:pt>
                <c:pt idx="100">
                  <c:v>10452.9</c:v>
                </c:pt>
                <c:pt idx="101">
                  <c:v>11158.8</c:v>
                </c:pt>
                <c:pt idx="102">
                  <c:v>11022.2</c:v>
                </c:pt>
                <c:pt idx="103">
                  <c:v>11441</c:v>
                </c:pt>
                <c:pt idx="104">
                  <c:v>10758.9</c:v>
                </c:pt>
                <c:pt idx="105">
                  <c:v>12237.3</c:v>
                </c:pt>
                <c:pt idx="106">
                  <c:v>15611.3</c:v>
                </c:pt>
                <c:pt idx="107">
                  <c:v>18704.099999999999</c:v>
                </c:pt>
                <c:pt idx="108">
                  <c:v>21585.4</c:v>
                </c:pt>
                <c:pt idx="109">
                  <c:v>13030.6</c:v>
                </c:pt>
                <c:pt idx="110">
                  <c:v>14993</c:v>
                </c:pt>
                <c:pt idx="111">
                  <c:v>16448.8</c:v>
                </c:pt>
                <c:pt idx="112">
                  <c:v>22898.2</c:v>
                </c:pt>
                <c:pt idx="113">
                  <c:v>27684.400000000001</c:v>
                </c:pt>
                <c:pt idx="114">
                  <c:v>26920.799999999999</c:v>
                </c:pt>
                <c:pt idx="115">
                  <c:v>33760.800000000003</c:v>
                </c:pt>
                <c:pt idx="116">
                  <c:v>38727</c:v>
                </c:pt>
                <c:pt idx="117">
                  <c:v>40125.699999999997</c:v>
                </c:pt>
                <c:pt idx="118">
                  <c:v>33020</c:v>
                </c:pt>
                <c:pt idx="119">
                  <c:v>38693.1</c:v>
                </c:pt>
                <c:pt idx="120">
                  <c:v>51310.6</c:v>
                </c:pt>
                <c:pt idx="121">
                  <c:v>58789.1</c:v>
                </c:pt>
                <c:pt idx="122">
                  <c:v>70191.199999999997</c:v>
                </c:pt>
                <c:pt idx="123">
                  <c:v>57339.6</c:v>
                </c:pt>
                <c:pt idx="124">
                  <c:v>72722</c:v>
                </c:pt>
                <c:pt idx="125">
                  <c:v>85409.9</c:v>
                </c:pt>
                <c:pt idx="126">
                  <c:v>90362</c:v>
                </c:pt>
                <c:pt idx="127">
                  <c:v>106516</c:v>
                </c:pt>
                <c:pt idx="128">
                  <c:v>120824</c:v>
                </c:pt>
                <c:pt idx="129">
                  <c:v>128587</c:v>
                </c:pt>
                <c:pt idx="130">
                  <c:v>146494</c:v>
                </c:pt>
                <c:pt idx="131">
                  <c:v>157091</c:v>
                </c:pt>
                <c:pt idx="132">
                  <c:v>151223</c:v>
                </c:pt>
                <c:pt idx="133">
                  <c:v>172016</c:v>
                </c:pt>
                <c:pt idx="134">
                  <c:v>197775</c:v>
                </c:pt>
                <c:pt idx="135">
                  <c:v>208726</c:v>
                </c:pt>
                <c:pt idx="136">
                  <c:v>214450</c:v>
                </c:pt>
                <c:pt idx="137">
                  <c:v>212416</c:v>
                </c:pt>
                <c:pt idx="138">
                  <c:v>208970</c:v>
                </c:pt>
                <c:pt idx="139">
                  <c:v>203747</c:v>
                </c:pt>
                <c:pt idx="140">
                  <c:v>194178</c:v>
                </c:pt>
                <c:pt idx="141">
                  <c:v>185617</c:v>
                </c:pt>
                <c:pt idx="142">
                  <c:v>173679</c:v>
                </c:pt>
                <c:pt idx="143">
                  <c:v>163586</c:v>
                </c:pt>
                <c:pt idx="144">
                  <c:v>152645</c:v>
                </c:pt>
                <c:pt idx="145">
                  <c:v>147592</c:v>
                </c:pt>
                <c:pt idx="146">
                  <c:v>138438</c:v>
                </c:pt>
                <c:pt idx="147">
                  <c:v>130554</c:v>
                </c:pt>
                <c:pt idx="148">
                  <c:v>126324</c:v>
                </c:pt>
                <c:pt idx="149">
                  <c:v>129652</c:v>
                </c:pt>
                <c:pt idx="150">
                  <c:v>122260</c:v>
                </c:pt>
                <c:pt idx="151">
                  <c:v>113416</c:v>
                </c:pt>
                <c:pt idx="152">
                  <c:v>107475</c:v>
                </c:pt>
                <c:pt idx="153">
                  <c:v>109974</c:v>
                </c:pt>
                <c:pt idx="154">
                  <c:v>110235</c:v>
                </c:pt>
                <c:pt idx="155">
                  <c:v>98058.6</c:v>
                </c:pt>
                <c:pt idx="156">
                  <c:v>85166.399999999994</c:v>
                </c:pt>
                <c:pt idx="157">
                  <c:v>77931.3</c:v>
                </c:pt>
                <c:pt idx="158">
                  <c:v>69499.100000000006</c:v>
                </c:pt>
                <c:pt idx="159">
                  <c:v>65445.2</c:v>
                </c:pt>
                <c:pt idx="160">
                  <c:v>58659.6</c:v>
                </c:pt>
                <c:pt idx="161">
                  <c:v>50362.6</c:v>
                </c:pt>
                <c:pt idx="162">
                  <c:v>45054.400000000001</c:v>
                </c:pt>
                <c:pt idx="163">
                  <c:v>42629.8</c:v>
                </c:pt>
                <c:pt idx="164">
                  <c:v>36187.599999999999</c:v>
                </c:pt>
                <c:pt idx="165">
                  <c:v>33748.400000000001</c:v>
                </c:pt>
                <c:pt idx="166">
                  <c:v>30378.6</c:v>
                </c:pt>
                <c:pt idx="167">
                  <c:v>27764.5</c:v>
                </c:pt>
                <c:pt idx="168">
                  <c:v>24988.6</c:v>
                </c:pt>
                <c:pt idx="169">
                  <c:v>22129.9</c:v>
                </c:pt>
                <c:pt idx="170">
                  <c:v>24752.2</c:v>
                </c:pt>
                <c:pt idx="171">
                  <c:v>24292.1</c:v>
                </c:pt>
                <c:pt idx="172">
                  <c:v>21414.2</c:v>
                </c:pt>
                <c:pt idx="173">
                  <c:v>20070.400000000001</c:v>
                </c:pt>
                <c:pt idx="174">
                  <c:v>19065.400000000001</c:v>
                </c:pt>
                <c:pt idx="175">
                  <c:v>18032.7</c:v>
                </c:pt>
                <c:pt idx="176">
                  <c:v>16649.3</c:v>
                </c:pt>
                <c:pt idx="177">
                  <c:v>16715.400000000001</c:v>
                </c:pt>
                <c:pt idx="178">
                  <c:v>16329.1</c:v>
                </c:pt>
                <c:pt idx="179">
                  <c:v>13567</c:v>
                </c:pt>
                <c:pt idx="180">
                  <c:v>9628.11</c:v>
                </c:pt>
                <c:pt idx="181">
                  <c:v>5468.73</c:v>
                </c:pt>
                <c:pt idx="182">
                  <c:v>4890.0600000000004</c:v>
                </c:pt>
                <c:pt idx="183">
                  <c:v>4319.09</c:v>
                </c:pt>
                <c:pt idx="184">
                  <c:v>3113.66</c:v>
                </c:pt>
                <c:pt idx="185">
                  <c:v>2565.5</c:v>
                </c:pt>
                <c:pt idx="186">
                  <c:v>1481.27</c:v>
                </c:pt>
                <c:pt idx="187">
                  <c:v>1053.32</c:v>
                </c:pt>
                <c:pt idx="188">
                  <c:v>685.73099999999999</c:v>
                </c:pt>
                <c:pt idx="189">
                  <c:v>290.99599999999998</c:v>
                </c:pt>
                <c:pt idx="190">
                  <c:v>263.02</c:v>
                </c:pt>
                <c:pt idx="191">
                  <c:v>142.005</c:v>
                </c:pt>
                <c:pt idx="192">
                  <c:v>0</c:v>
                </c:pt>
                <c:pt idx="193">
                  <c:v>0</c:v>
                </c:pt>
                <c:pt idx="194">
                  <c:v>0</c:v>
                </c:pt>
                <c:pt idx="195">
                  <c:v>0</c:v>
                </c:pt>
                <c:pt idx="196">
                  <c:v>0</c:v>
                </c:pt>
                <c:pt idx="197">
                  <c:v>0</c:v>
                </c:pt>
                <c:pt idx="198">
                  <c:v>0</c:v>
                </c:pt>
                <c:pt idx="199">
                  <c:v>0</c:v>
                </c:pt>
              </c:numCache>
            </c:numRef>
          </c:yVal>
          <c:smooth val="1"/>
          <c:extLst>
            <c:ext xmlns:c16="http://schemas.microsoft.com/office/drawing/2014/chart" uri="{C3380CC4-5D6E-409C-BE32-E72D297353CC}">
              <c16:uniqueId val="{00000000-987B-4507-94F0-E100FF95CC01}"/>
            </c:ext>
          </c:extLst>
        </c:ser>
        <c:ser>
          <c:idx val="1"/>
          <c:order val="1"/>
          <c:tx>
            <c:strRef>
              <c:f>KM6840000!$E$1</c:f>
              <c:strCache>
                <c:ptCount val="1"/>
                <c:pt idx="0">
                  <c:v>30mm</c:v>
                </c:pt>
              </c:strCache>
            </c:strRef>
          </c:tx>
          <c:spPr>
            <a:ln w="19050" cap="rnd">
              <a:solidFill>
                <a:schemeClr val="accent2"/>
              </a:solidFill>
              <a:round/>
            </a:ln>
            <a:effectLst/>
          </c:spPr>
          <c:marker>
            <c:symbol val="none"/>
          </c:marker>
          <c:xVal>
            <c:numRef>
              <c:f>KM6840000!$A$2:$A$201</c:f>
              <c:numCache>
                <c:formatCode>0.00E+00</c:formatCode>
                <c:ptCount val="200"/>
                <c:pt idx="0">
                  <c:v>1.06101E-7</c:v>
                </c:pt>
                <c:pt idx="1">
                  <c:v>1.1904699999999999E-7</c:v>
                </c:pt>
                <c:pt idx="2">
                  <c:v>1.33573E-7</c:v>
                </c:pt>
                <c:pt idx="3">
                  <c:v>1.4987200000000001E-7</c:v>
                </c:pt>
                <c:pt idx="4">
                  <c:v>1.6815899999999999E-7</c:v>
                </c:pt>
                <c:pt idx="5">
                  <c:v>1.8867699999999999E-7</c:v>
                </c:pt>
                <c:pt idx="6">
                  <c:v>2.11699E-7</c:v>
                </c:pt>
                <c:pt idx="7">
                  <c:v>2.3753000000000001E-7</c:v>
                </c:pt>
                <c:pt idx="8">
                  <c:v>2.66513E-7</c:v>
                </c:pt>
                <c:pt idx="9">
                  <c:v>2.9903299999999998E-7</c:v>
                </c:pt>
                <c:pt idx="10">
                  <c:v>3.35521E-7</c:v>
                </c:pt>
                <c:pt idx="11">
                  <c:v>3.7646000000000002E-7</c:v>
                </c:pt>
                <c:pt idx="12">
                  <c:v>4.2239499999999999E-7</c:v>
                </c:pt>
                <c:pt idx="13">
                  <c:v>4.7393499999999999E-7</c:v>
                </c:pt>
                <c:pt idx="14">
                  <c:v>5.31764E-7</c:v>
                </c:pt>
                <c:pt idx="15">
                  <c:v>5.9664900000000001E-7</c:v>
                </c:pt>
                <c:pt idx="16">
                  <c:v>6.6945199999999995E-7</c:v>
                </c:pt>
                <c:pt idx="17">
                  <c:v>7.5113699999999996E-7</c:v>
                </c:pt>
                <c:pt idx="18">
                  <c:v>8.4279000000000004E-7</c:v>
                </c:pt>
                <c:pt idx="19">
                  <c:v>9.4562500000000005E-7</c:v>
                </c:pt>
                <c:pt idx="20">
                  <c:v>1.0610099999999999E-6</c:v>
                </c:pt>
                <c:pt idx="21">
                  <c:v>1.1904700000000001E-6</c:v>
                </c:pt>
                <c:pt idx="22">
                  <c:v>1.33573E-6</c:v>
                </c:pt>
                <c:pt idx="23">
                  <c:v>1.4987200000000001E-6</c:v>
                </c:pt>
                <c:pt idx="24">
                  <c:v>1.6815900000000001E-6</c:v>
                </c:pt>
                <c:pt idx="25">
                  <c:v>1.8867699999999999E-6</c:v>
                </c:pt>
                <c:pt idx="26">
                  <c:v>2.11699E-6</c:v>
                </c:pt>
                <c:pt idx="27">
                  <c:v>2.3752999999999999E-6</c:v>
                </c:pt>
                <c:pt idx="28">
                  <c:v>2.6651300000000001E-6</c:v>
                </c:pt>
                <c:pt idx="29">
                  <c:v>2.99033E-6</c:v>
                </c:pt>
                <c:pt idx="30">
                  <c:v>3.3552099999999999E-6</c:v>
                </c:pt>
                <c:pt idx="31">
                  <c:v>3.7645999999999999E-6</c:v>
                </c:pt>
                <c:pt idx="32">
                  <c:v>4.2239499999999996E-6</c:v>
                </c:pt>
                <c:pt idx="33">
                  <c:v>4.7393499999999998E-6</c:v>
                </c:pt>
                <c:pt idx="34">
                  <c:v>5.31764E-6</c:v>
                </c:pt>
                <c:pt idx="35">
                  <c:v>5.9664899999999997E-6</c:v>
                </c:pt>
                <c:pt idx="36">
                  <c:v>6.6945199999999997E-6</c:v>
                </c:pt>
                <c:pt idx="37">
                  <c:v>7.5113700000000002E-6</c:v>
                </c:pt>
                <c:pt idx="38">
                  <c:v>8.4278999999999994E-6</c:v>
                </c:pt>
                <c:pt idx="39">
                  <c:v>9.4562499999999995E-6</c:v>
                </c:pt>
                <c:pt idx="40">
                  <c:v>1.06101E-5</c:v>
                </c:pt>
                <c:pt idx="41">
                  <c:v>1.19047E-5</c:v>
                </c:pt>
                <c:pt idx="42">
                  <c:v>1.33573E-5</c:v>
                </c:pt>
                <c:pt idx="43">
                  <c:v>1.4987199999999999E-5</c:v>
                </c:pt>
                <c:pt idx="44">
                  <c:v>1.6815899999999999E-5</c:v>
                </c:pt>
                <c:pt idx="45">
                  <c:v>1.8867699999999999E-5</c:v>
                </c:pt>
                <c:pt idx="46">
                  <c:v>2.1169899999999999E-5</c:v>
                </c:pt>
                <c:pt idx="47">
                  <c:v>2.3753000000000001E-5</c:v>
                </c:pt>
                <c:pt idx="48">
                  <c:v>2.66513E-5</c:v>
                </c:pt>
                <c:pt idx="49">
                  <c:v>2.9903299999999999E-5</c:v>
                </c:pt>
                <c:pt idx="50">
                  <c:v>3.35521E-5</c:v>
                </c:pt>
                <c:pt idx="51">
                  <c:v>3.7645999999999998E-5</c:v>
                </c:pt>
                <c:pt idx="52">
                  <c:v>4.2239500000000001E-5</c:v>
                </c:pt>
                <c:pt idx="53">
                  <c:v>4.7393499999999999E-5</c:v>
                </c:pt>
                <c:pt idx="54">
                  <c:v>5.3176400000000001E-5</c:v>
                </c:pt>
                <c:pt idx="55">
                  <c:v>5.9664899999999999E-5</c:v>
                </c:pt>
                <c:pt idx="56">
                  <c:v>6.6945200000000004E-5</c:v>
                </c:pt>
                <c:pt idx="57">
                  <c:v>7.5113700000000006E-5</c:v>
                </c:pt>
                <c:pt idx="58">
                  <c:v>8.4278999999999997E-5</c:v>
                </c:pt>
                <c:pt idx="59">
                  <c:v>9.4562500000000001E-5</c:v>
                </c:pt>
                <c:pt idx="60" formatCode="General">
                  <c:v>1.0610100000000001E-4</c:v>
                </c:pt>
                <c:pt idx="61" formatCode="General">
                  <c:v>1.19047E-4</c:v>
                </c:pt>
                <c:pt idx="62" formatCode="General">
                  <c:v>1.33573E-4</c:v>
                </c:pt>
                <c:pt idx="63" formatCode="General">
                  <c:v>1.49872E-4</c:v>
                </c:pt>
                <c:pt idx="64" formatCode="General">
                  <c:v>1.68159E-4</c:v>
                </c:pt>
                <c:pt idx="65" formatCode="General">
                  <c:v>1.88677E-4</c:v>
                </c:pt>
                <c:pt idx="66" formatCode="General">
                  <c:v>2.1169900000000001E-4</c:v>
                </c:pt>
                <c:pt idx="67" formatCode="General">
                  <c:v>2.3753000000000001E-4</c:v>
                </c:pt>
                <c:pt idx="68" formatCode="General">
                  <c:v>2.6651300000000001E-4</c:v>
                </c:pt>
                <c:pt idx="69" formatCode="General">
                  <c:v>2.9903299999999998E-4</c:v>
                </c:pt>
                <c:pt idx="70" formatCode="General">
                  <c:v>3.3552099999999997E-4</c:v>
                </c:pt>
                <c:pt idx="71" formatCode="General">
                  <c:v>3.7646000000000001E-4</c:v>
                </c:pt>
                <c:pt idx="72" formatCode="General">
                  <c:v>4.22395E-4</c:v>
                </c:pt>
                <c:pt idx="73" formatCode="General">
                  <c:v>4.7393499999999998E-4</c:v>
                </c:pt>
                <c:pt idx="74" formatCode="General">
                  <c:v>5.31764E-4</c:v>
                </c:pt>
                <c:pt idx="75" formatCode="General">
                  <c:v>5.9664899999999999E-4</c:v>
                </c:pt>
                <c:pt idx="76" formatCode="General">
                  <c:v>6.6945199999999996E-4</c:v>
                </c:pt>
                <c:pt idx="77" formatCode="General">
                  <c:v>7.5113700000000003E-4</c:v>
                </c:pt>
                <c:pt idx="78" formatCode="General">
                  <c:v>8.4279000000000005E-4</c:v>
                </c:pt>
                <c:pt idx="79" formatCode="General">
                  <c:v>9.4562499999999996E-4</c:v>
                </c:pt>
                <c:pt idx="80" formatCode="General">
                  <c:v>1.06101E-3</c:v>
                </c:pt>
                <c:pt idx="81" formatCode="General">
                  <c:v>1.1904699999999999E-3</c:v>
                </c:pt>
                <c:pt idx="82" formatCode="General">
                  <c:v>1.33573E-3</c:v>
                </c:pt>
                <c:pt idx="83" formatCode="General">
                  <c:v>1.49872E-3</c:v>
                </c:pt>
                <c:pt idx="84" formatCode="General">
                  <c:v>1.68159E-3</c:v>
                </c:pt>
                <c:pt idx="85" formatCode="General">
                  <c:v>1.8867700000000001E-3</c:v>
                </c:pt>
                <c:pt idx="86" formatCode="General">
                  <c:v>2.11699E-3</c:v>
                </c:pt>
                <c:pt idx="87" formatCode="General">
                  <c:v>2.3752999999999999E-3</c:v>
                </c:pt>
                <c:pt idx="88" formatCode="General">
                  <c:v>2.6651299999999999E-3</c:v>
                </c:pt>
                <c:pt idx="89" formatCode="General">
                  <c:v>2.9903299999999998E-3</c:v>
                </c:pt>
                <c:pt idx="90" formatCode="General">
                  <c:v>3.35521E-3</c:v>
                </c:pt>
                <c:pt idx="91" formatCode="General">
                  <c:v>3.7645999999999999E-3</c:v>
                </c:pt>
                <c:pt idx="92" formatCode="General">
                  <c:v>4.2239499999999998E-3</c:v>
                </c:pt>
                <c:pt idx="93" formatCode="General">
                  <c:v>4.7393499999999998E-3</c:v>
                </c:pt>
                <c:pt idx="94" formatCode="General">
                  <c:v>5.3176400000000002E-3</c:v>
                </c:pt>
                <c:pt idx="95" formatCode="General">
                  <c:v>5.9664899999999996E-3</c:v>
                </c:pt>
                <c:pt idx="96" formatCode="General">
                  <c:v>6.6945199999999998E-3</c:v>
                </c:pt>
                <c:pt idx="97" formatCode="General">
                  <c:v>7.5113699999999999E-3</c:v>
                </c:pt>
                <c:pt idx="98" formatCode="General">
                  <c:v>8.4279000000000003E-3</c:v>
                </c:pt>
                <c:pt idx="99" formatCode="General">
                  <c:v>9.4562499999999994E-3</c:v>
                </c:pt>
                <c:pt idx="100" formatCode="General">
                  <c:v>1.0610100000000001E-2</c:v>
                </c:pt>
                <c:pt idx="101" formatCode="General">
                  <c:v>1.1904700000000001E-2</c:v>
                </c:pt>
                <c:pt idx="102" formatCode="General">
                  <c:v>1.3357300000000001E-2</c:v>
                </c:pt>
                <c:pt idx="103" formatCode="General">
                  <c:v>1.4987199999999999E-2</c:v>
                </c:pt>
                <c:pt idx="104" formatCode="General">
                  <c:v>1.6815900000000002E-2</c:v>
                </c:pt>
                <c:pt idx="105" formatCode="General">
                  <c:v>1.8867700000000001E-2</c:v>
                </c:pt>
                <c:pt idx="106" formatCode="General">
                  <c:v>2.1169899999999998E-2</c:v>
                </c:pt>
                <c:pt idx="107" formatCode="General">
                  <c:v>2.3753E-2</c:v>
                </c:pt>
                <c:pt idx="108" formatCode="General">
                  <c:v>2.6651299999999999E-2</c:v>
                </c:pt>
                <c:pt idx="109" formatCode="General">
                  <c:v>2.9903300000000001E-2</c:v>
                </c:pt>
                <c:pt idx="110" formatCode="General">
                  <c:v>3.3552100000000001E-2</c:v>
                </c:pt>
                <c:pt idx="111" formatCode="General">
                  <c:v>3.7645999999999999E-2</c:v>
                </c:pt>
                <c:pt idx="112" formatCode="General">
                  <c:v>4.2239499999999999E-2</c:v>
                </c:pt>
                <c:pt idx="113" formatCode="General">
                  <c:v>4.7393499999999998E-2</c:v>
                </c:pt>
                <c:pt idx="114" formatCode="General">
                  <c:v>5.3176399999999999E-2</c:v>
                </c:pt>
                <c:pt idx="115" formatCode="General">
                  <c:v>5.96649E-2</c:v>
                </c:pt>
                <c:pt idx="116" formatCode="General">
                  <c:v>6.6945199999999996E-2</c:v>
                </c:pt>
                <c:pt idx="117" formatCode="General">
                  <c:v>7.5113700000000005E-2</c:v>
                </c:pt>
                <c:pt idx="118" formatCode="General">
                  <c:v>8.4279000000000007E-2</c:v>
                </c:pt>
                <c:pt idx="119" formatCode="General">
                  <c:v>9.4562499999999994E-2</c:v>
                </c:pt>
                <c:pt idx="120" formatCode="General">
                  <c:v>0.106101</c:v>
                </c:pt>
                <c:pt idx="121" formatCode="General">
                  <c:v>0.119047</c:v>
                </c:pt>
                <c:pt idx="122" formatCode="General">
                  <c:v>0.133573</c:v>
                </c:pt>
                <c:pt idx="123" formatCode="General">
                  <c:v>0.14987200000000001</c:v>
                </c:pt>
                <c:pt idx="124" formatCode="General">
                  <c:v>0.168159</c:v>
                </c:pt>
                <c:pt idx="125" formatCode="General">
                  <c:v>0.18867700000000001</c:v>
                </c:pt>
                <c:pt idx="126" formatCode="General">
                  <c:v>0.211699</c:v>
                </c:pt>
                <c:pt idx="127" formatCode="General">
                  <c:v>0.23752999999999999</c:v>
                </c:pt>
                <c:pt idx="128" formatCode="General">
                  <c:v>0.266513</c:v>
                </c:pt>
                <c:pt idx="129" formatCode="General">
                  <c:v>0.29903299999999999</c:v>
                </c:pt>
                <c:pt idx="130" formatCode="General">
                  <c:v>0.33552100000000001</c:v>
                </c:pt>
                <c:pt idx="131" formatCode="General">
                  <c:v>0.37646000000000002</c:v>
                </c:pt>
                <c:pt idx="132" formatCode="General">
                  <c:v>0.42239500000000002</c:v>
                </c:pt>
                <c:pt idx="133" formatCode="General">
                  <c:v>0.473935</c:v>
                </c:pt>
                <c:pt idx="134" formatCode="General">
                  <c:v>0.53176400000000001</c:v>
                </c:pt>
                <c:pt idx="135" formatCode="General">
                  <c:v>0.59664899999999998</c:v>
                </c:pt>
                <c:pt idx="136" formatCode="General">
                  <c:v>0.66945200000000005</c:v>
                </c:pt>
                <c:pt idx="137" formatCode="General">
                  <c:v>0.75113700000000005</c:v>
                </c:pt>
                <c:pt idx="138" formatCode="General">
                  <c:v>0.84279000000000004</c:v>
                </c:pt>
                <c:pt idx="139" formatCode="General">
                  <c:v>0.94562500000000005</c:v>
                </c:pt>
                <c:pt idx="140" formatCode="General">
                  <c:v>1.06101</c:v>
                </c:pt>
                <c:pt idx="141" formatCode="General">
                  <c:v>1.1904699999999999</c:v>
                </c:pt>
                <c:pt idx="142" formatCode="General">
                  <c:v>1.3357300000000001</c:v>
                </c:pt>
                <c:pt idx="143" formatCode="General">
                  <c:v>1.4987200000000001</c:v>
                </c:pt>
                <c:pt idx="144" formatCode="General">
                  <c:v>1.6815899999999999</c:v>
                </c:pt>
                <c:pt idx="145" formatCode="General">
                  <c:v>1.8867700000000001</c:v>
                </c:pt>
                <c:pt idx="146" formatCode="General">
                  <c:v>2.1169899999999999</c:v>
                </c:pt>
                <c:pt idx="147" formatCode="General">
                  <c:v>2.3753000000000002</c:v>
                </c:pt>
                <c:pt idx="148" formatCode="General">
                  <c:v>2.66513</c:v>
                </c:pt>
                <c:pt idx="149" formatCode="General">
                  <c:v>2.9903300000000002</c:v>
                </c:pt>
                <c:pt idx="150" formatCode="General">
                  <c:v>3.35521</c:v>
                </c:pt>
                <c:pt idx="151" formatCode="General">
                  <c:v>3.7646000000000002</c:v>
                </c:pt>
                <c:pt idx="152" formatCode="General">
                  <c:v>4.2239500000000003</c:v>
                </c:pt>
                <c:pt idx="153" formatCode="General">
                  <c:v>4.73935</c:v>
                </c:pt>
                <c:pt idx="154" formatCode="General">
                  <c:v>5.3176399999999999</c:v>
                </c:pt>
                <c:pt idx="155" formatCode="General">
                  <c:v>5.9664900000000003</c:v>
                </c:pt>
                <c:pt idx="156" formatCode="General">
                  <c:v>6.6945199999999998</c:v>
                </c:pt>
                <c:pt idx="157" formatCode="General">
                  <c:v>7.5113700000000003</c:v>
                </c:pt>
                <c:pt idx="158" formatCode="General">
                  <c:v>8.4278999999999993</c:v>
                </c:pt>
                <c:pt idx="159" formatCode="General">
                  <c:v>9.4562500000000007</c:v>
                </c:pt>
                <c:pt idx="160" formatCode="General">
                  <c:v>10.610099999999999</c:v>
                </c:pt>
                <c:pt idx="161" formatCode="General">
                  <c:v>11.9047</c:v>
                </c:pt>
                <c:pt idx="162" formatCode="General">
                  <c:v>13.3573</c:v>
                </c:pt>
                <c:pt idx="163" formatCode="General">
                  <c:v>14.9872</c:v>
                </c:pt>
                <c:pt idx="164" formatCode="General">
                  <c:v>16.815899999999999</c:v>
                </c:pt>
                <c:pt idx="165" formatCode="General">
                  <c:v>18.867699999999999</c:v>
                </c:pt>
                <c:pt idx="166" formatCode="General">
                  <c:v>21.169899999999998</c:v>
                </c:pt>
                <c:pt idx="167" formatCode="General">
                  <c:v>23.753</c:v>
                </c:pt>
                <c:pt idx="168" formatCode="General">
                  <c:v>26.651299999999999</c:v>
                </c:pt>
                <c:pt idx="169" formatCode="General">
                  <c:v>29.903300000000002</c:v>
                </c:pt>
                <c:pt idx="170" formatCode="General">
                  <c:v>33.552100000000003</c:v>
                </c:pt>
                <c:pt idx="171" formatCode="General">
                  <c:v>37.646000000000001</c:v>
                </c:pt>
                <c:pt idx="172" formatCode="General">
                  <c:v>42.2395</c:v>
                </c:pt>
                <c:pt idx="173" formatCode="General">
                  <c:v>47.393500000000003</c:v>
                </c:pt>
                <c:pt idx="174" formatCode="General">
                  <c:v>53.176400000000001</c:v>
                </c:pt>
                <c:pt idx="175" formatCode="General">
                  <c:v>59.664900000000003</c:v>
                </c:pt>
                <c:pt idx="176" formatCode="General">
                  <c:v>66.9452</c:v>
                </c:pt>
                <c:pt idx="177" formatCode="General">
                  <c:v>75.113699999999994</c:v>
                </c:pt>
                <c:pt idx="178" formatCode="General">
                  <c:v>84.278999999999996</c:v>
                </c:pt>
                <c:pt idx="179" formatCode="General">
                  <c:v>94.5625</c:v>
                </c:pt>
                <c:pt idx="180" formatCode="General">
                  <c:v>106.101</c:v>
                </c:pt>
                <c:pt idx="181" formatCode="General">
                  <c:v>119.047</c:v>
                </c:pt>
                <c:pt idx="182" formatCode="General">
                  <c:v>133.57300000000001</c:v>
                </c:pt>
                <c:pt idx="183" formatCode="General">
                  <c:v>149.87200000000001</c:v>
                </c:pt>
                <c:pt idx="184" formatCode="General">
                  <c:v>168.15899999999999</c:v>
                </c:pt>
                <c:pt idx="185" formatCode="General">
                  <c:v>188.67699999999999</c:v>
                </c:pt>
                <c:pt idx="186" formatCode="General">
                  <c:v>211.69900000000001</c:v>
                </c:pt>
                <c:pt idx="187" formatCode="General">
                  <c:v>237.53</c:v>
                </c:pt>
                <c:pt idx="188" formatCode="General">
                  <c:v>266.51299999999998</c:v>
                </c:pt>
                <c:pt idx="189" formatCode="General">
                  <c:v>299.03300000000002</c:v>
                </c:pt>
                <c:pt idx="190" formatCode="General">
                  <c:v>335.52100000000002</c:v>
                </c:pt>
                <c:pt idx="191" formatCode="General">
                  <c:v>376.46</c:v>
                </c:pt>
                <c:pt idx="192" formatCode="General">
                  <c:v>422.39499999999998</c:v>
                </c:pt>
                <c:pt idx="193" formatCode="General">
                  <c:v>473.935</c:v>
                </c:pt>
                <c:pt idx="194" formatCode="General">
                  <c:v>531.76400000000001</c:v>
                </c:pt>
                <c:pt idx="195" formatCode="General">
                  <c:v>596.649</c:v>
                </c:pt>
                <c:pt idx="196" formatCode="General">
                  <c:v>669.452</c:v>
                </c:pt>
                <c:pt idx="197" formatCode="General">
                  <c:v>751.13699999999994</c:v>
                </c:pt>
                <c:pt idx="198" formatCode="General">
                  <c:v>842.79</c:v>
                </c:pt>
                <c:pt idx="199" formatCode="General">
                  <c:v>945.625</c:v>
                </c:pt>
              </c:numCache>
            </c:numRef>
          </c:xVal>
          <c:yVal>
            <c:numRef>
              <c:f>KM6840000!$E$2:$E$201</c:f>
              <c:numCache>
                <c:formatCode>General</c:formatCode>
                <c:ptCount val="200"/>
                <c:pt idx="0">
                  <c:v>0</c:v>
                </c:pt>
                <c:pt idx="1">
                  <c:v>0</c:v>
                </c:pt>
                <c:pt idx="2">
                  <c:v>0</c:v>
                </c:pt>
                <c:pt idx="3">
                  <c:v>0</c:v>
                </c:pt>
                <c:pt idx="4">
                  <c:v>0</c:v>
                </c:pt>
                <c:pt idx="5">
                  <c:v>0</c:v>
                </c:pt>
                <c:pt idx="6">
                  <c:v>0</c:v>
                </c:pt>
                <c:pt idx="7">
                  <c:v>0</c:v>
                </c:pt>
                <c:pt idx="8">
                  <c:v>0</c:v>
                </c:pt>
                <c:pt idx="9">
                  <c:v>0</c:v>
                </c:pt>
                <c:pt idx="10">
                  <c:v>0.41769099999999998</c:v>
                </c:pt>
                <c:pt idx="11">
                  <c:v>0.67802099999999998</c:v>
                </c:pt>
                <c:pt idx="12">
                  <c:v>0.77249400000000001</c:v>
                </c:pt>
                <c:pt idx="13">
                  <c:v>1.4477800000000001</c:v>
                </c:pt>
                <c:pt idx="14">
                  <c:v>1.6661900000000001</c:v>
                </c:pt>
                <c:pt idx="15">
                  <c:v>2.2134999999999998</c:v>
                </c:pt>
                <c:pt idx="16">
                  <c:v>2.5998999999999999</c:v>
                </c:pt>
                <c:pt idx="17">
                  <c:v>3.0226899999999999</c:v>
                </c:pt>
                <c:pt idx="18">
                  <c:v>3.1936300000000002</c:v>
                </c:pt>
                <c:pt idx="19">
                  <c:v>3.8126600000000002</c:v>
                </c:pt>
                <c:pt idx="20">
                  <c:v>2.9819300000000002</c:v>
                </c:pt>
                <c:pt idx="21">
                  <c:v>3.5881599999999998</c:v>
                </c:pt>
                <c:pt idx="22">
                  <c:v>6.2842700000000002</c:v>
                </c:pt>
                <c:pt idx="23">
                  <c:v>8.5626800000000003</c:v>
                </c:pt>
                <c:pt idx="24">
                  <c:v>9.1287599999999998</c:v>
                </c:pt>
                <c:pt idx="25">
                  <c:v>8.2248599999999996</c:v>
                </c:pt>
                <c:pt idx="26">
                  <c:v>8.3195599999999992</c:v>
                </c:pt>
                <c:pt idx="27">
                  <c:v>11.941700000000001</c:v>
                </c:pt>
                <c:pt idx="28">
                  <c:v>13.822800000000001</c:v>
                </c:pt>
                <c:pt idx="29">
                  <c:v>6.5810300000000002</c:v>
                </c:pt>
                <c:pt idx="30">
                  <c:v>5.1612900000000002</c:v>
                </c:pt>
                <c:pt idx="31">
                  <c:v>18.3596</c:v>
                </c:pt>
                <c:pt idx="32">
                  <c:v>35.5336</c:v>
                </c:pt>
                <c:pt idx="33">
                  <c:v>19.169899999999998</c:v>
                </c:pt>
                <c:pt idx="34">
                  <c:v>12.3256</c:v>
                </c:pt>
                <c:pt idx="35">
                  <c:v>7.8621299999999996</c:v>
                </c:pt>
                <c:pt idx="36">
                  <c:v>9.0524500000000003</c:v>
                </c:pt>
                <c:pt idx="37">
                  <c:v>24.311299999999999</c:v>
                </c:pt>
                <c:pt idx="38">
                  <c:v>10.154999999999999</c:v>
                </c:pt>
                <c:pt idx="39">
                  <c:v>5.4706999999999999</c:v>
                </c:pt>
                <c:pt idx="40">
                  <c:v>9.2600499999999997</c:v>
                </c:pt>
                <c:pt idx="41">
                  <c:v>7.0530099999999996</c:v>
                </c:pt>
                <c:pt idx="42">
                  <c:v>7.1075699999999999</c:v>
                </c:pt>
                <c:pt idx="43">
                  <c:v>8.80532</c:v>
                </c:pt>
                <c:pt idx="44">
                  <c:v>10.478199999999999</c:v>
                </c:pt>
                <c:pt idx="45">
                  <c:v>5.4630000000000001</c:v>
                </c:pt>
                <c:pt idx="46">
                  <c:v>14.010300000000001</c:v>
                </c:pt>
                <c:pt idx="47">
                  <c:v>7.3964100000000004</c:v>
                </c:pt>
                <c:pt idx="48">
                  <c:v>5.9877799999999999</c:v>
                </c:pt>
                <c:pt idx="49">
                  <c:v>18.700299999999999</c:v>
                </c:pt>
                <c:pt idx="50">
                  <c:v>9.1882400000000004</c:v>
                </c:pt>
                <c:pt idx="51">
                  <c:v>8.2065900000000003</c:v>
                </c:pt>
                <c:pt idx="52">
                  <c:v>7.4332700000000003</c:v>
                </c:pt>
                <c:pt idx="53">
                  <c:v>7.2495700000000003</c:v>
                </c:pt>
                <c:pt idx="54">
                  <c:v>10.1859</c:v>
                </c:pt>
                <c:pt idx="55">
                  <c:v>10.622299999999999</c:v>
                </c:pt>
                <c:pt idx="56">
                  <c:v>15.357100000000001</c:v>
                </c:pt>
                <c:pt idx="57">
                  <c:v>10.8498</c:v>
                </c:pt>
                <c:pt idx="58">
                  <c:v>8.8416999999999994</c:v>
                </c:pt>
                <c:pt idx="59">
                  <c:v>9.7735000000000003</c:v>
                </c:pt>
                <c:pt idx="60">
                  <c:v>10.3772</c:v>
                </c:pt>
                <c:pt idx="61">
                  <c:v>9.65273</c:v>
                </c:pt>
                <c:pt idx="62">
                  <c:v>9.1631400000000003</c:v>
                </c:pt>
                <c:pt idx="63">
                  <c:v>12.032500000000001</c:v>
                </c:pt>
                <c:pt idx="64">
                  <c:v>12.372199999999999</c:v>
                </c:pt>
                <c:pt idx="65">
                  <c:v>9.8880800000000004</c:v>
                </c:pt>
                <c:pt idx="66">
                  <c:v>10.346299999999999</c:v>
                </c:pt>
                <c:pt idx="67">
                  <c:v>9.9836500000000008</c:v>
                </c:pt>
                <c:pt idx="68">
                  <c:v>10.8126</c:v>
                </c:pt>
                <c:pt idx="69">
                  <c:v>15.5724</c:v>
                </c:pt>
                <c:pt idx="70">
                  <c:v>8.1674699999999998</c:v>
                </c:pt>
                <c:pt idx="71">
                  <c:v>11.972</c:v>
                </c:pt>
                <c:pt idx="72">
                  <c:v>11.4124</c:v>
                </c:pt>
                <c:pt idx="73">
                  <c:v>14.709300000000001</c:v>
                </c:pt>
                <c:pt idx="74">
                  <c:v>13.535299999999999</c:v>
                </c:pt>
                <c:pt idx="75">
                  <c:v>14.845000000000001</c:v>
                </c:pt>
                <c:pt idx="76">
                  <c:v>17.0396</c:v>
                </c:pt>
                <c:pt idx="77">
                  <c:v>14.2323</c:v>
                </c:pt>
                <c:pt idx="78">
                  <c:v>17.253900000000002</c:v>
                </c:pt>
                <c:pt idx="79">
                  <c:v>19.317699999999999</c:v>
                </c:pt>
                <c:pt idx="80">
                  <c:v>20.178999999999998</c:v>
                </c:pt>
                <c:pt idx="81">
                  <c:v>18.068200000000001</c:v>
                </c:pt>
                <c:pt idx="82">
                  <c:v>22.7089</c:v>
                </c:pt>
                <c:pt idx="83">
                  <c:v>21.507000000000001</c:v>
                </c:pt>
                <c:pt idx="84">
                  <c:v>22.646899999999999</c:v>
                </c:pt>
                <c:pt idx="85">
                  <c:v>23.3643</c:v>
                </c:pt>
                <c:pt idx="86">
                  <c:v>19.727900000000002</c:v>
                </c:pt>
                <c:pt idx="87">
                  <c:v>23.033899999999999</c:v>
                </c:pt>
                <c:pt idx="88">
                  <c:v>22.809100000000001</c:v>
                </c:pt>
                <c:pt idx="89">
                  <c:v>27.247199999999999</c:v>
                </c:pt>
                <c:pt idx="90">
                  <c:v>26.320900000000002</c:v>
                </c:pt>
                <c:pt idx="91">
                  <c:v>31.973500000000001</c:v>
                </c:pt>
                <c:pt idx="92">
                  <c:v>28.8383</c:v>
                </c:pt>
                <c:pt idx="93">
                  <c:v>33.9238</c:v>
                </c:pt>
                <c:pt idx="94">
                  <c:v>40.547199999999997</c:v>
                </c:pt>
                <c:pt idx="95">
                  <c:v>36.3795</c:v>
                </c:pt>
                <c:pt idx="96">
                  <c:v>47.439599999999999</c:v>
                </c:pt>
                <c:pt idx="97">
                  <c:v>37.864100000000001</c:v>
                </c:pt>
                <c:pt idx="98">
                  <c:v>42.179200000000002</c:v>
                </c:pt>
                <c:pt idx="99">
                  <c:v>45.777700000000003</c:v>
                </c:pt>
                <c:pt idx="100">
                  <c:v>53.505200000000002</c:v>
                </c:pt>
                <c:pt idx="101">
                  <c:v>61.137599999999999</c:v>
                </c:pt>
                <c:pt idx="102">
                  <c:v>57.587400000000002</c:v>
                </c:pt>
                <c:pt idx="103">
                  <c:v>70.6584</c:v>
                </c:pt>
                <c:pt idx="104">
                  <c:v>70.031599999999997</c:v>
                </c:pt>
                <c:pt idx="105">
                  <c:v>81.842399999999998</c:v>
                </c:pt>
                <c:pt idx="106">
                  <c:v>95.644499999999994</c:v>
                </c:pt>
                <c:pt idx="107">
                  <c:v>126.494</c:v>
                </c:pt>
                <c:pt idx="108">
                  <c:v>159.523</c:v>
                </c:pt>
                <c:pt idx="109">
                  <c:v>107.905</c:v>
                </c:pt>
                <c:pt idx="110">
                  <c:v>134.67099999999999</c:v>
                </c:pt>
                <c:pt idx="111">
                  <c:v>171.226</c:v>
                </c:pt>
                <c:pt idx="112">
                  <c:v>250.14699999999999</c:v>
                </c:pt>
                <c:pt idx="113">
                  <c:v>298.88299999999998</c:v>
                </c:pt>
                <c:pt idx="114">
                  <c:v>334.399</c:v>
                </c:pt>
                <c:pt idx="115">
                  <c:v>468.57600000000002</c:v>
                </c:pt>
                <c:pt idx="116">
                  <c:v>622.37900000000002</c:v>
                </c:pt>
                <c:pt idx="117">
                  <c:v>684.47299999999996</c:v>
                </c:pt>
                <c:pt idx="118">
                  <c:v>664.41</c:v>
                </c:pt>
                <c:pt idx="119">
                  <c:v>864.726</c:v>
                </c:pt>
                <c:pt idx="120">
                  <c:v>1383.87</c:v>
                </c:pt>
                <c:pt idx="121">
                  <c:v>1706.19</c:v>
                </c:pt>
                <c:pt idx="122">
                  <c:v>2403.08</c:v>
                </c:pt>
                <c:pt idx="123">
                  <c:v>2198.0100000000002</c:v>
                </c:pt>
                <c:pt idx="124">
                  <c:v>3323.89</c:v>
                </c:pt>
                <c:pt idx="125">
                  <c:v>4334.95</c:v>
                </c:pt>
                <c:pt idx="126">
                  <c:v>5233.82</c:v>
                </c:pt>
                <c:pt idx="127">
                  <c:v>6978.13</c:v>
                </c:pt>
                <c:pt idx="128">
                  <c:v>9299.17</c:v>
                </c:pt>
                <c:pt idx="129">
                  <c:v>11034.9</c:v>
                </c:pt>
                <c:pt idx="130">
                  <c:v>14249</c:v>
                </c:pt>
                <c:pt idx="131">
                  <c:v>17175</c:v>
                </c:pt>
                <c:pt idx="132">
                  <c:v>18670.7</c:v>
                </c:pt>
                <c:pt idx="133">
                  <c:v>23504.7</c:v>
                </c:pt>
                <c:pt idx="134">
                  <c:v>30149.8</c:v>
                </c:pt>
                <c:pt idx="135">
                  <c:v>36180.400000000001</c:v>
                </c:pt>
                <c:pt idx="136">
                  <c:v>40300.699999999997</c:v>
                </c:pt>
                <c:pt idx="137">
                  <c:v>44070.5</c:v>
                </c:pt>
                <c:pt idx="138">
                  <c:v>47717.1</c:v>
                </c:pt>
                <c:pt idx="139">
                  <c:v>50563.7</c:v>
                </c:pt>
                <c:pt idx="140">
                  <c:v>52166.8</c:v>
                </c:pt>
                <c:pt idx="141">
                  <c:v>54764.3</c:v>
                </c:pt>
                <c:pt idx="142">
                  <c:v>55006.8</c:v>
                </c:pt>
                <c:pt idx="143">
                  <c:v>56133.1</c:v>
                </c:pt>
                <c:pt idx="144">
                  <c:v>56074</c:v>
                </c:pt>
                <c:pt idx="145">
                  <c:v>57619.1</c:v>
                </c:pt>
                <c:pt idx="146">
                  <c:v>56557.9</c:v>
                </c:pt>
                <c:pt idx="147">
                  <c:v>57076.3</c:v>
                </c:pt>
                <c:pt idx="148">
                  <c:v>56328.7</c:v>
                </c:pt>
                <c:pt idx="149">
                  <c:v>57715.9</c:v>
                </c:pt>
                <c:pt idx="150">
                  <c:v>57728</c:v>
                </c:pt>
                <c:pt idx="151">
                  <c:v>52690.400000000001</c:v>
                </c:pt>
                <c:pt idx="152">
                  <c:v>54947.4</c:v>
                </c:pt>
                <c:pt idx="153">
                  <c:v>59394.5</c:v>
                </c:pt>
                <c:pt idx="154">
                  <c:v>64337.1</c:v>
                </c:pt>
                <c:pt idx="155">
                  <c:v>59965.7</c:v>
                </c:pt>
                <c:pt idx="156">
                  <c:v>55306.9</c:v>
                </c:pt>
                <c:pt idx="157">
                  <c:v>51709.8</c:v>
                </c:pt>
                <c:pt idx="158">
                  <c:v>45234.2</c:v>
                </c:pt>
                <c:pt idx="159">
                  <c:v>45287.5</c:v>
                </c:pt>
                <c:pt idx="160">
                  <c:v>40987.699999999997</c:v>
                </c:pt>
                <c:pt idx="161">
                  <c:v>34450.300000000003</c:v>
                </c:pt>
                <c:pt idx="162">
                  <c:v>31191.9</c:v>
                </c:pt>
                <c:pt idx="163">
                  <c:v>30558</c:v>
                </c:pt>
                <c:pt idx="164">
                  <c:v>26380.6</c:v>
                </c:pt>
                <c:pt idx="165">
                  <c:v>25402.9</c:v>
                </c:pt>
                <c:pt idx="166">
                  <c:v>22899.200000000001</c:v>
                </c:pt>
                <c:pt idx="167">
                  <c:v>21640.1</c:v>
                </c:pt>
                <c:pt idx="168">
                  <c:v>20023</c:v>
                </c:pt>
                <c:pt idx="169">
                  <c:v>18089.2</c:v>
                </c:pt>
                <c:pt idx="170">
                  <c:v>19969.599999999999</c:v>
                </c:pt>
                <c:pt idx="171">
                  <c:v>19871.8</c:v>
                </c:pt>
                <c:pt idx="172">
                  <c:v>17867.7</c:v>
                </c:pt>
                <c:pt idx="173">
                  <c:v>17208.7</c:v>
                </c:pt>
                <c:pt idx="174">
                  <c:v>16276.5</c:v>
                </c:pt>
                <c:pt idx="175">
                  <c:v>15491.3</c:v>
                </c:pt>
                <c:pt idx="176">
                  <c:v>14790.3</c:v>
                </c:pt>
                <c:pt idx="177">
                  <c:v>14780.1</c:v>
                </c:pt>
                <c:pt idx="178">
                  <c:v>14228.1</c:v>
                </c:pt>
                <c:pt idx="179">
                  <c:v>12221</c:v>
                </c:pt>
                <c:pt idx="180">
                  <c:v>9248.9599999999991</c:v>
                </c:pt>
                <c:pt idx="181">
                  <c:v>5522.82</c:v>
                </c:pt>
                <c:pt idx="182">
                  <c:v>4828.8900000000003</c:v>
                </c:pt>
                <c:pt idx="183">
                  <c:v>4061.3</c:v>
                </c:pt>
                <c:pt idx="184">
                  <c:v>2881.8</c:v>
                </c:pt>
                <c:pt idx="185">
                  <c:v>2371.89</c:v>
                </c:pt>
                <c:pt idx="186">
                  <c:v>1350.05</c:v>
                </c:pt>
                <c:pt idx="187">
                  <c:v>969.404</c:v>
                </c:pt>
                <c:pt idx="188">
                  <c:v>635.16300000000001</c:v>
                </c:pt>
                <c:pt idx="189">
                  <c:v>267.86099999999999</c:v>
                </c:pt>
                <c:pt idx="190">
                  <c:v>244.97399999999999</c:v>
                </c:pt>
                <c:pt idx="191">
                  <c:v>123.291</c:v>
                </c:pt>
                <c:pt idx="192">
                  <c:v>0</c:v>
                </c:pt>
                <c:pt idx="193">
                  <c:v>0</c:v>
                </c:pt>
                <c:pt idx="194">
                  <c:v>0</c:v>
                </c:pt>
                <c:pt idx="195">
                  <c:v>0</c:v>
                </c:pt>
                <c:pt idx="196">
                  <c:v>0</c:v>
                </c:pt>
                <c:pt idx="197">
                  <c:v>0</c:v>
                </c:pt>
                <c:pt idx="198">
                  <c:v>0</c:v>
                </c:pt>
                <c:pt idx="199">
                  <c:v>0</c:v>
                </c:pt>
              </c:numCache>
            </c:numRef>
          </c:yVal>
          <c:smooth val="1"/>
          <c:extLst>
            <c:ext xmlns:c16="http://schemas.microsoft.com/office/drawing/2014/chart" uri="{C3380CC4-5D6E-409C-BE32-E72D297353CC}">
              <c16:uniqueId val="{00000001-987B-4507-94F0-E100FF95CC01}"/>
            </c:ext>
          </c:extLst>
        </c:ser>
        <c:ser>
          <c:idx val="2"/>
          <c:order val="2"/>
          <c:tx>
            <c:strRef>
              <c:f>KM6840000!$F$1</c:f>
              <c:strCache>
                <c:ptCount val="1"/>
                <c:pt idx="0">
                  <c:v>53mm</c:v>
                </c:pt>
              </c:strCache>
            </c:strRef>
          </c:tx>
          <c:spPr>
            <a:ln w="19050" cap="rnd">
              <a:solidFill>
                <a:schemeClr val="accent3"/>
              </a:solidFill>
              <a:round/>
            </a:ln>
            <a:effectLst/>
          </c:spPr>
          <c:marker>
            <c:symbol val="none"/>
          </c:marker>
          <c:xVal>
            <c:numRef>
              <c:f>KM6840000!$A$2:$A$201</c:f>
              <c:numCache>
                <c:formatCode>0.00E+00</c:formatCode>
                <c:ptCount val="200"/>
                <c:pt idx="0">
                  <c:v>1.06101E-7</c:v>
                </c:pt>
                <c:pt idx="1">
                  <c:v>1.1904699999999999E-7</c:v>
                </c:pt>
                <c:pt idx="2">
                  <c:v>1.33573E-7</c:v>
                </c:pt>
                <c:pt idx="3">
                  <c:v>1.4987200000000001E-7</c:v>
                </c:pt>
                <c:pt idx="4">
                  <c:v>1.6815899999999999E-7</c:v>
                </c:pt>
                <c:pt idx="5">
                  <c:v>1.8867699999999999E-7</c:v>
                </c:pt>
                <c:pt idx="6">
                  <c:v>2.11699E-7</c:v>
                </c:pt>
                <c:pt idx="7">
                  <c:v>2.3753000000000001E-7</c:v>
                </c:pt>
                <c:pt idx="8">
                  <c:v>2.66513E-7</c:v>
                </c:pt>
                <c:pt idx="9">
                  <c:v>2.9903299999999998E-7</c:v>
                </c:pt>
                <c:pt idx="10">
                  <c:v>3.35521E-7</c:v>
                </c:pt>
                <c:pt idx="11">
                  <c:v>3.7646000000000002E-7</c:v>
                </c:pt>
                <c:pt idx="12">
                  <c:v>4.2239499999999999E-7</c:v>
                </c:pt>
                <c:pt idx="13">
                  <c:v>4.7393499999999999E-7</c:v>
                </c:pt>
                <c:pt idx="14">
                  <c:v>5.31764E-7</c:v>
                </c:pt>
                <c:pt idx="15">
                  <c:v>5.9664900000000001E-7</c:v>
                </c:pt>
                <c:pt idx="16">
                  <c:v>6.6945199999999995E-7</c:v>
                </c:pt>
                <c:pt idx="17">
                  <c:v>7.5113699999999996E-7</c:v>
                </c:pt>
                <c:pt idx="18">
                  <c:v>8.4279000000000004E-7</c:v>
                </c:pt>
                <c:pt idx="19">
                  <c:v>9.4562500000000005E-7</c:v>
                </c:pt>
                <c:pt idx="20">
                  <c:v>1.0610099999999999E-6</c:v>
                </c:pt>
                <c:pt idx="21">
                  <c:v>1.1904700000000001E-6</c:v>
                </c:pt>
                <c:pt idx="22">
                  <c:v>1.33573E-6</c:v>
                </c:pt>
                <c:pt idx="23">
                  <c:v>1.4987200000000001E-6</c:v>
                </c:pt>
                <c:pt idx="24">
                  <c:v>1.6815900000000001E-6</c:v>
                </c:pt>
                <c:pt idx="25">
                  <c:v>1.8867699999999999E-6</c:v>
                </c:pt>
                <c:pt idx="26">
                  <c:v>2.11699E-6</c:v>
                </c:pt>
                <c:pt idx="27">
                  <c:v>2.3752999999999999E-6</c:v>
                </c:pt>
                <c:pt idx="28">
                  <c:v>2.6651300000000001E-6</c:v>
                </c:pt>
                <c:pt idx="29">
                  <c:v>2.99033E-6</c:v>
                </c:pt>
                <c:pt idx="30">
                  <c:v>3.3552099999999999E-6</c:v>
                </c:pt>
                <c:pt idx="31">
                  <c:v>3.7645999999999999E-6</c:v>
                </c:pt>
                <c:pt idx="32">
                  <c:v>4.2239499999999996E-6</c:v>
                </c:pt>
                <c:pt idx="33">
                  <c:v>4.7393499999999998E-6</c:v>
                </c:pt>
                <c:pt idx="34">
                  <c:v>5.31764E-6</c:v>
                </c:pt>
                <c:pt idx="35">
                  <c:v>5.9664899999999997E-6</c:v>
                </c:pt>
                <c:pt idx="36">
                  <c:v>6.6945199999999997E-6</c:v>
                </c:pt>
                <c:pt idx="37">
                  <c:v>7.5113700000000002E-6</c:v>
                </c:pt>
                <c:pt idx="38">
                  <c:v>8.4278999999999994E-6</c:v>
                </c:pt>
                <c:pt idx="39">
                  <c:v>9.4562499999999995E-6</c:v>
                </c:pt>
                <c:pt idx="40">
                  <c:v>1.06101E-5</c:v>
                </c:pt>
                <c:pt idx="41">
                  <c:v>1.19047E-5</c:v>
                </c:pt>
                <c:pt idx="42">
                  <c:v>1.33573E-5</c:v>
                </c:pt>
                <c:pt idx="43">
                  <c:v>1.4987199999999999E-5</c:v>
                </c:pt>
                <c:pt idx="44">
                  <c:v>1.6815899999999999E-5</c:v>
                </c:pt>
                <c:pt idx="45">
                  <c:v>1.8867699999999999E-5</c:v>
                </c:pt>
                <c:pt idx="46">
                  <c:v>2.1169899999999999E-5</c:v>
                </c:pt>
                <c:pt idx="47">
                  <c:v>2.3753000000000001E-5</c:v>
                </c:pt>
                <c:pt idx="48">
                  <c:v>2.66513E-5</c:v>
                </c:pt>
                <c:pt idx="49">
                  <c:v>2.9903299999999999E-5</c:v>
                </c:pt>
                <c:pt idx="50">
                  <c:v>3.35521E-5</c:v>
                </c:pt>
                <c:pt idx="51">
                  <c:v>3.7645999999999998E-5</c:v>
                </c:pt>
                <c:pt idx="52">
                  <c:v>4.2239500000000001E-5</c:v>
                </c:pt>
                <c:pt idx="53">
                  <c:v>4.7393499999999999E-5</c:v>
                </c:pt>
                <c:pt idx="54">
                  <c:v>5.3176400000000001E-5</c:v>
                </c:pt>
                <c:pt idx="55">
                  <c:v>5.9664899999999999E-5</c:v>
                </c:pt>
                <c:pt idx="56">
                  <c:v>6.6945200000000004E-5</c:v>
                </c:pt>
                <c:pt idx="57">
                  <c:v>7.5113700000000006E-5</c:v>
                </c:pt>
                <c:pt idx="58">
                  <c:v>8.4278999999999997E-5</c:v>
                </c:pt>
                <c:pt idx="59">
                  <c:v>9.4562500000000001E-5</c:v>
                </c:pt>
                <c:pt idx="60" formatCode="General">
                  <c:v>1.0610100000000001E-4</c:v>
                </c:pt>
                <c:pt idx="61" formatCode="General">
                  <c:v>1.19047E-4</c:v>
                </c:pt>
                <c:pt idx="62" formatCode="General">
                  <c:v>1.33573E-4</c:v>
                </c:pt>
                <c:pt idx="63" formatCode="General">
                  <c:v>1.49872E-4</c:v>
                </c:pt>
                <c:pt idx="64" formatCode="General">
                  <c:v>1.68159E-4</c:v>
                </c:pt>
                <c:pt idx="65" formatCode="General">
                  <c:v>1.88677E-4</c:v>
                </c:pt>
                <c:pt idx="66" formatCode="General">
                  <c:v>2.1169900000000001E-4</c:v>
                </c:pt>
                <c:pt idx="67" formatCode="General">
                  <c:v>2.3753000000000001E-4</c:v>
                </c:pt>
                <c:pt idx="68" formatCode="General">
                  <c:v>2.6651300000000001E-4</c:v>
                </c:pt>
                <c:pt idx="69" formatCode="General">
                  <c:v>2.9903299999999998E-4</c:v>
                </c:pt>
                <c:pt idx="70" formatCode="General">
                  <c:v>3.3552099999999997E-4</c:v>
                </c:pt>
                <c:pt idx="71" formatCode="General">
                  <c:v>3.7646000000000001E-4</c:v>
                </c:pt>
                <c:pt idx="72" formatCode="General">
                  <c:v>4.22395E-4</c:v>
                </c:pt>
                <c:pt idx="73" formatCode="General">
                  <c:v>4.7393499999999998E-4</c:v>
                </c:pt>
                <c:pt idx="74" formatCode="General">
                  <c:v>5.31764E-4</c:v>
                </c:pt>
                <c:pt idx="75" formatCode="General">
                  <c:v>5.9664899999999999E-4</c:v>
                </c:pt>
                <c:pt idx="76" formatCode="General">
                  <c:v>6.6945199999999996E-4</c:v>
                </c:pt>
                <c:pt idx="77" formatCode="General">
                  <c:v>7.5113700000000003E-4</c:v>
                </c:pt>
                <c:pt idx="78" formatCode="General">
                  <c:v>8.4279000000000005E-4</c:v>
                </c:pt>
                <c:pt idx="79" formatCode="General">
                  <c:v>9.4562499999999996E-4</c:v>
                </c:pt>
                <c:pt idx="80" formatCode="General">
                  <c:v>1.06101E-3</c:v>
                </c:pt>
                <c:pt idx="81" formatCode="General">
                  <c:v>1.1904699999999999E-3</c:v>
                </c:pt>
                <c:pt idx="82" formatCode="General">
                  <c:v>1.33573E-3</c:v>
                </c:pt>
                <c:pt idx="83" formatCode="General">
                  <c:v>1.49872E-3</c:v>
                </c:pt>
                <c:pt idx="84" formatCode="General">
                  <c:v>1.68159E-3</c:v>
                </c:pt>
                <c:pt idx="85" formatCode="General">
                  <c:v>1.8867700000000001E-3</c:v>
                </c:pt>
                <c:pt idx="86" formatCode="General">
                  <c:v>2.11699E-3</c:v>
                </c:pt>
                <c:pt idx="87" formatCode="General">
                  <c:v>2.3752999999999999E-3</c:v>
                </c:pt>
                <c:pt idx="88" formatCode="General">
                  <c:v>2.6651299999999999E-3</c:v>
                </c:pt>
                <c:pt idx="89" formatCode="General">
                  <c:v>2.9903299999999998E-3</c:v>
                </c:pt>
                <c:pt idx="90" formatCode="General">
                  <c:v>3.35521E-3</c:v>
                </c:pt>
                <c:pt idx="91" formatCode="General">
                  <c:v>3.7645999999999999E-3</c:v>
                </c:pt>
                <c:pt idx="92" formatCode="General">
                  <c:v>4.2239499999999998E-3</c:v>
                </c:pt>
                <c:pt idx="93" formatCode="General">
                  <c:v>4.7393499999999998E-3</c:v>
                </c:pt>
                <c:pt idx="94" formatCode="General">
                  <c:v>5.3176400000000002E-3</c:v>
                </c:pt>
                <c:pt idx="95" formatCode="General">
                  <c:v>5.9664899999999996E-3</c:v>
                </c:pt>
                <c:pt idx="96" formatCode="General">
                  <c:v>6.6945199999999998E-3</c:v>
                </c:pt>
                <c:pt idx="97" formatCode="General">
                  <c:v>7.5113699999999999E-3</c:v>
                </c:pt>
                <c:pt idx="98" formatCode="General">
                  <c:v>8.4279000000000003E-3</c:v>
                </c:pt>
                <c:pt idx="99" formatCode="General">
                  <c:v>9.4562499999999994E-3</c:v>
                </c:pt>
                <c:pt idx="100" formatCode="General">
                  <c:v>1.0610100000000001E-2</c:v>
                </c:pt>
                <c:pt idx="101" formatCode="General">
                  <c:v>1.1904700000000001E-2</c:v>
                </c:pt>
                <c:pt idx="102" formatCode="General">
                  <c:v>1.3357300000000001E-2</c:v>
                </c:pt>
                <c:pt idx="103" formatCode="General">
                  <c:v>1.4987199999999999E-2</c:v>
                </c:pt>
                <c:pt idx="104" formatCode="General">
                  <c:v>1.6815900000000002E-2</c:v>
                </c:pt>
                <c:pt idx="105" formatCode="General">
                  <c:v>1.8867700000000001E-2</c:v>
                </c:pt>
                <c:pt idx="106" formatCode="General">
                  <c:v>2.1169899999999998E-2</c:v>
                </c:pt>
                <c:pt idx="107" formatCode="General">
                  <c:v>2.3753E-2</c:v>
                </c:pt>
                <c:pt idx="108" formatCode="General">
                  <c:v>2.6651299999999999E-2</c:v>
                </c:pt>
                <c:pt idx="109" formatCode="General">
                  <c:v>2.9903300000000001E-2</c:v>
                </c:pt>
                <c:pt idx="110" formatCode="General">
                  <c:v>3.3552100000000001E-2</c:v>
                </c:pt>
                <c:pt idx="111" formatCode="General">
                  <c:v>3.7645999999999999E-2</c:v>
                </c:pt>
                <c:pt idx="112" formatCode="General">
                  <c:v>4.2239499999999999E-2</c:v>
                </c:pt>
                <c:pt idx="113" formatCode="General">
                  <c:v>4.7393499999999998E-2</c:v>
                </c:pt>
                <c:pt idx="114" formatCode="General">
                  <c:v>5.3176399999999999E-2</c:v>
                </c:pt>
                <c:pt idx="115" formatCode="General">
                  <c:v>5.96649E-2</c:v>
                </c:pt>
                <c:pt idx="116" formatCode="General">
                  <c:v>6.6945199999999996E-2</c:v>
                </c:pt>
                <c:pt idx="117" formatCode="General">
                  <c:v>7.5113700000000005E-2</c:v>
                </c:pt>
                <c:pt idx="118" formatCode="General">
                  <c:v>8.4279000000000007E-2</c:v>
                </c:pt>
                <c:pt idx="119" formatCode="General">
                  <c:v>9.4562499999999994E-2</c:v>
                </c:pt>
                <c:pt idx="120" formatCode="General">
                  <c:v>0.106101</c:v>
                </c:pt>
                <c:pt idx="121" formatCode="General">
                  <c:v>0.119047</c:v>
                </c:pt>
                <c:pt idx="122" formatCode="General">
                  <c:v>0.133573</c:v>
                </c:pt>
                <c:pt idx="123" formatCode="General">
                  <c:v>0.14987200000000001</c:v>
                </c:pt>
                <c:pt idx="124" formatCode="General">
                  <c:v>0.168159</c:v>
                </c:pt>
                <c:pt idx="125" formatCode="General">
                  <c:v>0.18867700000000001</c:v>
                </c:pt>
                <c:pt idx="126" formatCode="General">
                  <c:v>0.211699</c:v>
                </c:pt>
                <c:pt idx="127" formatCode="General">
                  <c:v>0.23752999999999999</c:v>
                </c:pt>
                <c:pt idx="128" formatCode="General">
                  <c:v>0.266513</c:v>
                </c:pt>
                <c:pt idx="129" formatCode="General">
                  <c:v>0.29903299999999999</c:v>
                </c:pt>
                <c:pt idx="130" formatCode="General">
                  <c:v>0.33552100000000001</c:v>
                </c:pt>
                <c:pt idx="131" formatCode="General">
                  <c:v>0.37646000000000002</c:v>
                </c:pt>
                <c:pt idx="132" formatCode="General">
                  <c:v>0.42239500000000002</c:v>
                </c:pt>
                <c:pt idx="133" formatCode="General">
                  <c:v>0.473935</c:v>
                </c:pt>
                <c:pt idx="134" formatCode="General">
                  <c:v>0.53176400000000001</c:v>
                </c:pt>
                <c:pt idx="135" formatCode="General">
                  <c:v>0.59664899999999998</c:v>
                </c:pt>
                <c:pt idx="136" formatCode="General">
                  <c:v>0.66945200000000005</c:v>
                </c:pt>
                <c:pt idx="137" formatCode="General">
                  <c:v>0.75113700000000005</c:v>
                </c:pt>
                <c:pt idx="138" formatCode="General">
                  <c:v>0.84279000000000004</c:v>
                </c:pt>
                <c:pt idx="139" formatCode="General">
                  <c:v>0.94562500000000005</c:v>
                </c:pt>
                <c:pt idx="140" formatCode="General">
                  <c:v>1.06101</c:v>
                </c:pt>
                <c:pt idx="141" formatCode="General">
                  <c:v>1.1904699999999999</c:v>
                </c:pt>
                <c:pt idx="142" formatCode="General">
                  <c:v>1.3357300000000001</c:v>
                </c:pt>
                <c:pt idx="143" formatCode="General">
                  <c:v>1.4987200000000001</c:v>
                </c:pt>
                <c:pt idx="144" formatCode="General">
                  <c:v>1.6815899999999999</c:v>
                </c:pt>
                <c:pt idx="145" formatCode="General">
                  <c:v>1.8867700000000001</c:v>
                </c:pt>
                <c:pt idx="146" formatCode="General">
                  <c:v>2.1169899999999999</c:v>
                </c:pt>
                <c:pt idx="147" formatCode="General">
                  <c:v>2.3753000000000002</c:v>
                </c:pt>
                <c:pt idx="148" formatCode="General">
                  <c:v>2.66513</c:v>
                </c:pt>
                <c:pt idx="149" formatCode="General">
                  <c:v>2.9903300000000002</c:v>
                </c:pt>
                <c:pt idx="150" formatCode="General">
                  <c:v>3.35521</c:v>
                </c:pt>
                <c:pt idx="151" formatCode="General">
                  <c:v>3.7646000000000002</c:v>
                </c:pt>
                <c:pt idx="152" formatCode="General">
                  <c:v>4.2239500000000003</c:v>
                </c:pt>
                <c:pt idx="153" formatCode="General">
                  <c:v>4.73935</c:v>
                </c:pt>
                <c:pt idx="154" formatCode="General">
                  <c:v>5.3176399999999999</c:v>
                </c:pt>
                <c:pt idx="155" formatCode="General">
                  <c:v>5.9664900000000003</c:v>
                </c:pt>
                <c:pt idx="156" formatCode="General">
                  <c:v>6.6945199999999998</c:v>
                </c:pt>
                <c:pt idx="157" formatCode="General">
                  <c:v>7.5113700000000003</c:v>
                </c:pt>
                <c:pt idx="158" formatCode="General">
                  <c:v>8.4278999999999993</c:v>
                </c:pt>
                <c:pt idx="159" formatCode="General">
                  <c:v>9.4562500000000007</c:v>
                </c:pt>
                <c:pt idx="160" formatCode="General">
                  <c:v>10.610099999999999</c:v>
                </c:pt>
                <c:pt idx="161" formatCode="General">
                  <c:v>11.9047</c:v>
                </c:pt>
                <c:pt idx="162" formatCode="General">
                  <c:v>13.3573</c:v>
                </c:pt>
                <c:pt idx="163" formatCode="General">
                  <c:v>14.9872</c:v>
                </c:pt>
                <c:pt idx="164" formatCode="General">
                  <c:v>16.815899999999999</c:v>
                </c:pt>
                <c:pt idx="165" formatCode="General">
                  <c:v>18.867699999999999</c:v>
                </c:pt>
                <c:pt idx="166" formatCode="General">
                  <c:v>21.169899999999998</c:v>
                </c:pt>
                <c:pt idx="167" formatCode="General">
                  <c:v>23.753</c:v>
                </c:pt>
                <c:pt idx="168" formatCode="General">
                  <c:v>26.651299999999999</c:v>
                </c:pt>
                <c:pt idx="169" formatCode="General">
                  <c:v>29.903300000000002</c:v>
                </c:pt>
                <c:pt idx="170" formatCode="General">
                  <c:v>33.552100000000003</c:v>
                </c:pt>
                <c:pt idx="171" formatCode="General">
                  <c:v>37.646000000000001</c:v>
                </c:pt>
                <c:pt idx="172" formatCode="General">
                  <c:v>42.2395</c:v>
                </c:pt>
                <c:pt idx="173" formatCode="General">
                  <c:v>47.393500000000003</c:v>
                </c:pt>
                <c:pt idx="174" formatCode="General">
                  <c:v>53.176400000000001</c:v>
                </c:pt>
                <c:pt idx="175" formatCode="General">
                  <c:v>59.664900000000003</c:v>
                </c:pt>
                <c:pt idx="176" formatCode="General">
                  <c:v>66.9452</c:v>
                </c:pt>
                <c:pt idx="177" formatCode="General">
                  <c:v>75.113699999999994</c:v>
                </c:pt>
                <c:pt idx="178" formatCode="General">
                  <c:v>84.278999999999996</c:v>
                </c:pt>
                <c:pt idx="179" formatCode="General">
                  <c:v>94.5625</c:v>
                </c:pt>
                <c:pt idx="180" formatCode="General">
                  <c:v>106.101</c:v>
                </c:pt>
                <c:pt idx="181" formatCode="General">
                  <c:v>119.047</c:v>
                </c:pt>
                <c:pt idx="182" formatCode="General">
                  <c:v>133.57300000000001</c:v>
                </c:pt>
                <c:pt idx="183" formatCode="General">
                  <c:v>149.87200000000001</c:v>
                </c:pt>
                <c:pt idx="184" formatCode="General">
                  <c:v>168.15899999999999</c:v>
                </c:pt>
                <c:pt idx="185" formatCode="General">
                  <c:v>188.67699999999999</c:v>
                </c:pt>
                <c:pt idx="186" formatCode="General">
                  <c:v>211.69900000000001</c:v>
                </c:pt>
                <c:pt idx="187" formatCode="General">
                  <c:v>237.53</c:v>
                </c:pt>
                <c:pt idx="188" formatCode="General">
                  <c:v>266.51299999999998</c:v>
                </c:pt>
                <c:pt idx="189" formatCode="General">
                  <c:v>299.03300000000002</c:v>
                </c:pt>
                <c:pt idx="190" formatCode="General">
                  <c:v>335.52100000000002</c:v>
                </c:pt>
                <c:pt idx="191" formatCode="General">
                  <c:v>376.46</c:v>
                </c:pt>
                <c:pt idx="192" formatCode="General">
                  <c:v>422.39499999999998</c:v>
                </c:pt>
                <c:pt idx="193" formatCode="General">
                  <c:v>473.935</c:v>
                </c:pt>
                <c:pt idx="194" formatCode="General">
                  <c:v>531.76400000000001</c:v>
                </c:pt>
                <c:pt idx="195" formatCode="General">
                  <c:v>596.649</c:v>
                </c:pt>
                <c:pt idx="196" formatCode="General">
                  <c:v>669.452</c:v>
                </c:pt>
                <c:pt idx="197" formatCode="General">
                  <c:v>751.13699999999994</c:v>
                </c:pt>
                <c:pt idx="198" formatCode="General">
                  <c:v>842.79</c:v>
                </c:pt>
                <c:pt idx="199" formatCode="General">
                  <c:v>945.625</c:v>
                </c:pt>
              </c:numCache>
            </c:numRef>
          </c:xVal>
          <c:yVal>
            <c:numRef>
              <c:f>KM6840000!$F$2:$F$201</c:f>
              <c:numCache>
                <c:formatCode>General</c:formatCode>
                <c:ptCount val="200"/>
                <c:pt idx="0">
                  <c:v>0</c:v>
                </c:pt>
                <c:pt idx="1">
                  <c:v>0</c:v>
                </c:pt>
                <c:pt idx="2">
                  <c:v>0</c:v>
                </c:pt>
                <c:pt idx="3">
                  <c:v>0</c:v>
                </c:pt>
                <c:pt idx="4">
                  <c:v>0</c:v>
                </c:pt>
                <c:pt idx="5">
                  <c:v>0</c:v>
                </c:pt>
                <c:pt idx="6">
                  <c:v>0</c:v>
                </c:pt>
                <c:pt idx="7">
                  <c:v>0</c:v>
                </c:pt>
                <c:pt idx="8">
                  <c:v>0</c:v>
                </c:pt>
                <c:pt idx="9">
                  <c:v>0</c:v>
                </c:pt>
                <c:pt idx="10">
                  <c:v>0.32407799999999998</c:v>
                </c:pt>
                <c:pt idx="11">
                  <c:v>0.43631300000000001</c:v>
                </c:pt>
                <c:pt idx="12">
                  <c:v>0.47434999999999999</c:v>
                </c:pt>
                <c:pt idx="13">
                  <c:v>0.69704299999999997</c:v>
                </c:pt>
                <c:pt idx="14">
                  <c:v>0.88236199999999998</c:v>
                </c:pt>
                <c:pt idx="15">
                  <c:v>0.99481600000000003</c:v>
                </c:pt>
                <c:pt idx="16">
                  <c:v>1.2651399999999999</c:v>
                </c:pt>
                <c:pt idx="17">
                  <c:v>1.2587299999999999</c:v>
                </c:pt>
                <c:pt idx="18">
                  <c:v>1.1527499999999999</c:v>
                </c:pt>
                <c:pt idx="19">
                  <c:v>1.0769599999999999</c:v>
                </c:pt>
                <c:pt idx="20">
                  <c:v>0.88393600000000006</c:v>
                </c:pt>
                <c:pt idx="21">
                  <c:v>1.2191000000000001</c:v>
                </c:pt>
                <c:pt idx="22">
                  <c:v>2.9580700000000002</c:v>
                </c:pt>
                <c:pt idx="23">
                  <c:v>4.3204700000000003</c:v>
                </c:pt>
                <c:pt idx="24">
                  <c:v>4.0935600000000001</c:v>
                </c:pt>
                <c:pt idx="25">
                  <c:v>3.6541899999999998</c:v>
                </c:pt>
                <c:pt idx="26">
                  <c:v>3.1888000000000001</c:v>
                </c:pt>
                <c:pt idx="27">
                  <c:v>5.4161000000000001</c:v>
                </c:pt>
                <c:pt idx="28">
                  <c:v>5.7918399999999997</c:v>
                </c:pt>
                <c:pt idx="29">
                  <c:v>1.93113</c:v>
                </c:pt>
                <c:pt idx="30">
                  <c:v>1.8615600000000001</c:v>
                </c:pt>
                <c:pt idx="31">
                  <c:v>5.7964900000000004</c:v>
                </c:pt>
                <c:pt idx="32">
                  <c:v>16.822299999999998</c:v>
                </c:pt>
                <c:pt idx="33">
                  <c:v>10.9429</c:v>
                </c:pt>
                <c:pt idx="34">
                  <c:v>5.4164099999999999</c:v>
                </c:pt>
                <c:pt idx="35">
                  <c:v>2.9026700000000001</c:v>
                </c:pt>
                <c:pt idx="36">
                  <c:v>2.7763100000000001</c:v>
                </c:pt>
                <c:pt idx="37">
                  <c:v>10.1082</c:v>
                </c:pt>
                <c:pt idx="38">
                  <c:v>3.2849400000000002</c:v>
                </c:pt>
                <c:pt idx="39">
                  <c:v>1.2168699999999999</c:v>
                </c:pt>
                <c:pt idx="40">
                  <c:v>2.87791</c:v>
                </c:pt>
                <c:pt idx="41">
                  <c:v>1.9571000000000001</c:v>
                </c:pt>
                <c:pt idx="42">
                  <c:v>1.3751800000000001</c:v>
                </c:pt>
                <c:pt idx="43">
                  <c:v>2.8715099999999998</c:v>
                </c:pt>
                <c:pt idx="44">
                  <c:v>3.85025</c:v>
                </c:pt>
                <c:pt idx="45">
                  <c:v>1.0457399999999999</c:v>
                </c:pt>
                <c:pt idx="46">
                  <c:v>4.12378</c:v>
                </c:pt>
                <c:pt idx="47">
                  <c:v>1.5574399999999999</c:v>
                </c:pt>
                <c:pt idx="48">
                  <c:v>1.0888</c:v>
                </c:pt>
                <c:pt idx="49">
                  <c:v>5.08352</c:v>
                </c:pt>
                <c:pt idx="50">
                  <c:v>1.63032</c:v>
                </c:pt>
                <c:pt idx="51">
                  <c:v>1.80969</c:v>
                </c:pt>
                <c:pt idx="52">
                  <c:v>1.2594399999999999</c:v>
                </c:pt>
                <c:pt idx="53">
                  <c:v>1.2753000000000001</c:v>
                </c:pt>
                <c:pt idx="54">
                  <c:v>0.54994600000000005</c:v>
                </c:pt>
                <c:pt idx="55">
                  <c:v>1.2309000000000001</c:v>
                </c:pt>
                <c:pt idx="56">
                  <c:v>3.9639199999999999</c:v>
                </c:pt>
                <c:pt idx="57">
                  <c:v>1.8117300000000001</c:v>
                </c:pt>
                <c:pt idx="58">
                  <c:v>1.3361799999999999</c:v>
                </c:pt>
                <c:pt idx="59">
                  <c:v>1.46634</c:v>
                </c:pt>
                <c:pt idx="60">
                  <c:v>1.5867100000000001</c:v>
                </c:pt>
                <c:pt idx="61">
                  <c:v>1.74797</c:v>
                </c:pt>
                <c:pt idx="62">
                  <c:v>1.41998</c:v>
                </c:pt>
                <c:pt idx="63">
                  <c:v>1.5075499999999999</c:v>
                </c:pt>
                <c:pt idx="64">
                  <c:v>1.5128900000000001</c:v>
                </c:pt>
                <c:pt idx="65">
                  <c:v>1.8848</c:v>
                </c:pt>
                <c:pt idx="66">
                  <c:v>1.26569</c:v>
                </c:pt>
                <c:pt idx="67">
                  <c:v>1.16753</c:v>
                </c:pt>
                <c:pt idx="68">
                  <c:v>0.70630000000000004</c:v>
                </c:pt>
                <c:pt idx="69">
                  <c:v>1.8197099999999999</c:v>
                </c:pt>
                <c:pt idx="70">
                  <c:v>1.20502</c:v>
                </c:pt>
                <c:pt idx="71">
                  <c:v>1.3533500000000001</c:v>
                </c:pt>
                <c:pt idx="72">
                  <c:v>1.2216199999999999</c:v>
                </c:pt>
                <c:pt idx="73">
                  <c:v>1.0883799999999999</c:v>
                </c:pt>
                <c:pt idx="74">
                  <c:v>1.47885</c:v>
                </c:pt>
                <c:pt idx="75">
                  <c:v>1.09792</c:v>
                </c:pt>
                <c:pt idx="76">
                  <c:v>1.2663599999999999</c:v>
                </c:pt>
                <c:pt idx="77">
                  <c:v>0.99206499999999997</c:v>
                </c:pt>
                <c:pt idx="78">
                  <c:v>2.3472400000000002</c:v>
                </c:pt>
                <c:pt idx="79">
                  <c:v>1.8752899999999999</c:v>
                </c:pt>
                <c:pt idx="80">
                  <c:v>1.14022</c:v>
                </c:pt>
                <c:pt idx="81">
                  <c:v>1.7683</c:v>
                </c:pt>
                <c:pt idx="82">
                  <c:v>1.5788599999999999</c:v>
                </c:pt>
                <c:pt idx="83">
                  <c:v>1.6542600000000001</c:v>
                </c:pt>
                <c:pt idx="84">
                  <c:v>1.52302</c:v>
                </c:pt>
                <c:pt idx="85">
                  <c:v>2.3504200000000002</c:v>
                </c:pt>
                <c:pt idx="86">
                  <c:v>1.9330700000000001</c:v>
                </c:pt>
                <c:pt idx="87">
                  <c:v>1.90066</c:v>
                </c:pt>
                <c:pt idx="88">
                  <c:v>1.8367899999999999</c:v>
                </c:pt>
                <c:pt idx="89">
                  <c:v>1.7180299999999999</c:v>
                </c:pt>
                <c:pt idx="90">
                  <c:v>1.8636900000000001</c:v>
                </c:pt>
                <c:pt idx="91">
                  <c:v>3.2132900000000002</c:v>
                </c:pt>
                <c:pt idx="92">
                  <c:v>2.5116800000000001</c:v>
                </c:pt>
                <c:pt idx="93">
                  <c:v>2.14445</c:v>
                </c:pt>
                <c:pt idx="94">
                  <c:v>3.4016999999999999</c:v>
                </c:pt>
                <c:pt idx="95">
                  <c:v>3.6297899999999998</c:v>
                </c:pt>
                <c:pt idx="96">
                  <c:v>2.8341799999999999</c:v>
                </c:pt>
                <c:pt idx="97">
                  <c:v>3.9415200000000001</c:v>
                </c:pt>
                <c:pt idx="98">
                  <c:v>3.7349299999999999</c:v>
                </c:pt>
                <c:pt idx="99">
                  <c:v>4.2119</c:v>
                </c:pt>
                <c:pt idx="100">
                  <c:v>3.6558799999999998</c:v>
                </c:pt>
                <c:pt idx="101">
                  <c:v>2.99823</c:v>
                </c:pt>
                <c:pt idx="102">
                  <c:v>3.3698399999999999</c:v>
                </c:pt>
                <c:pt idx="103">
                  <c:v>3.47906</c:v>
                </c:pt>
                <c:pt idx="104">
                  <c:v>5.8753599999999997</c:v>
                </c:pt>
                <c:pt idx="105">
                  <c:v>2.4018299999999999</c:v>
                </c:pt>
                <c:pt idx="106">
                  <c:v>7.9811699999999997</c:v>
                </c:pt>
                <c:pt idx="107">
                  <c:v>6.3483400000000003</c:v>
                </c:pt>
                <c:pt idx="108">
                  <c:v>8.3672699999999995</c:v>
                </c:pt>
                <c:pt idx="109">
                  <c:v>6.0299399999999999</c:v>
                </c:pt>
                <c:pt idx="110">
                  <c:v>8.29922</c:v>
                </c:pt>
                <c:pt idx="111">
                  <c:v>9.5549099999999996</c:v>
                </c:pt>
                <c:pt idx="112">
                  <c:v>10.514799999999999</c:v>
                </c:pt>
                <c:pt idx="113">
                  <c:v>13.7569</c:v>
                </c:pt>
                <c:pt idx="114">
                  <c:v>12.5101</c:v>
                </c:pt>
                <c:pt idx="115">
                  <c:v>19.596499999999999</c:v>
                </c:pt>
                <c:pt idx="116">
                  <c:v>26.990100000000002</c:v>
                </c:pt>
                <c:pt idx="117">
                  <c:v>33.166699999999999</c:v>
                </c:pt>
                <c:pt idx="118">
                  <c:v>41.060400000000001</c:v>
                </c:pt>
                <c:pt idx="119">
                  <c:v>59.576500000000003</c:v>
                </c:pt>
                <c:pt idx="120">
                  <c:v>77.715400000000002</c:v>
                </c:pt>
                <c:pt idx="121">
                  <c:v>113.071</c:v>
                </c:pt>
                <c:pt idx="122">
                  <c:v>184.64599999999999</c:v>
                </c:pt>
                <c:pt idx="123">
                  <c:v>172.30099999999999</c:v>
                </c:pt>
                <c:pt idx="124">
                  <c:v>313.40899999999999</c:v>
                </c:pt>
                <c:pt idx="125">
                  <c:v>459.541</c:v>
                </c:pt>
                <c:pt idx="126">
                  <c:v>600.721</c:v>
                </c:pt>
                <c:pt idx="127">
                  <c:v>914.78499999999997</c:v>
                </c:pt>
                <c:pt idx="128">
                  <c:v>1288.68</c:v>
                </c:pt>
                <c:pt idx="129">
                  <c:v>1671.09</c:v>
                </c:pt>
                <c:pt idx="130">
                  <c:v>2421.2600000000002</c:v>
                </c:pt>
                <c:pt idx="131">
                  <c:v>3090.35</c:v>
                </c:pt>
                <c:pt idx="132">
                  <c:v>3762.63</c:v>
                </c:pt>
                <c:pt idx="133">
                  <c:v>5194.83</c:v>
                </c:pt>
                <c:pt idx="134">
                  <c:v>7057.1</c:v>
                </c:pt>
                <c:pt idx="135">
                  <c:v>9262.2000000000007</c:v>
                </c:pt>
                <c:pt idx="136">
                  <c:v>10996</c:v>
                </c:pt>
                <c:pt idx="137">
                  <c:v>13147.7</c:v>
                </c:pt>
                <c:pt idx="138">
                  <c:v>15115.2</c:v>
                </c:pt>
                <c:pt idx="139">
                  <c:v>17134.900000000001</c:v>
                </c:pt>
                <c:pt idx="140">
                  <c:v>19207.599999999999</c:v>
                </c:pt>
                <c:pt idx="141">
                  <c:v>20863.7</c:v>
                </c:pt>
                <c:pt idx="142">
                  <c:v>22480.5</c:v>
                </c:pt>
                <c:pt idx="143">
                  <c:v>24449.200000000001</c:v>
                </c:pt>
                <c:pt idx="144">
                  <c:v>25308.2</c:v>
                </c:pt>
                <c:pt idx="145">
                  <c:v>27468.5</c:v>
                </c:pt>
                <c:pt idx="146">
                  <c:v>28284.799999999999</c:v>
                </c:pt>
                <c:pt idx="147">
                  <c:v>30195.8</c:v>
                </c:pt>
                <c:pt idx="148">
                  <c:v>30349</c:v>
                </c:pt>
                <c:pt idx="149">
                  <c:v>30614.2</c:v>
                </c:pt>
                <c:pt idx="150">
                  <c:v>31851.4</c:v>
                </c:pt>
                <c:pt idx="151">
                  <c:v>29064.400000000001</c:v>
                </c:pt>
                <c:pt idx="152">
                  <c:v>32696</c:v>
                </c:pt>
                <c:pt idx="153">
                  <c:v>37203.599999999999</c:v>
                </c:pt>
                <c:pt idx="154">
                  <c:v>42235.6</c:v>
                </c:pt>
                <c:pt idx="155">
                  <c:v>40727</c:v>
                </c:pt>
                <c:pt idx="156">
                  <c:v>39394.5</c:v>
                </c:pt>
                <c:pt idx="157">
                  <c:v>37109.199999999997</c:v>
                </c:pt>
                <c:pt idx="158">
                  <c:v>32459</c:v>
                </c:pt>
                <c:pt idx="159">
                  <c:v>34012.800000000003</c:v>
                </c:pt>
                <c:pt idx="160">
                  <c:v>31093.8</c:v>
                </c:pt>
                <c:pt idx="161">
                  <c:v>25890.6</c:v>
                </c:pt>
                <c:pt idx="162">
                  <c:v>23409.5</c:v>
                </c:pt>
                <c:pt idx="163">
                  <c:v>23311.200000000001</c:v>
                </c:pt>
                <c:pt idx="164">
                  <c:v>20716.2</c:v>
                </c:pt>
                <c:pt idx="165">
                  <c:v>20057.099999999999</c:v>
                </c:pt>
                <c:pt idx="166">
                  <c:v>18354.599999999999</c:v>
                </c:pt>
                <c:pt idx="167">
                  <c:v>18048.599999999999</c:v>
                </c:pt>
                <c:pt idx="168">
                  <c:v>16826.5</c:v>
                </c:pt>
                <c:pt idx="169">
                  <c:v>15450.1</c:v>
                </c:pt>
                <c:pt idx="170">
                  <c:v>16814.8</c:v>
                </c:pt>
                <c:pt idx="171">
                  <c:v>16810.7</c:v>
                </c:pt>
                <c:pt idx="172">
                  <c:v>15436.6</c:v>
                </c:pt>
                <c:pt idx="173">
                  <c:v>14979.4</c:v>
                </c:pt>
                <c:pt idx="174">
                  <c:v>14445.9</c:v>
                </c:pt>
                <c:pt idx="175">
                  <c:v>13684.5</c:v>
                </c:pt>
                <c:pt idx="176">
                  <c:v>13288.5</c:v>
                </c:pt>
                <c:pt idx="177">
                  <c:v>13437.7</c:v>
                </c:pt>
                <c:pt idx="178">
                  <c:v>12807.9</c:v>
                </c:pt>
                <c:pt idx="179">
                  <c:v>11130.4</c:v>
                </c:pt>
                <c:pt idx="180">
                  <c:v>8718.66</c:v>
                </c:pt>
                <c:pt idx="181">
                  <c:v>5445.02</c:v>
                </c:pt>
                <c:pt idx="182">
                  <c:v>4623.2299999999996</c:v>
                </c:pt>
                <c:pt idx="183">
                  <c:v>3805.24</c:v>
                </c:pt>
                <c:pt idx="184">
                  <c:v>2652.66</c:v>
                </c:pt>
                <c:pt idx="185">
                  <c:v>2179.64</c:v>
                </c:pt>
                <c:pt idx="186">
                  <c:v>1212.75</c:v>
                </c:pt>
                <c:pt idx="187">
                  <c:v>864.52599999999995</c:v>
                </c:pt>
                <c:pt idx="188">
                  <c:v>568.37199999999996</c:v>
                </c:pt>
                <c:pt idx="189">
                  <c:v>222.227</c:v>
                </c:pt>
                <c:pt idx="190">
                  <c:v>203.131</c:v>
                </c:pt>
                <c:pt idx="191">
                  <c:v>101.095</c:v>
                </c:pt>
                <c:pt idx="192">
                  <c:v>0</c:v>
                </c:pt>
                <c:pt idx="193">
                  <c:v>0</c:v>
                </c:pt>
                <c:pt idx="194">
                  <c:v>0</c:v>
                </c:pt>
                <c:pt idx="195">
                  <c:v>0</c:v>
                </c:pt>
                <c:pt idx="196">
                  <c:v>0</c:v>
                </c:pt>
                <c:pt idx="197">
                  <c:v>0</c:v>
                </c:pt>
                <c:pt idx="198">
                  <c:v>0</c:v>
                </c:pt>
                <c:pt idx="199">
                  <c:v>0</c:v>
                </c:pt>
              </c:numCache>
            </c:numRef>
          </c:yVal>
          <c:smooth val="1"/>
          <c:extLst>
            <c:ext xmlns:c16="http://schemas.microsoft.com/office/drawing/2014/chart" uri="{C3380CC4-5D6E-409C-BE32-E72D297353CC}">
              <c16:uniqueId val="{00000002-987B-4507-94F0-E100FF95CC01}"/>
            </c:ext>
          </c:extLst>
        </c:ser>
        <c:ser>
          <c:idx val="3"/>
          <c:order val="3"/>
          <c:tx>
            <c:strRef>
              <c:f>KM6840000!$G$1</c:f>
              <c:strCache>
                <c:ptCount val="1"/>
                <c:pt idx="0">
                  <c:v>74mm</c:v>
                </c:pt>
              </c:strCache>
            </c:strRef>
          </c:tx>
          <c:spPr>
            <a:ln w="19050" cap="rnd">
              <a:solidFill>
                <a:schemeClr val="accent4"/>
              </a:solidFill>
              <a:round/>
            </a:ln>
            <a:effectLst/>
          </c:spPr>
          <c:marker>
            <c:symbol val="none"/>
          </c:marker>
          <c:xVal>
            <c:numRef>
              <c:f>KM6840000!$A$2:$A$201</c:f>
              <c:numCache>
                <c:formatCode>0.00E+00</c:formatCode>
                <c:ptCount val="200"/>
                <c:pt idx="0">
                  <c:v>1.06101E-7</c:v>
                </c:pt>
                <c:pt idx="1">
                  <c:v>1.1904699999999999E-7</c:v>
                </c:pt>
                <c:pt idx="2">
                  <c:v>1.33573E-7</c:v>
                </c:pt>
                <c:pt idx="3">
                  <c:v>1.4987200000000001E-7</c:v>
                </c:pt>
                <c:pt idx="4">
                  <c:v>1.6815899999999999E-7</c:v>
                </c:pt>
                <c:pt idx="5">
                  <c:v>1.8867699999999999E-7</c:v>
                </c:pt>
                <c:pt idx="6">
                  <c:v>2.11699E-7</c:v>
                </c:pt>
                <c:pt idx="7">
                  <c:v>2.3753000000000001E-7</c:v>
                </c:pt>
                <c:pt idx="8">
                  <c:v>2.66513E-7</c:v>
                </c:pt>
                <c:pt idx="9">
                  <c:v>2.9903299999999998E-7</c:v>
                </c:pt>
                <c:pt idx="10">
                  <c:v>3.35521E-7</c:v>
                </c:pt>
                <c:pt idx="11">
                  <c:v>3.7646000000000002E-7</c:v>
                </c:pt>
                <c:pt idx="12">
                  <c:v>4.2239499999999999E-7</c:v>
                </c:pt>
                <c:pt idx="13">
                  <c:v>4.7393499999999999E-7</c:v>
                </c:pt>
                <c:pt idx="14">
                  <c:v>5.31764E-7</c:v>
                </c:pt>
                <c:pt idx="15">
                  <c:v>5.9664900000000001E-7</c:v>
                </c:pt>
                <c:pt idx="16">
                  <c:v>6.6945199999999995E-7</c:v>
                </c:pt>
                <c:pt idx="17">
                  <c:v>7.5113699999999996E-7</c:v>
                </c:pt>
                <c:pt idx="18">
                  <c:v>8.4279000000000004E-7</c:v>
                </c:pt>
                <c:pt idx="19">
                  <c:v>9.4562500000000005E-7</c:v>
                </c:pt>
                <c:pt idx="20">
                  <c:v>1.0610099999999999E-6</c:v>
                </c:pt>
                <c:pt idx="21">
                  <c:v>1.1904700000000001E-6</c:v>
                </c:pt>
                <c:pt idx="22">
                  <c:v>1.33573E-6</c:v>
                </c:pt>
                <c:pt idx="23">
                  <c:v>1.4987200000000001E-6</c:v>
                </c:pt>
                <c:pt idx="24">
                  <c:v>1.6815900000000001E-6</c:v>
                </c:pt>
                <c:pt idx="25">
                  <c:v>1.8867699999999999E-6</c:v>
                </c:pt>
                <c:pt idx="26">
                  <c:v>2.11699E-6</c:v>
                </c:pt>
                <c:pt idx="27">
                  <c:v>2.3752999999999999E-6</c:v>
                </c:pt>
                <c:pt idx="28">
                  <c:v>2.6651300000000001E-6</c:v>
                </c:pt>
                <c:pt idx="29">
                  <c:v>2.99033E-6</c:v>
                </c:pt>
                <c:pt idx="30">
                  <c:v>3.3552099999999999E-6</c:v>
                </c:pt>
                <c:pt idx="31">
                  <c:v>3.7645999999999999E-6</c:v>
                </c:pt>
                <c:pt idx="32">
                  <c:v>4.2239499999999996E-6</c:v>
                </c:pt>
                <c:pt idx="33">
                  <c:v>4.7393499999999998E-6</c:v>
                </c:pt>
                <c:pt idx="34">
                  <c:v>5.31764E-6</c:v>
                </c:pt>
                <c:pt idx="35">
                  <c:v>5.9664899999999997E-6</c:v>
                </c:pt>
                <c:pt idx="36">
                  <c:v>6.6945199999999997E-6</c:v>
                </c:pt>
                <c:pt idx="37">
                  <c:v>7.5113700000000002E-6</c:v>
                </c:pt>
                <c:pt idx="38">
                  <c:v>8.4278999999999994E-6</c:v>
                </c:pt>
                <c:pt idx="39">
                  <c:v>9.4562499999999995E-6</c:v>
                </c:pt>
                <c:pt idx="40">
                  <c:v>1.06101E-5</c:v>
                </c:pt>
                <c:pt idx="41">
                  <c:v>1.19047E-5</c:v>
                </c:pt>
                <c:pt idx="42">
                  <c:v>1.33573E-5</c:v>
                </c:pt>
                <c:pt idx="43">
                  <c:v>1.4987199999999999E-5</c:v>
                </c:pt>
                <c:pt idx="44">
                  <c:v>1.6815899999999999E-5</c:v>
                </c:pt>
                <c:pt idx="45">
                  <c:v>1.8867699999999999E-5</c:v>
                </c:pt>
                <c:pt idx="46">
                  <c:v>2.1169899999999999E-5</c:v>
                </c:pt>
                <c:pt idx="47">
                  <c:v>2.3753000000000001E-5</c:v>
                </c:pt>
                <c:pt idx="48">
                  <c:v>2.66513E-5</c:v>
                </c:pt>
                <c:pt idx="49">
                  <c:v>2.9903299999999999E-5</c:v>
                </c:pt>
                <c:pt idx="50">
                  <c:v>3.35521E-5</c:v>
                </c:pt>
                <c:pt idx="51">
                  <c:v>3.7645999999999998E-5</c:v>
                </c:pt>
                <c:pt idx="52">
                  <c:v>4.2239500000000001E-5</c:v>
                </c:pt>
                <c:pt idx="53">
                  <c:v>4.7393499999999999E-5</c:v>
                </c:pt>
                <c:pt idx="54">
                  <c:v>5.3176400000000001E-5</c:v>
                </c:pt>
                <c:pt idx="55">
                  <c:v>5.9664899999999999E-5</c:v>
                </c:pt>
                <c:pt idx="56">
                  <c:v>6.6945200000000004E-5</c:v>
                </c:pt>
                <c:pt idx="57">
                  <c:v>7.5113700000000006E-5</c:v>
                </c:pt>
                <c:pt idx="58">
                  <c:v>8.4278999999999997E-5</c:v>
                </c:pt>
                <c:pt idx="59">
                  <c:v>9.4562500000000001E-5</c:v>
                </c:pt>
                <c:pt idx="60" formatCode="General">
                  <c:v>1.0610100000000001E-4</c:v>
                </c:pt>
                <c:pt idx="61" formatCode="General">
                  <c:v>1.19047E-4</c:v>
                </c:pt>
                <c:pt idx="62" formatCode="General">
                  <c:v>1.33573E-4</c:v>
                </c:pt>
                <c:pt idx="63" formatCode="General">
                  <c:v>1.49872E-4</c:v>
                </c:pt>
                <c:pt idx="64" formatCode="General">
                  <c:v>1.68159E-4</c:v>
                </c:pt>
                <c:pt idx="65" formatCode="General">
                  <c:v>1.88677E-4</c:v>
                </c:pt>
                <c:pt idx="66" formatCode="General">
                  <c:v>2.1169900000000001E-4</c:v>
                </c:pt>
                <c:pt idx="67" formatCode="General">
                  <c:v>2.3753000000000001E-4</c:v>
                </c:pt>
                <c:pt idx="68" formatCode="General">
                  <c:v>2.6651300000000001E-4</c:v>
                </c:pt>
                <c:pt idx="69" formatCode="General">
                  <c:v>2.9903299999999998E-4</c:v>
                </c:pt>
                <c:pt idx="70" formatCode="General">
                  <c:v>3.3552099999999997E-4</c:v>
                </c:pt>
                <c:pt idx="71" formatCode="General">
                  <c:v>3.7646000000000001E-4</c:v>
                </c:pt>
                <c:pt idx="72" formatCode="General">
                  <c:v>4.22395E-4</c:v>
                </c:pt>
                <c:pt idx="73" formatCode="General">
                  <c:v>4.7393499999999998E-4</c:v>
                </c:pt>
                <c:pt idx="74" formatCode="General">
                  <c:v>5.31764E-4</c:v>
                </c:pt>
                <c:pt idx="75" formatCode="General">
                  <c:v>5.9664899999999999E-4</c:v>
                </c:pt>
                <c:pt idx="76" formatCode="General">
                  <c:v>6.6945199999999996E-4</c:v>
                </c:pt>
                <c:pt idx="77" formatCode="General">
                  <c:v>7.5113700000000003E-4</c:v>
                </c:pt>
                <c:pt idx="78" formatCode="General">
                  <c:v>8.4279000000000005E-4</c:v>
                </c:pt>
                <c:pt idx="79" formatCode="General">
                  <c:v>9.4562499999999996E-4</c:v>
                </c:pt>
                <c:pt idx="80" formatCode="General">
                  <c:v>1.06101E-3</c:v>
                </c:pt>
                <c:pt idx="81" formatCode="General">
                  <c:v>1.1904699999999999E-3</c:v>
                </c:pt>
                <c:pt idx="82" formatCode="General">
                  <c:v>1.33573E-3</c:v>
                </c:pt>
                <c:pt idx="83" formatCode="General">
                  <c:v>1.49872E-3</c:v>
                </c:pt>
                <c:pt idx="84" formatCode="General">
                  <c:v>1.68159E-3</c:v>
                </c:pt>
                <c:pt idx="85" formatCode="General">
                  <c:v>1.8867700000000001E-3</c:v>
                </c:pt>
                <c:pt idx="86" formatCode="General">
                  <c:v>2.11699E-3</c:v>
                </c:pt>
                <c:pt idx="87" formatCode="General">
                  <c:v>2.3752999999999999E-3</c:v>
                </c:pt>
                <c:pt idx="88" formatCode="General">
                  <c:v>2.6651299999999999E-3</c:v>
                </c:pt>
                <c:pt idx="89" formatCode="General">
                  <c:v>2.9903299999999998E-3</c:v>
                </c:pt>
                <c:pt idx="90" formatCode="General">
                  <c:v>3.35521E-3</c:v>
                </c:pt>
                <c:pt idx="91" formatCode="General">
                  <c:v>3.7645999999999999E-3</c:v>
                </c:pt>
                <c:pt idx="92" formatCode="General">
                  <c:v>4.2239499999999998E-3</c:v>
                </c:pt>
                <c:pt idx="93" formatCode="General">
                  <c:v>4.7393499999999998E-3</c:v>
                </c:pt>
                <c:pt idx="94" formatCode="General">
                  <c:v>5.3176400000000002E-3</c:v>
                </c:pt>
                <c:pt idx="95" formatCode="General">
                  <c:v>5.9664899999999996E-3</c:v>
                </c:pt>
                <c:pt idx="96" formatCode="General">
                  <c:v>6.6945199999999998E-3</c:v>
                </c:pt>
                <c:pt idx="97" formatCode="General">
                  <c:v>7.5113699999999999E-3</c:v>
                </c:pt>
                <c:pt idx="98" formatCode="General">
                  <c:v>8.4279000000000003E-3</c:v>
                </c:pt>
                <c:pt idx="99" formatCode="General">
                  <c:v>9.4562499999999994E-3</c:v>
                </c:pt>
                <c:pt idx="100" formatCode="General">
                  <c:v>1.0610100000000001E-2</c:v>
                </c:pt>
                <c:pt idx="101" formatCode="General">
                  <c:v>1.1904700000000001E-2</c:v>
                </c:pt>
                <c:pt idx="102" formatCode="General">
                  <c:v>1.3357300000000001E-2</c:v>
                </c:pt>
                <c:pt idx="103" formatCode="General">
                  <c:v>1.4987199999999999E-2</c:v>
                </c:pt>
                <c:pt idx="104" formatCode="General">
                  <c:v>1.6815900000000002E-2</c:v>
                </c:pt>
                <c:pt idx="105" formatCode="General">
                  <c:v>1.8867700000000001E-2</c:v>
                </c:pt>
                <c:pt idx="106" formatCode="General">
                  <c:v>2.1169899999999998E-2</c:v>
                </c:pt>
                <c:pt idx="107" formatCode="General">
                  <c:v>2.3753E-2</c:v>
                </c:pt>
                <c:pt idx="108" formatCode="General">
                  <c:v>2.6651299999999999E-2</c:v>
                </c:pt>
                <c:pt idx="109" formatCode="General">
                  <c:v>2.9903300000000001E-2</c:v>
                </c:pt>
                <c:pt idx="110" formatCode="General">
                  <c:v>3.3552100000000001E-2</c:v>
                </c:pt>
                <c:pt idx="111" formatCode="General">
                  <c:v>3.7645999999999999E-2</c:v>
                </c:pt>
                <c:pt idx="112" formatCode="General">
                  <c:v>4.2239499999999999E-2</c:v>
                </c:pt>
                <c:pt idx="113" formatCode="General">
                  <c:v>4.7393499999999998E-2</c:v>
                </c:pt>
                <c:pt idx="114" formatCode="General">
                  <c:v>5.3176399999999999E-2</c:v>
                </c:pt>
                <c:pt idx="115" formatCode="General">
                  <c:v>5.96649E-2</c:v>
                </c:pt>
                <c:pt idx="116" formatCode="General">
                  <c:v>6.6945199999999996E-2</c:v>
                </c:pt>
                <c:pt idx="117" formatCode="General">
                  <c:v>7.5113700000000005E-2</c:v>
                </c:pt>
                <c:pt idx="118" formatCode="General">
                  <c:v>8.4279000000000007E-2</c:v>
                </c:pt>
                <c:pt idx="119" formatCode="General">
                  <c:v>9.4562499999999994E-2</c:v>
                </c:pt>
                <c:pt idx="120" formatCode="General">
                  <c:v>0.106101</c:v>
                </c:pt>
                <c:pt idx="121" formatCode="General">
                  <c:v>0.119047</c:v>
                </c:pt>
                <c:pt idx="122" formatCode="General">
                  <c:v>0.133573</c:v>
                </c:pt>
                <c:pt idx="123" formatCode="General">
                  <c:v>0.14987200000000001</c:v>
                </c:pt>
                <c:pt idx="124" formatCode="General">
                  <c:v>0.168159</c:v>
                </c:pt>
                <c:pt idx="125" formatCode="General">
                  <c:v>0.18867700000000001</c:v>
                </c:pt>
                <c:pt idx="126" formatCode="General">
                  <c:v>0.211699</c:v>
                </c:pt>
                <c:pt idx="127" formatCode="General">
                  <c:v>0.23752999999999999</c:v>
                </c:pt>
                <c:pt idx="128" formatCode="General">
                  <c:v>0.266513</c:v>
                </c:pt>
                <c:pt idx="129" formatCode="General">
                  <c:v>0.29903299999999999</c:v>
                </c:pt>
                <c:pt idx="130" formatCode="General">
                  <c:v>0.33552100000000001</c:v>
                </c:pt>
                <c:pt idx="131" formatCode="General">
                  <c:v>0.37646000000000002</c:v>
                </c:pt>
                <c:pt idx="132" formatCode="General">
                  <c:v>0.42239500000000002</c:v>
                </c:pt>
                <c:pt idx="133" formatCode="General">
                  <c:v>0.473935</c:v>
                </c:pt>
                <c:pt idx="134" formatCode="General">
                  <c:v>0.53176400000000001</c:v>
                </c:pt>
                <c:pt idx="135" formatCode="General">
                  <c:v>0.59664899999999998</c:v>
                </c:pt>
                <c:pt idx="136" formatCode="General">
                  <c:v>0.66945200000000005</c:v>
                </c:pt>
                <c:pt idx="137" formatCode="General">
                  <c:v>0.75113700000000005</c:v>
                </c:pt>
                <c:pt idx="138" formatCode="General">
                  <c:v>0.84279000000000004</c:v>
                </c:pt>
                <c:pt idx="139" formatCode="General">
                  <c:v>0.94562500000000005</c:v>
                </c:pt>
                <c:pt idx="140" formatCode="General">
                  <c:v>1.06101</c:v>
                </c:pt>
                <c:pt idx="141" formatCode="General">
                  <c:v>1.1904699999999999</c:v>
                </c:pt>
                <c:pt idx="142" formatCode="General">
                  <c:v>1.3357300000000001</c:v>
                </c:pt>
                <c:pt idx="143" formatCode="General">
                  <c:v>1.4987200000000001</c:v>
                </c:pt>
                <c:pt idx="144" formatCode="General">
                  <c:v>1.6815899999999999</c:v>
                </c:pt>
                <c:pt idx="145" formatCode="General">
                  <c:v>1.8867700000000001</c:v>
                </c:pt>
                <c:pt idx="146" formatCode="General">
                  <c:v>2.1169899999999999</c:v>
                </c:pt>
                <c:pt idx="147" formatCode="General">
                  <c:v>2.3753000000000002</c:v>
                </c:pt>
                <c:pt idx="148" formatCode="General">
                  <c:v>2.66513</c:v>
                </c:pt>
                <c:pt idx="149" formatCode="General">
                  <c:v>2.9903300000000002</c:v>
                </c:pt>
                <c:pt idx="150" formatCode="General">
                  <c:v>3.35521</c:v>
                </c:pt>
                <c:pt idx="151" formatCode="General">
                  <c:v>3.7646000000000002</c:v>
                </c:pt>
                <c:pt idx="152" formatCode="General">
                  <c:v>4.2239500000000003</c:v>
                </c:pt>
                <c:pt idx="153" formatCode="General">
                  <c:v>4.73935</c:v>
                </c:pt>
                <c:pt idx="154" formatCode="General">
                  <c:v>5.3176399999999999</c:v>
                </c:pt>
                <c:pt idx="155" formatCode="General">
                  <c:v>5.9664900000000003</c:v>
                </c:pt>
                <c:pt idx="156" formatCode="General">
                  <c:v>6.6945199999999998</c:v>
                </c:pt>
                <c:pt idx="157" formatCode="General">
                  <c:v>7.5113700000000003</c:v>
                </c:pt>
                <c:pt idx="158" formatCode="General">
                  <c:v>8.4278999999999993</c:v>
                </c:pt>
                <c:pt idx="159" formatCode="General">
                  <c:v>9.4562500000000007</c:v>
                </c:pt>
                <c:pt idx="160" formatCode="General">
                  <c:v>10.610099999999999</c:v>
                </c:pt>
                <c:pt idx="161" formatCode="General">
                  <c:v>11.9047</c:v>
                </c:pt>
                <c:pt idx="162" formatCode="General">
                  <c:v>13.3573</c:v>
                </c:pt>
                <c:pt idx="163" formatCode="General">
                  <c:v>14.9872</c:v>
                </c:pt>
                <c:pt idx="164" formatCode="General">
                  <c:v>16.815899999999999</c:v>
                </c:pt>
                <c:pt idx="165" formatCode="General">
                  <c:v>18.867699999999999</c:v>
                </c:pt>
                <c:pt idx="166" formatCode="General">
                  <c:v>21.169899999999998</c:v>
                </c:pt>
                <c:pt idx="167" formatCode="General">
                  <c:v>23.753</c:v>
                </c:pt>
                <c:pt idx="168" formatCode="General">
                  <c:v>26.651299999999999</c:v>
                </c:pt>
                <c:pt idx="169" formatCode="General">
                  <c:v>29.903300000000002</c:v>
                </c:pt>
                <c:pt idx="170" formatCode="General">
                  <c:v>33.552100000000003</c:v>
                </c:pt>
                <c:pt idx="171" formatCode="General">
                  <c:v>37.646000000000001</c:v>
                </c:pt>
                <c:pt idx="172" formatCode="General">
                  <c:v>42.2395</c:v>
                </c:pt>
                <c:pt idx="173" formatCode="General">
                  <c:v>47.393500000000003</c:v>
                </c:pt>
                <c:pt idx="174" formatCode="General">
                  <c:v>53.176400000000001</c:v>
                </c:pt>
                <c:pt idx="175" formatCode="General">
                  <c:v>59.664900000000003</c:v>
                </c:pt>
                <c:pt idx="176" formatCode="General">
                  <c:v>66.9452</c:v>
                </c:pt>
                <c:pt idx="177" formatCode="General">
                  <c:v>75.113699999999994</c:v>
                </c:pt>
                <c:pt idx="178" formatCode="General">
                  <c:v>84.278999999999996</c:v>
                </c:pt>
                <c:pt idx="179" formatCode="General">
                  <c:v>94.5625</c:v>
                </c:pt>
                <c:pt idx="180" formatCode="General">
                  <c:v>106.101</c:v>
                </c:pt>
                <c:pt idx="181" formatCode="General">
                  <c:v>119.047</c:v>
                </c:pt>
                <c:pt idx="182" formatCode="General">
                  <c:v>133.57300000000001</c:v>
                </c:pt>
                <c:pt idx="183" formatCode="General">
                  <c:v>149.87200000000001</c:v>
                </c:pt>
                <c:pt idx="184" formatCode="General">
                  <c:v>168.15899999999999</c:v>
                </c:pt>
                <c:pt idx="185" formatCode="General">
                  <c:v>188.67699999999999</c:v>
                </c:pt>
                <c:pt idx="186" formatCode="General">
                  <c:v>211.69900000000001</c:v>
                </c:pt>
                <c:pt idx="187" formatCode="General">
                  <c:v>237.53</c:v>
                </c:pt>
                <c:pt idx="188" formatCode="General">
                  <c:v>266.51299999999998</c:v>
                </c:pt>
                <c:pt idx="189" formatCode="General">
                  <c:v>299.03300000000002</c:v>
                </c:pt>
                <c:pt idx="190" formatCode="General">
                  <c:v>335.52100000000002</c:v>
                </c:pt>
                <c:pt idx="191" formatCode="General">
                  <c:v>376.46</c:v>
                </c:pt>
                <c:pt idx="192" formatCode="General">
                  <c:v>422.39499999999998</c:v>
                </c:pt>
                <c:pt idx="193" formatCode="General">
                  <c:v>473.935</c:v>
                </c:pt>
                <c:pt idx="194" formatCode="General">
                  <c:v>531.76400000000001</c:v>
                </c:pt>
                <c:pt idx="195" formatCode="General">
                  <c:v>596.649</c:v>
                </c:pt>
                <c:pt idx="196" formatCode="General">
                  <c:v>669.452</c:v>
                </c:pt>
                <c:pt idx="197" formatCode="General">
                  <c:v>751.13699999999994</c:v>
                </c:pt>
                <c:pt idx="198" formatCode="General">
                  <c:v>842.79</c:v>
                </c:pt>
                <c:pt idx="199" formatCode="General">
                  <c:v>945.625</c:v>
                </c:pt>
              </c:numCache>
            </c:numRef>
          </c:xVal>
          <c:yVal>
            <c:numRef>
              <c:f>KM6840000!$G$2:$G$201</c:f>
              <c:numCache>
                <c:formatCode>General</c:formatCode>
                <c:ptCount val="200"/>
                <c:pt idx="0">
                  <c:v>0</c:v>
                </c:pt>
                <c:pt idx="1">
                  <c:v>0</c:v>
                </c:pt>
                <c:pt idx="2">
                  <c:v>0</c:v>
                </c:pt>
                <c:pt idx="3">
                  <c:v>0</c:v>
                </c:pt>
                <c:pt idx="4">
                  <c:v>0</c:v>
                </c:pt>
                <c:pt idx="5">
                  <c:v>0</c:v>
                </c:pt>
                <c:pt idx="6">
                  <c:v>0</c:v>
                </c:pt>
                <c:pt idx="7">
                  <c:v>0</c:v>
                </c:pt>
                <c:pt idx="8">
                  <c:v>0</c:v>
                </c:pt>
                <c:pt idx="9">
                  <c:v>0</c:v>
                </c:pt>
                <c:pt idx="10">
                  <c:v>0.20188300000000001</c:v>
                </c:pt>
                <c:pt idx="11">
                  <c:v>0.28193299999999999</c:v>
                </c:pt>
                <c:pt idx="12">
                  <c:v>0.429255</c:v>
                </c:pt>
                <c:pt idx="13">
                  <c:v>0.460094</c:v>
                </c:pt>
                <c:pt idx="14">
                  <c:v>0.579295</c:v>
                </c:pt>
                <c:pt idx="15">
                  <c:v>0.65881900000000004</c:v>
                </c:pt>
                <c:pt idx="16">
                  <c:v>0.66779699999999997</c:v>
                </c:pt>
                <c:pt idx="17">
                  <c:v>0.78485000000000005</c:v>
                </c:pt>
                <c:pt idx="18">
                  <c:v>0.75825699999999996</c:v>
                </c:pt>
                <c:pt idx="19">
                  <c:v>0.66324499999999997</c:v>
                </c:pt>
                <c:pt idx="20">
                  <c:v>0.502498</c:v>
                </c:pt>
                <c:pt idx="21">
                  <c:v>0.66818</c:v>
                </c:pt>
                <c:pt idx="22">
                  <c:v>1.5280899999999999</c:v>
                </c:pt>
                <c:pt idx="23">
                  <c:v>2.9782600000000001</c:v>
                </c:pt>
                <c:pt idx="24">
                  <c:v>2.44076</c:v>
                </c:pt>
                <c:pt idx="25">
                  <c:v>2.8554900000000001</c:v>
                </c:pt>
                <c:pt idx="26">
                  <c:v>1.9619899999999999</c:v>
                </c:pt>
                <c:pt idx="27">
                  <c:v>3.1569199999999999</c:v>
                </c:pt>
                <c:pt idx="28">
                  <c:v>3.1956699999999998</c:v>
                </c:pt>
                <c:pt idx="29">
                  <c:v>1.04864</c:v>
                </c:pt>
                <c:pt idx="30">
                  <c:v>0.92216100000000001</c:v>
                </c:pt>
                <c:pt idx="31">
                  <c:v>4.7687999999999997</c:v>
                </c:pt>
                <c:pt idx="32">
                  <c:v>11.4986</c:v>
                </c:pt>
                <c:pt idx="33">
                  <c:v>4.7846799999999998</c:v>
                </c:pt>
                <c:pt idx="34">
                  <c:v>2.8307000000000002</c:v>
                </c:pt>
                <c:pt idx="35">
                  <c:v>1.2654799999999999</c:v>
                </c:pt>
                <c:pt idx="36">
                  <c:v>1.7601500000000001</c:v>
                </c:pt>
                <c:pt idx="37">
                  <c:v>5.83826</c:v>
                </c:pt>
                <c:pt idx="38">
                  <c:v>2.0502899999999999</c:v>
                </c:pt>
                <c:pt idx="39">
                  <c:v>0.75752200000000003</c:v>
                </c:pt>
                <c:pt idx="40">
                  <c:v>1.68221</c:v>
                </c:pt>
                <c:pt idx="41">
                  <c:v>0.96620399999999995</c:v>
                </c:pt>
                <c:pt idx="42">
                  <c:v>0.74730200000000002</c:v>
                </c:pt>
                <c:pt idx="43">
                  <c:v>1.752</c:v>
                </c:pt>
                <c:pt idx="44">
                  <c:v>1.7969999999999999</c:v>
                </c:pt>
                <c:pt idx="45">
                  <c:v>0.71728000000000003</c:v>
                </c:pt>
                <c:pt idx="46">
                  <c:v>3.6879499999999998</c:v>
                </c:pt>
                <c:pt idx="47">
                  <c:v>0.375836</c:v>
                </c:pt>
                <c:pt idx="48">
                  <c:v>0.42686299999999999</c:v>
                </c:pt>
                <c:pt idx="49">
                  <c:v>2.6548600000000002</c:v>
                </c:pt>
                <c:pt idx="50">
                  <c:v>0.51522999999999997</c:v>
                </c:pt>
                <c:pt idx="51">
                  <c:v>1.19173</c:v>
                </c:pt>
                <c:pt idx="52">
                  <c:v>0.77145799999999998</c:v>
                </c:pt>
                <c:pt idx="53">
                  <c:v>0.61822600000000005</c:v>
                </c:pt>
                <c:pt idx="54">
                  <c:v>0.32941500000000001</c:v>
                </c:pt>
                <c:pt idx="55">
                  <c:v>0.69409900000000002</c:v>
                </c:pt>
                <c:pt idx="56">
                  <c:v>1.5048299999999999</c:v>
                </c:pt>
                <c:pt idx="57">
                  <c:v>0.63847600000000004</c:v>
                </c:pt>
                <c:pt idx="58">
                  <c:v>0.58975</c:v>
                </c:pt>
                <c:pt idx="59">
                  <c:v>0.38636399999999999</c:v>
                </c:pt>
                <c:pt idx="60">
                  <c:v>0.75247200000000003</c:v>
                </c:pt>
                <c:pt idx="61">
                  <c:v>0.85945700000000003</c:v>
                </c:pt>
                <c:pt idx="62">
                  <c:v>0.62618600000000002</c:v>
                </c:pt>
                <c:pt idx="63">
                  <c:v>0.94852599999999998</c:v>
                </c:pt>
                <c:pt idx="64">
                  <c:v>0.49653799999999998</c:v>
                </c:pt>
                <c:pt idx="65">
                  <c:v>0.75616399999999995</c:v>
                </c:pt>
                <c:pt idx="66">
                  <c:v>0.67141399999999996</c:v>
                </c:pt>
                <c:pt idx="67">
                  <c:v>0.54532800000000003</c:v>
                </c:pt>
                <c:pt idx="68">
                  <c:v>0.342864</c:v>
                </c:pt>
                <c:pt idx="69">
                  <c:v>0.81962299999999999</c:v>
                </c:pt>
                <c:pt idx="70">
                  <c:v>0.17730799999999999</c:v>
                </c:pt>
                <c:pt idx="71">
                  <c:v>0.43729499999999999</c:v>
                </c:pt>
                <c:pt idx="72">
                  <c:v>0.574264</c:v>
                </c:pt>
                <c:pt idx="73">
                  <c:v>0.4667</c:v>
                </c:pt>
                <c:pt idx="74">
                  <c:v>0.50835699999999995</c:v>
                </c:pt>
                <c:pt idx="75">
                  <c:v>0.47576800000000002</c:v>
                </c:pt>
                <c:pt idx="76">
                  <c:v>0.66340100000000002</c:v>
                </c:pt>
                <c:pt idx="77">
                  <c:v>0.51888100000000004</c:v>
                </c:pt>
                <c:pt idx="78">
                  <c:v>0.93691599999999997</c:v>
                </c:pt>
                <c:pt idx="79">
                  <c:v>1.0792299999999999</c:v>
                </c:pt>
                <c:pt idx="80">
                  <c:v>1.0948199999999999</c:v>
                </c:pt>
                <c:pt idx="81">
                  <c:v>0.87872600000000001</c:v>
                </c:pt>
                <c:pt idx="82">
                  <c:v>0.805427</c:v>
                </c:pt>
                <c:pt idx="83">
                  <c:v>0.732761</c:v>
                </c:pt>
                <c:pt idx="84">
                  <c:v>0.89480199999999999</c:v>
                </c:pt>
                <c:pt idx="85">
                  <c:v>0.72933199999999998</c:v>
                </c:pt>
                <c:pt idx="86">
                  <c:v>0.80566499999999996</c:v>
                </c:pt>
                <c:pt idx="87">
                  <c:v>0.37584699999999999</c:v>
                </c:pt>
                <c:pt idx="88">
                  <c:v>0.618116</c:v>
                </c:pt>
                <c:pt idx="89">
                  <c:v>0.86576399999999998</c:v>
                </c:pt>
                <c:pt idx="90">
                  <c:v>0.95722200000000002</c:v>
                </c:pt>
                <c:pt idx="91">
                  <c:v>1.30762</c:v>
                </c:pt>
                <c:pt idx="92">
                  <c:v>1.7224999999999999</c:v>
                </c:pt>
                <c:pt idx="93">
                  <c:v>1.5049999999999999</c:v>
                </c:pt>
                <c:pt idx="94">
                  <c:v>2.3674900000000001</c:v>
                </c:pt>
                <c:pt idx="95">
                  <c:v>0.75403299999999995</c:v>
                </c:pt>
                <c:pt idx="96">
                  <c:v>1.7891999999999999</c:v>
                </c:pt>
                <c:pt idx="97">
                  <c:v>0.94203999999999999</c:v>
                </c:pt>
                <c:pt idx="98">
                  <c:v>1.81002</c:v>
                </c:pt>
                <c:pt idx="99">
                  <c:v>1.23953</c:v>
                </c:pt>
                <c:pt idx="100">
                  <c:v>2.75143</c:v>
                </c:pt>
                <c:pt idx="101">
                  <c:v>1.38954</c:v>
                </c:pt>
                <c:pt idx="102">
                  <c:v>2.0167099999999998</c:v>
                </c:pt>
                <c:pt idx="103">
                  <c:v>1.8004599999999999</c:v>
                </c:pt>
                <c:pt idx="104">
                  <c:v>1.33768</c:v>
                </c:pt>
                <c:pt idx="105">
                  <c:v>2.79318</c:v>
                </c:pt>
                <c:pt idx="106">
                  <c:v>1.0282899999999999</c:v>
                </c:pt>
                <c:pt idx="107">
                  <c:v>2.20831</c:v>
                </c:pt>
                <c:pt idx="108">
                  <c:v>2.94042</c:v>
                </c:pt>
                <c:pt idx="109">
                  <c:v>2.3811900000000001</c:v>
                </c:pt>
                <c:pt idx="110">
                  <c:v>2.4004599999999998</c:v>
                </c:pt>
                <c:pt idx="111">
                  <c:v>2.2868599999999999</c:v>
                </c:pt>
                <c:pt idx="112">
                  <c:v>1.75044</c:v>
                </c:pt>
                <c:pt idx="113">
                  <c:v>4.4730600000000003</c:v>
                </c:pt>
                <c:pt idx="114">
                  <c:v>0.75801700000000005</c:v>
                </c:pt>
                <c:pt idx="115">
                  <c:v>4.0100300000000004</c:v>
                </c:pt>
                <c:pt idx="116">
                  <c:v>3.9084599999999998</c:v>
                </c:pt>
                <c:pt idx="117">
                  <c:v>1.48682</c:v>
                </c:pt>
                <c:pt idx="118">
                  <c:v>5.7159199999999997</c:v>
                </c:pt>
                <c:pt idx="119">
                  <c:v>7.9668999999999999</c:v>
                </c:pt>
                <c:pt idx="120">
                  <c:v>9.1584800000000008</c:v>
                </c:pt>
                <c:pt idx="121">
                  <c:v>14.1587</c:v>
                </c:pt>
                <c:pt idx="122">
                  <c:v>20.9968</c:v>
                </c:pt>
                <c:pt idx="123">
                  <c:v>19.525099999999998</c:v>
                </c:pt>
                <c:pt idx="124">
                  <c:v>40.9816</c:v>
                </c:pt>
                <c:pt idx="125">
                  <c:v>58.398299999999999</c:v>
                </c:pt>
                <c:pt idx="126">
                  <c:v>89.784099999999995</c:v>
                </c:pt>
                <c:pt idx="127">
                  <c:v>146.714</c:v>
                </c:pt>
                <c:pt idx="128">
                  <c:v>236.27099999999999</c:v>
                </c:pt>
                <c:pt idx="129">
                  <c:v>315.59100000000001</c:v>
                </c:pt>
                <c:pt idx="130">
                  <c:v>533.09699999999998</c:v>
                </c:pt>
                <c:pt idx="131">
                  <c:v>759.904</c:v>
                </c:pt>
                <c:pt idx="132">
                  <c:v>897.26300000000003</c:v>
                </c:pt>
                <c:pt idx="133">
                  <c:v>1361.06</c:v>
                </c:pt>
                <c:pt idx="134">
                  <c:v>1976.43</c:v>
                </c:pt>
                <c:pt idx="135">
                  <c:v>2698.73</c:v>
                </c:pt>
                <c:pt idx="136">
                  <c:v>3735.26</c:v>
                </c:pt>
                <c:pt idx="137">
                  <c:v>4443.32</c:v>
                </c:pt>
                <c:pt idx="138">
                  <c:v>5472.09</c:v>
                </c:pt>
                <c:pt idx="139">
                  <c:v>6665.89</c:v>
                </c:pt>
                <c:pt idx="140">
                  <c:v>7781.15</c:v>
                </c:pt>
                <c:pt idx="141">
                  <c:v>9002.98</c:v>
                </c:pt>
                <c:pt idx="142">
                  <c:v>10187.299999999999</c:v>
                </c:pt>
                <c:pt idx="143">
                  <c:v>11391</c:v>
                </c:pt>
                <c:pt idx="144">
                  <c:v>12672.8</c:v>
                </c:pt>
                <c:pt idx="145">
                  <c:v>14321.6</c:v>
                </c:pt>
                <c:pt idx="146">
                  <c:v>15151.3</c:v>
                </c:pt>
                <c:pt idx="147">
                  <c:v>17149.400000000001</c:v>
                </c:pt>
                <c:pt idx="148">
                  <c:v>17345.900000000001</c:v>
                </c:pt>
                <c:pt idx="149">
                  <c:v>17794.900000000001</c:v>
                </c:pt>
                <c:pt idx="150">
                  <c:v>18742.7</c:v>
                </c:pt>
                <c:pt idx="151">
                  <c:v>17257.8</c:v>
                </c:pt>
                <c:pt idx="152">
                  <c:v>20655.5</c:v>
                </c:pt>
                <c:pt idx="153">
                  <c:v>24090.3</c:v>
                </c:pt>
                <c:pt idx="154">
                  <c:v>28715.8</c:v>
                </c:pt>
                <c:pt idx="155">
                  <c:v>28487.4</c:v>
                </c:pt>
                <c:pt idx="156">
                  <c:v>29464.9</c:v>
                </c:pt>
                <c:pt idx="157">
                  <c:v>27521.4</c:v>
                </c:pt>
                <c:pt idx="158">
                  <c:v>24094.400000000001</c:v>
                </c:pt>
                <c:pt idx="159">
                  <c:v>25544.1</c:v>
                </c:pt>
                <c:pt idx="160">
                  <c:v>23552.1</c:v>
                </c:pt>
                <c:pt idx="161">
                  <c:v>19806.3</c:v>
                </c:pt>
                <c:pt idx="162">
                  <c:v>18120.5</c:v>
                </c:pt>
                <c:pt idx="163">
                  <c:v>18492.400000000001</c:v>
                </c:pt>
                <c:pt idx="164">
                  <c:v>16667.900000000001</c:v>
                </c:pt>
                <c:pt idx="165">
                  <c:v>16274.4</c:v>
                </c:pt>
                <c:pt idx="166">
                  <c:v>15093.3</c:v>
                </c:pt>
                <c:pt idx="167">
                  <c:v>15027.2</c:v>
                </c:pt>
                <c:pt idx="168">
                  <c:v>14325</c:v>
                </c:pt>
                <c:pt idx="169">
                  <c:v>13086.7</c:v>
                </c:pt>
                <c:pt idx="170">
                  <c:v>14142</c:v>
                </c:pt>
                <c:pt idx="171">
                  <c:v>14331</c:v>
                </c:pt>
                <c:pt idx="172">
                  <c:v>13403.6</c:v>
                </c:pt>
                <c:pt idx="173">
                  <c:v>13195.4</c:v>
                </c:pt>
                <c:pt idx="174">
                  <c:v>12722.5</c:v>
                </c:pt>
                <c:pt idx="175">
                  <c:v>12307.8</c:v>
                </c:pt>
                <c:pt idx="176">
                  <c:v>12007.4</c:v>
                </c:pt>
                <c:pt idx="177">
                  <c:v>11960.7</c:v>
                </c:pt>
                <c:pt idx="178">
                  <c:v>11544.3</c:v>
                </c:pt>
                <c:pt idx="179">
                  <c:v>10186.4</c:v>
                </c:pt>
                <c:pt idx="180">
                  <c:v>8187.7</c:v>
                </c:pt>
                <c:pt idx="181">
                  <c:v>5274.05</c:v>
                </c:pt>
                <c:pt idx="182">
                  <c:v>4418.42</c:v>
                </c:pt>
                <c:pt idx="183">
                  <c:v>3548.8</c:v>
                </c:pt>
                <c:pt idx="184">
                  <c:v>2480.4499999999998</c:v>
                </c:pt>
                <c:pt idx="185">
                  <c:v>2026.7</c:v>
                </c:pt>
                <c:pt idx="186">
                  <c:v>1120.08</c:v>
                </c:pt>
                <c:pt idx="187">
                  <c:v>804.46799999999996</c:v>
                </c:pt>
                <c:pt idx="188">
                  <c:v>518.37</c:v>
                </c:pt>
                <c:pt idx="189">
                  <c:v>209.29599999999999</c:v>
                </c:pt>
                <c:pt idx="190">
                  <c:v>187.90100000000001</c:v>
                </c:pt>
                <c:pt idx="191">
                  <c:v>93.825699999999998</c:v>
                </c:pt>
                <c:pt idx="192">
                  <c:v>0</c:v>
                </c:pt>
                <c:pt idx="193">
                  <c:v>0</c:v>
                </c:pt>
                <c:pt idx="194">
                  <c:v>0</c:v>
                </c:pt>
                <c:pt idx="195">
                  <c:v>0</c:v>
                </c:pt>
                <c:pt idx="196">
                  <c:v>0</c:v>
                </c:pt>
                <c:pt idx="197">
                  <c:v>0</c:v>
                </c:pt>
                <c:pt idx="198">
                  <c:v>0</c:v>
                </c:pt>
                <c:pt idx="199">
                  <c:v>0</c:v>
                </c:pt>
              </c:numCache>
            </c:numRef>
          </c:yVal>
          <c:smooth val="1"/>
          <c:extLst>
            <c:ext xmlns:c16="http://schemas.microsoft.com/office/drawing/2014/chart" uri="{C3380CC4-5D6E-409C-BE32-E72D297353CC}">
              <c16:uniqueId val="{00000003-987B-4507-94F0-E100FF95CC01}"/>
            </c:ext>
          </c:extLst>
        </c:ser>
        <c:ser>
          <c:idx val="4"/>
          <c:order val="4"/>
          <c:tx>
            <c:strRef>
              <c:f>KM6840000!$H$1</c:f>
              <c:strCache>
                <c:ptCount val="1"/>
                <c:pt idx="0">
                  <c:v>100mm</c:v>
                </c:pt>
              </c:strCache>
            </c:strRef>
          </c:tx>
          <c:spPr>
            <a:ln w="19050" cap="rnd">
              <a:solidFill>
                <a:schemeClr val="accent5"/>
              </a:solidFill>
              <a:round/>
            </a:ln>
            <a:effectLst/>
          </c:spPr>
          <c:marker>
            <c:symbol val="none"/>
          </c:marker>
          <c:xVal>
            <c:numRef>
              <c:f>KM6840000!$A$2:$A$201</c:f>
              <c:numCache>
                <c:formatCode>0.00E+00</c:formatCode>
                <c:ptCount val="200"/>
                <c:pt idx="0">
                  <c:v>1.06101E-7</c:v>
                </c:pt>
                <c:pt idx="1">
                  <c:v>1.1904699999999999E-7</c:v>
                </c:pt>
                <c:pt idx="2">
                  <c:v>1.33573E-7</c:v>
                </c:pt>
                <c:pt idx="3">
                  <c:v>1.4987200000000001E-7</c:v>
                </c:pt>
                <c:pt idx="4">
                  <c:v>1.6815899999999999E-7</c:v>
                </c:pt>
                <c:pt idx="5">
                  <c:v>1.8867699999999999E-7</c:v>
                </c:pt>
                <c:pt idx="6">
                  <c:v>2.11699E-7</c:v>
                </c:pt>
                <c:pt idx="7">
                  <c:v>2.3753000000000001E-7</c:v>
                </c:pt>
                <c:pt idx="8">
                  <c:v>2.66513E-7</c:v>
                </c:pt>
                <c:pt idx="9">
                  <c:v>2.9903299999999998E-7</c:v>
                </c:pt>
                <c:pt idx="10">
                  <c:v>3.35521E-7</c:v>
                </c:pt>
                <c:pt idx="11">
                  <c:v>3.7646000000000002E-7</c:v>
                </c:pt>
                <c:pt idx="12">
                  <c:v>4.2239499999999999E-7</c:v>
                </c:pt>
                <c:pt idx="13">
                  <c:v>4.7393499999999999E-7</c:v>
                </c:pt>
                <c:pt idx="14">
                  <c:v>5.31764E-7</c:v>
                </c:pt>
                <c:pt idx="15">
                  <c:v>5.9664900000000001E-7</c:v>
                </c:pt>
                <c:pt idx="16">
                  <c:v>6.6945199999999995E-7</c:v>
                </c:pt>
                <c:pt idx="17">
                  <c:v>7.5113699999999996E-7</c:v>
                </c:pt>
                <c:pt idx="18">
                  <c:v>8.4279000000000004E-7</c:v>
                </c:pt>
                <c:pt idx="19">
                  <c:v>9.4562500000000005E-7</c:v>
                </c:pt>
                <c:pt idx="20">
                  <c:v>1.0610099999999999E-6</c:v>
                </c:pt>
                <c:pt idx="21">
                  <c:v>1.1904700000000001E-6</c:v>
                </c:pt>
                <c:pt idx="22">
                  <c:v>1.33573E-6</c:v>
                </c:pt>
                <c:pt idx="23">
                  <c:v>1.4987200000000001E-6</c:v>
                </c:pt>
                <c:pt idx="24">
                  <c:v>1.6815900000000001E-6</c:v>
                </c:pt>
                <c:pt idx="25">
                  <c:v>1.8867699999999999E-6</c:v>
                </c:pt>
                <c:pt idx="26">
                  <c:v>2.11699E-6</c:v>
                </c:pt>
                <c:pt idx="27">
                  <c:v>2.3752999999999999E-6</c:v>
                </c:pt>
                <c:pt idx="28">
                  <c:v>2.6651300000000001E-6</c:v>
                </c:pt>
                <c:pt idx="29">
                  <c:v>2.99033E-6</c:v>
                </c:pt>
                <c:pt idx="30">
                  <c:v>3.3552099999999999E-6</c:v>
                </c:pt>
                <c:pt idx="31">
                  <c:v>3.7645999999999999E-6</c:v>
                </c:pt>
                <c:pt idx="32">
                  <c:v>4.2239499999999996E-6</c:v>
                </c:pt>
                <c:pt idx="33">
                  <c:v>4.7393499999999998E-6</c:v>
                </c:pt>
                <c:pt idx="34">
                  <c:v>5.31764E-6</c:v>
                </c:pt>
                <c:pt idx="35">
                  <c:v>5.9664899999999997E-6</c:v>
                </c:pt>
                <c:pt idx="36">
                  <c:v>6.6945199999999997E-6</c:v>
                </c:pt>
                <c:pt idx="37">
                  <c:v>7.5113700000000002E-6</c:v>
                </c:pt>
                <c:pt idx="38">
                  <c:v>8.4278999999999994E-6</c:v>
                </c:pt>
                <c:pt idx="39">
                  <c:v>9.4562499999999995E-6</c:v>
                </c:pt>
                <c:pt idx="40">
                  <c:v>1.06101E-5</c:v>
                </c:pt>
                <c:pt idx="41">
                  <c:v>1.19047E-5</c:v>
                </c:pt>
                <c:pt idx="42">
                  <c:v>1.33573E-5</c:v>
                </c:pt>
                <c:pt idx="43">
                  <c:v>1.4987199999999999E-5</c:v>
                </c:pt>
                <c:pt idx="44">
                  <c:v>1.6815899999999999E-5</c:v>
                </c:pt>
                <c:pt idx="45">
                  <c:v>1.8867699999999999E-5</c:v>
                </c:pt>
                <c:pt idx="46">
                  <c:v>2.1169899999999999E-5</c:v>
                </c:pt>
                <c:pt idx="47">
                  <c:v>2.3753000000000001E-5</c:v>
                </c:pt>
                <c:pt idx="48">
                  <c:v>2.66513E-5</c:v>
                </c:pt>
                <c:pt idx="49">
                  <c:v>2.9903299999999999E-5</c:v>
                </c:pt>
                <c:pt idx="50">
                  <c:v>3.35521E-5</c:v>
                </c:pt>
                <c:pt idx="51">
                  <c:v>3.7645999999999998E-5</c:v>
                </c:pt>
                <c:pt idx="52">
                  <c:v>4.2239500000000001E-5</c:v>
                </c:pt>
                <c:pt idx="53">
                  <c:v>4.7393499999999999E-5</c:v>
                </c:pt>
                <c:pt idx="54">
                  <c:v>5.3176400000000001E-5</c:v>
                </c:pt>
                <c:pt idx="55">
                  <c:v>5.9664899999999999E-5</c:v>
                </c:pt>
                <c:pt idx="56">
                  <c:v>6.6945200000000004E-5</c:v>
                </c:pt>
                <c:pt idx="57">
                  <c:v>7.5113700000000006E-5</c:v>
                </c:pt>
                <c:pt idx="58">
                  <c:v>8.4278999999999997E-5</c:v>
                </c:pt>
                <c:pt idx="59">
                  <c:v>9.4562500000000001E-5</c:v>
                </c:pt>
                <c:pt idx="60" formatCode="General">
                  <c:v>1.0610100000000001E-4</c:v>
                </c:pt>
                <c:pt idx="61" formatCode="General">
                  <c:v>1.19047E-4</c:v>
                </c:pt>
                <c:pt idx="62" formatCode="General">
                  <c:v>1.33573E-4</c:v>
                </c:pt>
                <c:pt idx="63" formatCode="General">
                  <c:v>1.49872E-4</c:v>
                </c:pt>
                <c:pt idx="64" formatCode="General">
                  <c:v>1.68159E-4</c:v>
                </c:pt>
                <c:pt idx="65" formatCode="General">
                  <c:v>1.88677E-4</c:v>
                </c:pt>
                <c:pt idx="66" formatCode="General">
                  <c:v>2.1169900000000001E-4</c:v>
                </c:pt>
                <c:pt idx="67" formatCode="General">
                  <c:v>2.3753000000000001E-4</c:v>
                </c:pt>
                <c:pt idx="68" formatCode="General">
                  <c:v>2.6651300000000001E-4</c:v>
                </c:pt>
                <c:pt idx="69" formatCode="General">
                  <c:v>2.9903299999999998E-4</c:v>
                </c:pt>
                <c:pt idx="70" formatCode="General">
                  <c:v>3.3552099999999997E-4</c:v>
                </c:pt>
                <c:pt idx="71" formatCode="General">
                  <c:v>3.7646000000000001E-4</c:v>
                </c:pt>
                <c:pt idx="72" formatCode="General">
                  <c:v>4.22395E-4</c:v>
                </c:pt>
                <c:pt idx="73" formatCode="General">
                  <c:v>4.7393499999999998E-4</c:v>
                </c:pt>
                <c:pt idx="74" formatCode="General">
                  <c:v>5.31764E-4</c:v>
                </c:pt>
                <c:pt idx="75" formatCode="General">
                  <c:v>5.9664899999999999E-4</c:v>
                </c:pt>
                <c:pt idx="76" formatCode="General">
                  <c:v>6.6945199999999996E-4</c:v>
                </c:pt>
                <c:pt idx="77" formatCode="General">
                  <c:v>7.5113700000000003E-4</c:v>
                </c:pt>
                <c:pt idx="78" formatCode="General">
                  <c:v>8.4279000000000005E-4</c:v>
                </c:pt>
                <c:pt idx="79" formatCode="General">
                  <c:v>9.4562499999999996E-4</c:v>
                </c:pt>
                <c:pt idx="80" formatCode="General">
                  <c:v>1.06101E-3</c:v>
                </c:pt>
                <c:pt idx="81" formatCode="General">
                  <c:v>1.1904699999999999E-3</c:v>
                </c:pt>
                <c:pt idx="82" formatCode="General">
                  <c:v>1.33573E-3</c:v>
                </c:pt>
                <c:pt idx="83" formatCode="General">
                  <c:v>1.49872E-3</c:v>
                </c:pt>
                <c:pt idx="84" formatCode="General">
                  <c:v>1.68159E-3</c:v>
                </c:pt>
                <c:pt idx="85" formatCode="General">
                  <c:v>1.8867700000000001E-3</c:v>
                </c:pt>
                <c:pt idx="86" formatCode="General">
                  <c:v>2.11699E-3</c:v>
                </c:pt>
                <c:pt idx="87" formatCode="General">
                  <c:v>2.3752999999999999E-3</c:v>
                </c:pt>
                <c:pt idx="88" formatCode="General">
                  <c:v>2.6651299999999999E-3</c:v>
                </c:pt>
                <c:pt idx="89" formatCode="General">
                  <c:v>2.9903299999999998E-3</c:v>
                </c:pt>
                <c:pt idx="90" formatCode="General">
                  <c:v>3.35521E-3</c:v>
                </c:pt>
                <c:pt idx="91" formatCode="General">
                  <c:v>3.7645999999999999E-3</c:v>
                </c:pt>
                <c:pt idx="92" formatCode="General">
                  <c:v>4.2239499999999998E-3</c:v>
                </c:pt>
                <c:pt idx="93" formatCode="General">
                  <c:v>4.7393499999999998E-3</c:v>
                </c:pt>
                <c:pt idx="94" formatCode="General">
                  <c:v>5.3176400000000002E-3</c:v>
                </c:pt>
                <c:pt idx="95" formatCode="General">
                  <c:v>5.9664899999999996E-3</c:v>
                </c:pt>
                <c:pt idx="96" formatCode="General">
                  <c:v>6.6945199999999998E-3</c:v>
                </c:pt>
                <c:pt idx="97" formatCode="General">
                  <c:v>7.5113699999999999E-3</c:v>
                </c:pt>
                <c:pt idx="98" formatCode="General">
                  <c:v>8.4279000000000003E-3</c:v>
                </c:pt>
                <c:pt idx="99" formatCode="General">
                  <c:v>9.4562499999999994E-3</c:v>
                </c:pt>
                <c:pt idx="100" formatCode="General">
                  <c:v>1.0610100000000001E-2</c:v>
                </c:pt>
                <c:pt idx="101" formatCode="General">
                  <c:v>1.1904700000000001E-2</c:v>
                </c:pt>
                <c:pt idx="102" formatCode="General">
                  <c:v>1.3357300000000001E-2</c:v>
                </c:pt>
                <c:pt idx="103" formatCode="General">
                  <c:v>1.4987199999999999E-2</c:v>
                </c:pt>
                <c:pt idx="104" formatCode="General">
                  <c:v>1.6815900000000002E-2</c:v>
                </c:pt>
                <c:pt idx="105" formatCode="General">
                  <c:v>1.8867700000000001E-2</c:v>
                </c:pt>
                <c:pt idx="106" formatCode="General">
                  <c:v>2.1169899999999998E-2</c:v>
                </c:pt>
                <c:pt idx="107" formatCode="General">
                  <c:v>2.3753E-2</c:v>
                </c:pt>
                <c:pt idx="108" formatCode="General">
                  <c:v>2.6651299999999999E-2</c:v>
                </c:pt>
                <c:pt idx="109" formatCode="General">
                  <c:v>2.9903300000000001E-2</c:v>
                </c:pt>
                <c:pt idx="110" formatCode="General">
                  <c:v>3.3552100000000001E-2</c:v>
                </c:pt>
                <c:pt idx="111" formatCode="General">
                  <c:v>3.7645999999999999E-2</c:v>
                </c:pt>
                <c:pt idx="112" formatCode="General">
                  <c:v>4.2239499999999999E-2</c:v>
                </c:pt>
                <c:pt idx="113" formatCode="General">
                  <c:v>4.7393499999999998E-2</c:v>
                </c:pt>
                <c:pt idx="114" formatCode="General">
                  <c:v>5.3176399999999999E-2</c:v>
                </c:pt>
                <c:pt idx="115" formatCode="General">
                  <c:v>5.96649E-2</c:v>
                </c:pt>
                <c:pt idx="116" formatCode="General">
                  <c:v>6.6945199999999996E-2</c:v>
                </c:pt>
                <c:pt idx="117" formatCode="General">
                  <c:v>7.5113700000000005E-2</c:v>
                </c:pt>
                <c:pt idx="118" formatCode="General">
                  <c:v>8.4279000000000007E-2</c:v>
                </c:pt>
                <c:pt idx="119" formatCode="General">
                  <c:v>9.4562499999999994E-2</c:v>
                </c:pt>
                <c:pt idx="120" formatCode="General">
                  <c:v>0.106101</c:v>
                </c:pt>
                <c:pt idx="121" formatCode="General">
                  <c:v>0.119047</c:v>
                </c:pt>
                <c:pt idx="122" formatCode="General">
                  <c:v>0.133573</c:v>
                </c:pt>
                <c:pt idx="123" formatCode="General">
                  <c:v>0.14987200000000001</c:v>
                </c:pt>
                <c:pt idx="124" formatCode="General">
                  <c:v>0.168159</c:v>
                </c:pt>
                <c:pt idx="125" formatCode="General">
                  <c:v>0.18867700000000001</c:v>
                </c:pt>
                <c:pt idx="126" formatCode="General">
                  <c:v>0.211699</c:v>
                </c:pt>
                <c:pt idx="127" formatCode="General">
                  <c:v>0.23752999999999999</c:v>
                </c:pt>
                <c:pt idx="128" formatCode="General">
                  <c:v>0.266513</c:v>
                </c:pt>
                <c:pt idx="129" formatCode="General">
                  <c:v>0.29903299999999999</c:v>
                </c:pt>
                <c:pt idx="130" formatCode="General">
                  <c:v>0.33552100000000001</c:v>
                </c:pt>
                <c:pt idx="131" formatCode="General">
                  <c:v>0.37646000000000002</c:v>
                </c:pt>
                <c:pt idx="132" formatCode="General">
                  <c:v>0.42239500000000002</c:v>
                </c:pt>
                <c:pt idx="133" formatCode="General">
                  <c:v>0.473935</c:v>
                </c:pt>
                <c:pt idx="134" formatCode="General">
                  <c:v>0.53176400000000001</c:v>
                </c:pt>
                <c:pt idx="135" formatCode="General">
                  <c:v>0.59664899999999998</c:v>
                </c:pt>
                <c:pt idx="136" formatCode="General">
                  <c:v>0.66945200000000005</c:v>
                </c:pt>
                <c:pt idx="137" formatCode="General">
                  <c:v>0.75113700000000005</c:v>
                </c:pt>
                <c:pt idx="138" formatCode="General">
                  <c:v>0.84279000000000004</c:v>
                </c:pt>
                <c:pt idx="139" formatCode="General">
                  <c:v>0.94562500000000005</c:v>
                </c:pt>
                <c:pt idx="140" formatCode="General">
                  <c:v>1.06101</c:v>
                </c:pt>
                <c:pt idx="141" formatCode="General">
                  <c:v>1.1904699999999999</c:v>
                </c:pt>
                <c:pt idx="142" formatCode="General">
                  <c:v>1.3357300000000001</c:v>
                </c:pt>
                <c:pt idx="143" formatCode="General">
                  <c:v>1.4987200000000001</c:v>
                </c:pt>
                <c:pt idx="144" formatCode="General">
                  <c:v>1.6815899999999999</c:v>
                </c:pt>
                <c:pt idx="145" formatCode="General">
                  <c:v>1.8867700000000001</c:v>
                </c:pt>
                <c:pt idx="146" formatCode="General">
                  <c:v>2.1169899999999999</c:v>
                </c:pt>
                <c:pt idx="147" formatCode="General">
                  <c:v>2.3753000000000002</c:v>
                </c:pt>
                <c:pt idx="148" formatCode="General">
                  <c:v>2.66513</c:v>
                </c:pt>
                <c:pt idx="149" formatCode="General">
                  <c:v>2.9903300000000002</c:v>
                </c:pt>
                <c:pt idx="150" formatCode="General">
                  <c:v>3.35521</c:v>
                </c:pt>
                <c:pt idx="151" formatCode="General">
                  <c:v>3.7646000000000002</c:v>
                </c:pt>
                <c:pt idx="152" formatCode="General">
                  <c:v>4.2239500000000003</c:v>
                </c:pt>
                <c:pt idx="153" formatCode="General">
                  <c:v>4.73935</c:v>
                </c:pt>
                <c:pt idx="154" formatCode="General">
                  <c:v>5.3176399999999999</c:v>
                </c:pt>
                <c:pt idx="155" formatCode="General">
                  <c:v>5.9664900000000003</c:v>
                </c:pt>
                <c:pt idx="156" formatCode="General">
                  <c:v>6.6945199999999998</c:v>
                </c:pt>
                <c:pt idx="157" formatCode="General">
                  <c:v>7.5113700000000003</c:v>
                </c:pt>
                <c:pt idx="158" formatCode="General">
                  <c:v>8.4278999999999993</c:v>
                </c:pt>
                <c:pt idx="159" formatCode="General">
                  <c:v>9.4562500000000007</c:v>
                </c:pt>
                <c:pt idx="160" formatCode="General">
                  <c:v>10.610099999999999</c:v>
                </c:pt>
                <c:pt idx="161" formatCode="General">
                  <c:v>11.9047</c:v>
                </c:pt>
                <c:pt idx="162" formatCode="General">
                  <c:v>13.3573</c:v>
                </c:pt>
                <c:pt idx="163" formatCode="General">
                  <c:v>14.9872</c:v>
                </c:pt>
                <c:pt idx="164" formatCode="General">
                  <c:v>16.815899999999999</c:v>
                </c:pt>
                <c:pt idx="165" formatCode="General">
                  <c:v>18.867699999999999</c:v>
                </c:pt>
                <c:pt idx="166" formatCode="General">
                  <c:v>21.169899999999998</c:v>
                </c:pt>
                <c:pt idx="167" formatCode="General">
                  <c:v>23.753</c:v>
                </c:pt>
                <c:pt idx="168" formatCode="General">
                  <c:v>26.651299999999999</c:v>
                </c:pt>
                <c:pt idx="169" formatCode="General">
                  <c:v>29.903300000000002</c:v>
                </c:pt>
                <c:pt idx="170" formatCode="General">
                  <c:v>33.552100000000003</c:v>
                </c:pt>
                <c:pt idx="171" formatCode="General">
                  <c:v>37.646000000000001</c:v>
                </c:pt>
                <c:pt idx="172" formatCode="General">
                  <c:v>42.2395</c:v>
                </c:pt>
                <c:pt idx="173" formatCode="General">
                  <c:v>47.393500000000003</c:v>
                </c:pt>
                <c:pt idx="174" formatCode="General">
                  <c:v>53.176400000000001</c:v>
                </c:pt>
                <c:pt idx="175" formatCode="General">
                  <c:v>59.664900000000003</c:v>
                </c:pt>
                <c:pt idx="176" formatCode="General">
                  <c:v>66.9452</c:v>
                </c:pt>
                <c:pt idx="177" formatCode="General">
                  <c:v>75.113699999999994</c:v>
                </c:pt>
                <c:pt idx="178" formatCode="General">
                  <c:v>84.278999999999996</c:v>
                </c:pt>
                <c:pt idx="179" formatCode="General">
                  <c:v>94.5625</c:v>
                </c:pt>
                <c:pt idx="180" formatCode="General">
                  <c:v>106.101</c:v>
                </c:pt>
                <c:pt idx="181" formatCode="General">
                  <c:v>119.047</c:v>
                </c:pt>
                <c:pt idx="182" formatCode="General">
                  <c:v>133.57300000000001</c:v>
                </c:pt>
                <c:pt idx="183" formatCode="General">
                  <c:v>149.87200000000001</c:v>
                </c:pt>
                <c:pt idx="184" formatCode="General">
                  <c:v>168.15899999999999</c:v>
                </c:pt>
                <c:pt idx="185" formatCode="General">
                  <c:v>188.67699999999999</c:v>
                </c:pt>
                <c:pt idx="186" formatCode="General">
                  <c:v>211.69900000000001</c:v>
                </c:pt>
                <c:pt idx="187" formatCode="General">
                  <c:v>237.53</c:v>
                </c:pt>
                <c:pt idx="188" formatCode="General">
                  <c:v>266.51299999999998</c:v>
                </c:pt>
                <c:pt idx="189" formatCode="General">
                  <c:v>299.03300000000002</c:v>
                </c:pt>
                <c:pt idx="190" formatCode="General">
                  <c:v>335.52100000000002</c:v>
                </c:pt>
                <c:pt idx="191" formatCode="General">
                  <c:v>376.46</c:v>
                </c:pt>
                <c:pt idx="192" formatCode="General">
                  <c:v>422.39499999999998</c:v>
                </c:pt>
                <c:pt idx="193" formatCode="General">
                  <c:v>473.935</c:v>
                </c:pt>
                <c:pt idx="194" formatCode="General">
                  <c:v>531.76400000000001</c:v>
                </c:pt>
                <c:pt idx="195" formatCode="General">
                  <c:v>596.649</c:v>
                </c:pt>
                <c:pt idx="196" formatCode="General">
                  <c:v>669.452</c:v>
                </c:pt>
                <c:pt idx="197" formatCode="General">
                  <c:v>751.13699999999994</c:v>
                </c:pt>
                <c:pt idx="198" formatCode="General">
                  <c:v>842.79</c:v>
                </c:pt>
                <c:pt idx="199" formatCode="General">
                  <c:v>945.625</c:v>
                </c:pt>
              </c:numCache>
            </c:numRef>
          </c:xVal>
          <c:yVal>
            <c:numRef>
              <c:f>KM6840000!$H$2:$H$201</c:f>
              <c:numCache>
                <c:formatCode>General</c:formatCode>
                <c:ptCount val="200"/>
                <c:pt idx="0">
                  <c:v>0</c:v>
                </c:pt>
                <c:pt idx="1">
                  <c:v>0</c:v>
                </c:pt>
                <c:pt idx="2">
                  <c:v>0</c:v>
                </c:pt>
                <c:pt idx="3">
                  <c:v>0</c:v>
                </c:pt>
                <c:pt idx="4">
                  <c:v>0</c:v>
                </c:pt>
                <c:pt idx="5">
                  <c:v>0</c:v>
                </c:pt>
                <c:pt idx="6">
                  <c:v>0</c:v>
                </c:pt>
                <c:pt idx="7">
                  <c:v>0</c:v>
                </c:pt>
                <c:pt idx="8">
                  <c:v>0</c:v>
                </c:pt>
                <c:pt idx="9">
                  <c:v>0</c:v>
                </c:pt>
                <c:pt idx="10">
                  <c:v>0.13313800000000001</c:v>
                </c:pt>
                <c:pt idx="11">
                  <c:v>0.16067600000000001</c:v>
                </c:pt>
                <c:pt idx="12">
                  <c:v>0.26403100000000002</c:v>
                </c:pt>
                <c:pt idx="13">
                  <c:v>0.27322600000000002</c:v>
                </c:pt>
                <c:pt idx="14">
                  <c:v>0.34431499999999998</c:v>
                </c:pt>
                <c:pt idx="15">
                  <c:v>0.34699799999999997</c:v>
                </c:pt>
                <c:pt idx="16">
                  <c:v>0.43878899999999998</c:v>
                </c:pt>
                <c:pt idx="17">
                  <c:v>0.55225800000000003</c:v>
                </c:pt>
                <c:pt idx="18">
                  <c:v>0.37390899999999999</c:v>
                </c:pt>
                <c:pt idx="19">
                  <c:v>0.35972900000000002</c:v>
                </c:pt>
                <c:pt idx="20">
                  <c:v>0.33197500000000002</c:v>
                </c:pt>
                <c:pt idx="21">
                  <c:v>0.38395800000000002</c:v>
                </c:pt>
                <c:pt idx="22">
                  <c:v>1.01824</c:v>
                </c:pt>
                <c:pt idx="23">
                  <c:v>1.26562</c:v>
                </c:pt>
                <c:pt idx="24">
                  <c:v>1.6671199999999999</c:v>
                </c:pt>
                <c:pt idx="25">
                  <c:v>1.5327999999999999</c:v>
                </c:pt>
                <c:pt idx="26">
                  <c:v>0.92989299999999997</c:v>
                </c:pt>
                <c:pt idx="27">
                  <c:v>1.44469</c:v>
                </c:pt>
                <c:pt idx="28">
                  <c:v>2.11693</c:v>
                </c:pt>
                <c:pt idx="29">
                  <c:v>0.58679899999999996</c:v>
                </c:pt>
                <c:pt idx="30">
                  <c:v>0.71076499999999998</c:v>
                </c:pt>
                <c:pt idx="31">
                  <c:v>2.97756</c:v>
                </c:pt>
                <c:pt idx="32">
                  <c:v>6.7413299999999996</c:v>
                </c:pt>
                <c:pt idx="33">
                  <c:v>2.88212</c:v>
                </c:pt>
                <c:pt idx="34">
                  <c:v>1.88341</c:v>
                </c:pt>
                <c:pt idx="35">
                  <c:v>0.60268600000000006</c:v>
                </c:pt>
                <c:pt idx="36">
                  <c:v>1.0444199999999999</c:v>
                </c:pt>
                <c:pt idx="37">
                  <c:v>2.3030900000000001</c:v>
                </c:pt>
                <c:pt idx="38">
                  <c:v>0.69022399999999995</c:v>
                </c:pt>
                <c:pt idx="39">
                  <c:v>0.42342299999999999</c:v>
                </c:pt>
                <c:pt idx="40">
                  <c:v>1.0556700000000001</c:v>
                </c:pt>
                <c:pt idx="41">
                  <c:v>0.493454</c:v>
                </c:pt>
                <c:pt idx="42">
                  <c:v>0.63549299999999997</c:v>
                </c:pt>
                <c:pt idx="43">
                  <c:v>1.0117</c:v>
                </c:pt>
                <c:pt idx="44">
                  <c:v>1.21102</c:v>
                </c:pt>
                <c:pt idx="45">
                  <c:v>0.30826900000000002</c:v>
                </c:pt>
                <c:pt idx="46">
                  <c:v>1.4339599999999999</c:v>
                </c:pt>
                <c:pt idx="47">
                  <c:v>0.67495300000000003</c:v>
                </c:pt>
                <c:pt idx="48">
                  <c:v>0.27347199999999999</c:v>
                </c:pt>
                <c:pt idx="49">
                  <c:v>2.8073899999999998</c:v>
                </c:pt>
                <c:pt idx="50">
                  <c:v>0.872332</c:v>
                </c:pt>
                <c:pt idx="51">
                  <c:v>0.48874400000000001</c:v>
                </c:pt>
                <c:pt idx="52">
                  <c:v>0.51803500000000002</c:v>
                </c:pt>
                <c:pt idx="53">
                  <c:v>0.31591000000000002</c:v>
                </c:pt>
                <c:pt idx="54">
                  <c:v>9.3845899999999996E-2</c:v>
                </c:pt>
                <c:pt idx="55">
                  <c:v>0.372977</c:v>
                </c:pt>
                <c:pt idx="56">
                  <c:v>0.47802800000000001</c:v>
                </c:pt>
                <c:pt idx="57">
                  <c:v>0.46125899999999997</c:v>
                </c:pt>
                <c:pt idx="58">
                  <c:v>0.39729599999999998</c:v>
                </c:pt>
                <c:pt idx="59">
                  <c:v>0.27899400000000002</c:v>
                </c:pt>
                <c:pt idx="60">
                  <c:v>0.31462499999999999</c:v>
                </c:pt>
                <c:pt idx="61">
                  <c:v>0.81778499999999998</c:v>
                </c:pt>
                <c:pt idx="62">
                  <c:v>0.26355000000000001</c:v>
                </c:pt>
                <c:pt idx="63">
                  <c:v>0.65439400000000003</c:v>
                </c:pt>
                <c:pt idx="64">
                  <c:v>0.29931099999999999</c:v>
                </c:pt>
                <c:pt idx="65">
                  <c:v>0.49136600000000002</c:v>
                </c:pt>
                <c:pt idx="66">
                  <c:v>0.43501099999999998</c:v>
                </c:pt>
                <c:pt idx="67">
                  <c:v>0.25286599999999998</c:v>
                </c:pt>
                <c:pt idx="68">
                  <c:v>0.11972099999999999</c:v>
                </c:pt>
                <c:pt idx="69">
                  <c:v>0.33605699999999999</c:v>
                </c:pt>
                <c:pt idx="70">
                  <c:v>0.243557</c:v>
                </c:pt>
                <c:pt idx="71">
                  <c:v>0.26430199999999998</c:v>
                </c:pt>
                <c:pt idx="72">
                  <c:v>0.32803300000000002</c:v>
                </c:pt>
                <c:pt idx="73">
                  <c:v>0.44786199999999998</c:v>
                </c:pt>
                <c:pt idx="74">
                  <c:v>0.416827</c:v>
                </c:pt>
                <c:pt idx="75">
                  <c:v>0.46404600000000001</c:v>
                </c:pt>
                <c:pt idx="76">
                  <c:v>0.24566199999999999</c:v>
                </c:pt>
                <c:pt idx="77">
                  <c:v>0.38952999999999999</c:v>
                </c:pt>
                <c:pt idx="78">
                  <c:v>0.70759000000000005</c:v>
                </c:pt>
                <c:pt idx="79">
                  <c:v>0.74521099999999996</c:v>
                </c:pt>
                <c:pt idx="80">
                  <c:v>0.51885800000000004</c:v>
                </c:pt>
                <c:pt idx="81">
                  <c:v>0.42228100000000002</c:v>
                </c:pt>
                <c:pt idx="82">
                  <c:v>0.48715900000000001</c:v>
                </c:pt>
                <c:pt idx="83">
                  <c:v>0.401368</c:v>
                </c:pt>
                <c:pt idx="84">
                  <c:v>1.05236</c:v>
                </c:pt>
                <c:pt idx="85">
                  <c:v>0.46041199999999999</c:v>
                </c:pt>
                <c:pt idx="86">
                  <c:v>0.66663600000000001</c:v>
                </c:pt>
                <c:pt idx="87">
                  <c:v>0.48686400000000002</c:v>
                </c:pt>
                <c:pt idx="88">
                  <c:v>0.59368799999999999</c:v>
                </c:pt>
                <c:pt idx="89">
                  <c:v>1.1498900000000001</c:v>
                </c:pt>
                <c:pt idx="90">
                  <c:v>1.0978600000000001</c:v>
                </c:pt>
                <c:pt idx="91">
                  <c:v>0.80187900000000001</c:v>
                </c:pt>
                <c:pt idx="92">
                  <c:v>1.0277799999999999</c:v>
                </c:pt>
                <c:pt idx="93">
                  <c:v>0.613788</c:v>
                </c:pt>
                <c:pt idx="94">
                  <c:v>0.96332200000000001</c:v>
                </c:pt>
                <c:pt idx="95">
                  <c:v>0.82418400000000003</c:v>
                </c:pt>
                <c:pt idx="96">
                  <c:v>1.09887</c:v>
                </c:pt>
                <c:pt idx="97">
                  <c:v>1.5526899999999999</c:v>
                </c:pt>
                <c:pt idx="98">
                  <c:v>0.950075</c:v>
                </c:pt>
                <c:pt idx="99">
                  <c:v>1.1785099999999999</c:v>
                </c:pt>
                <c:pt idx="100">
                  <c:v>1.78867</c:v>
                </c:pt>
                <c:pt idx="101">
                  <c:v>0.395563</c:v>
                </c:pt>
                <c:pt idx="102">
                  <c:v>1.3324199999999999</c:v>
                </c:pt>
                <c:pt idx="103">
                  <c:v>1.1872499999999999</c:v>
                </c:pt>
                <c:pt idx="104">
                  <c:v>2.9054899999999999</c:v>
                </c:pt>
                <c:pt idx="105">
                  <c:v>0.94134700000000004</c:v>
                </c:pt>
                <c:pt idx="106">
                  <c:v>2.5295800000000002</c:v>
                </c:pt>
                <c:pt idx="107">
                  <c:v>1.3647100000000001</c:v>
                </c:pt>
                <c:pt idx="108">
                  <c:v>1.2442500000000001</c:v>
                </c:pt>
                <c:pt idx="109">
                  <c:v>1.6757</c:v>
                </c:pt>
                <c:pt idx="110">
                  <c:v>0.65536000000000005</c:v>
                </c:pt>
                <c:pt idx="111">
                  <c:v>2.0062700000000002</c:v>
                </c:pt>
                <c:pt idx="112">
                  <c:v>1.9605600000000001</c:v>
                </c:pt>
                <c:pt idx="113">
                  <c:v>2.9802300000000002</c:v>
                </c:pt>
                <c:pt idx="114">
                  <c:v>2.4763299999999999</c:v>
                </c:pt>
                <c:pt idx="115">
                  <c:v>1.00509</c:v>
                </c:pt>
                <c:pt idx="116">
                  <c:v>1.1097600000000001</c:v>
                </c:pt>
                <c:pt idx="117">
                  <c:v>0.54780200000000001</c:v>
                </c:pt>
                <c:pt idx="118">
                  <c:v>0.80060100000000001</c:v>
                </c:pt>
                <c:pt idx="119">
                  <c:v>2.1467399999999999</c:v>
                </c:pt>
                <c:pt idx="120">
                  <c:v>0.83084100000000005</c:v>
                </c:pt>
                <c:pt idx="121">
                  <c:v>2.43343</c:v>
                </c:pt>
                <c:pt idx="122">
                  <c:v>0.84703499999999998</c:v>
                </c:pt>
                <c:pt idx="123">
                  <c:v>5.6880100000000002</c:v>
                </c:pt>
                <c:pt idx="124">
                  <c:v>2.67713</c:v>
                </c:pt>
                <c:pt idx="125">
                  <c:v>4.4625399999999997</c:v>
                </c:pt>
                <c:pt idx="126">
                  <c:v>6.7194099999999999</c:v>
                </c:pt>
                <c:pt idx="127">
                  <c:v>14.1599</c:v>
                </c:pt>
                <c:pt idx="128">
                  <c:v>19.210999999999999</c:v>
                </c:pt>
                <c:pt idx="129">
                  <c:v>33.717199999999998</c:v>
                </c:pt>
                <c:pt idx="130">
                  <c:v>51.715499999999999</c:v>
                </c:pt>
                <c:pt idx="131">
                  <c:v>96.696100000000001</c:v>
                </c:pt>
                <c:pt idx="132">
                  <c:v>137.64099999999999</c:v>
                </c:pt>
                <c:pt idx="133">
                  <c:v>224.69300000000001</c:v>
                </c:pt>
                <c:pt idx="134">
                  <c:v>358.74599999999998</c:v>
                </c:pt>
                <c:pt idx="135">
                  <c:v>579.09400000000005</c:v>
                </c:pt>
                <c:pt idx="136">
                  <c:v>716.91</c:v>
                </c:pt>
                <c:pt idx="137">
                  <c:v>1051.95</c:v>
                </c:pt>
                <c:pt idx="138">
                  <c:v>1399.17</c:v>
                </c:pt>
                <c:pt idx="139">
                  <c:v>1769.08</c:v>
                </c:pt>
                <c:pt idx="140">
                  <c:v>2310.54</c:v>
                </c:pt>
                <c:pt idx="141">
                  <c:v>2846.76</c:v>
                </c:pt>
                <c:pt idx="142">
                  <c:v>3379.68</c:v>
                </c:pt>
                <c:pt idx="143">
                  <c:v>4216.49</c:v>
                </c:pt>
                <c:pt idx="144">
                  <c:v>4995.05</c:v>
                </c:pt>
                <c:pt idx="145">
                  <c:v>5910.4</c:v>
                </c:pt>
                <c:pt idx="146">
                  <c:v>6646.31</c:v>
                </c:pt>
                <c:pt idx="147">
                  <c:v>7874</c:v>
                </c:pt>
                <c:pt idx="148">
                  <c:v>8128.25</c:v>
                </c:pt>
                <c:pt idx="149">
                  <c:v>8316.36</c:v>
                </c:pt>
                <c:pt idx="150">
                  <c:v>9101.7000000000007</c:v>
                </c:pt>
                <c:pt idx="151">
                  <c:v>8495.99</c:v>
                </c:pt>
                <c:pt idx="152">
                  <c:v>11135.4</c:v>
                </c:pt>
                <c:pt idx="153">
                  <c:v>14040.6</c:v>
                </c:pt>
                <c:pt idx="154">
                  <c:v>17440.900000000001</c:v>
                </c:pt>
                <c:pt idx="155">
                  <c:v>18107.5</c:v>
                </c:pt>
                <c:pt idx="156">
                  <c:v>19480.3</c:v>
                </c:pt>
                <c:pt idx="157">
                  <c:v>18472.599999999999</c:v>
                </c:pt>
                <c:pt idx="158">
                  <c:v>16335</c:v>
                </c:pt>
                <c:pt idx="159">
                  <c:v>18124.5</c:v>
                </c:pt>
                <c:pt idx="160">
                  <c:v>17000.5</c:v>
                </c:pt>
                <c:pt idx="161">
                  <c:v>13947.8</c:v>
                </c:pt>
                <c:pt idx="162">
                  <c:v>13004.9</c:v>
                </c:pt>
                <c:pt idx="163">
                  <c:v>13543.4</c:v>
                </c:pt>
                <c:pt idx="164">
                  <c:v>12487</c:v>
                </c:pt>
                <c:pt idx="165">
                  <c:v>12486.5</c:v>
                </c:pt>
                <c:pt idx="166">
                  <c:v>11882</c:v>
                </c:pt>
                <c:pt idx="167">
                  <c:v>11914.4</c:v>
                </c:pt>
                <c:pt idx="168">
                  <c:v>11417</c:v>
                </c:pt>
                <c:pt idx="169">
                  <c:v>10870.1</c:v>
                </c:pt>
                <c:pt idx="170">
                  <c:v>11716.1</c:v>
                </c:pt>
                <c:pt idx="171">
                  <c:v>11955.2</c:v>
                </c:pt>
                <c:pt idx="172">
                  <c:v>11384.2</c:v>
                </c:pt>
                <c:pt idx="173">
                  <c:v>11246.7</c:v>
                </c:pt>
                <c:pt idx="174">
                  <c:v>11184.6</c:v>
                </c:pt>
                <c:pt idx="175">
                  <c:v>10824.8</c:v>
                </c:pt>
                <c:pt idx="176">
                  <c:v>10908.1</c:v>
                </c:pt>
                <c:pt idx="177">
                  <c:v>10798.1</c:v>
                </c:pt>
                <c:pt idx="178">
                  <c:v>10399.200000000001</c:v>
                </c:pt>
                <c:pt idx="179">
                  <c:v>9337.57</c:v>
                </c:pt>
                <c:pt idx="180">
                  <c:v>7699.64</c:v>
                </c:pt>
                <c:pt idx="181">
                  <c:v>5129.24</c:v>
                </c:pt>
                <c:pt idx="182">
                  <c:v>4311.0200000000004</c:v>
                </c:pt>
                <c:pt idx="183">
                  <c:v>3437.49</c:v>
                </c:pt>
                <c:pt idx="184">
                  <c:v>2322.02</c:v>
                </c:pt>
                <c:pt idx="185">
                  <c:v>1861.55</c:v>
                </c:pt>
                <c:pt idx="186">
                  <c:v>1056.71</c:v>
                </c:pt>
                <c:pt idx="187">
                  <c:v>770.976</c:v>
                </c:pt>
                <c:pt idx="188">
                  <c:v>492.97399999999999</c:v>
                </c:pt>
                <c:pt idx="189">
                  <c:v>175.15</c:v>
                </c:pt>
                <c:pt idx="190">
                  <c:v>165.57300000000001</c:v>
                </c:pt>
                <c:pt idx="191">
                  <c:v>80.594399999999993</c:v>
                </c:pt>
                <c:pt idx="192">
                  <c:v>0</c:v>
                </c:pt>
                <c:pt idx="193">
                  <c:v>0</c:v>
                </c:pt>
                <c:pt idx="194">
                  <c:v>0</c:v>
                </c:pt>
                <c:pt idx="195">
                  <c:v>0</c:v>
                </c:pt>
                <c:pt idx="196">
                  <c:v>0</c:v>
                </c:pt>
                <c:pt idx="197">
                  <c:v>0</c:v>
                </c:pt>
                <c:pt idx="198">
                  <c:v>0</c:v>
                </c:pt>
                <c:pt idx="199">
                  <c:v>0</c:v>
                </c:pt>
              </c:numCache>
            </c:numRef>
          </c:yVal>
          <c:smooth val="1"/>
          <c:extLst>
            <c:ext xmlns:c16="http://schemas.microsoft.com/office/drawing/2014/chart" uri="{C3380CC4-5D6E-409C-BE32-E72D297353CC}">
              <c16:uniqueId val="{00000004-987B-4507-94F0-E100FF95CC01}"/>
            </c:ext>
          </c:extLst>
        </c:ser>
        <c:dLbls>
          <c:showLegendKey val="0"/>
          <c:showVal val="0"/>
          <c:showCatName val="0"/>
          <c:showSerName val="0"/>
          <c:showPercent val="0"/>
          <c:showBubbleSize val="0"/>
        </c:dLbls>
        <c:axId val="743335744"/>
        <c:axId val="581058608"/>
      </c:scatterChart>
      <c:valAx>
        <c:axId val="743335744"/>
        <c:scaling>
          <c:logBase val="10"/>
          <c:orientation val="minMax"/>
        </c:scaling>
        <c:delete val="0"/>
        <c:axPos val="b"/>
        <c:majorGridlines>
          <c:spPr>
            <a:ln w="9525" cap="flat" cmpd="sng" algn="ctr">
              <a:solidFill>
                <a:schemeClr val="tx1">
                  <a:lumMod val="15000"/>
                  <a:lumOff val="85000"/>
                </a:schemeClr>
              </a:solidFill>
              <a:round/>
            </a:ln>
            <a:effectLst/>
          </c:spPr>
        </c:majorGridlines>
        <c:numFmt formatCode="0.00E+00"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zh-CN"/>
          </a:p>
        </c:txPr>
        <c:crossAx val="581058608"/>
        <c:crossesAt val="0.1"/>
        <c:crossBetween val="midCat"/>
      </c:valAx>
      <c:valAx>
        <c:axId val="581058608"/>
        <c:scaling>
          <c:logBase val="10"/>
          <c:orientation val="minMax"/>
          <c:min val="0.1"/>
        </c:scaling>
        <c:delete val="0"/>
        <c:axPos val="l"/>
        <c:majorGridlines>
          <c:spPr>
            <a:ln w="9525" cap="flat" cmpd="sng" algn="ctr">
              <a:solidFill>
                <a:schemeClr val="tx1">
                  <a:lumMod val="15000"/>
                  <a:lumOff val="85000"/>
                </a:schemeClr>
              </a:solidFill>
              <a:round/>
            </a:ln>
            <a:effectLst/>
          </c:spPr>
        </c:majorGridlines>
        <c:numFmt formatCode="0.00E+00" sourceLinked="0"/>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zh-CN"/>
          </a:p>
        </c:txPr>
        <c:crossAx val="743335744"/>
        <c:crossesAt val="1.0000000000000005E-7"/>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zh-CN"/>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pPr>
      <a:endParaRPr lang="zh-CN"/>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22C93F-9FB5-4E74-AE2A-711319645ABE}" type="datetimeFigureOut">
              <a:rPr lang="zh-CN" altLang="en-US" smtClean="0"/>
              <a:t>2024/8/23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2DC708-53A7-4D95-B6F1-A86A5AA08BE8}" type="slidenum">
              <a:rPr lang="zh-CN" altLang="en-US" smtClean="0"/>
              <a:t>‹#›</a:t>
            </a:fld>
            <a:endParaRPr lang="zh-CN" altLang="en-US"/>
          </a:p>
        </p:txBody>
      </p:sp>
    </p:spTree>
    <p:extLst>
      <p:ext uri="{BB962C8B-B14F-4D97-AF65-F5344CB8AC3E}">
        <p14:creationId xmlns:p14="http://schemas.microsoft.com/office/powerpoint/2010/main" val="1759309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1.</a:t>
            </a:r>
            <a:r>
              <a:rPr lang="zh-CN" altLang="en-US" dirty="0"/>
              <a:t>介绍</a:t>
            </a:r>
            <a:r>
              <a:rPr lang="en-US" altLang="zh-CN" dirty="0"/>
              <a:t>SRAM</a:t>
            </a:r>
            <a:r>
              <a:rPr lang="zh-CN" altLang="en-US" dirty="0"/>
              <a:t>型</a:t>
            </a:r>
            <a:r>
              <a:rPr lang="en-US" altLang="zh-CN" dirty="0"/>
              <a:t>FPGA</a:t>
            </a:r>
            <a:r>
              <a:rPr lang="zh-CN" altLang="en-US" dirty="0"/>
              <a:t>，阵列也是基于</a:t>
            </a:r>
            <a:r>
              <a:rPr lang="en-US" altLang="zh-CN" dirty="0"/>
              <a:t>SRAM</a:t>
            </a:r>
            <a:r>
              <a:rPr lang="zh-CN" altLang="en-US" dirty="0"/>
              <a:t>，有必要清楚</a:t>
            </a:r>
            <a:r>
              <a:rPr lang="en-US" altLang="zh-CN" dirty="0"/>
              <a:t>SRAM</a:t>
            </a:r>
            <a:r>
              <a:rPr lang="zh-CN" altLang="en-US" dirty="0"/>
              <a:t>翻转机理</a:t>
            </a:r>
            <a:endParaRPr lang="en-US" altLang="zh-CN" dirty="0"/>
          </a:p>
          <a:p>
            <a:r>
              <a:rPr lang="en-US" altLang="zh-CN" dirty="0"/>
              <a:t>2.</a:t>
            </a:r>
            <a:r>
              <a:rPr lang="zh-CN" altLang="en-US" dirty="0"/>
              <a:t>中子与物质相互作用</a:t>
            </a:r>
          </a:p>
        </p:txBody>
      </p:sp>
      <p:sp>
        <p:nvSpPr>
          <p:cNvPr id="4" name="灯片编号占位符 3"/>
          <p:cNvSpPr>
            <a:spLocks noGrp="1"/>
          </p:cNvSpPr>
          <p:nvPr>
            <p:ph type="sldNum" sz="quarter" idx="10"/>
          </p:nvPr>
        </p:nvSpPr>
        <p:spPr/>
        <p:txBody>
          <a:bodyPr/>
          <a:lstStyle/>
          <a:p>
            <a:fld id="{A21EE39E-CA4C-4F96-A80C-DC7C4173A55D}" type="slidenum">
              <a:rPr lang="zh-CN" altLang="en-US" smtClean="0"/>
              <a:t>4</a:t>
            </a:fld>
            <a:endParaRPr lang="zh-CN" altLang="en-US"/>
          </a:p>
        </p:txBody>
      </p:sp>
    </p:spTree>
    <p:extLst>
      <p:ext uri="{BB962C8B-B14F-4D97-AF65-F5344CB8AC3E}">
        <p14:creationId xmlns:p14="http://schemas.microsoft.com/office/powerpoint/2010/main" val="4661853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just">
              <a:lnSpc>
                <a:spcPts val="1560"/>
              </a:lnSpc>
            </a:pPr>
            <a:r>
              <a:rPr lang="zh-CN" altLang="en-US" sz="1800" b="1" dirty="0">
                <a:effectLst/>
                <a:latin typeface="Times New Roman" panose="02020603050405020304" pitchFamily="18" charset="0"/>
                <a:ea typeface="宋体" panose="02010600030101010101" pitchFamily="2" charset="-122"/>
              </a:rPr>
              <a:t>中子飞行时间解谱结果如图中红色曲线所示。在解谱结果的基础上，利用质能方程可将</a:t>
            </a:r>
            <a:r>
              <a:rPr lang="en-US" altLang="zh-CN" sz="1800" b="1" dirty="0">
                <a:effectLst/>
                <a:latin typeface="Times New Roman" panose="02020603050405020304" pitchFamily="18" charset="0"/>
                <a:ea typeface="宋体" panose="02010600030101010101" pitchFamily="2" charset="-122"/>
              </a:rPr>
              <a:t>TOF</a:t>
            </a:r>
            <a:r>
              <a:rPr lang="zh-CN" altLang="en-US" sz="1800" b="1" dirty="0">
                <a:effectLst/>
                <a:latin typeface="Times New Roman" panose="02020603050405020304" pitchFamily="18" charset="0"/>
                <a:ea typeface="宋体" panose="02010600030101010101" pitchFamily="2" charset="-122"/>
              </a:rPr>
              <a:t>谱转换为能量谱。结合实验期间的中子通量谱，根据截面计算公式就可得到单粒子翻转截面。</a:t>
            </a:r>
            <a:endParaRPr lang="en-US" altLang="zh-CN" sz="1800" b="1" dirty="0">
              <a:effectLst/>
              <a:latin typeface="Times New Roman" panose="02020603050405020304" pitchFamily="18" charset="0"/>
              <a:ea typeface="宋体" panose="02010600030101010101" pitchFamily="2" charset="-122"/>
            </a:endParaRPr>
          </a:p>
          <a:p>
            <a:pPr algn="just">
              <a:lnSpc>
                <a:spcPts val="1560"/>
              </a:lnSpc>
            </a:pPr>
            <a:r>
              <a:rPr lang="en-US" altLang="zh-CN" sz="1800" dirty="0">
                <a:effectLst/>
                <a:latin typeface="Times New Roman" panose="02020603050405020304" pitchFamily="18" charset="0"/>
                <a:ea typeface="宋体" panose="02010600030101010101" pitchFamily="2" charset="-122"/>
              </a:rPr>
              <a:t>1. </a:t>
            </a:r>
            <a:r>
              <a:rPr lang="zh-CN" altLang="en-US" sz="1800" b="1" dirty="0">
                <a:effectLst/>
                <a:latin typeface="Times New Roman" panose="02020603050405020304" pitchFamily="18" charset="0"/>
                <a:ea typeface="宋体" panose="02010600030101010101" pitchFamily="2" charset="-122"/>
              </a:rPr>
              <a:t>图中红色曲线是我们实验得到的结果。</a:t>
            </a:r>
            <a:r>
              <a:rPr lang="en-US" altLang="zh-CN" sz="1800" dirty="0">
                <a:effectLst/>
                <a:latin typeface="Times New Roman" panose="02020603050405020304" pitchFamily="18" charset="0"/>
                <a:ea typeface="宋体" panose="02010600030101010101" pitchFamily="2" charset="-122"/>
              </a:rPr>
              <a:t>Weibull</a:t>
            </a:r>
            <a:r>
              <a:rPr lang="zh-CN" altLang="en-US" sz="1800" dirty="0">
                <a:effectLst/>
                <a:latin typeface="Times New Roman" panose="02020603050405020304" pitchFamily="18" charset="0"/>
                <a:ea typeface="宋体" panose="02010600030101010101" pitchFamily="2" charset="-122"/>
              </a:rPr>
              <a:t>拟合显示翻转阈值在</a:t>
            </a:r>
            <a:r>
              <a:rPr lang="en-US" altLang="zh-CN" sz="1800" dirty="0">
                <a:effectLst/>
                <a:latin typeface="Times New Roman" panose="02020603050405020304" pitchFamily="18" charset="0"/>
                <a:ea typeface="宋体" panose="02010600030101010101" pitchFamily="2" charset="-122"/>
              </a:rPr>
              <a:t>0.5 MeV</a:t>
            </a:r>
            <a:r>
              <a:rPr lang="zh-CN" altLang="en-US" sz="1800" dirty="0">
                <a:effectLst/>
                <a:latin typeface="Times New Roman" panose="02020603050405020304" pitchFamily="18" charset="0"/>
                <a:ea typeface="宋体" panose="02010600030101010101" pitchFamily="2" charset="-122"/>
              </a:rPr>
              <a:t>，翻转截面整体呈现随中子能量先增加后逐渐饱和的趋势。</a:t>
            </a:r>
            <a:r>
              <a:rPr lang="zh-CN" altLang="en-US" sz="1800" b="1" dirty="0">
                <a:effectLst/>
                <a:latin typeface="Times New Roman" panose="02020603050405020304" pitchFamily="18" charset="0"/>
                <a:ea typeface="宋体" panose="02010600030101010101" pitchFamily="2" charset="-122"/>
              </a:rPr>
              <a:t>水平的紫色直线是</a:t>
            </a:r>
            <a:r>
              <a:rPr lang="en-US" altLang="zh-CN" sz="1800" b="1" dirty="0" err="1">
                <a:effectLst/>
                <a:latin typeface="Times New Roman" panose="02020603050405020304" pitchFamily="18" charset="0"/>
                <a:ea typeface="宋体" panose="02010600030101010101" pitchFamily="2" charset="-122"/>
              </a:rPr>
              <a:t>xilinx</a:t>
            </a:r>
            <a:r>
              <a:rPr lang="zh-CN" altLang="en-US" sz="1800" b="1" dirty="0">
                <a:effectLst/>
                <a:latin typeface="Times New Roman" panose="02020603050405020304" pitchFamily="18" charset="0"/>
                <a:ea typeface="宋体" panose="02010600030101010101" pitchFamily="2" charset="-122"/>
              </a:rPr>
              <a:t>官方公布的数据，蓝色曲线是美国</a:t>
            </a:r>
            <a:r>
              <a:rPr lang="en-US" altLang="zh-CN" sz="1800" b="1" dirty="0" err="1">
                <a:effectLst/>
                <a:latin typeface="Times New Roman" panose="02020603050405020304" pitchFamily="18" charset="0"/>
                <a:ea typeface="宋体" panose="02010600030101010101" pitchFamily="2" charset="-122"/>
              </a:rPr>
              <a:t>lansce</a:t>
            </a:r>
            <a:r>
              <a:rPr lang="zh-CN" altLang="en-US" sz="1800" b="1" dirty="0">
                <a:effectLst/>
                <a:latin typeface="Times New Roman" panose="02020603050405020304" pitchFamily="18" charset="0"/>
                <a:ea typeface="宋体" panose="02010600030101010101" pitchFamily="2" charset="-122"/>
              </a:rPr>
              <a:t>的结果，相比于官方的数据，</a:t>
            </a:r>
            <a:r>
              <a:rPr lang="en-US" altLang="zh-CN" sz="1800" b="1" dirty="0" err="1">
                <a:effectLst/>
                <a:latin typeface="Times New Roman" panose="02020603050405020304" pitchFamily="18" charset="0"/>
                <a:ea typeface="宋体" panose="02010600030101010101" pitchFamily="2" charset="-122"/>
              </a:rPr>
              <a:t>lansce</a:t>
            </a:r>
            <a:r>
              <a:rPr lang="zh-CN" altLang="en-US" sz="1800" b="1" dirty="0">
                <a:effectLst/>
                <a:latin typeface="Times New Roman" panose="02020603050405020304" pitchFamily="18" charset="0"/>
                <a:ea typeface="宋体" panose="02010600030101010101" pitchFamily="2" charset="-122"/>
              </a:rPr>
              <a:t>数据始终偏低，分析认为是由于他采用间接测试的原因。绿色菱形是采用单能中子源获得的结果，明显偏高。因此，我们的测试结果相对来说是最合理的。但是在</a:t>
            </a:r>
            <a:r>
              <a:rPr lang="en-US" altLang="zh-CN" sz="1800" b="1" dirty="0">
                <a:effectLst/>
                <a:latin typeface="Times New Roman" panose="02020603050405020304" pitchFamily="18" charset="0"/>
                <a:ea typeface="宋体" panose="02010600030101010101" pitchFamily="2" charset="-122"/>
              </a:rPr>
              <a:t>20 MeV</a:t>
            </a:r>
            <a:r>
              <a:rPr lang="zh-CN" altLang="en-US" sz="1800" b="1" dirty="0">
                <a:effectLst/>
                <a:latin typeface="Times New Roman" panose="02020603050405020304" pitchFamily="18" charset="0"/>
                <a:ea typeface="宋体" panose="02010600030101010101" pitchFamily="2" charset="-122"/>
              </a:rPr>
              <a:t>处出现的凹坑，我们分析是由于</a:t>
            </a:r>
            <a:r>
              <a:rPr lang="en-US" altLang="zh-CN" sz="1800" b="1" dirty="0">
                <a:effectLst/>
                <a:latin typeface="Times New Roman" panose="02020603050405020304" pitchFamily="18" charset="0"/>
                <a:ea typeface="宋体" panose="02010600030101010101" pitchFamily="2" charset="-122"/>
              </a:rPr>
              <a:t>CSNS</a:t>
            </a:r>
            <a:r>
              <a:rPr lang="zh-CN" altLang="en-US" sz="1800" b="1" dirty="0">
                <a:effectLst/>
                <a:latin typeface="Times New Roman" panose="02020603050405020304" pitchFamily="18" charset="0"/>
                <a:ea typeface="宋体" panose="02010600030101010101" pitchFamily="2" charset="-122"/>
              </a:rPr>
              <a:t>工作在双束团模式以及</a:t>
            </a:r>
            <a:r>
              <a:rPr lang="en-US" altLang="zh-CN" sz="1800" b="1" dirty="0">
                <a:effectLst/>
                <a:latin typeface="Times New Roman" panose="02020603050405020304" pitchFamily="18" charset="0"/>
                <a:ea typeface="宋体" panose="02010600030101010101" pitchFamily="2" charset="-122"/>
              </a:rPr>
              <a:t>80ns</a:t>
            </a:r>
            <a:r>
              <a:rPr lang="zh-CN" altLang="en-US" sz="1800" b="1" dirty="0">
                <a:effectLst/>
                <a:latin typeface="Times New Roman" panose="02020603050405020304" pitchFamily="18" charset="0"/>
                <a:ea typeface="宋体" panose="02010600030101010101" pitchFamily="2" charset="-122"/>
              </a:rPr>
              <a:t>的质子脉宽造成的。后续建议在单束团模式下进一步测试。</a:t>
            </a:r>
            <a:endParaRPr lang="en-US" altLang="zh-CN" sz="1800" b="1" dirty="0">
              <a:effectLst/>
              <a:latin typeface="Times New Roman" panose="02020603050405020304" pitchFamily="18" charset="0"/>
              <a:ea typeface="宋体" panose="02010600030101010101" pitchFamily="2" charset="-122"/>
            </a:endParaRPr>
          </a:p>
          <a:p>
            <a:pPr algn="just">
              <a:lnSpc>
                <a:spcPts val="1560"/>
              </a:lnSpc>
            </a:pPr>
            <a:r>
              <a:rPr lang="en-US" altLang="zh-CN" sz="1200" kern="1200" dirty="0">
                <a:solidFill>
                  <a:schemeClr val="tx1"/>
                </a:solidFill>
                <a:effectLst/>
                <a:latin typeface="+mn-lt"/>
                <a:ea typeface="+mn-ea"/>
                <a:cs typeface="+mn-cs"/>
              </a:rPr>
              <a:t>2. </a:t>
            </a:r>
            <a:r>
              <a:rPr lang="zh-CN" altLang="zh-CN" sz="1200" b="1" kern="1200" dirty="0">
                <a:solidFill>
                  <a:schemeClr val="tx1"/>
                </a:solidFill>
                <a:effectLst/>
                <a:latin typeface="+mn-lt"/>
                <a:ea typeface="+mn-ea"/>
                <a:cs typeface="+mn-cs"/>
              </a:rPr>
              <a:t>另一个重要信息是拟合曲线和“平均”线的交叉点。交叉点对应的横坐标值表明</a:t>
            </a:r>
            <a:r>
              <a:rPr lang="zh-CN" altLang="zh-CN" sz="1200" kern="1200" dirty="0">
                <a:solidFill>
                  <a:schemeClr val="tx1"/>
                </a:solidFill>
                <a:effectLst/>
                <a:latin typeface="+mn-lt"/>
                <a:ea typeface="+mn-ea"/>
                <a:cs typeface="+mn-cs"/>
              </a:rPr>
              <a:t>“有效”中子能量约为</a:t>
            </a:r>
            <a:r>
              <a:rPr lang="en-US" altLang="zh-CN" sz="1200" kern="1200" dirty="0">
                <a:solidFill>
                  <a:schemeClr val="tx1"/>
                </a:solidFill>
                <a:effectLst/>
                <a:latin typeface="+mn-lt"/>
                <a:ea typeface="+mn-ea"/>
                <a:cs typeface="+mn-cs"/>
              </a:rPr>
              <a:t>31.1 MeV</a:t>
            </a:r>
            <a:r>
              <a:rPr lang="zh-CN" altLang="zh-CN" sz="1200" kern="1200" dirty="0">
                <a:solidFill>
                  <a:schemeClr val="tx1"/>
                </a:solidFill>
                <a:effectLst/>
                <a:latin typeface="+mn-lt"/>
                <a:ea typeface="+mn-ea"/>
                <a:cs typeface="+mn-cs"/>
              </a:rPr>
              <a:t>，</a:t>
            </a:r>
            <a:r>
              <a:rPr lang="zh-CN" altLang="zh-CN" sz="1200" b="1" kern="1200" dirty="0">
                <a:solidFill>
                  <a:schemeClr val="tx1"/>
                </a:solidFill>
                <a:effectLst/>
                <a:latin typeface="+mn-lt"/>
                <a:ea typeface="+mn-ea"/>
                <a:cs typeface="+mn-cs"/>
              </a:rPr>
              <a:t>即该能量下的单能中子源引起的</a:t>
            </a:r>
            <a:r>
              <a:rPr lang="en-US" altLang="zh-CN" sz="1200" b="1" kern="1200" dirty="0">
                <a:solidFill>
                  <a:schemeClr val="tx1"/>
                </a:solidFill>
                <a:effectLst/>
                <a:latin typeface="+mn-lt"/>
                <a:ea typeface="+mn-ea"/>
                <a:cs typeface="+mn-cs"/>
              </a:rPr>
              <a:t>SEU</a:t>
            </a:r>
            <a:r>
              <a:rPr lang="zh-CN" altLang="zh-CN" sz="1200" b="1" kern="1200" dirty="0">
                <a:solidFill>
                  <a:schemeClr val="tx1"/>
                </a:solidFill>
                <a:effectLst/>
                <a:latin typeface="+mn-lt"/>
                <a:ea typeface="+mn-ea"/>
                <a:cs typeface="+mn-cs"/>
              </a:rPr>
              <a:t>截面相当于</a:t>
            </a:r>
            <a:r>
              <a:rPr lang="zh-CN" altLang="en-US" sz="1200" b="1" kern="1200" dirty="0">
                <a:solidFill>
                  <a:schemeClr val="tx1"/>
                </a:solidFill>
                <a:effectLst/>
                <a:latin typeface="+mn-lt"/>
                <a:ea typeface="+mn-ea"/>
                <a:cs typeface="+mn-cs"/>
              </a:rPr>
              <a:t>标准束线测试得到</a:t>
            </a:r>
            <a:r>
              <a:rPr lang="zh-CN" altLang="zh-CN" sz="1200" b="1" kern="1200" dirty="0">
                <a:solidFill>
                  <a:schemeClr val="tx1"/>
                </a:solidFill>
                <a:effectLst/>
                <a:latin typeface="+mn-lt"/>
                <a:ea typeface="+mn-ea"/>
                <a:cs typeface="+mn-cs"/>
              </a:rPr>
              <a:t>的截面。</a:t>
            </a:r>
            <a:r>
              <a:rPr lang="zh-CN" altLang="en-US" sz="1200" kern="1200" dirty="0">
                <a:solidFill>
                  <a:schemeClr val="tx1"/>
                </a:solidFill>
                <a:effectLst/>
                <a:latin typeface="+mn-lt"/>
                <a:ea typeface="+mn-ea"/>
                <a:cs typeface="+mn-cs"/>
              </a:rPr>
              <a:t>该数据</a:t>
            </a:r>
            <a:r>
              <a:rPr lang="zh-CN" altLang="zh-CN" sz="1200" kern="1200" dirty="0">
                <a:solidFill>
                  <a:schemeClr val="tx1"/>
                </a:solidFill>
                <a:effectLst/>
                <a:latin typeface="+mn-lt"/>
                <a:ea typeface="+mn-ea"/>
                <a:cs typeface="+mn-cs"/>
              </a:rPr>
              <a:t>可能为评估束线与大气中子环境之间的相似性提供重要信息。</a:t>
            </a:r>
            <a:endParaRPr lang="zh-CN" altLang="zh-CN" sz="1800" dirty="0">
              <a:effectLst/>
              <a:latin typeface="Times New Roman" panose="02020603050405020304" pitchFamily="18" charset="0"/>
              <a:ea typeface="宋体" panose="02010600030101010101" pitchFamily="2" charset="-122"/>
            </a:endParaRPr>
          </a:p>
        </p:txBody>
      </p:sp>
      <p:sp>
        <p:nvSpPr>
          <p:cNvPr id="4" name="灯片编号占位符 3"/>
          <p:cNvSpPr>
            <a:spLocks noGrp="1"/>
          </p:cNvSpPr>
          <p:nvPr>
            <p:ph type="sldNum" sz="quarter" idx="10"/>
          </p:nvPr>
        </p:nvSpPr>
        <p:spPr/>
        <p:txBody>
          <a:bodyPr/>
          <a:lstStyle/>
          <a:p>
            <a:fld id="{A21EE39E-CA4C-4F96-A80C-DC7C4173A55D}" type="slidenum">
              <a:rPr lang="zh-CN" altLang="en-US" smtClean="0"/>
              <a:t>18</a:t>
            </a:fld>
            <a:endParaRPr lang="zh-CN" altLang="en-US"/>
          </a:p>
        </p:txBody>
      </p:sp>
    </p:spTree>
    <p:extLst>
      <p:ext uri="{BB962C8B-B14F-4D97-AF65-F5344CB8AC3E}">
        <p14:creationId xmlns:p14="http://schemas.microsoft.com/office/powerpoint/2010/main" val="4588004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STAR</a:t>
            </a:r>
            <a:r>
              <a:rPr lang="zh-CN" altLang="en-US" dirty="0"/>
              <a:t>实验中基于</a:t>
            </a:r>
            <a:r>
              <a:rPr lang="en-US" altLang="zh-CN" dirty="0"/>
              <a:t>MAPS</a:t>
            </a:r>
            <a:r>
              <a:rPr lang="zh-CN" altLang="en-US" dirty="0"/>
              <a:t>的探测器层被分为两个半圆柱体部分，如图</a:t>
            </a:r>
            <a:r>
              <a:rPr lang="en-US" altLang="zh-CN" dirty="0"/>
              <a:t>\ref{</a:t>
            </a:r>
            <a:r>
              <a:rPr lang="en-US" altLang="zh-CN" dirty="0" err="1"/>
              <a:t>STAR_struc</a:t>
            </a:r>
            <a:r>
              <a:rPr lang="en-US" altLang="zh-CN" dirty="0"/>
              <a:t>}\cite{contin2016maps}</a:t>
            </a:r>
            <a:r>
              <a:rPr lang="zh-CN" altLang="en-US" dirty="0"/>
              <a:t>所示。这些部分连接在一个独特的悬臂支撑机械结构的一侧，允许通过手动沿着支撑筒内的导轨滑动半圆柱结构的探测器快速插入和收回，并利用运动支架将它们锁定在可复现的位置上。每个半圆柱部分由</a:t>
            </a:r>
            <a:r>
              <a:rPr lang="en-US" altLang="zh-CN" dirty="0"/>
              <a:t>5</a:t>
            </a:r>
            <a:r>
              <a:rPr lang="zh-CN" altLang="en-US" dirty="0"/>
              <a:t>个扇形组成，均被安装在楔形槽中。每个扇形都包括了电源和读取的基本单元，由一个梯形薄（</a:t>
            </a:r>
            <a:r>
              <a:rPr lang="en-US" altLang="zh-CN" dirty="0"/>
              <a:t>\SI{250}{\um}</a:t>
            </a:r>
            <a:r>
              <a:rPr lang="zh-CN" altLang="en-US" dirty="0"/>
              <a:t>）碳纤维管和</a:t>
            </a:r>
            <a:r>
              <a:rPr lang="en-US" altLang="zh-CN" dirty="0"/>
              <a:t>4×10</a:t>
            </a:r>
            <a:r>
              <a:rPr lang="zh-CN" altLang="en-US" dirty="0"/>
              <a:t>的</a:t>
            </a:r>
            <a:r>
              <a:rPr lang="en-US" altLang="zh-CN" dirty="0"/>
              <a:t>MIMOSA28</a:t>
            </a:r>
            <a:r>
              <a:rPr lang="zh-CN" altLang="en-US" dirty="0"/>
              <a:t>阵列组成，排列呈涡轮状。</a:t>
            </a:r>
          </a:p>
        </p:txBody>
      </p:sp>
      <p:sp>
        <p:nvSpPr>
          <p:cNvPr id="4" name="灯片编号占位符 3"/>
          <p:cNvSpPr>
            <a:spLocks noGrp="1"/>
          </p:cNvSpPr>
          <p:nvPr>
            <p:ph type="sldNum" sz="quarter" idx="5"/>
          </p:nvPr>
        </p:nvSpPr>
        <p:spPr/>
        <p:txBody>
          <a:bodyPr/>
          <a:lstStyle/>
          <a:p>
            <a:fld id="{BB540505-FCA4-4619-BB1A-2C933C6F06C6}" type="slidenum">
              <a:rPr lang="zh-CN" altLang="en-US" smtClean="0"/>
              <a:t>19</a:t>
            </a:fld>
            <a:endParaRPr lang="zh-CN" altLang="en-US"/>
          </a:p>
        </p:txBody>
      </p:sp>
    </p:spTree>
    <p:extLst>
      <p:ext uri="{BB962C8B-B14F-4D97-AF65-F5344CB8AC3E}">
        <p14:creationId xmlns:p14="http://schemas.microsoft.com/office/powerpoint/2010/main" val="1167565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1. </a:t>
            </a:r>
            <a:r>
              <a:rPr lang="zh-CN" altLang="zh-CN" sz="1200" kern="1200" dirty="0">
                <a:solidFill>
                  <a:schemeClr val="tx1"/>
                </a:solidFill>
                <a:effectLst/>
                <a:latin typeface="+mn-lt"/>
                <a:ea typeface="+mn-ea"/>
                <a:cs typeface="+mn-cs"/>
              </a:rPr>
              <a:t>半导体器件和集成电路</a:t>
            </a:r>
            <a:r>
              <a:rPr lang="zh-CN" altLang="en-US" sz="1200" kern="1200" dirty="0">
                <a:solidFill>
                  <a:schemeClr val="tx1"/>
                </a:solidFill>
                <a:effectLst/>
                <a:latin typeface="+mn-lt"/>
                <a:ea typeface="+mn-ea"/>
                <a:cs typeface="+mn-cs"/>
              </a:rPr>
              <a:t>被广泛应用在我们生活的方方面面。包括</a:t>
            </a:r>
            <a:r>
              <a:rPr lang="zh-CN" altLang="zh-CN" sz="1200" kern="1200" dirty="0">
                <a:solidFill>
                  <a:schemeClr val="tx1"/>
                </a:solidFill>
                <a:effectLst/>
                <a:latin typeface="+mn-lt"/>
                <a:ea typeface="+mn-ea"/>
                <a:cs typeface="+mn-cs"/>
              </a:rPr>
              <a:t>空间</a:t>
            </a:r>
            <a:r>
              <a:rPr lang="zh-CN" altLang="en-US" sz="1200" kern="1200" dirty="0">
                <a:solidFill>
                  <a:schemeClr val="tx1"/>
                </a:solidFill>
                <a:effectLst/>
                <a:latin typeface="+mn-lt"/>
                <a:ea typeface="+mn-ea"/>
                <a:cs typeface="+mn-cs"/>
              </a:rPr>
              <a:t>卫星、空间站；航空高度的航天飞机；地面的放射性医学、高铁等等。</a:t>
            </a:r>
            <a:endParaRPr lang="en-US"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2. </a:t>
            </a:r>
            <a:r>
              <a:rPr lang="zh-CN" altLang="zh-CN" sz="1200" kern="1200" dirty="0">
                <a:solidFill>
                  <a:schemeClr val="tx1"/>
                </a:solidFill>
                <a:effectLst/>
                <a:latin typeface="+mn-lt"/>
                <a:ea typeface="+mn-ea"/>
                <a:cs typeface="+mn-cs"/>
              </a:rPr>
              <a:t>而在这些环境中均存在着辐射粒子，可能在卫星、航天器、大型服务器的电子器件和电路中发生一系列的辐照效应，影响设备可靠性与安全性</a:t>
            </a:r>
            <a:r>
              <a:rPr lang="zh-CN" altLang="en-US" sz="1200" kern="1200" dirty="0">
                <a:solidFill>
                  <a:schemeClr val="tx1"/>
                </a:solidFill>
                <a:effectLst/>
                <a:latin typeface="+mn-lt"/>
                <a:ea typeface="+mn-ea"/>
                <a:cs typeface="+mn-cs"/>
              </a:rPr>
              <a:t>。</a:t>
            </a:r>
            <a:endParaRPr lang="en-US"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3. </a:t>
            </a:r>
            <a:r>
              <a:rPr lang="zh-CN" altLang="en-US" sz="1200" kern="1200" dirty="0">
                <a:solidFill>
                  <a:schemeClr val="tx1"/>
                </a:solidFill>
                <a:effectLst/>
                <a:latin typeface="+mn-lt"/>
                <a:ea typeface="+mn-ea"/>
                <a:cs typeface="+mn-cs"/>
              </a:rPr>
              <a:t>在空间高度，主要的辐射粒子包括</a:t>
            </a:r>
            <a:r>
              <a:rPr lang="en-US" altLang="zh-CN" sz="1200" kern="1200" dirty="0">
                <a:solidFill>
                  <a:schemeClr val="tx1"/>
                </a:solidFill>
                <a:effectLst/>
                <a:latin typeface="+mn-lt"/>
                <a:ea typeface="+mn-ea"/>
                <a:cs typeface="+mn-cs"/>
              </a:rPr>
              <a:t>α</a:t>
            </a:r>
            <a:r>
              <a:rPr lang="zh-CN" altLang="en-US" sz="1200" kern="1200" dirty="0">
                <a:solidFill>
                  <a:schemeClr val="tx1"/>
                </a:solidFill>
                <a:effectLst/>
                <a:latin typeface="+mn-lt"/>
                <a:ea typeface="+mn-ea"/>
                <a:cs typeface="+mn-cs"/>
              </a:rPr>
              <a:t>粒子、</a:t>
            </a:r>
            <a:r>
              <a:rPr lang="en-US" altLang="zh-CN" sz="1200" kern="1200" dirty="0">
                <a:solidFill>
                  <a:schemeClr val="tx1"/>
                </a:solidFill>
                <a:effectLst/>
                <a:latin typeface="+mn-lt"/>
                <a:ea typeface="+mn-ea"/>
                <a:cs typeface="+mn-cs"/>
              </a:rPr>
              <a:t>γ</a:t>
            </a:r>
            <a:r>
              <a:rPr lang="zh-CN" altLang="en-US" sz="1200" kern="1200" dirty="0">
                <a:solidFill>
                  <a:schemeClr val="tx1"/>
                </a:solidFill>
                <a:effectLst/>
                <a:latin typeface="+mn-lt"/>
                <a:ea typeface="+mn-ea"/>
                <a:cs typeface="+mn-cs"/>
              </a:rPr>
              <a:t>射线、中子。以及来自太阳粒子、银河宇宙射线中的质子、电子和重离子。在航空高度，主要是大气中子和质子。而在地面，辐照效应主要是由中子引起的。这是因为中子不带电，更容易穿过大气层到达地面。</a:t>
            </a:r>
            <a:endParaRPr lang="en-US" altLang="zh-CN" sz="1200" kern="1200" dirty="0">
              <a:solidFill>
                <a:schemeClr val="tx1"/>
              </a:solidFill>
              <a:effectLst/>
              <a:latin typeface="+mn-lt"/>
              <a:ea typeface="+mn-ea"/>
              <a:cs typeface="+mn-cs"/>
            </a:endParaRPr>
          </a:p>
          <a:p>
            <a:r>
              <a:rPr lang="zh-CN" altLang="en-US" sz="1200" kern="1200" dirty="0">
                <a:solidFill>
                  <a:schemeClr val="tx1"/>
                </a:solidFill>
                <a:effectLst/>
                <a:latin typeface="+mn-lt"/>
                <a:ea typeface="+mn-ea"/>
                <a:cs typeface="+mn-cs"/>
              </a:rPr>
              <a:t>因此，对大气中子辐照效应的研究得到了广泛关注。</a:t>
            </a:r>
            <a:endParaRPr lang="en-US"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A21EE39E-CA4C-4F96-A80C-DC7C4173A55D}" type="slidenum">
              <a:rPr lang="zh-CN" altLang="en-US" smtClean="0"/>
              <a:t>5</a:t>
            </a:fld>
            <a:endParaRPr lang="zh-CN" altLang="en-US"/>
          </a:p>
        </p:txBody>
      </p:sp>
    </p:spTree>
    <p:extLst>
      <p:ext uri="{BB962C8B-B14F-4D97-AF65-F5344CB8AC3E}">
        <p14:creationId xmlns:p14="http://schemas.microsoft.com/office/powerpoint/2010/main" val="23209757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播放右侧视频</a:t>
            </a:r>
          </a:p>
        </p:txBody>
      </p:sp>
      <p:sp>
        <p:nvSpPr>
          <p:cNvPr id="4" name="灯片编号占位符 3"/>
          <p:cNvSpPr>
            <a:spLocks noGrp="1"/>
          </p:cNvSpPr>
          <p:nvPr>
            <p:ph type="sldNum" sz="quarter" idx="10"/>
          </p:nvPr>
        </p:nvSpPr>
        <p:spPr/>
        <p:txBody>
          <a:bodyPr/>
          <a:lstStyle/>
          <a:p>
            <a:fld id="{A21EE39E-CA4C-4F96-A80C-DC7C4173A55D}" type="slidenum">
              <a:rPr lang="zh-CN" altLang="en-US" smtClean="0"/>
              <a:t>11</a:t>
            </a:fld>
            <a:endParaRPr lang="zh-CN" altLang="en-US"/>
          </a:p>
        </p:txBody>
      </p:sp>
    </p:spTree>
    <p:extLst>
      <p:ext uri="{BB962C8B-B14F-4D97-AF65-F5344CB8AC3E}">
        <p14:creationId xmlns:p14="http://schemas.microsoft.com/office/powerpoint/2010/main" val="23904741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just" defTabSz="914400" rtl="0" eaLnBrk="1" fontAlgn="auto" latinLnBrk="0" hangingPunct="1">
              <a:lnSpc>
                <a:spcPts val="1560"/>
              </a:lnSpc>
              <a:spcBef>
                <a:spcPts val="0"/>
              </a:spcBef>
              <a:spcAft>
                <a:spcPts val="0"/>
              </a:spcAft>
              <a:buClrTx/>
              <a:buSzTx/>
              <a:buFontTx/>
              <a:buNone/>
              <a:tabLst/>
              <a:defRPr/>
            </a:pPr>
            <a:r>
              <a:rPr lang="en-US" altLang="zh-CN" sz="1800" dirty="0">
                <a:effectLst/>
                <a:latin typeface="Times New Roman" panose="02020603050405020304" pitchFamily="18" charset="0"/>
                <a:ea typeface="宋体" panose="02010600030101010101" pitchFamily="2" charset="-122"/>
              </a:rPr>
              <a:t>1.</a:t>
            </a:r>
            <a:r>
              <a:rPr lang="en-US" altLang="zh-CN" sz="1800" baseline="0" dirty="0">
                <a:effectLst/>
                <a:latin typeface="Times New Roman" panose="02020603050405020304" pitchFamily="18" charset="0"/>
                <a:ea typeface="宋体" panose="02010600030101010101" pitchFamily="2" charset="-122"/>
              </a:rPr>
              <a:t> </a:t>
            </a:r>
            <a:r>
              <a:rPr lang="zh-CN" altLang="en-US" sz="1800" dirty="0">
                <a:effectLst/>
                <a:latin typeface="Times New Roman" panose="02020603050405020304" pitchFamily="18" charset="0"/>
                <a:ea typeface="宋体" panose="02010600030101010101" pitchFamily="2" charset="-122"/>
              </a:rPr>
              <a:t>实验在</a:t>
            </a:r>
            <a:r>
              <a:rPr lang="zh-CN" altLang="en-US" sz="1800" b="1" dirty="0">
                <a:effectLst/>
                <a:latin typeface="Times New Roman" panose="02020603050405020304" pitchFamily="18" charset="0"/>
                <a:ea typeface="宋体" panose="02010600030101010101" pitchFamily="2" charset="-122"/>
              </a:rPr>
              <a:t>白光隧道</a:t>
            </a:r>
            <a:r>
              <a:rPr lang="zh-CN" altLang="en-US" sz="1800" dirty="0">
                <a:effectLst/>
                <a:latin typeface="Times New Roman" panose="02020603050405020304" pitchFamily="18" charset="0"/>
                <a:ea typeface="宋体" panose="02010600030101010101" pitchFamily="2" charset="-122"/>
              </a:rPr>
              <a:t>距钨靶</a:t>
            </a:r>
            <a:r>
              <a:rPr lang="en-US" altLang="zh-CN" sz="1800" dirty="0"/>
              <a:t>57.2m</a:t>
            </a:r>
            <a:r>
              <a:rPr lang="zh-CN" altLang="en-US" sz="1800" dirty="0"/>
              <a:t>处的位置进行。中子如</a:t>
            </a:r>
            <a:r>
              <a:rPr lang="zh-CN" altLang="zh-CN" sz="1800" dirty="0"/>
              <a:t>黄色水平箭头所示从左向右移动</a:t>
            </a:r>
            <a:r>
              <a:rPr lang="zh-CN" altLang="en-US" sz="1800" dirty="0"/>
              <a:t>。</a:t>
            </a:r>
            <a:r>
              <a:rPr lang="en-US" altLang="zh-CN" sz="1800" dirty="0"/>
              <a:t>DUT</a:t>
            </a:r>
            <a:r>
              <a:rPr lang="zh-CN" altLang="zh-CN" sz="1800" dirty="0"/>
              <a:t>通过激光打标准直放置于中子束的中心</a:t>
            </a:r>
            <a:r>
              <a:rPr lang="zh-CN" altLang="en-US" sz="1800" dirty="0"/>
              <a:t>。其余的</a:t>
            </a:r>
            <a:r>
              <a:rPr lang="en-US" altLang="zh-CN" sz="1800" dirty="0"/>
              <a:t>S6</a:t>
            </a:r>
            <a:r>
              <a:rPr lang="zh-CN" altLang="en-US" sz="1800" dirty="0"/>
              <a:t>板及上位机放置于中子束外，防止散射中子引起的设备故障。通过</a:t>
            </a:r>
            <a:r>
              <a:rPr lang="en-US" altLang="zh-CN" sz="1800" dirty="0"/>
              <a:t>RCS</a:t>
            </a:r>
            <a:r>
              <a:rPr lang="zh-CN" altLang="zh-CN" sz="1800" dirty="0"/>
              <a:t>的</a:t>
            </a:r>
            <a:r>
              <a:rPr lang="en-US" altLang="zh-CN" sz="1800" dirty="0"/>
              <a:t>Kicker</a:t>
            </a:r>
            <a:r>
              <a:rPr lang="zh-CN" altLang="zh-CN" sz="1800" dirty="0"/>
              <a:t>信号来触发</a:t>
            </a:r>
            <a:r>
              <a:rPr lang="en-US" altLang="zh-CN" sz="1800" dirty="0"/>
              <a:t>S6</a:t>
            </a:r>
            <a:r>
              <a:rPr lang="zh-CN" altLang="en-US" sz="1800" dirty="0"/>
              <a:t>板开始计时。</a:t>
            </a:r>
            <a:endParaRPr lang="en-US" altLang="zh-CN" sz="1800" dirty="0"/>
          </a:p>
          <a:p>
            <a:pPr marL="0" marR="0" indent="0" algn="just" defTabSz="914400" rtl="0" eaLnBrk="1" fontAlgn="auto" latinLnBrk="0" hangingPunct="1">
              <a:lnSpc>
                <a:spcPts val="1560"/>
              </a:lnSpc>
              <a:spcBef>
                <a:spcPts val="0"/>
              </a:spcBef>
              <a:spcAft>
                <a:spcPts val="0"/>
              </a:spcAft>
              <a:buClrTx/>
              <a:buSzTx/>
              <a:buFontTx/>
              <a:buNone/>
              <a:tabLst/>
              <a:defRPr/>
            </a:pPr>
            <a:r>
              <a:rPr lang="en-US" altLang="zh-CN" sz="1800" dirty="0"/>
              <a:t>2. </a:t>
            </a:r>
            <a:r>
              <a:rPr lang="zh-CN" altLang="en-US" sz="1800" b="1" dirty="0"/>
              <a:t>那么就有一个问题，</a:t>
            </a:r>
            <a:r>
              <a:rPr lang="en-US" altLang="zh-CN" sz="1800" dirty="0"/>
              <a:t>Kicker</a:t>
            </a:r>
            <a:r>
              <a:rPr lang="zh-CN" altLang="en-US" sz="1800" dirty="0"/>
              <a:t>信号</a:t>
            </a:r>
            <a:r>
              <a:rPr lang="zh-CN" altLang="en-US" sz="1800" b="0" dirty="0"/>
              <a:t>并</a:t>
            </a:r>
            <a:r>
              <a:rPr lang="zh-CN" altLang="en-US" sz="1800" b="0" dirty="0">
                <a:solidFill>
                  <a:srgbClr val="FF0000"/>
                </a:solidFill>
              </a:rPr>
              <a:t>不是真实的中子飞行起始时刻，而是质子偏转时刻。</a:t>
            </a:r>
            <a:r>
              <a:rPr lang="zh-CN" altLang="en-US" sz="1800" b="1" dirty="0">
                <a:solidFill>
                  <a:srgbClr val="FF0000"/>
                </a:solidFill>
              </a:rPr>
              <a:t>因此我们采用</a:t>
            </a:r>
            <a:r>
              <a:rPr lang="en-US" altLang="zh-CN" sz="1800" b="1" dirty="0">
                <a:solidFill>
                  <a:srgbClr val="FF0000"/>
                </a:solidFill>
              </a:rPr>
              <a:t>C6D6</a:t>
            </a:r>
            <a:r>
              <a:rPr lang="zh-CN" altLang="en-US" sz="1800" b="1" dirty="0">
                <a:solidFill>
                  <a:srgbClr val="FF0000"/>
                </a:solidFill>
              </a:rPr>
              <a:t>探测器对</a:t>
            </a:r>
            <a:r>
              <a:rPr lang="en-US" altLang="zh-CN" sz="1800" b="1" dirty="0">
                <a:solidFill>
                  <a:srgbClr val="FF0000"/>
                </a:solidFill>
              </a:rPr>
              <a:t>T0</a:t>
            </a:r>
            <a:r>
              <a:rPr lang="zh-CN" altLang="en-US" sz="1800" b="1" dirty="0">
                <a:solidFill>
                  <a:srgbClr val="FF0000"/>
                </a:solidFill>
              </a:rPr>
              <a:t>进行校准。思路是这样的：在中子产生的同时，也会产生</a:t>
            </a:r>
            <a:r>
              <a:rPr lang="en-US" altLang="zh-CN" sz="1800" b="1" dirty="0">
                <a:solidFill>
                  <a:srgbClr val="FF0000"/>
                </a:solidFill>
              </a:rPr>
              <a:t>γ</a:t>
            </a:r>
            <a:r>
              <a:rPr lang="zh-CN" altLang="en-US" sz="1800" b="1" dirty="0">
                <a:solidFill>
                  <a:srgbClr val="FF0000"/>
                </a:solidFill>
              </a:rPr>
              <a:t>。我们可以通过确定</a:t>
            </a:r>
            <a:r>
              <a:rPr lang="en-US" altLang="zh-CN" sz="1800" b="1" dirty="0">
                <a:solidFill>
                  <a:srgbClr val="FF0000"/>
                </a:solidFill>
              </a:rPr>
              <a:t>γ</a:t>
            </a:r>
            <a:r>
              <a:rPr lang="zh-CN" altLang="en-US" sz="1800" b="1" dirty="0">
                <a:solidFill>
                  <a:srgbClr val="FF0000"/>
                </a:solidFill>
              </a:rPr>
              <a:t>产生的时刻来作为中子产生的时刻。这个是校准结果，</a:t>
            </a:r>
            <a:r>
              <a:rPr lang="zh-CN" altLang="en-US" sz="1800" b="0" dirty="0">
                <a:solidFill>
                  <a:srgbClr val="FF0000"/>
                </a:solidFill>
              </a:rPr>
              <a:t>其中</a:t>
            </a:r>
            <a:r>
              <a:rPr lang="zh-CN" altLang="zh-CN" sz="1800" b="1" dirty="0">
                <a:solidFill>
                  <a:srgbClr val="0075BB"/>
                </a:solidFill>
              </a:rPr>
              <a:t>绿线</a:t>
            </a:r>
            <a:r>
              <a:rPr lang="zh-CN" altLang="en-US" sz="1800" b="1" dirty="0">
                <a:solidFill>
                  <a:srgbClr val="0075BB"/>
                </a:solidFill>
              </a:rPr>
              <a:t>信号</a:t>
            </a:r>
            <a:r>
              <a:rPr lang="zh-CN" altLang="en-US" sz="1800" dirty="0"/>
              <a:t>是由</a:t>
            </a:r>
            <a:r>
              <a:rPr lang="en-US" altLang="zh-CN" sz="1800" dirty="0"/>
              <a:t>Kicker</a:t>
            </a:r>
            <a:r>
              <a:rPr lang="zh-CN" altLang="en-US" sz="1800" dirty="0"/>
              <a:t>信号产生并实际输入</a:t>
            </a:r>
            <a:r>
              <a:rPr lang="en-US" altLang="zh-CN" sz="1800" dirty="0"/>
              <a:t>FPGA</a:t>
            </a:r>
            <a:r>
              <a:rPr lang="zh-CN" altLang="en-US" sz="1800" dirty="0"/>
              <a:t>的信号，</a:t>
            </a:r>
            <a:r>
              <a:rPr lang="zh-CN" altLang="en-US" sz="1800" b="1" dirty="0">
                <a:solidFill>
                  <a:srgbClr val="0075BB"/>
                </a:solidFill>
              </a:rPr>
              <a:t>红色的</a:t>
            </a:r>
            <a:r>
              <a:rPr lang="en-US" altLang="zh-CN" sz="1800" b="1" dirty="0">
                <a:solidFill>
                  <a:srgbClr val="0075BB"/>
                </a:solidFill>
              </a:rPr>
              <a:t>γ flash</a:t>
            </a:r>
            <a:r>
              <a:rPr lang="zh-CN" altLang="en-US" sz="1800" b="1" dirty="0">
                <a:solidFill>
                  <a:srgbClr val="0075BB"/>
                </a:solidFill>
              </a:rPr>
              <a:t>信号</a:t>
            </a:r>
            <a:r>
              <a:rPr lang="zh-CN" altLang="en-US" sz="1800" dirty="0"/>
              <a:t>是由位于白光隧道厅</a:t>
            </a:r>
            <a:r>
              <a:rPr lang="en-US" altLang="zh-CN" sz="1800" dirty="0"/>
              <a:t>2</a:t>
            </a:r>
            <a:r>
              <a:rPr lang="zh-CN" altLang="en-US" sz="1800" dirty="0"/>
              <a:t>，</a:t>
            </a:r>
            <a:r>
              <a:rPr lang="en-US" altLang="zh-CN" sz="1800" dirty="0"/>
              <a:t>76.2 m</a:t>
            </a:r>
            <a:r>
              <a:rPr lang="zh-CN" altLang="en-US" sz="1800" dirty="0"/>
              <a:t>处的</a:t>
            </a:r>
            <a:r>
              <a:rPr lang="en-US" altLang="zh-CN" sz="1800" dirty="0"/>
              <a:t>C6D6</a:t>
            </a:r>
            <a:r>
              <a:rPr lang="zh-CN" altLang="en-US" sz="1800" dirty="0"/>
              <a:t>探测器记录下的伽马脉冲信号。</a:t>
            </a:r>
            <a:r>
              <a:rPr lang="zh-CN" altLang="en-US" sz="1800" b="1" dirty="0"/>
              <a:t>那中子产生的时刻就是</a:t>
            </a:r>
            <a:r>
              <a:rPr lang="en-US" altLang="zh-CN" sz="1800" b="1" dirty="0"/>
              <a:t>kicker</a:t>
            </a:r>
            <a:r>
              <a:rPr lang="zh-CN" altLang="en-US" sz="1800" b="1" dirty="0"/>
              <a:t>信号加上</a:t>
            </a:r>
            <a:r>
              <a:rPr lang="en-US" altLang="zh-CN" sz="1800" b="1" dirty="0"/>
              <a:t>3492</a:t>
            </a:r>
            <a:r>
              <a:rPr lang="zh-CN" altLang="en-US" sz="1800" b="1" dirty="0"/>
              <a:t>再减去光子飞过</a:t>
            </a:r>
            <a:r>
              <a:rPr lang="en-US" altLang="zh-CN" sz="1800" b="1" dirty="0"/>
              <a:t>76.2ns</a:t>
            </a:r>
            <a:r>
              <a:rPr lang="zh-CN" altLang="en-US" sz="1800" b="1" dirty="0"/>
              <a:t>的时间。也就是图中红色垂直虚线所示的位置。</a:t>
            </a:r>
            <a:endParaRPr lang="en-US" altLang="zh-CN" sz="1800" b="1" dirty="0"/>
          </a:p>
          <a:p>
            <a:pPr marL="0" marR="0" indent="0" algn="just" defTabSz="914400" rtl="0" eaLnBrk="1" fontAlgn="auto" latinLnBrk="0" hangingPunct="1">
              <a:lnSpc>
                <a:spcPts val="1560"/>
              </a:lnSpc>
              <a:spcBef>
                <a:spcPts val="0"/>
              </a:spcBef>
              <a:spcAft>
                <a:spcPts val="0"/>
              </a:spcAft>
              <a:buClrTx/>
              <a:buSzTx/>
              <a:buFontTx/>
              <a:buNone/>
              <a:tabLst/>
              <a:defRPr/>
            </a:pPr>
            <a:r>
              <a:rPr lang="en-US" altLang="zh-CN" sz="1800" dirty="0"/>
              <a:t>3. </a:t>
            </a:r>
            <a:r>
              <a:rPr lang="zh-CN" altLang="en-US" sz="1800" b="1" dirty="0"/>
              <a:t>另外一个问题是</a:t>
            </a:r>
            <a:r>
              <a:rPr lang="zh-CN" altLang="en-US" sz="1800" dirty="0"/>
              <a:t>实验时</a:t>
            </a:r>
            <a:r>
              <a:rPr lang="en-US" altLang="zh-CN" sz="1800" dirty="0"/>
              <a:t>CSNS</a:t>
            </a:r>
            <a:r>
              <a:rPr lang="zh-CN" altLang="en-US" sz="1800" dirty="0"/>
              <a:t>的工作模式的双束团模式，即单个</a:t>
            </a:r>
            <a:r>
              <a:rPr lang="zh-CN" altLang="en-US" sz="1800" b="0" dirty="0">
                <a:solidFill>
                  <a:srgbClr val="FF0000"/>
                </a:solidFill>
              </a:rPr>
              <a:t>脉冲包括两个相差</a:t>
            </a:r>
            <a:r>
              <a:rPr lang="en-US" altLang="zh-CN" sz="1800" b="0" dirty="0">
                <a:solidFill>
                  <a:srgbClr val="FF0000"/>
                </a:solidFill>
              </a:rPr>
              <a:t>410ns</a:t>
            </a:r>
            <a:r>
              <a:rPr lang="zh-CN" altLang="en-US" sz="1800" b="0" dirty="0">
                <a:solidFill>
                  <a:srgbClr val="FF0000"/>
                </a:solidFill>
              </a:rPr>
              <a:t>的质子束团。</a:t>
            </a:r>
            <a:r>
              <a:rPr lang="zh-CN" altLang="en-US" sz="1800" b="1" dirty="0">
                <a:solidFill>
                  <a:srgbClr val="FF0000"/>
                </a:solidFill>
              </a:rPr>
              <a:t>在数据处理时要进行解谱。</a:t>
            </a:r>
            <a:endParaRPr lang="en-US" altLang="zh-CN" sz="1800" b="1" dirty="0"/>
          </a:p>
          <a:p>
            <a:pPr marL="0" marR="0" indent="0" algn="just" defTabSz="914400" rtl="0" eaLnBrk="1" fontAlgn="auto" latinLnBrk="0" hangingPunct="1">
              <a:lnSpc>
                <a:spcPts val="1560"/>
              </a:lnSpc>
              <a:spcBef>
                <a:spcPts val="0"/>
              </a:spcBef>
              <a:spcAft>
                <a:spcPts val="0"/>
              </a:spcAft>
              <a:buClrTx/>
              <a:buSzTx/>
              <a:buFontTx/>
              <a:buNone/>
              <a:tabLst/>
              <a:defRPr/>
            </a:pPr>
            <a:endParaRPr lang="en-US" altLang="zh-CN" sz="1800" dirty="0"/>
          </a:p>
          <a:p>
            <a:pPr marL="0" marR="0" indent="0" algn="just" defTabSz="914400" rtl="0" eaLnBrk="1" fontAlgn="auto" latinLnBrk="0" hangingPunct="1">
              <a:lnSpc>
                <a:spcPts val="1560"/>
              </a:lnSpc>
              <a:spcBef>
                <a:spcPts val="0"/>
              </a:spcBef>
              <a:spcAft>
                <a:spcPts val="0"/>
              </a:spcAft>
              <a:buClrTx/>
              <a:buSzTx/>
              <a:buFontTx/>
              <a:buNone/>
              <a:tabLst/>
              <a:defRPr/>
            </a:pPr>
            <a:endParaRPr lang="en-US" altLang="zh-CN" sz="1800" dirty="0"/>
          </a:p>
          <a:p>
            <a:pPr marL="0" marR="0" indent="0" algn="just" defTabSz="914400" rtl="0" eaLnBrk="1" fontAlgn="auto" latinLnBrk="0" hangingPunct="1">
              <a:lnSpc>
                <a:spcPts val="1560"/>
              </a:lnSpc>
              <a:spcBef>
                <a:spcPts val="0"/>
              </a:spcBef>
              <a:spcAft>
                <a:spcPts val="0"/>
              </a:spcAft>
              <a:buClrTx/>
              <a:buSzTx/>
              <a:buFontTx/>
              <a:buNone/>
              <a:tabLst/>
              <a:defRPr/>
            </a:pPr>
            <a:endParaRPr lang="en-US" altLang="zh-CN" sz="1800" dirty="0"/>
          </a:p>
          <a:p>
            <a:pPr algn="just">
              <a:lnSpc>
                <a:spcPts val="1560"/>
              </a:lnSpc>
            </a:pPr>
            <a:endParaRPr lang="zh-CN" altLang="zh-CN" sz="1800" dirty="0">
              <a:effectLst/>
              <a:latin typeface="Times New Roman" panose="02020603050405020304" pitchFamily="18" charset="0"/>
              <a:ea typeface="宋体" panose="02010600030101010101" pitchFamily="2" charset="-122"/>
            </a:endParaRPr>
          </a:p>
        </p:txBody>
      </p:sp>
      <p:sp>
        <p:nvSpPr>
          <p:cNvPr id="4" name="灯片编号占位符 3"/>
          <p:cNvSpPr>
            <a:spLocks noGrp="1"/>
          </p:cNvSpPr>
          <p:nvPr>
            <p:ph type="sldNum" sz="quarter" idx="10"/>
          </p:nvPr>
        </p:nvSpPr>
        <p:spPr/>
        <p:txBody>
          <a:bodyPr/>
          <a:lstStyle/>
          <a:p>
            <a:fld id="{A21EE39E-CA4C-4F96-A80C-DC7C4173A55D}" type="slidenum">
              <a:rPr lang="zh-CN" altLang="en-US" smtClean="0"/>
              <a:t>12</a:t>
            </a:fld>
            <a:endParaRPr lang="zh-CN" altLang="en-US"/>
          </a:p>
        </p:txBody>
      </p:sp>
    </p:spTree>
    <p:extLst>
      <p:ext uri="{BB962C8B-B14F-4D97-AF65-F5344CB8AC3E}">
        <p14:creationId xmlns:p14="http://schemas.microsoft.com/office/powerpoint/2010/main" val="4588004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在传统晶体管结构中，控制电流通过的闸门，只能在闸门的一侧控制电路的接通与断开，属于平面的结构。在</a:t>
            </a:r>
            <a:r>
              <a:rPr lang="en-US" altLang="zh-CN" dirty="0" err="1"/>
              <a:t>FinFET</a:t>
            </a:r>
            <a:r>
              <a:rPr lang="zh-CN" altLang="en-US" dirty="0"/>
              <a:t>的架构中，闸门成类似鱼鳍的叉状</a:t>
            </a:r>
            <a:r>
              <a:rPr lang="en-US" altLang="zh-CN" dirty="0"/>
              <a:t>3D</a:t>
            </a:r>
            <a:r>
              <a:rPr lang="zh-CN" altLang="en-US" dirty="0"/>
              <a:t>架构，可于电路的两侧控制电路的接通与断开。</a:t>
            </a:r>
          </a:p>
        </p:txBody>
      </p:sp>
      <p:sp>
        <p:nvSpPr>
          <p:cNvPr id="4" name="灯片编号占位符 3"/>
          <p:cNvSpPr>
            <a:spLocks noGrp="1"/>
          </p:cNvSpPr>
          <p:nvPr>
            <p:ph type="sldNum" sz="quarter" idx="10"/>
          </p:nvPr>
        </p:nvSpPr>
        <p:spPr/>
        <p:txBody>
          <a:bodyPr/>
          <a:lstStyle/>
          <a:p>
            <a:fld id="{A21EE39E-CA4C-4F96-A80C-DC7C4173A55D}" type="slidenum">
              <a:rPr lang="zh-CN" altLang="en-US" smtClean="0"/>
              <a:t>13</a:t>
            </a:fld>
            <a:endParaRPr lang="zh-CN" altLang="en-US"/>
          </a:p>
        </p:txBody>
      </p:sp>
    </p:spTree>
    <p:extLst>
      <p:ext uri="{BB962C8B-B14F-4D97-AF65-F5344CB8AC3E}">
        <p14:creationId xmlns:p14="http://schemas.microsoft.com/office/powerpoint/2010/main" val="3624659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800" b="0" dirty="0">
                <a:solidFill>
                  <a:schemeClr val="accent1">
                    <a:lumMod val="50000"/>
                  </a:schemeClr>
                </a:solidFill>
                <a:latin typeface="Times New Roman" panose="02020603050405020304" pitchFamily="18" charset="0"/>
                <a:cs typeface="Times New Roman" panose="02020603050405020304" pitchFamily="18" charset="0"/>
              </a:rPr>
              <a:t>整个系统的功能包括：</a:t>
            </a:r>
            <a:r>
              <a:rPr lang="en-US" altLang="zh-CN" sz="1800" b="0" dirty="0">
                <a:solidFill>
                  <a:schemeClr val="accent1">
                    <a:lumMod val="50000"/>
                  </a:schemeClr>
                </a:solidFill>
                <a:latin typeface="Times New Roman" panose="02020603050405020304" pitchFamily="18" charset="0"/>
                <a:cs typeface="Times New Roman" panose="02020603050405020304" pitchFamily="18" charset="0"/>
              </a:rPr>
              <a:t>…</a:t>
            </a:r>
            <a:endParaRPr lang="zh-CN" altLang="en-US" sz="1800" b="0"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4" name="灯片编号占位符 3"/>
          <p:cNvSpPr>
            <a:spLocks noGrp="1"/>
          </p:cNvSpPr>
          <p:nvPr>
            <p:ph type="sldNum" sz="quarter" idx="10"/>
          </p:nvPr>
        </p:nvSpPr>
        <p:spPr/>
        <p:txBody>
          <a:bodyPr/>
          <a:lstStyle/>
          <a:p>
            <a:fld id="{A21EE39E-CA4C-4F96-A80C-DC7C4173A55D}" type="slidenum">
              <a:rPr lang="zh-CN" altLang="en-US" smtClean="0"/>
              <a:t>14</a:t>
            </a:fld>
            <a:endParaRPr lang="zh-CN" altLang="en-US"/>
          </a:p>
        </p:txBody>
      </p:sp>
    </p:spTree>
    <p:extLst>
      <p:ext uri="{BB962C8B-B14F-4D97-AF65-F5344CB8AC3E}">
        <p14:creationId xmlns:p14="http://schemas.microsoft.com/office/powerpoint/2010/main" val="42044410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800" dirty="0">
                <a:effectLst/>
                <a:ea typeface="等线" panose="02010600030101010101" pitchFamily="2" charset="-122"/>
                <a:cs typeface="Times New Roman" panose="02020603050405020304" pitchFamily="18" charset="0"/>
              </a:rPr>
              <a:t>SEU</a:t>
            </a:r>
            <a:r>
              <a:rPr lang="zh-CN" altLang="en-US" sz="1800" dirty="0">
                <a:effectLst/>
                <a:ea typeface="等线" panose="02010600030101010101" pitchFamily="2" charset="-122"/>
                <a:cs typeface="Times New Roman" panose="02020603050405020304" pitchFamily="18" charset="0"/>
              </a:rPr>
              <a:t>探测电路和</a:t>
            </a:r>
            <a:r>
              <a:rPr lang="en-US" altLang="zh-CN" sz="1800" dirty="0">
                <a:effectLst/>
                <a:ea typeface="等线" panose="02010600030101010101" pitchFamily="2" charset="-122"/>
                <a:cs typeface="Times New Roman" panose="02020603050405020304" pitchFamily="18" charset="0"/>
              </a:rPr>
              <a:t>TOF</a:t>
            </a:r>
            <a:r>
              <a:rPr lang="zh-CN" altLang="en-US" sz="1800" dirty="0">
                <a:effectLst/>
                <a:ea typeface="等线" panose="02010600030101010101" pitchFamily="2" charset="-122"/>
                <a:cs typeface="Times New Roman" panose="02020603050405020304" pitchFamily="18" charset="0"/>
              </a:rPr>
              <a:t>计算及通信电路如右图所示。</a:t>
            </a:r>
            <a:endParaRPr lang="en-US" altLang="zh-CN" sz="1800" dirty="0">
              <a:effectLst/>
              <a:ea typeface="等线" panose="02010600030101010101" pitchFamily="2" charset="-122"/>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800" dirty="0">
                <a:effectLst/>
                <a:ea typeface="等线" panose="02010600030101010101" pitchFamily="2" charset="-122"/>
                <a:cs typeface="Times New Roman" panose="02020603050405020304" pitchFamily="18" charset="0"/>
              </a:rPr>
              <a:t>SEU</a:t>
            </a:r>
            <a:r>
              <a:rPr lang="zh-CN" altLang="en-US" sz="1800" dirty="0">
                <a:effectLst/>
                <a:ea typeface="等线" panose="02010600030101010101" pitchFamily="2" charset="-122"/>
                <a:cs typeface="Times New Roman" panose="02020603050405020304" pitchFamily="18" charset="0"/>
              </a:rPr>
              <a:t>探测电路主要包括</a:t>
            </a:r>
            <a:r>
              <a:rPr lang="en-US" altLang="zh-CN" sz="1800" dirty="0">
                <a:effectLst/>
                <a:ea typeface="等线" panose="02010600030101010101" pitchFamily="2" charset="-122"/>
                <a:cs typeface="Times New Roman" panose="02020603050405020304" pitchFamily="18" charset="0"/>
              </a:rPr>
              <a:t>…</a:t>
            </a:r>
            <a:r>
              <a:rPr lang="zh-CN" altLang="en-US" sz="1800" dirty="0">
                <a:effectLst/>
                <a:ea typeface="等线" panose="02010600030101010101" pitchFamily="2" charset="-122"/>
                <a:cs typeface="Times New Roman" panose="02020603050405020304" pitchFamily="18" charset="0"/>
              </a:rPr>
              <a:t>。可实现</a:t>
            </a:r>
            <a:r>
              <a:rPr lang="en-US" altLang="zh-CN" sz="1800" dirty="0">
                <a:effectLst/>
                <a:ea typeface="等线" panose="02010600030101010101" pitchFamily="2" charset="-122"/>
                <a:cs typeface="Times New Roman" panose="02020603050405020304" pitchFamily="18" charset="0"/>
              </a:rPr>
              <a:t>…</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800" dirty="0">
                <a:effectLst/>
                <a:ea typeface="等线" panose="02010600030101010101" pitchFamily="2" charset="-122"/>
                <a:cs typeface="Times New Roman" panose="02020603050405020304" pitchFamily="18" charset="0"/>
              </a:rPr>
              <a:t>TOF</a:t>
            </a:r>
            <a:r>
              <a:rPr lang="zh-CN" altLang="en-US" sz="1800" dirty="0">
                <a:effectLst/>
                <a:ea typeface="等线" panose="02010600030101010101" pitchFamily="2" charset="-122"/>
                <a:cs typeface="Times New Roman" panose="02020603050405020304" pitchFamily="18" charset="0"/>
              </a:rPr>
              <a:t>计算及通信电路主要包括</a:t>
            </a:r>
            <a:r>
              <a:rPr lang="en-US" altLang="zh-CN" sz="1800" dirty="0">
                <a:effectLst/>
                <a:ea typeface="等线" panose="02010600030101010101" pitchFamily="2" charset="-122"/>
                <a:cs typeface="Times New Roman" panose="02020603050405020304" pitchFamily="18" charset="0"/>
              </a:rPr>
              <a:t>…</a:t>
            </a:r>
            <a:r>
              <a:rPr lang="zh-CN" altLang="en-US" sz="1800" dirty="0">
                <a:effectLst/>
                <a:ea typeface="等线" panose="02010600030101010101" pitchFamily="2" charset="-122"/>
                <a:cs typeface="Times New Roman" panose="02020603050405020304" pitchFamily="18" charset="0"/>
              </a:rPr>
              <a:t>。具有</a:t>
            </a:r>
            <a:r>
              <a:rPr lang="en-US" altLang="zh-CN" sz="1800" dirty="0">
                <a:effectLst/>
                <a:ea typeface="等线" panose="02010600030101010101" pitchFamily="2" charset="-122"/>
                <a:cs typeface="Times New Roman" panose="02020603050405020304" pitchFamily="18" charset="0"/>
              </a:rPr>
              <a:t>…</a:t>
            </a:r>
            <a:r>
              <a:rPr lang="zh-CN" altLang="en-US" sz="1800" dirty="0">
                <a:effectLst/>
                <a:ea typeface="等线" panose="02010600030101010101" pitchFamily="2" charset="-122"/>
                <a:cs typeface="Times New Roman" panose="02020603050405020304" pitchFamily="18" charset="0"/>
              </a:rPr>
              <a:t>功能</a:t>
            </a:r>
            <a:endParaRPr lang="en-US" altLang="zh-CN" sz="1800" dirty="0">
              <a:effectLst/>
              <a:ea typeface="等线" panose="02010600030101010101" pitchFamily="2" charset="-122"/>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zh-CN" altLang="en-US" sz="1800" b="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4" name="灯片编号占位符 3"/>
          <p:cNvSpPr>
            <a:spLocks noGrp="1"/>
          </p:cNvSpPr>
          <p:nvPr>
            <p:ph type="sldNum" sz="quarter" idx="10"/>
          </p:nvPr>
        </p:nvSpPr>
        <p:spPr/>
        <p:txBody>
          <a:bodyPr/>
          <a:lstStyle/>
          <a:p>
            <a:fld id="{A21EE39E-CA4C-4F96-A80C-DC7C4173A55D}" type="slidenum">
              <a:rPr lang="zh-CN" altLang="en-US" smtClean="0"/>
              <a:t>15</a:t>
            </a:fld>
            <a:endParaRPr lang="zh-CN" altLang="en-US"/>
          </a:p>
        </p:txBody>
      </p:sp>
    </p:spTree>
    <p:extLst>
      <p:ext uri="{BB962C8B-B14F-4D97-AF65-F5344CB8AC3E}">
        <p14:creationId xmlns:p14="http://schemas.microsoft.com/office/powerpoint/2010/main" val="42044410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800" b="1" dirty="0">
                <a:solidFill>
                  <a:schemeClr val="accent1">
                    <a:lumMod val="50000"/>
                  </a:schemeClr>
                </a:solidFill>
                <a:latin typeface="Times New Roman" panose="02020603050405020304" pitchFamily="18" charset="0"/>
                <a:cs typeface="Times New Roman" panose="02020603050405020304" pitchFamily="18" charset="0"/>
              </a:rPr>
              <a:t>下图是对</a:t>
            </a:r>
            <a:r>
              <a:rPr lang="en-US" altLang="zh-CN" sz="1800" b="1" dirty="0">
                <a:solidFill>
                  <a:schemeClr val="accent1">
                    <a:lumMod val="50000"/>
                  </a:schemeClr>
                </a:solidFill>
                <a:latin typeface="Times New Roman" panose="02020603050405020304" pitchFamily="18" charset="0"/>
                <a:cs typeface="Times New Roman" panose="02020603050405020304" pitchFamily="18" charset="0"/>
              </a:rPr>
              <a:t>SEU</a:t>
            </a:r>
            <a:r>
              <a:rPr lang="zh-CN" altLang="en-US" sz="1800" b="1" dirty="0">
                <a:solidFill>
                  <a:schemeClr val="accent1">
                    <a:lumMod val="50000"/>
                  </a:schemeClr>
                </a:solidFill>
                <a:latin typeface="Times New Roman" panose="02020603050405020304" pitchFamily="18" charset="0"/>
                <a:cs typeface="Times New Roman" panose="02020603050405020304" pitchFamily="18" charset="0"/>
              </a:rPr>
              <a:t>探测电路进行的功能仿真，表明功能的正确性。</a:t>
            </a:r>
            <a:endParaRPr lang="en-US" altLang="zh-CN" sz="1800" b="1" dirty="0">
              <a:solidFill>
                <a:schemeClr val="accent1">
                  <a:lumMod val="50000"/>
                </a:schemeClr>
              </a:solidFill>
              <a:latin typeface="Times New Roman" panose="02020603050405020304" pitchFamily="18"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800" b="1" dirty="0">
                <a:solidFill>
                  <a:schemeClr val="accent1">
                    <a:lumMod val="50000"/>
                  </a:schemeClr>
                </a:solidFill>
                <a:latin typeface="Times New Roman" panose="02020603050405020304" pitchFamily="18" charset="0"/>
                <a:cs typeface="Times New Roman" panose="02020603050405020304" pitchFamily="18" charset="0"/>
              </a:rPr>
              <a:t>再经过</a:t>
            </a:r>
            <a:r>
              <a:rPr lang="zh-CN" altLang="en-US" sz="1800" b="1" dirty="0"/>
              <a:t>综合、编译、布局布线</a:t>
            </a:r>
            <a:r>
              <a:rPr lang="zh-CN" altLang="en-US" sz="1800" b="1" dirty="0">
                <a:solidFill>
                  <a:schemeClr val="accent1">
                    <a:lumMod val="50000"/>
                  </a:schemeClr>
                </a:solidFill>
                <a:latin typeface="Times New Roman" panose="02020603050405020304" pitchFamily="18" charset="0"/>
                <a:cs typeface="Times New Roman" panose="02020603050405020304" pitchFamily="18" charset="0"/>
              </a:rPr>
              <a:t>就可以上板实验。</a:t>
            </a:r>
            <a:endParaRPr lang="zh-CN" altLang="en-US" sz="1800" b="1" dirty="0"/>
          </a:p>
        </p:txBody>
      </p:sp>
      <p:sp>
        <p:nvSpPr>
          <p:cNvPr id="4" name="灯片编号占位符 3"/>
          <p:cNvSpPr>
            <a:spLocks noGrp="1"/>
          </p:cNvSpPr>
          <p:nvPr>
            <p:ph type="sldNum" sz="quarter" idx="10"/>
          </p:nvPr>
        </p:nvSpPr>
        <p:spPr/>
        <p:txBody>
          <a:bodyPr/>
          <a:lstStyle/>
          <a:p>
            <a:fld id="{A21EE39E-CA4C-4F96-A80C-DC7C4173A55D}" type="slidenum">
              <a:rPr lang="zh-CN" altLang="en-US" smtClean="0"/>
              <a:t>16</a:t>
            </a:fld>
            <a:endParaRPr lang="zh-CN" altLang="en-US"/>
          </a:p>
        </p:txBody>
      </p:sp>
    </p:spTree>
    <p:extLst>
      <p:ext uri="{BB962C8B-B14F-4D97-AF65-F5344CB8AC3E}">
        <p14:creationId xmlns:p14="http://schemas.microsoft.com/office/powerpoint/2010/main" val="42044410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播放右侧视频</a:t>
            </a:r>
          </a:p>
        </p:txBody>
      </p:sp>
      <p:sp>
        <p:nvSpPr>
          <p:cNvPr id="4" name="灯片编号占位符 3"/>
          <p:cNvSpPr>
            <a:spLocks noGrp="1"/>
          </p:cNvSpPr>
          <p:nvPr>
            <p:ph type="sldNum" sz="quarter" idx="10"/>
          </p:nvPr>
        </p:nvSpPr>
        <p:spPr/>
        <p:txBody>
          <a:bodyPr/>
          <a:lstStyle/>
          <a:p>
            <a:fld id="{A21EE39E-CA4C-4F96-A80C-DC7C4173A55D}" type="slidenum">
              <a:rPr lang="zh-CN" altLang="en-US" smtClean="0"/>
              <a:t>17</a:t>
            </a:fld>
            <a:endParaRPr lang="zh-CN" altLang="en-US"/>
          </a:p>
        </p:txBody>
      </p:sp>
    </p:spTree>
    <p:extLst>
      <p:ext uri="{BB962C8B-B14F-4D97-AF65-F5344CB8AC3E}">
        <p14:creationId xmlns:p14="http://schemas.microsoft.com/office/powerpoint/2010/main" val="380438396"/>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7" name="流程图: 文档 6">
            <a:extLst>
              <a:ext uri="{FF2B5EF4-FFF2-40B4-BE49-F238E27FC236}">
                <a16:creationId xmlns:a16="http://schemas.microsoft.com/office/drawing/2014/main" id="{40CD4653-23ED-4F49-882C-3CD7B148CB9D}"/>
              </a:ext>
            </a:extLst>
          </p:cNvPr>
          <p:cNvSpPr/>
          <p:nvPr/>
        </p:nvSpPr>
        <p:spPr>
          <a:xfrm>
            <a:off x="0" y="-6350"/>
            <a:ext cx="12192000" cy="4321175"/>
          </a:xfrm>
          <a:prstGeom prst="flowChartDocument">
            <a:avLst/>
          </a:prstGeom>
          <a:blipFill dpi="0" rotWithShape="1">
            <a:blip r:embed="rId2">
              <a:extLst>
                <a:ext uri="{BEBA8EAE-BF5A-486C-A8C5-ECC9F3942E4B}">
                  <a14:imgProps xmlns:a14="http://schemas.microsoft.com/office/drawing/2010/main">
                    <a14:imgLayer r:embed="rId3">
                      <a14:imgEffect>
                        <a14:saturation sat="102000"/>
                      </a14:imgEffect>
                    </a14:imgLayer>
                  </a14:imgProps>
                </a:ext>
              </a:extLst>
            </a:blip>
            <a:srcRect/>
            <a:stretch>
              <a:fillRect l="-2073" r="1" b="-6192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 name="日期占位符 3">
            <a:extLst>
              <a:ext uri="{FF2B5EF4-FFF2-40B4-BE49-F238E27FC236}">
                <a16:creationId xmlns:a16="http://schemas.microsoft.com/office/drawing/2014/main" id="{31115FD0-AB32-4767-A1D2-B9868D699C39}"/>
              </a:ext>
            </a:extLst>
          </p:cNvPr>
          <p:cNvSpPr>
            <a:spLocks noGrp="1"/>
          </p:cNvSpPr>
          <p:nvPr>
            <p:ph type="dt" sz="half" idx="10"/>
          </p:nvPr>
        </p:nvSpPr>
        <p:spPr/>
        <p:txBody>
          <a:bodyPr/>
          <a:lstStyle/>
          <a:p>
            <a:fld id="{4403DB5D-8903-417B-9433-2C53973E4E18}" type="datetimeFigureOut">
              <a:rPr lang="zh-CN" altLang="en-US" smtClean="0"/>
              <a:t>2024/8/23</a:t>
            </a:fld>
            <a:endParaRPr lang="zh-CN" altLang="en-US"/>
          </a:p>
        </p:txBody>
      </p:sp>
      <p:sp>
        <p:nvSpPr>
          <p:cNvPr id="5" name="页脚占位符 4">
            <a:extLst>
              <a:ext uri="{FF2B5EF4-FFF2-40B4-BE49-F238E27FC236}">
                <a16:creationId xmlns:a16="http://schemas.microsoft.com/office/drawing/2014/main" id="{C8D27DAB-1400-4235-8623-F3F581407E3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5780CDC-D444-40AF-9A3C-8393C0D9D786}"/>
              </a:ext>
            </a:extLst>
          </p:cNvPr>
          <p:cNvSpPr>
            <a:spLocks noGrp="1"/>
          </p:cNvSpPr>
          <p:nvPr>
            <p:ph type="sldNum" sz="quarter" idx="12"/>
          </p:nvPr>
        </p:nvSpPr>
        <p:spPr/>
        <p:txBody>
          <a:bodyPr/>
          <a:lstStyle/>
          <a:p>
            <a:fld id="{FAD6727D-9ABE-4EB8-8C6E-FE0143853101}" type="slidenum">
              <a:rPr lang="zh-CN" altLang="en-US" smtClean="0"/>
              <a:t>‹#›</a:t>
            </a:fld>
            <a:endParaRPr lang="zh-CN" altLang="en-US"/>
          </a:p>
        </p:txBody>
      </p:sp>
      <p:sp>
        <p:nvSpPr>
          <p:cNvPr id="3" name="副标题 2">
            <a:extLst>
              <a:ext uri="{FF2B5EF4-FFF2-40B4-BE49-F238E27FC236}">
                <a16:creationId xmlns:a16="http://schemas.microsoft.com/office/drawing/2014/main" id="{22631902-42F3-44BA-8455-BA2B3F8023CA}"/>
              </a:ext>
            </a:extLst>
          </p:cNvPr>
          <p:cNvSpPr>
            <a:spLocks noGrp="1"/>
          </p:cNvSpPr>
          <p:nvPr>
            <p:ph type="subTitle" idx="1"/>
          </p:nvPr>
        </p:nvSpPr>
        <p:spPr>
          <a:xfrm>
            <a:off x="156881" y="5190367"/>
            <a:ext cx="8543366" cy="591273"/>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dirty="0"/>
          </a:p>
        </p:txBody>
      </p:sp>
      <p:sp>
        <p:nvSpPr>
          <p:cNvPr id="9" name="流程图: 文档 8">
            <a:extLst>
              <a:ext uri="{FF2B5EF4-FFF2-40B4-BE49-F238E27FC236}">
                <a16:creationId xmlns:a16="http://schemas.microsoft.com/office/drawing/2014/main" id="{C0BBE66B-3C97-3767-A94C-CD0CEF39D245}"/>
              </a:ext>
            </a:extLst>
          </p:cNvPr>
          <p:cNvSpPr/>
          <p:nvPr/>
        </p:nvSpPr>
        <p:spPr>
          <a:xfrm>
            <a:off x="0" y="-6351"/>
            <a:ext cx="12192000" cy="4525011"/>
          </a:xfrm>
          <a:prstGeom prst="flowChartDocument">
            <a:avLst/>
          </a:prstGeom>
          <a:gradFill>
            <a:gsLst>
              <a:gs pos="0">
                <a:schemeClr val="accent1">
                  <a:lumMod val="5000"/>
                  <a:lumOff val="95000"/>
                  <a:alpha val="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 name="标题 1">
            <a:extLst>
              <a:ext uri="{FF2B5EF4-FFF2-40B4-BE49-F238E27FC236}">
                <a16:creationId xmlns:a16="http://schemas.microsoft.com/office/drawing/2014/main" id="{E254B470-67A7-4890-9AD7-96A2274040EC}"/>
              </a:ext>
            </a:extLst>
          </p:cNvPr>
          <p:cNvSpPr>
            <a:spLocks noGrp="1"/>
          </p:cNvSpPr>
          <p:nvPr>
            <p:ph type="ctrTitle"/>
          </p:nvPr>
        </p:nvSpPr>
        <p:spPr>
          <a:xfrm>
            <a:off x="156881" y="4116959"/>
            <a:ext cx="9426390" cy="934642"/>
          </a:xfrm>
        </p:spPr>
        <p:txBody>
          <a:bodyPr anchor="b">
            <a:normAutofit/>
          </a:bodyPr>
          <a:lstStyle>
            <a:lvl1pPr algn="l">
              <a:defRPr sz="5400"/>
            </a:lvl1pPr>
          </a:lstStyle>
          <a:p>
            <a:r>
              <a:rPr lang="zh-CN" altLang="en-US"/>
              <a:t>单击此处编辑母版标题样式</a:t>
            </a:r>
            <a:endParaRPr lang="zh-CN" altLang="en-US" dirty="0"/>
          </a:p>
        </p:txBody>
      </p:sp>
    </p:spTree>
    <p:extLst>
      <p:ext uri="{BB962C8B-B14F-4D97-AF65-F5344CB8AC3E}">
        <p14:creationId xmlns:p14="http://schemas.microsoft.com/office/powerpoint/2010/main" val="4159475332"/>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D00489F-8848-45F4-BB8E-9AB6657F292D}"/>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C1D0EF91-73A4-4DE0-9845-B6506F283772}"/>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ACD7870-49F6-4D0E-898F-CB48E2B6CC8E}"/>
              </a:ext>
            </a:extLst>
          </p:cNvPr>
          <p:cNvSpPr>
            <a:spLocks noGrp="1"/>
          </p:cNvSpPr>
          <p:nvPr>
            <p:ph type="dt" sz="half" idx="10"/>
          </p:nvPr>
        </p:nvSpPr>
        <p:spPr/>
        <p:txBody>
          <a:bodyPr/>
          <a:lstStyle/>
          <a:p>
            <a:fld id="{4403DB5D-8903-417B-9433-2C53973E4E18}" type="datetimeFigureOut">
              <a:rPr lang="zh-CN" altLang="en-US" smtClean="0"/>
              <a:t>2024/8/23</a:t>
            </a:fld>
            <a:endParaRPr lang="zh-CN" altLang="en-US"/>
          </a:p>
        </p:txBody>
      </p:sp>
      <p:sp>
        <p:nvSpPr>
          <p:cNvPr id="5" name="页脚占位符 4">
            <a:extLst>
              <a:ext uri="{FF2B5EF4-FFF2-40B4-BE49-F238E27FC236}">
                <a16:creationId xmlns:a16="http://schemas.microsoft.com/office/drawing/2014/main" id="{05B88116-0351-4708-A562-8B0B4B08094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7B76D8E-FB4E-4150-AF49-01ECCF1D5CF1}"/>
              </a:ext>
            </a:extLst>
          </p:cNvPr>
          <p:cNvSpPr>
            <a:spLocks noGrp="1"/>
          </p:cNvSpPr>
          <p:nvPr>
            <p:ph type="sldNum" sz="quarter" idx="12"/>
          </p:nvPr>
        </p:nvSpPr>
        <p:spPr/>
        <p:txBody>
          <a:bodyPr/>
          <a:lstStyle/>
          <a:p>
            <a:fld id="{FAD6727D-9ABE-4EB8-8C6E-FE0143853101}" type="slidenum">
              <a:rPr lang="zh-CN" altLang="en-US" smtClean="0"/>
              <a:t>‹#›</a:t>
            </a:fld>
            <a:endParaRPr lang="zh-CN" altLang="en-US"/>
          </a:p>
        </p:txBody>
      </p:sp>
    </p:spTree>
    <p:extLst>
      <p:ext uri="{BB962C8B-B14F-4D97-AF65-F5344CB8AC3E}">
        <p14:creationId xmlns:p14="http://schemas.microsoft.com/office/powerpoint/2010/main" val="1150170905"/>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AE18F9CC-D49E-4439-B2F6-D74F112CF9A8}"/>
              </a:ext>
            </a:extLst>
          </p:cNvPr>
          <p:cNvSpPr>
            <a:spLocks noGrp="1"/>
          </p:cNvSpPr>
          <p:nvPr>
            <p:ph type="title" orient="vert"/>
          </p:nvPr>
        </p:nvSpPr>
        <p:spPr>
          <a:xfrm>
            <a:off x="8724900" y="365125"/>
            <a:ext cx="2628900" cy="5811838"/>
          </a:xfrm>
        </p:spPr>
        <p:txBody>
          <a:bodyPr vert="eaVert">
            <a:normAutofit/>
          </a:bodyPr>
          <a:lstStyle>
            <a:lvl1pPr>
              <a:defRPr sz="3600"/>
            </a:lvl1pPr>
          </a:lstStyle>
          <a:p>
            <a:r>
              <a:rPr lang="zh-CN" altLang="en-US"/>
              <a:t>单击此处编辑母版标题样式</a:t>
            </a:r>
            <a:endParaRPr lang="zh-CN" altLang="en-US" dirty="0"/>
          </a:p>
        </p:txBody>
      </p:sp>
      <p:sp>
        <p:nvSpPr>
          <p:cNvPr id="3" name="竖排文字占位符 2">
            <a:extLst>
              <a:ext uri="{FF2B5EF4-FFF2-40B4-BE49-F238E27FC236}">
                <a16:creationId xmlns:a16="http://schemas.microsoft.com/office/drawing/2014/main" id="{4DA94CD6-6280-4280-A2FE-F2CC8A1AA16A}"/>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416A9BC-747B-4ECD-9576-58C90F8CBE27}"/>
              </a:ext>
            </a:extLst>
          </p:cNvPr>
          <p:cNvSpPr>
            <a:spLocks noGrp="1"/>
          </p:cNvSpPr>
          <p:nvPr>
            <p:ph type="dt" sz="half" idx="10"/>
          </p:nvPr>
        </p:nvSpPr>
        <p:spPr/>
        <p:txBody>
          <a:bodyPr/>
          <a:lstStyle/>
          <a:p>
            <a:fld id="{4403DB5D-8903-417B-9433-2C53973E4E18}" type="datetimeFigureOut">
              <a:rPr lang="zh-CN" altLang="en-US" smtClean="0"/>
              <a:t>2024/8/23</a:t>
            </a:fld>
            <a:endParaRPr lang="zh-CN" altLang="en-US"/>
          </a:p>
        </p:txBody>
      </p:sp>
      <p:sp>
        <p:nvSpPr>
          <p:cNvPr id="5" name="页脚占位符 4">
            <a:extLst>
              <a:ext uri="{FF2B5EF4-FFF2-40B4-BE49-F238E27FC236}">
                <a16:creationId xmlns:a16="http://schemas.microsoft.com/office/drawing/2014/main" id="{26E6E168-76C5-4203-8A63-54980D4B075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58DB4C9-4A8F-48F2-8D8E-DFC8298CDD40}"/>
              </a:ext>
            </a:extLst>
          </p:cNvPr>
          <p:cNvSpPr>
            <a:spLocks noGrp="1"/>
          </p:cNvSpPr>
          <p:nvPr>
            <p:ph type="sldNum" sz="quarter" idx="12"/>
          </p:nvPr>
        </p:nvSpPr>
        <p:spPr/>
        <p:txBody>
          <a:bodyPr/>
          <a:lstStyle/>
          <a:p>
            <a:fld id="{FAD6727D-9ABE-4EB8-8C6E-FE0143853101}" type="slidenum">
              <a:rPr lang="zh-CN" altLang="en-US" smtClean="0"/>
              <a:t>‹#›</a:t>
            </a:fld>
            <a:endParaRPr lang="zh-CN" altLang="en-US"/>
          </a:p>
        </p:txBody>
      </p:sp>
    </p:spTree>
    <p:extLst>
      <p:ext uri="{BB962C8B-B14F-4D97-AF65-F5344CB8AC3E}">
        <p14:creationId xmlns:p14="http://schemas.microsoft.com/office/powerpoint/2010/main" val="3724398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5B39BEA-D704-4798-A501-EB5EECEF97AB}"/>
              </a:ext>
            </a:extLst>
          </p:cNvPr>
          <p:cNvSpPr>
            <a:spLocks noGrp="1"/>
          </p:cNvSpPr>
          <p:nvPr>
            <p:ph type="title"/>
          </p:nvPr>
        </p:nvSpPr>
        <p:spPr>
          <a:xfrm>
            <a:off x="216000" y="0"/>
            <a:ext cx="10515600" cy="1325563"/>
          </a:xfr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E36AACB-784F-415F-8441-8C0A81BBAA8C}"/>
              </a:ext>
            </a:extLst>
          </p:cNvPr>
          <p:cNvSpPr>
            <a:spLocks noGrp="1"/>
          </p:cNvSpPr>
          <p:nvPr>
            <p:ph idx="1"/>
          </p:nvPr>
        </p:nvSpPr>
        <p:spPr>
          <a:xfrm>
            <a:off x="216000" y="1337703"/>
            <a:ext cx="11747400" cy="4547626"/>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0E0808B-4C7C-4F52-9295-C299C393A54A}"/>
              </a:ext>
            </a:extLst>
          </p:cNvPr>
          <p:cNvSpPr>
            <a:spLocks noGrp="1"/>
          </p:cNvSpPr>
          <p:nvPr>
            <p:ph type="dt" sz="half" idx="10"/>
          </p:nvPr>
        </p:nvSpPr>
        <p:spPr/>
        <p:txBody>
          <a:bodyPr/>
          <a:lstStyle/>
          <a:p>
            <a:fld id="{4403DB5D-8903-417B-9433-2C53973E4E18}" type="datetimeFigureOut">
              <a:rPr lang="zh-CN" altLang="en-US" smtClean="0"/>
              <a:t>2024/8/23</a:t>
            </a:fld>
            <a:endParaRPr lang="zh-CN" altLang="en-US"/>
          </a:p>
        </p:txBody>
      </p:sp>
      <p:sp>
        <p:nvSpPr>
          <p:cNvPr id="5" name="页脚占位符 4">
            <a:extLst>
              <a:ext uri="{FF2B5EF4-FFF2-40B4-BE49-F238E27FC236}">
                <a16:creationId xmlns:a16="http://schemas.microsoft.com/office/drawing/2014/main" id="{76068995-11ED-4743-B221-DE7A02E1007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F7C9D5C-DF6B-4105-8094-3C2F6EDEECFF}"/>
              </a:ext>
            </a:extLst>
          </p:cNvPr>
          <p:cNvSpPr>
            <a:spLocks noGrp="1"/>
          </p:cNvSpPr>
          <p:nvPr>
            <p:ph type="sldNum" sz="quarter" idx="12"/>
          </p:nvPr>
        </p:nvSpPr>
        <p:spPr/>
        <p:txBody>
          <a:bodyPr/>
          <a:lstStyle/>
          <a:p>
            <a:fld id="{FAD6727D-9ABE-4EB8-8C6E-FE0143853101}" type="slidenum">
              <a:rPr lang="zh-CN" altLang="en-US" smtClean="0"/>
              <a:t>‹#›</a:t>
            </a:fld>
            <a:endParaRPr lang="zh-CN" altLang="en-US"/>
          </a:p>
        </p:txBody>
      </p:sp>
    </p:spTree>
    <p:extLst>
      <p:ext uri="{BB962C8B-B14F-4D97-AF65-F5344CB8AC3E}">
        <p14:creationId xmlns:p14="http://schemas.microsoft.com/office/powerpoint/2010/main" val="384188785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99DD89E-1AFA-46E5-BE35-E7BD9E7C8E31}"/>
              </a:ext>
            </a:extLst>
          </p:cNvPr>
          <p:cNvSpPr>
            <a:spLocks noGrp="1"/>
          </p:cNvSpPr>
          <p:nvPr>
            <p:ph type="title"/>
          </p:nvPr>
        </p:nvSpPr>
        <p:spPr>
          <a:xfrm>
            <a:off x="831850" y="1709738"/>
            <a:ext cx="10515600" cy="2852737"/>
          </a:xfrm>
        </p:spPr>
        <p:txBody>
          <a:bodyPr anchor="b">
            <a:normAutofit/>
          </a:bodyPr>
          <a:lstStyle>
            <a:lvl1pPr>
              <a:defRPr sz="4800"/>
            </a:lvl1pPr>
          </a:lstStyle>
          <a:p>
            <a:r>
              <a:rPr lang="zh-CN" altLang="en-US"/>
              <a:t>单击此处编辑母版标题样式</a:t>
            </a:r>
            <a:endParaRPr lang="zh-CN" altLang="en-US" dirty="0"/>
          </a:p>
        </p:txBody>
      </p:sp>
      <p:sp>
        <p:nvSpPr>
          <p:cNvPr id="3" name="文本占位符 2">
            <a:extLst>
              <a:ext uri="{FF2B5EF4-FFF2-40B4-BE49-F238E27FC236}">
                <a16:creationId xmlns:a16="http://schemas.microsoft.com/office/drawing/2014/main" id="{F32DBFDD-C7D9-49A7-91E2-FC3139ED7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D8B565AB-DA16-41CA-9B37-1A8952E0130A}"/>
              </a:ext>
            </a:extLst>
          </p:cNvPr>
          <p:cNvSpPr>
            <a:spLocks noGrp="1"/>
          </p:cNvSpPr>
          <p:nvPr>
            <p:ph type="dt" sz="half" idx="10"/>
          </p:nvPr>
        </p:nvSpPr>
        <p:spPr/>
        <p:txBody>
          <a:bodyPr/>
          <a:lstStyle/>
          <a:p>
            <a:fld id="{4403DB5D-8903-417B-9433-2C53973E4E18}" type="datetimeFigureOut">
              <a:rPr lang="zh-CN" altLang="en-US" smtClean="0"/>
              <a:t>2024/8/23</a:t>
            </a:fld>
            <a:endParaRPr lang="zh-CN" altLang="en-US"/>
          </a:p>
        </p:txBody>
      </p:sp>
      <p:sp>
        <p:nvSpPr>
          <p:cNvPr id="5" name="页脚占位符 4">
            <a:extLst>
              <a:ext uri="{FF2B5EF4-FFF2-40B4-BE49-F238E27FC236}">
                <a16:creationId xmlns:a16="http://schemas.microsoft.com/office/drawing/2014/main" id="{93ACE038-0D61-431B-9DE5-89A2C4C047C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A098B0E-0BDB-41D2-BC99-C82EF4929C21}"/>
              </a:ext>
            </a:extLst>
          </p:cNvPr>
          <p:cNvSpPr>
            <a:spLocks noGrp="1"/>
          </p:cNvSpPr>
          <p:nvPr>
            <p:ph type="sldNum" sz="quarter" idx="12"/>
          </p:nvPr>
        </p:nvSpPr>
        <p:spPr/>
        <p:txBody>
          <a:bodyPr/>
          <a:lstStyle/>
          <a:p>
            <a:fld id="{FAD6727D-9ABE-4EB8-8C6E-FE0143853101}" type="slidenum">
              <a:rPr lang="zh-CN" altLang="en-US" smtClean="0"/>
              <a:t>‹#›</a:t>
            </a:fld>
            <a:endParaRPr lang="zh-CN" altLang="en-US"/>
          </a:p>
        </p:txBody>
      </p:sp>
    </p:spTree>
    <p:extLst>
      <p:ext uri="{BB962C8B-B14F-4D97-AF65-F5344CB8AC3E}">
        <p14:creationId xmlns:p14="http://schemas.microsoft.com/office/powerpoint/2010/main" val="4288022249"/>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E6DD0EC-8C63-424E-9DCC-CED008DCE0EE}"/>
              </a:ext>
            </a:extLst>
          </p:cNvPr>
          <p:cNvSpPr>
            <a:spLocks noGrp="1"/>
          </p:cNvSpPr>
          <p:nvPr>
            <p:ph type="title"/>
          </p:nvPr>
        </p:nvSpPr>
        <p:spPr>
          <a:xfrm>
            <a:off x="216000" y="0"/>
            <a:ext cx="10515600" cy="1325563"/>
          </a:xfr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2DB1579-A8FC-4743-B450-C9ABB17EDB56}"/>
              </a:ext>
            </a:extLst>
          </p:cNvPr>
          <p:cNvSpPr>
            <a:spLocks noGrp="1"/>
          </p:cNvSpPr>
          <p:nvPr>
            <p:ph sz="half" idx="1"/>
          </p:nvPr>
        </p:nvSpPr>
        <p:spPr>
          <a:xfrm>
            <a:off x="216000" y="1328738"/>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E2340CF1-D591-4121-981D-CE67D2F04566}"/>
              </a:ext>
            </a:extLst>
          </p:cNvPr>
          <p:cNvSpPr>
            <a:spLocks noGrp="1"/>
          </p:cNvSpPr>
          <p:nvPr>
            <p:ph sz="half" idx="2"/>
          </p:nvPr>
        </p:nvSpPr>
        <p:spPr>
          <a:xfrm>
            <a:off x="5550000" y="1328738"/>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6936C029-0EF1-4112-A226-80661BB2C595}"/>
              </a:ext>
            </a:extLst>
          </p:cNvPr>
          <p:cNvSpPr>
            <a:spLocks noGrp="1"/>
          </p:cNvSpPr>
          <p:nvPr>
            <p:ph type="dt" sz="half" idx="10"/>
          </p:nvPr>
        </p:nvSpPr>
        <p:spPr/>
        <p:txBody>
          <a:bodyPr/>
          <a:lstStyle/>
          <a:p>
            <a:fld id="{4403DB5D-8903-417B-9433-2C53973E4E18}" type="datetimeFigureOut">
              <a:rPr lang="zh-CN" altLang="en-US" smtClean="0"/>
              <a:t>2024/8/23</a:t>
            </a:fld>
            <a:endParaRPr lang="zh-CN" altLang="en-US"/>
          </a:p>
        </p:txBody>
      </p:sp>
      <p:sp>
        <p:nvSpPr>
          <p:cNvPr id="6" name="页脚占位符 5">
            <a:extLst>
              <a:ext uri="{FF2B5EF4-FFF2-40B4-BE49-F238E27FC236}">
                <a16:creationId xmlns:a16="http://schemas.microsoft.com/office/drawing/2014/main" id="{51DB3E20-2363-4670-8BBB-CA1867353DA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FBB56527-F699-426C-B4A8-326A41F07485}"/>
              </a:ext>
            </a:extLst>
          </p:cNvPr>
          <p:cNvSpPr>
            <a:spLocks noGrp="1"/>
          </p:cNvSpPr>
          <p:nvPr>
            <p:ph type="sldNum" sz="quarter" idx="12"/>
          </p:nvPr>
        </p:nvSpPr>
        <p:spPr/>
        <p:txBody>
          <a:bodyPr/>
          <a:lstStyle/>
          <a:p>
            <a:fld id="{FAD6727D-9ABE-4EB8-8C6E-FE0143853101}" type="slidenum">
              <a:rPr lang="zh-CN" altLang="en-US" smtClean="0"/>
              <a:t>‹#›</a:t>
            </a:fld>
            <a:endParaRPr lang="zh-CN" altLang="en-US"/>
          </a:p>
        </p:txBody>
      </p:sp>
    </p:spTree>
    <p:extLst>
      <p:ext uri="{BB962C8B-B14F-4D97-AF65-F5344CB8AC3E}">
        <p14:creationId xmlns:p14="http://schemas.microsoft.com/office/powerpoint/2010/main" val="2907257484"/>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7F673D9-CB43-452E-908B-46243D40B012}"/>
              </a:ext>
            </a:extLst>
          </p:cNvPr>
          <p:cNvSpPr>
            <a:spLocks noGrp="1"/>
          </p:cNvSpPr>
          <p:nvPr>
            <p:ph type="title"/>
          </p:nvPr>
        </p:nvSpPr>
        <p:spPr>
          <a:xfrm>
            <a:off x="216000" y="0"/>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DC0C739-64DC-42D7-B493-AECF718CE227}"/>
              </a:ext>
            </a:extLst>
          </p:cNvPr>
          <p:cNvSpPr>
            <a:spLocks noGrp="1"/>
          </p:cNvSpPr>
          <p:nvPr>
            <p:ph type="body" idx="1"/>
          </p:nvPr>
        </p:nvSpPr>
        <p:spPr>
          <a:xfrm>
            <a:off x="216000" y="1343026"/>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BF49F53-BFCE-4330-B731-9B21CD203C20}"/>
              </a:ext>
            </a:extLst>
          </p:cNvPr>
          <p:cNvSpPr>
            <a:spLocks noGrp="1"/>
          </p:cNvSpPr>
          <p:nvPr>
            <p:ph sz="half" idx="2"/>
          </p:nvPr>
        </p:nvSpPr>
        <p:spPr>
          <a:xfrm>
            <a:off x="216000" y="2166938"/>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16E1226F-D857-4426-8063-D3D0D1AB3684}"/>
              </a:ext>
            </a:extLst>
          </p:cNvPr>
          <p:cNvSpPr>
            <a:spLocks noGrp="1"/>
          </p:cNvSpPr>
          <p:nvPr>
            <p:ph type="body" sz="quarter" idx="3"/>
          </p:nvPr>
        </p:nvSpPr>
        <p:spPr>
          <a:xfrm>
            <a:off x="5548412" y="13255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4391B639-EE7B-405F-BD58-C956816CDDD1}"/>
              </a:ext>
            </a:extLst>
          </p:cNvPr>
          <p:cNvSpPr>
            <a:spLocks noGrp="1"/>
          </p:cNvSpPr>
          <p:nvPr>
            <p:ph sz="quarter" idx="4"/>
          </p:nvPr>
        </p:nvSpPr>
        <p:spPr>
          <a:xfrm>
            <a:off x="5548412" y="21494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1E151F06-E539-4AE1-B203-70D7F69BC987}"/>
              </a:ext>
            </a:extLst>
          </p:cNvPr>
          <p:cNvSpPr>
            <a:spLocks noGrp="1"/>
          </p:cNvSpPr>
          <p:nvPr>
            <p:ph type="dt" sz="half" idx="10"/>
          </p:nvPr>
        </p:nvSpPr>
        <p:spPr/>
        <p:txBody>
          <a:bodyPr/>
          <a:lstStyle/>
          <a:p>
            <a:fld id="{4403DB5D-8903-417B-9433-2C53973E4E18}" type="datetimeFigureOut">
              <a:rPr lang="zh-CN" altLang="en-US" smtClean="0"/>
              <a:t>2024/8/23</a:t>
            </a:fld>
            <a:endParaRPr lang="zh-CN" altLang="en-US"/>
          </a:p>
        </p:txBody>
      </p:sp>
      <p:sp>
        <p:nvSpPr>
          <p:cNvPr id="8" name="页脚占位符 7">
            <a:extLst>
              <a:ext uri="{FF2B5EF4-FFF2-40B4-BE49-F238E27FC236}">
                <a16:creationId xmlns:a16="http://schemas.microsoft.com/office/drawing/2014/main" id="{C1ADE5F7-97FA-4AB9-BFD0-9FF8374F02FA}"/>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99680D7A-C1A5-4DB6-BE63-4AD78D09914E}"/>
              </a:ext>
            </a:extLst>
          </p:cNvPr>
          <p:cNvSpPr>
            <a:spLocks noGrp="1"/>
          </p:cNvSpPr>
          <p:nvPr>
            <p:ph type="sldNum" sz="quarter" idx="12"/>
          </p:nvPr>
        </p:nvSpPr>
        <p:spPr/>
        <p:txBody>
          <a:bodyPr/>
          <a:lstStyle/>
          <a:p>
            <a:fld id="{FAD6727D-9ABE-4EB8-8C6E-FE0143853101}" type="slidenum">
              <a:rPr lang="zh-CN" altLang="en-US" smtClean="0"/>
              <a:t>‹#›</a:t>
            </a:fld>
            <a:endParaRPr lang="zh-CN" altLang="en-US"/>
          </a:p>
        </p:txBody>
      </p:sp>
    </p:spTree>
    <p:extLst>
      <p:ext uri="{BB962C8B-B14F-4D97-AF65-F5344CB8AC3E}">
        <p14:creationId xmlns:p14="http://schemas.microsoft.com/office/powerpoint/2010/main" val="3443594281"/>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1B7C960-84A0-4C2C-B533-80C555B5AC50}"/>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EE99A6C1-3407-43AD-8D6E-953B0D2E4798}"/>
              </a:ext>
            </a:extLst>
          </p:cNvPr>
          <p:cNvSpPr>
            <a:spLocks noGrp="1"/>
          </p:cNvSpPr>
          <p:nvPr>
            <p:ph type="dt" sz="half" idx="10"/>
          </p:nvPr>
        </p:nvSpPr>
        <p:spPr/>
        <p:txBody>
          <a:bodyPr/>
          <a:lstStyle/>
          <a:p>
            <a:fld id="{4403DB5D-8903-417B-9433-2C53973E4E18}" type="datetimeFigureOut">
              <a:rPr lang="zh-CN" altLang="en-US" smtClean="0"/>
              <a:t>2024/8/23</a:t>
            </a:fld>
            <a:endParaRPr lang="zh-CN" altLang="en-US"/>
          </a:p>
        </p:txBody>
      </p:sp>
      <p:sp>
        <p:nvSpPr>
          <p:cNvPr id="4" name="页脚占位符 3">
            <a:extLst>
              <a:ext uri="{FF2B5EF4-FFF2-40B4-BE49-F238E27FC236}">
                <a16:creationId xmlns:a16="http://schemas.microsoft.com/office/drawing/2014/main" id="{0383F705-5996-46C0-B6F1-440DD3626D84}"/>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E3CEAC7A-5095-4A89-8965-65F51D460BBB}"/>
              </a:ext>
            </a:extLst>
          </p:cNvPr>
          <p:cNvSpPr>
            <a:spLocks noGrp="1"/>
          </p:cNvSpPr>
          <p:nvPr>
            <p:ph type="sldNum" sz="quarter" idx="12"/>
          </p:nvPr>
        </p:nvSpPr>
        <p:spPr/>
        <p:txBody>
          <a:bodyPr/>
          <a:lstStyle/>
          <a:p>
            <a:fld id="{FAD6727D-9ABE-4EB8-8C6E-FE0143853101}" type="slidenum">
              <a:rPr lang="zh-CN" altLang="en-US" smtClean="0"/>
              <a:t>‹#›</a:t>
            </a:fld>
            <a:endParaRPr lang="zh-CN" altLang="en-US"/>
          </a:p>
        </p:txBody>
      </p:sp>
    </p:spTree>
    <p:extLst>
      <p:ext uri="{BB962C8B-B14F-4D97-AF65-F5344CB8AC3E}">
        <p14:creationId xmlns:p14="http://schemas.microsoft.com/office/powerpoint/2010/main" val="3187531637"/>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79281862-E842-4EFE-B74B-B6B24DB4800E}"/>
              </a:ext>
            </a:extLst>
          </p:cNvPr>
          <p:cNvSpPr>
            <a:spLocks noGrp="1"/>
          </p:cNvSpPr>
          <p:nvPr>
            <p:ph type="dt" sz="half" idx="10"/>
          </p:nvPr>
        </p:nvSpPr>
        <p:spPr/>
        <p:txBody>
          <a:bodyPr/>
          <a:lstStyle/>
          <a:p>
            <a:fld id="{4403DB5D-8903-417B-9433-2C53973E4E18}" type="datetimeFigureOut">
              <a:rPr lang="zh-CN" altLang="en-US" smtClean="0"/>
              <a:t>2024/8/23</a:t>
            </a:fld>
            <a:endParaRPr lang="zh-CN" altLang="en-US"/>
          </a:p>
        </p:txBody>
      </p:sp>
      <p:sp>
        <p:nvSpPr>
          <p:cNvPr id="3" name="页脚占位符 2">
            <a:extLst>
              <a:ext uri="{FF2B5EF4-FFF2-40B4-BE49-F238E27FC236}">
                <a16:creationId xmlns:a16="http://schemas.microsoft.com/office/drawing/2014/main" id="{8EB2B049-4604-464D-A227-6C38D9FD43AB}"/>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EB1A599A-D231-4E1F-9675-9DB9910556F1}"/>
              </a:ext>
            </a:extLst>
          </p:cNvPr>
          <p:cNvSpPr>
            <a:spLocks noGrp="1"/>
          </p:cNvSpPr>
          <p:nvPr>
            <p:ph type="sldNum" sz="quarter" idx="12"/>
          </p:nvPr>
        </p:nvSpPr>
        <p:spPr/>
        <p:txBody>
          <a:bodyPr/>
          <a:lstStyle/>
          <a:p>
            <a:fld id="{FAD6727D-9ABE-4EB8-8C6E-FE0143853101}" type="slidenum">
              <a:rPr lang="zh-CN" altLang="en-US" smtClean="0"/>
              <a:t>‹#›</a:t>
            </a:fld>
            <a:endParaRPr lang="zh-CN" altLang="en-US"/>
          </a:p>
        </p:txBody>
      </p:sp>
    </p:spTree>
    <p:extLst>
      <p:ext uri="{BB962C8B-B14F-4D97-AF65-F5344CB8AC3E}">
        <p14:creationId xmlns:p14="http://schemas.microsoft.com/office/powerpoint/2010/main" val="4107914356"/>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E421CC4-210F-488F-A2DF-3A94F53418A8}"/>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B67F1815-2966-42F6-B584-7D2561DFE4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36378095-92D2-414A-9695-2A947B78D4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79FCBCD9-E4B4-48E9-A3ED-90914E20DF9D}"/>
              </a:ext>
            </a:extLst>
          </p:cNvPr>
          <p:cNvSpPr>
            <a:spLocks noGrp="1"/>
          </p:cNvSpPr>
          <p:nvPr>
            <p:ph type="dt" sz="half" idx="10"/>
          </p:nvPr>
        </p:nvSpPr>
        <p:spPr/>
        <p:txBody>
          <a:bodyPr/>
          <a:lstStyle/>
          <a:p>
            <a:fld id="{4403DB5D-8903-417B-9433-2C53973E4E18}" type="datetimeFigureOut">
              <a:rPr lang="zh-CN" altLang="en-US" smtClean="0"/>
              <a:t>2024/8/23</a:t>
            </a:fld>
            <a:endParaRPr lang="zh-CN" altLang="en-US"/>
          </a:p>
        </p:txBody>
      </p:sp>
      <p:sp>
        <p:nvSpPr>
          <p:cNvPr id="6" name="页脚占位符 5">
            <a:extLst>
              <a:ext uri="{FF2B5EF4-FFF2-40B4-BE49-F238E27FC236}">
                <a16:creationId xmlns:a16="http://schemas.microsoft.com/office/drawing/2014/main" id="{11B32553-ADEF-4A39-BE3D-CFBBFF79032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F2CF807-507B-457E-8710-ADC7B8083D9D}"/>
              </a:ext>
            </a:extLst>
          </p:cNvPr>
          <p:cNvSpPr>
            <a:spLocks noGrp="1"/>
          </p:cNvSpPr>
          <p:nvPr>
            <p:ph type="sldNum" sz="quarter" idx="12"/>
          </p:nvPr>
        </p:nvSpPr>
        <p:spPr/>
        <p:txBody>
          <a:bodyPr/>
          <a:lstStyle/>
          <a:p>
            <a:fld id="{FAD6727D-9ABE-4EB8-8C6E-FE0143853101}" type="slidenum">
              <a:rPr lang="zh-CN" altLang="en-US" smtClean="0"/>
              <a:t>‹#›</a:t>
            </a:fld>
            <a:endParaRPr lang="zh-CN" altLang="en-US"/>
          </a:p>
        </p:txBody>
      </p:sp>
    </p:spTree>
    <p:extLst>
      <p:ext uri="{BB962C8B-B14F-4D97-AF65-F5344CB8AC3E}">
        <p14:creationId xmlns:p14="http://schemas.microsoft.com/office/powerpoint/2010/main" val="288733202"/>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D083DA2-621A-435E-B292-44536A05AB21}"/>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5037F90-237E-45B7-A74B-179B465C83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p>
        </p:txBody>
      </p:sp>
      <p:sp>
        <p:nvSpPr>
          <p:cNvPr id="4" name="文本占位符 3">
            <a:extLst>
              <a:ext uri="{FF2B5EF4-FFF2-40B4-BE49-F238E27FC236}">
                <a16:creationId xmlns:a16="http://schemas.microsoft.com/office/drawing/2014/main" id="{370921F9-892C-4A05-BEE0-C2CB313656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E0A7172-B2A1-4222-AC70-605A3722B807}"/>
              </a:ext>
            </a:extLst>
          </p:cNvPr>
          <p:cNvSpPr>
            <a:spLocks noGrp="1"/>
          </p:cNvSpPr>
          <p:nvPr>
            <p:ph type="dt" sz="half" idx="10"/>
          </p:nvPr>
        </p:nvSpPr>
        <p:spPr/>
        <p:txBody>
          <a:bodyPr/>
          <a:lstStyle/>
          <a:p>
            <a:fld id="{4403DB5D-8903-417B-9433-2C53973E4E18}" type="datetimeFigureOut">
              <a:rPr lang="zh-CN" altLang="en-US" smtClean="0"/>
              <a:t>2024/8/23</a:t>
            </a:fld>
            <a:endParaRPr lang="zh-CN" altLang="en-US"/>
          </a:p>
        </p:txBody>
      </p:sp>
      <p:sp>
        <p:nvSpPr>
          <p:cNvPr id="6" name="页脚占位符 5">
            <a:extLst>
              <a:ext uri="{FF2B5EF4-FFF2-40B4-BE49-F238E27FC236}">
                <a16:creationId xmlns:a16="http://schemas.microsoft.com/office/drawing/2014/main" id="{2B0C07A7-BCEF-4391-9131-8428F2192735}"/>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071B78F-966E-4425-BB92-E0E3921C3957}"/>
              </a:ext>
            </a:extLst>
          </p:cNvPr>
          <p:cNvSpPr>
            <a:spLocks noGrp="1"/>
          </p:cNvSpPr>
          <p:nvPr>
            <p:ph type="sldNum" sz="quarter" idx="12"/>
          </p:nvPr>
        </p:nvSpPr>
        <p:spPr/>
        <p:txBody>
          <a:bodyPr/>
          <a:lstStyle/>
          <a:p>
            <a:fld id="{FAD6727D-9ABE-4EB8-8C6E-FE0143853101}" type="slidenum">
              <a:rPr lang="zh-CN" altLang="en-US" smtClean="0"/>
              <a:t>‹#›</a:t>
            </a:fld>
            <a:endParaRPr lang="zh-CN" altLang="en-US"/>
          </a:p>
        </p:txBody>
      </p:sp>
    </p:spTree>
    <p:extLst>
      <p:ext uri="{BB962C8B-B14F-4D97-AF65-F5344CB8AC3E}">
        <p14:creationId xmlns:p14="http://schemas.microsoft.com/office/powerpoint/2010/main" val="2913411086"/>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835FB32B-315B-4B98-BC56-59D3F1B83428}"/>
              </a:ext>
            </a:extLst>
          </p:cNvPr>
          <p:cNvSpPr/>
          <p:nvPr/>
        </p:nvSpPr>
        <p:spPr>
          <a:xfrm>
            <a:off x="0" y="6286500"/>
            <a:ext cx="12192000" cy="559360"/>
          </a:xfrm>
          <a:prstGeom prst="rect">
            <a:avLst/>
          </a:prstGeom>
          <a:gradFill>
            <a:gsLst>
              <a:gs pos="0">
                <a:schemeClr val="accent1">
                  <a:lumMod val="5000"/>
                  <a:lumOff val="95000"/>
                  <a:alpha val="47000"/>
                </a:schemeClr>
              </a:gs>
              <a:gs pos="100000">
                <a:schemeClr val="bg2">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占位符 1">
            <a:extLst>
              <a:ext uri="{FF2B5EF4-FFF2-40B4-BE49-F238E27FC236}">
                <a16:creationId xmlns:a16="http://schemas.microsoft.com/office/drawing/2014/main" id="{61925602-759F-4675-8FE5-CEFBD85C9A4E}"/>
              </a:ext>
            </a:extLst>
          </p:cNvPr>
          <p:cNvSpPr>
            <a:spLocks noGrp="1"/>
          </p:cNvSpPr>
          <p:nvPr>
            <p:ph type="title"/>
          </p:nvPr>
        </p:nvSpPr>
        <p:spPr>
          <a:xfrm>
            <a:off x="216000" y="0"/>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a16="http://schemas.microsoft.com/office/drawing/2014/main" id="{C1EF4575-141F-4C7A-A9C1-D39A15919637}"/>
              </a:ext>
            </a:extLst>
          </p:cNvPr>
          <p:cNvSpPr>
            <a:spLocks noGrp="1"/>
          </p:cNvSpPr>
          <p:nvPr>
            <p:ph type="body" idx="1"/>
          </p:nvPr>
        </p:nvSpPr>
        <p:spPr>
          <a:xfrm>
            <a:off x="216000" y="1337703"/>
            <a:ext cx="11801190" cy="4547626"/>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82439E0E-1DA9-47D9-AAB5-A45E7D5BE2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03DB5D-8903-417B-9433-2C53973E4E18}" type="datetimeFigureOut">
              <a:rPr lang="zh-CN" altLang="en-US" smtClean="0"/>
              <a:t>2024/8/23</a:t>
            </a:fld>
            <a:endParaRPr lang="zh-CN" altLang="en-US"/>
          </a:p>
        </p:txBody>
      </p:sp>
      <p:sp>
        <p:nvSpPr>
          <p:cNvPr id="5" name="页脚占位符 4">
            <a:extLst>
              <a:ext uri="{FF2B5EF4-FFF2-40B4-BE49-F238E27FC236}">
                <a16:creationId xmlns:a16="http://schemas.microsoft.com/office/drawing/2014/main" id="{3347D590-3E86-4848-92FD-F7755BA6A9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40802A35-5EC5-400A-9E06-A0DBF3AFF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D6727D-9ABE-4EB8-8C6E-FE0143853101}" type="slidenum">
              <a:rPr lang="zh-CN" altLang="en-US" smtClean="0"/>
              <a:t>‹#›</a:t>
            </a:fld>
            <a:endParaRPr lang="zh-CN" altLang="en-US"/>
          </a:p>
        </p:txBody>
      </p:sp>
      <p:pic>
        <p:nvPicPr>
          <p:cNvPr id="7" name="Picture 2" descr="logo">
            <a:extLst>
              <a:ext uri="{FF2B5EF4-FFF2-40B4-BE49-F238E27FC236}">
                <a16:creationId xmlns:a16="http://schemas.microsoft.com/office/drawing/2014/main" id="{5EF252AA-3D09-41A8-953C-C2010A043526}"/>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t="6128" r="72128" b="-1"/>
          <a:stretch/>
        </p:blipFill>
        <p:spPr bwMode="auto">
          <a:xfrm>
            <a:off x="11097998" y="199886"/>
            <a:ext cx="990628" cy="559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59028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fade/>
  </p:transition>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tmp"/><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emf"/><Relationship Id="rId7"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27.png"/><Relationship Id="rId5" Type="http://schemas.openxmlformats.org/officeDocument/2006/relationships/image" Target="../media/image26.emf"/><Relationship Id="rId4" Type="http://schemas.openxmlformats.org/officeDocument/2006/relationships/image" Target="../media/image25.emf"/></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NULL"/><Relationship Id="rId5" Type="http://schemas.openxmlformats.org/officeDocument/2006/relationships/image" Target="NUL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33.emf"/></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37.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41.png"/><Relationship Id="rId7" Type="http://schemas.openxmlformats.org/officeDocument/2006/relationships/image" Target="NUL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NULL"/><Relationship Id="rId5" Type="http://schemas.openxmlformats.org/officeDocument/2006/relationships/image" Target="NULL"/><Relationship Id="rId4" Type="http://schemas.openxmlformats.org/officeDocument/2006/relationships/image" Target="../media/image42.png"/><Relationship Id="rId9" Type="http://schemas.openxmlformats.org/officeDocument/2006/relationships/image" Target="NULL"/></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46.png"/><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6.xml"/><Relationship Id="rId4" Type="http://schemas.openxmlformats.org/officeDocument/2006/relationships/image" Target="../media/image4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6.xml"/><Relationship Id="rId4" Type="http://schemas.openxmlformats.org/officeDocument/2006/relationships/image" Target="../media/image52.png"/></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6.xml"/><Relationship Id="rId4" Type="http://schemas.openxmlformats.org/officeDocument/2006/relationships/image" Target="../media/image55.jpg"/></Relationships>
</file>

<file path=ppt/slides/_rels/slide2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g"/><Relationship Id="rId1" Type="http://schemas.openxmlformats.org/officeDocument/2006/relationships/slideLayout" Target="../slideLayouts/slideLayout6.xml"/><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2.tmp"/><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a:extLst>
              <a:ext uri="{FF2B5EF4-FFF2-40B4-BE49-F238E27FC236}">
                <a16:creationId xmlns:a16="http://schemas.microsoft.com/office/drawing/2014/main" id="{BE61D198-1E2E-DFB8-41E1-EEA721910344}"/>
              </a:ext>
            </a:extLst>
          </p:cNvPr>
          <p:cNvSpPr>
            <a:spLocks noGrp="1"/>
          </p:cNvSpPr>
          <p:nvPr>
            <p:ph type="subTitle" idx="1"/>
          </p:nvPr>
        </p:nvSpPr>
        <p:spPr/>
        <p:txBody>
          <a:bodyPr/>
          <a:lstStyle/>
          <a:p>
            <a:r>
              <a:rPr lang="zh-CN" altLang="en-US" dirty="0"/>
              <a:t>樊瑞睿</a:t>
            </a:r>
          </a:p>
        </p:txBody>
      </p:sp>
      <p:sp>
        <p:nvSpPr>
          <p:cNvPr id="2" name="标题 1">
            <a:extLst>
              <a:ext uri="{FF2B5EF4-FFF2-40B4-BE49-F238E27FC236}">
                <a16:creationId xmlns:a16="http://schemas.microsoft.com/office/drawing/2014/main" id="{24549539-C703-3BB9-0689-5EF6C1D137A8}"/>
              </a:ext>
            </a:extLst>
          </p:cNvPr>
          <p:cNvSpPr>
            <a:spLocks noGrp="1"/>
          </p:cNvSpPr>
          <p:nvPr>
            <p:ph type="ctrTitle"/>
          </p:nvPr>
        </p:nvSpPr>
        <p:spPr/>
        <p:txBody>
          <a:bodyPr>
            <a:noAutofit/>
          </a:bodyPr>
          <a:lstStyle/>
          <a:p>
            <a:r>
              <a:rPr lang="zh-CN" altLang="en-US" sz="4400" dirty="0"/>
              <a:t>利用白光中子源测量芯片的翻转截面</a:t>
            </a:r>
          </a:p>
        </p:txBody>
      </p:sp>
    </p:spTree>
    <p:extLst>
      <p:ext uri="{BB962C8B-B14F-4D97-AF65-F5344CB8AC3E}">
        <p14:creationId xmlns:p14="http://schemas.microsoft.com/office/powerpoint/2010/main" val="75803504"/>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881D0A0-0FB4-E293-B001-3CEC3B900F23}"/>
              </a:ext>
            </a:extLst>
          </p:cNvPr>
          <p:cNvSpPr>
            <a:spLocks noGrp="1"/>
          </p:cNvSpPr>
          <p:nvPr>
            <p:ph type="title"/>
          </p:nvPr>
        </p:nvSpPr>
        <p:spPr/>
        <p:txBody>
          <a:bodyPr/>
          <a:lstStyle/>
          <a:p>
            <a:r>
              <a:rPr lang="zh-CN" altLang="en-US" dirty="0"/>
              <a:t>读出问题</a:t>
            </a:r>
          </a:p>
        </p:txBody>
      </p:sp>
      <p:pic>
        <p:nvPicPr>
          <p:cNvPr id="4" name="内容占位符 3">
            <a:extLst>
              <a:ext uri="{FF2B5EF4-FFF2-40B4-BE49-F238E27FC236}">
                <a16:creationId xmlns:a16="http://schemas.microsoft.com/office/drawing/2014/main" id="{E80A4946-220A-036A-B41D-82CD27C7E288}"/>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730156" y="1572840"/>
            <a:ext cx="4810796" cy="3705742"/>
          </a:xfrm>
          <a:prstGeom prst="rect">
            <a:avLst/>
          </a:prstGeom>
        </p:spPr>
      </p:pic>
      <p:pic>
        <p:nvPicPr>
          <p:cNvPr id="5" name="Picture 2" descr="See the source image">
            <a:extLst>
              <a:ext uri="{FF2B5EF4-FFF2-40B4-BE49-F238E27FC236}">
                <a16:creationId xmlns:a16="http://schemas.microsoft.com/office/drawing/2014/main" id="{C9FC3311-76DA-6973-FABA-0EA13C875E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6440" y="1579418"/>
            <a:ext cx="5548320" cy="3705742"/>
          </a:xfrm>
          <a:prstGeom prst="rect">
            <a:avLst/>
          </a:prstGeom>
          <a:noFill/>
          <a:extLst>
            <a:ext uri="{909E8E84-426E-40DD-AFC4-6F175D3DCCD1}">
              <a14:hiddenFill xmlns:a14="http://schemas.microsoft.com/office/drawing/2010/main">
                <a:solidFill>
                  <a:srgbClr val="FFFFFF"/>
                </a:solidFill>
              </a14:hiddenFill>
            </a:ext>
          </a:extLst>
        </p:spPr>
      </p:pic>
      <p:sp>
        <p:nvSpPr>
          <p:cNvPr id="6" name="椭圆 5">
            <a:extLst>
              <a:ext uri="{FF2B5EF4-FFF2-40B4-BE49-F238E27FC236}">
                <a16:creationId xmlns:a16="http://schemas.microsoft.com/office/drawing/2014/main" id="{5A398669-3975-3319-477A-A064FAA21E25}"/>
              </a:ext>
            </a:extLst>
          </p:cNvPr>
          <p:cNvSpPr/>
          <p:nvPr/>
        </p:nvSpPr>
        <p:spPr>
          <a:xfrm>
            <a:off x="3061855" y="3041073"/>
            <a:ext cx="1683327" cy="27016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DB38B5CA-53BE-6EAE-48E0-B630CD1ED9B7}"/>
              </a:ext>
            </a:extLst>
          </p:cNvPr>
          <p:cNvSpPr txBox="1"/>
          <p:nvPr/>
        </p:nvSpPr>
        <p:spPr>
          <a:xfrm>
            <a:off x="6892638" y="1822150"/>
            <a:ext cx="1378904" cy="369332"/>
          </a:xfrm>
          <a:prstGeom prst="rect">
            <a:avLst/>
          </a:prstGeom>
          <a:noFill/>
        </p:spPr>
        <p:txBody>
          <a:bodyPr wrap="none" rtlCol="0">
            <a:spAutoFit/>
          </a:bodyPr>
          <a:lstStyle/>
          <a:p>
            <a:r>
              <a:rPr lang="en-US" altLang="zh-CN" dirty="0"/>
              <a:t>512kB SRAM</a:t>
            </a:r>
            <a:endParaRPr lang="zh-CN" altLang="en-US" dirty="0"/>
          </a:p>
        </p:txBody>
      </p:sp>
      <p:sp>
        <p:nvSpPr>
          <p:cNvPr id="11" name="文本框 10">
            <a:extLst>
              <a:ext uri="{FF2B5EF4-FFF2-40B4-BE49-F238E27FC236}">
                <a16:creationId xmlns:a16="http://schemas.microsoft.com/office/drawing/2014/main" id="{B4B92C14-B87E-1AA8-45C9-4BC7E9376BFD}"/>
              </a:ext>
            </a:extLst>
          </p:cNvPr>
          <p:cNvSpPr txBox="1"/>
          <p:nvPr/>
        </p:nvSpPr>
        <p:spPr>
          <a:xfrm>
            <a:off x="3258024" y="5285160"/>
            <a:ext cx="2040943" cy="1384995"/>
          </a:xfrm>
          <a:prstGeom prst="rect">
            <a:avLst/>
          </a:prstGeom>
          <a:noFill/>
        </p:spPr>
        <p:txBody>
          <a:bodyPr wrap="none" rtlCol="0">
            <a:spAutoFit/>
          </a:bodyPr>
          <a:lstStyle/>
          <a:p>
            <a:r>
              <a:rPr lang="en-US" altLang="zh-CN" dirty="0"/>
              <a:t>1GHz</a:t>
            </a:r>
            <a:r>
              <a:rPr lang="zh-CN" altLang="en-US" dirty="0"/>
              <a:t>时钟读出</a:t>
            </a:r>
            <a:endParaRPr lang="en-US" altLang="zh-CN" dirty="0"/>
          </a:p>
          <a:p>
            <a:r>
              <a:rPr lang="zh-CN" altLang="en-US" dirty="0"/>
              <a:t>需要</a:t>
            </a:r>
            <a:r>
              <a:rPr lang="en-US" altLang="zh-CN" dirty="0"/>
              <a:t>524288</a:t>
            </a:r>
            <a:r>
              <a:rPr lang="zh-CN" altLang="en-US" dirty="0"/>
              <a:t>个周期</a:t>
            </a:r>
            <a:endParaRPr lang="en-US" altLang="zh-CN" dirty="0"/>
          </a:p>
          <a:p>
            <a:r>
              <a:rPr lang="en-US" altLang="zh-CN" sz="4800" dirty="0">
                <a:solidFill>
                  <a:srgbClr val="FF0000"/>
                </a:solidFill>
              </a:rPr>
              <a:t>524ms</a:t>
            </a:r>
            <a:endParaRPr lang="zh-CN" altLang="en-US" sz="4800" dirty="0">
              <a:solidFill>
                <a:srgbClr val="FF0000"/>
              </a:solidFill>
            </a:endParaRPr>
          </a:p>
        </p:txBody>
      </p:sp>
    </p:spTree>
    <p:extLst>
      <p:ext uri="{BB962C8B-B14F-4D97-AF65-F5344CB8AC3E}">
        <p14:creationId xmlns:p14="http://schemas.microsoft.com/office/powerpoint/2010/main" val="26667188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D3102CC2-6239-4FFE-A52D-5A17E01CBC26}"/>
              </a:ext>
            </a:extLst>
          </p:cNvPr>
          <p:cNvSpPr txBox="1"/>
          <p:nvPr/>
        </p:nvSpPr>
        <p:spPr>
          <a:xfrm>
            <a:off x="11709768" y="6469535"/>
            <a:ext cx="482232" cy="369332"/>
          </a:xfrm>
          <a:prstGeom prst="rect">
            <a:avLst/>
          </a:prstGeom>
          <a:noFill/>
        </p:spPr>
        <p:txBody>
          <a:bodyPr wrap="square" rtlCol="0">
            <a:spAutoFit/>
          </a:bodyPr>
          <a:lstStyle/>
          <a:p>
            <a:r>
              <a:rPr lang="en-US" altLang="zh-CN" dirty="0"/>
              <a:t>14</a:t>
            </a:r>
            <a:endParaRPr lang="zh-CN" altLang="en-US" dirty="0"/>
          </a:p>
        </p:txBody>
      </p:sp>
      <p:sp>
        <p:nvSpPr>
          <p:cNvPr id="8" name="矩形 7">
            <a:extLst>
              <a:ext uri="{FF2B5EF4-FFF2-40B4-BE49-F238E27FC236}">
                <a16:creationId xmlns:a16="http://schemas.microsoft.com/office/drawing/2014/main" id="{151AAE8A-20E3-45B2-BA9D-EA87A42A0573}"/>
              </a:ext>
            </a:extLst>
          </p:cNvPr>
          <p:cNvSpPr/>
          <p:nvPr/>
        </p:nvSpPr>
        <p:spPr>
          <a:xfrm>
            <a:off x="95585" y="5903227"/>
            <a:ext cx="11397167" cy="461665"/>
          </a:xfrm>
          <a:prstGeom prst="rect">
            <a:avLst/>
          </a:prstGeom>
        </p:spPr>
        <p:txBody>
          <a:bodyPr wrap="square">
            <a:spAutoFit/>
          </a:bodyPr>
          <a:lstStyle/>
          <a:p>
            <a:r>
              <a:rPr lang="en-US" altLang="zh-CN" sz="1200" i="1" u="sng" dirty="0">
                <a:solidFill>
                  <a:srgbClr val="333333"/>
                </a:solidFill>
                <a:latin typeface="Times New Roman" panose="02020603050405020304" pitchFamily="18" charset="0"/>
                <a:cs typeface="Times New Roman" panose="02020603050405020304" pitchFamily="18" charset="0"/>
              </a:rPr>
              <a:t>H. Iwashita et al., "Energy-Resolved Soft-Error Rate Measurements for 1–800 MeV Neutrons by the Time-of-Flight Technique at LANSCE," in IEEE Transactions on Nuclear Science, vol. 67, no. 11, pp. 2363-2369, Nov. 2020, </a:t>
            </a:r>
            <a:r>
              <a:rPr lang="en-US" altLang="zh-CN" sz="1200" i="1" u="sng" dirty="0" err="1">
                <a:solidFill>
                  <a:srgbClr val="333333"/>
                </a:solidFill>
                <a:latin typeface="Times New Roman" panose="02020603050405020304" pitchFamily="18" charset="0"/>
                <a:cs typeface="Times New Roman" panose="02020603050405020304" pitchFamily="18" charset="0"/>
              </a:rPr>
              <a:t>doi</a:t>
            </a:r>
            <a:r>
              <a:rPr lang="en-US" altLang="zh-CN" sz="1200" i="1" u="sng" dirty="0">
                <a:solidFill>
                  <a:srgbClr val="333333"/>
                </a:solidFill>
                <a:latin typeface="Times New Roman" panose="02020603050405020304" pitchFamily="18" charset="0"/>
                <a:cs typeface="Times New Roman" panose="02020603050405020304" pitchFamily="18" charset="0"/>
              </a:rPr>
              <a:t>: 10.1109/TNS.2020.3025727.</a:t>
            </a:r>
            <a:endParaRPr lang="zh-CN" altLang="en-US" sz="1200" i="1" u="sng" dirty="0">
              <a:latin typeface="Times New Roman" panose="02020603050405020304" pitchFamily="18" charset="0"/>
              <a:cs typeface="Times New Roman" panose="02020603050405020304" pitchFamily="18" charset="0"/>
            </a:endParaRPr>
          </a:p>
        </p:txBody>
      </p:sp>
      <p:pic>
        <p:nvPicPr>
          <p:cNvPr id="9" name="图片 8">
            <a:extLst>
              <a:ext uri="{FF2B5EF4-FFF2-40B4-BE49-F238E27FC236}">
                <a16:creationId xmlns:a16="http://schemas.microsoft.com/office/drawing/2014/main" id="{65B9032D-AE95-43F3-AF10-15B4CFA60A7B}"/>
              </a:ext>
            </a:extLst>
          </p:cNvPr>
          <p:cNvPicPr>
            <a:picLocks noChangeAspect="1"/>
          </p:cNvPicPr>
          <p:nvPr/>
        </p:nvPicPr>
        <p:blipFill>
          <a:blip r:embed="rId3"/>
          <a:stretch>
            <a:fillRect/>
          </a:stretch>
        </p:blipFill>
        <p:spPr>
          <a:xfrm>
            <a:off x="1622939" y="1001365"/>
            <a:ext cx="2578534" cy="2187201"/>
          </a:xfrm>
          <a:prstGeom prst="rect">
            <a:avLst/>
          </a:prstGeom>
        </p:spPr>
      </p:pic>
      <p:pic>
        <p:nvPicPr>
          <p:cNvPr id="10" name="内容占位符 6">
            <a:extLst>
              <a:ext uri="{FF2B5EF4-FFF2-40B4-BE49-F238E27FC236}">
                <a16:creationId xmlns:a16="http://schemas.microsoft.com/office/drawing/2014/main" id="{AF4FAEC8-92A8-4C2C-8605-39A8643CC772}"/>
              </a:ext>
            </a:extLst>
          </p:cNvPr>
          <p:cNvPicPr>
            <a:picLocks noChangeAspect="1"/>
          </p:cNvPicPr>
          <p:nvPr/>
        </p:nvPicPr>
        <p:blipFill>
          <a:blip r:embed="rId4"/>
          <a:stretch>
            <a:fillRect/>
          </a:stretch>
        </p:blipFill>
        <p:spPr>
          <a:xfrm>
            <a:off x="7898037" y="3323804"/>
            <a:ext cx="2966416" cy="2579723"/>
          </a:xfrm>
          <a:prstGeom prst="rect">
            <a:avLst/>
          </a:prstGeom>
        </p:spPr>
      </p:pic>
      <p:pic>
        <p:nvPicPr>
          <p:cNvPr id="7" name="内容占位符 3">
            <a:extLst>
              <a:ext uri="{FF2B5EF4-FFF2-40B4-BE49-F238E27FC236}">
                <a16:creationId xmlns:a16="http://schemas.microsoft.com/office/drawing/2014/main" id="{C34368DD-7C43-4C63-BD4E-A9DCCE6DD609}"/>
              </a:ext>
            </a:extLst>
          </p:cNvPr>
          <p:cNvPicPr>
            <a:picLocks noChangeAspect="1"/>
          </p:cNvPicPr>
          <p:nvPr/>
        </p:nvPicPr>
        <p:blipFill>
          <a:blip r:embed="rId5"/>
          <a:stretch>
            <a:fillRect/>
          </a:stretch>
        </p:blipFill>
        <p:spPr>
          <a:xfrm>
            <a:off x="4916471" y="997019"/>
            <a:ext cx="2457530" cy="2187201"/>
          </a:xfrm>
          <a:prstGeom prst="rect">
            <a:avLst/>
          </a:prstGeom>
        </p:spPr>
      </p:pic>
      <p:sp>
        <p:nvSpPr>
          <p:cNvPr id="11" name="文本框 10">
            <a:extLst>
              <a:ext uri="{FF2B5EF4-FFF2-40B4-BE49-F238E27FC236}">
                <a16:creationId xmlns:a16="http://schemas.microsoft.com/office/drawing/2014/main" id="{7DFE058B-4766-4AD0-9F00-91187A62F5AB}"/>
              </a:ext>
            </a:extLst>
          </p:cNvPr>
          <p:cNvSpPr txBox="1"/>
          <p:nvPr/>
        </p:nvSpPr>
        <p:spPr>
          <a:xfrm>
            <a:off x="95585" y="6345400"/>
            <a:ext cx="8316141" cy="276999"/>
          </a:xfrm>
          <a:prstGeom prst="rect">
            <a:avLst/>
          </a:prstGeom>
          <a:noFill/>
        </p:spPr>
        <p:txBody>
          <a:bodyPr wrap="square">
            <a:spAutoFit/>
          </a:bodyPr>
          <a:lstStyle/>
          <a:p>
            <a:r>
              <a:rPr lang="zh-CN" altLang="en-US" sz="1200" i="1" u="sng" dirty="0">
                <a:solidFill>
                  <a:srgbClr val="333333"/>
                </a:solidFill>
                <a:latin typeface="Times New Roman" panose="02020603050405020304" pitchFamily="18" charset="0"/>
                <a:cs typeface="Times New Roman" panose="02020603050405020304" pitchFamily="18" charset="0"/>
              </a:rPr>
              <a:t>Mono-energy neutron testing of Single Event Effects</a:t>
            </a:r>
            <a:r>
              <a:rPr lang="en-US" altLang="zh-CN" sz="1200" i="1" u="sng" dirty="0">
                <a:solidFill>
                  <a:srgbClr val="333333"/>
                </a:solidFill>
                <a:latin typeface="Times New Roman" panose="02020603050405020304" pitchFamily="18" charset="0"/>
                <a:cs typeface="Times New Roman" panose="02020603050405020304" pitchFamily="18" charset="0"/>
              </a:rPr>
              <a:t>, J. </a:t>
            </a:r>
            <a:r>
              <a:rPr lang="en-US" altLang="zh-CN" sz="1200" i="1" u="sng" dirty="0" err="1">
                <a:solidFill>
                  <a:srgbClr val="333333"/>
                </a:solidFill>
                <a:latin typeface="Times New Roman" panose="02020603050405020304" pitchFamily="18" charset="0"/>
                <a:cs typeface="Times New Roman" panose="02020603050405020304" pitchFamily="18" charset="0"/>
              </a:rPr>
              <a:t>Blomgren</a:t>
            </a:r>
            <a:r>
              <a:rPr lang="zh-CN" altLang="en-US" sz="1200" i="1" u="sng" dirty="0">
                <a:solidFill>
                  <a:srgbClr val="333333"/>
                </a:solidFill>
                <a:latin typeface="Times New Roman" panose="02020603050405020304" pitchFamily="18" charset="0"/>
                <a:cs typeface="Times New Roman" panose="02020603050405020304" pitchFamily="18" charset="0"/>
              </a:rPr>
              <a:t>，</a:t>
            </a:r>
            <a:r>
              <a:rPr lang="en-US" altLang="zh-CN" sz="1200" i="1" u="sng" dirty="0">
                <a:solidFill>
                  <a:srgbClr val="333333"/>
                </a:solidFill>
                <a:latin typeface="Times New Roman" panose="02020603050405020304" pitchFamily="18" charset="0"/>
                <a:cs typeface="Times New Roman" panose="02020603050405020304" pitchFamily="18" charset="0"/>
              </a:rPr>
              <a:t>S. Pomp</a:t>
            </a:r>
            <a:r>
              <a:rPr lang="zh-CN" altLang="en-US" sz="1200" i="1" u="sng" dirty="0">
                <a:solidFill>
                  <a:srgbClr val="333333"/>
                </a:solidFill>
                <a:latin typeface="Times New Roman" panose="02020603050405020304" pitchFamily="18" charset="0"/>
                <a:cs typeface="Times New Roman" panose="02020603050405020304" pitchFamily="18" charset="0"/>
              </a:rPr>
              <a:t>，</a:t>
            </a:r>
            <a:r>
              <a:rPr lang="en-US" altLang="zh-CN" sz="1200" i="1" u="sng" dirty="0">
                <a:solidFill>
                  <a:srgbClr val="333333"/>
                </a:solidFill>
                <a:latin typeface="Times New Roman" panose="02020603050405020304" pitchFamily="18" charset="0"/>
                <a:cs typeface="Times New Roman" panose="02020603050405020304" pitchFamily="18" charset="0"/>
              </a:rPr>
              <a:t>J.-C. </a:t>
            </a:r>
            <a:r>
              <a:rPr lang="en-US" altLang="zh-CN" sz="1200" i="1" u="sng" dirty="0" err="1">
                <a:solidFill>
                  <a:srgbClr val="333333"/>
                </a:solidFill>
                <a:latin typeface="Times New Roman" panose="02020603050405020304" pitchFamily="18" charset="0"/>
                <a:cs typeface="Times New Roman" panose="02020603050405020304" pitchFamily="18" charset="0"/>
              </a:rPr>
              <a:t>Bourselier</a:t>
            </a:r>
            <a:r>
              <a:rPr lang="zh-CN" altLang="en-US" sz="1200" i="1" u="sng" dirty="0">
                <a:solidFill>
                  <a:srgbClr val="333333"/>
                </a:solidFill>
                <a:latin typeface="Times New Roman" panose="02020603050405020304" pitchFamily="18" charset="0"/>
                <a:cs typeface="Times New Roman" panose="02020603050405020304" pitchFamily="18" charset="0"/>
              </a:rPr>
              <a:t>，</a:t>
            </a:r>
            <a:r>
              <a:rPr lang="en-US" altLang="zh-CN" sz="1200" i="1" u="sng" dirty="0">
                <a:solidFill>
                  <a:srgbClr val="333333"/>
                </a:solidFill>
                <a:latin typeface="Times New Roman" panose="02020603050405020304" pitchFamily="18" charset="0"/>
                <a:cs typeface="Times New Roman" panose="02020603050405020304" pitchFamily="18" charset="0"/>
              </a:rPr>
              <a:t>M. </a:t>
            </a:r>
            <a:r>
              <a:rPr lang="en-US" altLang="zh-CN" sz="1200" i="1" u="sng" dirty="0" err="1">
                <a:solidFill>
                  <a:srgbClr val="333333"/>
                </a:solidFill>
                <a:latin typeface="Times New Roman" panose="02020603050405020304" pitchFamily="18" charset="0"/>
                <a:cs typeface="Times New Roman" panose="02020603050405020304" pitchFamily="18" charset="0"/>
              </a:rPr>
              <a:t>Österlund</a:t>
            </a:r>
            <a:r>
              <a:rPr lang="zh-CN" altLang="en-US" sz="1200" i="1" u="sng" dirty="0">
                <a:solidFill>
                  <a:srgbClr val="333333"/>
                </a:solidFill>
                <a:latin typeface="Times New Roman" panose="02020603050405020304" pitchFamily="18" charset="0"/>
                <a:cs typeface="Times New Roman" panose="02020603050405020304" pitchFamily="18" charset="0"/>
              </a:rPr>
              <a:t>，</a:t>
            </a:r>
            <a:r>
              <a:rPr lang="en-US" altLang="zh-CN" sz="1200" i="1" u="sng" dirty="0">
                <a:solidFill>
                  <a:srgbClr val="333333"/>
                </a:solidFill>
                <a:latin typeface="Times New Roman" panose="02020603050405020304" pitchFamily="18" charset="0"/>
                <a:cs typeface="Times New Roman" panose="02020603050405020304" pitchFamily="18" charset="0"/>
              </a:rPr>
              <a:t>A. Koning</a:t>
            </a:r>
            <a:endParaRPr lang="zh-CN" altLang="en-US" sz="1200" i="1" u="sng" dirty="0">
              <a:solidFill>
                <a:srgbClr val="333333"/>
              </a:solidFill>
              <a:latin typeface="Times New Roman" panose="02020603050405020304" pitchFamily="18" charset="0"/>
              <a:cs typeface="Times New Roman" panose="02020603050405020304" pitchFamily="18" charset="0"/>
            </a:endParaRPr>
          </a:p>
        </p:txBody>
      </p:sp>
      <p:pic>
        <p:nvPicPr>
          <p:cNvPr id="4" name="图片 3">
            <a:extLst>
              <a:ext uri="{FF2B5EF4-FFF2-40B4-BE49-F238E27FC236}">
                <a16:creationId xmlns:a16="http://schemas.microsoft.com/office/drawing/2014/main" id="{1568FC9D-67DA-44B3-9886-94FA69CD3E01}"/>
              </a:ext>
            </a:extLst>
          </p:cNvPr>
          <p:cNvPicPr>
            <a:picLocks noChangeAspect="1"/>
          </p:cNvPicPr>
          <p:nvPr/>
        </p:nvPicPr>
        <p:blipFill>
          <a:blip r:embed="rId6"/>
          <a:stretch>
            <a:fillRect/>
          </a:stretch>
        </p:blipFill>
        <p:spPr>
          <a:xfrm>
            <a:off x="1493298" y="3323805"/>
            <a:ext cx="2708175" cy="2579724"/>
          </a:xfrm>
          <a:prstGeom prst="rect">
            <a:avLst/>
          </a:prstGeom>
        </p:spPr>
      </p:pic>
      <p:pic>
        <p:nvPicPr>
          <p:cNvPr id="12" name="图片 11">
            <a:extLst>
              <a:ext uri="{FF2B5EF4-FFF2-40B4-BE49-F238E27FC236}">
                <a16:creationId xmlns:a16="http://schemas.microsoft.com/office/drawing/2014/main" id="{516CBFBB-EE95-4036-AA90-41F7C08B918C}"/>
              </a:ext>
            </a:extLst>
          </p:cNvPr>
          <p:cNvPicPr>
            <a:picLocks noChangeAspect="1"/>
          </p:cNvPicPr>
          <p:nvPr/>
        </p:nvPicPr>
        <p:blipFill>
          <a:blip r:embed="rId7"/>
          <a:stretch>
            <a:fillRect/>
          </a:stretch>
        </p:blipFill>
        <p:spPr>
          <a:xfrm>
            <a:off x="4639140" y="3323805"/>
            <a:ext cx="2821230" cy="2579724"/>
          </a:xfrm>
          <a:prstGeom prst="rect">
            <a:avLst/>
          </a:prstGeom>
        </p:spPr>
      </p:pic>
      <p:sp>
        <p:nvSpPr>
          <p:cNvPr id="13" name="矩形 12">
            <a:extLst>
              <a:ext uri="{FF2B5EF4-FFF2-40B4-BE49-F238E27FC236}">
                <a16:creationId xmlns:a16="http://schemas.microsoft.com/office/drawing/2014/main" id="{4930E063-5E4A-402B-88CC-239A8D105E96}"/>
              </a:ext>
            </a:extLst>
          </p:cNvPr>
          <p:cNvSpPr/>
          <p:nvPr/>
        </p:nvSpPr>
        <p:spPr bwMode="auto">
          <a:xfrm>
            <a:off x="1308850" y="3319459"/>
            <a:ext cx="9555603" cy="2599931"/>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a:ln>
                <a:noFill/>
              </a:ln>
              <a:solidFill>
                <a:schemeClr val="tx1"/>
              </a:solidFill>
              <a:effectLst/>
              <a:latin typeface="Calibri" pitchFamily="34" charset="0"/>
              <a:ea typeface="宋体" pitchFamily="2" charset="-122"/>
            </a:endParaRPr>
          </a:p>
        </p:txBody>
      </p:sp>
      <p:sp>
        <p:nvSpPr>
          <p:cNvPr id="16" name="矩形 15">
            <a:extLst>
              <a:ext uri="{FF2B5EF4-FFF2-40B4-BE49-F238E27FC236}">
                <a16:creationId xmlns:a16="http://schemas.microsoft.com/office/drawing/2014/main" id="{76C1BD98-17C2-4B64-8FB7-8B8F09D42CD3}"/>
              </a:ext>
            </a:extLst>
          </p:cNvPr>
          <p:cNvSpPr/>
          <p:nvPr/>
        </p:nvSpPr>
        <p:spPr bwMode="auto">
          <a:xfrm>
            <a:off x="1308850" y="960052"/>
            <a:ext cx="9555603" cy="2232859"/>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a:ln>
                <a:noFill/>
              </a:ln>
              <a:solidFill>
                <a:schemeClr val="tx1"/>
              </a:solidFill>
              <a:effectLst/>
              <a:latin typeface="Calibri" pitchFamily="34" charset="0"/>
              <a:ea typeface="宋体" pitchFamily="2" charset="-122"/>
            </a:endParaRPr>
          </a:p>
        </p:txBody>
      </p:sp>
      <p:sp>
        <p:nvSpPr>
          <p:cNvPr id="18" name="文本框 17">
            <a:extLst>
              <a:ext uri="{FF2B5EF4-FFF2-40B4-BE49-F238E27FC236}">
                <a16:creationId xmlns:a16="http://schemas.microsoft.com/office/drawing/2014/main" id="{D1181B8D-3396-40CB-9CB4-3BE9BC3061E9}"/>
              </a:ext>
            </a:extLst>
          </p:cNvPr>
          <p:cNvSpPr txBox="1"/>
          <p:nvPr/>
        </p:nvSpPr>
        <p:spPr>
          <a:xfrm>
            <a:off x="95585" y="6602907"/>
            <a:ext cx="8661768" cy="276999"/>
          </a:xfrm>
          <a:prstGeom prst="rect">
            <a:avLst/>
          </a:prstGeom>
          <a:noFill/>
        </p:spPr>
        <p:txBody>
          <a:bodyPr wrap="square">
            <a:spAutoFit/>
          </a:bodyPr>
          <a:lstStyle/>
          <a:p>
            <a:r>
              <a:rPr lang="en-US" altLang="zh-CN" sz="1200" i="1" u="sng" dirty="0">
                <a:solidFill>
                  <a:srgbClr val="333333"/>
                </a:solidFill>
                <a:latin typeface="Times New Roman" panose="02020603050405020304" pitchFamily="18" charset="0"/>
                <a:cs typeface="Times New Roman" panose="02020603050405020304" pitchFamily="18" charset="0"/>
              </a:rPr>
              <a:t>Impact of Irradiation Side on Neutron-Induced Single-Event Upsets in 65-nm Bulk SRAMs</a:t>
            </a:r>
            <a:endParaRPr lang="zh-CN" altLang="en-US" sz="1200" i="1" u="sng" dirty="0">
              <a:solidFill>
                <a:srgbClr val="333333"/>
              </a:solidFill>
              <a:latin typeface="Times New Roman" panose="02020603050405020304" pitchFamily="18" charset="0"/>
              <a:cs typeface="Times New Roman" panose="02020603050405020304" pitchFamily="18" charset="0"/>
            </a:endParaRPr>
          </a:p>
        </p:txBody>
      </p:sp>
      <p:pic>
        <p:nvPicPr>
          <p:cNvPr id="17" name="图片 16">
            <a:extLst>
              <a:ext uri="{FF2B5EF4-FFF2-40B4-BE49-F238E27FC236}">
                <a16:creationId xmlns:a16="http://schemas.microsoft.com/office/drawing/2014/main" id="{A9074C2D-367F-4B3C-AA1C-0A856D111DDC}"/>
              </a:ext>
            </a:extLst>
          </p:cNvPr>
          <p:cNvPicPr>
            <a:picLocks noChangeAspect="1"/>
          </p:cNvPicPr>
          <p:nvPr/>
        </p:nvPicPr>
        <p:blipFill>
          <a:blip r:embed="rId8"/>
          <a:stretch>
            <a:fillRect/>
          </a:stretch>
        </p:blipFill>
        <p:spPr>
          <a:xfrm>
            <a:off x="7990529" y="982880"/>
            <a:ext cx="2501529" cy="2187201"/>
          </a:xfrm>
          <a:prstGeom prst="rect">
            <a:avLst/>
          </a:prstGeom>
        </p:spPr>
      </p:pic>
      <p:sp>
        <p:nvSpPr>
          <p:cNvPr id="2" name="标题 1">
            <a:extLst>
              <a:ext uri="{FF2B5EF4-FFF2-40B4-BE49-F238E27FC236}">
                <a16:creationId xmlns:a16="http://schemas.microsoft.com/office/drawing/2014/main" id="{C45B1062-C7AC-67CF-494B-EF82537C636F}"/>
              </a:ext>
            </a:extLst>
          </p:cNvPr>
          <p:cNvSpPr>
            <a:spLocks noGrp="1"/>
          </p:cNvSpPr>
          <p:nvPr>
            <p:ph type="title"/>
          </p:nvPr>
        </p:nvSpPr>
        <p:spPr/>
        <p:txBody>
          <a:bodyPr/>
          <a:lstStyle/>
          <a:p>
            <a:r>
              <a:rPr lang="zh-CN" altLang="en-US" dirty="0"/>
              <a:t>国外文献数据</a:t>
            </a:r>
          </a:p>
        </p:txBody>
      </p:sp>
    </p:spTree>
    <p:extLst>
      <p:ext uri="{BB962C8B-B14F-4D97-AF65-F5344CB8AC3E}">
        <p14:creationId xmlns:p14="http://schemas.microsoft.com/office/powerpoint/2010/main" val="1070519189"/>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a:extLst>
              <a:ext uri="{FF2B5EF4-FFF2-40B4-BE49-F238E27FC236}">
                <a16:creationId xmlns:a16="http://schemas.microsoft.com/office/drawing/2014/main" id="{9DA35426-4D38-416D-B769-B814EBD84396}"/>
              </a:ext>
            </a:extLst>
          </p:cNvPr>
          <p:cNvSpPr txBox="1"/>
          <p:nvPr/>
        </p:nvSpPr>
        <p:spPr>
          <a:xfrm>
            <a:off x="11709768" y="6469535"/>
            <a:ext cx="312983" cy="369332"/>
          </a:xfrm>
          <a:prstGeom prst="rect">
            <a:avLst/>
          </a:prstGeom>
          <a:noFill/>
        </p:spPr>
        <p:txBody>
          <a:bodyPr wrap="square" rtlCol="0">
            <a:spAutoFit/>
          </a:bodyPr>
          <a:lstStyle/>
          <a:p>
            <a:r>
              <a:rPr lang="en-US" altLang="zh-CN" dirty="0"/>
              <a:t>9</a:t>
            </a:r>
            <a:endParaRPr lang="zh-CN" altLang="en-US" dirty="0"/>
          </a:p>
        </p:txBody>
      </p:sp>
      <p:sp>
        <p:nvSpPr>
          <p:cNvPr id="13" name="矩形 12"/>
          <p:cNvSpPr/>
          <p:nvPr/>
        </p:nvSpPr>
        <p:spPr>
          <a:xfrm>
            <a:off x="171987" y="4550017"/>
            <a:ext cx="6605224" cy="1384995"/>
          </a:xfrm>
          <a:prstGeom prst="rect">
            <a:avLst/>
          </a:prstGeom>
        </p:spPr>
        <p:txBody>
          <a:bodyPr wrap="square">
            <a:spAutoFit/>
          </a:bodyPr>
          <a:lstStyle/>
          <a:p>
            <a:pPr marL="285750" indent="-285750" algn="just">
              <a:lnSpc>
                <a:spcPct val="120000"/>
              </a:lnSpc>
              <a:buFont typeface="Arial" pitchFamily="34" charset="0"/>
              <a:buChar char="•"/>
            </a:pPr>
            <a:r>
              <a:rPr lang="zh-CN" altLang="en-US" sz="1400" dirty="0"/>
              <a:t>实验在距钨靶</a:t>
            </a:r>
            <a:r>
              <a:rPr lang="en-US" altLang="zh-CN" sz="1400" dirty="0"/>
              <a:t>57.2m</a:t>
            </a:r>
            <a:r>
              <a:rPr lang="zh-CN" altLang="en-US" sz="1400" dirty="0"/>
              <a:t>处的白光实验厅</a:t>
            </a:r>
            <a:r>
              <a:rPr lang="en-US" altLang="zh-CN" sz="1400" dirty="0"/>
              <a:t>1</a:t>
            </a:r>
            <a:r>
              <a:rPr lang="zh-CN" altLang="en-US" sz="1400" dirty="0"/>
              <a:t>进行</a:t>
            </a:r>
            <a:endParaRPr lang="en-US" altLang="zh-CN" sz="1400" dirty="0"/>
          </a:p>
          <a:p>
            <a:pPr marL="285750" indent="-285750" algn="just">
              <a:lnSpc>
                <a:spcPct val="120000"/>
              </a:lnSpc>
              <a:buFont typeface="Arial" pitchFamily="34" charset="0"/>
              <a:buChar char="•"/>
            </a:pPr>
            <a:r>
              <a:rPr lang="zh-CN" altLang="zh-CN" sz="1400" dirty="0"/>
              <a:t>快中子从左向右移动，如图黄色水平箭头所示</a:t>
            </a:r>
            <a:endParaRPr lang="en-US" altLang="zh-CN" sz="1400" dirty="0"/>
          </a:p>
          <a:p>
            <a:pPr marL="285750" indent="-285750" algn="just">
              <a:lnSpc>
                <a:spcPct val="120000"/>
              </a:lnSpc>
              <a:buFont typeface="Arial" pitchFamily="34" charset="0"/>
              <a:buChar char="•"/>
            </a:pPr>
            <a:r>
              <a:rPr lang="en-US" altLang="zh-CN" sz="1400" dirty="0"/>
              <a:t>DUT</a:t>
            </a:r>
            <a:r>
              <a:rPr lang="zh-CN" altLang="zh-CN" sz="1400" dirty="0"/>
              <a:t>（</a:t>
            </a:r>
            <a:r>
              <a:rPr lang="en-US" altLang="zh-CN" sz="1400" dirty="0"/>
              <a:t>Kintex-7 FPGA</a:t>
            </a:r>
            <a:r>
              <a:rPr lang="zh-CN" altLang="zh-CN" sz="1400" dirty="0"/>
              <a:t>）通过激光打标准直放置于中子束的中心</a:t>
            </a:r>
            <a:endParaRPr lang="en-US" altLang="zh-CN" sz="1400" dirty="0"/>
          </a:p>
          <a:p>
            <a:pPr marL="285750" indent="-285750" algn="just">
              <a:lnSpc>
                <a:spcPct val="120000"/>
              </a:lnSpc>
              <a:buFont typeface="Arial" pitchFamily="34" charset="0"/>
              <a:buChar char="•"/>
            </a:pPr>
            <a:r>
              <a:rPr lang="en-US" altLang="zh-CN" sz="1400" dirty="0"/>
              <a:t>S6</a:t>
            </a:r>
            <a:r>
              <a:rPr lang="zh-CN" altLang="en-US" sz="1400" dirty="0"/>
              <a:t>板及上位机放置于中子束外，防止散射中子引起的设备故障</a:t>
            </a:r>
            <a:endParaRPr lang="en-US" altLang="zh-CN" sz="1400" dirty="0"/>
          </a:p>
          <a:p>
            <a:pPr marL="285750" indent="-285750" algn="just">
              <a:lnSpc>
                <a:spcPct val="120000"/>
              </a:lnSpc>
              <a:buFont typeface="Arial" pitchFamily="34" charset="0"/>
              <a:buChar char="•"/>
            </a:pPr>
            <a:r>
              <a:rPr lang="zh-CN" altLang="en-US" sz="1400" dirty="0"/>
              <a:t>通过</a:t>
            </a:r>
            <a:r>
              <a:rPr lang="en-US" altLang="zh-CN" sz="1400" dirty="0"/>
              <a:t>RCS</a:t>
            </a:r>
            <a:r>
              <a:rPr lang="zh-CN" altLang="zh-CN" sz="1400" dirty="0"/>
              <a:t>的</a:t>
            </a:r>
            <a:r>
              <a:rPr lang="en-US" altLang="zh-CN" sz="1400" dirty="0"/>
              <a:t>Kicker</a:t>
            </a:r>
            <a:r>
              <a:rPr lang="zh-CN" altLang="zh-CN" sz="1400" dirty="0"/>
              <a:t>信号来触发</a:t>
            </a:r>
            <a:r>
              <a:rPr lang="en-US" altLang="zh-CN" sz="1400" dirty="0"/>
              <a:t>S6</a:t>
            </a:r>
            <a:r>
              <a:rPr lang="zh-CN" altLang="en-US" sz="1400" dirty="0"/>
              <a:t>板开始计时</a:t>
            </a:r>
            <a:endParaRPr lang="en-US" altLang="zh-CN" sz="1400" dirty="0"/>
          </a:p>
        </p:txBody>
      </p:sp>
      <p:sp>
        <p:nvSpPr>
          <p:cNvPr id="15" name="矩形 14"/>
          <p:cNvSpPr/>
          <p:nvPr/>
        </p:nvSpPr>
        <p:spPr>
          <a:xfrm>
            <a:off x="171987" y="5935012"/>
            <a:ext cx="6516490" cy="609398"/>
          </a:xfrm>
          <a:prstGeom prst="rect">
            <a:avLst/>
          </a:prstGeom>
          <a:ln>
            <a:solidFill>
              <a:srgbClr val="FF0000"/>
            </a:solidFill>
          </a:ln>
        </p:spPr>
        <p:txBody>
          <a:bodyPr wrap="square">
            <a:spAutoFit/>
          </a:bodyPr>
          <a:lstStyle/>
          <a:p>
            <a:pPr marL="342900" indent="-342900" algn="just">
              <a:lnSpc>
                <a:spcPct val="120000"/>
              </a:lnSpc>
              <a:buFont typeface="+mj-ea"/>
              <a:buAutoNum type="circleNumDbPlain"/>
            </a:pPr>
            <a:r>
              <a:rPr lang="en-US" altLang="zh-CN" sz="1400" b="1" dirty="0">
                <a:solidFill>
                  <a:srgbClr val="FF0000"/>
                </a:solidFill>
              </a:rPr>
              <a:t>Kicker</a:t>
            </a:r>
            <a:r>
              <a:rPr lang="zh-CN" altLang="en-US" sz="1400" b="1" dirty="0">
                <a:solidFill>
                  <a:srgbClr val="FF0000"/>
                </a:solidFill>
              </a:rPr>
              <a:t>信号不是真实的中子飞行起始时刻，而是质子偏转时刻。需校准</a:t>
            </a:r>
            <a:r>
              <a:rPr lang="en-US" altLang="zh-CN" sz="1400" b="1" dirty="0">
                <a:solidFill>
                  <a:srgbClr val="FF0000"/>
                </a:solidFill>
              </a:rPr>
              <a:t>T0</a:t>
            </a:r>
            <a:r>
              <a:rPr lang="zh-CN" altLang="en-US" sz="1400" b="1" dirty="0">
                <a:solidFill>
                  <a:srgbClr val="FF0000"/>
                </a:solidFill>
              </a:rPr>
              <a:t>信号</a:t>
            </a:r>
            <a:endParaRPr lang="en-US" altLang="zh-CN" sz="1400" b="1" dirty="0">
              <a:solidFill>
                <a:srgbClr val="FF0000"/>
              </a:solidFill>
            </a:endParaRPr>
          </a:p>
          <a:p>
            <a:pPr marL="342900" indent="-342900" algn="just">
              <a:lnSpc>
                <a:spcPct val="120000"/>
              </a:lnSpc>
              <a:buFont typeface="+mj-ea"/>
              <a:buAutoNum type="circleNumDbPlain"/>
            </a:pPr>
            <a:r>
              <a:rPr lang="zh-CN" altLang="en-US" sz="1400" b="1" dirty="0">
                <a:solidFill>
                  <a:srgbClr val="FF0000"/>
                </a:solidFill>
              </a:rPr>
              <a:t>实验时</a:t>
            </a:r>
            <a:r>
              <a:rPr lang="en-US" altLang="zh-CN" sz="1400" b="1" dirty="0">
                <a:solidFill>
                  <a:srgbClr val="FF0000"/>
                </a:solidFill>
              </a:rPr>
              <a:t>CSNS</a:t>
            </a:r>
            <a:r>
              <a:rPr lang="zh-CN" altLang="en-US" sz="1400" b="1" dirty="0">
                <a:solidFill>
                  <a:srgbClr val="FF0000"/>
                </a:solidFill>
              </a:rPr>
              <a:t>工作模式为兼用模式，即单个脉冲包括两个相差</a:t>
            </a:r>
            <a:r>
              <a:rPr lang="en-US" altLang="zh-CN" sz="1400" b="1" dirty="0">
                <a:solidFill>
                  <a:srgbClr val="FF0000"/>
                </a:solidFill>
              </a:rPr>
              <a:t>410ns</a:t>
            </a:r>
            <a:r>
              <a:rPr lang="zh-CN" altLang="en-US" sz="1400" b="1" dirty="0">
                <a:solidFill>
                  <a:srgbClr val="FF0000"/>
                </a:solidFill>
              </a:rPr>
              <a:t>的质子束团</a:t>
            </a:r>
            <a:endParaRPr lang="en-US" altLang="zh-CN" sz="1400" b="1" dirty="0">
              <a:solidFill>
                <a:srgbClr val="FF0000"/>
              </a:solidFill>
            </a:endParaRPr>
          </a:p>
        </p:txBody>
      </p:sp>
      <p:grpSp>
        <p:nvGrpSpPr>
          <p:cNvPr id="5" name="组合 4"/>
          <p:cNvGrpSpPr/>
          <p:nvPr/>
        </p:nvGrpSpPr>
        <p:grpSpPr>
          <a:xfrm>
            <a:off x="93224" y="1000337"/>
            <a:ext cx="6954850" cy="3558232"/>
            <a:chOff x="144593" y="938693"/>
            <a:chExt cx="7177447" cy="3558232"/>
          </a:xfrm>
        </p:grpSpPr>
        <p:sp>
          <p:nvSpPr>
            <p:cNvPr id="3" name="矩形 2"/>
            <p:cNvSpPr/>
            <p:nvPr/>
          </p:nvSpPr>
          <p:spPr>
            <a:xfrm>
              <a:off x="2562988" y="4243009"/>
              <a:ext cx="2069797" cy="253916"/>
            </a:xfrm>
            <a:prstGeom prst="rect">
              <a:avLst/>
            </a:prstGeom>
          </p:spPr>
          <p:txBody>
            <a:bodyPr wrap="none">
              <a:spAutoFit/>
            </a:bodyPr>
            <a:lstStyle/>
            <a:p>
              <a:r>
                <a:rPr lang="en-US" altLang="zh-CN" sz="1050" dirty="0">
                  <a:latin typeface="黑体" pitchFamily="49" charset="-122"/>
                  <a:ea typeface="黑体" pitchFamily="49" charset="-122"/>
                </a:rPr>
                <a:t>CSNS</a:t>
              </a:r>
              <a:r>
                <a:rPr lang="zh-CN" altLang="zh-CN" sz="1050" dirty="0">
                  <a:latin typeface="黑体" pitchFamily="49" charset="-122"/>
                  <a:ea typeface="黑体" pitchFamily="49" charset="-122"/>
                </a:rPr>
                <a:t>白光中子源实验装置示意图</a:t>
              </a:r>
              <a:endParaRPr lang="zh-CN" altLang="en-US" sz="1050" dirty="0">
                <a:latin typeface="黑体" pitchFamily="49" charset="-122"/>
                <a:ea typeface="黑体" pitchFamily="49" charset="-122"/>
              </a:endParaRPr>
            </a:p>
          </p:txBody>
        </p:sp>
        <p:pic>
          <p:nvPicPr>
            <p:cNvPr id="17" name="图片 16" descr="D:\CSNS\work\see\2021.5.12_文章\图片\实验装置.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593" y="938693"/>
              <a:ext cx="7177447" cy="3232615"/>
            </a:xfrm>
            <a:prstGeom prst="rect">
              <a:avLst/>
            </a:prstGeom>
            <a:noFill/>
            <a:ln>
              <a:noFill/>
            </a:ln>
          </p:spPr>
        </p:pic>
      </p:grpSp>
      <p:pic>
        <p:nvPicPr>
          <p:cNvPr id="19" name="图片 18"/>
          <p:cNvPicPr/>
          <p:nvPr/>
        </p:nvPicPr>
        <p:blipFill rotWithShape="1">
          <a:blip r:embed="rId4" cstate="print">
            <a:extLst>
              <a:ext uri="{28A0092B-C50C-407E-A947-70E740481C1C}">
                <a14:useLocalDpi xmlns:a14="http://schemas.microsoft.com/office/drawing/2010/main" val="0"/>
              </a:ext>
            </a:extLst>
          </a:blip>
          <a:srcRect l="9486" r="3105"/>
          <a:stretch/>
        </p:blipFill>
        <p:spPr>
          <a:xfrm>
            <a:off x="6967865" y="1000337"/>
            <a:ext cx="4972692" cy="2777490"/>
          </a:xfrm>
          <a:prstGeom prst="rect">
            <a:avLst/>
          </a:prstGeom>
        </p:spPr>
      </p:pic>
      <p:grpSp>
        <p:nvGrpSpPr>
          <p:cNvPr id="20" name="组合 19"/>
          <p:cNvGrpSpPr/>
          <p:nvPr/>
        </p:nvGrpSpPr>
        <p:grpSpPr>
          <a:xfrm>
            <a:off x="5202408" y="4948725"/>
            <a:ext cx="7095365" cy="1479323"/>
            <a:chOff x="5096635" y="4233008"/>
            <a:chExt cx="7095365" cy="1479323"/>
          </a:xfrm>
        </p:grpSpPr>
        <mc:AlternateContent xmlns:mc="http://schemas.openxmlformats.org/markup-compatibility/2006" xmlns:a14="http://schemas.microsoft.com/office/drawing/2010/main">
          <mc:Choice Requires="a14">
            <p:sp>
              <p:nvSpPr>
                <p:cNvPr id="14" name="矩形 13"/>
                <p:cNvSpPr/>
                <p:nvPr/>
              </p:nvSpPr>
              <p:spPr>
                <a:xfrm>
                  <a:off x="5096635" y="4233008"/>
                  <a:ext cx="7095365" cy="102175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smtClean="0">
                            <a:latin typeface="Cambria Math"/>
                          </a:rPr>
                          <m:t>∆</m:t>
                        </m:r>
                        <m:sSub>
                          <m:sSubPr>
                            <m:ctrlPr>
                              <a:rPr lang="zh-CN" altLang="zh-CN" i="1">
                                <a:latin typeface="Cambria Math" panose="02040503050406030204" pitchFamily="18" charset="0"/>
                              </a:rPr>
                            </m:ctrlPr>
                          </m:sSubPr>
                          <m:e>
                            <m:r>
                              <a:rPr lang="en-US" altLang="zh-CN" i="1">
                                <a:latin typeface="Cambria Math"/>
                              </a:rPr>
                              <m:t>𝑇</m:t>
                            </m:r>
                          </m:e>
                          <m:sub>
                            <m:r>
                              <a:rPr lang="en-US" altLang="zh-CN" i="1">
                                <a:latin typeface="Cambria Math"/>
                              </a:rPr>
                              <m:t>𝑡𝑜𝑓</m:t>
                            </m:r>
                          </m:sub>
                        </m:sSub>
                        <m:r>
                          <a:rPr lang="en-US" altLang="zh-CN" i="1">
                            <a:latin typeface="Cambria Math"/>
                          </a:rPr>
                          <m:t>=</m:t>
                        </m:r>
                        <m:sSub>
                          <m:sSubPr>
                            <m:ctrlPr>
                              <a:rPr lang="zh-CN" altLang="zh-CN" i="1">
                                <a:latin typeface="Cambria Math" panose="02040503050406030204" pitchFamily="18" charset="0"/>
                              </a:rPr>
                            </m:ctrlPr>
                          </m:sSubPr>
                          <m:e>
                            <m:r>
                              <a:rPr lang="en-US" altLang="zh-CN" i="1">
                                <a:latin typeface="Cambria Math"/>
                              </a:rPr>
                              <m:t>𝑇</m:t>
                            </m:r>
                          </m:e>
                          <m:sub>
                            <m:r>
                              <a:rPr lang="en-US" altLang="zh-CN" i="1">
                                <a:latin typeface="Cambria Math"/>
                              </a:rPr>
                              <m:t>𝑠𝑒𝑢</m:t>
                            </m:r>
                          </m:sub>
                        </m:sSub>
                        <m:r>
                          <a:rPr lang="en-US" altLang="zh-CN" i="1">
                            <a:latin typeface="Cambria Math"/>
                          </a:rPr>
                          <m:t>−</m:t>
                        </m:r>
                        <m:sSub>
                          <m:sSubPr>
                            <m:ctrlPr>
                              <a:rPr lang="zh-CN" altLang="zh-CN" i="1" smtClean="0">
                                <a:latin typeface="Cambria Math" panose="02040503050406030204" pitchFamily="18" charset="0"/>
                              </a:rPr>
                            </m:ctrlPr>
                          </m:sSubPr>
                          <m:e>
                            <m:r>
                              <a:rPr lang="en-US" altLang="zh-CN" i="1">
                                <a:latin typeface="Cambria Math"/>
                              </a:rPr>
                              <m:t>𝑇</m:t>
                            </m:r>
                          </m:e>
                          <m:sub>
                            <m:r>
                              <a:rPr lang="en-US" altLang="zh-CN" i="1">
                                <a:latin typeface="Cambria Math"/>
                              </a:rPr>
                              <m:t>0</m:t>
                            </m:r>
                          </m:sub>
                        </m:sSub>
                      </m:oMath>
                    </m:oMathPara>
                  </a14:m>
                  <a:endParaRPr lang="en-US" altLang="zh-CN" i="1" dirty="0"/>
                </a:p>
                <a:p>
                  <a:r>
                    <a:rPr lang="en-US" altLang="zh-CN" dirty="0"/>
                    <a:t>                                                             </a:t>
                  </a:r>
                  <a14:m>
                    <m:oMath xmlns:m="http://schemas.openxmlformats.org/officeDocument/2006/math">
                      <m:r>
                        <a:rPr lang="en-US" altLang="zh-CN" i="1">
                          <a:latin typeface="Cambria Math"/>
                        </a:rPr>
                        <m:t>=</m:t>
                      </m:r>
                      <m:sSub>
                        <m:sSubPr>
                          <m:ctrlPr>
                            <a:rPr lang="zh-CN" altLang="zh-CN" i="1">
                              <a:latin typeface="Cambria Math" panose="02040503050406030204" pitchFamily="18" charset="0"/>
                            </a:rPr>
                          </m:ctrlPr>
                        </m:sSubPr>
                        <m:e>
                          <m:r>
                            <a:rPr lang="en-US" altLang="zh-CN" i="1">
                              <a:latin typeface="Cambria Math"/>
                            </a:rPr>
                            <m:t>𝑇</m:t>
                          </m:r>
                        </m:e>
                        <m:sub>
                          <m:r>
                            <a:rPr lang="en-US" altLang="zh-CN" i="1">
                              <a:latin typeface="Cambria Math"/>
                            </a:rPr>
                            <m:t>𝑠𝑒𝑢</m:t>
                          </m:r>
                        </m:sub>
                      </m:sSub>
                      <m:r>
                        <a:rPr lang="en-US" altLang="zh-CN" i="1">
                          <a:latin typeface="Cambria Math"/>
                        </a:rPr>
                        <m:t>−</m:t>
                      </m:r>
                      <m:d>
                        <m:dPr>
                          <m:ctrlPr>
                            <a:rPr lang="en-US" altLang="zh-CN" b="0" i="1" smtClean="0">
                              <a:latin typeface="Cambria Math" panose="02040503050406030204" pitchFamily="18" charset="0"/>
                            </a:rPr>
                          </m:ctrlPr>
                        </m:dPr>
                        <m:e>
                          <m:sSub>
                            <m:sSubPr>
                              <m:ctrlPr>
                                <a:rPr lang="zh-CN" altLang="zh-CN" i="1">
                                  <a:latin typeface="Cambria Math" panose="02040503050406030204" pitchFamily="18" charset="0"/>
                                </a:rPr>
                              </m:ctrlPr>
                            </m:sSubPr>
                            <m:e>
                              <m:r>
                                <a:rPr lang="en-US" altLang="zh-CN" i="1">
                                  <a:latin typeface="Cambria Math"/>
                                </a:rPr>
                                <m:t>𝑇</m:t>
                              </m:r>
                            </m:e>
                            <m:sub>
                              <m:r>
                                <a:rPr lang="en-US" altLang="zh-CN" i="1">
                                  <a:latin typeface="Cambria Math"/>
                                </a:rPr>
                                <m:t>𝑘</m:t>
                              </m:r>
                            </m:sub>
                          </m:sSub>
                          <m:r>
                            <a:rPr lang="en-US" altLang="zh-CN" b="0" i="1" smtClean="0">
                              <a:latin typeface="Cambria Math"/>
                            </a:rPr>
                            <m:t>+</m:t>
                          </m:r>
                          <m:r>
                            <a:rPr lang="en-US" altLang="zh-CN" i="1">
                              <a:latin typeface="Cambria Math"/>
                            </a:rPr>
                            <m:t>34</m:t>
                          </m:r>
                          <m:r>
                            <a:rPr lang="en-US" altLang="zh-CN" b="0" i="1" smtClean="0">
                              <a:latin typeface="Cambria Math"/>
                            </a:rPr>
                            <m:t>92</m:t>
                          </m:r>
                          <m:r>
                            <a:rPr lang="en-US" altLang="zh-CN" b="0" i="0" smtClean="0">
                              <a:latin typeface="Cambria Math"/>
                            </a:rPr>
                            <m:t>−</m:t>
                          </m:r>
                          <m:r>
                            <a:rPr lang="en-US" altLang="zh-CN">
                              <a:latin typeface="Cambria Math"/>
                            </a:rPr>
                            <m:t>∆</m:t>
                          </m:r>
                          <m:sSub>
                            <m:sSubPr>
                              <m:ctrlPr>
                                <a:rPr lang="zh-CN" altLang="zh-CN" i="1">
                                  <a:latin typeface="Cambria Math" panose="02040503050406030204" pitchFamily="18" charset="0"/>
                                </a:rPr>
                              </m:ctrlPr>
                            </m:sSubPr>
                            <m:e>
                              <m:r>
                                <a:rPr lang="en-US" altLang="zh-CN" i="1">
                                  <a:latin typeface="Cambria Math"/>
                                </a:rPr>
                                <m:t>𝑡</m:t>
                              </m:r>
                            </m:e>
                            <m:sub>
                              <m:r>
                                <a:rPr lang="en-US" altLang="zh-CN" i="1">
                                  <a:latin typeface="Cambria Math"/>
                                </a:rPr>
                                <m:t>𝑔</m:t>
                              </m:r>
                            </m:sub>
                          </m:sSub>
                        </m:e>
                      </m:d>
                    </m:oMath>
                  </a14:m>
                  <a:endParaRPr lang="en-US" altLang="zh-CN" b="0" dirty="0"/>
                </a:p>
                <a:p>
                  <a:r>
                    <a:rPr lang="en-US" altLang="zh-CN" dirty="0"/>
                    <a:t>			         </a:t>
                  </a:r>
                  <a14:m>
                    <m:oMath xmlns:m="http://schemas.openxmlformats.org/officeDocument/2006/math">
                      <m:r>
                        <a:rPr lang="en-US" altLang="zh-CN" i="1">
                          <a:latin typeface="Cambria Math"/>
                        </a:rPr>
                        <m:t>=</m:t>
                      </m:r>
                      <m:sSub>
                        <m:sSubPr>
                          <m:ctrlPr>
                            <a:rPr lang="zh-CN" altLang="zh-CN" i="1">
                              <a:latin typeface="Cambria Math" panose="02040503050406030204" pitchFamily="18" charset="0"/>
                            </a:rPr>
                          </m:ctrlPr>
                        </m:sSubPr>
                        <m:e>
                          <m:r>
                            <a:rPr lang="zh-CN" altLang="zh-CN" i="1">
                              <a:latin typeface="Cambria Math"/>
                            </a:rPr>
                            <m:t>（</m:t>
                          </m:r>
                          <m:r>
                            <a:rPr lang="en-US" altLang="zh-CN" i="1">
                              <a:latin typeface="Cambria Math"/>
                            </a:rPr>
                            <m:t>𝑇</m:t>
                          </m:r>
                        </m:e>
                        <m:sub>
                          <m:r>
                            <a:rPr lang="en-US" altLang="zh-CN" i="1">
                              <a:latin typeface="Cambria Math"/>
                            </a:rPr>
                            <m:t>𝑠𝑒𝑢</m:t>
                          </m:r>
                        </m:sub>
                      </m:sSub>
                      <m:r>
                        <a:rPr lang="en-US" altLang="zh-CN" i="1">
                          <a:latin typeface="Cambria Math"/>
                        </a:rPr>
                        <m:t>−</m:t>
                      </m:r>
                      <m:sSub>
                        <m:sSubPr>
                          <m:ctrlPr>
                            <a:rPr lang="zh-CN" altLang="zh-CN" i="1">
                              <a:latin typeface="Cambria Math" panose="02040503050406030204" pitchFamily="18" charset="0"/>
                            </a:rPr>
                          </m:ctrlPr>
                        </m:sSubPr>
                        <m:e>
                          <m:r>
                            <a:rPr lang="en-US" altLang="zh-CN" i="1">
                              <a:latin typeface="Cambria Math"/>
                            </a:rPr>
                            <m:t>𝑇</m:t>
                          </m:r>
                        </m:e>
                        <m:sub>
                          <m:r>
                            <a:rPr lang="en-US" altLang="zh-CN" i="1">
                              <a:latin typeface="Cambria Math"/>
                            </a:rPr>
                            <m:t>𝑘</m:t>
                          </m:r>
                        </m:sub>
                      </m:sSub>
                      <m:r>
                        <a:rPr lang="zh-CN" altLang="zh-CN" i="1">
                          <a:latin typeface="Cambria Math"/>
                        </a:rPr>
                        <m:t>）</m:t>
                      </m:r>
                      <m:r>
                        <a:rPr lang="en-US" altLang="zh-CN" i="1">
                          <a:latin typeface="Cambria Math"/>
                        </a:rPr>
                        <m:t>−34</m:t>
                      </m:r>
                      <m:r>
                        <a:rPr lang="en-US" altLang="zh-CN" b="0" i="1" smtClean="0">
                          <a:latin typeface="Cambria Math"/>
                        </a:rPr>
                        <m:t>92</m:t>
                      </m:r>
                      <m:r>
                        <a:rPr lang="en-US" altLang="zh-CN" i="1">
                          <a:latin typeface="Cambria Math"/>
                        </a:rPr>
                        <m:t>+</m:t>
                      </m:r>
                      <m:r>
                        <a:rPr lang="en-US" altLang="zh-CN">
                          <a:latin typeface="Cambria Math"/>
                        </a:rPr>
                        <m:t>∆</m:t>
                      </m:r>
                      <m:sSub>
                        <m:sSubPr>
                          <m:ctrlPr>
                            <a:rPr lang="zh-CN" altLang="zh-CN" i="1">
                              <a:latin typeface="Cambria Math" panose="02040503050406030204" pitchFamily="18" charset="0"/>
                            </a:rPr>
                          </m:ctrlPr>
                        </m:sSubPr>
                        <m:e>
                          <m:r>
                            <a:rPr lang="en-US" altLang="zh-CN" i="1">
                              <a:latin typeface="Cambria Math"/>
                            </a:rPr>
                            <m:t>𝑡</m:t>
                          </m:r>
                        </m:e>
                        <m:sub>
                          <m:r>
                            <a:rPr lang="en-US" altLang="zh-CN" i="1">
                              <a:latin typeface="Cambria Math"/>
                            </a:rPr>
                            <m:t>𝑔</m:t>
                          </m:r>
                        </m:sub>
                      </m:sSub>
                    </m:oMath>
                  </a14:m>
                  <a:endParaRPr lang="zh-CN" altLang="en-US" dirty="0"/>
                </a:p>
              </p:txBody>
            </p:sp>
          </mc:Choice>
          <mc:Fallback xmlns="">
            <p:sp>
              <p:nvSpPr>
                <p:cNvPr id="14" name="矩形 13"/>
                <p:cNvSpPr>
                  <a:spLocks noRot="1" noChangeAspect="1" noMove="1" noResize="1" noEditPoints="1" noAdjustHandles="1" noChangeArrowheads="1" noChangeShapeType="1" noTextEdit="1"/>
                </p:cNvSpPr>
                <p:nvPr/>
              </p:nvSpPr>
              <p:spPr>
                <a:xfrm>
                  <a:off x="5096635" y="4233008"/>
                  <a:ext cx="7095365" cy="1021755"/>
                </a:xfrm>
                <a:prstGeom prst="rect">
                  <a:avLst/>
                </a:prstGeom>
                <a:blipFill rotWithShape="1">
                  <a:blip r:embed="rId5"/>
                  <a:stretch>
                    <a:fillRect b="-59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8" name="矩形 17"/>
                <p:cNvSpPr/>
                <p:nvPr/>
              </p:nvSpPr>
              <p:spPr>
                <a:xfrm>
                  <a:off x="7684962" y="5373777"/>
                  <a:ext cx="3491020" cy="338554"/>
                </a:xfrm>
                <a:prstGeom prst="rect">
                  <a:avLst/>
                </a:prstGeom>
              </p:spPr>
              <p:txBody>
                <a:bodyPr wrap="none">
                  <a:spAutoFit/>
                </a:bodyPr>
                <a:lstStyle/>
                <a:p>
                  <a:r>
                    <a:rPr lang="zh-CN" altLang="en-US" sz="1600" dirty="0"/>
                    <a:t>其中</a:t>
                  </a:r>
                  <a14:m>
                    <m:oMath xmlns:m="http://schemas.openxmlformats.org/officeDocument/2006/math">
                      <m:sSub>
                        <m:sSubPr>
                          <m:ctrlPr>
                            <a:rPr lang="zh-CN" altLang="zh-CN" sz="1600" i="1">
                              <a:latin typeface="Cambria Math" panose="02040503050406030204" pitchFamily="18" charset="0"/>
                            </a:rPr>
                          </m:ctrlPr>
                        </m:sSubPr>
                        <m:e>
                          <m:r>
                            <a:rPr lang="zh-CN" altLang="zh-CN" sz="1600" i="1">
                              <a:latin typeface="Cambria Math"/>
                            </a:rPr>
                            <m:t>（</m:t>
                          </m:r>
                          <m:r>
                            <a:rPr lang="en-US" altLang="zh-CN" sz="1600" i="1">
                              <a:latin typeface="Cambria Math"/>
                            </a:rPr>
                            <m:t>𝑇</m:t>
                          </m:r>
                        </m:e>
                        <m:sub>
                          <m:r>
                            <a:rPr lang="en-US" altLang="zh-CN" sz="1600" i="1">
                              <a:latin typeface="Cambria Math"/>
                            </a:rPr>
                            <m:t>𝑠𝑒𝑢</m:t>
                          </m:r>
                        </m:sub>
                      </m:sSub>
                      <m:r>
                        <a:rPr lang="en-US" altLang="zh-CN" sz="1600" i="1">
                          <a:latin typeface="Cambria Math"/>
                        </a:rPr>
                        <m:t>−</m:t>
                      </m:r>
                      <m:sSub>
                        <m:sSubPr>
                          <m:ctrlPr>
                            <a:rPr lang="zh-CN" altLang="zh-CN" sz="1600" i="1">
                              <a:latin typeface="Cambria Math" panose="02040503050406030204" pitchFamily="18" charset="0"/>
                            </a:rPr>
                          </m:ctrlPr>
                        </m:sSubPr>
                        <m:e>
                          <m:r>
                            <a:rPr lang="en-US" altLang="zh-CN" sz="1600" i="1">
                              <a:latin typeface="Cambria Math"/>
                            </a:rPr>
                            <m:t>𝑇</m:t>
                          </m:r>
                        </m:e>
                        <m:sub>
                          <m:r>
                            <a:rPr lang="en-US" altLang="zh-CN" sz="1600" i="1">
                              <a:latin typeface="Cambria Math"/>
                            </a:rPr>
                            <m:t>𝑘</m:t>
                          </m:r>
                        </m:sub>
                      </m:sSub>
                      <m:r>
                        <a:rPr lang="zh-CN" altLang="zh-CN" sz="1600" i="1">
                          <a:latin typeface="Cambria Math"/>
                        </a:rPr>
                        <m:t>）</m:t>
                      </m:r>
                    </m:oMath>
                  </a14:m>
                  <a:r>
                    <a:rPr lang="zh-CN" altLang="en-US" sz="1600" dirty="0"/>
                    <a:t>是</a:t>
                  </a:r>
                  <a:r>
                    <a:rPr lang="en-US" altLang="zh-CN" sz="1600" dirty="0"/>
                    <a:t>FPGA</a:t>
                  </a:r>
                  <a:r>
                    <a:rPr lang="zh-CN" altLang="en-US" sz="1600" dirty="0"/>
                    <a:t>的输出结果</a:t>
                  </a:r>
                </a:p>
              </p:txBody>
            </p:sp>
          </mc:Choice>
          <mc:Fallback xmlns="">
            <p:sp>
              <p:nvSpPr>
                <p:cNvPr id="18" name="矩形 17"/>
                <p:cNvSpPr>
                  <a:spLocks noRot="1" noChangeAspect="1" noMove="1" noResize="1" noEditPoints="1" noAdjustHandles="1" noChangeArrowheads="1" noChangeShapeType="1" noTextEdit="1"/>
                </p:cNvSpPr>
                <p:nvPr/>
              </p:nvSpPr>
              <p:spPr>
                <a:xfrm>
                  <a:off x="7684962" y="5373777"/>
                  <a:ext cx="3491020" cy="338554"/>
                </a:xfrm>
                <a:prstGeom prst="rect">
                  <a:avLst/>
                </a:prstGeom>
                <a:blipFill rotWithShape="1">
                  <a:blip r:embed="rId6"/>
                  <a:stretch>
                    <a:fillRect l="-873" t="-7273" b="-23636"/>
                  </a:stretch>
                </a:blipFill>
              </p:spPr>
              <p:txBody>
                <a:bodyPr/>
                <a:lstStyle/>
                <a:p>
                  <a:r>
                    <a:rPr lang="zh-CN" altLang="en-US">
                      <a:noFill/>
                    </a:rPr>
                    <a:t> </a:t>
                  </a:r>
                </a:p>
              </p:txBody>
            </p:sp>
          </mc:Fallback>
        </mc:AlternateContent>
      </p:grpSp>
      <p:sp>
        <p:nvSpPr>
          <p:cNvPr id="26" name="矩形 25"/>
          <p:cNvSpPr/>
          <p:nvPr/>
        </p:nvSpPr>
        <p:spPr>
          <a:xfrm>
            <a:off x="6967865" y="3739113"/>
            <a:ext cx="4972692" cy="1126462"/>
          </a:xfrm>
          <a:prstGeom prst="rect">
            <a:avLst/>
          </a:prstGeom>
        </p:spPr>
        <p:txBody>
          <a:bodyPr wrap="square">
            <a:spAutoFit/>
          </a:bodyPr>
          <a:lstStyle/>
          <a:p>
            <a:pPr marL="285750" indent="-285750" algn="just">
              <a:lnSpc>
                <a:spcPct val="120000"/>
              </a:lnSpc>
              <a:buFont typeface="Arial" pitchFamily="34" charset="0"/>
              <a:buChar char="•"/>
            </a:pPr>
            <a:r>
              <a:rPr lang="zh-CN" altLang="zh-CN" sz="1400" b="1" dirty="0">
                <a:solidFill>
                  <a:srgbClr val="0075BB"/>
                </a:solidFill>
              </a:rPr>
              <a:t>绿线</a:t>
            </a:r>
            <a:r>
              <a:rPr lang="zh-CN" altLang="en-US" sz="1400" b="1" dirty="0">
                <a:solidFill>
                  <a:srgbClr val="0075BB"/>
                </a:solidFill>
              </a:rPr>
              <a:t>信号</a:t>
            </a:r>
            <a:r>
              <a:rPr lang="zh-CN" altLang="en-US" sz="1400" dirty="0"/>
              <a:t>是由</a:t>
            </a:r>
            <a:r>
              <a:rPr lang="en-US" altLang="zh-CN" sz="1400" dirty="0"/>
              <a:t>Kicker</a:t>
            </a:r>
            <a:r>
              <a:rPr lang="zh-CN" altLang="en-US" sz="1400" dirty="0"/>
              <a:t>信号产生并实际输入</a:t>
            </a:r>
            <a:r>
              <a:rPr lang="en-US" altLang="zh-CN" sz="1400" dirty="0"/>
              <a:t>FPGA</a:t>
            </a:r>
            <a:r>
              <a:rPr lang="zh-CN" altLang="en-US" sz="1400" dirty="0"/>
              <a:t>的信号</a:t>
            </a:r>
            <a:endParaRPr lang="en-US" altLang="zh-CN" sz="1400" dirty="0"/>
          </a:p>
          <a:p>
            <a:pPr marL="285750" indent="-285750" algn="just">
              <a:lnSpc>
                <a:spcPct val="120000"/>
              </a:lnSpc>
              <a:buFont typeface="Arial" pitchFamily="34" charset="0"/>
              <a:buChar char="•"/>
            </a:pPr>
            <a:r>
              <a:rPr lang="zh-CN" altLang="en-US" sz="1400" b="1" dirty="0">
                <a:solidFill>
                  <a:srgbClr val="0075BB"/>
                </a:solidFill>
              </a:rPr>
              <a:t>红色</a:t>
            </a:r>
            <a:r>
              <a:rPr lang="en-US" altLang="zh-CN" sz="1400" b="1" dirty="0">
                <a:solidFill>
                  <a:srgbClr val="0075BB"/>
                </a:solidFill>
              </a:rPr>
              <a:t>γ flash</a:t>
            </a:r>
            <a:r>
              <a:rPr lang="zh-CN" altLang="en-US" sz="1400" b="1" dirty="0">
                <a:solidFill>
                  <a:srgbClr val="0075BB"/>
                </a:solidFill>
              </a:rPr>
              <a:t>信号</a:t>
            </a:r>
            <a:r>
              <a:rPr lang="zh-CN" altLang="en-US" sz="1400" dirty="0"/>
              <a:t>是由位于白光隧道厅</a:t>
            </a:r>
            <a:r>
              <a:rPr lang="en-US" altLang="zh-CN" sz="1400" dirty="0"/>
              <a:t>2</a:t>
            </a:r>
            <a:r>
              <a:rPr lang="zh-CN" altLang="en-US" sz="1400" dirty="0"/>
              <a:t>的</a:t>
            </a:r>
            <a:r>
              <a:rPr lang="en-US" altLang="zh-CN" sz="1400" dirty="0"/>
              <a:t>C6D6</a:t>
            </a:r>
            <a:r>
              <a:rPr lang="zh-CN" altLang="en-US" sz="1400" dirty="0"/>
              <a:t>探测器记录下的伽马脉冲信号</a:t>
            </a:r>
            <a:endParaRPr lang="en-US" altLang="zh-CN" sz="1400" dirty="0"/>
          </a:p>
          <a:p>
            <a:pPr marL="285750" indent="-285750" algn="just">
              <a:lnSpc>
                <a:spcPct val="120000"/>
              </a:lnSpc>
              <a:buFont typeface="Arial" pitchFamily="34" charset="0"/>
              <a:buChar char="•"/>
            </a:pPr>
            <a:r>
              <a:rPr lang="zh-CN" altLang="en-US" sz="1400" b="1" dirty="0">
                <a:solidFill>
                  <a:srgbClr val="0075BB"/>
                </a:solidFill>
              </a:rPr>
              <a:t>红色垂直虚线</a:t>
            </a:r>
            <a:r>
              <a:rPr lang="zh-CN" altLang="en-US" sz="1400" dirty="0"/>
              <a:t>代表中子飞行的真实起始时刻</a:t>
            </a:r>
            <a:r>
              <a:rPr lang="en-US" altLang="zh-CN" sz="1400" dirty="0"/>
              <a:t>T0</a:t>
            </a:r>
          </a:p>
        </p:txBody>
      </p:sp>
      <p:sp>
        <p:nvSpPr>
          <p:cNvPr id="21" name="矩形 20"/>
          <p:cNvSpPr/>
          <p:nvPr/>
        </p:nvSpPr>
        <p:spPr bwMode="auto">
          <a:xfrm>
            <a:off x="6893959" y="1000337"/>
            <a:ext cx="5128791" cy="5544301"/>
          </a:xfrm>
          <a:prstGeom prst="rect">
            <a:avLst/>
          </a:prstGeom>
          <a:noFill/>
          <a:ln w="19050" cap="flat" cmpd="sng" algn="ctr">
            <a:solidFill>
              <a:srgbClr val="0075BB"/>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a:ln>
                <a:noFill/>
              </a:ln>
              <a:solidFill>
                <a:schemeClr val="tx1"/>
              </a:solidFill>
              <a:effectLst/>
              <a:latin typeface="Calibri" pitchFamily="34" charset="0"/>
              <a:ea typeface="宋体" pitchFamily="2" charset="-122"/>
            </a:endParaRPr>
          </a:p>
        </p:txBody>
      </p:sp>
      <p:sp>
        <p:nvSpPr>
          <p:cNvPr id="2" name="标题 1">
            <a:extLst>
              <a:ext uri="{FF2B5EF4-FFF2-40B4-BE49-F238E27FC236}">
                <a16:creationId xmlns:a16="http://schemas.microsoft.com/office/drawing/2014/main" id="{D6FBA233-264B-ABF0-AE69-3E8CE4432153}"/>
              </a:ext>
            </a:extLst>
          </p:cNvPr>
          <p:cNvSpPr>
            <a:spLocks noGrp="1"/>
          </p:cNvSpPr>
          <p:nvPr>
            <p:ph type="title"/>
          </p:nvPr>
        </p:nvSpPr>
        <p:spPr/>
        <p:txBody>
          <a:bodyPr/>
          <a:lstStyle/>
          <a:p>
            <a:r>
              <a:rPr lang="zh-CN" altLang="en-US" dirty="0"/>
              <a:t>基于</a:t>
            </a:r>
            <a:r>
              <a:rPr lang="en-US" altLang="zh-CN" dirty="0"/>
              <a:t>FPGA</a:t>
            </a:r>
            <a:r>
              <a:rPr lang="zh-CN" altLang="en-US" dirty="0"/>
              <a:t>的中子</a:t>
            </a:r>
            <a:r>
              <a:rPr lang="en-US" altLang="zh-CN" dirty="0"/>
              <a:t>SEU</a:t>
            </a:r>
            <a:r>
              <a:rPr lang="zh-CN" altLang="en-US" dirty="0"/>
              <a:t>实验</a:t>
            </a:r>
          </a:p>
        </p:txBody>
      </p:sp>
    </p:spTree>
    <p:extLst>
      <p:ext uri="{BB962C8B-B14F-4D97-AF65-F5344CB8AC3E}">
        <p14:creationId xmlns:p14="http://schemas.microsoft.com/office/powerpoint/2010/main" val="3700053032"/>
      </p:ext>
    </p:extLst>
  </p:cSld>
  <p:clrMapOvr>
    <a:masterClrMapping/>
  </p:clrMapOvr>
  <mc:AlternateContent xmlns:mc="http://schemas.openxmlformats.org/markup-compatibility/2006" xmlns:p14="http://schemas.microsoft.com/office/powerpoint/2010/main">
    <mc:Choice Requires="p14">
      <p:transition spd="slow" p14:dur="2000" advTm="110381"/>
    </mc:Choice>
    <mc:Fallback xmlns="">
      <p:transition spd="slow" advTm="110381"/>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内容占位符 4">
            <a:extLst>
              <a:ext uri="{FF2B5EF4-FFF2-40B4-BE49-F238E27FC236}">
                <a16:creationId xmlns:a16="http://schemas.microsoft.com/office/drawing/2014/main" id="{0F2BE36F-EC80-4F72-922F-9A10744CC435}"/>
              </a:ext>
            </a:extLst>
          </p:cNvPr>
          <p:cNvPicPr>
            <a:picLocks noChangeAspect="1"/>
          </p:cNvPicPr>
          <p:nvPr/>
        </p:nvPicPr>
        <p:blipFill>
          <a:blip r:embed="rId3"/>
          <a:stretch>
            <a:fillRect/>
          </a:stretch>
        </p:blipFill>
        <p:spPr>
          <a:xfrm>
            <a:off x="6481483" y="872785"/>
            <a:ext cx="4688541" cy="5551925"/>
          </a:xfrm>
          <a:prstGeom prst="rect">
            <a:avLst/>
          </a:prstGeom>
        </p:spPr>
      </p:pic>
      <p:sp>
        <p:nvSpPr>
          <p:cNvPr id="3" name="文本框 2">
            <a:extLst>
              <a:ext uri="{FF2B5EF4-FFF2-40B4-BE49-F238E27FC236}">
                <a16:creationId xmlns:a16="http://schemas.microsoft.com/office/drawing/2014/main" id="{D3102CC2-6239-4FFE-A52D-5A17E01CBC26}"/>
              </a:ext>
            </a:extLst>
          </p:cNvPr>
          <p:cNvSpPr txBox="1"/>
          <p:nvPr/>
        </p:nvSpPr>
        <p:spPr>
          <a:xfrm>
            <a:off x="11709768" y="6469535"/>
            <a:ext cx="312983" cy="369332"/>
          </a:xfrm>
          <a:prstGeom prst="rect">
            <a:avLst/>
          </a:prstGeom>
          <a:noFill/>
        </p:spPr>
        <p:txBody>
          <a:bodyPr wrap="square" rtlCol="0">
            <a:spAutoFit/>
          </a:bodyPr>
          <a:lstStyle/>
          <a:p>
            <a:r>
              <a:rPr lang="en-US" altLang="zh-CN" dirty="0"/>
              <a:t>8</a:t>
            </a:r>
            <a:endParaRPr lang="zh-CN" altLang="en-US" dirty="0"/>
          </a:p>
        </p:txBody>
      </p:sp>
      <p:sp>
        <p:nvSpPr>
          <p:cNvPr id="7" name="文本框 6">
            <a:extLst>
              <a:ext uri="{FF2B5EF4-FFF2-40B4-BE49-F238E27FC236}">
                <a16:creationId xmlns:a16="http://schemas.microsoft.com/office/drawing/2014/main" id="{54619C70-4CB0-45A6-9E5A-4C8BE5559C78}"/>
              </a:ext>
            </a:extLst>
          </p:cNvPr>
          <p:cNvSpPr txBox="1"/>
          <p:nvPr/>
        </p:nvSpPr>
        <p:spPr>
          <a:xfrm>
            <a:off x="0" y="6315647"/>
            <a:ext cx="11187954" cy="523220"/>
          </a:xfrm>
          <a:prstGeom prst="rect">
            <a:avLst/>
          </a:prstGeom>
          <a:noFill/>
        </p:spPr>
        <p:txBody>
          <a:bodyPr wrap="square">
            <a:spAutoFit/>
          </a:bodyPr>
          <a:lstStyle/>
          <a:p>
            <a:r>
              <a:rPr lang="en-US" altLang="zh-CN" sz="1400" i="1" u="sng" dirty="0">
                <a:solidFill>
                  <a:srgbClr val="333333"/>
                </a:solidFill>
                <a:latin typeface="Times New Roman" panose="02020603050405020304" pitchFamily="18" charset="0"/>
                <a:cs typeface="Times New Roman" panose="02020603050405020304" pitchFamily="18" charset="0"/>
              </a:rPr>
              <a:t>Y. Fang and A. S. Oates, "Neutron-Induced Charge Collection Simulation of Bulk </a:t>
            </a:r>
            <a:r>
              <a:rPr lang="en-US" altLang="zh-CN" sz="1400" i="1" u="sng" dirty="0" err="1">
                <a:solidFill>
                  <a:srgbClr val="333333"/>
                </a:solidFill>
                <a:latin typeface="Times New Roman" panose="02020603050405020304" pitchFamily="18" charset="0"/>
                <a:cs typeface="Times New Roman" panose="02020603050405020304" pitchFamily="18" charset="0"/>
              </a:rPr>
              <a:t>FinFET</a:t>
            </a:r>
            <a:r>
              <a:rPr lang="en-US" altLang="zh-CN" sz="1400" i="1" u="sng" dirty="0">
                <a:solidFill>
                  <a:srgbClr val="333333"/>
                </a:solidFill>
                <a:latin typeface="Times New Roman" panose="02020603050405020304" pitchFamily="18" charset="0"/>
                <a:cs typeface="Times New Roman" panose="02020603050405020304" pitchFamily="18" charset="0"/>
              </a:rPr>
              <a:t> SRAMs Compared With Conventional Planar SRAMs," in IEEE Transactions on Device and Materials Reliability, vol. 11, no. 4, pp. 551-554, Dec. 2011, </a:t>
            </a:r>
            <a:r>
              <a:rPr lang="en-US" altLang="zh-CN" sz="1400" i="1" u="sng" dirty="0" err="1">
                <a:solidFill>
                  <a:srgbClr val="333333"/>
                </a:solidFill>
                <a:latin typeface="Times New Roman" panose="02020603050405020304" pitchFamily="18" charset="0"/>
                <a:cs typeface="Times New Roman" panose="02020603050405020304" pitchFamily="18" charset="0"/>
              </a:rPr>
              <a:t>doi</a:t>
            </a:r>
            <a:r>
              <a:rPr lang="en-US" altLang="zh-CN" sz="1400" i="1" u="sng" dirty="0">
                <a:solidFill>
                  <a:srgbClr val="333333"/>
                </a:solidFill>
                <a:latin typeface="Times New Roman" panose="02020603050405020304" pitchFamily="18" charset="0"/>
                <a:cs typeface="Times New Roman" panose="02020603050405020304" pitchFamily="18" charset="0"/>
              </a:rPr>
              <a:t>: 10.1109/TDMR.2011.2168959.</a:t>
            </a:r>
          </a:p>
        </p:txBody>
      </p:sp>
      <p:pic>
        <p:nvPicPr>
          <p:cNvPr id="9" name="图片 8">
            <a:extLst>
              <a:ext uri="{FF2B5EF4-FFF2-40B4-BE49-F238E27FC236}">
                <a16:creationId xmlns:a16="http://schemas.microsoft.com/office/drawing/2014/main" id="{78256917-1BFD-499A-A8BA-1347697ACE6C}"/>
              </a:ext>
            </a:extLst>
          </p:cNvPr>
          <p:cNvPicPr>
            <a:picLocks noChangeAspect="1"/>
          </p:cNvPicPr>
          <p:nvPr/>
        </p:nvPicPr>
        <p:blipFill>
          <a:blip r:embed="rId4"/>
          <a:stretch>
            <a:fillRect/>
          </a:stretch>
        </p:blipFill>
        <p:spPr>
          <a:xfrm>
            <a:off x="862660" y="1059642"/>
            <a:ext cx="5197908" cy="3027061"/>
          </a:xfrm>
          <a:prstGeom prst="rect">
            <a:avLst/>
          </a:prstGeom>
        </p:spPr>
      </p:pic>
      <p:sp>
        <p:nvSpPr>
          <p:cNvPr id="4" name="文本框 3">
            <a:extLst>
              <a:ext uri="{FF2B5EF4-FFF2-40B4-BE49-F238E27FC236}">
                <a16:creationId xmlns:a16="http://schemas.microsoft.com/office/drawing/2014/main" id="{B9CB3BC2-3B23-44D3-A14E-CF3DD857AA38}"/>
              </a:ext>
            </a:extLst>
          </p:cNvPr>
          <p:cNvSpPr txBox="1"/>
          <p:nvPr/>
        </p:nvSpPr>
        <p:spPr>
          <a:xfrm>
            <a:off x="833442" y="5202188"/>
            <a:ext cx="5256343" cy="584775"/>
          </a:xfrm>
          <a:prstGeom prst="rect">
            <a:avLst/>
          </a:prstGeom>
          <a:noFill/>
        </p:spPr>
        <p:txBody>
          <a:bodyPr wrap="square" rtlCol="0">
            <a:spAutoFit/>
          </a:bodyPr>
          <a:lstStyle/>
          <a:p>
            <a:pPr marL="285750" indent="-285750">
              <a:buFont typeface="Wingdings" panose="05000000000000000000" pitchFamily="2" charset="2"/>
              <a:buChar char="Ø"/>
            </a:pPr>
            <a:r>
              <a:rPr lang="zh-CN" altLang="en-US" sz="1600" dirty="0">
                <a:solidFill>
                  <a:srgbClr val="FF0000"/>
                </a:solidFill>
              </a:rPr>
              <a:t>基于平面</a:t>
            </a:r>
            <a:r>
              <a:rPr lang="en-US" altLang="zh-CN" sz="1600" dirty="0">
                <a:solidFill>
                  <a:srgbClr val="FF0000"/>
                </a:solidFill>
              </a:rPr>
              <a:t>FET</a:t>
            </a:r>
            <a:r>
              <a:rPr lang="zh-CN" altLang="en-US" sz="1600" dirty="0">
                <a:solidFill>
                  <a:srgbClr val="FF0000"/>
                </a:solidFill>
              </a:rPr>
              <a:t>的</a:t>
            </a:r>
            <a:r>
              <a:rPr lang="en-US" altLang="zh-CN" sz="1600" dirty="0">
                <a:solidFill>
                  <a:srgbClr val="FF0000"/>
                </a:solidFill>
              </a:rPr>
              <a:t>SRAM</a:t>
            </a:r>
            <a:r>
              <a:rPr lang="zh-CN" altLang="en-US" sz="1600" dirty="0">
                <a:solidFill>
                  <a:srgbClr val="FF0000"/>
                </a:solidFill>
              </a:rPr>
              <a:t>翻转时间约</a:t>
            </a:r>
            <a:r>
              <a:rPr lang="en-US" altLang="zh-CN" sz="1600" dirty="0">
                <a:solidFill>
                  <a:srgbClr val="FF0000"/>
                </a:solidFill>
              </a:rPr>
              <a:t>100ps</a:t>
            </a:r>
          </a:p>
          <a:p>
            <a:pPr marL="285750" indent="-285750">
              <a:buFont typeface="Wingdings" panose="05000000000000000000" pitchFamily="2" charset="2"/>
              <a:buChar char="Ø"/>
            </a:pPr>
            <a:r>
              <a:rPr lang="zh-CN" altLang="en-US" sz="1600" dirty="0">
                <a:solidFill>
                  <a:srgbClr val="FF0000"/>
                </a:solidFill>
              </a:rPr>
              <a:t>基于体硅</a:t>
            </a:r>
            <a:r>
              <a:rPr lang="en-US" altLang="zh-CN" sz="1600" dirty="0" err="1">
                <a:solidFill>
                  <a:srgbClr val="FF0000"/>
                </a:solidFill>
              </a:rPr>
              <a:t>FinFET</a:t>
            </a:r>
            <a:r>
              <a:rPr lang="zh-CN" altLang="en-US" sz="1600" dirty="0">
                <a:solidFill>
                  <a:srgbClr val="FF0000"/>
                </a:solidFill>
              </a:rPr>
              <a:t>的</a:t>
            </a:r>
            <a:r>
              <a:rPr lang="en-US" altLang="zh-CN" sz="1600" dirty="0">
                <a:solidFill>
                  <a:srgbClr val="FF0000"/>
                </a:solidFill>
              </a:rPr>
              <a:t>SRAM</a:t>
            </a:r>
            <a:r>
              <a:rPr lang="zh-CN" altLang="en-US" sz="1600" dirty="0">
                <a:solidFill>
                  <a:srgbClr val="FF0000"/>
                </a:solidFill>
              </a:rPr>
              <a:t>翻转时间约</a:t>
            </a:r>
            <a:r>
              <a:rPr lang="en-US" altLang="zh-CN" sz="1600" dirty="0">
                <a:solidFill>
                  <a:srgbClr val="FF0000"/>
                </a:solidFill>
              </a:rPr>
              <a:t>300ps</a:t>
            </a:r>
            <a:endParaRPr lang="zh-CN" altLang="en-US" sz="1600" dirty="0">
              <a:solidFill>
                <a:srgbClr val="FF0000"/>
              </a:solidFill>
            </a:endParaRPr>
          </a:p>
        </p:txBody>
      </p:sp>
      <p:sp>
        <p:nvSpPr>
          <p:cNvPr id="12" name="文本框 11">
            <a:extLst>
              <a:ext uri="{FF2B5EF4-FFF2-40B4-BE49-F238E27FC236}">
                <a16:creationId xmlns:a16="http://schemas.microsoft.com/office/drawing/2014/main" id="{F323377E-695B-4D85-BE36-E3EA715A02F0}"/>
              </a:ext>
            </a:extLst>
          </p:cNvPr>
          <p:cNvSpPr txBox="1"/>
          <p:nvPr/>
        </p:nvSpPr>
        <p:spPr>
          <a:xfrm>
            <a:off x="856445" y="4697581"/>
            <a:ext cx="6246103" cy="338554"/>
          </a:xfrm>
          <a:prstGeom prst="rect">
            <a:avLst/>
          </a:prstGeom>
          <a:noFill/>
        </p:spPr>
        <p:txBody>
          <a:bodyPr wrap="square">
            <a:spAutoFit/>
          </a:bodyPr>
          <a:lstStyle/>
          <a:p>
            <a:r>
              <a:rPr lang="zh-CN" altLang="en-US" sz="1600" dirty="0"/>
              <a:t>对比体硅FinFET SRAM与平面SRAM的中子单粒子翻转（SE</a:t>
            </a:r>
            <a:r>
              <a:rPr lang="en-US" altLang="zh-CN" sz="1600" dirty="0"/>
              <a:t>U</a:t>
            </a:r>
            <a:r>
              <a:rPr lang="zh-CN" altLang="en-US" sz="1600" dirty="0"/>
              <a:t>）</a:t>
            </a:r>
          </a:p>
        </p:txBody>
      </p:sp>
      <p:sp>
        <p:nvSpPr>
          <p:cNvPr id="13" name="文本框 12">
            <a:extLst>
              <a:ext uri="{FF2B5EF4-FFF2-40B4-BE49-F238E27FC236}">
                <a16:creationId xmlns:a16="http://schemas.microsoft.com/office/drawing/2014/main" id="{1B199090-C8C4-465E-85D2-7C8497965570}"/>
              </a:ext>
            </a:extLst>
          </p:cNvPr>
          <p:cNvSpPr txBox="1"/>
          <p:nvPr/>
        </p:nvSpPr>
        <p:spPr>
          <a:xfrm>
            <a:off x="5172884" y="3822099"/>
            <a:ext cx="6246103" cy="584775"/>
          </a:xfrm>
          <a:prstGeom prst="rect">
            <a:avLst/>
          </a:prstGeom>
          <a:noFill/>
        </p:spPr>
        <p:txBody>
          <a:bodyPr wrap="square">
            <a:spAutoFit/>
          </a:bodyPr>
          <a:lstStyle/>
          <a:p>
            <a:pPr marL="285750" indent="-285750">
              <a:buFont typeface="Arial" panose="020B0604020202020204" pitchFamily="34" charset="0"/>
              <a:buChar char="•"/>
            </a:pPr>
            <a:r>
              <a:rPr lang="en-US" altLang="zh-CN" sz="1600" dirty="0"/>
              <a:t>TCAD</a:t>
            </a:r>
          </a:p>
          <a:p>
            <a:pPr marL="285750" indent="-285750">
              <a:buFont typeface="Arial" panose="020B0604020202020204" pitchFamily="34" charset="0"/>
              <a:buChar char="•"/>
            </a:pPr>
            <a:r>
              <a:rPr lang="en-US" altLang="zh-CN" sz="1600" dirty="0"/>
              <a:t>HSPICE</a:t>
            </a:r>
            <a:endParaRPr lang="zh-CN" altLang="en-US" sz="1600" dirty="0"/>
          </a:p>
        </p:txBody>
      </p:sp>
      <p:sp>
        <p:nvSpPr>
          <p:cNvPr id="14" name="矩形 13">
            <a:extLst>
              <a:ext uri="{FF2B5EF4-FFF2-40B4-BE49-F238E27FC236}">
                <a16:creationId xmlns:a16="http://schemas.microsoft.com/office/drawing/2014/main" id="{31AC04E5-A71F-478F-A0F9-BC804F5F1FB5}"/>
              </a:ext>
            </a:extLst>
          </p:cNvPr>
          <p:cNvSpPr/>
          <p:nvPr/>
        </p:nvSpPr>
        <p:spPr bwMode="auto">
          <a:xfrm>
            <a:off x="6624916" y="1014817"/>
            <a:ext cx="4464425" cy="5256004"/>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a:ln>
                <a:noFill/>
              </a:ln>
              <a:solidFill>
                <a:schemeClr val="tx1"/>
              </a:solidFill>
              <a:effectLst/>
              <a:latin typeface="Calibri" pitchFamily="34" charset="0"/>
              <a:ea typeface="宋体" pitchFamily="2" charset="-122"/>
            </a:endParaRPr>
          </a:p>
        </p:txBody>
      </p:sp>
      <p:sp>
        <p:nvSpPr>
          <p:cNvPr id="2" name="标题 1">
            <a:extLst>
              <a:ext uri="{FF2B5EF4-FFF2-40B4-BE49-F238E27FC236}">
                <a16:creationId xmlns:a16="http://schemas.microsoft.com/office/drawing/2014/main" id="{EA947867-06BF-01C0-6F25-804D3B165203}"/>
              </a:ext>
            </a:extLst>
          </p:cNvPr>
          <p:cNvSpPr>
            <a:spLocks noGrp="1"/>
          </p:cNvSpPr>
          <p:nvPr>
            <p:ph type="title"/>
          </p:nvPr>
        </p:nvSpPr>
        <p:spPr/>
        <p:txBody>
          <a:bodyPr/>
          <a:lstStyle/>
          <a:p>
            <a:r>
              <a:rPr lang="en-US" altLang="zh-CN" dirty="0"/>
              <a:t>SRAM</a:t>
            </a:r>
            <a:r>
              <a:rPr lang="zh-CN" altLang="en-US" dirty="0"/>
              <a:t>翻转时间</a:t>
            </a:r>
          </a:p>
        </p:txBody>
      </p:sp>
    </p:spTree>
    <p:extLst>
      <p:ext uri="{BB962C8B-B14F-4D97-AF65-F5344CB8AC3E}">
        <p14:creationId xmlns:p14="http://schemas.microsoft.com/office/powerpoint/2010/main" val="3307349708"/>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5">
            <a:extLst>
              <a:ext uri="{FF2B5EF4-FFF2-40B4-BE49-F238E27FC236}">
                <a16:creationId xmlns:a16="http://schemas.microsoft.com/office/drawing/2014/main" id="{570CBFFD-763A-4606-AAFA-BEC6D41DB0D7}"/>
              </a:ext>
            </a:extLst>
          </p:cNvPr>
          <p:cNvSpPr txBox="1"/>
          <p:nvPr/>
        </p:nvSpPr>
        <p:spPr>
          <a:xfrm>
            <a:off x="11709768" y="6469535"/>
            <a:ext cx="312983" cy="369332"/>
          </a:xfrm>
          <a:prstGeom prst="rect">
            <a:avLst/>
          </a:prstGeom>
          <a:noFill/>
        </p:spPr>
        <p:txBody>
          <a:bodyPr wrap="square" rtlCol="0">
            <a:spAutoFit/>
          </a:bodyPr>
          <a:lstStyle/>
          <a:p>
            <a:r>
              <a:rPr lang="en-US" altLang="zh-CN" dirty="0"/>
              <a:t>6</a:t>
            </a:r>
            <a:endParaRPr lang="zh-CN" altLang="en-US" dirty="0"/>
          </a:p>
        </p:txBody>
      </p:sp>
      <p:sp>
        <p:nvSpPr>
          <p:cNvPr id="7" name="文本框 54">
            <a:extLst>
              <a:ext uri="{FF2B5EF4-FFF2-40B4-BE49-F238E27FC236}">
                <a16:creationId xmlns:a16="http://schemas.microsoft.com/office/drawing/2014/main" id="{92AC2B19-A851-4831-B6F0-00F28B2265FE}"/>
              </a:ext>
            </a:extLst>
          </p:cNvPr>
          <p:cNvSpPr txBox="1"/>
          <p:nvPr/>
        </p:nvSpPr>
        <p:spPr>
          <a:xfrm>
            <a:off x="295275" y="946219"/>
            <a:ext cx="9555387" cy="338554"/>
          </a:xfrm>
          <a:prstGeom prst="rect">
            <a:avLst/>
          </a:prstGeom>
          <a:noFill/>
        </p:spPr>
        <p:txBody>
          <a:bodyPr wrap="square">
            <a:spAutoFit/>
          </a:bodyPr>
          <a:lstStyle/>
          <a:p>
            <a:pPr marL="342900" indent="-342900">
              <a:buFont typeface="Wingdings" pitchFamily="2" charset="2"/>
              <a:buChar char="Ø"/>
            </a:pPr>
            <a:r>
              <a:rPr lang="zh-CN" altLang="en-US" sz="1600" b="1" dirty="0"/>
              <a:t>功能分析</a:t>
            </a:r>
          </a:p>
        </p:txBody>
      </p:sp>
      <p:sp>
        <p:nvSpPr>
          <p:cNvPr id="8" name="文本框 54">
            <a:extLst>
              <a:ext uri="{FF2B5EF4-FFF2-40B4-BE49-F238E27FC236}">
                <a16:creationId xmlns:a16="http://schemas.microsoft.com/office/drawing/2014/main" id="{92AC2B19-A851-4831-B6F0-00F28B2265FE}"/>
              </a:ext>
            </a:extLst>
          </p:cNvPr>
          <p:cNvSpPr txBox="1"/>
          <p:nvPr/>
        </p:nvSpPr>
        <p:spPr>
          <a:xfrm>
            <a:off x="295275" y="2660834"/>
            <a:ext cx="9555387" cy="338554"/>
          </a:xfrm>
          <a:prstGeom prst="rect">
            <a:avLst/>
          </a:prstGeom>
          <a:noFill/>
        </p:spPr>
        <p:txBody>
          <a:bodyPr wrap="square">
            <a:spAutoFit/>
          </a:bodyPr>
          <a:lstStyle/>
          <a:p>
            <a:pPr marL="342900" indent="-342900">
              <a:buFont typeface="Wingdings" pitchFamily="2" charset="2"/>
              <a:buChar char="Ø"/>
            </a:pPr>
            <a:r>
              <a:rPr lang="en-US" altLang="zh-CN" sz="1600" b="1" dirty="0"/>
              <a:t>FPGA</a:t>
            </a:r>
            <a:r>
              <a:rPr lang="zh-CN" altLang="en-US" sz="1600" b="1" dirty="0"/>
              <a:t>选型（资源、价格）</a:t>
            </a:r>
          </a:p>
        </p:txBody>
      </p:sp>
      <p:sp>
        <p:nvSpPr>
          <p:cNvPr id="11" name="矩形 10"/>
          <p:cNvSpPr/>
          <p:nvPr/>
        </p:nvSpPr>
        <p:spPr>
          <a:xfrm>
            <a:off x="563431" y="1241615"/>
            <a:ext cx="4717485" cy="1384995"/>
          </a:xfrm>
          <a:prstGeom prst="rect">
            <a:avLst/>
          </a:prstGeom>
        </p:spPr>
        <p:txBody>
          <a:bodyPr wrap="square">
            <a:spAutoFit/>
          </a:bodyPr>
          <a:lstStyle/>
          <a:p>
            <a:pPr marL="285750" indent="-285750">
              <a:lnSpc>
                <a:spcPct val="120000"/>
              </a:lnSpc>
              <a:buFont typeface="Arial" pitchFamily="34" charset="0"/>
              <a:buChar char="•"/>
            </a:pPr>
            <a:r>
              <a:rPr lang="zh-CN" altLang="zh-CN" sz="1400" dirty="0">
                <a:latin typeface="+mn-ea"/>
                <a:cs typeface="Times New Roman" panose="02020603050405020304" pitchFamily="18" charset="0"/>
              </a:rPr>
              <a:t>判断</a:t>
            </a:r>
            <a:r>
              <a:rPr lang="en-US" altLang="zh-CN" sz="1400" dirty="0">
                <a:latin typeface="+mn-ea"/>
                <a:cs typeface="Times New Roman" panose="02020603050405020304" pitchFamily="18" charset="0"/>
              </a:rPr>
              <a:t>BRAM</a:t>
            </a:r>
            <a:r>
              <a:rPr lang="zh-CN" altLang="zh-CN" sz="1400" b="1" dirty="0">
                <a:solidFill>
                  <a:srgbClr val="FF0000"/>
                </a:solidFill>
                <a:latin typeface="+mn-ea"/>
                <a:cs typeface="Times New Roman" panose="02020603050405020304" pitchFamily="18" charset="0"/>
              </a:rPr>
              <a:t>是否发生</a:t>
            </a:r>
            <a:r>
              <a:rPr lang="en-US" altLang="zh-CN" sz="1400" b="1" dirty="0">
                <a:solidFill>
                  <a:srgbClr val="FF0000"/>
                </a:solidFill>
                <a:latin typeface="+mn-ea"/>
                <a:cs typeface="Times New Roman" panose="02020603050405020304" pitchFamily="18" charset="0"/>
              </a:rPr>
              <a:t>SEU</a:t>
            </a:r>
          </a:p>
          <a:p>
            <a:pPr marL="285750" indent="-285750">
              <a:lnSpc>
                <a:spcPct val="120000"/>
              </a:lnSpc>
              <a:buFont typeface="Arial" pitchFamily="34" charset="0"/>
              <a:buChar char="•"/>
            </a:pPr>
            <a:r>
              <a:rPr lang="zh-CN" altLang="zh-CN" sz="1400" dirty="0">
                <a:latin typeface="+mn-ea"/>
                <a:cs typeface="Times New Roman" panose="02020603050405020304" pitchFamily="18" charset="0"/>
              </a:rPr>
              <a:t>计算，输出并保存</a:t>
            </a:r>
            <a:r>
              <a:rPr lang="zh-CN" altLang="zh-CN" sz="1400" b="1" dirty="0">
                <a:solidFill>
                  <a:srgbClr val="FF0000"/>
                </a:solidFill>
                <a:latin typeface="+mn-ea"/>
                <a:cs typeface="Times New Roman" panose="02020603050405020304" pitchFamily="18" charset="0"/>
              </a:rPr>
              <a:t>中子飞行时间</a:t>
            </a:r>
            <a:endParaRPr lang="en-US" altLang="zh-CN" sz="1400" b="1" dirty="0">
              <a:solidFill>
                <a:srgbClr val="FF0000"/>
              </a:solidFill>
              <a:latin typeface="+mn-ea"/>
              <a:cs typeface="Times New Roman" panose="02020603050405020304" pitchFamily="18" charset="0"/>
            </a:endParaRPr>
          </a:p>
          <a:p>
            <a:pPr marL="285750" indent="-285750">
              <a:lnSpc>
                <a:spcPct val="120000"/>
              </a:lnSpc>
              <a:buFont typeface="Arial" pitchFamily="34" charset="0"/>
              <a:buChar char="•"/>
            </a:pPr>
            <a:r>
              <a:rPr lang="zh-CN" altLang="zh-CN" sz="1400" dirty="0">
                <a:latin typeface="+mn-ea"/>
                <a:cs typeface="Times New Roman" panose="02020603050405020304" pitchFamily="18" charset="0"/>
              </a:rPr>
              <a:t>自动识别</a:t>
            </a:r>
            <a:r>
              <a:rPr lang="en-US" altLang="zh-CN" sz="1400" dirty="0">
                <a:latin typeface="+mn-ea"/>
                <a:cs typeface="Times New Roman" panose="02020603050405020304" pitchFamily="18" charset="0"/>
              </a:rPr>
              <a:t>SEU</a:t>
            </a:r>
            <a:r>
              <a:rPr lang="zh-CN" altLang="zh-CN" sz="1400" dirty="0">
                <a:latin typeface="+mn-ea"/>
                <a:cs typeface="Times New Roman" panose="02020603050405020304" pitchFamily="18" charset="0"/>
              </a:rPr>
              <a:t>是否发生或</a:t>
            </a:r>
            <a:r>
              <a:rPr lang="en-US" altLang="zh-CN" sz="1400" dirty="0">
                <a:latin typeface="+mn-ea"/>
                <a:cs typeface="Times New Roman" panose="02020603050405020304" pitchFamily="18" charset="0"/>
              </a:rPr>
              <a:t>FPGA</a:t>
            </a:r>
            <a:r>
              <a:rPr lang="zh-CN" altLang="zh-CN" sz="1400" dirty="0">
                <a:latin typeface="+mn-ea"/>
                <a:cs typeface="Times New Roman" panose="02020603050405020304" pitchFamily="18" charset="0"/>
              </a:rPr>
              <a:t>逻辑功能是否中断</a:t>
            </a:r>
            <a:r>
              <a:rPr lang="zh-CN" altLang="en-US" sz="1400" dirty="0">
                <a:latin typeface="+mn-ea"/>
                <a:cs typeface="Times New Roman" panose="02020603050405020304" pitchFamily="18" charset="0"/>
              </a:rPr>
              <a:t>。</a:t>
            </a:r>
            <a:r>
              <a:rPr lang="zh-CN" altLang="zh-CN" sz="1400" dirty="0">
                <a:latin typeface="+mn-ea"/>
                <a:cs typeface="Times New Roman" panose="02020603050405020304" pitchFamily="18" charset="0"/>
              </a:rPr>
              <a:t>若发生</a:t>
            </a:r>
            <a:r>
              <a:rPr lang="zh-CN" altLang="en-US" sz="1400" dirty="0">
                <a:latin typeface="+mn-ea"/>
                <a:cs typeface="Times New Roman" panose="02020603050405020304" pitchFamily="18" charset="0"/>
              </a:rPr>
              <a:t>则</a:t>
            </a:r>
            <a:r>
              <a:rPr lang="zh-CN" altLang="zh-CN" sz="1400" b="1" dirty="0">
                <a:solidFill>
                  <a:srgbClr val="FF0000"/>
                </a:solidFill>
                <a:latin typeface="+mn-ea"/>
                <a:cs typeface="Times New Roman" panose="02020603050405020304" pitchFamily="18" charset="0"/>
              </a:rPr>
              <a:t>重</a:t>
            </a:r>
            <a:r>
              <a:rPr lang="zh-CN" altLang="en-US" sz="1400" b="1" dirty="0">
                <a:solidFill>
                  <a:srgbClr val="FF0000"/>
                </a:solidFill>
                <a:latin typeface="+mn-ea"/>
                <a:cs typeface="Times New Roman" panose="02020603050405020304" pitchFamily="18" charset="0"/>
              </a:rPr>
              <a:t>新</a:t>
            </a:r>
            <a:r>
              <a:rPr lang="zh-CN" altLang="zh-CN" sz="1400" b="1" dirty="0">
                <a:solidFill>
                  <a:srgbClr val="FF0000"/>
                </a:solidFill>
                <a:latin typeface="+mn-ea"/>
                <a:cs typeface="Times New Roman" panose="02020603050405020304" pitchFamily="18" charset="0"/>
              </a:rPr>
              <a:t>配置</a:t>
            </a:r>
            <a:r>
              <a:rPr lang="en-US" altLang="zh-CN" sz="1400" b="1" dirty="0">
                <a:solidFill>
                  <a:srgbClr val="FF0000"/>
                </a:solidFill>
                <a:latin typeface="+mn-ea"/>
                <a:cs typeface="Times New Roman" panose="02020603050405020304" pitchFamily="18" charset="0"/>
              </a:rPr>
              <a:t>FPGA</a:t>
            </a:r>
            <a:r>
              <a:rPr lang="zh-CN" altLang="en-US" sz="1400" dirty="0">
                <a:latin typeface="+mn-ea"/>
                <a:cs typeface="Times New Roman" panose="02020603050405020304" pitchFamily="18" charset="0"/>
              </a:rPr>
              <a:t>使其恢复</a:t>
            </a:r>
            <a:endParaRPr lang="en-US" altLang="zh-CN" sz="1400" dirty="0">
              <a:latin typeface="+mn-ea"/>
              <a:cs typeface="Times New Roman" panose="02020603050405020304" pitchFamily="18" charset="0"/>
            </a:endParaRPr>
          </a:p>
          <a:p>
            <a:pPr marL="285750" indent="-285750">
              <a:lnSpc>
                <a:spcPct val="120000"/>
              </a:lnSpc>
              <a:buFont typeface="Arial" pitchFamily="34" charset="0"/>
              <a:buChar char="•"/>
            </a:pPr>
            <a:r>
              <a:rPr lang="zh-CN" altLang="zh-CN" sz="1400" dirty="0">
                <a:latin typeface="+mn-ea"/>
                <a:cs typeface="Times New Roman" panose="02020603050405020304" pitchFamily="18" charset="0"/>
              </a:rPr>
              <a:t>系统需具备一定的</a:t>
            </a:r>
            <a:r>
              <a:rPr lang="zh-CN" altLang="zh-CN" sz="1400" b="1" dirty="0">
                <a:solidFill>
                  <a:srgbClr val="FF0000"/>
                </a:solidFill>
                <a:latin typeface="+mn-ea"/>
                <a:cs typeface="Times New Roman" panose="02020603050405020304" pitchFamily="18" charset="0"/>
              </a:rPr>
              <a:t>可扩展性</a:t>
            </a:r>
            <a:r>
              <a:rPr lang="zh-CN" altLang="en-US" sz="1400" dirty="0">
                <a:latin typeface="+mn-ea"/>
                <a:cs typeface="Times New Roman" panose="02020603050405020304" pitchFamily="18" charset="0"/>
              </a:rPr>
              <a:t>，方便后续开展</a:t>
            </a:r>
            <a:r>
              <a:rPr lang="en-US" altLang="zh-CN" sz="1400" dirty="0">
                <a:latin typeface="+mn-ea"/>
                <a:cs typeface="Times New Roman" panose="02020603050405020304" pitchFamily="18" charset="0"/>
              </a:rPr>
              <a:t>MBU</a:t>
            </a:r>
            <a:r>
              <a:rPr lang="zh-CN" altLang="en-US" sz="1400" dirty="0">
                <a:latin typeface="+mn-ea"/>
                <a:cs typeface="Times New Roman" panose="02020603050405020304" pitchFamily="18" charset="0"/>
              </a:rPr>
              <a:t>实验</a:t>
            </a:r>
          </a:p>
        </p:txBody>
      </p:sp>
      <p:sp>
        <p:nvSpPr>
          <p:cNvPr id="12" name="矩形 11"/>
          <p:cNvSpPr/>
          <p:nvPr/>
        </p:nvSpPr>
        <p:spPr>
          <a:xfrm>
            <a:off x="571500" y="2937744"/>
            <a:ext cx="4078296" cy="609398"/>
          </a:xfrm>
          <a:prstGeom prst="rect">
            <a:avLst/>
          </a:prstGeom>
        </p:spPr>
        <p:txBody>
          <a:bodyPr wrap="none">
            <a:spAutoFit/>
          </a:bodyPr>
          <a:lstStyle/>
          <a:p>
            <a:pPr marL="285750" indent="-285750">
              <a:lnSpc>
                <a:spcPct val="120000"/>
              </a:lnSpc>
              <a:buFont typeface="Arial" pitchFamily="34" charset="0"/>
              <a:buChar char="•"/>
            </a:pPr>
            <a:r>
              <a:rPr lang="en-US" altLang="zh-CN" sz="1400" b="1" dirty="0">
                <a:solidFill>
                  <a:srgbClr val="0075BB"/>
                </a:solidFill>
                <a:latin typeface="+mn-ea"/>
                <a:cs typeface="Times New Roman" panose="02020603050405020304" pitchFamily="18" charset="0"/>
              </a:rPr>
              <a:t>DUT</a:t>
            </a:r>
            <a:r>
              <a:rPr lang="zh-CN" altLang="en-US" sz="1400" b="1" dirty="0">
                <a:solidFill>
                  <a:srgbClr val="0075BB"/>
                </a:solidFill>
                <a:latin typeface="+mn-ea"/>
                <a:cs typeface="Times New Roman" panose="02020603050405020304" pitchFamily="18" charset="0"/>
              </a:rPr>
              <a:t>：</a:t>
            </a:r>
            <a:r>
              <a:rPr lang="en-US" altLang="zh-CN" sz="1400" dirty="0">
                <a:latin typeface="+mn-ea"/>
                <a:cs typeface="Times New Roman" panose="02020603050405020304" pitchFamily="18" charset="0"/>
              </a:rPr>
              <a:t>Xilinx kintex-7 XC7K420T</a:t>
            </a:r>
          </a:p>
          <a:p>
            <a:pPr marL="285750" indent="-285750">
              <a:lnSpc>
                <a:spcPct val="120000"/>
              </a:lnSpc>
              <a:buFont typeface="Arial" pitchFamily="34" charset="0"/>
              <a:buChar char="•"/>
            </a:pPr>
            <a:r>
              <a:rPr lang="en-US" altLang="zh-CN" sz="1400" b="1" dirty="0">
                <a:solidFill>
                  <a:srgbClr val="0075BB"/>
                </a:solidFill>
                <a:latin typeface="+mn-ea"/>
                <a:cs typeface="Times New Roman" panose="02020603050405020304" pitchFamily="18" charset="0"/>
              </a:rPr>
              <a:t>TOF</a:t>
            </a:r>
            <a:r>
              <a:rPr lang="zh-CN" altLang="en-US" sz="1400" b="1" dirty="0">
                <a:solidFill>
                  <a:srgbClr val="0075BB"/>
                </a:solidFill>
                <a:latin typeface="+mn-ea"/>
                <a:cs typeface="Times New Roman" panose="02020603050405020304" pitchFamily="18" charset="0"/>
              </a:rPr>
              <a:t>计算及通信：</a:t>
            </a:r>
            <a:r>
              <a:rPr lang="en-US" altLang="zh-CN" sz="1400" dirty="0">
                <a:latin typeface="+mn-ea"/>
                <a:cs typeface="Times New Roman" panose="02020603050405020304" pitchFamily="18" charset="0"/>
              </a:rPr>
              <a:t>Xilinx Spartan-6 XC6SLX9</a:t>
            </a:r>
            <a:endParaRPr lang="zh-CN" altLang="en-US" sz="1400" dirty="0">
              <a:latin typeface="+mn-ea"/>
              <a:cs typeface="Times New Roman" panose="02020603050405020304" pitchFamily="18" charset="0"/>
            </a:endParaRPr>
          </a:p>
        </p:txBody>
      </p:sp>
      <p:sp>
        <p:nvSpPr>
          <p:cNvPr id="21" name="文本框 54">
            <a:extLst>
              <a:ext uri="{FF2B5EF4-FFF2-40B4-BE49-F238E27FC236}">
                <a16:creationId xmlns:a16="http://schemas.microsoft.com/office/drawing/2014/main" id="{92AC2B19-A851-4831-B6F0-00F28B2265FE}"/>
              </a:ext>
            </a:extLst>
          </p:cNvPr>
          <p:cNvSpPr txBox="1"/>
          <p:nvPr/>
        </p:nvSpPr>
        <p:spPr>
          <a:xfrm>
            <a:off x="295275" y="3595911"/>
            <a:ext cx="9555387" cy="338554"/>
          </a:xfrm>
          <a:prstGeom prst="rect">
            <a:avLst/>
          </a:prstGeom>
          <a:noFill/>
        </p:spPr>
        <p:txBody>
          <a:bodyPr wrap="square">
            <a:spAutoFit/>
          </a:bodyPr>
          <a:lstStyle/>
          <a:p>
            <a:pPr marL="342900" indent="-342900">
              <a:buFont typeface="Wingdings" pitchFamily="2" charset="2"/>
              <a:buChar char="Ø"/>
            </a:pPr>
            <a:r>
              <a:rPr lang="zh-CN" altLang="en-US" sz="1600" b="1" dirty="0"/>
              <a:t>系统规划（模块划分）</a:t>
            </a:r>
          </a:p>
        </p:txBody>
      </p:sp>
      <p:sp>
        <p:nvSpPr>
          <p:cNvPr id="22" name="矩形 21"/>
          <p:cNvSpPr/>
          <p:nvPr/>
        </p:nvSpPr>
        <p:spPr>
          <a:xfrm>
            <a:off x="563431" y="3872821"/>
            <a:ext cx="2676630" cy="2677656"/>
          </a:xfrm>
          <a:prstGeom prst="rect">
            <a:avLst/>
          </a:prstGeom>
        </p:spPr>
        <p:txBody>
          <a:bodyPr wrap="none">
            <a:spAutoFit/>
          </a:bodyPr>
          <a:lstStyle/>
          <a:p>
            <a:pPr marL="285750" indent="-285750">
              <a:lnSpc>
                <a:spcPct val="120000"/>
              </a:lnSpc>
              <a:buFont typeface="Arial" pitchFamily="34" charset="0"/>
              <a:buChar char="•"/>
            </a:pPr>
            <a:r>
              <a:rPr lang="en-US" altLang="zh-CN" sz="1400" b="1" dirty="0">
                <a:solidFill>
                  <a:srgbClr val="0075BB"/>
                </a:solidFill>
                <a:latin typeface="+mn-ea"/>
                <a:cs typeface="Times New Roman" panose="02020603050405020304" pitchFamily="18" charset="0"/>
              </a:rPr>
              <a:t>SEU</a:t>
            </a:r>
            <a:r>
              <a:rPr lang="zh-CN" altLang="en-US" sz="1400" b="1" dirty="0">
                <a:solidFill>
                  <a:srgbClr val="0075BB"/>
                </a:solidFill>
                <a:latin typeface="+mn-ea"/>
                <a:cs typeface="Times New Roman" panose="02020603050405020304" pitchFamily="18" charset="0"/>
              </a:rPr>
              <a:t>探测模块：</a:t>
            </a:r>
            <a:endParaRPr lang="en-US" altLang="zh-CN" sz="1400" b="1" dirty="0">
              <a:solidFill>
                <a:srgbClr val="0075BB"/>
              </a:solidFill>
              <a:latin typeface="+mn-ea"/>
              <a:cs typeface="Times New Roman" panose="02020603050405020304" pitchFamily="18" charset="0"/>
            </a:endParaRPr>
          </a:p>
          <a:p>
            <a:pPr>
              <a:lnSpc>
                <a:spcPct val="120000"/>
              </a:lnSpc>
            </a:pPr>
            <a:r>
              <a:rPr lang="en-US" altLang="zh-CN" sz="1400" dirty="0">
                <a:latin typeface="+mn-ea"/>
                <a:cs typeface="Times New Roman" panose="02020603050405020304" pitchFamily="18" charset="0"/>
              </a:rPr>
              <a:t>      Xilinx kintex-7 XC7K420T</a:t>
            </a:r>
          </a:p>
          <a:p>
            <a:pPr>
              <a:lnSpc>
                <a:spcPct val="120000"/>
              </a:lnSpc>
            </a:pPr>
            <a:r>
              <a:rPr lang="en-US" altLang="zh-CN" sz="1400" dirty="0">
                <a:latin typeface="+mn-ea"/>
                <a:cs typeface="Times New Roman" panose="02020603050405020304" pitchFamily="18" charset="0"/>
              </a:rPr>
              <a:t>      </a:t>
            </a:r>
            <a:r>
              <a:rPr lang="zh-CN" altLang="en-US" sz="1400" dirty="0">
                <a:latin typeface="+mn-ea"/>
                <a:cs typeface="Times New Roman" panose="02020603050405020304" pitchFamily="18" charset="0"/>
              </a:rPr>
              <a:t>位于束流中心</a:t>
            </a:r>
            <a:endParaRPr lang="en-US" altLang="zh-CN" sz="1400" dirty="0">
              <a:latin typeface="+mn-ea"/>
              <a:cs typeface="Times New Roman" panose="02020603050405020304" pitchFamily="18" charset="0"/>
            </a:endParaRPr>
          </a:p>
          <a:p>
            <a:pPr marL="285750" indent="-285750">
              <a:lnSpc>
                <a:spcPct val="120000"/>
              </a:lnSpc>
              <a:buFont typeface="Arial" pitchFamily="34" charset="0"/>
              <a:buChar char="•"/>
            </a:pPr>
            <a:r>
              <a:rPr lang="en-US" altLang="zh-CN" sz="1400" b="1" dirty="0">
                <a:solidFill>
                  <a:srgbClr val="0075BB"/>
                </a:solidFill>
                <a:latin typeface="+mn-ea"/>
                <a:cs typeface="Times New Roman" panose="02020603050405020304" pitchFamily="18" charset="0"/>
              </a:rPr>
              <a:t>TOF</a:t>
            </a:r>
            <a:r>
              <a:rPr lang="zh-CN" altLang="en-US" sz="1400" b="1" dirty="0">
                <a:solidFill>
                  <a:srgbClr val="0075BB"/>
                </a:solidFill>
                <a:latin typeface="+mn-ea"/>
                <a:cs typeface="Times New Roman" panose="02020603050405020304" pitchFamily="18" charset="0"/>
              </a:rPr>
              <a:t>计算及通信模块：</a:t>
            </a:r>
            <a:endParaRPr lang="en-US" altLang="zh-CN" sz="1400" b="1" dirty="0">
              <a:solidFill>
                <a:srgbClr val="0075BB"/>
              </a:solidFill>
              <a:latin typeface="+mn-ea"/>
              <a:cs typeface="Times New Roman" panose="02020603050405020304" pitchFamily="18" charset="0"/>
            </a:endParaRPr>
          </a:p>
          <a:p>
            <a:pPr>
              <a:lnSpc>
                <a:spcPct val="120000"/>
              </a:lnSpc>
            </a:pPr>
            <a:r>
              <a:rPr lang="en-US" altLang="zh-CN" sz="1400" dirty="0">
                <a:latin typeface="+mn-ea"/>
                <a:cs typeface="Times New Roman" panose="02020603050405020304" pitchFamily="18" charset="0"/>
              </a:rPr>
              <a:t>      Xilinx Spartan-6 XC6SLX9</a:t>
            </a:r>
          </a:p>
          <a:p>
            <a:pPr>
              <a:lnSpc>
                <a:spcPct val="120000"/>
              </a:lnSpc>
            </a:pPr>
            <a:r>
              <a:rPr lang="en-US" altLang="zh-CN" sz="1400" dirty="0">
                <a:latin typeface="+mn-ea"/>
                <a:cs typeface="Times New Roman" panose="02020603050405020304" pitchFamily="18" charset="0"/>
              </a:rPr>
              <a:t>      </a:t>
            </a:r>
            <a:r>
              <a:rPr lang="zh-CN" altLang="en-US" sz="1400" dirty="0">
                <a:latin typeface="+mn-ea"/>
                <a:cs typeface="Times New Roman" panose="02020603050405020304" pitchFamily="18" charset="0"/>
              </a:rPr>
              <a:t>位于束流外（屏蔽）</a:t>
            </a:r>
            <a:endParaRPr lang="en-US" altLang="zh-CN" sz="1400" dirty="0">
              <a:latin typeface="+mn-ea"/>
              <a:cs typeface="Times New Roman" panose="02020603050405020304" pitchFamily="18" charset="0"/>
            </a:endParaRPr>
          </a:p>
          <a:p>
            <a:pPr marL="285750" indent="-285750">
              <a:lnSpc>
                <a:spcPct val="120000"/>
              </a:lnSpc>
              <a:buFont typeface="Arial" pitchFamily="34" charset="0"/>
              <a:buChar char="•"/>
            </a:pPr>
            <a:r>
              <a:rPr lang="zh-CN" altLang="en-US" sz="1400" b="1" dirty="0">
                <a:solidFill>
                  <a:srgbClr val="0075BB"/>
                </a:solidFill>
                <a:latin typeface="+mn-ea"/>
                <a:cs typeface="Times New Roman" panose="02020603050405020304" pitchFamily="18" charset="0"/>
              </a:rPr>
              <a:t>上位机：</a:t>
            </a:r>
            <a:endParaRPr lang="en-US" altLang="zh-CN" sz="1400" b="1" dirty="0">
              <a:solidFill>
                <a:srgbClr val="0075BB"/>
              </a:solidFill>
              <a:latin typeface="+mn-ea"/>
              <a:cs typeface="Times New Roman" panose="02020603050405020304" pitchFamily="18" charset="0"/>
            </a:endParaRPr>
          </a:p>
          <a:p>
            <a:pPr>
              <a:lnSpc>
                <a:spcPct val="120000"/>
              </a:lnSpc>
            </a:pPr>
            <a:r>
              <a:rPr lang="en-US" altLang="zh-CN" sz="1400" dirty="0">
                <a:latin typeface="+mn-ea"/>
                <a:cs typeface="Times New Roman" panose="02020603050405020304" pitchFamily="18" charset="0"/>
              </a:rPr>
              <a:t>      PC</a:t>
            </a:r>
            <a:r>
              <a:rPr lang="zh-CN" altLang="en-US" sz="1400" dirty="0">
                <a:latin typeface="+mn-ea"/>
                <a:cs typeface="Times New Roman" panose="02020603050405020304" pitchFamily="18" charset="0"/>
              </a:rPr>
              <a:t>（屏蔽）</a:t>
            </a:r>
            <a:endParaRPr lang="en-US" altLang="zh-CN" sz="1400" dirty="0">
              <a:latin typeface="+mn-ea"/>
              <a:cs typeface="Times New Roman" panose="02020603050405020304" pitchFamily="18" charset="0"/>
            </a:endParaRPr>
          </a:p>
          <a:p>
            <a:pPr marL="285750" indent="-285750">
              <a:lnSpc>
                <a:spcPct val="120000"/>
              </a:lnSpc>
              <a:buFont typeface="Arial" pitchFamily="34" charset="0"/>
              <a:buChar char="•"/>
            </a:pPr>
            <a:r>
              <a:rPr lang="en-US" altLang="zh-CN" sz="1400" b="1" dirty="0">
                <a:solidFill>
                  <a:srgbClr val="0075BB"/>
                </a:solidFill>
                <a:latin typeface="+mn-ea"/>
                <a:cs typeface="Times New Roman" panose="02020603050405020304" pitchFamily="18" charset="0"/>
              </a:rPr>
              <a:t>Flash</a:t>
            </a:r>
            <a:r>
              <a:rPr lang="zh-CN" altLang="en-US" sz="1400" b="1" dirty="0">
                <a:solidFill>
                  <a:srgbClr val="0075BB"/>
                </a:solidFill>
                <a:latin typeface="+mn-ea"/>
                <a:cs typeface="Times New Roman" panose="02020603050405020304" pitchFamily="18" charset="0"/>
              </a:rPr>
              <a:t>芯片：</a:t>
            </a:r>
            <a:endParaRPr lang="en-US" altLang="zh-CN" sz="1400" b="1" dirty="0">
              <a:solidFill>
                <a:srgbClr val="0075BB"/>
              </a:solidFill>
              <a:latin typeface="+mn-ea"/>
              <a:cs typeface="Times New Roman" panose="02020603050405020304" pitchFamily="18" charset="0"/>
            </a:endParaRPr>
          </a:p>
          <a:p>
            <a:pPr>
              <a:lnSpc>
                <a:spcPct val="120000"/>
              </a:lnSpc>
            </a:pPr>
            <a:r>
              <a:rPr lang="en-US" altLang="zh-CN" sz="1400" dirty="0">
                <a:latin typeface="+mn-ea"/>
                <a:cs typeface="Times New Roman" panose="02020603050405020304" pitchFamily="18" charset="0"/>
              </a:rPr>
              <a:t>      </a:t>
            </a:r>
            <a:r>
              <a:rPr lang="zh-CN" altLang="en-US" sz="1400" dirty="0">
                <a:latin typeface="+mn-ea"/>
                <a:cs typeface="Times New Roman" panose="02020603050405020304" pitchFamily="18" charset="0"/>
              </a:rPr>
              <a:t>防止</a:t>
            </a:r>
            <a:r>
              <a:rPr lang="en-US" altLang="zh-CN" sz="1400" dirty="0">
                <a:latin typeface="+mn-ea"/>
                <a:cs typeface="Times New Roman" panose="02020603050405020304" pitchFamily="18" charset="0"/>
              </a:rPr>
              <a:t>S6</a:t>
            </a:r>
            <a:r>
              <a:rPr lang="zh-CN" altLang="en-US" sz="1400" dirty="0">
                <a:latin typeface="+mn-ea"/>
                <a:cs typeface="Times New Roman" panose="02020603050405020304" pitchFamily="18" charset="0"/>
              </a:rPr>
              <a:t>重启</a:t>
            </a:r>
          </a:p>
        </p:txBody>
      </p:sp>
      <p:grpSp>
        <p:nvGrpSpPr>
          <p:cNvPr id="4" name="组合 3"/>
          <p:cNvGrpSpPr/>
          <p:nvPr/>
        </p:nvGrpSpPr>
        <p:grpSpPr>
          <a:xfrm>
            <a:off x="5548045" y="1128601"/>
            <a:ext cx="6400624" cy="5456368"/>
            <a:chOff x="5548045" y="1128601"/>
            <a:chExt cx="6400624" cy="5456368"/>
          </a:xfrm>
        </p:grpSpPr>
        <p:grpSp>
          <p:nvGrpSpPr>
            <p:cNvPr id="13" name="组合 12"/>
            <p:cNvGrpSpPr/>
            <p:nvPr/>
          </p:nvGrpSpPr>
          <p:grpSpPr>
            <a:xfrm>
              <a:off x="5548045" y="1128601"/>
              <a:ext cx="6400624" cy="5148260"/>
              <a:chOff x="1127189" y="907678"/>
              <a:chExt cx="7079852" cy="5694589"/>
            </a:xfrm>
          </p:grpSpPr>
          <p:pic>
            <p:nvPicPr>
              <p:cNvPr id="14" name="图片 13" descr="system.drawio"/>
              <p:cNvPicPr/>
              <p:nvPr/>
            </p:nvPicPr>
            <p:blipFill>
              <a:blip r:embed="rId3">
                <a:extLst>
                  <a:ext uri="{28A0092B-C50C-407E-A947-70E740481C1C}">
                    <a14:useLocalDpi xmlns:a14="http://schemas.microsoft.com/office/drawing/2010/main" val="0"/>
                  </a:ext>
                </a:extLst>
              </a:blip>
              <a:srcRect/>
              <a:stretch>
                <a:fillRect/>
              </a:stretch>
            </p:blipFill>
            <p:spPr bwMode="auto">
              <a:xfrm>
                <a:off x="1209561" y="907678"/>
                <a:ext cx="6061405" cy="5694589"/>
              </a:xfrm>
              <a:prstGeom prst="rect">
                <a:avLst/>
              </a:prstGeom>
              <a:noFill/>
              <a:ln>
                <a:noFill/>
              </a:ln>
            </p:spPr>
          </p:pic>
          <p:cxnSp>
            <p:nvCxnSpPr>
              <p:cNvPr id="15" name="直接连接符 14"/>
              <p:cNvCxnSpPr/>
              <p:nvPr/>
            </p:nvCxnSpPr>
            <p:spPr bwMode="auto">
              <a:xfrm>
                <a:off x="1127189" y="1698170"/>
                <a:ext cx="6997908" cy="0"/>
              </a:xfrm>
              <a:prstGeom prst="line">
                <a:avLst/>
              </a:prstGeom>
              <a:solidFill>
                <a:schemeClr val="accent1"/>
              </a:solidFill>
              <a:ln w="38100" cap="flat" cmpd="sng" algn="ctr">
                <a:solidFill>
                  <a:schemeClr val="accent1"/>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直接箭头连接符 17"/>
              <p:cNvCxnSpPr/>
              <p:nvPr/>
            </p:nvCxnSpPr>
            <p:spPr bwMode="auto">
              <a:xfrm>
                <a:off x="7654834" y="1698171"/>
                <a:ext cx="0" cy="4904096"/>
              </a:xfrm>
              <a:prstGeom prst="straightConnector1">
                <a:avLst/>
              </a:prstGeom>
              <a:solidFill>
                <a:schemeClr val="accent1"/>
              </a:solidFill>
              <a:ln w="9525" cap="flat" cmpd="sng" algn="ctr">
                <a:solidFill>
                  <a:srgbClr val="2D87B8"/>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 name="TextBox 19"/>
              <p:cNvSpPr txBox="1"/>
              <p:nvPr/>
            </p:nvSpPr>
            <p:spPr>
              <a:xfrm>
                <a:off x="7696385" y="3405636"/>
                <a:ext cx="510656" cy="1489166"/>
              </a:xfrm>
              <a:prstGeom prst="rect">
                <a:avLst/>
              </a:prstGeom>
              <a:noFill/>
            </p:spPr>
            <p:txBody>
              <a:bodyPr vert="eaVert" wrap="square" rtlCol="0">
                <a:spAutoFit/>
              </a:bodyPr>
              <a:lstStyle/>
              <a:p>
                <a:r>
                  <a:rPr lang="zh-CN" altLang="en-US" b="1" dirty="0">
                    <a:solidFill>
                      <a:srgbClr val="0075BB"/>
                    </a:solidFill>
                  </a:rPr>
                  <a:t>白光隧道</a:t>
                </a:r>
              </a:p>
            </p:txBody>
          </p:sp>
        </p:grpSp>
        <p:sp>
          <p:nvSpPr>
            <p:cNvPr id="3" name="矩形 2"/>
            <p:cNvSpPr/>
            <p:nvPr/>
          </p:nvSpPr>
          <p:spPr>
            <a:xfrm>
              <a:off x="7972973" y="6331053"/>
              <a:ext cx="1476686" cy="253916"/>
            </a:xfrm>
            <a:prstGeom prst="rect">
              <a:avLst/>
            </a:prstGeom>
          </p:spPr>
          <p:txBody>
            <a:bodyPr wrap="none">
              <a:spAutoFit/>
            </a:bodyPr>
            <a:lstStyle/>
            <a:p>
              <a:r>
                <a:rPr lang="en-US" altLang="zh-CN" sz="1050" dirty="0"/>
                <a:t>SEU</a:t>
              </a:r>
              <a:r>
                <a:rPr lang="zh-CN" altLang="zh-CN" sz="1050" dirty="0"/>
                <a:t>探测系统整体框架</a:t>
              </a:r>
              <a:endParaRPr lang="zh-CN" altLang="en-US" sz="1050" dirty="0"/>
            </a:p>
          </p:txBody>
        </p:sp>
      </p:grpSp>
      <p:sp>
        <p:nvSpPr>
          <p:cNvPr id="2" name="标题 1">
            <a:extLst>
              <a:ext uri="{FF2B5EF4-FFF2-40B4-BE49-F238E27FC236}">
                <a16:creationId xmlns:a16="http://schemas.microsoft.com/office/drawing/2014/main" id="{324CD00A-BC28-4800-06EB-07A728745ACC}"/>
              </a:ext>
            </a:extLst>
          </p:cNvPr>
          <p:cNvSpPr>
            <a:spLocks noGrp="1"/>
          </p:cNvSpPr>
          <p:nvPr>
            <p:ph type="title"/>
          </p:nvPr>
        </p:nvSpPr>
        <p:spPr/>
        <p:txBody>
          <a:bodyPr/>
          <a:lstStyle/>
          <a:p>
            <a:r>
              <a:rPr lang="zh-CN" altLang="en-US" dirty="0"/>
              <a:t>基于</a:t>
            </a:r>
            <a:r>
              <a:rPr lang="en-US" altLang="zh-CN" dirty="0"/>
              <a:t>FPGA</a:t>
            </a:r>
            <a:r>
              <a:rPr lang="zh-CN" altLang="en-US" dirty="0"/>
              <a:t>的中子</a:t>
            </a:r>
            <a:r>
              <a:rPr lang="en-US" altLang="zh-CN" dirty="0"/>
              <a:t>SEU</a:t>
            </a:r>
            <a:r>
              <a:rPr lang="zh-CN" altLang="en-US" dirty="0"/>
              <a:t>探测系统设计</a:t>
            </a:r>
          </a:p>
        </p:txBody>
      </p:sp>
    </p:spTree>
    <p:extLst>
      <p:ext uri="{BB962C8B-B14F-4D97-AF65-F5344CB8AC3E}">
        <p14:creationId xmlns:p14="http://schemas.microsoft.com/office/powerpoint/2010/main" val="613086104"/>
      </p:ext>
    </p:extLst>
  </p:cSld>
  <p:clrMapOvr>
    <a:masterClrMapping/>
  </p:clrMapOvr>
  <mc:AlternateContent xmlns:mc="http://schemas.openxmlformats.org/markup-compatibility/2006" xmlns:p14="http://schemas.microsoft.com/office/powerpoint/2010/main">
    <mc:Choice Requires="p14">
      <p:transition spd="slow" p14:dur="2000" advTm="59017"/>
    </mc:Choice>
    <mc:Fallback xmlns="">
      <p:transition spd="slow" advTm="59017"/>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组合 48"/>
          <p:cNvGrpSpPr/>
          <p:nvPr/>
        </p:nvGrpSpPr>
        <p:grpSpPr>
          <a:xfrm>
            <a:off x="5342969" y="718270"/>
            <a:ext cx="6039562" cy="5935931"/>
            <a:chOff x="5199133" y="718270"/>
            <a:chExt cx="6039562" cy="5935931"/>
          </a:xfrm>
        </p:grpSpPr>
        <p:grpSp>
          <p:nvGrpSpPr>
            <p:cNvPr id="2" name="组合 1"/>
            <p:cNvGrpSpPr/>
            <p:nvPr/>
          </p:nvGrpSpPr>
          <p:grpSpPr>
            <a:xfrm>
              <a:off x="5218063" y="718270"/>
              <a:ext cx="6020632" cy="2812200"/>
              <a:chOff x="563431" y="1384612"/>
              <a:chExt cx="11263078" cy="5268823"/>
            </a:xfrm>
          </p:grpSpPr>
          <p:grpSp>
            <p:nvGrpSpPr>
              <p:cNvPr id="26" name="组合 25"/>
              <p:cNvGrpSpPr/>
              <p:nvPr/>
            </p:nvGrpSpPr>
            <p:grpSpPr>
              <a:xfrm>
                <a:off x="563431" y="1384612"/>
                <a:ext cx="11263078" cy="5026461"/>
                <a:chOff x="433387" y="1516596"/>
                <a:chExt cx="11589364" cy="5172075"/>
              </a:xfrm>
            </p:grpSpPr>
            <p:pic>
              <p:nvPicPr>
                <p:cNvPr id="27" name="Picture 2" descr="D:\2021.12.10_毕业论文\2021.12.28_FPGA中子单粒子效应探测系统设计方案\软件_图片\K7图.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02525" y="1516596"/>
                  <a:ext cx="9420226" cy="5172075"/>
                </a:xfrm>
                <a:prstGeom prst="rect">
                  <a:avLst/>
                </a:prstGeom>
                <a:noFill/>
                <a:extLst>
                  <a:ext uri="{909E8E84-426E-40DD-AFC4-6F175D3DCCD1}">
                    <a14:hiddenFill xmlns:a14="http://schemas.microsoft.com/office/drawing/2010/main">
                      <a:solidFill>
                        <a:srgbClr val="FFFFFF"/>
                      </a:solidFill>
                    </a14:hiddenFill>
                  </a:ext>
                </a:extLst>
              </p:spPr>
            </p:pic>
            <p:pic>
              <p:nvPicPr>
                <p:cNvPr id="28" name="图片 27" descr="C:\Users\86157\AppData\Local\Microsoft\Windows\INetCache\Content.Word\K-7状态机.drawio.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3387" y="3642060"/>
                  <a:ext cx="2743200" cy="3012141"/>
                </a:xfrm>
                <a:prstGeom prst="rect">
                  <a:avLst/>
                </a:prstGeom>
                <a:noFill/>
                <a:ln>
                  <a:solidFill>
                    <a:srgbClr val="0075BB"/>
                  </a:solidFill>
                </a:ln>
              </p:spPr>
            </p:pic>
            <p:cxnSp>
              <p:nvCxnSpPr>
                <p:cNvPr id="29" name="直接箭头连接符 28"/>
                <p:cNvCxnSpPr/>
                <p:nvPr/>
              </p:nvCxnSpPr>
              <p:spPr bwMode="auto">
                <a:xfrm flipH="1">
                  <a:off x="3176587" y="3644900"/>
                  <a:ext cx="1763714" cy="0"/>
                </a:xfrm>
                <a:prstGeom prst="straightConnector1">
                  <a:avLst/>
                </a:prstGeom>
                <a:solidFill>
                  <a:schemeClr val="accent1"/>
                </a:solidFill>
                <a:ln w="9525" cap="flat" cmpd="sng" algn="ctr">
                  <a:solidFill>
                    <a:srgbClr val="0075BB"/>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直接箭头连接符 29"/>
                <p:cNvCxnSpPr/>
                <p:nvPr/>
              </p:nvCxnSpPr>
              <p:spPr bwMode="auto">
                <a:xfrm flipH="1">
                  <a:off x="3176587" y="5664200"/>
                  <a:ext cx="1763713" cy="990001"/>
                </a:xfrm>
                <a:prstGeom prst="straightConnector1">
                  <a:avLst/>
                </a:prstGeom>
                <a:solidFill>
                  <a:schemeClr val="accent1"/>
                </a:solidFill>
                <a:ln w="9525" cap="flat" cmpd="sng" algn="ctr">
                  <a:solidFill>
                    <a:srgbClr val="0075BB"/>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33" name="矩形 32"/>
              <p:cNvSpPr/>
              <p:nvPr/>
            </p:nvSpPr>
            <p:spPr>
              <a:xfrm>
                <a:off x="5352741" y="6399520"/>
                <a:ext cx="1342035" cy="253915"/>
              </a:xfrm>
              <a:prstGeom prst="rect">
                <a:avLst/>
              </a:prstGeom>
            </p:spPr>
            <p:txBody>
              <a:bodyPr wrap="none">
                <a:spAutoFit/>
              </a:bodyPr>
              <a:lstStyle/>
              <a:p>
                <a:r>
                  <a:rPr lang="en-US" altLang="zh-CN" sz="1050" dirty="0"/>
                  <a:t>SEU</a:t>
                </a:r>
                <a:r>
                  <a:rPr lang="zh-CN" altLang="en-US" sz="1050" dirty="0"/>
                  <a:t>探测模块电路图</a:t>
                </a:r>
              </a:p>
            </p:txBody>
          </p:sp>
        </p:grpSp>
        <p:grpSp>
          <p:nvGrpSpPr>
            <p:cNvPr id="34" name="组合 33"/>
            <p:cNvGrpSpPr/>
            <p:nvPr/>
          </p:nvGrpSpPr>
          <p:grpSpPr>
            <a:xfrm>
              <a:off x="5199133" y="3718857"/>
              <a:ext cx="6039562" cy="2935344"/>
              <a:chOff x="933945" y="1656069"/>
              <a:chExt cx="10282238" cy="4997366"/>
            </a:xfrm>
          </p:grpSpPr>
          <p:pic>
            <p:nvPicPr>
              <p:cNvPr id="35" name="Picture 2" descr="D:\2021.12.10_毕业论文\2021.12.28_FPGA中子单粒子效应探测系统设计方案\软件_图片\S6图.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33945" y="1656069"/>
                <a:ext cx="10282238" cy="4743450"/>
              </a:xfrm>
              <a:prstGeom prst="rect">
                <a:avLst/>
              </a:prstGeom>
              <a:noFill/>
              <a:extLst>
                <a:ext uri="{909E8E84-426E-40DD-AFC4-6F175D3DCCD1}">
                  <a14:hiddenFill xmlns:a14="http://schemas.microsoft.com/office/drawing/2010/main">
                    <a:solidFill>
                      <a:srgbClr val="FFFFFF"/>
                    </a:solidFill>
                  </a14:hiddenFill>
                </a:ext>
              </a:extLst>
            </p:spPr>
          </p:pic>
          <p:sp>
            <p:nvSpPr>
              <p:cNvPr id="36" name="矩形 35"/>
              <p:cNvSpPr/>
              <p:nvPr/>
            </p:nvSpPr>
            <p:spPr>
              <a:xfrm>
                <a:off x="5200466" y="6399519"/>
                <a:ext cx="1749197" cy="253916"/>
              </a:xfrm>
              <a:prstGeom prst="rect">
                <a:avLst/>
              </a:prstGeom>
            </p:spPr>
            <p:txBody>
              <a:bodyPr wrap="none">
                <a:spAutoFit/>
              </a:bodyPr>
              <a:lstStyle/>
              <a:p>
                <a:r>
                  <a:rPr lang="en-US" altLang="zh-CN" sz="1050" dirty="0"/>
                  <a:t>TOF</a:t>
                </a:r>
                <a:r>
                  <a:rPr lang="zh-CN" altLang="en-US" sz="1050" dirty="0"/>
                  <a:t>计算及通信模块电路图</a:t>
                </a:r>
              </a:p>
            </p:txBody>
          </p:sp>
        </p:grpSp>
        <p:grpSp>
          <p:nvGrpSpPr>
            <p:cNvPr id="48" name="组合 47"/>
            <p:cNvGrpSpPr/>
            <p:nvPr/>
          </p:nvGrpSpPr>
          <p:grpSpPr>
            <a:xfrm>
              <a:off x="5199133" y="974140"/>
              <a:ext cx="6008740" cy="4347873"/>
              <a:chOff x="5199133" y="974140"/>
              <a:chExt cx="6008740" cy="4347873"/>
            </a:xfrm>
          </p:grpSpPr>
          <p:cxnSp>
            <p:nvCxnSpPr>
              <p:cNvPr id="41" name="直接连接符 40"/>
              <p:cNvCxnSpPr/>
              <p:nvPr/>
            </p:nvCxnSpPr>
            <p:spPr bwMode="auto">
              <a:xfrm>
                <a:off x="11207873" y="974140"/>
                <a:ext cx="0" cy="2683460"/>
              </a:xfrm>
              <a:prstGeom prst="line">
                <a:avLst/>
              </a:prstGeom>
              <a:solidFill>
                <a:schemeClr val="accent1"/>
              </a:solidFill>
              <a:ln w="9525" cap="flat" cmpd="sng" algn="ctr">
                <a:solidFill>
                  <a:srgbClr val="FF0000"/>
                </a:solidFill>
                <a:prstDash val="solid"/>
                <a:round/>
                <a:headEnd type="oval"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3" name="直接连接符 42"/>
              <p:cNvCxnSpPr/>
              <p:nvPr/>
            </p:nvCxnSpPr>
            <p:spPr bwMode="auto">
              <a:xfrm flipH="1">
                <a:off x="5199133" y="3657600"/>
                <a:ext cx="6008740" cy="0"/>
              </a:xfrm>
              <a:prstGeom prst="lin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 name="直接连接符 44"/>
              <p:cNvCxnSpPr/>
              <p:nvPr/>
            </p:nvCxnSpPr>
            <p:spPr bwMode="auto">
              <a:xfrm>
                <a:off x="5199133" y="3657600"/>
                <a:ext cx="0" cy="1664413"/>
              </a:xfrm>
              <a:prstGeom prst="lin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7" name="直接连接符 46"/>
              <p:cNvCxnSpPr/>
              <p:nvPr/>
            </p:nvCxnSpPr>
            <p:spPr bwMode="auto">
              <a:xfrm>
                <a:off x="5200466" y="5322013"/>
                <a:ext cx="419498" cy="0"/>
              </a:xfrm>
              <a:prstGeom prst="line">
                <a:avLst/>
              </a:prstGeom>
              <a:solidFill>
                <a:schemeClr val="accent1"/>
              </a:solidFill>
              <a:ln w="9525" cap="flat" cmpd="sng" algn="ctr">
                <a:solidFill>
                  <a:srgbClr val="FF0000"/>
                </a:solidFill>
                <a:prstDash val="solid"/>
                <a:round/>
                <a:headEnd type="none" w="med" len="med"/>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16" name="文本框 15">
            <a:extLst>
              <a:ext uri="{FF2B5EF4-FFF2-40B4-BE49-F238E27FC236}">
                <a16:creationId xmlns:a16="http://schemas.microsoft.com/office/drawing/2014/main" id="{570CBFFD-763A-4606-AAFA-BEC6D41DB0D7}"/>
              </a:ext>
            </a:extLst>
          </p:cNvPr>
          <p:cNvSpPr txBox="1"/>
          <p:nvPr/>
        </p:nvSpPr>
        <p:spPr>
          <a:xfrm>
            <a:off x="11709768" y="6469535"/>
            <a:ext cx="312983" cy="369332"/>
          </a:xfrm>
          <a:prstGeom prst="rect">
            <a:avLst/>
          </a:prstGeom>
          <a:noFill/>
        </p:spPr>
        <p:txBody>
          <a:bodyPr wrap="square" rtlCol="0">
            <a:spAutoFit/>
          </a:bodyPr>
          <a:lstStyle/>
          <a:p>
            <a:r>
              <a:rPr lang="en-US" altLang="zh-CN" dirty="0"/>
              <a:t>7</a:t>
            </a:r>
            <a:endParaRPr lang="zh-CN" altLang="en-US" dirty="0"/>
          </a:p>
        </p:txBody>
      </p:sp>
      <p:sp>
        <p:nvSpPr>
          <p:cNvPr id="23" name="文本框 54">
            <a:extLst>
              <a:ext uri="{FF2B5EF4-FFF2-40B4-BE49-F238E27FC236}">
                <a16:creationId xmlns:a16="http://schemas.microsoft.com/office/drawing/2014/main" id="{92AC2B19-A851-4831-B6F0-00F28B2265FE}"/>
              </a:ext>
            </a:extLst>
          </p:cNvPr>
          <p:cNvSpPr txBox="1"/>
          <p:nvPr/>
        </p:nvSpPr>
        <p:spPr>
          <a:xfrm>
            <a:off x="295275" y="1117976"/>
            <a:ext cx="5900042" cy="338554"/>
          </a:xfrm>
          <a:prstGeom prst="rect">
            <a:avLst/>
          </a:prstGeom>
          <a:noFill/>
        </p:spPr>
        <p:txBody>
          <a:bodyPr wrap="square">
            <a:spAutoFit/>
          </a:bodyPr>
          <a:lstStyle/>
          <a:p>
            <a:pPr marL="342900" indent="-342900">
              <a:buFont typeface="Wingdings" pitchFamily="2" charset="2"/>
              <a:buChar char="Ø"/>
            </a:pPr>
            <a:r>
              <a:rPr lang="en-US" altLang="zh-CN" sz="1600" b="1" dirty="0"/>
              <a:t>RTL</a:t>
            </a:r>
            <a:r>
              <a:rPr lang="zh-CN" altLang="en-US" sz="1600" b="1" dirty="0"/>
              <a:t>设计（</a:t>
            </a:r>
            <a:r>
              <a:rPr lang="en-US" altLang="zh-CN" sz="1600" b="1" dirty="0"/>
              <a:t>Verilog</a:t>
            </a:r>
            <a:r>
              <a:rPr lang="zh-CN" altLang="en-US" sz="1600" b="1" dirty="0"/>
              <a:t>描述）</a:t>
            </a:r>
          </a:p>
        </p:txBody>
      </p:sp>
      <p:sp>
        <p:nvSpPr>
          <p:cNvPr id="32" name="矩形 31"/>
          <p:cNvSpPr/>
          <p:nvPr/>
        </p:nvSpPr>
        <p:spPr>
          <a:xfrm>
            <a:off x="701544" y="2000690"/>
            <a:ext cx="1630753" cy="867930"/>
          </a:xfrm>
          <a:prstGeom prst="rect">
            <a:avLst/>
          </a:prstGeom>
        </p:spPr>
        <p:txBody>
          <a:bodyPr wrap="square">
            <a:spAutoFit/>
          </a:bodyPr>
          <a:lstStyle/>
          <a:p>
            <a:pPr marL="285750" indent="-285750">
              <a:lnSpc>
                <a:spcPct val="120000"/>
              </a:lnSpc>
              <a:buFont typeface="Arial" pitchFamily="34" charset="0"/>
              <a:buChar char="•"/>
            </a:pPr>
            <a:r>
              <a:rPr lang="en-US" altLang="zh-CN" sz="1400" b="1" dirty="0">
                <a:solidFill>
                  <a:srgbClr val="FF0000"/>
                </a:solidFill>
                <a:latin typeface="+mn-ea"/>
                <a:cs typeface="Times New Roman" panose="02020603050405020304" pitchFamily="18" charset="0"/>
              </a:rPr>
              <a:t>PLL</a:t>
            </a:r>
          </a:p>
          <a:p>
            <a:pPr marL="285750" indent="-285750">
              <a:lnSpc>
                <a:spcPct val="120000"/>
              </a:lnSpc>
              <a:buFont typeface="Arial" pitchFamily="34" charset="0"/>
              <a:buChar char="•"/>
            </a:pPr>
            <a:r>
              <a:rPr lang="en-US" altLang="zh-CN" sz="1400" b="1" dirty="0">
                <a:solidFill>
                  <a:srgbClr val="FF0000"/>
                </a:solidFill>
                <a:latin typeface="+mn-ea"/>
                <a:cs typeface="Times New Roman" panose="02020603050405020304" pitchFamily="18" charset="0"/>
              </a:rPr>
              <a:t>Comparator</a:t>
            </a:r>
          </a:p>
          <a:p>
            <a:pPr marL="285750" indent="-285750">
              <a:lnSpc>
                <a:spcPct val="120000"/>
              </a:lnSpc>
              <a:buFont typeface="Arial" pitchFamily="34" charset="0"/>
              <a:buChar char="•"/>
            </a:pPr>
            <a:r>
              <a:rPr lang="en-US" altLang="zh-CN" sz="1400" b="1" dirty="0">
                <a:solidFill>
                  <a:srgbClr val="FF0000"/>
                </a:solidFill>
                <a:latin typeface="+mn-ea"/>
                <a:cs typeface="Times New Roman" panose="02020603050405020304" pitchFamily="18" charset="0"/>
              </a:rPr>
              <a:t>BRAM</a:t>
            </a:r>
            <a:r>
              <a:rPr lang="zh-CN" altLang="en-US" sz="1400" b="1" dirty="0">
                <a:solidFill>
                  <a:srgbClr val="FF0000"/>
                </a:solidFill>
                <a:latin typeface="+mn-ea"/>
                <a:cs typeface="Times New Roman" panose="02020603050405020304" pitchFamily="18" charset="0"/>
              </a:rPr>
              <a:t>（</a:t>
            </a:r>
            <a:r>
              <a:rPr lang="en-US" altLang="zh-CN" sz="1400" b="1" dirty="0">
                <a:solidFill>
                  <a:srgbClr val="FF0000"/>
                </a:solidFill>
                <a:latin typeface="+mn-ea"/>
                <a:cs typeface="Times New Roman" panose="02020603050405020304" pitchFamily="18" charset="0"/>
              </a:rPr>
              <a:t>FSM</a:t>
            </a:r>
            <a:r>
              <a:rPr lang="zh-CN" altLang="en-US" sz="1400" b="1" dirty="0">
                <a:solidFill>
                  <a:srgbClr val="FF0000"/>
                </a:solidFill>
                <a:latin typeface="+mn-ea"/>
                <a:cs typeface="Times New Roman" panose="02020603050405020304" pitchFamily="18" charset="0"/>
              </a:rPr>
              <a:t>）</a:t>
            </a:r>
          </a:p>
        </p:txBody>
      </p:sp>
      <p:sp>
        <p:nvSpPr>
          <p:cNvPr id="37" name="矩形 36"/>
          <p:cNvSpPr/>
          <p:nvPr/>
        </p:nvSpPr>
        <p:spPr>
          <a:xfrm>
            <a:off x="2823594" y="2000690"/>
            <a:ext cx="2023783" cy="1384995"/>
          </a:xfrm>
          <a:prstGeom prst="rect">
            <a:avLst/>
          </a:prstGeom>
        </p:spPr>
        <p:txBody>
          <a:bodyPr wrap="square">
            <a:spAutoFit/>
          </a:bodyPr>
          <a:lstStyle/>
          <a:p>
            <a:pPr marL="285750" indent="-285750">
              <a:lnSpc>
                <a:spcPct val="120000"/>
              </a:lnSpc>
              <a:buFont typeface="Arial" pitchFamily="34" charset="0"/>
              <a:buChar char="•"/>
            </a:pPr>
            <a:r>
              <a:rPr lang="en-US" altLang="zh-CN" sz="1400" b="1" dirty="0">
                <a:solidFill>
                  <a:srgbClr val="FF0000"/>
                </a:solidFill>
                <a:latin typeface="+mn-ea"/>
                <a:cs typeface="Times New Roman" panose="02020603050405020304" pitchFamily="18" charset="0"/>
              </a:rPr>
              <a:t>PLL</a:t>
            </a:r>
          </a:p>
          <a:p>
            <a:pPr marL="285750" indent="-285750">
              <a:lnSpc>
                <a:spcPct val="120000"/>
              </a:lnSpc>
              <a:buFont typeface="Arial" pitchFamily="34" charset="0"/>
              <a:buChar char="•"/>
            </a:pPr>
            <a:r>
              <a:rPr lang="en-US" altLang="zh-CN" sz="1400" b="1" dirty="0">
                <a:solidFill>
                  <a:srgbClr val="FF0000"/>
                </a:solidFill>
                <a:latin typeface="+mn-ea"/>
                <a:cs typeface="Times New Roman" panose="02020603050405020304" pitchFamily="18" charset="0"/>
              </a:rPr>
              <a:t>Synchronization</a:t>
            </a:r>
          </a:p>
          <a:p>
            <a:pPr marL="285750" indent="-285750">
              <a:lnSpc>
                <a:spcPct val="120000"/>
              </a:lnSpc>
              <a:buFont typeface="Arial" pitchFamily="34" charset="0"/>
              <a:buChar char="•"/>
            </a:pPr>
            <a:r>
              <a:rPr lang="en-US" altLang="zh-CN" sz="1400" b="1" dirty="0">
                <a:solidFill>
                  <a:srgbClr val="FF0000"/>
                </a:solidFill>
                <a:latin typeface="+mn-ea"/>
                <a:cs typeface="Times New Roman" panose="02020603050405020304" pitchFamily="18" charset="0"/>
              </a:rPr>
              <a:t>Edge Generation</a:t>
            </a:r>
          </a:p>
          <a:p>
            <a:pPr marL="285750" indent="-285750">
              <a:lnSpc>
                <a:spcPct val="120000"/>
              </a:lnSpc>
              <a:buFont typeface="Arial" pitchFamily="34" charset="0"/>
              <a:buChar char="•"/>
            </a:pPr>
            <a:r>
              <a:rPr lang="en-US" altLang="zh-CN" sz="1400" b="1" dirty="0">
                <a:solidFill>
                  <a:srgbClr val="FF0000"/>
                </a:solidFill>
                <a:latin typeface="+mn-ea"/>
                <a:cs typeface="Times New Roman" panose="02020603050405020304" pitchFamily="18" charset="0"/>
              </a:rPr>
              <a:t>Timer</a:t>
            </a:r>
          </a:p>
          <a:p>
            <a:pPr marL="285750" indent="-285750">
              <a:lnSpc>
                <a:spcPct val="120000"/>
              </a:lnSpc>
              <a:buFont typeface="Arial" pitchFamily="34" charset="0"/>
              <a:buChar char="•"/>
            </a:pPr>
            <a:r>
              <a:rPr lang="en-US" altLang="zh-CN" sz="1400" b="1" dirty="0">
                <a:solidFill>
                  <a:srgbClr val="FF0000"/>
                </a:solidFill>
                <a:latin typeface="+mn-ea"/>
                <a:cs typeface="Times New Roman" panose="02020603050405020304" pitchFamily="18" charset="0"/>
              </a:rPr>
              <a:t>UART</a:t>
            </a:r>
            <a:endParaRPr lang="zh-CN" altLang="en-US" sz="1400" b="1" dirty="0">
              <a:solidFill>
                <a:srgbClr val="FF0000"/>
              </a:solidFill>
              <a:latin typeface="+mn-ea"/>
              <a:cs typeface="Times New Roman" panose="02020603050405020304" pitchFamily="18" charset="0"/>
            </a:endParaRPr>
          </a:p>
        </p:txBody>
      </p:sp>
      <p:sp>
        <p:nvSpPr>
          <p:cNvPr id="50" name="矩形 49"/>
          <p:cNvSpPr/>
          <p:nvPr/>
        </p:nvSpPr>
        <p:spPr>
          <a:xfrm>
            <a:off x="563431" y="3726866"/>
            <a:ext cx="4358918" cy="1384995"/>
          </a:xfrm>
          <a:prstGeom prst="rect">
            <a:avLst/>
          </a:prstGeom>
        </p:spPr>
        <p:txBody>
          <a:bodyPr wrap="square">
            <a:spAutoFit/>
          </a:bodyPr>
          <a:lstStyle/>
          <a:p>
            <a:pPr marL="285750" indent="-285750" algn="just">
              <a:lnSpc>
                <a:spcPct val="120000"/>
              </a:lnSpc>
              <a:buFont typeface="Arial" pitchFamily="34" charset="0"/>
              <a:buChar char="•"/>
            </a:pPr>
            <a:r>
              <a:rPr lang="en-US" altLang="zh-CN" sz="1400" b="1" dirty="0">
                <a:solidFill>
                  <a:srgbClr val="FF0000"/>
                </a:solidFill>
                <a:latin typeface="+mn-ea"/>
              </a:rPr>
              <a:t>SEU</a:t>
            </a:r>
            <a:r>
              <a:rPr lang="zh-CN" altLang="en-US" sz="1400" b="1" dirty="0">
                <a:solidFill>
                  <a:srgbClr val="FF0000"/>
                </a:solidFill>
                <a:latin typeface="+mn-ea"/>
              </a:rPr>
              <a:t>探测模块：</a:t>
            </a:r>
            <a:endParaRPr lang="en-US" altLang="zh-CN" sz="1400" b="1" dirty="0">
              <a:solidFill>
                <a:srgbClr val="FF0000"/>
              </a:solidFill>
              <a:latin typeface="+mn-ea"/>
            </a:endParaRPr>
          </a:p>
          <a:p>
            <a:pPr marL="285750" indent="-285750" algn="just">
              <a:lnSpc>
                <a:spcPct val="120000"/>
              </a:lnSpc>
              <a:buFont typeface="Wingdings" pitchFamily="2" charset="2"/>
              <a:buChar char="ü"/>
            </a:pPr>
            <a:r>
              <a:rPr lang="zh-CN" altLang="en-US" sz="1400" dirty="0">
                <a:latin typeface="+mn-ea"/>
                <a:cs typeface="Times New Roman" panose="02020603050405020304" pitchFamily="18" charset="0"/>
              </a:rPr>
              <a:t>具备探测</a:t>
            </a:r>
            <a:r>
              <a:rPr lang="en-US" altLang="zh-CN" sz="1400" dirty="0">
                <a:latin typeface="+mn-ea"/>
                <a:cs typeface="Times New Roman" panose="02020603050405020304" pitchFamily="18" charset="0"/>
              </a:rPr>
              <a:t>BRAM</a:t>
            </a:r>
            <a:r>
              <a:rPr lang="zh-CN" altLang="en-US" sz="1400" dirty="0">
                <a:latin typeface="+mn-ea"/>
                <a:cs typeface="Times New Roman" panose="02020603050405020304" pitchFamily="18" charset="0"/>
              </a:rPr>
              <a:t>存储器</a:t>
            </a:r>
            <a:r>
              <a:rPr lang="zh-CN" altLang="en-US" sz="1400" b="1" dirty="0">
                <a:solidFill>
                  <a:srgbClr val="0075BB"/>
                </a:solidFill>
                <a:latin typeface="+mn-ea"/>
                <a:cs typeface="Times New Roman" panose="02020603050405020304" pitchFamily="18" charset="0"/>
              </a:rPr>
              <a:t>发生</a:t>
            </a:r>
            <a:r>
              <a:rPr lang="en-US" altLang="zh-CN" sz="1400" b="1" dirty="0">
                <a:solidFill>
                  <a:srgbClr val="0075BB"/>
                </a:solidFill>
                <a:latin typeface="+mn-ea"/>
                <a:cs typeface="Times New Roman" panose="02020603050405020304" pitchFamily="18" charset="0"/>
              </a:rPr>
              <a:t>SEU</a:t>
            </a:r>
            <a:r>
              <a:rPr lang="zh-CN" altLang="en-US" sz="1400" dirty="0">
                <a:latin typeface="+mn-ea"/>
                <a:cs typeface="Times New Roman" panose="02020603050405020304" pitchFamily="18" charset="0"/>
              </a:rPr>
              <a:t>的功能</a:t>
            </a:r>
            <a:endParaRPr lang="en-US" altLang="zh-CN" sz="1400" dirty="0">
              <a:latin typeface="+mn-ea"/>
              <a:cs typeface="Times New Roman" panose="02020603050405020304" pitchFamily="18" charset="0"/>
            </a:endParaRPr>
          </a:p>
          <a:p>
            <a:pPr marL="285750" indent="-285750" algn="just">
              <a:lnSpc>
                <a:spcPct val="120000"/>
              </a:lnSpc>
              <a:buFont typeface="Wingdings" pitchFamily="2" charset="2"/>
              <a:buChar char="ü"/>
            </a:pPr>
            <a:r>
              <a:rPr lang="en-US" altLang="zh-CN" sz="1400" dirty="0">
                <a:latin typeface="+mn-ea"/>
                <a:cs typeface="Times New Roman" panose="02020603050405020304" pitchFamily="18" charset="0"/>
              </a:rPr>
              <a:t>SEU</a:t>
            </a:r>
            <a:r>
              <a:rPr lang="zh-CN" altLang="en-US" sz="1400" dirty="0">
                <a:latin typeface="+mn-ea"/>
                <a:cs typeface="Times New Roman" panose="02020603050405020304" pitchFamily="18" charset="0"/>
              </a:rPr>
              <a:t>发生时</a:t>
            </a:r>
            <a:r>
              <a:rPr lang="zh-CN" altLang="en-US" sz="1400" b="1" dirty="0">
                <a:solidFill>
                  <a:srgbClr val="0075BB"/>
                </a:solidFill>
                <a:latin typeface="+mn-ea"/>
                <a:cs typeface="Times New Roman" panose="02020603050405020304" pitchFamily="18" charset="0"/>
              </a:rPr>
              <a:t>触发</a:t>
            </a:r>
            <a:r>
              <a:rPr lang="en-US" altLang="zh-CN" sz="1400" b="1" dirty="0">
                <a:solidFill>
                  <a:srgbClr val="0075BB"/>
                </a:solidFill>
                <a:latin typeface="+mn-ea"/>
                <a:cs typeface="Times New Roman" panose="02020603050405020304" pitchFamily="18" charset="0"/>
              </a:rPr>
              <a:t>TOF</a:t>
            </a:r>
            <a:r>
              <a:rPr lang="zh-CN" altLang="en-US" sz="1400" b="1" dirty="0">
                <a:solidFill>
                  <a:srgbClr val="0075BB"/>
                </a:solidFill>
                <a:latin typeface="+mn-ea"/>
                <a:cs typeface="Times New Roman" panose="02020603050405020304" pitchFamily="18" charset="0"/>
              </a:rPr>
              <a:t>计算</a:t>
            </a:r>
            <a:r>
              <a:rPr lang="zh-CN" altLang="en-US" sz="1400" dirty="0">
                <a:latin typeface="+mn-ea"/>
                <a:cs typeface="Times New Roman" panose="02020603050405020304" pitchFamily="18" charset="0"/>
              </a:rPr>
              <a:t>及通信模块</a:t>
            </a:r>
            <a:endParaRPr lang="en-US" altLang="zh-CN" sz="1400" dirty="0">
              <a:latin typeface="+mn-ea"/>
              <a:cs typeface="Times New Roman" panose="02020603050405020304" pitchFamily="18" charset="0"/>
            </a:endParaRPr>
          </a:p>
          <a:p>
            <a:pPr marL="285750" indent="-285750" algn="just">
              <a:lnSpc>
                <a:spcPct val="120000"/>
              </a:lnSpc>
              <a:buFont typeface="Wingdings" pitchFamily="2" charset="2"/>
              <a:buChar char="ü"/>
            </a:pPr>
            <a:r>
              <a:rPr lang="zh-CN" altLang="zh-CN" sz="1400" dirty="0"/>
              <a:t>在中子引起</a:t>
            </a:r>
            <a:r>
              <a:rPr lang="en-US" altLang="zh-CN" sz="1400" dirty="0"/>
              <a:t>SEU</a:t>
            </a:r>
            <a:r>
              <a:rPr lang="zh-CN" altLang="zh-CN" sz="1400" dirty="0"/>
              <a:t>后，可自动将</a:t>
            </a:r>
            <a:r>
              <a:rPr lang="en-US" altLang="zh-CN" sz="1400" dirty="0"/>
              <a:t>BRAM</a:t>
            </a:r>
            <a:r>
              <a:rPr lang="zh-CN" altLang="zh-CN" sz="1400" dirty="0"/>
              <a:t>存储器中发生翻转的值</a:t>
            </a:r>
            <a:r>
              <a:rPr lang="zh-CN" altLang="zh-CN" sz="1400" b="1" dirty="0">
                <a:solidFill>
                  <a:srgbClr val="0075BB"/>
                </a:solidFill>
              </a:rPr>
              <a:t>恢复</a:t>
            </a:r>
            <a:r>
              <a:rPr lang="zh-CN" altLang="zh-CN" sz="1400" dirty="0"/>
              <a:t>为原始数据</a:t>
            </a:r>
            <a:endParaRPr lang="en-US" altLang="zh-CN" sz="1400" dirty="0">
              <a:latin typeface="+mn-ea"/>
              <a:cs typeface="Times New Roman" panose="02020603050405020304" pitchFamily="18" charset="0"/>
            </a:endParaRPr>
          </a:p>
        </p:txBody>
      </p:sp>
      <p:sp>
        <p:nvSpPr>
          <p:cNvPr id="51" name="矩形 50"/>
          <p:cNvSpPr/>
          <p:nvPr/>
        </p:nvSpPr>
        <p:spPr>
          <a:xfrm>
            <a:off x="563432" y="5338194"/>
            <a:ext cx="4552101" cy="867930"/>
          </a:xfrm>
          <a:prstGeom prst="rect">
            <a:avLst/>
          </a:prstGeom>
        </p:spPr>
        <p:txBody>
          <a:bodyPr wrap="square">
            <a:spAutoFit/>
          </a:bodyPr>
          <a:lstStyle/>
          <a:p>
            <a:pPr marL="285750" indent="-285750" algn="just">
              <a:lnSpc>
                <a:spcPct val="120000"/>
              </a:lnSpc>
              <a:buFont typeface="Arial" pitchFamily="34" charset="0"/>
              <a:buChar char="•"/>
            </a:pPr>
            <a:r>
              <a:rPr lang="en-US" altLang="zh-CN" sz="1400" b="1" dirty="0">
                <a:solidFill>
                  <a:srgbClr val="FF0000"/>
                </a:solidFill>
                <a:latin typeface="+mn-ea"/>
              </a:rPr>
              <a:t>TOF</a:t>
            </a:r>
            <a:r>
              <a:rPr lang="zh-CN" altLang="en-US" sz="1400" b="1" dirty="0">
                <a:solidFill>
                  <a:srgbClr val="FF0000"/>
                </a:solidFill>
                <a:latin typeface="+mn-ea"/>
              </a:rPr>
              <a:t>计算及通信模块：</a:t>
            </a:r>
            <a:endParaRPr lang="en-US" altLang="zh-CN" sz="1400" b="1" dirty="0">
              <a:solidFill>
                <a:srgbClr val="FF0000"/>
              </a:solidFill>
              <a:latin typeface="+mn-ea"/>
            </a:endParaRPr>
          </a:p>
          <a:p>
            <a:pPr marL="285750" indent="-285750" algn="just">
              <a:lnSpc>
                <a:spcPct val="120000"/>
              </a:lnSpc>
              <a:buFont typeface="Wingdings" pitchFamily="2" charset="2"/>
              <a:buChar char="ü"/>
            </a:pPr>
            <a:r>
              <a:rPr lang="zh-CN" altLang="zh-CN" sz="1400" dirty="0"/>
              <a:t>具有精确确定中子飞行起始时刻和终止时刻的功能</a:t>
            </a:r>
            <a:endParaRPr lang="en-US" altLang="zh-CN" sz="1400" dirty="0"/>
          </a:p>
          <a:p>
            <a:pPr marL="285750" indent="-285750" algn="just">
              <a:lnSpc>
                <a:spcPct val="120000"/>
              </a:lnSpc>
              <a:buFont typeface="Wingdings" pitchFamily="2" charset="2"/>
              <a:buChar char="ü"/>
            </a:pPr>
            <a:r>
              <a:rPr lang="zh-CN" altLang="zh-CN" sz="1400" dirty="0"/>
              <a:t>计算得到的中子飞行时间准确传输到上位机的功能</a:t>
            </a:r>
            <a:endParaRPr lang="en-US" altLang="zh-CN" sz="1400" dirty="0">
              <a:latin typeface="+mn-ea"/>
              <a:cs typeface="Times New Roman" panose="02020603050405020304" pitchFamily="18" charset="0"/>
            </a:endParaRPr>
          </a:p>
        </p:txBody>
      </p:sp>
      <p:sp>
        <p:nvSpPr>
          <p:cNvPr id="52" name="矩形 51"/>
          <p:cNvSpPr/>
          <p:nvPr/>
        </p:nvSpPr>
        <p:spPr bwMode="auto">
          <a:xfrm>
            <a:off x="701544" y="1623317"/>
            <a:ext cx="4145833" cy="1777794"/>
          </a:xfrm>
          <a:prstGeom prst="rect">
            <a:avLst/>
          </a:prstGeom>
          <a:noFill/>
          <a:ln w="28575" cap="flat" cmpd="sng" algn="ctr">
            <a:solidFill>
              <a:srgbClr val="0075BB"/>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a:ln>
                <a:noFill/>
              </a:ln>
              <a:solidFill>
                <a:schemeClr val="tx1"/>
              </a:solidFill>
              <a:effectLst/>
              <a:latin typeface="Calibri" pitchFamily="34" charset="0"/>
              <a:ea typeface="宋体" pitchFamily="2" charset="-122"/>
            </a:endParaRPr>
          </a:p>
        </p:txBody>
      </p:sp>
      <p:cxnSp>
        <p:nvCxnSpPr>
          <p:cNvPr id="54" name="直接连接符 53"/>
          <p:cNvCxnSpPr>
            <a:stCxn id="52" idx="0"/>
            <a:endCxn id="52" idx="2"/>
          </p:cNvCxnSpPr>
          <p:nvPr/>
        </p:nvCxnSpPr>
        <p:spPr bwMode="auto">
          <a:xfrm>
            <a:off x="2774461" y="1623317"/>
            <a:ext cx="0" cy="1777794"/>
          </a:xfrm>
          <a:prstGeom prst="line">
            <a:avLst/>
          </a:prstGeom>
          <a:solidFill>
            <a:schemeClr val="accent1"/>
          </a:solidFill>
          <a:ln w="12700" cap="flat" cmpd="sng" algn="ctr">
            <a:solidFill>
              <a:srgbClr val="0075BB"/>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5" name="矩形 54"/>
          <p:cNvSpPr/>
          <p:nvPr/>
        </p:nvSpPr>
        <p:spPr>
          <a:xfrm>
            <a:off x="763505" y="1672388"/>
            <a:ext cx="1479892" cy="369332"/>
          </a:xfrm>
          <a:prstGeom prst="rect">
            <a:avLst/>
          </a:prstGeom>
        </p:spPr>
        <p:txBody>
          <a:bodyPr wrap="none">
            <a:spAutoFit/>
          </a:bodyPr>
          <a:lstStyle/>
          <a:p>
            <a:r>
              <a:rPr lang="en-US" altLang="zh-CN" b="1" dirty="0"/>
              <a:t>SEU</a:t>
            </a:r>
            <a:r>
              <a:rPr lang="zh-CN" altLang="en-US" b="1" dirty="0"/>
              <a:t>探测电路</a:t>
            </a:r>
            <a:endParaRPr lang="zh-CN" altLang="en-US" dirty="0"/>
          </a:p>
        </p:txBody>
      </p:sp>
      <p:sp>
        <p:nvSpPr>
          <p:cNvPr id="56" name="矩形 55"/>
          <p:cNvSpPr/>
          <p:nvPr/>
        </p:nvSpPr>
        <p:spPr>
          <a:xfrm>
            <a:off x="2735744" y="1672388"/>
            <a:ext cx="2169376" cy="369332"/>
          </a:xfrm>
          <a:prstGeom prst="rect">
            <a:avLst/>
          </a:prstGeom>
        </p:spPr>
        <p:txBody>
          <a:bodyPr wrap="none">
            <a:spAutoFit/>
          </a:bodyPr>
          <a:lstStyle/>
          <a:p>
            <a:r>
              <a:rPr lang="en-US" altLang="zh-CN" b="1" dirty="0"/>
              <a:t>TOF</a:t>
            </a:r>
            <a:r>
              <a:rPr lang="zh-CN" altLang="en-US" b="1" dirty="0"/>
              <a:t>计算及通信电路</a:t>
            </a:r>
            <a:endParaRPr lang="zh-CN" altLang="en-US" dirty="0"/>
          </a:p>
        </p:txBody>
      </p:sp>
      <p:sp>
        <p:nvSpPr>
          <p:cNvPr id="3" name="标题 2">
            <a:extLst>
              <a:ext uri="{FF2B5EF4-FFF2-40B4-BE49-F238E27FC236}">
                <a16:creationId xmlns:a16="http://schemas.microsoft.com/office/drawing/2014/main" id="{EA5CA74C-E2F8-0DAE-F8DF-280D2982207C}"/>
              </a:ext>
            </a:extLst>
          </p:cNvPr>
          <p:cNvSpPr>
            <a:spLocks noGrp="1"/>
          </p:cNvSpPr>
          <p:nvPr>
            <p:ph type="title"/>
          </p:nvPr>
        </p:nvSpPr>
        <p:spPr/>
        <p:txBody>
          <a:bodyPr/>
          <a:lstStyle/>
          <a:p>
            <a:r>
              <a:rPr lang="zh-CN" altLang="en-US" dirty="0"/>
              <a:t>基于</a:t>
            </a:r>
            <a:r>
              <a:rPr lang="en-US" altLang="zh-CN" dirty="0"/>
              <a:t>FPGA</a:t>
            </a:r>
            <a:r>
              <a:rPr lang="zh-CN" altLang="en-US" dirty="0"/>
              <a:t>的中子</a:t>
            </a:r>
            <a:r>
              <a:rPr lang="en-US" altLang="zh-CN" dirty="0"/>
              <a:t>SEU</a:t>
            </a:r>
            <a:r>
              <a:rPr lang="zh-CN" altLang="en-US" dirty="0"/>
              <a:t>探测系统设计</a:t>
            </a:r>
          </a:p>
        </p:txBody>
      </p:sp>
    </p:spTree>
    <p:extLst>
      <p:ext uri="{BB962C8B-B14F-4D97-AF65-F5344CB8AC3E}">
        <p14:creationId xmlns:p14="http://schemas.microsoft.com/office/powerpoint/2010/main" val="1064306945"/>
      </p:ext>
    </p:extLst>
  </p:cSld>
  <p:clrMapOvr>
    <a:masterClrMapping/>
  </p:clrMapOvr>
  <mc:AlternateContent xmlns:mc="http://schemas.openxmlformats.org/markup-compatibility/2006" xmlns:p14="http://schemas.microsoft.com/office/powerpoint/2010/main">
    <mc:Choice Requires="p14">
      <p:transition spd="slow" p14:dur="2000" advTm="27453"/>
    </mc:Choice>
    <mc:Fallback xmlns="">
      <p:transition spd="slow" advTm="27453"/>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5">
            <a:extLst>
              <a:ext uri="{FF2B5EF4-FFF2-40B4-BE49-F238E27FC236}">
                <a16:creationId xmlns:a16="http://schemas.microsoft.com/office/drawing/2014/main" id="{570CBFFD-763A-4606-AAFA-BEC6D41DB0D7}"/>
              </a:ext>
            </a:extLst>
          </p:cNvPr>
          <p:cNvSpPr txBox="1"/>
          <p:nvPr/>
        </p:nvSpPr>
        <p:spPr>
          <a:xfrm>
            <a:off x="11709768" y="6469535"/>
            <a:ext cx="312983" cy="369332"/>
          </a:xfrm>
          <a:prstGeom prst="rect">
            <a:avLst/>
          </a:prstGeom>
          <a:noFill/>
        </p:spPr>
        <p:txBody>
          <a:bodyPr wrap="square" rtlCol="0">
            <a:spAutoFit/>
          </a:bodyPr>
          <a:lstStyle/>
          <a:p>
            <a:r>
              <a:rPr lang="en-US" altLang="zh-CN" dirty="0"/>
              <a:t>8</a:t>
            </a:r>
            <a:endParaRPr lang="zh-CN" altLang="en-US" dirty="0"/>
          </a:p>
        </p:txBody>
      </p:sp>
      <p:sp>
        <p:nvSpPr>
          <p:cNvPr id="23" name="文本框 54">
            <a:extLst>
              <a:ext uri="{FF2B5EF4-FFF2-40B4-BE49-F238E27FC236}">
                <a16:creationId xmlns:a16="http://schemas.microsoft.com/office/drawing/2014/main" id="{92AC2B19-A851-4831-B6F0-00F28B2265FE}"/>
              </a:ext>
            </a:extLst>
          </p:cNvPr>
          <p:cNvSpPr txBox="1"/>
          <p:nvPr/>
        </p:nvSpPr>
        <p:spPr>
          <a:xfrm>
            <a:off x="295275" y="953592"/>
            <a:ext cx="4276725" cy="338554"/>
          </a:xfrm>
          <a:prstGeom prst="rect">
            <a:avLst/>
          </a:prstGeom>
          <a:noFill/>
        </p:spPr>
        <p:txBody>
          <a:bodyPr wrap="square">
            <a:spAutoFit/>
          </a:bodyPr>
          <a:lstStyle/>
          <a:p>
            <a:pPr marL="342900" indent="-342900">
              <a:buFont typeface="Wingdings" pitchFamily="2" charset="2"/>
              <a:buChar char="Ø"/>
            </a:pPr>
            <a:r>
              <a:rPr lang="zh-CN" altLang="en-US" sz="1600" b="1" dirty="0"/>
              <a:t>功能仿真（ </a:t>
            </a:r>
            <a:r>
              <a:rPr lang="en-US" altLang="zh-CN" sz="1600" b="1" dirty="0"/>
              <a:t>SEU</a:t>
            </a:r>
            <a:r>
              <a:rPr lang="zh-CN" altLang="en-US" sz="1600" b="1" dirty="0"/>
              <a:t>探测电路</a:t>
            </a:r>
            <a:r>
              <a:rPr lang="en-US" altLang="zh-CN" sz="1600" b="1" dirty="0" err="1"/>
              <a:t>Modelsim</a:t>
            </a:r>
            <a:r>
              <a:rPr lang="zh-CN" altLang="en-US" sz="1600" b="1" dirty="0"/>
              <a:t>仿真）</a:t>
            </a:r>
          </a:p>
        </p:txBody>
      </p:sp>
      <p:pic>
        <p:nvPicPr>
          <p:cNvPr id="20" name="Picture 2" descr="D:\2021.12.10_毕业论文\2021.12.28_FPGA中子单粒子效应探测系统设计方案\软件_图片\K7功能仿真.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3387" y="1428203"/>
            <a:ext cx="6635234" cy="4264255"/>
          </a:xfrm>
          <a:prstGeom prst="rect">
            <a:avLst/>
          </a:prstGeom>
          <a:noFill/>
          <a:extLst>
            <a:ext uri="{909E8E84-426E-40DD-AFC4-6F175D3DCCD1}">
              <a14:hiddenFill xmlns:a14="http://schemas.microsoft.com/office/drawing/2010/main">
                <a:solidFill>
                  <a:srgbClr val="FFFFFF"/>
                </a:solidFill>
              </a14:hiddenFill>
            </a:ext>
          </a:extLst>
        </p:spPr>
      </p:pic>
      <p:sp>
        <p:nvSpPr>
          <p:cNvPr id="31" name="文本框 54">
            <a:extLst>
              <a:ext uri="{FF2B5EF4-FFF2-40B4-BE49-F238E27FC236}">
                <a16:creationId xmlns:a16="http://schemas.microsoft.com/office/drawing/2014/main" id="{92AC2B19-A851-4831-B6F0-00F28B2265FE}"/>
              </a:ext>
            </a:extLst>
          </p:cNvPr>
          <p:cNvSpPr txBox="1"/>
          <p:nvPr/>
        </p:nvSpPr>
        <p:spPr>
          <a:xfrm>
            <a:off x="7194154" y="995277"/>
            <a:ext cx="3776359" cy="338554"/>
          </a:xfrm>
          <a:prstGeom prst="rect">
            <a:avLst/>
          </a:prstGeom>
          <a:noFill/>
        </p:spPr>
        <p:txBody>
          <a:bodyPr wrap="square">
            <a:spAutoFit/>
          </a:bodyPr>
          <a:lstStyle/>
          <a:p>
            <a:pPr marL="342900" indent="-342900">
              <a:buFont typeface="Wingdings" pitchFamily="2" charset="2"/>
              <a:buChar char="Ø"/>
            </a:pPr>
            <a:r>
              <a:rPr lang="zh-CN" altLang="en-US" sz="1600" b="1" dirty="0"/>
              <a:t>综合、编译、布局布线</a:t>
            </a:r>
          </a:p>
        </p:txBody>
      </p:sp>
      <p:sp>
        <p:nvSpPr>
          <p:cNvPr id="33" name="矩形 32"/>
          <p:cNvSpPr/>
          <p:nvPr/>
        </p:nvSpPr>
        <p:spPr>
          <a:xfrm>
            <a:off x="1492308" y="1656834"/>
            <a:ext cx="2823209" cy="369332"/>
          </a:xfrm>
          <a:prstGeom prst="rect">
            <a:avLst/>
          </a:prstGeom>
        </p:spPr>
        <p:txBody>
          <a:bodyPr wrap="none">
            <a:spAutoFit/>
          </a:bodyPr>
          <a:lstStyle/>
          <a:p>
            <a:pPr marL="285750" indent="-285750">
              <a:buFont typeface="Arial" pitchFamily="34" charset="0"/>
              <a:buChar char="•"/>
            </a:pPr>
            <a:r>
              <a:rPr lang="en-US" altLang="zh-CN" dirty="0"/>
              <a:t>FPGA</a:t>
            </a:r>
            <a:r>
              <a:rPr lang="zh-CN" altLang="en-US" dirty="0"/>
              <a:t>厂商自带工具完成</a:t>
            </a:r>
          </a:p>
        </p:txBody>
      </p:sp>
      <p:sp>
        <p:nvSpPr>
          <p:cNvPr id="35" name="文本框 54">
            <a:extLst>
              <a:ext uri="{FF2B5EF4-FFF2-40B4-BE49-F238E27FC236}">
                <a16:creationId xmlns:a16="http://schemas.microsoft.com/office/drawing/2014/main" id="{92AC2B19-A851-4831-B6F0-00F28B2265FE}"/>
              </a:ext>
            </a:extLst>
          </p:cNvPr>
          <p:cNvSpPr txBox="1"/>
          <p:nvPr/>
        </p:nvSpPr>
        <p:spPr>
          <a:xfrm>
            <a:off x="7194154" y="1393185"/>
            <a:ext cx="3776359" cy="338554"/>
          </a:xfrm>
          <a:prstGeom prst="rect">
            <a:avLst/>
          </a:prstGeom>
          <a:noFill/>
        </p:spPr>
        <p:txBody>
          <a:bodyPr wrap="square">
            <a:spAutoFit/>
          </a:bodyPr>
          <a:lstStyle/>
          <a:p>
            <a:pPr marL="342900" indent="-342900">
              <a:buFont typeface="Wingdings" pitchFamily="2" charset="2"/>
              <a:buChar char="Ø"/>
            </a:pPr>
            <a:r>
              <a:rPr lang="zh-CN" altLang="en-US" sz="1600" b="1" dirty="0"/>
              <a:t>板级验证</a:t>
            </a:r>
          </a:p>
        </p:txBody>
      </p:sp>
      <p:pic>
        <p:nvPicPr>
          <p:cNvPr id="3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94154" y="1831226"/>
            <a:ext cx="4672105" cy="3747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 name="矩形 36"/>
          <p:cNvSpPr/>
          <p:nvPr/>
        </p:nvSpPr>
        <p:spPr>
          <a:xfrm>
            <a:off x="2742774" y="5630814"/>
            <a:ext cx="1829226" cy="253916"/>
          </a:xfrm>
          <a:prstGeom prst="rect">
            <a:avLst/>
          </a:prstGeom>
        </p:spPr>
        <p:txBody>
          <a:bodyPr wrap="square">
            <a:spAutoFit/>
          </a:bodyPr>
          <a:lstStyle/>
          <a:p>
            <a:r>
              <a:rPr lang="en-US" altLang="zh-CN" sz="1050" dirty="0"/>
              <a:t>TOF</a:t>
            </a:r>
            <a:r>
              <a:rPr lang="zh-CN" altLang="en-US" sz="1050" dirty="0"/>
              <a:t>计算及通信模块电路图</a:t>
            </a:r>
          </a:p>
        </p:txBody>
      </p:sp>
      <p:sp>
        <p:nvSpPr>
          <p:cNvPr id="38" name="矩形 37"/>
          <p:cNvSpPr/>
          <p:nvPr/>
        </p:nvSpPr>
        <p:spPr>
          <a:xfrm>
            <a:off x="9168398" y="5630814"/>
            <a:ext cx="723616" cy="253916"/>
          </a:xfrm>
          <a:prstGeom prst="rect">
            <a:avLst/>
          </a:prstGeom>
        </p:spPr>
        <p:txBody>
          <a:bodyPr wrap="square">
            <a:spAutoFit/>
          </a:bodyPr>
          <a:lstStyle/>
          <a:p>
            <a:r>
              <a:rPr lang="zh-CN" altLang="en-US" sz="1050" dirty="0"/>
              <a:t>板级验证</a:t>
            </a:r>
          </a:p>
        </p:txBody>
      </p:sp>
      <p:sp>
        <p:nvSpPr>
          <p:cNvPr id="4" name="矩形 3"/>
          <p:cNvSpPr/>
          <p:nvPr/>
        </p:nvSpPr>
        <p:spPr>
          <a:xfrm>
            <a:off x="433387" y="5905278"/>
            <a:ext cx="6635234" cy="738664"/>
          </a:xfrm>
          <a:prstGeom prst="rect">
            <a:avLst/>
          </a:prstGeom>
          <a:ln>
            <a:solidFill>
              <a:srgbClr val="FF0000"/>
            </a:solidFill>
          </a:ln>
        </p:spPr>
        <p:txBody>
          <a:bodyPr wrap="square">
            <a:spAutoFit/>
          </a:bodyPr>
          <a:lstStyle/>
          <a:p>
            <a:pPr algn="just"/>
            <a:r>
              <a:rPr lang="zh-CN" altLang="zh-CN" sz="1400" dirty="0"/>
              <a:t>通过</a:t>
            </a:r>
            <a:r>
              <a:rPr lang="zh-CN" altLang="zh-CN" sz="1400" b="1" dirty="0">
                <a:solidFill>
                  <a:srgbClr val="FF0000"/>
                </a:solidFill>
              </a:rPr>
              <a:t>拉高</a:t>
            </a:r>
            <a:r>
              <a:rPr lang="en-US" altLang="zh-CN" sz="1400" b="1" dirty="0" err="1">
                <a:solidFill>
                  <a:srgbClr val="FF0000"/>
                </a:solidFill>
              </a:rPr>
              <a:t>wr_en</a:t>
            </a:r>
            <a:r>
              <a:rPr lang="zh-CN" altLang="zh-CN" sz="1400" dirty="0"/>
              <a:t>信号将触发系统进入测试状态，随后状态机状态正常跳转。当</a:t>
            </a:r>
            <a:r>
              <a:rPr lang="en-US" altLang="zh-CN" sz="1400" b="1" dirty="0">
                <a:solidFill>
                  <a:srgbClr val="FF0000"/>
                </a:solidFill>
              </a:rPr>
              <a:t>SEU</a:t>
            </a:r>
            <a:r>
              <a:rPr lang="zh-CN" altLang="zh-CN" sz="1400" b="1" dirty="0">
                <a:solidFill>
                  <a:srgbClr val="FF0000"/>
                </a:solidFill>
              </a:rPr>
              <a:t>发生</a:t>
            </a:r>
            <a:r>
              <a:rPr lang="zh-CN" altLang="zh-CN" sz="1400" dirty="0"/>
              <a:t>后，经过读状态，</a:t>
            </a:r>
            <a:r>
              <a:rPr lang="en-US" altLang="zh-CN" sz="1400" dirty="0"/>
              <a:t>BRAM</a:t>
            </a:r>
            <a:r>
              <a:rPr lang="zh-CN" altLang="zh-CN" sz="1400" dirty="0"/>
              <a:t>模块产生了一个</a:t>
            </a:r>
            <a:r>
              <a:rPr lang="en-US" altLang="zh-CN" sz="1400" b="1" dirty="0">
                <a:solidFill>
                  <a:srgbClr val="FF0000"/>
                </a:solidFill>
              </a:rPr>
              <a:t>flag</a:t>
            </a:r>
            <a:r>
              <a:rPr lang="zh-CN" altLang="zh-CN" sz="1400" b="1" dirty="0">
                <a:solidFill>
                  <a:srgbClr val="FF0000"/>
                </a:solidFill>
              </a:rPr>
              <a:t>标志信号</a:t>
            </a:r>
            <a:r>
              <a:rPr lang="zh-CN" altLang="zh-CN" sz="1400" dirty="0"/>
              <a:t>。</a:t>
            </a:r>
            <a:r>
              <a:rPr lang="en-US" altLang="zh-CN" sz="1400" dirty="0"/>
              <a:t>flag</a:t>
            </a:r>
            <a:r>
              <a:rPr lang="zh-CN" altLang="zh-CN" sz="1400" dirty="0"/>
              <a:t>标志信号经过比较器电路后输出</a:t>
            </a:r>
            <a:r>
              <a:rPr lang="en-US" altLang="zh-CN" sz="1400" b="1" dirty="0">
                <a:solidFill>
                  <a:srgbClr val="FF0000"/>
                </a:solidFill>
              </a:rPr>
              <a:t>Error</a:t>
            </a:r>
            <a:r>
              <a:rPr lang="zh-CN" altLang="zh-CN" sz="1400" b="1" dirty="0">
                <a:solidFill>
                  <a:srgbClr val="FF0000"/>
                </a:solidFill>
              </a:rPr>
              <a:t>信号</a:t>
            </a:r>
            <a:r>
              <a:rPr lang="zh-CN" altLang="en-US" sz="1400" dirty="0"/>
              <a:t>触发</a:t>
            </a:r>
            <a:r>
              <a:rPr lang="en-US" altLang="zh-CN" sz="1400" dirty="0"/>
              <a:t>TOF</a:t>
            </a:r>
            <a:r>
              <a:rPr lang="zh-CN" altLang="en-US" sz="1400" dirty="0"/>
              <a:t>计算。</a:t>
            </a:r>
          </a:p>
        </p:txBody>
      </p:sp>
      <p:sp>
        <p:nvSpPr>
          <p:cNvPr id="39" name="矩形 38"/>
          <p:cNvSpPr/>
          <p:nvPr/>
        </p:nvSpPr>
        <p:spPr>
          <a:xfrm>
            <a:off x="7194154" y="5905278"/>
            <a:ext cx="4672105" cy="738664"/>
          </a:xfrm>
          <a:prstGeom prst="rect">
            <a:avLst/>
          </a:prstGeom>
          <a:ln>
            <a:solidFill>
              <a:srgbClr val="FF0000"/>
            </a:solidFill>
          </a:ln>
        </p:spPr>
        <p:txBody>
          <a:bodyPr wrap="square">
            <a:spAutoFit/>
          </a:bodyPr>
          <a:lstStyle/>
          <a:p>
            <a:pPr algn="just"/>
            <a:r>
              <a:rPr lang="zh-CN" altLang="en-US" sz="1400" dirty="0"/>
              <a:t>信号发生器产生</a:t>
            </a:r>
            <a:r>
              <a:rPr lang="en-US" altLang="zh-CN" sz="1400" dirty="0"/>
              <a:t>25Hz</a:t>
            </a:r>
            <a:r>
              <a:rPr lang="zh-CN" altLang="en-US" sz="1400" dirty="0"/>
              <a:t>方波代替</a:t>
            </a:r>
            <a:r>
              <a:rPr lang="en-US" altLang="zh-CN" sz="1400" dirty="0"/>
              <a:t>Kicker</a:t>
            </a:r>
            <a:r>
              <a:rPr lang="zh-CN" altLang="en-US" sz="1400" dirty="0"/>
              <a:t>信号</a:t>
            </a:r>
            <a:endParaRPr lang="en-US" altLang="zh-CN" sz="1400" dirty="0"/>
          </a:p>
          <a:p>
            <a:pPr algn="just"/>
            <a:r>
              <a:rPr lang="zh-CN" altLang="en-US" sz="1400" dirty="0"/>
              <a:t>测试模式下自动对</a:t>
            </a:r>
            <a:r>
              <a:rPr lang="en-US" altLang="zh-CN" sz="1400" dirty="0"/>
              <a:t>BRAM</a:t>
            </a:r>
            <a:r>
              <a:rPr lang="zh-CN" altLang="en-US" sz="1400" dirty="0"/>
              <a:t>写入数据模拟</a:t>
            </a:r>
            <a:r>
              <a:rPr lang="en-US" altLang="zh-CN" sz="1400" dirty="0"/>
              <a:t>SEU</a:t>
            </a:r>
            <a:r>
              <a:rPr lang="zh-CN" altLang="en-US" sz="1400" dirty="0"/>
              <a:t>发生</a:t>
            </a:r>
            <a:endParaRPr lang="en-US" altLang="zh-CN" sz="1400" dirty="0"/>
          </a:p>
          <a:p>
            <a:pPr algn="just"/>
            <a:r>
              <a:rPr lang="zh-CN" altLang="en-US" sz="1400" dirty="0"/>
              <a:t>束流前模拟测试以检验系统可靠性和稳定性</a:t>
            </a:r>
          </a:p>
        </p:txBody>
      </p:sp>
      <p:sp>
        <p:nvSpPr>
          <p:cNvPr id="2" name="标题 1">
            <a:extLst>
              <a:ext uri="{FF2B5EF4-FFF2-40B4-BE49-F238E27FC236}">
                <a16:creationId xmlns:a16="http://schemas.microsoft.com/office/drawing/2014/main" id="{7911D4FC-8FD7-31E7-F13C-97D73B15E339}"/>
              </a:ext>
            </a:extLst>
          </p:cNvPr>
          <p:cNvSpPr>
            <a:spLocks noGrp="1"/>
          </p:cNvSpPr>
          <p:nvPr>
            <p:ph type="title"/>
          </p:nvPr>
        </p:nvSpPr>
        <p:spPr/>
        <p:txBody>
          <a:bodyPr/>
          <a:lstStyle/>
          <a:p>
            <a:r>
              <a:rPr lang="zh-CN" altLang="en-US" dirty="0"/>
              <a:t>基于</a:t>
            </a:r>
            <a:r>
              <a:rPr lang="en-US" altLang="zh-CN" dirty="0"/>
              <a:t>FPGA</a:t>
            </a:r>
            <a:r>
              <a:rPr lang="zh-CN" altLang="en-US" dirty="0"/>
              <a:t>的中子</a:t>
            </a:r>
            <a:r>
              <a:rPr lang="en-US" altLang="zh-CN" dirty="0"/>
              <a:t>SEU</a:t>
            </a:r>
            <a:r>
              <a:rPr lang="zh-CN" altLang="en-US" dirty="0"/>
              <a:t>探测系统设计</a:t>
            </a:r>
          </a:p>
        </p:txBody>
      </p:sp>
    </p:spTree>
    <p:extLst>
      <p:ext uri="{BB962C8B-B14F-4D97-AF65-F5344CB8AC3E}">
        <p14:creationId xmlns:p14="http://schemas.microsoft.com/office/powerpoint/2010/main" val="1004443412"/>
      </p:ext>
    </p:extLst>
  </p:cSld>
  <p:clrMapOvr>
    <a:masterClrMapping/>
  </p:clrMapOvr>
  <mc:AlternateContent xmlns:mc="http://schemas.openxmlformats.org/markup-compatibility/2006" xmlns:p14="http://schemas.microsoft.com/office/powerpoint/2010/main">
    <mc:Choice Requires="p14">
      <p:transition spd="slow" p14:dur="2000" advTm="13116"/>
    </mc:Choice>
    <mc:Fallback xmlns="">
      <p:transition spd="slow" advTm="13116"/>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D3102CC2-6239-4FFE-A52D-5A17E01CBC26}"/>
              </a:ext>
            </a:extLst>
          </p:cNvPr>
          <p:cNvSpPr txBox="1"/>
          <p:nvPr/>
        </p:nvSpPr>
        <p:spPr>
          <a:xfrm>
            <a:off x="11709768" y="6469535"/>
            <a:ext cx="312983" cy="369332"/>
          </a:xfrm>
          <a:prstGeom prst="rect">
            <a:avLst/>
          </a:prstGeom>
          <a:noFill/>
        </p:spPr>
        <p:txBody>
          <a:bodyPr wrap="square" rtlCol="0">
            <a:spAutoFit/>
          </a:bodyPr>
          <a:lstStyle/>
          <a:p>
            <a:r>
              <a:rPr lang="en-US" altLang="zh-CN" dirty="0"/>
              <a:t>5</a:t>
            </a:r>
            <a:endParaRPr lang="zh-CN" altLang="en-US" dirty="0"/>
          </a:p>
        </p:txBody>
      </p:sp>
      <p:pic>
        <p:nvPicPr>
          <p:cNvPr id="7" name="内容占位符 5">
            <a:extLst>
              <a:ext uri="{FF2B5EF4-FFF2-40B4-BE49-F238E27FC236}">
                <a16:creationId xmlns:a16="http://schemas.microsoft.com/office/drawing/2014/main" id="{6818FF17-19EC-4322-95EB-67C79D0CD9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9686" y="1675083"/>
            <a:ext cx="5801784" cy="4351338"/>
          </a:xfrm>
          <a:prstGeom prst="rect">
            <a:avLst/>
          </a:prstGeom>
        </p:spPr>
      </p:pic>
      <p:sp>
        <p:nvSpPr>
          <p:cNvPr id="10" name="箭头: 右 9">
            <a:extLst>
              <a:ext uri="{FF2B5EF4-FFF2-40B4-BE49-F238E27FC236}">
                <a16:creationId xmlns:a16="http://schemas.microsoft.com/office/drawing/2014/main" id="{33904D94-8A6A-4602-A8D5-727DF391598C}"/>
              </a:ext>
            </a:extLst>
          </p:cNvPr>
          <p:cNvSpPr/>
          <p:nvPr/>
        </p:nvSpPr>
        <p:spPr bwMode="auto">
          <a:xfrm>
            <a:off x="2359498" y="3286106"/>
            <a:ext cx="2142027" cy="527774"/>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a:ln>
                <a:noFill/>
              </a:ln>
              <a:solidFill>
                <a:schemeClr val="tx1"/>
              </a:solidFill>
              <a:effectLst/>
              <a:latin typeface="Calibri" pitchFamily="34" charset="0"/>
              <a:ea typeface="宋体" pitchFamily="2" charset="-122"/>
            </a:endParaRPr>
          </a:p>
        </p:txBody>
      </p:sp>
      <p:sp>
        <p:nvSpPr>
          <p:cNvPr id="11" name="文本框 10">
            <a:extLst>
              <a:ext uri="{FF2B5EF4-FFF2-40B4-BE49-F238E27FC236}">
                <a16:creationId xmlns:a16="http://schemas.microsoft.com/office/drawing/2014/main" id="{3DE474EC-3558-44ED-8717-9FB867DCE444}"/>
              </a:ext>
            </a:extLst>
          </p:cNvPr>
          <p:cNvSpPr txBox="1"/>
          <p:nvPr/>
        </p:nvSpPr>
        <p:spPr>
          <a:xfrm>
            <a:off x="631295" y="3319160"/>
            <a:ext cx="1728203" cy="461665"/>
          </a:xfrm>
          <a:prstGeom prst="rect">
            <a:avLst/>
          </a:prstGeom>
          <a:noFill/>
        </p:spPr>
        <p:txBody>
          <a:bodyPr wrap="square">
            <a:spAutoFit/>
          </a:bodyPr>
          <a:lstStyle/>
          <a:p>
            <a:r>
              <a:rPr lang="zh-CN" altLang="en-US" sz="2400" b="1" dirty="0">
                <a:effectLst/>
                <a:ea typeface="等线" panose="02010600030101010101" pitchFamily="2" charset="-122"/>
                <a:cs typeface="Times New Roman" panose="02020603050405020304" pitchFamily="18" charset="0"/>
              </a:rPr>
              <a:t>阵列测试板</a:t>
            </a:r>
            <a:endParaRPr lang="zh-CN" altLang="en-US" sz="2400" b="1" dirty="0"/>
          </a:p>
        </p:txBody>
      </p:sp>
      <p:sp>
        <p:nvSpPr>
          <p:cNvPr id="12" name="箭头: 右 11">
            <a:extLst>
              <a:ext uri="{FF2B5EF4-FFF2-40B4-BE49-F238E27FC236}">
                <a16:creationId xmlns:a16="http://schemas.microsoft.com/office/drawing/2014/main" id="{2300FBAF-1E29-4C43-BFC4-9999988D1E85}"/>
              </a:ext>
            </a:extLst>
          </p:cNvPr>
          <p:cNvSpPr/>
          <p:nvPr/>
        </p:nvSpPr>
        <p:spPr bwMode="auto">
          <a:xfrm rot="5400000">
            <a:off x="5130658" y="2059902"/>
            <a:ext cx="1665508" cy="527774"/>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a:ln>
                <a:noFill/>
              </a:ln>
              <a:solidFill>
                <a:schemeClr val="tx1"/>
              </a:solidFill>
              <a:effectLst/>
              <a:latin typeface="Calibri" pitchFamily="34" charset="0"/>
              <a:ea typeface="宋体" pitchFamily="2" charset="-122"/>
            </a:endParaRPr>
          </a:p>
        </p:txBody>
      </p:sp>
      <p:sp>
        <p:nvSpPr>
          <p:cNvPr id="13" name="文本框 12">
            <a:extLst>
              <a:ext uri="{FF2B5EF4-FFF2-40B4-BE49-F238E27FC236}">
                <a16:creationId xmlns:a16="http://schemas.microsoft.com/office/drawing/2014/main" id="{2BFC48CB-3AF5-4283-8403-EE389131268D}"/>
              </a:ext>
            </a:extLst>
          </p:cNvPr>
          <p:cNvSpPr txBox="1"/>
          <p:nvPr/>
        </p:nvSpPr>
        <p:spPr>
          <a:xfrm>
            <a:off x="3485803" y="1073565"/>
            <a:ext cx="5801784" cy="461665"/>
          </a:xfrm>
          <a:prstGeom prst="rect">
            <a:avLst/>
          </a:prstGeom>
          <a:noFill/>
        </p:spPr>
        <p:txBody>
          <a:bodyPr wrap="square">
            <a:spAutoFit/>
          </a:bodyPr>
          <a:lstStyle/>
          <a:p>
            <a:r>
              <a:rPr lang="zh-CN" altLang="en-US" sz="2400" b="1" dirty="0"/>
              <a:t>单粒子翻转测试板（</a:t>
            </a:r>
            <a:r>
              <a:rPr lang="en-US" altLang="zh-CN" sz="2400" b="1" dirty="0"/>
              <a:t>TOF</a:t>
            </a:r>
            <a:r>
              <a:rPr lang="zh-CN" altLang="en-US" sz="2400" b="1" dirty="0"/>
              <a:t>法确定中子能量）</a:t>
            </a:r>
          </a:p>
        </p:txBody>
      </p:sp>
      <p:sp>
        <p:nvSpPr>
          <p:cNvPr id="14" name="箭头: 右 13">
            <a:extLst>
              <a:ext uri="{FF2B5EF4-FFF2-40B4-BE49-F238E27FC236}">
                <a16:creationId xmlns:a16="http://schemas.microsoft.com/office/drawing/2014/main" id="{1D1BABB9-E882-40D1-90FC-0D5A0D5D6B06}"/>
              </a:ext>
            </a:extLst>
          </p:cNvPr>
          <p:cNvSpPr/>
          <p:nvPr/>
        </p:nvSpPr>
        <p:spPr bwMode="auto">
          <a:xfrm>
            <a:off x="2359497" y="4663045"/>
            <a:ext cx="2466503" cy="527774"/>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a:ln>
                <a:noFill/>
              </a:ln>
              <a:solidFill>
                <a:schemeClr val="tx1"/>
              </a:solidFill>
              <a:effectLst/>
              <a:latin typeface="Calibri" pitchFamily="34" charset="0"/>
              <a:ea typeface="宋体" pitchFamily="2" charset="-122"/>
            </a:endParaRPr>
          </a:p>
        </p:txBody>
      </p:sp>
      <p:sp>
        <p:nvSpPr>
          <p:cNvPr id="15" name="文本框 14">
            <a:extLst>
              <a:ext uri="{FF2B5EF4-FFF2-40B4-BE49-F238E27FC236}">
                <a16:creationId xmlns:a16="http://schemas.microsoft.com/office/drawing/2014/main" id="{B117703A-C8DB-4A5E-8E29-F3A28350E26F}"/>
              </a:ext>
            </a:extLst>
          </p:cNvPr>
          <p:cNvSpPr txBox="1"/>
          <p:nvPr/>
        </p:nvSpPr>
        <p:spPr>
          <a:xfrm>
            <a:off x="1259945" y="4696099"/>
            <a:ext cx="1728203" cy="461665"/>
          </a:xfrm>
          <a:prstGeom prst="rect">
            <a:avLst/>
          </a:prstGeom>
          <a:noFill/>
        </p:spPr>
        <p:txBody>
          <a:bodyPr wrap="square">
            <a:spAutoFit/>
          </a:bodyPr>
          <a:lstStyle/>
          <a:p>
            <a:r>
              <a:rPr lang="zh-CN" altLang="en-US" sz="2400" b="1" dirty="0">
                <a:effectLst/>
                <a:ea typeface="等线" panose="02010600030101010101" pitchFamily="2" charset="-122"/>
                <a:cs typeface="Times New Roman" panose="02020603050405020304" pitchFamily="18" charset="0"/>
              </a:rPr>
              <a:t>下载器</a:t>
            </a:r>
            <a:endParaRPr lang="zh-CN" altLang="en-US" sz="2400" b="1" dirty="0"/>
          </a:p>
        </p:txBody>
      </p:sp>
      <p:sp>
        <p:nvSpPr>
          <p:cNvPr id="16" name="箭头: 右 15">
            <a:extLst>
              <a:ext uri="{FF2B5EF4-FFF2-40B4-BE49-F238E27FC236}">
                <a16:creationId xmlns:a16="http://schemas.microsoft.com/office/drawing/2014/main" id="{5CB35FDF-A9FA-4906-8349-0DBEC434EEF0}"/>
              </a:ext>
            </a:extLst>
          </p:cNvPr>
          <p:cNvSpPr/>
          <p:nvPr/>
        </p:nvSpPr>
        <p:spPr bwMode="auto">
          <a:xfrm rot="16200000" flipV="1">
            <a:off x="4786464" y="5353960"/>
            <a:ext cx="1140454" cy="527774"/>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a:ln>
                <a:noFill/>
              </a:ln>
              <a:solidFill>
                <a:schemeClr val="tx1"/>
              </a:solidFill>
              <a:effectLst/>
              <a:latin typeface="Calibri" pitchFamily="34" charset="0"/>
              <a:ea typeface="宋体" pitchFamily="2" charset="-122"/>
            </a:endParaRPr>
          </a:p>
        </p:txBody>
      </p:sp>
      <p:sp>
        <p:nvSpPr>
          <p:cNvPr id="17" name="文本框 16">
            <a:extLst>
              <a:ext uri="{FF2B5EF4-FFF2-40B4-BE49-F238E27FC236}">
                <a16:creationId xmlns:a16="http://schemas.microsoft.com/office/drawing/2014/main" id="{22B60826-0EF6-4DAE-AFF3-9A8CB792041E}"/>
              </a:ext>
            </a:extLst>
          </p:cNvPr>
          <p:cNvSpPr txBox="1"/>
          <p:nvPr/>
        </p:nvSpPr>
        <p:spPr>
          <a:xfrm>
            <a:off x="4835423" y="6194100"/>
            <a:ext cx="1728203" cy="461665"/>
          </a:xfrm>
          <a:prstGeom prst="rect">
            <a:avLst/>
          </a:prstGeom>
          <a:noFill/>
        </p:spPr>
        <p:txBody>
          <a:bodyPr wrap="square">
            <a:spAutoFit/>
          </a:bodyPr>
          <a:lstStyle/>
          <a:p>
            <a:r>
              <a:rPr lang="zh-CN" altLang="en-US" sz="2400" b="1" dirty="0">
                <a:effectLst/>
                <a:ea typeface="等线" panose="02010600030101010101" pitchFamily="2" charset="-122"/>
                <a:cs typeface="Times New Roman" panose="02020603050405020304" pitchFamily="18" charset="0"/>
              </a:rPr>
              <a:t>通信板</a:t>
            </a:r>
            <a:endParaRPr lang="zh-CN" altLang="en-US" sz="2400" b="1" dirty="0"/>
          </a:p>
        </p:txBody>
      </p:sp>
      <p:sp>
        <p:nvSpPr>
          <p:cNvPr id="2" name="标题 1">
            <a:extLst>
              <a:ext uri="{FF2B5EF4-FFF2-40B4-BE49-F238E27FC236}">
                <a16:creationId xmlns:a16="http://schemas.microsoft.com/office/drawing/2014/main" id="{EBFB5141-CDA0-8647-5FB9-EBD873E53B85}"/>
              </a:ext>
            </a:extLst>
          </p:cNvPr>
          <p:cNvSpPr>
            <a:spLocks noGrp="1"/>
          </p:cNvSpPr>
          <p:nvPr>
            <p:ph type="title"/>
          </p:nvPr>
        </p:nvSpPr>
        <p:spPr/>
        <p:txBody>
          <a:bodyPr/>
          <a:lstStyle/>
          <a:p>
            <a:r>
              <a:rPr lang="zh-CN" altLang="en-US" dirty="0"/>
              <a:t>实验现场照片</a:t>
            </a:r>
          </a:p>
        </p:txBody>
      </p:sp>
    </p:spTree>
    <p:extLst>
      <p:ext uri="{BB962C8B-B14F-4D97-AF65-F5344CB8AC3E}">
        <p14:creationId xmlns:p14="http://schemas.microsoft.com/office/powerpoint/2010/main" val="2852573842"/>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a:off x="367053" y="831200"/>
            <a:ext cx="3718835" cy="2361820"/>
            <a:chOff x="295275" y="1219629"/>
            <a:chExt cx="5510573" cy="2638609"/>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275" y="1219629"/>
              <a:ext cx="5510573" cy="2335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矩形 8"/>
            <p:cNvSpPr/>
            <p:nvPr/>
          </p:nvSpPr>
          <p:spPr>
            <a:xfrm>
              <a:off x="1671939" y="3604322"/>
              <a:ext cx="1935145" cy="253916"/>
            </a:xfrm>
            <a:prstGeom prst="rect">
              <a:avLst/>
            </a:prstGeom>
          </p:spPr>
          <p:txBody>
            <a:bodyPr wrap="none">
              <a:spAutoFit/>
            </a:bodyPr>
            <a:lstStyle/>
            <a:p>
              <a:r>
                <a:rPr lang="zh-CN" altLang="zh-CN" sz="1050" dirty="0"/>
                <a:t>中子飞行时间谱解谱输出结果</a:t>
              </a:r>
              <a:endParaRPr lang="zh-CN" altLang="en-US" sz="1050" dirty="0"/>
            </a:p>
          </p:txBody>
        </p:sp>
      </p:grpSp>
      <p:grpSp>
        <p:nvGrpSpPr>
          <p:cNvPr id="16" name="组合 15"/>
          <p:cNvGrpSpPr/>
          <p:nvPr/>
        </p:nvGrpSpPr>
        <p:grpSpPr>
          <a:xfrm>
            <a:off x="336229" y="3741457"/>
            <a:ext cx="3718835" cy="3091232"/>
            <a:chOff x="7005688" y="945283"/>
            <a:chExt cx="3629095" cy="3016637"/>
          </a:xfrm>
        </p:grpSpPr>
        <p:pic>
          <p:nvPicPr>
            <p:cNvPr id="22" name="图片 21"/>
            <p:cNvPicPr/>
            <p:nvPr/>
          </p:nvPicPr>
          <p:blipFill rotWithShape="1">
            <a:blip r:embed="rId4" cstate="print">
              <a:extLst>
                <a:ext uri="{28A0092B-C50C-407E-A947-70E740481C1C}">
                  <a14:useLocalDpi xmlns:a14="http://schemas.microsoft.com/office/drawing/2010/main" val="0"/>
                </a:ext>
              </a:extLst>
            </a:blip>
            <a:srcRect l="1503" r="1458"/>
            <a:stretch/>
          </p:blipFill>
          <p:spPr bwMode="auto">
            <a:xfrm>
              <a:off x="7005688" y="945283"/>
              <a:ext cx="3629095" cy="2785997"/>
            </a:xfrm>
            <a:prstGeom prst="rect">
              <a:avLst/>
            </a:prstGeom>
            <a:ln>
              <a:noFill/>
            </a:ln>
            <a:extLst>
              <a:ext uri="{53640926-AAD7-44D8-BBD7-CCE9431645EC}">
                <a14:shadowObscured xmlns:a14="http://schemas.microsoft.com/office/drawing/2010/main"/>
              </a:ext>
            </a:extLst>
          </p:spPr>
        </p:pic>
        <mc:AlternateContent xmlns:mc="http://schemas.openxmlformats.org/markup-compatibility/2006" xmlns:a14="http://schemas.microsoft.com/office/drawing/2010/main">
          <mc:Choice Requires="a14">
            <p:sp>
              <p:nvSpPr>
                <p:cNvPr id="8" name="矩形 7"/>
                <p:cNvSpPr/>
                <p:nvPr/>
              </p:nvSpPr>
              <p:spPr>
                <a:xfrm>
                  <a:off x="8051122" y="3708004"/>
                  <a:ext cx="1738746" cy="253916"/>
                </a:xfrm>
                <a:prstGeom prst="rect">
                  <a:avLst/>
                </a:prstGeom>
              </p:spPr>
              <p:txBody>
                <a:bodyPr wrap="none">
                  <a:spAutoFit/>
                </a:bodyPr>
                <a:lstStyle/>
                <a:p>
                  <a:r>
                    <a:rPr lang="zh-CN" altLang="zh-CN" sz="1050" dirty="0"/>
                    <a:t>测试期间中子谱通量</a:t>
                  </a:r>
                  <a14:m>
                    <m:oMath xmlns:m="http://schemas.openxmlformats.org/officeDocument/2006/math">
                      <m:r>
                        <a:rPr lang="en-US" altLang="zh-CN" sz="1050">
                          <a:latin typeface="Cambria Math"/>
                        </a:rPr>
                        <m:t>∅(</m:t>
                      </m:r>
                      <m:sSub>
                        <m:sSubPr>
                          <m:ctrlPr>
                            <a:rPr lang="zh-CN" altLang="zh-CN" sz="1050" i="1">
                              <a:latin typeface="Cambria Math" panose="02040503050406030204" pitchFamily="18" charset="0"/>
                            </a:rPr>
                          </m:ctrlPr>
                        </m:sSubPr>
                        <m:e>
                          <m:r>
                            <a:rPr lang="en-US" altLang="zh-CN" sz="1050">
                              <a:latin typeface="Cambria Math"/>
                            </a:rPr>
                            <m:t>𝐸</m:t>
                          </m:r>
                        </m:e>
                        <m:sub>
                          <m:r>
                            <a:rPr lang="en-US" altLang="zh-CN" sz="1050">
                              <a:latin typeface="Cambria Math"/>
                            </a:rPr>
                            <m:t>𝑛</m:t>
                          </m:r>
                        </m:sub>
                      </m:sSub>
                      <m:r>
                        <a:rPr lang="en-US" altLang="zh-CN" sz="1050">
                          <a:latin typeface="Cambria Math"/>
                        </a:rPr>
                        <m:t>)</m:t>
                      </m:r>
                    </m:oMath>
                  </a14:m>
                  <a:endParaRPr lang="zh-CN" altLang="zh-CN" sz="1050" dirty="0"/>
                </a:p>
              </p:txBody>
            </p:sp>
          </mc:Choice>
          <mc:Fallback xmlns="">
            <p:sp>
              <p:nvSpPr>
                <p:cNvPr id="8" name="矩形 7"/>
                <p:cNvSpPr>
                  <a:spLocks noRot="1" noChangeAspect="1" noMove="1" noResize="1" noEditPoints="1" noAdjustHandles="1" noChangeArrowheads="1" noChangeShapeType="1" noTextEdit="1"/>
                </p:cNvSpPr>
                <p:nvPr/>
              </p:nvSpPr>
              <p:spPr>
                <a:xfrm>
                  <a:off x="8051122" y="3708004"/>
                  <a:ext cx="1738746" cy="253916"/>
                </a:xfrm>
                <a:prstGeom prst="rect">
                  <a:avLst/>
                </a:prstGeom>
                <a:blipFill rotWithShape="1">
                  <a:blip r:embed="rId5"/>
                  <a:stretch>
                    <a:fillRect b="-9302"/>
                  </a:stretch>
                </a:blipFill>
              </p:spPr>
              <p:txBody>
                <a:bodyPr/>
                <a:lstStyle/>
                <a:p>
                  <a:r>
                    <a:rPr lang="zh-CN" altLang="en-US">
                      <a:noFill/>
                    </a:rPr>
                    <a:t> </a:t>
                  </a:r>
                </a:p>
              </p:txBody>
            </p:sp>
          </mc:Fallback>
        </mc:AlternateContent>
      </p:grpSp>
      <p:sp>
        <p:nvSpPr>
          <p:cNvPr id="11" name="文本框 10">
            <a:extLst>
              <a:ext uri="{FF2B5EF4-FFF2-40B4-BE49-F238E27FC236}">
                <a16:creationId xmlns:a16="http://schemas.microsoft.com/office/drawing/2014/main" id="{9DA35426-4D38-416D-B769-B814EBD84396}"/>
              </a:ext>
            </a:extLst>
          </p:cNvPr>
          <p:cNvSpPr txBox="1"/>
          <p:nvPr/>
        </p:nvSpPr>
        <p:spPr>
          <a:xfrm>
            <a:off x="11709768" y="6469535"/>
            <a:ext cx="482232" cy="369332"/>
          </a:xfrm>
          <a:prstGeom prst="rect">
            <a:avLst/>
          </a:prstGeom>
          <a:noFill/>
        </p:spPr>
        <p:txBody>
          <a:bodyPr wrap="square" rtlCol="0">
            <a:spAutoFit/>
          </a:bodyPr>
          <a:lstStyle/>
          <a:p>
            <a:r>
              <a:rPr lang="en-US" altLang="zh-CN" dirty="0"/>
              <a:t>10</a:t>
            </a:r>
            <a:endParaRPr lang="zh-CN" altLang="en-US" dirty="0"/>
          </a:p>
        </p:txBody>
      </p:sp>
      <mc:AlternateContent xmlns:mc="http://schemas.openxmlformats.org/markup-compatibility/2006" xmlns:a14="http://schemas.microsoft.com/office/drawing/2010/main">
        <mc:Choice Requires="a14">
          <p:sp>
            <p:nvSpPr>
              <p:cNvPr id="2" name="矩形 1"/>
              <p:cNvSpPr/>
              <p:nvPr/>
            </p:nvSpPr>
            <p:spPr>
              <a:xfrm>
                <a:off x="1249500" y="3131376"/>
                <a:ext cx="2902333" cy="66890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CN" altLang="zh-CN" sz="1200" i="1">
                              <a:latin typeface="Cambria Math" panose="02040503050406030204" pitchFamily="18" charset="0"/>
                            </a:rPr>
                          </m:ctrlPr>
                        </m:sSubPr>
                        <m:e>
                          <m:r>
                            <a:rPr lang="en-US" altLang="zh-CN" sz="1200" i="1">
                              <a:latin typeface="Cambria Math"/>
                            </a:rPr>
                            <m:t>𝐸</m:t>
                          </m:r>
                        </m:e>
                        <m:sub>
                          <m:r>
                            <a:rPr lang="en-US" altLang="zh-CN" sz="1200" i="1">
                              <a:latin typeface="Cambria Math"/>
                            </a:rPr>
                            <m:t>𝑛</m:t>
                          </m:r>
                        </m:sub>
                      </m:sSub>
                      <m:r>
                        <a:rPr lang="en-US" altLang="zh-CN" sz="1200">
                          <a:latin typeface="Cambria Math"/>
                        </a:rPr>
                        <m:t>= </m:t>
                      </m:r>
                      <m:d>
                        <m:dPr>
                          <m:begChr m:val="（"/>
                          <m:endChr m:val="）"/>
                          <m:ctrlPr>
                            <a:rPr lang="zh-CN" altLang="zh-CN" sz="1200" i="1">
                              <a:latin typeface="Cambria Math" panose="02040503050406030204" pitchFamily="18" charset="0"/>
                            </a:rPr>
                          </m:ctrlPr>
                        </m:dPr>
                        <m:e>
                          <m:r>
                            <a:rPr lang="en-US" altLang="zh-CN" sz="1200" i="1">
                              <a:latin typeface="Cambria Math"/>
                            </a:rPr>
                            <m:t>𝑚</m:t>
                          </m:r>
                          <m:r>
                            <a:rPr lang="en-US" altLang="zh-CN" sz="1200" i="1">
                              <a:latin typeface="Cambria Math"/>
                            </a:rPr>
                            <m:t>−</m:t>
                          </m:r>
                          <m:sSub>
                            <m:sSubPr>
                              <m:ctrlPr>
                                <a:rPr lang="zh-CN" altLang="zh-CN" sz="1200" i="1">
                                  <a:latin typeface="Cambria Math" panose="02040503050406030204" pitchFamily="18" charset="0"/>
                                </a:rPr>
                              </m:ctrlPr>
                            </m:sSubPr>
                            <m:e>
                              <m:r>
                                <a:rPr lang="en-US" altLang="zh-CN" sz="1200" i="1">
                                  <a:latin typeface="Cambria Math"/>
                                </a:rPr>
                                <m:t>𝑚</m:t>
                              </m:r>
                            </m:e>
                            <m:sub>
                              <m:r>
                                <a:rPr lang="en-US" altLang="zh-CN" sz="1200" i="1">
                                  <a:latin typeface="Cambria Math"/>
                                </a:rPr>
                                <m:t>0</m:t>
                              </m:r>
                            </m:sub>
                          </m:sSub>
                        </m:e>
                      </m:d>
                      <m:sSup>
                        <m:sSupPr>
                          <m:ctrlPr>
                            <a:rPr lang="zh-CN" altLang="zh-CN" sz="1200" i="1">
                              <a:latin typeface="Cambria Math" panose="02040503050406030204" pitchFamily="18" charset="0"/>
                            </a:rPr>
                          </m:ctrlPr>
                        </m:sSupPr>
                        <m:e>
                          <m:r>
                            <a:rPr lang="en-US" altLang="zh-CN" sz="1200" i="1">
                              <a:latin typeface="Cambria Math"/>
                            </a:rPr>
                            <m:t>𝑐</m:t>
                          </m:r>
                        </m:e>
                        <m:sup>
                          <m:r>
                            <a:rPr lang="en-US" altLang="zh-CN" sz="1200" i="1">
                              <a:latin typeface="Cambria Math"/>
                            </a:rPr>
                            <m:t>2</m:t>
                          </m:r>
                        </m:sup>
                      </m:sSup>
                      <m:r>
                        <a:rPr lang="en-US" altLang="zh-CN" sz="1200" i="1">
                          <a:latin typeface="Cambria Math"/>
                        </a:rPr>
                        <m:t>= </m:t>
                      </m:r>
                      <m:sSub>
                        <m:sSubPr>
                          <m:ctrlPr>
                            <a:rPr lang="zh-CN" altLang="zh-CN" sz="1200" i="1">
                              <a:latin typeface="Cambria Math" panose="02040503050406030204" pitchFamily="18" charset="0"/>
                            </a:rPr>
                          </m:ctrlPr>
                        </m:sSubPr>
                        <m:e>
                          <m:r>
                            <a:rPr lang="en-US" altLang="zh-CN" sz="1200" i="1">
                              <a:latin typeface="Cambria Math"/>
                            </a:rPr>
                            <m:t>𝑚</m:t>
                          </m:r>
                        </m:e>
                        <m:sub>
                          <m:r>
                            <a:rPr lang="en-US" altLang="zh-CN" sz="1200" i="1">
                              <a:latin typeface="Cambria Math"/>
                            </a:rPr>
                            <m:t>0</m:t>
                          </m:r>
                        </m:sub>
                      </m:sSub>
                      <m:sSup>
                        <m:sSupPr>
                          <m:ctrlPr>
                            <a:rPr lang="zh-CN" altLang="zh-CN" sz="1200" i="1">
                              <a:latin typeface="Cambria Math" panose="02040503050406030204" pitchFamily="18" charset="0"/>
                            </a:rPr>
                          </m:ctrlPr>
                        </m:sSupPr>
                        <m:e>
                          <m:r>
                            <a:rPr lang="en-US" altLang="zh-CN" sz="1200" i="1">
                              <a:latin typeface="Cambria Math"/>
                            </a:rPr>
                            <m:t>𝑐</m:t>
                          </m:r>
                        </m:e>
                        <m:sup>
                          <m:r>
                            <a:rPr lang="en-US" altLang="zh-CN" sz="1200" i="1">
                              <a:latin typeface="Cambria Math"/>
                            </a:rPr>
                            <m:t>2</m:t>
                          </m:r>
                        </m:sup>
                      </m:sSup>
                      <m:r>
                        <a:rPr lang="en-US" altLang="zh-CN" sz="1200" i="1">
                          <a:latin typeface="Cambria Math"/>
                        </a:rPr>
                        <m:t>(</m:t>
                      </m:r>
                      <m:f>
                        <m:fPr>
                          <m:ctrlPr>
                            <a:rPr lang="zh-CN" altLang="zh-CN" sz="1200" i="1">
                              <a:latin typeface="Cambria Math" panose="02040503050406030204" pitchFamily="18" charset="0"/>
                            </a:rPr>
                          </m:ctrlPr>
                        </m:fPr>
                        <m:num>
                          <m:r>
                            <a:rPr lang="en-US" altLang="zh-CN" sz="1200" i="1">
                              <a:latin typeface="Cambria Math"/>
                            </a:rPr>
                            <m:t>1</m:t>
                          </m:r>
                        </m:num>
                        <m:den>
                          <m:rad>
                            <m:radPr>
                              <m:degHide m:val="on"/>
                              <m:ctrlPr>
                                <a:rPr lang="zh-CN" altLang="zh-CN" sz="1200" i="1">
                                  <a:latin typeface="Cambria Math" panose="02040503050406030204" pitchFamily="18" charset="0"/>
                                </a:rPr>
                              </m:ctrlPr>
                            </m:radPr>
                            <m:deg/>
                            <m:e>
                              <m:r>
                                <a:rPr lang="en-US" altLang="zh-CN" sz="1200" i="1">
                                  <a:latin typeface="Cambria Math"/>
                                </a:rPr>
                                <m:t>1−</m:t>
                              </m:r>
                              <m:f>
                                <m:fPr>
                                  <m:ctrlPr>
                                    <a:rPr lang="zh-CN" altLang="zh-CN" sz="1200" i="1">
                                      <a:latin typeface="Cambria Math" panose="02040503050406030204" pitchFamily="18" charset="0"/>
                                    </a:rPr>
                                  </m:ctrlPr>
                                </m:fPr>
                                <m:num>
                                  <m:sSup>
                                    <m:sSupPr>
                                      <m:ctrlPr>
                                        <a:rPr lang="zh-CN" altLang="zh-CN" sz="1200" i="1">
                                          <a:latin typeface="Cambria Math" panose="02040503050406030204" pitchFamily="18" charset="0"/>
                                        </a:rPr>
                                      </m:ctrlPr>
                                    </m:sSupPr>
                                    <m:e>
                                      <m:r>
                                        <a:rPr lang="en-US" altLang="zh-CN" sz="1200" i="1">
                                          <a:latin typeface="Cambria Math"/>
                                        </a:rPr>
                                        <m:t>𝑣</m:t>
                                      </m:r>
                                    </m:e>
                                    <m:sup>
                                      <m:r>
                                        <a:rPr lang="en-US" altLang="zh-CN" sz="1200" i="1">
                                          <a:latin typeface="Cambria Math"/>
                                        </a:rPr>
                                        <m:t>2</m:t>
                                      </m:r>
                                    </m:sup>
                                  </m:sSup>
                                </m:num>
                                <m:den>
                                  <m:sSup>
                                    <m:sSupPr>
                                      <m:ctrlPr>
                                        <a:rPr lang="zh-CN" altLang="zh-CN" sz="1200" i="1">
                                          <a:latin typeface="Cambria Math" panose="02040503050406030204" pitchFamily="18" charset="0"/>
                                        </a:rPr>
                                      </m:ctrlPr>
                                    </m:sSupPr>
                                    <m:e>
                                      <m:r>
                                        <a:rPr lang="en-US" altLang="zh-CN" sz="1200" i="1">
                                          <a:latin typeface="Cambria Math"/>
                                        </a:rPr>
                                        <m:t>𝑐</m:t>
                                      </m:r>
                                    </m:e>
                                    <m:sup>
                                      <m:r>
                                        <a:rPr lang="en-US" altLang="zh-CN" sz="1200" i="1">
                                          <a:latin typeface="Cambria Math"/>
                                        </a:rPr>
                                        <m:t>2</m:t>
                                      </m:r>
                                    </m:sup>
                                  </m:sSup>
                                </m:den>
                              </m:f>
                            </m:e>
                          </m:rad>
                        </m:den>
                      </m:f>
                      <m:r>
                        <a:rPr lang="en-US" altLang="zh-CN" sz="1200" i="1">
                          <a:latin typeface="Cambria Math"/>
                        </a:rPr>
                        <m:t>−1)</m:t>
                      </m:r>
                    </m:oMath>
                  </m:oMathPara>
                </a14:m>
                <a:endParaRPr lang="zh-CN" altLang="en-US" sz="1200" dirty="0"/>
              </a:p>
            </p:txBody>
          </p:sp>
        </mc:Choice>
        <mc:Fallback xmlns="">
          <p:sp>
            <p:nvSpPr>
              <p:cNvPr id="2" name="矩形 1"/>
              <p:cNvSpPr>
                <a:spLocks noRot="1" noChangeAspect="1" noMove="1" noResize="1" noEditPoints="1" noAdjustHandles="1" noChangeArrowheads="1" noChangeShapeType="1" noTextEdit="1"/>
              </p:cNvSpPr>
              <p:nvPr/>
            </p:nvSpPr>
            <p:spPr>
              <a:xfrm>
                <a:off x="1249500" y="3131376"/>
                <a:ext cx="2902333" cy="668901"/>
              </a:xfrm>
              <a:prstGeom prst="rect">
                <a:avLst/>
              </a:prstGeom>
              <a:blipFill rotWithShape="1">
                <a:blip r:embed="rId6"/>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 name="矩形 3"/>
              <p:cNvSpPr/>
              <p:nvPr/>
            </p:nvSpPr>
            <p:spPr>
              <a:xfrm>
                <a:off x="604387" y="3139110"/>
                <a:ext cx="645113" cy="46128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altLang="zh-CN" sz="1400">
                          <a:latin typeface="Cambria Math"/>
                        </a:rPr>
                        <m:t>v</m:t>
                      </m:r>
                      <m:r>
                        <a:rPr lang="en-US" altLang="zh-CN" sz="1400">
                          <a:latin typeface="Cambria Math"/>
                        </a:rPr>
                        <m:t>=</m:t>
                      </m:r>
                      <m:f>
                        <m:fPr>
                          <m:ctrlPr>
                            <a:rPr lang="zh-CN" altLang="zh-CN" sz="1400" i="1">
                              <a:latin typeface="Cambria Math" panose="02040503050406030204" pitchFamily="18" charset="0"/>
                            </a:rPr>
                          </m:ctrlPr>
                        </m:fPr>
                        <m:num>
                          <m:r>
                            <a:rPr lang="en-US" altLang="zh-CN" sz="1400" i="1">
                              <a:latin typeface="Cambria Math"/>
                            </a:rPr>
                            <m:t>𝑥</m:t>
                          </m:r>
                        </m:num>
                        <m:den>
                          <m:r>
                            <a:rPr lang="en-US" altLang="zh-CN" sz="1400" i="1">
                              <a:latin typeface="Cambria Math"/>
                            </a:rPr>
                            <m:t>𝑡</m:t>
                          </m:r>
                        </m:den>
                      </m:f>
                    </m:oMath>
                  </m:oMathPara>
                </a14:m>
                <a:endParaRPr lang="zh-CN" altLang="en-US" sz="1400" dirty="0"/>
              </a:p>
            </p:txBody>
          </p:sp>
        </mc:Choice>
        <mc:Fallback xmlns="">
          <p:sp>
            <p:nvSpPr>
              <p:cNvPr id="4" name="矩形 3"/>
              <p:cNvSpPr>
                <a:spLocks noRot="1" noChangeAspect="1" noMove="1" noResize="1" noEditPoints="1" noAdjustHandles="1" noChangeArrowheads="1" noChangeShapeType="1" noTextEdit="1"/>
              </p:cNvSpPr>
              <p:nvPr/>
            </p:nvSpPr>
            <p:spPr>
              <a:xfrm>
                <a:off x="604387" y="3139110"/>
                <a:ext cx="645113" cy="461280"/>
              </a:xfrm>
              <a:prstGeom prst="rect">
                <a:avLst/>
              </a:prstGeom>
              <a:blipFill rotWithShape="1">
                <a:blip r:embed="rId7"/>
                <a:stretch>
                  <a:fillRect/>
                </a:stretch>
              </a:blipFill>
            </p:spPr>
            <p:txBody>
              <a:bodyPr/>
              <a:lstStyle/>
              <a:p>
                <a:r>
                  <a:rPr lang="zh-CN" altLang="en-US">
                    <a:noFill/>
                  </a:rPr>
                  <a:t> </a:t>
                </a:r>
              </a:p>
            </p:txBody>
          </p:sp>
        </mc:Fallback>
      </mc:AlternateContent>
      <p:grpSp>
        <p:nvGrpSpPr>
          <p:cNvPr id="23" name="组合 22"/>
          <p:cNvGrpSpPr/>
          <p:nvPr/>
        </p:nvGrpSpPr>
        <p:grpSpPr>
          <a:xfrm>
            <a:off x="6804754" y="941519"/>
            <a:ext cx="5506637" cy="4025294"/>
            <a:chOff x="7309543" y="4226516"/>
            <a:chExt cx="3461030" cy="2529977"/>
          </a:xfrm>
        </p:grpSpPr>
        <p:pic>
          <p:nvPicPr>
            <p:cNvPr id="27" name="图片 26"/>
            <p:cNvPicPr/>
            <p:nvPr/>
          </p:nvPicPr>
          <p:blipFill>
            <a:blip r:embed="rId8" cstate="print">
              <a:extLst>
                <a:ext uri="{28A0092B-C50C-407E-A947-70E740481C1C}">
                  <a14:useLocalDpi xmlns:a14="http://schemas.microsoft.com/office/drawing/2010/main" val="0"/>
                </a:ext>
              </a:extLst>
            </a:blip>
            <a:stretch>
              <a:fillRect/>
            </a:stretch>
          </p:blipFill>
          <p:spPr>
            <a:xfrm>
              <a:off x="7354742" y="4226516"/>
              <a:ext cx="3136060" cy="2268828"/>
            </a:xfrm>
            <a:prstGeom prst="rect">
              <a:avLst/>
            </a:prstGeom>
          </p:spPr>
        </p:pic>
        <p:sp>
          <p:nvSpPr>
            <p:cNvPr id="10" name="矩形 9"/>
            <p:cNvSpPr/>
            <p:nvPr/>
          </p:nvSpPr>
          <p:spPr>
            <a:xfrm>
              <a:off x="7309543" y="6495344"/>
              <a:ext cx="3461030" cy="261149"/>
            </a:xfrm>
            <a:prstGeom prst="rect">
              <a:avLst/>
            </a:prstGeom>
          </p:spPr>
          <p:txBody>
            <a:bodyPr wrap="none">
              <a:spAutoFit/>
            </a:bodyPr>
            <a:lstStyle/>
            <a:p>
              <a:r>
                <a:rPr lang="en-US" altLang="zh-CN" sz="1050" dirty="0"/>
                <a:t>28nm SRAM</a:t>
              </a:r>
              <a:r>
                <a:rPr lang="zh-CN" altLang="zh-CN" sz="1050" dirty="0"/>
                <a:t>型</a:t>
              </a:r>
              <a:r>
                <a:rPr lang="en-US" altLang="zh-CN" sz="1050" dirty="0"/>
                <a:t>FPGA</a:t>
              </a:r>
              <a:r>
                <a:rPr lang="zh-CN" altLang="zh-CN" sz="1050" dirty="0"/>
                <a:t>的</a:t>
              </a:r>
              <a:r>
                <a:rPr lang="en-US" altLang="zh-CN" sz="1050" dirty="0"/>
                <a:t>SEU</a:t>
              </a:r>
              <a:r>
                <a:rPr lang="zh-CN" altLang="zh-CN" sz="1050" dirty="0"/>
                <a:t>截面曲线</a:t>
              </a:r>
              <a:r>
                <a:rPr lang="zh-CN" altLang="en-US" sz="1050" dirty="0"/>
                <a:t>红色虚线表示此测试中的</a:t>
              </a:r>
              <a:r>
                <a:rPr lang="en-US" altLang="zh-CN" sz="1050" dirty="0"/>
                <a:t>SEU</a:t>
              </a:r>
              <a:r>
                <a:rPr lang="zh-CN" altLang="en-US" sz="1050" dirty="0"/>
                <a:t>截面。蓝色星号表示来自</a:t>
              </a:r>
              <a:endParaRPr lang="en-US" altLang="zh-CN" sz="1050" dirty="0"/>
            </a:p>
            <a:p>
              <a:r>
                <a:rPr lang="en-US" altLang="zh-CN" sz="1050" dirty="0"/>
                <a:t>LANSCE</a:t>
              </a:r>
              <a:r>
                <a:rPr lang="zh-CN" altLang="en-US" sz="1050" dirty="0"/>
                <a:t>的</a:t>
              </a:r>
              <a:r>
                <a:rPr lang="en-US" altLang="zh-CN" sz="1050" dirty="0"/>
                <a:t>Iwashita</a:t>
              </a:r>
              <a:r>
                <a:rPr lang="zh-CN" altLang="en-US" sz="1050" dirty="0"/>
                <a:t>等人所报道的测试结果</a:t>
              </a:r>
              <a:r>
                <a:rPr lang="en-US" altLang="zh-CN" sz="1050" dirty="0"/>
                <a:t>[1]</a:t>
              </a:r>
              <a:r>
                <a:rPr lang="zh-CN" altLang="en-US" sz="1050" dirty="0"/>
                <a:t>。绿色菱形是采用单能中子测试的截面结果</a:t>
              </a:r>
              <a:r>
                <a:rPr lang="en-US" altLang="zh-CN" sz="1050" dirty="0"/>
                <a:t>[2]</a:t>
              </a:r>
              <a:endParaRPr lang="zh-CN" altLang="en-US" sz="1050" dirty="0"/>
            </a:p>
          </p:txBody>
        </p:sp>
      </p:grpSp>
      <p:grpSp>
        <p:nvGrpSpPr>
          <p:cNvPr id="28" name="组合 27"/>
          <p:cNvGrpSpPr/>
          <p:nvPr/>
        </p:nvGrpSpPr>
        <p:grpSpPr>
          <a:xfrm>
            <a:off x="4534003" y="3017736"/>
            <a:ext cx="2157574" cy="887398"/>
            <a:chOff x="4294597" y="2980325"/>
            <a:chExt cx="2157574" cy="887398"/>
          </a:xfrm>
        </p:grpSpPr>
        <mc:AlternateContent xmlns:mc="http://schemas.openxmlformats.org/markup-compatibility/2006" xmlns:a14="http://schemas.microsoft.com/office/drawing/2010/main">
          <mc:Choice Requires="a14">
            <p:sp>
              <p:nvSpPr>
                <p:cNvPr id="7" name="矩形 6"/>
                <p:cNvSpPr/>
                <p:nvPr/>
              </p:nvSpPr>
              <p:spPr>
                <a:xfrm>
                  <a:off x="4294598" y="2980325"/>
                  <a:ext cx="1917192" cy="54091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CN" altLang="zh-CN" sz="1400" i="1">
                                <a:latin typeface="Cambria Math" panose="02040503050406030204" pitchFamily="18" charset="0"/>
                              </a:rPr>
                            </m:ctrlPr>
                          </m:sSubPr>
                          <m:e>
                            <m:r>
                              <a:rPr lang="en-US" altLang="zh-CN" sz="1400" i="1">
                                <a:latin typeface="Cambria Math"/>
                              </a:rPr>
                              <m:t>𝜎</m:t>
                            </m:r>
                          </m:e>
                          <m:sub>
                            <m:r>
                              <a:rPr lang="en-US" altLang="zh-CN" sz="1400" i="1">
                                <a:latin typeface="Cambria Math"/>
                              </a:rPr>
                              <m:t>𝑆𝐸𝑈</m:t>
                            </m:r>
                          </m:sub>
                        </m:sSub>
                        <m:r>
                          <a:rPr lang="en-US" altLang="zh-CN" sz="1400" i="1">
                            <a:latin typeface="Cambria Math"/>
                          </a:rPr>
                          <m:t>(</m:t>
                        </m:r>
                        <m:sSub>
                          <m:sSubPr>
                            <m:ctrlPr>
                              <a:rPr lang="zh-CN" altLang="zh-CN" sz="1400" i="1">
                                <a:latin typeface="Cambria Math" panose="02040503050406030204" pitchFamily="18" charset="0"/>
                              </a:rPr>
                            </m:ctrlPr>
                          </m:sSubPr>
                          <m:e>
                            <m:r>
                              <a:rPr lang="en-US" altLang="zh-CN" sz="1400" i="1">
                                <a:latin typeface="Cambria Math"/>
                              </a:rPr>
                              <m:t>𝐸</m:t>
                            </m:r>
                          </m:e>
                          <m:sub>
                            <m:r>
                              <a:rPr lang="en-US" altLang="zh-CN" sz="1400" i="1">
                                <a:latin typeface="Cambria Math"/>
                              </a:rPr>
                              <m:t>𝑛</m:t>
                            </m:r>
                          </m:sub>
                        </m:sSub>
                        <m:r>
                          <a:rPr lang="en-US" altLang="zh-CN" sz="1400" i="1">
                            <a:latin typeface="Cambria Math"/>
                          </a:rPr>
                          <m:t>)</m:t>
                        </m:r>
                        <m:r>
                          <a:rPr lang="en-US" altLang="zh-CN" sz="1400">
                            <a:latin typeface="Cambria Math"/>
                          </a:rPr>
                          <m:t>= </m:t>
                        </m:r>
                        <m:f>
                          <m:fPr>
                            <m:ctrlPr>
                              <a:rPr lang="zh-CN" altLang="zh-CN" sz="1400" i="1">
                                <a:latin typeface="Cambria Math" panose="02040503050406030204" pitchFamily="18" charset="0"/>
                              </a:rPr>
                            </m:ctrlPr>
                          </m:fPr>
                          <m:num>
                            <m:sSub>
                              <m:sSubPr>
                                <m:ctrlPr>
                                  <a:rPr lang="zh-CN" altLang="zh-CN" sz="1400" i="1">
                                    <a:latin typeface="Cambria Math" panose="02040503050406030204" pitchFamily="18" charset="0"/>
                                  </a:rPr>
                                </m:ctrlPr>
                              </m:sSubPr>
                              <m:e>
                                <m:r>
                                  <a:rPr lang="en-US" altLang="zh-CN" sz="1400" i="1">
                                    <a:latin typeface="Cambria Math"/>
                                  </a:rPr>
                                  <m:t>𝑁</m:t>
                                </m:r>
                              </m:e>
                              <m:sub>
                                <m:r>
                                  <a:rPr lang="en-US" altLang="zh-CN" sz="1400" i="1">
                                    <a:latin typeface="Cambria Math"/>
                                  </a:rPr>
                                  <m:t>𝑆𝐸𝑈</m:t>
                                </m:r>
                              </m:sub>
                            </m:sSub>
                            <m:r>
                              <a:rPr lang="en-US" altLang="zh-CN" sz="1400" i="1">
                                <a:latin typeface="Cambria Math"/>
                              </a:rPr>
                              <m:t>(</m:t>
                            </m:r>
                            <m:sSub>
                              <m:sSubPr>
                                <m:ctrlPr>
                                  <a:rPr lang="zh-CN" altLang="zh-CN" sz="1400" i="1">
                                    <a:latin typeface="Cambria Math" panose="02040503050406030204" pitchFamily="18" charset="0"/>
                                  </a:rPr>
                                </m:ctrlPr>
                              </m:sSubPr>
                              <m:e>
                                <m:r>
                                  <a:rPr lang="en-US" altLang="zh-CN" sz="1400" i="1">
                                    <a:latin typeface="Cambria Math"/>
                                  </a:rPr>
                                  <m:t>𝐸</m:t>
                                </m:r>
                              </m:e>
                              <m:sub>
                                <m:r>
                                  <a:rPr lang="en-US" altLang="zh-CN" sz="1400" i="1">
                                    <a:latin typeface="Cambria Math"/>
                                  </a:rPr>
                                  <m:t>𝑛</m:t>
                                </m:r>
                              </m:sub>
                            </m:sSub>
                            <m:r>
                              <a:rPr lang="en-US" altLang="zh-CN" sz="1400" i="1">
                                <a:latin typeface="Cambria Math"/>
                              </a:rPr>
                              <m:t>)</m:t>
                            </m:r>
                          </m:num>
                          <m:den>
                            <m:r>
                              <a:rPr lang="en-US" altLang="zh-CN" sz="1400" i="1">
                                <a:latin typeface="Cambria Math"/>
                              </a:rPr>
                              <m:t>∅(</m:t>
                            </m:r>
                            <m:sSub>
                              <m:sSubPr>
                                <m:ctrlPr>
                                  <a:rPr lang="zh-CN" altLang="zh-CN" sz="1400" i="1">
                                    <a:latin typeface="Cambria Math" panose="02040503050406030204" pitchFamily="18" charset="0"/>
                                  </a:rPr>
                                </m:ctrlPr>
                              </m:sSubPr>
                              <m:e>
                                <m:r>
                                  <a:rPr lang="en-US" altLang="zh-CN" sz="1400" i="1">
                                    <a:latin typeface="Cambria Math"/>
                                  </a:rPr>
                                  <m:t>𝐸</m:t>
                                </m:r>
                              </m:e>
                              <m:sub>
                                <m:r>
                                  <a:rPr lang="en-US" altLang="zh-CN" sz="1400" i="1">
                                    <a:latin typeface="Cambria Math"/>
                                  </a:rPr>
                                  <m:t>𝑛</m:t>
                                </m:r>
                              </m:sub>
                            </m:sSub>
                            <m:r>
                              <a:rPr lang="en-US" altLang="zh-CN" sz="1400" i="1">
                                <a:latin typeface="Cambria Math"/>
                              </a:rPr>
                              <m:t>)</m:t>
                            </m:r>
                          </m:den>
                        </m:f>
                      </m:oMath>
                    </m:oMathPara>
                  </a14:m>
                  <a:endParaRPr lang="zh-CN" altLang="en-US" sz="1400" dirty="0"/>
                </a:p>
              </p:txBody>
            </p:sp>
          </mc:Choice>
          <mc:Fallback xmlns="">
            <p:sp>
              <p:nvSpPr>
                <p:cNvPr id="7" name="矩形 6"/>
                <p:cNvSpPr>
                  <a:spLocks noRot="1" noChangeAspect="1" noMove="1" noResize="1" noEditPoints="1" noAdjustHandles="1" noChangeArrowheads="1" noChangeShapeType="1" noTextEdit="1"/>
                </p:cNvSpPr>
                <p:nvPr/>
              </p:nvSpPr>
              <p:spPr>
                <a:xfrm>
                  <a:off x="4294598" y="2980325"/>
                  <a:ext cx="1917192" cy="540917"/>
                </a:xfrm>
                <a:prstGeom prst="rect">
                  <a:avLst/>
                </a:prstGeom>
                <a:blipFill rotWithShape="1">
                  <a:blip r:embed="rId9"/>
                  <a:stretch>
                    <a:fillRect b="-4494"/>
                  </a:stretch>
                </a:blipFill>
              </p:spPr>
              <p:txBody>
                <a:bodyPr/>
                <a:lstStyle/>
                <a:p>
                  <a:r>
                    <a:rPr lang="zh-CN" altLang="en-US">
                      <a:noFill/>
                    </a:rPr>
                    <a:t> </a:t>
                  </a:r>
                </a:p>
              </p:txBody>
            </p:sp>
          </mc:Fallback>
        </mc:AlternateContent>
        <p:sp>
          <p:nvSpPr>
            <p:cNvPr id="29" name="箭头: 右 34">
              <a:extLst>
                <a:ext uri="{FF2B5EF4-FFF2-40B4-BE49-F238E27FC236}">
                  <a16:creationId xmlns:a16="http://schemas.microsoft.com/office/drawing/2014/main" id="{E6B2B691-2DCB-46A3-B1CC-8CAA3D55F0FE}"/>
                </a:ext>
              </a:extLst>
            </p:cNvPr>
            <p:cNvSpPr/>
            <p:nvPr/>
          </p:nvSpPr>
          <p:spPr>
            <a:xfrm>
              <a:off x="4294597" y="3445159"/>
              <a:ext cx="2157574" cy="422564"/>
            </a:xfrm>
            <a:prstGeom prst="rightArrow">
              <a:avLst/>
            </a:prstGeom>
            <a:noFill/>
            <a:ln w="19050" cap="flat" cmpd="sng" algn="ctr">
              <a:solidFill>
                <a:srgbClr val="5698D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zh-CN" altLang="en-US"/>
            </a:p>
          </p:txBody>
        </p:sp>
      </p:grpSp>
      <p:sp>
        <p:nvSpPr>
          <p:cNvPr id="30" name="右大括号 29"/>
          <p:cNvSpPr/>
          <p:nvPr/>
        </p:nvSpPr>
        <p:spPr bwMode="auto">
          <a:xfrm>
            <a:off x="4055064" y="2198670"/>
            <a:ext cx="423398" cy="2970231"/>
          </a:xfrm>
          <a:prstGeom prst="rightBrace">
            <a:avLst/>
          </a:prstGeom>
          <a:noFill/>
          <a:ln w="9525" cap="flat" cmpd="sng" algn="ctr">
            <a:solidFill>
              <a:srgbClr val="0075BB"/>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a:ln>
                <a:noFill/>
              </a:ln>
              <a:noFill/>
              <a:effectLst/>
              <a:latin typeface="Calibri" pitchFamily="34" charset="0"/>
              <a:ea typeface="宋体" pitchFamily="2" charset="-122"/>
            </a:endParaRPr>
          </a:p>
        </p:txBody>
      </p:sp>
      <p:sp>
        <p:nvSpPr>
          <p:cNvPr id="32" name="矩形 31"/>
          <p:cNvSpPr/>
          <p:nvPr/>
        </p:nvSpPr>
        <p:spPr>
          <a:xfrm>
            <a:off x="4574271" y="5012622"/>
            <a:ext cx="7448480" cy="867930"/>
          </a:xfrm>
          <a:prstGeom prst="rect">
            <a:avLst/>
          </a:prstGeom>
          <a:ln>
            <a:solidFill>
              <a:srgbClr val="FF0000"/>
            </a:solidFill>
          </a:ln>
        </p:spPr>
        <p:txBody>
          <a:bodyPr wrap="square">
            <a:spAutoFit/>
          </a:bodyPr>
          <a:lstStyle/>
          <a:p>
            <a:pPr marL="285750" indent="-285750" algn="just">
              <a:lnSpc>
                <a:spcPct val="120000"/>
              </a:lnSpc>
              <a:buFont typeface="Arial" pitchFamily="34" charset="0"/>
              <a:buChar char="•"/>
            </a:pPr>
            <a:r>
              <a:rPr lang="en-US" altLang="zh-CN" sz="1400" dirty="0"/>
              <a:t>Weibull</a:t>
            </a:r>
            <a:r>
              <a:rPr lang="zh-CN" altLang="en-US" sz="1400" dirty="0"/>
              <a:t>拟合显示，</a:t>
            </a:r>
            <a:r>
              <a:rPr lang="en-US" altLang="zh-CN" sz="1400" dirty="0"/>
              <a:t>SEU</a:t>
            </a:r>
            <a:r>
              <a:rPr lang="zh-CN" altLang="en-US" sz="1400" b="1" dirty="0">
                <a:solidFill>
                  <a:srgbClr val="FF0000"/>
                </a:solidFill>
              </a:rPr>
              <a:t>翻转阈值</a:t>
            </a:r>
            <a:r>
              <a:rPr lang="zh-CN" altLang="en-US" sz="1400" dirty="0"/>
              <a:t>约</a:t>
            </a:r>
            <a:r>
              <a:rPr lang="en-US" altLang="zh-CN" sz="1400" dirty="0"/>
              <a:t>0.5 MeV</a:t>
            </a:r>
            <a:r>
              <a:rPr lang="zh-CN" altLang="en-US" sz="1400" dirty="0"/>
              <a:t>，整体呈现随中子能量</a:t>
            </a:r>
            <a:r>
              <a:rPr lang="zh-CN" altLang="en-US" sz="1400" b="1" dirty="0">
                <a:solidFill>
                  <a:srgbClr val="FF0000"/>
                </a:solidFill>
              </a:rPr>
              <a:t>先增加后逐渐饱和的趋势</a:t>
            </a:r>
            <a:endParaRPr lang="en-US" altLang="zh-CN" sz="1400" b="1" dirty="0">
              <a:solidFill>
                <a:srgbClr val="FF0000"/>
              </a:solidFill>
            </a:endParaRPr>
          </a:p>
          <a:p>
            <a:pPr marL="285750" indent="-285750" algn="just">
              <a:lnSpc>
                <a:spcPct val="120000"/>
              </a:lnSpc>
              <a:buFont typeface="Arial" pitchFamily="34" charset="0"/>
              <a:buChar char="•"/>
            </a:pPr>
            <a:r>
              <a:rPr lang="zh-CN" altLang="en-US" sz="1400" b="1" dirty="0">
                <a:solidFill>
                  <a:srgbClr val="FF0000"/>
                </a:solidFill>
              </a:rPr>
              <a:t>“有效”中子能量</a:t>
            </a:r>
            <a:r>
              <a:rPr lang="zh-CN" altLang="en-US" sz="1400" dirty="0"/>
              <a:t>约为</a:t>
            </a:r>
            <a:r>
              <a:rPr lang="en-US" altLang="zh-CN" sz="1400" dirty="0"/>
              <a:t>31.1 MeV</a:t>
            </a:r>
            <a:r>
              <a:rPr lang="zh-CN" altLang="en-US" sz="1400" dirty="0"/>
              <a:t>，该值</a:t>
            </a:r>
            <a:r>
              <a:rPr lang="zh-CN" altLang="zh-CN" sz="1400" dirty="0"/>
              <a:t>可能为评估束线与大气中子环境之间的相似性提供重要信息。</a:t>
            </a:r>
            <a:endParaRPr lang="zh-CN" altLang="zh-CN" sz="2000" dirty="0">
              <a:latin typeface="Times New Roman" panose="02020603050405020304" pitchFamily="18" charset="0"/>
              <a:ea typeface="宋体" panose="02010600030101010101" pitchFamily="2" charset="-122"/>
            </a:endParaRPr>
          </a:p>
        </p:txBody>
      </p:sp>
      <p:sp>
        <p:nvSpPr>
          <p:cNvPr id="31" name="矩形 30"/>
          <p:cNvSpPr/>
          <p:nvPr/>
        </p:nvSpPr>
        <p:spPr>
          <a:xfrm>
            <a:off x="4574271" y="5975280"/>
            <a:ext cx="7811195" cy="430887"/>
          </a:xfrm>
          <a:prstGeom prst="rect">
            <a:avLst/>
          </a:prstGeom>
        </p:spPr>
        <p:txBody>
          <a:bodyPr wrap="square">
            <a:spAutoFit/>
          </a:bodyPr>
          <a:lstStyle/>
          <a:p>
            <a:pPr lvl="0" hangingPunct="0"/>
            <a:r>
              <a:rPr lang="en-US" altLang="zh-CN" sz="1050" b="1" i="1" u="sng" kern="100" dirty="0">
                <a:solidFill>
                  <a:srgbClr val="000000"/>
                </a:solidFill>
                <a:latin typeface="Times New Roman" panose="02020603050405020304" pitchFamily="18" charset="0"/>
                <a:ea typeface="等线" panose="02010600030101010101" pitchFamily="2" charset="-122"/>
                <a:cs typeface="Times New Roman" panose="02020603050405020304" pitchFamily="18" charset="0"/>
              </a:rPr>
              <a:t>[1]Energy-Resolved Soft-Error Rate Measurements for 1–800 MeV Neutrons by the Time-of-Flight Technique at LANSCE[J]. IEEE Transactions on Nuclear Science, 2020, 67 (11): 2363-2369.</a:t>
            </a:r>
            <a:endParaRPr lang="zh-CN" altLang="zh-CN" sz="1050" b="1" i="1" u="sng" kern="100" dirty="0">
              <a:solidFill>
                <a:srgbClr val="000000"/>
              </a:solidFill>
              <a:latin typeface="Times New Roman" panose="02020603050405020304" pitchFamily="18" charset="0"/>
              <a:ea typeface="等线" panose="02010600030101010101" pitchFamily="2" charset="-122"/>
              <a:cs typeface="Times New Roman" panose="02020603050405020304" pitchFamily="18" charset="0"/>
            </a:endParaRPr>
          </a:p>
        </p:txBody>
      </p:sp>
      <p:sp>
        <p:nvSpPr>
          <p:cNvPr id="33" name="矩形 32"/>
          <p:cNvSpPr/>
          <p:nvPr/>
        </p:nvSpPr>
        <p:spPr>
          <a:xfrm>
            <a:off x="4574270" y="6407891"/>
            <a:ext cx="7811195" cy="430887"/>
          </a:xfrm>
          <a:prstGeom prst="rect">
            <a:avLst/>
          </a:prstGeom>
        </p:spPr>
        <p:txBody>
          <a:bodyPr wrap="square">
            <a:spAutoFit/>
          </a:bodyPr>
          <a:lstStyle/>
          <a:p>
            <a:r>
              <a:rPr lang="en-US" altLang="zh-CN" sz="1050" b="1" i="1" u="sng" kern="100" dirty="0">
                <a:solidFill>
                  <a:srgbClr val="000000"/>
                </a:solidFill>
                <a:latin typeface="Times New Roman" panose="02020603050405020304" pitchFamily="18" charset="0"/>
                <a:ea typeface="等线" panose="02010600030101010101" pitchFamily="2" charset="-122"/>
                <a:cs typeface="Times New Roman" panose="02020603050405020304" pitchFamily="18" charset="0"/>
              </a:rPr>
              <a:t>[2]Single-Event Upsets in SRAMs With Scaling Technology Nodes Induced by Terrestrial, Nuclear Reactor, and </a:t>
            </a:r>
            <a:r>
              <a:rPr lang="en-US" altLang="zh-CN" sz="1050" b="1" i="1" u="sng" kern="100" dirty="0" err="1">
                <a:solidFill>
                  <a:srgbClr val="000000"/>
                </a:solidFill>
                <a:latin typeface="Times New Roman" panose="02020603050405020304" pitchFamily="18" charset="0"/>
                <a:ea typeface="等线" panose="02010600030101010101" pitchFamily="2" charset="-122"/>
                <a:cs typeface="Times New Roman" panose="02020603050405020304" pitchFamily="18" charset="0"/>
              </a:rPr>
              <a:t>Monoenergetic</a:t>
            </a:r>
            <a:r>
              <a:rPr lang="en-US" altLang="zh-CN" sz="1050" b="1" i="1" u="sng" kern="100" dirty="0">
                <a:solidFill>
                  <a:srgbClr val="000000"/>
                </a:solidFill>
                <a:latin typeface="Times New Roman" panose="02020603050405020304" pitchFamily="18" charset="0"/>
                <a:ea typeface="等线" panose="02010600030101010101" pitchFamily="2" charset="-122"/>
                <a:cs typeface="Times New Roman" panose="02020603050405020304" pitchFamily="18" charset="0"/>
              </a:rPr>
              <a:t> Neutrons[J]. IEEE Transactions on Nuclear Science, 2019, PP (99): 1-1.</a:t>
            </a:r>
            <a:endParaRPr lang="zh-CN" altLang="en-US" sz="1050" b="1" i="1" u="sng" kern="100" dirty="0">
              <a:solidFill>
                <a:srgbClr val="000000"/>
              </a:solidFill>
              <a:latin typeface="Times New Roman" panose="02020603050405020304" pitchFamily="18" charset="0"/>
              <a:ea typeface="等线" panose="02010600030101010101" pitchFamily="2" charset="-122"/>
              <a:cs typeface="Times New Roman" panose="02020603050405020304" pitchFamily="18" charset="0"/>
            </a:endParaRPr>
          </a:p>
        </p:txBody>
      </p:sp>
      <p:sp>
        <p:nvSpPr>
          <p:cNvPr id="5" name="标题 4">
            <a:extLst>
              <a:ext uri="{FF2B5EF4-FFF2-40B4-BE49-F238E27FC236}">
                <a16:creationId xmlns:a16="http://schemas.microsoft.com/office/drawing/2014/main" id="{45687FFD-4632-FEAA-A7C1-AFEC7AE24A47}"/>
              </a:ext>
            </a:extLst>
          </p:cNvPr>
          <p:cNvSpPr>
            <a:spLocks noGrp="1"/>
          </p:cNvSpPr>
          <p:nvPr>
            <p:ph type="title"/>
          </p:nvPr>
        </p:nvSpPr>
        <p:spPr/>
        <p:txBody>
          <a:bodyPr>
            <a:normAutofit/>
          </a:bodyPr>
          <a:lstStyle/>
          <a:p>
            <a:r>
              <a:rPr lang="zh-CN" altLang="en-US" dirty="0"/>
              <a:t>基于</a:t>
            </a:r>
            <a:r>
              <a:rPr lang="en-US" altLang="zh-CN" dirty="0"/>
              <a:t>FPGA</a:t>
            </a:r>
            <a:r>
              <a:rPr lang="zh-CN" altLang="en-US" dirty="0"/>
              <a:t>的中子</a:t>
            </a:r>
            <a:r>
              <a:rPr lang="en-US" altLang="zh-CN" dirty="0"/>
              <a:t>SEU</a:t>
            </a:r>
            <a:r>
              <a:rPr lang="zh-CN" altLang="en-US" dirty="0"/>
              <a:t>探测实验</a:t>
            </a:r>
            <a:r>
              <a:rPr lang="en-US" altLang="zh-CN" sz="1600" dirty="0"/>
              <a:t>Chin. Phys. B 32, 020705 (2023)</a:t>
            </a:r>
            <a:endParaRPr lang="zh-CN" altLang="en-US" dirty="0"/>
          </a:p>
        </p:txBody>
      </p:sp>
    </p:spTree>
    <p:extLst>
      <p:ext uri="{BB962C8B-B14F-4D97-AF65-F5344CB8AC3E}">
        <p14:creationId xmlns:p14="http://schemas.microsoft.com/office/powerpoint/2010/main" val="4173072306"/>
      </p:ext>
    </p:extLst>
  </p:cSld>
  <p:clrMapOvr>
    <a:masterClrMapping/>
  </p:clrMapOvr>
  <mc:AlternateContent xmlns:mc="http://schemas.openxmlformats.org/markup-compatibility/2006" xmlns:p14="http://schemas.microsoft.com/office/powerpoint/2010/main">
    <mc:Choice Requires="p14">
      <p:transition spd="slow" p14:dur="2000" advTm="90306"/>
    </mc:Choice>
    <mc:Fallback xmlns="">
      <p:transition spd="slow" advTm="90306"/>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latin typeface="+mn-lt"/>
              </a:rPr>
              <a:t>USTC</a:t>
            </a:r>
            <a:r>
              <a:rPr lang="zh-CN" altLang="en-US" dirty="0">
                <a:latin typeface="+mn-lt"/>
              </a:rPr>
              <a:t>实验结果（待发表）</a:t>
            </a:r>
          </a:p>
        </p:txBody>
      </p:sp>
      <p:sp>
        <p:nvSpPr>
          <p:cNvPr id="4" name="灯片编号占位符 3"/>
          <p:cNvSpPr>
            <a:spLocks noGrp="1"/>
          </p:cNvSpPr>
          <p:nvPr>
            <p:ph type="sldNum" sz="quarter" idx="12"/>
          </p:nvPr>
        </p:nvSpPr>
        <p:spPr/>
        <p:txBody>
          <a:bodyPr/>
          <a:lstStyle/>
          <a:p>
            <a:fld id="{7233DC2A-5E92-482B-9DB5-24AB4AD1E5BC}" type="slidenum">
              <a:rPr lang="zh-CN" altLang="en-US" smtClean="0"/>
              <a:t>19</a:t>
            </a:fld>
            <a:endParaRPr lang="zh-CN" altLang="en-US" dirty="0"/>
          </a:p>
        </p:txBody>
      </p:sp>
      <p:pic>
        <p:nvPicPr>
          <p:cNvPr id="17" name="图片 16">
            <a:extLst>
              <a:ext uri="{FF2B5EF4-FFF2-40B4-BE49-F238E27FC236}">
                <a16:creationId xmlns:a16="http://schemas.microsoft.com/office/drawing/2014/main" id="{E29A1CE0-0008-4094-BAC9-46EE46D1B1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5258" y="2524459"/>
            <a:ext cx="4572437" cy="3429328"/>
          </a:xfrm>
          <a:prstGeom prst="rect">
            <a:avLst/>
          </a:prstGeom>
        </p:spPr>
      </p:pic>
      <p:pic>
        <p:nvPicPr>
          <p:cNvPr id="18" name="图片 17">
            <a:extLst>
              <a:ext uri="{FF2B5EF4-FFF2-40B4-BE49-F238E27FC236}">
                <a16:creationId xmlns:a16="http://schemas.microsoft.com/office/drawing/2014/main" id="{0288BD3C-8E9E-4262-8227-E37F8002E506}"/>
              </a:ext>
            </a:extLst>
          </p:cNvPr>
          <p:cNvPicPr>
            <a:picLocks noChangeAspect="1"/>
          </p:cNvPicPr>
          <p:nvPr/>
        </p:nvPicPr>
        <p:blipFill>
          <a:blip r:embed="rId4"/>
          <a:stretch>
            <a:fillRect/>
          </a:stretch>
        </p:blipFill>
        <p:spPr>
          <a:xfrm>
            <a:off x="2321538" y="1920785"/>
            <a:ext cx="2559878" cy="558519"/>
          </a:xfrm>
          <a:prstGeom prst="rect">
            <a:avLst/>
          </a:prstGeom>
        </p:spPr>
      </p:pic>
      <p:sp>
        <p:nvSpPr>
          <p:cNvPr id="9" name="矩形 8">
            <a:extLst>
              <a:ext uri="{FF2B5EF4-FFF2-40B4-BE49-F238E27FC236}">
                <a16:creationId xmlns:a16="http://schemas.microsoft.com/office/drawing/2014/main" id="{903A451B-91F9-4659-96A1-9A6959C40AA1}"/>
              </a:ext>
            </a:extLst>
          </p:cNvPr>
          <p:cNvSpPr/>
          <p:nvPr/>
        </p:nvSpPr>
        <p:spPr>
          <a:xfrm>
            <a:off x="1804008" y="1071597"/>
            <a:ext cx="5311782" cy="1646605"/>
          </a:xfrm>
          <a:prstGeom prst="rect">
            <a:avLst/>
          </a:prstGeom>
        </p:spPr>
        <p:txBody>
          <a:bodyPr wrap="square">
            <a:spAutoFit/>
          </a:bodyPr>
          <a:lstStyle/>
          <a:p>
            <a:pPr marL="342900" indent="-342900">
              <a:lnSpc>
                <a:spcPct val="150000"/>
              </a:lnSpc>
              <a:buFont typeface="Wingdings" panose="05000000000000000000" pitchFamily="2" charset="2"/>
              <a:buChar char="Ø"/>
            </a:pPr>
            <a:r>
              <a:rPr lang="zh-CN" altLang="en-US" sz="2200" b="1" dirty="0">
                <a:ea typeface="黑体" panose="02010609060101010101" pitchFamily="49" charset="-122"/>
                <a:cs typeface="Calibri" panose="020F0502020204030204" pitchFamily="34" charset="0"/>
              </a:rPr>
              <a:t>计算截面</a:t>
            </a:r>
            <a:endParaRPr lang="en-US" altLang="zh-CN" sz="2200" b="1" dirty="0">
              <a:ea typeface="黑体" panose="02010609060101010101" pitchFamily="49" charset="-122"/>
              <a:cs typeface="Calibri" panose="020F0502020204030204" pitchFamily="34" charset="0"/>
            </a:endParaRPr>
          </a:p>
          <a:p>
            <a:pPr marL="800100" lvl="1" indent="-342900">
              <a:lnSpc>
                <a:spcPct val="150000"/>
              </a:lnSpc>
              <a:buFont typeface="Arial" panose="020B0604020202020204" pitchFamily="34" charset="0"/>
              <a:buChar char="•"/>
            </a:pPr>
            <a:r>
              <a:rPr lang="en-US" altLang="zh-CN" sz="1600" dirty="0">
                <a:ea typeface="黑体" panose="02010609060101010101" pitchFamily="49" charset="-122"/>
                <a:cs typeface="Calibri" panose="020F0502020204030204" pitchFamily="34" charset="0"/>
              </a:rPr>
              <a:t>Weibull</a:t>
            </a:r>
            <a:r>
              <a:rPr lang="zh-CN" altLang="en-US" sz="1600" dirty="0">
                <a:ea typeface="黑体" panose="02010609060101010101" pitchFamily="49" charset="-122"/>
                <a:cs typeface="Calibri" panose="020F0502020204030204" pitchFamily="34" charset="0"/>
              </a:rPr>
              <a:t>分布拟合</a:t>
            </a:r>
            <a:endParaRPr lang="en-US" altLang="zh-CN" sz="1600" dirty="0">
              <a:ea typeface="黑体" panose="02010609060101010101" pitchFamily="49" charset="-122"/>
              <a:cs typeface="Calibri" panose="020F0502020204030204" pitchFamily="34" charset="0"/>
            </a:endParaRPr>
          </a:p>
          <a:p>
            <a:pPr marL="342900" indent="-342900">
              <a:buFont typeface="Wingdings" panose="05000000000000000000" pitchFamily="2" charset="2"/>
              <a:buChar char="Ø"/>
            </a:pPr>
            <a:endParaRPr lang="en-US" altLang="zh-CN" sz="2200" dirty="0">
              <a:ea typeface="黑体" panose="02010609060101010101" pitchFamily="49" charset="-122"/>
              <a:cs typeface="Calibri" panose="020F0502020204030204" pitchFamily="34" charset="0"/>
            </a:endParaRPr>
          </a:p>
          <a:p>
            <a:pPr marL="342900" indent="-342900">
              <a:buFont typeface="Wingdings" panose="05000000000000000000" pitchFamily="2" charset="2"/>
              <a:buChar char="Ø"/>
            </a:pPr>
            <a:endParaRPr lang="en-US" altLang="zh-CN" sz="2200" dirty="0">
              <a:ea typeface="黑体" panose="02010609060101010101" pitchFamily="49" charset="-122"/>
              <a:cs typeface="Calibri" panose="020F0502020204030204" pitchFamily="34" charset="0"/>
            </a:endParaRPr>
          </a:p>
        </p:txBody>
      </p:sp>
      <p:pic>
        <p:nvPicPr>
          <p:cNvPr id="15" name="图片 14">
            <a:extLst>
              <a:ext uri="{FF2B5EF4-FFF2-40B4-BE49-F238E27FC236}">
                <a16:creationId xmlns:a16="http://schemas.microsoft.com/office/drawing/2014/main" id="{803B39A6-5ADB-4F0F-93FA-1285F145A0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59163" y="2524459"/>
            <a:ext cx="4572437" cy="3429328"/>
          </a:xfrm>
          <a:prstGeom prst="rect">
            <a:avLst/>
          </a:prstGeom>
        </p:spPr>
      </p:pic>
      <p:sp>
        <p:nvSpPr>
          <p:cNvPr id="8" name="矩形 7">
            <a:extLst>
              <a:ext uri="{FF2B5EF4-FFF2-40B4-BE49-F238E27FC236}">
                <a16:creationId xmlns:a16="http://schemas.microsoft.com/office/drawing/2014/main" id="{BE3AC8A4-EEE3-42B6-8BC5-32AC03C68E41}"/>
              </a:ext>
            </a:extLst>
          </p:cNvPr>
          <p:cNvSpPr/>
          <p:nvPr/>
        </p:nvSpPr>
        <p:spPr>
          <a:xfrm>
            <a:off x="6110151" y="1221136"/>
            <a:ext cx="4473183" cy="758028"/>
          </a:xfrm>
          <a:prstGeom prst="rect">
            <a:avLst/>
          </a:prstGeom>
        </p:spPr>
        <p:txBody>
          <a:bodyPr wrap="square">
            <a:spAutoFit/>
          </a:bodyPr>
          <a:lstStyle/>
          <a:p>
            <a:pPr marL="342900" indent="-342900">
              <a:buFont typeface="Wingdings" panose="05000000000000000000" pitchFamily="2" charset="2"/>
              <a:buChar char="Ø"/>
            </a:pPr>
            <a:r>
              <a:rPr lang="zh-CN" altLang="en-US" sz="2200" b="1" dirty="0">
                <a:ea typeface="黑体" panose="02010609060101010101" pitchFamily="49" charset="-122"/>
                <a:cs typeface="Calibri" panose="020F0502020204030204" pitchFamily="34" charset="0"/>
              </a:rPr>
              <a:t>软错误频率估算结果验证</a:t>
            </a:r>
            <a:endParaRPr lang="en-US" altLang="zh-CN" sz="1600" b="1" dirty="0">
              <a:ea typeface="黑体" panose="02010609060101010101" pitchFamily="49" charset="-122"/>
              <a:cs typeface="Calibri" panose="020F0502020204030204" pitchFamily="34" charset="0"/>
            </a:endParaRPr>
          </a:p>
          <a:p>
            <a:pPr marL="742950" lvl="1" indent="-285750">
              <a:lnSpc>
                <a:spcPct val="150000"/>
              </a:lnSpc>
              <a:buFont typeface="Arial" panose="020B0604020202020204" pitchFamily="34" charset="0"/>
              <a:buChar char="•"/>
            </a:pPr>
            <a:r>
              <a:rPr lang="zh-CN" altLang="en-US" sz="1600" dirty="0">
                <a:ea typeface="黑体" panose="02010609060101010101" pitchFamily="49" charset="-122"/>
                <a:cs typeface="Calibri" panose="020F0502020204030204" pitchFamily="34" charset="0"/>
              </a:rPr>
              <a:t>系统</a:t>
            </a:r>
            <a:r>
              <a:rPr lang="en-US" altLang="zh-CN" sz="1600" dirty="0">
                <a:ea typeface="黑体" panose="02010609060101010101" pitchFamily="49" charset="-122"/>
                <a:cs typeface="Calibri" panose="020F0502020204030204" pitchFamily="34" charset="0"/>
              </a:rPr>
              <a:t>SER</a:t>
            </a:r>
            <a:r>
              <a:rPr lang="zh-CN" altLang="en-US" sz="1600" dirty="0">
                <a:ea typeface="黑体" panose="02010609060101010101" pitchFamily="49" charset="-122"/>
                <a:cs typeface="Calibri" panose="020F0502020204030204" pitchFamily="34" charset="0"/>
              </a:rPr>
              <a:t>约为</a:t>
            </a:r>
            <a:r>
              <a:rPr lang="en-US" altLang="zh-CN" sz="1600" dirty="0">
                <a:ea typeface="黑体" panose="02010609060101010101" pitchFamily="49" charset="-122"/>
                <a:cs typeface="Calibri" panose="020F0502020204030204" pitchFamily="34" charset="0"/>
              </a:rPr>
              <a:t>1.2x10</a:t>
            </a:r>
            <a:r>
              <a:rPr lang="en-US" altLang="zh-CN" sz="1600" baseline="30000" dirty="0">
                <a:ea typeface="黑体" panose="02010609060101010101" pitchFamily="49" charset="-122"/>
                <a:cs typeface="Calibri" panose="020F0502020204030204" pitchFamily="34" charset="0"/>
              </a:rPr>
              <a:t>-5</a:t>
            </a:r>
            <a:r>
              <a:rPr lang="en-US" altLang="zh-CN" sz="1600" dirty="0">
                <a:ea typeface="黑体" panose="02010609060101010101" pitchFamily="49" charset="-122"/>
                <a:cs typeface="Calibri" panose="020F0502020204030204" pitchFamily="34" charset="0"/>
              </a:rPr>
              <a:t> s</a:t>
            </a:r>
            <a:r>
              <a:rPr lang="en-US" altLang="zh-CN" sz="1600" baseline="30000" dirty="0">
                <a:ea typeface="黑体" panose="02010609060101010101" pitchFamily="49" charset="-122"/>
                <a:cs typeface="Calibri" panose="020F0502020204030204" pitchFamily="34" charset="0"/>
              </a:rPr>
              <a:t>-1</a:t>
            </a:r>
          </a:p>
        </p:txBody>
      </p:sp>
      <p:sp>
        <p:nvSpPr>
          <p:cNvPr id="10" name="矩形 9">
            <a:extLst>
              <a:ext uri="{FF2B5EF4-FFF2-40B4-BE49-F238E27FC236}">
                <a16:creationId xmlns:a16="http://schemas.microsoft.com/office/drawing/2014/main" id="{893260AD-F113-411A-B70E-B02D6D60A097}"/>
              </a:ext>
            </a:extLst>
          </p:cNvPr>
          <p:cNvSpPr/>
          <p:nvPr/>
        </p:nvSpPr>
        <p:spPr>
          <a:xfrm>
            <a:off x="1553089" y="3789799"/>
            <a:ext cx="4679963" cy="338554"/>
          </a:xfrm>
          <a:prstGeom prst="rect">
            <a:avLst/>
          </a:prstGeom>
        </p:spPr>
        <p:txBody>
          <a:bodyPr wrap="square">
            <a:spAutoFit/>
          </a:bodyPr>
          <a:lstStyle/>
          <a:p>
            <a:pPr algn="ctr"/>
            <a:r>
              <a:rPr lang="en-US" altLang="zh-CN" sz="1600" b="1" dirty="0">
                <a:ea typeface="黑体" panose="02010609060101010101" pitchFamily="49" charset="-122"/>
                <a:cs typeface="Calibri" panose="020F0502020204030204" pitchFamily="34" charset="0"/>
              </a:rPr>
              <a:t>BRAM </a:t>
            </a:r>
            <a:r>
              <a:rPr lang="zh-CN" altLang="en-US" sz="1600" b="1" dirty="0">
                <a:ea typeface="黑体" panose="02010609060101010101" pitchFamily="49" charset="-122"/>
                <a:cs typeface="Calibri" panose="020F0502020204030204" pitchFamily="34" charset="0"/>
              </a:rPr>
              <a:t>资源 </a:t>
            </a:r>
            <a:r>
              <a:rPr lang="en-US" altLang="zh-CN" sz="1600" b="1" dirty="0">
                <a:ea typeface="黑体" panose="02010609060101010101" pitchFamily="49" charset="-122"/>
                <a:cs typeface="Calibri" panose="020F0502020204030204" pitchFamily="34" charset="0"/>
              </a:rPr>
              <a:t>Weibull </a:t>
            </a:r>
            <a:r>
              <a:rPr lang="zh-CN" altLang="en-US" sz="1600" b="1" dirty="0">
                <a:ea typeface="黑体" panose="02010609060101010101" pitchFamily="49" charset="-122"/>
                <a:cs typeface="Calibri" panose="020F0502020204030204" pitchFamily="34" charset="0"/>
              </a:rPr>
              <a:t>拟合结果</a:t>
            </a:r>
            <a:endParaRPr lang="en-US" altLang="zh-CN" sz="1600" b="1" dirty="0">
              <a:ea typeface="黑体" panose="02010609060101010101" pitchFamily="49" charset="-122"/>
              <a:cs typeface="Calibri" panose="020F0502020204030204" pitchFamily="34" charset="0"/>
            </a:endParaRPr>
          </a:p>
        </p:txBody>
      </p:sp>
      <p:sp>
        <p:nvSpPr>
          <p:cNvPr id="11" name="矩形 10">
            <a:extLst>
              <a:ext uri="{FF2B5EF4-FFF2-40B4-BE49-F238E27FC236}">
                <a16:creationId xmlns:a16="http://schemas.microsoft.com/office/drawing/2014/main" id="{EF2D5338-E5C5-483A-BFFC-5F2A80EF170D}"/>
              </a:ext>
            </a:extLst>
          </p:cNvPr>
          <p:cNvSpPr/>
          <p:nvPr/>
        </p:nvSpPr>
        <p:spPr>
          <a:xfrm>
            <a:off x="6203153" y="3747821"/>
            <a:ext cx="4679963" cy="338554"/>
          </a:xfrm>
          <a:prstGeom prst="rect">
            <a:avLst/>
          </a:prstGeom>
        </p:spPr>
        <p:txBody>
          <a:bodyPr wrap="square">
            <a:spAutoFit/>
          </a:bodyPr>
          <a:lstStyle/>
          <a:p>
            <a:pPr algn="ctr"/>
            <a:r>
              <a:rPr lang="en-US" altLang="zh-CN" sz="1600" b="1" dirty="0">
                <a:ea typeface="黑体" panose="02010609060101010101" pitchFamily="49" charset="-122"/>
                <a:cs typeface="Calibri" panose="020F0502020204030204" pitchFamily="34" charset="0"/>
              </a:rPr>
              <a:t>CRAM </a:t>
            </a:r>
            <a:r>
              <a:rPr lang="zh-CN" altLang="en-US" sz="1600" b="1" dirty="0">
                <a:ea typeface="黑体" panose="02010609060101010101" pitchFamily="49" charset="-122"/>
                <a:cs typeface="Calibri" panose="020F0502020204030204" pitchFamily="34" charset="0"/>
              </a:rPr>
              <a:t>资源 </a:t>
            </a:r>
            <a:r>
              <a:rPr lang="en-US" altLang="zh-CN" sz="1600" b="1" dirty="0">
                <a:ea typeface="黑体" panose="02010609060101010101" pitchFamily="49" charset="-122"/>
                <a:cs typeface="Calibri" panose="020F0502020204030204" pitchFamily="34" charset="0"/>
              </a:rPr>
              <a:t>Weibull </a:t>
            </a:r>
            <a:r>
              <a:rPr lang="zh-CN" altLang="en-US" sz="1600" b="1" dirty="0">
                <a:ea typeface="黑体" panose="02010609060101010101" pitchFamily="49" charset="-122"/>
                <a:cs typeface="Calibri" panose="020F0502020204030204" pitchFamily="34" charset="0"/>
              </a:rPr>
              <a:t>拟合结果</a:t>
            </a:r>
            <a:endParaRPr lang="en-US" altLang="zh-CN" sz="1600" b="1" dirty="0">
              <a:ea typeface="黑体" panose="02010609060101010101" pitchFamily="49" charset="-122"/>
              <a:cs typeface="Calibri" panose="020F0502020204030204" pitchFamily="34" charset="0"/>
            </a:endParaRPr>
          </a:p>
        </p:txBody>
      </p:sp>
      <p:sp>
        <p:nvSpPr>
          <p:cNvPr id="2" name="文本框 1">
            <a:extLst>
              <a:ext uri="{FF2B5EF4-FFF2-40B4-BE49-F238E27FC236}">
                <a16:creationId xmlns:a16="http://schemas.microsoft.com/office/drawing/2014/main" id="{0B5F5E5C-6705-D274-A6FD-0F0B2C37F5DF}"/>
              </a:ext>
            </a:extLst>
          </p:cNvPr>
          <p:cNvSpPr txBox="1"/>
          <p:nvPr/>
        </p:nvSpPr>
        <p:spPr>
          <a:xfrm>
            <a:off x="935088" y="6024467"/>
            <a:ext cx="6093500" cy="369332"/>
          </a:xfrm>
          <a:prstGeom prst="rect">
            <a:avLst/>
          </a:prstGeom>
          <a:noFill/>
        </p:spPr>
        <p:txBody>
          <a:bodyPr wrap="square">
            <a:spAutoFit/>
          </a:bodyPr>
          <a:lstStyle/>
          <a:p>
            <a:r>
              <a:rPr lang="en-CN" altLang="zh-CN" sz="1800" dirty="0"/>
              <a:t>Courtesy</a:t>
            </a:r>
            <a:r>
              <a:rPr lang="en-US" altLang="zh-CN" sz="1800" dirty="0"/>
              <a:t> of:</a:t>
            </a:r>
            <a:r>
              <a:rPr lang="zh-CN" altLang="en-US" sz="1800" dirty="0"/>
              <a:t> </a:t>
            </a:r>
            <a:r>
              <a:rPr lang="en-US" altLang="zh-CN" sz="1800" dirty="0" err="1"/>
              <a:t>Zhengtao</a:t>
            </a:r>
            <a:r>
              <a:rPr lang="en-US" altLang="zh-CN" sz="1800" dirty="0"/>
              <a:t> Liu(USTC)</a:t>
            </a:r>
            <a:endParaRPr lang="zh-CN" altLang="en-US" dirty="0"/>
          </a:p>
        </p:txBody>
      </p:sp>
      <p:sp>
        <p:nvSpPr>
          <p:cNvPr id="3" name="矩形 2">
            <a:extLst>
              <a:ext uri="{FF2B5EF4-FFF2-40B4-BE49-F238E27FC236}">
                <a16:creationId xmlns:a16="http://schemas.microsoft.com/office/drawing/2014/main" id="{E0864CA7-C8F5-308D-54AF-824AEE220A73}"/>
              </a:ext>
            </a:extLst>
          </p:cNvPr>
          <p:cNvSpPr/>
          <p:nvPr/>
        </p:nvSpPr>
        <p:spPr>
          <a:xfrm rot="20250412">
            <a:off x="2010826" y="3779802"/>
            <a:ext cx="3366306" cy="923330"/>
          </a:xfrm>
          <a:prstGeom prst="rect">
            <a:avLst/>
          </a:prstGeom>
          <a:noFill/>
        </p:spPr>
        <p:txBody>
          <a:bodyPr wrap="none" lIns="91440" tIns="45720" rIns="91440" bIns="45720">
            <a:spAutoFit/>
          </a:bodyPr>
          <a:lstStyle/>
          <a:p>
            <a:pPr algn="ctr"/>
            <a:r>
              <a:rPr lang="en-US" altLang="zh-CN" sz="5400" b="1" dirty="0">
                <a:ln w="10160">
                  <a:solidFill>
                    <a:schemeClr val="accent5"/>
                  </a:solidFill>
                  <a:prstDash val="solid"/>
                </a:ln>
                <a:solidFill>
                  <a:srgbClr val="FFFFFF">
                    <a:alpha val="35000"/>
                  </a:srgbClr>
                </a:solidFill>
                <a:effectLst>
                  <a:outerShdw blurRad="38100" dist="22860" dir="5400000" algn="tl" rotWithShape="0">
                    <a:srgbClr val="000000">
                      <a:alpha val="30000"/>
                    </a:srgbClr>
                  </a:outerShdw>
                </a:effectLst>
              </a:rPr>
              <a:t>preliminary</a:t>
            </a:r>
            <a:endParaRPr lang="zh-CN" altLang="en-US" sz="5400" b="1" dirty="0">
              <a:ln w="10160">
                <a:solidFill>
                  <a:schemeClr val="accent5"/>
                </a:solidFill>
                <a:prstDash val="solid"/>
              </a:ln>
              <a:solidFill>
                <a:srgbClr val="FFFFFF">
                  <a:alpha val="35000"/>
                </a:srgbClr>
              </a:solidFill>
              <a:effectLst>
                <a:outerShdw blurRad="38100" dist="22860" dir="5400000" algn="tl" rotWithShape="0">
                  <a:srgbClr val="000000">
                    <a:alpha val="30000"/>
                  </a:srgbClr>
                </a:outerShdw>
              </a:effectLst>
            </a:endParaRPr>
          </a:p>
        </p:txBody>
      </p:sp>
      <p:sp>
        <p:nvSpPr>
          <p:cNvPr id="6" name="矩形 5">
            <a:extLst>
              <a:ext uri="{FF2B5EF4-FFF2-40B4-BE49-F238E27FC236}">
                <a16:creationId xmlns:a16="http://schemas.microsoft.com/office/drawing/2014/main" id="{E5ED7D42-E342-E09F-704B-D180BB15A747}"/>
              </a:ext>
            </a:extLst>
          </p:cNvPr>
          <p:cNvSpPr/>
          <p:nvPr/>
        </p:nvSpPr>
        <p:spPr>
          <a:xfrm rot="20250412">
            <a:off x="6799174" y="3766013"/>
            <a:ext cx="3366306" cy="923330"/>
          </a:xfrm>
          <a:prstGeom prst="rect">
            <a:avLst/>
          </a:prstGeom>
          <a:noFill/>
        </p:spPr>
        <p:txBody>
          <a:bodyPr wrap="none" lIns="91440" tIns="45720" rIns="91440" bIns="45720">
            <a:spAutoFit/>
          </a:bodyPr>
          <a:lstStyle/>
          <a:p>
            <a:pPr algn="ctr"/>
            <a:r>
              <a:rPr lang="en-US" altLang="zh-CN" sz="5400" b="1" dirty="0">
                <a:ln w="10160">
                  <a:solidFill>
                    <a:schemeClr val="accent5"/>
                  </a:solidFill>
                  <a:prstDash val="solid"/>
                </a:ln>
                <a:solidFill>
                  <a:srgbClr val="FFFFFF">
                    <a:alpha val="35000"/>
                  </a:srgbClr>
                </a:solidFill>
                <a:effectLst>
                  <a:outerShdw blurRad="38100" dist="22860" dir="5400000" algn="tl" rotWithShape="0">
                    <a:srgbClr val="000000">
                      <a:alpha val="30000"/>
                    </a:srgbClr>
                  </a:outerShdw>
                </a:effectLst>
              </a:rPr>
              <a:t>preliminary</a:t>
            </a:r>
            <a:endParaRPr lang="zh-CN" altLang="en-US" sz="5400" b="1" dirty="0">
              <a:ln w="10160">
                <a:solidFill>
                  <a:schemeClr val="accent5"/>
                </a:solidFill>
                <a:prstDash val="solid"/>
              </a:ln>
              <a:solidFill>
                <a:srgbClr val="FFFFFF">
                  <a:alpha val="35000"/>
                </a:srgbClr>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2930224145"/>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331218-2FAD-F21D-3F82-773D379A774E}"/>
              </a:ext>
            </a:extLst>
          </p:cNvPr>
          <p:cNvSpPr>
            <a:spLocks noGrp="1"/>
          </p:cNvSpPr>
          <p:nvPr>
            <p:ph type="title"/>
          </p:nvPr>
        </p:nvSpPr>
        <p:spPr/>
        <p:txBody>
          <a:bodyPr/>
          <a:lstStyle/>
          <a:p>
            <a:r>
              <a:rPr lang="zh-CN" altLang="en-US" dirty="0"/>
              <a:t>提纲</a:t>
            </a:r>
          </a:p>
        </p:txBody>
      </p:sp>
      <p:sp>
        <p:nvSpPr>
          <p:cNvPr id="3" name="内容占位符 2">
            <a:extLst>
              <a:ext uri="{FF2B5EF4-FFF2-40B4-BE49-F238E27FC236}">
                <a16:creationId xmlns:a16="http://schemas.microsoft.com/office/drawing/2014/main" id="{B3AABEBD-950C-4E65-6F54-41AD1A2B6CFF}"/>
              </a:ext>
            </a:extLst>
          </p:cNvPr>
          <p:cNvSpPr>
            <a:spLocks noGrp="1"/>
          </p:cNvSpPr>
          <p:nvPr>
            <p:ph idx="1"/>
          </p:nvPr>
        </p:nvSpPr>
        <p:spPr/>
        <p:txBody>
          <a:bodyPr/>
          <a:lstStyle/>
          <a:p>
            <a:r>
              <a:rPr lang="zh-CN" altLang="en-US" dirty="0"/>
              <a:t>背景介绍</a:t>
            </a:r>
            <a:endParaRPr lang="en-US" altLang="zh-CN" dirty="0"/>
          </a:p>
          <a:p>
            <a:r>
              <a:rPr lang="zh-CN" altLang="en-US" dirty="0"/>
              <a:t>飞行时间方法</a:t>
            </a:r>
            <a:endParaRPr lang="en-US" altLang="zh-CN" dirty="0"/>
          </a:p>
          <a:p>
            <a:r>
              <a:rPr lang="zh-CN" altLang="en-US" dirty="0"/>
              <a:t>能谱调制方法</a:t>
            </a:r>
            <a:endParaRPr lang="en-US" altLang="zh-CN" dirty="0"/>
          </a:p>
          <a:p>
            <a:r>
              <a:rPr lang="zh-CN" altLang="en-US" dirty="0"/>
              <a:t>总结</a:t>
            </a:r>
          </a:p>
        </p:txBody>
      </p:sp>
    </p:spTree>
    <p:extLst>
      <p:ext uri="{BB962C8B-B14F-4D97-AF65-F5344CB8AC3E}">
        <p14:creationId xmlns:p14="http://schemas.microsoft.com/office/powerpoint/2010/main" val="1365292978"/>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331218-2FAD-F21D-3F82-773D379A774E}"/>
              </a:ext>
            </a:extLst>
          </p:cNvPr>
          <p:cNvSpPr>
            <a:spLocks noGrp="1"/>
          </p:cNvSpPr>
          <p:nvPr>
            <p:ph type="title"/>
          </p:nvPr>
        </p:nvSpPr>
        <p:spPr/>
        <p:txBody>
          <a:bodyPr/>
          <a:lstStyle/>
          <a:p>
            <a:r>
              <a:rPr lang="zh-CN" altLang="en-US" dirty="0"/>
              <a:t>提纲</a:t>
            </a:r>
          </a:p>
        </p:txBody>
      </p:sp>
      <p:sp>
        <p:nvSpPr>
          <p:cNvPr id="3" name="内容占位符 2">
            <a:extLst>
              <a:ext uri="{FF2B5EF4-FFF2-40B4-BE49-F238E27FC236}">
                <a16:creationId xmlns:a16="http://schemas.microsoft.com/office/drawing/2014/main" id="{B3AABEBD-950C-4E65-6F54-41AD1A2B6CFF}"/>
              </a:ext>
            </a:extLst>
          </p:cNvPr>
          <p:cNvSpPr>
            <a:spLocks noGrp="1"/>
          </p:cNvSpPr>
          <p:nvPr>
            <p:ph idx="1"/>
          </p:nvPr>
        </p:nvSpPr>
        <p:spPr/>
        <p:txBody>
          <a:bodyPr/>
          <a:lstStyle/>
          <a:p>
            <a:r>
              <a:rPr lang="zh-CN" altLang="en-US" dirty="0"/>
              <a:t>背景介绍</a:t>
            </a:r>
            <a:endParaRPr lang="en-US" altLang="zh-CN" dirty="0"/>
          </a:p>
          <a:p>
            <a:r>
              <a:rPr lang="zh-CN" altLang="en-US" dirty="0"/>
              <a:t>飞行时间方法</a:t>
            </a:r>
            <a:endParaRPr lang="en-US" altLang="zh-CN" dirty="0"/>
          </a:p>
          <a:p>
            <a:r>
              <a:rPr lang="zh-CN" altLang="en-US" dirty="0">
                <a:solidFill>
                  <a:srgbClr val="FF0000"/>
                </a:solidFill>
              </a:rPr>
              <a:t>能谱调制方法</a:t>
            </a:r>
            <a:endParaRPr lang="en-US" altLang="zh-CN" dirty="0">
              <a:solidFill>
                <a:srgbClr val="FF0000"/>
              </a:solidFill>
            </a:endParaRPr>
          </a:p>
          <a:p>
            <a:r>
              <a:rPr lang="zh-CN" altLang="en-US" dirty="0"/>
              <a:t>总结</a:t>
            </a:r>
          </a:p>
        </p:txBody>
      </p:sp>
    </p:spTree>
    <p:extLst>
      <p:ext uri="{BB962C8B-B14F-4D97-AF65-F5344CB8AC3E}">
        <p14:creationId xmlns:p14="http://schemas.microsoft.com/office/powerpoint/2010/main" val="2755080909"/>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A2BDDAF-1BD6-4056-9FA9-988E440F424F}"/>
              </a:ext>
            </a:extLst>
          </p:cNvPr>
          <p:cNvSpPr>
            <a:spLocks noGrp="1"/>
          </p:cNvSpPr>
          <p:nvPr>
            <p:ph type="title"/>
          </p:nvPr>
        </p:nvSpPr>
        <p:spPr/>
        <p:txBody>
          <a:bodyPr/>
          <a:lstStyle/>
          <a:p>
            <a:r>
              <a:rPr lang="zh-CN" altLang="en-US" dirty="0"/>
              <a:t>基本思路</a:t>
            </a:r>
          </a:p>
        </p:txBody>
      </p:sp>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1994A20C-43D8-4689-B47A-E72762582191}"/>
                  </a:ext>
                </a:extLst>
              </p:cNvPr>
              <p:cNvSpPr txBox="1"/>
              <p:nvPr/>
            </p:nvSpPr>
            <p:spPr>
              <a:xfrm>
                <a:off x="883116" y="3517749"/>
                <a:ext cx="3315971" cy="102047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altLang="zh-CN" i="1" smtClean="0">
                              <a:latin typeface="Cambria Math" panose="02040503050406030204" pitchFamily="18" charset="0"/>
                            </a:rPr>
                          </m:ctrlPr>
                        </m:dPr>
                        <m:e>
                          <m:m>
                            <m:mPr>
                              <m:mcs>
                                <m:mc>
                                  <m:mcPr>
                                    <m:count m:val="1"/>
                                    <m:mcJc m:val="center"/>
                                  </m:mcPr>
                                </m:mc>
                              </m:mcs>
                              <m:ctrlPr>
                                <a:rPr lang="en-US" altLang="zh-CN" i="1" smtClean="0">
                                  <a:latin typeface="Cambria Math" panose="02040503050406030204" pitchFamily="18" charset="0"/>
                                </a:rPr>
                              </m:ctrlPr>
                            </m:mPr>
                            <m:mr>
                              <m:e>
                                <m:d>
                                  <m:dPr>
                                    <m:ctrlPr>
                                      <a:rPr lang="en-US" altLang="zh-CN" i="1" smtClean="0">
                                        <a:latin typeface="Cambria Math" panose="02040503050406030204" pitchFamily="18" charset="0"/>
                                      </a:rPr>
                                    </m:ctrlPr>
                                  </m:dPr>
                                  <m:e>
                                    <m:m>
                                      <m:mPr>
                                        <m:mcs>
                                          <m:mc>
                                            <m:mcPr>
                                              <m:count m:val="3"/>
                                              <m:mcJc m:val="center"/>
                                            </m:mcPr>
                                          </m:mc>
                                        </m:mcs>
                                        <m:ctrlPr>
                                          <a:rPr lang="en-US" altLang="zh-CN" i="1" smtClean="0">
                                            <a:latin typeface="Cambria Math" panose="02040503050406030204" pitchFamily="18" charset="0"/>
                                          </a:rPr>
                                        </m:ctrlPr>
                                      </m:mPr>
                                      <m:mr>
                                        <m:e>
                                          <m:sSubSup>
                                            <m:sSubSupPr>
                                              <m:ctrlPr>
                                                <a:rPr lang="en-US" altLang="zh-CN" i="1" smtClean="0">
                                                  <a:latin typeface="Cambria Math" panose="02040503050406030204" pitchFamily="18" charset="0"/>
                                                </a:rPr>
                                              </m:ctrlPr>
                                            </m:sSubSupPr>
                                            <m:e>
                                              <m:r>
                                                <a:rPr lang="en-US" altLang="zh-CN" b="0" i="1" smtClean="0">
                                                  <a:latin typeface="Cambria Math" panose="02040503050406030204" pitchFamily="18" charset="0"/>
                                                </a:rPr>
                                                <m:t>𝑁</m:t>
                                              </m:r>
                                            </m:e>
                                            <m:sub>
                                              <m:r>
                                                <a:rPr lang="en-US" altLang="zh-CN" b="0" i="1" smtClean="0">
                                                  <a:latin typeface="Cambria Math" panose="02040503050406030204" pitchFamily="18" charset="0"/>
                                                </a:rPr>
                                                <m:t>1</m:t>
                                              </m:r>
                                            </m:sub>
                                            <m:sup>
                                              <m:r>
                                                <a:rPr lang="en-US" altLang="zh-CN" b="0" i="1" smtClean="0">
                                                  <a:latin typeface="Cambria Math" panose="02040503050406030204" pitchFamily="18" charset="0"/>
                                                </a:rPr>
                                                <m:t>1</m:t>
                                              </m:r>
                                            </m:sup>
                                          </m:sSubSup>
                                        </m:e>
                                        <m:e>
                                          <m:r>
                                            <a:rPr lang="en-US" altLang="zh-CN" i="1" smtClean="0">
                                              <a:latin typeface="Cambria Math" panose="02040503050406030204" pitchFamily="18" charset="0"/>
                                            </a:rPr>
                                            <m:t>⋯</m:t>
                                          </m:r>
                                        </m:e>
                                        <m:e>
                                          <m:sSubSup>
                                            <m:sSubSupPr>
                                              <m:ctrlPr>
                                                <a:rPr lang="en-US" altLang="zh-CN" i="1" smtClean="0">
                                                  <a:latin typeface="Cambria Math" panose="02040503050406030204" pitchFamily="18" charset="0"/>
                                                </a:rPr>
                                              </m:ctrlPr>
                                            </m:sSubSupPr>
                                            <m:e>
                                              <m:r>
                                                <a:rPr lang="en-US" altLang="zh-CN" b="0" i="1" smtClean="0">
                                                  <a:latin typeface="Cambria Math" panose="02040503050406030204" pitchFamily="18" charset="0"/>
                                                </a:rPr>
                                                <m:t>𝑁</m:t>
                                              </m:r>
                                            </m:e>
                                            <m:sub>
                                              <m:r>
                                                <a:rPr lang="en-US" altLang="zh-CN" b="0" i="1" smtClean="0">
                                                  <a:latin typeface="Cambria Math" panose="02040503050406030204" pitchFamily="18" charset="0"/>
                                                </a:rPr>
                                                <m:t>𝑖</m:t>
                                              </m:r>
                                            </m:sub>
                                            <m:sup>
                                              <m:r>
                                                <a:rPr lang="en-US" altLang="zh-CN" b="0" i="1" smtClean="0">
                                                  <a:latin typeface="Cambria Math" panose="02040503050406030204" pitchFamily="18" charset="0"/>
                                                </a:rPr>
                                                <m:t>1</m:t>
                                              </m:r>
                                            </m:sup>
                                          </m:sSubSup>
                                        </m:e>
                                      </m:mr>
                                    </m:m>
                                  </m:e>
                                </m:d>
                              </m:e>
                            </m:mr>
                            <m:mr>
                              <m:e>
                                <m:r>
                                  <a:rPr lang="en-US" altLang="zh-CN" i="1" smtClean="0">
                                    <a:latin typeface="Cambria Math" panose="02040503050406030204" pitchFamily="18" charset="0"/>
                                  </a:rPr>
                                  <m:t>⋮</m:t>
                                </m:r>
                              </m:e>
                            </m:mr>
                            <m:mr>
                              <m:e>
                                <m:d>
                                  <m:dPr>
                                    <m:ctrlPr>
                                      <a:rPr lang="en-US" altLang="zh-CN" i="1" smtClean="0">
                                        <a:latin typeface="Cambria Math" panose="02040503050406030204" pitchFamily="18" charset="0"/>
                                      </a:rPr>
                                    </m:ctrlPr>
                                  </m:dPr>
                                  <m:e>
                                    <m:m>
                                      <m:mPr>
                                        <m:mcs>
                                          <m:mc>
                                            <m:mcPr>
                                              <m:count m:val="3"/>
                                              <m:mcJc m:val="center"/>
                                            </m:mcPr>
                                          </m:mc>
                                        </m:mcs>
                                        <m:ctrlPr>
                                          <a:rPr lang="en-US" altLang="zh-CN" i="1" smtClean="0">
                                            <a:latin typeface="Cambria Math" panose="02040503050406030204" pitchFamily="18" charset="0"/>
                                          </a:rPr>
                                        </m:ctrlPr>
                                      </m:mPr>
                                      <m:mr>
                                        <m:e>
                                          <m:sSubSup>
                                            <m:sSubSupPr>
                                              <m:ctrlPr>
                                                <a:rPr lang="en-US" altLang="zh-CN" i="1" smtClean="0">
                                                  <a:latin typeface="Cambria Math" panose="02040503050406030204" pitchFamily="18" charset="0"/>
                                                </a:rPr>
                                              </m:ctrlPr>
                                            </m:sSubSupPr>
                                            <m:e>
                                              <m:r>
                                                <a:rPr lang="en-US" altLang="zh-CN" b="0" i="1" smtClean="0">
                                                  <a:latin typeface="Cambria Math" panose="02040503050406030204" pitchFamily="18" charset="0"/>
                                                </a:rPr>
                                                <m:t>𝑁</m:t>
                                              </m:r>
                                            </m:e>
                                            <m:sub>
                                              <m:r>
                                                <a:rPr lang="en-US" altLang="zh-CN" b="0" i="1" smtClean="0">
                                                  <a:latin typeface="Cambria Math" panose="02040503050406030204" pitchFamily="18" charset="0"/>
                                                </a:rPr>
                                                <m:t>1</m:t>
                                              </m:r>
                                            </m:sub>
                                            <m:sup>
                                              <m:r>
                                                <a:rPr lang="en-US" altLang="zh-CN" b="0" i="1" smtClean="0">
                                                  <a:latin typeface="Cambria Math" panose="02040503050406030204" pitchFamily="18" charset="0"/>
                                                </a:rPr>
                                                <m:t>𝑗</m:t>
                                              </m:r>
                                            </m:sup>
                                          </m:sSubSup>
                                        </m:e>
                                        <m:e>
                                          <m:r>
                                            <a:rPr lang="en-US" altLang="zh-CN" i="1" smtClean="0">
                                              <a:latin typeface="Cambria Math" panose="02040503050406030204" pitchFamily="18" charset="0"/>
                                            </a:rPr>
                                            <m:t>⋯</m:t>
                                          </m:r>
                                        </m:e>
                                        <m:e>
                                          <m:sSubSup>
                                            <m:sSubSupPr>
                                              <m:ctrlPr>
                                                <a:rPr lang="en-US" altLang="zh-CN" i="1" smtClean="0">
                                                  <a:latin typeface="Cambria Math" panose="02040503050406030204" pitchFamily="18" charset="0"/>
                                                </a:rPr>
                                              </m:ctrlPr>
                                            </m:sSubSupPr>
                                            <m:e>
                                              <m:r>
                                                <a:rPr lang="en-US" altLang="zh-CN" b="0" i="1" smtClean="0">
                                                  <a:latin typeface="Cambria Math" panose="02040503050406030204" pitchFamily="18" charset="0"/>
                                                </a:rPr>
                                                <m:t>𝑁</m:t>
                                              </m:r>
                                            </m:e>
                                            <m:sub>
                                              <m:r>
                                                <a:rPr lang="en-US" altLang="zh-CN" b="0" i="1" smtClean="0">
                                                  <a:latin typeface="Cambria Math" panose="02040503050406030204" pitchFamily="18" charset="0"/>
                                                </a:rPr>
                                                <m:t>𝑖</m:t>
                                              </m:r>
                                            </m:sub>
                                            <m:sup>
                                              <m:r>
                                                <a:rPr lang="en-US" altLang="zh-CN" b="0" i="1" smtClean="0">
                                                  <a:latin typeface="Cambria Math" panose="02040503050406030204" pitchFamily="18" charset="0"/>
                                                </a:rPr>
                                                <m:t>𝑗</m:t>
                                              </m:r>
                                            </m:sup>
                                          </m:sSubSup>
                                        </m:e>
                                      </m:mr>
                                    </m:m>
                                  </m:e>
                                </m:d>
                              </m:e>
                            </m:mr>
                          </m:m>
                        </m:e>
                      </m:d>
                      <m:r>
                        <a:rPr lang="en-US" altLang="zh-CN" i="1" smtClean="0">
                          <a:latin typeface="Cambria Math" panose="02040503050406030204" pitchFamily="18" charset="0"/>
                          <a:ea typeface="Cambria Math" panose="02040503050406030204" pitchFamily="18" charset="0"/>
                        </a:rPr>
                        <m:t>∙</m:t>
                      </m:r>
                      <m:d>
                        <m:dPr>
                          <m:begChr m:val="["/>
                          <m:endChr m:val="]"/>
                          <m:ctrlPr>
                            <a:rPr lang="en-US" altLang="zh-CN" i="1" smtClean="0">
                              <a:latin typeface="Cambria Math" panose="02040503050406030204" pitchFamily="18" charset="0"/>
                              <a:ea typeface="Cambria Math" panose="02040503050406030204" pitchFamily="18" charset="0"/>
                            </a:rPr>
                          </m:ctrlPr>
                        </m:dPr>
                        <m:e>
                          <m:m>
                            <m:mPr>
                              <m:mcs>
                                <m:mc>
                                  <m:mcPr>
                                    <m:count m:val="1"/>
                                    <m:mcJc m:val="center"/>
                                  </m:mcPr>
                                </m:mc>
                              </m:mcs>
                              <m:ctrlPr>
                                <a:rPr lang="en-US" altLang="zh-CN" i="1" smtClean="0">
                                  <a:latin typeface="Cambria Math" panose="02040503050406030204" pitchFamily="18" charset="0"/>
                                  <a:ea typeface="Cambria Math" panose="02040503050406030204" pitchFamily="18" charset="0"/>
                                </a:rPr>
                              </m:ctrlPr>
                            </m:mPr>
                            <m:mr>
                              <m:e>
                                <m:sSub>
                                  <m:sSubPr>
                                    <m:ctrlPr>
                                      <a:rPr lang="en-US" altLang="zh-CN" i="1" smtClean="0">
                                        <a:latin typeface="Cambria Math" panose="02040503050406030204" pitchFamily="18" charset="0"/>
                                        <a:ea typeface="Cambria Math" panose="02040503050406030204" pitchFamily="18" charset="0"/>
                                      </a:rPr>
                                    </m:ctrlPr>
                                  </m:sSubPr>
                                  <m:e>
                                    <m:r>
                                      <a:rPr lang="zh-CN" altLang="en-US" i="1" smtClean="0">
                                        <a:latin typeface="Cambria Math" panose="02040503050406030204" pitchFamily="18" charset="0"/>
                                        <a:ea typeface="Cambria Math" panose="02040503050406030204" pitchFamily="18" charset="0"/>
                                      </a:rPr>
                                      <m:t>𝜎</m:t>
                                    </m:r>
                                  </m:e>
                                  <m:sub>
                                    <m:r>
                                      <a:rPr lang="en-US" altLang="zh-CN" b="0" i="1" smtClean="0">
                                        <a:latin typeface="Cambria Math" panose="02040503050406030204" pitchFamily="18" charset="0"/>
                                        <a:ea typeface="Cambria Math" panose="02040503050406030204" pitchFamily="18" charset="0"/>
                                      </a:rPr>
                                      <m:t>1</m:t>
                                    </m:r>
                                  </m:sub>
                                </m:sSub>
                              </m:e>
                            </m:mr>
                            <m:mr>
                              <m:e>
                                <m:r>
                                  <a:rPr lang="en-US" altLang="zh-CN" i="1" smtClean="0">
                                    <a:latin typeface="Cambria Math" panose="02040503050406030204" pitchFamily="18" charset="0"/>
                                    <a:ea typeface="Cambria Math" panose="02040503050406030204" pitchFamily="18" charset="0"/>
                                  </a:rPr>
                                  <m:t>⋮</m:t>
                                </m:r>
                              </m:e>
                            </m:mr>
                            <m:mr>
                              <m:e>
                                <m:sSub>
                                  <m:sSubPr>
                                    <m:ctrlPr>
                                      <a:rPr lang="en-US" altLang="zh-CN" i="1" smtClean="0">
                                        <a:latin typeface="Cambria Math" panose="02040503050406030204" pitchFamily="18" charset="0"/>
                                        <a:ea typeface="Cambria Math" panose="02040503050406030204" pitchFamily="18" charset="0"/>
                                      </a:rPr>
                                    </m:ctrlPr>
                                  </m:sSubPr>
                                  <m:e>
                                    <m:r>
                                      <a:rPr lang="zh-CN" altLang="en-US" i="1" smtClean="0">
                                        <a:latin typeface="Cambria Math" panose="02040503050406030204" pitchFamily="18" charset="0"/>
                                        <a:ea typeface="Cambria Math" panose="02040503050406030204" pitchFamily="18" charset="0"/>
                                      </a:rPr>
                                      <m:t>𝜎</m:t>
                                    </m:r>
                                  </m:e>
                                  <m:sub>
                                    <m:r>
                                      <a:rPr lang="en-US" altLang="zh-CN" b="0" i="1" smtClean="0">
                                        <a:latin typeface="Cambria Math" panose="02040503050406030204" pitchFamily="18" charset="0"/>
                                        <a:ea typeface="Cambria Math" panose="02040503050406030204" pitchFamily="18" charset="0"/>
                                      </a:rPr>
                                      <m:t>𝑖</m:t>
                                    </m:r>
                                  </m:sub>
                                </m:sSub>
                              </m:e>
                            </m:mr>
                          </m:m>
                        </m:e>
                      </m:d>
                      <m:r>
                        <a:rPr lang="en-US" altLang="zh-CN" b="0" i="1" smtClean="0">
                          <a:latin typeface="Cambria Math" panose="02040503050406030204" pitchFamily="18" charset="0"/>
                          <a:ea typeface="Cambria Math" panose="02040503050406030204" pitchFamily="18" charset="0"/>
                        </a:rPr>
                        <m:t>=</m:t>
                      </m:r>
                      <m:d>
                        <m:dPr>
                          <m:begChr m:val="["/>
                          <m:endChr m:val="]"/>
                          <m:ctrlPr>
                            <a:rPr lang="en-US" altLang="zh-CN" b="0" i="1" smtClean="0">
                              <a:latin typeface="Cambria Math" panose="02040503050406030204" pitchFamily="18" charset="0"/>
                              <a:ea typeface="Cambria Math" panose="02040503050406030204" pitchFamily="18" charset="0"/>
                            </a:rPr>
                          </m:ctrlPr>
                        </m:dPr>
                        <m:e>
                          <m:m>
                            <m:mPr>
                              <m:mcs>
                                <m:mc>
                                  <m:mcPr>
                                    <m:count m:val="1"/>
                                    <m:mcJc m:val="center"/>
                                  </m:mcPr>
                                </m:mc>
                              </m:mcs>
                              <m:ctrlPr>
                                <a:rPr lang="en-US" altLang="zh-CN" b="0" i="1" smtClean="0">
                                  <a:latin typeface="Cambria Math" panose="02040503050406030204" pitchFamily="18" charset="0"/>
                                  <a:ea typeface="Cambria Math" panose="02040503050406030204" pitchFamily="18" charset="0"/>
                                </a:rPr>
                              </m:ctrlPr>
                            </m:mPr>
                            <m:mr>
                              <m:e>
                                <m:sSubSup>
                                  <m:sSubSupPr>
                                    <m:ctrlPr>
                                      <a:rPr lang="en-US" altLang="zh-CN" b="0" i="1" smtClean="0">
                                        <a:latin typeface="Cambria Math" panose="02040503050406030204" pitchFamily="18" charset="0"/>
                                        <a:ea typeface="Cambria Math" panose="02040503050406030204" pitchFamily="18" charset="0"/>
                                      </a:rPr>
                                    </m:ctrlPr>
                                  </m:sSubSupPr>
                                  <m:e>
                                    <m:r>
                                      <a:rPr lang="en-US" altLang="zh-CN" b="0" i="1" smtClean="0">
                                        <a:latin typeface="Cambria Math" panose="02040503050406030204" pitchFamily="18" charset="0"/>
                                        <a:ea typeface="Cambria Math" panose="02040503050406030204" pitchFamily="18" charset="0"/>
                                      </a:rPr>
                                      <m:t>𝑁</m:t>
                                    </m:r>
                                  </m:e>
                                  <m:sub>
                                    <m:r>
                                      <a:rPr lang="en-US" altLang="zh-CN" b="0" i="1" smtClean="0">
                                        <a:latin typeface="Cambria Math" panose="02040503050406030204" pitchFamily="18" charset="0"/>
                                        <a:ea typeface="Cambria Math" panose="02040503050406030204" pitchFamily="18" charset="0"/>
                                      </a:rPr>
                                      <m:t>𝑇𝑂𝑇</m:t>
                                    </m:r>
                                  </m:sub>
                                  <m:sup>
                                    <m:r>
                                      <a:rPr lang="en-US" altLang="zh-CN" b="0" i="1" smtClean="0">
                                        <a:latin typeface="Cambria Math" panose="02040503050406030204" pitchFamily="18" charset="0"/>
                                        <a:ea typeface="Cambria Math" panose="02040503050406030204" pitchFamily="18" charset="0"/>
                                      </a:rPr>
                                      <m:t>1</m:t>
                                    </m:r>
                                  </m:sup>
                                </m:sSubSup>
                              </m:e>
                            </m:mr>
                            <m:mr>
                              <m:e>
                                <m:r>
                                  <a:rPr lang="en-US" altLang="zh-CN" b="0" i="1" smtClean="0">
                                    <a:latin typeface="Cambria Math" panose="02040503050406030204" pitchFamily="18" charset="0"/>
                                    <a:ea typeface="Cambria Math" panose="02040503050406030204" pitchFamily="18" charset="0"/>
                                  </a:rPr>
                                  <m:t>⋮</m:t>
                                </m:r>
                              </m:e>
                            </m:mr>
                            <m:mr>
                              <m:e>
                                <m:sSubSup>
                                  <m:sSubSupPr>
                                    <m:ctrlPr>
                                      <a:rPr lang="en-US" altLang="zh-CN" b="0" i="1" smtClean="0">
                                        <a:latin typeface="Cambria Math" panose="02040503050406030204" pitchFamily="18" charset="0"/>
                                        <a:ea typeface="Cambria Math" panose="02040503050406030204" pitchFamily="18" charset="0"/>
                                      </a:rPr>
                                    </m:ctrlPr>
                                  </m:sSubSupPr>
                                  <m:e>
                                    <m:r>
                                      <a:rPr lang="en-US" altLang="zh-CN" b="0" i="1" smtClean="0">
                                        <a:latin typeface="Cambria Math" panose="02040503050406030204" pitchFamily="18" charset="0"/>
                                        <a:ea typeface="Cambria Math" panose="02040503050406030204" pitchFamily="18" charset="0"/>
                                      </a:rPr>
                                      <m:t>𝑁</m:t>
                                    </m:r>
                                  </m:e>
                                  <m:sub>
                                    <m:r>
                                      <a:rPr lang="en-US" altLang="zh-CN" b="0" i="1" smtClean="0">
                                        <a:latin typeface="Cambria Math" panose="02040503050406030204" pitchFamily="18" charset="0"/>
                                        <a:ea typeface="Cambria Math" panose="02040503050406030204" pitchFamily="18" charset="0"/>
                                      </a:rPr>
                                      <m:t>𝑇𝑂𝑇</m:t>
                                    </m:r>
                                  </m:sub>
                                  <m:sup>
                                    <m:r>
                                      <a:rPr lang="en-US" altLang="zh-CN" b="0" i="1" smtClean="0">
                                        <a:latin typeface="Cambria Math" panose="02040503050406030204" pitchFamily="18" charset="0"/>
                                        <a:ea typeface="Cambria Math" panose="02040503050406030204" pitchFamily="18" charset="0"/>
                                      </a:rPr>
                                      <m:t>𝑗</m:t>
                                    </m:r>
                                  </m:sup>
                                </m:sSubSup>
                              </m:e>
                            </m:mr>
                          </m:m>
                        </m:e>
                      </m:d>
                    </m:oMath>
                  </m:oMathPara>
                </a14:m>
                <a:endParaRPr lang="zh-CN" altLang="en-US" dirty="0"/>
              </a:p>
            </p:txBody>
          </p:sp>
        </mc:Choice>
        <mc:Fallback xmlns="">
          <p:sp>
            <p:nvSpPr>
              <p:cNvPr id="4" name="文本框 3">
                <a:extLst>
                  <a:ext uri="{FF2B5EF4-FFF2-40B4-BE49-F238E27FC236}">
                    <a16:creationId xmlns:a16="http://schemas.microsoft.com/office/drawing/2014/main" id="{1994A20C-43D8-4689-B47A-E72762582191}"/>
                  </a:ext>
                </a:extLst>
              </p:cNvPr>
              <p:cNvSpPr txBox="1">
                <a:spLocks noRot="1" noChangeAspect="1" noMove="1" noResize="1" noEditPoints="1" noAdjustHandles="1" noChangeArrowheads="1" noChangeShapeType="1" noTextEdit="1"/>
              </p:cNvSpPr>
              <p:nvPr/>
            </p:nvSpPr>
            <p:spPr>
              <a:xfrm>
                <a:off x="883116" y="3517749"/>
                <a:ext cx="3315971" cy="1020472"/>
              </a:xfrm>
              <a:prstGeom prst="rect">
                <a:avLst/>
              </a:prstGeom>
              <a:blipFill>
                <a:blip r:embed="rId2"/>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4FE4E765-DB00-4B93-B36B-BB6087CA707A}"/>
                  </a:ext>
                </a:extLst>
              </p:cNvPr>
              <p:cNvSpPr txBox="1"/>
              <p:nvPr/>
            </p:nvSpPr>
            <p:spPr>
              <a:xfrm>
                <a:off x="838200" y="1092798"/>
                <a:ext cx="10515600" cy="646331"/>
              </a:xfrm>
              <a:prstGeom prst="rect">
                <a:avLst/>
              </a:prstGeom>
              <a:noFill/>
            </p:spPr>
            <p:txBody>
              <a:bodyPr wrap="square" rtlCol="0">
                <a:spAutoFit/>
              </a:bodyPr>
              <a:lstStyle/>
              <a:p>
                <a:r>
                  <a:rPr lang="zh-CN" altLang="en-US" dirty="0"/>
                  <a:t>考虑将中子能谱分为</a:t>
                </a:r>
                <a:r>
                  <a:rPr lang="en-US" altLang="zh-CN" dirty="0" err="1"/>
                  <a:t>i</a:t>
                </a:r>
                <a:r>
                  <a:rPr lang="zh-CN" altLang="en-US" dirty="0"/>
                  <a:t>个</a:t>
                </a:r>
                <a:r>
                  <a:rPr lang="en-US" altLang="zh-CN" dirty="0"/>
                  <a:t>Bin</a:t>
                </a:r>
                <a:r>
                  <a:rPr lang="zh-CN" altLang="en-US" dirty="0"/>
                  <a:t>，则每次测量的中子能谱为</a:t>
                </a:r>
                <a14:m>
                  <m:oMath xmlns:m="http://schemas.openxmlformats.org/officeDocument/2006/math">
                    <m:d>
                      <m:dPr>
                        <m:ctrlPr>
                          <a:rPr lang="en-US" altLang="zh-CN" i="1">
                            <a:latin typeface="Cambria Math" panose="02040503050406030204" pitchFamily="18" charset="0"/>
                          </a:rPr>
                        </m:ctrlPr>
                      </m:dPr>
                      <m:e>
                        <m:m>
                          <m:mPr>
                            <m:mcs>
                              <m:mc>
                                <m:mcPr>
                                  <m:count m:val="3"/>
                                  <m:mcJc m:val="center"/>
                                </m:mcPr>
                              </m:mc>
                            </m:mcs>
                            <m:ctrlPr>
                              <a:rPr lang="en-US" altLang="zh-CN" i="1">
                                <a:latin typeface="Cambria Math" panose="02040503050406030204" pitchFamily="18" charset="0"/>
                              </a:rPr>
                            </m:ctrlPr>
                          </m:mPr>
                          <m:mr>
                            <m:e>
                              <m:sSub>
                                <m:sSubPr>
                                  <m:ctrlPr>
                                    <a:rPr lang="en-US" altLang="zh-CN" i="1" smtClean="0">
                                      <a:latin typeface="Cambria Math" panose="02040503050406030204" pitchFamily="18" charset="0"/>
                                    </a:rPr>
                                  </m:ctrlPr>
                                </m:sSubPr>
                                <m:e>
                                  <m:r>
                                    <a:rPr lang="en-US" altLang="zh-CN" b="0" i="1" smtClean="0">
                                      <a:latin typeface="Cambria Math" panose="02040503050406030204" pitchFamily="18" charset="0"/>
                                    </a:rPr>
                                    <m:t>𝑁</m:t>
                                  </m:r>
                                </m:e>
                                <m:sub>
                                  <m:r>
                                    <a:rPr lang="en-US" altLang="zh-CN" b="0" i="1" smtClean="0">
                                      <a:latin typeface="Cambria Math" panose="02040503050406030204" pitchFamily="18" charset="0"/>
                                    </a:rPr>
                                    <m:t>1</m:t>
                                  </m:r>
                                </m:sub>
                              </m:sSub>
                            </m:e>
                            <m:e>
                              <m:r>
                                <a:rPr lang="en-US" altLang="zh-CN" i="1">
                                  <a:latin typeface="Cambria Math" panose="02040503050406030204" pitchFamily="18" charset="0"/>
                                </a:rPr>
                                <m:t>⋯</m:t>
                              </m:r>
                            </m:e>
                            <m:e>
                              <m:sSub>
                                <m:sSubPr>
                                  <m:ctrlPr>
                                    <a:rPr lang="en-US" altLang="zh-CN" i="1" smtClean="0">
                                      <a:latin typeface="Cambria Math" panose="02040503050406030204" pitchFamily="18" charset="0"/>
                                    </a:rPr>
                                  </m:ctrlPr>
                                </m:sSubPr>
                                <m:e>
                                  <m:r>
                                    <a:rPr lang="en-US" altLang="zh-CN" b="0" i="1" smtClean="0">
                                      <a:latin typeface="Cambria Math" panose="02040503050406030204" pitchFamily="18" charset="0"/>
                                    </a:rPr>
                                    <m:t>𝑁</m:t>
                                  </m:r>
                                </m:e>
                                <m:sub>
                                  <m:r>
                                    <a:rPr lang="en-US" altLang="zh-CN" b="0" i="1" smtClean="0">
                                      <a:latin typeface="Cambria Math" panose="02040503050406030204" pitchFamily="18" charset="0"/>
                                    </a:rPr>
                                    <m:t>𝑖</m:t>
                                  </m:r>
                                </m:sub>
                              </m:sSub>
                            </m:e>
                          </m:mr>
                        </m:m>
                      </m:e>
                    </m:d>
                  </m:oMath>
                </a14:m>
                <a:r>
                  <a:rPr lang="zh-CN" altLang="en-US" dirty="0"/>
                  <a:t>，对应芯片的分</a:t>
                </a:r>
                <a:r>
                  <a:rPr lang="en-US" altLang="zh-CN" dirty="0"/>
                  <a:t>Bin</a:t>
                </a:r>
                <a:r>
                  <a:rPr lang="zh-CN" altLang="en-US" dirty="0"/>
                  <a:t>截面为</a:t>
                </a:r>
                <a14:m>
                  <m:oMath xmlns:m="http://schemas.openxmlformats.org/officeDocument/2006/math">
                    <m:d>
                      <m:dPr>
                        <m:ctrlPr>
                          <a:rPr lang="en-US" altLang="zh-CN" i="1">
                            <a:latin typeface="Cambria Math" panose="02040503050406030204" pitchFamily="18" charset="0"/>
                          </a:rPr>
                        </m:ctrlPr>
                      </m:dPr>
                      <m:e>
                        <m:m>
                          <m:mPr>
                            <m:mcs>
                              <m:mc>
                                <m:mcPr>
                                  <m:count m:val="3"/>
                                  <m:mcJc m:val="center"/>
                                </m:mcPr>
                              </m:mc>
                            </m:mcs>
                            <m:ctrlPr>
                              <a:rPr lang="en-US" altLang="zh-CN" i="1">
                                <a:latin typeface="Cambria Math" panose="02040503050406030204" pitchFamily="18" charset="0"/>
                              </a:rPr>
                            </m:ctrlPr>
                          </m:mPr>
                          <m:mr>
                            <m:e>
                              <m:sSub>
                                <m:sSubPr>
                                  <m:ctrlPr>
                                    <a:rPr lang="en-US" altLang="zh-CN" i="1">
                                      <a:latin typeface="Cambria Math" panose="02040503050406030204" pitchFamily="18" charset="0"/>
                                    </a:rPr>
                                  </m:ctrlPr>
                                </m:sSubPr>
                                <m:e>
                                  <m:r>
                                    <a:rPr lang="zh-CN" altLang="en-US" i="1" smtClean="0">
                                      <a:latin typeface="Cambria Math" panose="02040503050406030204" pitchFamily="18" charset="0"/>
                                    </a:rPr>
                                    <m:t>𝜎</m:t>
                                  </m:r>
                                </m:e>
                                <m:sub>
                                  <m:r>
                                    <a:rPr lang="en-US" altLang="zh-CN" i="1">
                                      <a:latin typeface="Cambria Math" panose="02040503050406030204" pitchFamily="18" charset="0"/>
                                    </a:rPr>
                                    <m:t>1</m:t>
                                  </m:r>
                                </m:sub>
                              </m:sSub>
                            </m:e>
                            <m:e>
                              <m:r>
                                <a:rPr lang="en-US" altLang="zh-CN" i="1">
                                  <a:latin typeface="Cambria Math" panose="02040503050406030204" pitchFamily="18" charset="0"/>
                                </a:rPr>
                                <m:t>⋯</m:t>
                              </m:r>
                            </m:e>
                            <m:e>
                              <m:sSub>
                                <m:sSubPr>
                                  <m:ctrlPr>
                                    <a:rPr lang="en-US" altLang="zh-CN" i="1">
                                      <a:latin typeface="Cambria Math" panose="02040503050406030204" pitchFamily="18" charset="0"/>
                                    </a:rPr>
                                  </m:ctrlPr>
                                </m:sSubPr>
                                <m:e>
                                  <m:r>
                                    <a:rPr lang="zh-CN" altLang="en-US" i="1" smtClean="0">
                                      <a:latin typeface="Cambria Math" panose="02040503050406030204" pitchFamily="18" charset="0"/>
                                    </a:rPr>
                                    <m:t>𝜎</m:t>
                                  </m:r>
                                </m:e>
                                <m:sub>
                                  <m:r>
                                    <a:rPr lang="en-US" altLang="zh-CN" i="1">
                                      <a:latin typeface="Cambria Math" panose="02040503050406030204" pitchFamily="18" charset="0"/>
                                    </a:rPr>
                                    <m:t>𝑖</m:t>
                                  </m:r>
                                </m:sub>
                              </m:sSub>
                            </m:e>
                          </m:mr>
                        </m:m>
                      </m:e>
                    </m:d>
                    <m:r>
                      <a:rPr lang="zh-CN" altLang="en-US" i="1" smtClean="0">
                        <a:latin typeface="Cambria Math" panose="02040503050406030204" pitchFamily="18" charset="0"/>
                      </a:rPr>
                      <m:t>，</m:t>
                    </m:r>
                  </m:oMath>
                </a14:m>
                <a:r>
                  <a:rPr lang="zh-CN" altLang="en-US" dirty="0"/>
                  <a:t>两者相乘可以得到芯片的总翻转率</a:t>
                </a:r>
                <a:r>
                  <a:rPr lang="en-US" altLang="zh-CN" dirty="0"/>
                  <a:t>N</a:t>
                </a:r>
                <a:r>
                  <a:rPr lang="en-US" altLang="zh-CN" baseline="-25000" dirty="0"/>
                  <a:t>TOT</a:t>
                </a:r>
                <a:r>
                  <a:rPr lang="zh-CN" altLang="en-US" dirty="0"/>
                  <a:t>。</a:t>
                </a:r>
              </a:p>
            </p:txBody>
          </p:sp>
        </mc:Choice>
        <mc:Fallback xmlns="">
          <p:sp>
            <p:nvSpPr>
              <p:cNvPr id="5" name="文本框 4">
                <a:extLst>
                  <a:ext uri="{FF2B5EF4-FFF2-40B4-BE49-F238E27FC236}">
                    <a16:creationId xmlns:a16="http://schemas.microsoft.com/office/drawing/2014/main" id="{4FE4E765-DB00-4B93-B36B-BB6087CA707A}"/>
                  </a:ext>
                </a:extLst>
              </p:cNvPr>
              <p:cNvSpPr txBox="1">
                <a:spLocks noRot="1" noChangeAspect="1" noMove="1" noResize="1" noEditPoints="1" noAdjustHandles="1" noChangeArrowheads="1" noChangeShapeType="1" noTextEdit="1"/>
              </p:cNvSpPr>
              <p:nvPr/>
            </p:nvSpPr>
            <p:spPr>
              <a:xfrm>
                <a:off x="838200" y="1092798"/>
                <a:ext cx="10515600" cy="646331"/>
              </a:xfrm>
              <a:prstGeom prst="rect">
                <a:avLst/>
              </a:prstGeom>
              <a:blipFill>
                <a:blip r:embed="rId3"/>
                <a:stretch>
                  <a:fillRect l="-522" t="-5660" b="-1415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矩形 6">
                <a:extLst>
                  <a:ext uri="{FF2B5EF4-FFF2-40B4-BE49-F238E27FC236}">
                    <a16:creationId xmlns:a16="http://schemas.microsoft.com/office/drawing/2014/main" id="{80EE20FD-2CF2-4555-9D25-4B40EDE45136}"/>
                  </a:ext>
                </a:extLst>
              </p:cNvPr>
              <p:cNvSpPr/>
              <p:nvPr/>
            </p:nvSpPr>
            <p:spPr>
              <a:xfrm>
                <a:off x="883116" y="1814058"/>
                <a:ext cx="3032240" cy="82381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en-US" altLang="zh-CN" i="1" smtClean="0">
                              <a:latin typeface="Cambria Math" panose="02040503050406030204" pitchFamily="18" charset="0"/>
                            </a:rPr>
                          </m:ctrlPr>
                        </m:dPr>
                        <m:e>
                          <m:m>
                            <m:mPr>
                              <m:mcs>
                                <m:mc>
                                  <m:mcPr>
                                    <m:count m:val="3"/>
                                    <m:mcJc m:val="center"/>
                                  </m:mcPr>
                                </m:mc>
                              </m:mcs>
                              <m:ctrlPr>
                                <a:rPr lang="en-US" altLang="zh-CN" i="1">
                                  <a:latin typeface="Cambria Math" panose="02040503050406030204" pitchFamily="18" charset="0"/>
                                </a:rPr>
                              </m:ctrlPr>
                            </m:mPr>
                            <m:mr>
                              <m:e>
                                <m:sSub>
                                  <m:sSubPr>
                                    <m:ctrlPr>
                                      <a:rPr lang="en-US" altLang="zh-CN" i="1">
                                        <a:latin typeface="Cambria Math" panose="02040503050406030204" pitchFamily="18" charset="0"/>
                                      </a:rPr>
                                    </m:ctrlPr>
                                  </m:sSubPr>
                                  <m:e>
                                    <m:r>
                                      <a:rPr lang="en-US" altLang="zh-CN" i="1">
                                        <a:latin typeface="Cambria Math" panose="02040503050406030204" pitchFamily="18" charset="0"/>
                                      </a:rPr>
                                      <m:t>𝑁</m:t>
                                    </m:r>
                                  </m:e>
                                  <m:sub>
                                    <m:r>
                                      <a:rPr lang="en-US" altLang="zh-CN" i="1">
                                        <a:latin typeface="Cambria Math" panose="02040503050406030204" pitchFamily="18" charset="0"/>
                                      </a:rPr>
                                      <m:t>1</m:t>
                                    </m:r>
                                  </m:sub>
                                </m:sSub>
                              </m:e>
                              <m:e>
                                <m:r>
                                  <a:rPr lang="en-US" altLang="zh-CN" i="1">
                                    <a:latin typeface="Cambria Math" panose="02040503050406030204" pitchFamily="18" charset="0"/>
                                  </a:rPr>
                                  <m:t>⋯</m:t>
                                </m:r>
                              </m:e>
                              <m:e>
                                <m:sSub>
                                  <m:sSubPr>
                                    <m:ctrlPr>
                                      <a:rPr lang="en-US" altLang="zh-CN" i="1">
                                        <a:latin typeface="Cambria Math" panose="02040503050406030204" pitchFamily="18" charset="0"/>
                                      </a:rPr>
                                    </m:ctrlPr>
                                  </m:sSubPr>
                                  <m:e>
                                    <m:r>
                                      <a:rPr lang="en-US" altLang="zh-CN" i="1">
                                        <a:latin typeface="Cambria Math" panose="02040503050406030204" pitchFamily="18" charset="0"/>
                                      </a:rPr>
                                      <m:t>𝑁</m:t>
                                    </m:r>
                                  </m:e>
                                  <m:sub>
                                    <m:r>
                                      <a:rPr lang="en-US" altLang="zh-CN" i="1">
                                        <a:latin typeface="Cambria Math" panose="02040503050406030204" pitchFamily="18" charset="0"/>
                                      </a:rPr>
                                      <m:t>𝑖</m:t>
                                    </m:r>
                                  </m:sub>
                                </m:sSub>
                              </m:e>
                            </m:mr>
                          </m:m>
                        </m:e>
                      </m:d>
                      <m:r>
                        <a:rPr lang="en-US" altLang="zh-CN" i="1" smtClean="0">
                          <a:latin typeface="Cambria Math" panose="02040503050406030204" pitchFamily="18" charset="0"/>
                          <a:ea typeface="Cambria Math" panose="02040503050406030204" pitchFamily="18" charset="0"/>
                        </a:rPr>
                        <m:t>∙</m:t>
                      </m:r>
                      <m:d>
                        <m:dPr>
                          <m:ctrlPr>
                            <a:rPr lang="en-US" altLang="zh-CN" i="1" smtClean="0">
                              <a:latin typeface="Cambria Math" panose="02040503050406030204" pitchFamily="18" charset="0"/>
                              <a:ea typeface="Cambria Math" panose="02040503050406030204" pitchFamily="18" charset="0"/>
                            </a:rPr>
                          </m:ctrlPr>
                        </m:dPr>
                        <m:e>
                          <m:m>
                            <m:mPr>
                              <m:mcs>
                                <m:mc>
                                  <m:mcPr>
                                    <m:count m:val="1"/>
                                    <m:mcJc m:val="center"/>
                                  </m:mcPr>
                                </m:mc>
                              </m:mcs>
                              <m:ctrlPr>
                                <a:rPr lang="en-US" altLang="zh-CN" i="1" smtClean="0">
                                  <a:latin typeface="Cambria Math" panose="02040503050406030204" pitchFamily="18" charset="0"/>
                                  <a:ea typeface="Cambria Math" panose="02040503050406030204" pitchFamily="18" charset="0"/>
                                </a:rPr>
                              </m:ctrlPr>
                            </m:mPr>
                            <m:mr>
                              <m:e>
                                <m:sSub>
                                  <m:sSubPr>
                                    <m:ctrlPr>
                                      <a:rPr lang="en-US" altLang="zh-CN" i="1" smtClean="0">
                                        <a:latin typeface="Cambria Math" panose="02040503050406030204" pitchFamily="18" charset="0"/>
                                        <a:ea typeface="Cambria Math" panose="02040503050406030204" pitchFamily="18" charset="0"/>
                                      </a:rPr>
                                    </m:ctrlPr>
                                  </m:sSubPr>
                                  <m:e>
                                    <m:r>
                                      <a:rPr lang="zh-CN" altLang="en-US" i="1" smtClean="0">
                                        <a:latin typeface="Cambria Math" panose="02040503050406030204" pitchFamily="18" charset="0"/>
                                        <a:ea typeface="Cambria Math" panose="02040503050406030204" pitchFamily="18" charset="0"/>
                                      </a:rPr>
                                      <m:t>𝜎</m:t>
                                    </m:r>
                                  </m:e>
                                  <m:sub>
                                    <m:r>
                                      <a:rPr lang="en-US" altLang="zh-CN" b="0" i="1" smtClean="0">
                                        <a:latin typeface="Cambria Math" panose="02040503050406030204" pitchFamily="18" charset="0"/>
                                        <a:ea typeface="Cambria Math" panose="02040503050406030204" pitchFamily="18" charset="0"/>
                                      </a:rPr>
                                      <m:t>1</m:t>
                                    </m:r>
                                  </m:sub>
                                </m:sSub>
                              </m:e>
                            </m:mr>
                            <m:mr>
                              <m:e>
                                <m:r>
                                  <a:rPr lang="en-US" altLang="zh-CN" i="1" smtClean="0">
                                    <a:latin typeface="Cambria Math" panose="02040503050406030204" pitchFamily="18" charset="0"/>
                                    <a:ea typeface="Cambria Math" panose="02040503050406030204" pitchFamily="18" charset="0"/>
                                  </a:rPr>
                                  <m:t>⋮</m:t>
                                </m:r>
                              </m:e>
                            </m:mr>
                            <m:mr>
                              <m:e>
                                <m:sSub>
                                  <m:sSubPr>
                                    <m:ctrlPr>
                                      <a:rPr lang="en-US" altLang="zh-CN" i="1" smtClean="0">
                                        <a:latin typeface="Cambria Math" panose="02040503050406030204" pitchFamily="18" charset="0"/>
                                        <a:ea typeface="Cambria Math" panose="02040503050406030204" pitchFamily="18" charset="0"/>
                                      </a:rPr>
                                    </m:ctrlPr>
                                  </m:sSubPr>
                                  <m:e>
                                    <m:r>
                                      <a:rPr lang="zh-CN" altLang="en-US" i="1" smtClean="0">
                                        <a:latin typeface="Cambria Math" panose="02040503050406030204" pitchFamily="18" charset="0"/>
                                        <a:ea typeface="Cambria Math" panose="02040503050406030204" pitchFamily="18" charset="0"/>
                                      </a:rPr>
                                      <m:t>𝜎</m:t>
                                    </m:r>
                                  </m:e>
                                  <m:sub>
                                    <m:r>
                                      <a:rPr lang="en-US" altLang="zh-CN" b="0" i="1" smtClean="0">
                                        <a:latin typeface="Cambria Math" panose="02040503050406030204" pitchFamily="18" charset="0"/>
                                        <a:ea typeface="Cambria Math" panose="02040503050406030204" pitchFamily="18" charset="0"/>
                                      </a:rPr>
                                      <m:t>𝑖</m:t>
                                    </m:r>
                                  </m:sub>
                                </m:sSub>
                              </m:e>
                            </m:mr>
                          </m:m>
                        </m:e>
                      </m:d>
                      <m:r>
                        <a:rPr lang="en-US" altLang="zh-CN" b="0" i="1" smtClean="0">
                          <a:latin typeface="Cambria Math" panose="02040503050406030204" pitchFamily="18" charset="0"/>
                          <a:ea typeface="Cambria Math" panose="02040503050406030204" pitchFamily="18" charset="0"/>
                        </a:rPr>
                        <m:t>=</m:t>
                      </m:r>
                      <m:sSub>
                        <m:sSubPr>
                          <m:ctrlPr>
                            <a:rPr lang="en-US" altLang="zh-CN" b="0" i="1" smtClean="0">
                              <a:latin typeface="Cambria Math" panose="02040503050406030204" pitchFamily="18" charset="0"/>
                              <a:ea typeface="Cambria Math" panose="02040503050406030204" pitchFamily="18" charset="0"/>
                            </a:rPr>
                          </m:ctrlPr>
                        </m:sSubPr>
                        <m:e>
                          <m:r>
                            <a:rPr lang="en-US" altLang="zh-CN" b="0" i="1" smtClean="0">
                              <a:latin typeface="Cambria Math" panose="02040503050406030204" pitchFamily="18" charset="0"/>
                              <a:ea typeface="Cambria Math" panose="02040503050406030204" pitchFamily="18" charset="0"/>
                            </a:rPr>
                            <m:t>𝑁</m:t>
                          </m:r>
                        </m:e>
                        <m:sub>
                          <m:r>
                            <a:rPr lang="en-US" altLang="zh-CN" b="0" i="1" smtClean="0">
                              <a:latin typeface="Cambria Math" panose="02040503050406030204" pitchFamily="18" charset="0"/>
                              <a:ea typeface="Cambria Math" panose="02040503050406030204" pitchFamily="18" charset="0"/>
                            </a:rPr>
                            <m:t>𝑇𝑂𝑇</m:t>
                          </m:r>
                        </m:sub>
                      </m:sSub>
                    </m:oMath>
                  </m:oMathPara>
                </a14:m>
                <a:endParaRPr lang="zh-CN" altLang="en-US" dirty="0"/>
              </a:p>
            </p:txBody>
          </p:sp>
        </mc:Choice>
        <mc:Fallback xmlns="">
          <p:sp>
            <p:nvSpPr>
              <p:cNvPr id="7" name="矩形 6">
                <a:extLst>
                  <a:ext uri="{FF2B5EF4-FFF2-40B4-BE49-F238E27FC236}">
                    <a16:creationId xmlns:a16="http://schemas.microsoft.com/office/drawing/2014/main" id="{80EE20FD-2CF2-4555-9D25-4B40EDE45136}"/>
                  </a:ext>
                </a:extLst>
              </p:cNvPr>
              <p:cNvSpPr>
                <a:spLocks noRot="1" noChangeAspect="1" noMove="1" noResize="1" noEditPoints="1" noAdjustHandles="1" noChangeArrowheads="1" noChangeShapeType="1" noTextEdit="1"/>
              </p:cNvSpPr>
              <p:nvPr/>
            </p:nvSpPr>
            <p:spPr>
              <a:xfrm>
                <a:off x="883116" y="1814058"/>
                <a:ext cx="3032240" cy="823815"/>
              </a:xfrm>
              <a:prstGeom prst="rect">
                <a:avLst/>
              </a:prstGeom>
              <a:blipFill>
                <a:blip r:embed="rId4"/>
                <a:stretch>
                  <a:fillRect/>
                </a:stretch>
              </a:blipFill>
            </p:spPr>
            <p:txBody>
              <a:bodyPr/>
              <a:lstStyle/>
              <a:p>
                <a:r>
                  <a:rPr lang="zh-CN" altLang="en-US">
                    <a:noFill/>
                  </a:rPr>
                  <a:t> </a:t>
                </a:r>
              </a:p>
            </p:txBody>
          </p:sp>
        </mc:Fallback>
      </mc:AlternateContent>
      <p:sp>
        <p:nvSpPr>
          <p:cNvPr id="8" name="文本框 7">
            <a:extLst>
              <a:ext uri="{FF2B5EF4-FFF2-40B4-BE49-F238E27FC236}">
                <a16:creationId xmlns:a16="http://schemas.microsoft.com/office/drawing/2014/main" id="{8DF97E88-C4FC-439B-A027-63F24360B130}"/>
              </a:ext>
            </a:extLst>
          </p:cNvPr>
          <p:cNvSpPr txBox="1"/>
          <p:nvPr/>
        </p:nvSpPr>
        <p:spPr>
          <a:xfrm>
            <a:off x="883116" y="2757088"/>
            <a:ext cx="8765541" cy="369332"/>
          </a:xfrm>
          <a:prstGeom prst="rect">
            <a:avLst/>
          </a:prstGeom>
          <a:noFill/>
        </p:spPr>
        <p:txBody>
          <a:bodyPr wrap="none" rtlCol="0">
            <a:spAutoFit/>
          </a:bodyPr>
          <a:lstStyle/>
          <a:p>
            <a:r>
              <a:rPr lang="zh-CN" altLang="en-US" dirty="0"/>
              <a:t>但测量一组</a:t>
            </a:r>
            <a:r>
              <a:rPr lang="en-US" altLang="zh-CN" dirty="0"/>
              <a:t>j</a:t>
            </a:r>
            <a:r>
              <a:rPr lang="zh-CN" altLang="en-US" dirty="0"/>
              <a:t>种不同中子能谱下的芯片单粒子翻转概率后，会得到相应的翻转率矩阵。</a:t>
            </a:r>
          </a:p>
        </p:txBody>
      </p:sp>
      <p:sp>
        <p:nvSpPr>
          <p:cNvPr id="3" name="文本框 2">
            <a:extLst>
              <a:ext uri="{FF2B5EF4-FFF2-40B4-BE49-F238E27FC236}">
                <a16:creationId xmlns:a16="http://schemas.microsoft.com/office/drawing/2014/main" id="{6410A7A0-A258-9B7D-E8AE-F90386A536D8}"/>
              </a:ext>
            </a:extLst>
          </p:cNvPr>
          <p:cNvSpPr txBox="1"/>
          <p:nvPr/>
        </p:nvSpPr>
        <p:spPr>
          <a:xfrm>
            <a:off x="883116" y="4903052"/>
            <a:ext cx="10370981" cy="369332"/>
          </a:xfrm>
          <a:prstGeom prst="rect">
            <a:avLst/>
          </a:prstGeom>
          <a:noFill/>
        </p:spPr>
        <p:txBody>
          <a:bodyPr wrap="none" rtlCol="0">
            <a:spAutoFit/>
          </a:bodyPr>
          <a:lstStyle/>
          <a:p>
            <a:r>
              <a:rPr lang="zh-CN" altLang="en-US" dirty="0"/>
              <a:t>使用机器学习或奇异值分解（</a:t>
            </a:r>
            <a:r>
              <a:rPr lang="en-US" altLang="zh-CN" dirty="0"/>
              <a:t>Singular Value Decomposition</a:t>
            </a:r>
            <a:r>
              <a:rPr lang="zh-CN" altLang="en-US" dirty="0"/>
              <a:t>）等方法可以反演出原初单粒子翻转截面。</a:t>
            </a:r>
          </a:p>
        </p:txBody>
      </p:sp>
    </p:spTree>
    <p:extLst>
      <p:ext uri="{BB962C8B-B14F-4D97-AF65-F5344CB8AC3E}">
        <p14:creationId xmlns:p14="http://schemas.microsoft.com/office/powerpoint/2010/main" val="2219531559"/>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93684D-23BC-B74F-5071-271081EEC7C0}"/>
              </a:ext>
            </a:extLst>
          </p:cNvPr>
          <p:cNvSpPr>
            <a:spLocks noGrp="1"/>
          </p:cNvSpPr>
          <p:nvPr>
            <p:ph type="title"/>
          </p:nvPr>
        </p:nvSpPr>
        <p:spPr/>
        <p:txBody>
          <a:bodyPr/>
          <a:lstStyle/>
          <a:p>
            <a:r>
              <a:rPr lang="zh-CN" altLang="en-US" dirty="0"/>
              <a:t>实验设计</a:t>
            </a:r>
          </a:p>
        </p:txBody>
      </p:sp>
      <p:sp>
        <p:nvSpPr>
          <p:cNvPr id="3" name="日期占位符 2">
            <a:extLst>
              <a:ext uri="{FF2B5EF4-FFF2-40B4-BE49-F238E27FC236}">
                <a16:creationId xmlns:a16="http://schemas.microsoft.com/office/drawing/2014/main" id="{608EA32F-D69D-4A1A-ABB5-5BEA69ABDA7D}"/>
              </a:ext>
            </a:extLst>
          </p:cNvPr>
          <p:cNvSpPr>
            <a:spLocks noGrp="1"/>
          </p:cNvSpPr>
          <p:nvPr>
            <p:ph type="dt" sz="half" idx="10"/>
          </p:nvPr>
        </p:nvSpPr>
        <p:spPr/>
        <p:txBody>
          <a:bodyPr/>
          <a:lstStyle/>
          <a:p>
            <a:r>
              <a:rPr lang="en-US" altLang="zh-CN"/>
              <a:t>2022/8/21</a:t>
            </a:r>
            <a:endParaRPr lang="zh-CN" altLang="en-US"/>
          </a:p>
        </p:txBody>
      </p:sp>
      <p:sp>
        <p:nvSpPr>
          <p:cNvPr id="18" name="页脚占位符 17">
            <a:extLst>
              <a:ext uri="{FF2B5EF4-FFF2-40B4-BE49-F238E27FC236}">
                <a16:creationId xmlns:a16="http://schemas.microsoft.com/office/drawing/2014/main" id="{A892440F-2BA3-4C79-9033-59E485EC59E7}"/>
              </a:ext>
            </a:extLst>
          </p:cNvPr>
          <p:cNvSpPr>
            <a:spLocks noGrp="1"/>
          </p:cNvSpPr>
          <p:nvPr>
            <p:ph type="ftr" sz="quarter" idx="11"/>
          </p:nvPr>
        </p:nvSpPr>
        <p:spPr/>
        <p:txBody>
          <a:bodyPr/>
          <a:lstStyle/>
          <a:p>
            <a:r>
              <a:rPr lang="zh-CN" altLang="en-US"/>
              <a:t>白光中子实验申请报告 珠海</a:t>
            </a:r>
          </a:p>
        </p:txBody>
      </p:sp>
      <p:sp>
        <p:nvSpPr>
          <p:cNvPr id="19" name="灯片编号占位符 18">
            <a:extLst>
              <a:ext uri="{FF2B5EF4-FFF2-40B4-BE49-F238E27FC236}">
                <a16:creationId xmlns:a16="http://schemas.microsoft.com/office/drawing/2014/main" id="{4DFB42D3-EFA0-47CC-84A1-7368420411F4}"/>
              </a:ext>
            </a:extLst>
          </p:cNvPr>
          <p:cNvSpPr>
            <a:spLocks noGrp="1"/>
          </p:cNvSpPr>
          <p:nvPr>
            <p:ph type="sldNum" sz="quarter" idx="12"/>
          </p:nvPr>
        </p:nvSpPr>
        <p:spPr/>
        <p:txBody>
          <a:bodyPr/>
          <a:lstStyle/>
          <a:p>
            <a:fld id="{1D6B4B07-3130-4B5A-A1D5-41B57E2E4F54}" type="slidenum">
              <a:rPr lang="zh-CN" altLang="en-US" smtClean="0"/>
              <a:t>22</a:t>
            </a:fld>
            <a:endParaRPr lang="zh-CN" altLang="en-US"/>
          </a:p>
        </p:txBody>
      </p:sp>
      <p:sp>
        <p:nvSpPr>
          <p:cNvPr id="4" name="箭头: 左 3">
            <a:extLst>
              <a:ext uri="{FF2B5EF4-FFF2-40B4-BE49-F238E27FC236}">
                <a16:creationId xmlns:a16="http://schemas.microsoft.com/office/drawing/2014/main" id="{1C7C86B9-578A-6CAB-64AE-7FFAF86BB58A}"/>
              </a:ext>
            </a:extLst>
          </p:cNvPr>
          <p:cNvSpPr/>
          <p:nvPr/>
        </p:nvSpPr>
        <p:spPr>
          <a:xfrm>
            <a:off x="518002" y="3364637"/>
            <a:ext cx="11026066" cy="488272"/>
          </a:xfrm>
          <a:prstGeom prst="leftArrow">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p>
        </p:txBody>
      </p:sp>
      <p:sp>
        <p:nvSpPr>
          <p:cNvPr id="5" name="圆柱体 4">
            <a:extLst>
              <a:ext uri="{FF2B5EF4-FFF2-40B4-BE49-F238E27FC236}">
                <a16:creationId xmlns:a16="http://schemas.microsoft.com/office/drawing/2014/main" id="{41CB7683-A4DC-9DB6-2AF8-C103D9B72765}"/>
              </a:ext>
            </a:extLst>
          </p:cNvPr>
          <p:cNvSpPr/>
          <p:nvPr/>
        </p:nvSpPr>
        <p:spPr>
          <a:xfrm rot="5400000">
            <a:off x="7853330" y="2083397"/>
            <a:ext cx="737191" cy="1076263"/>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柱体 5">
            <a:extLst>
              <a:ext uri="{FF2B5EF4-FFF2-40B4-BE49-F238E27FC236}">
                <a16:creationId xmlns:a16="http://schemas.microsoft.com/office/drawing/2014/main" id="{15A00641-EBD2-8D31-7234-F3BE55122413}"/>
              </a:ext>
            </a:extLst>
          </p:cNvPr>
          <p:cNvSpPr/>
          <p:nvPr/>
        </p:nvSpPr>
        <p:spPr>
          <a:xfrm rot="5400000">
            <a:off x="7754679" y="971125"/>
            <a:ext cx="737191" cy="1273567"/>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圆柱体 6">
            <a:extLst>
              <a:ext uri="{FF2B5EF4-FFF2-40B4-BE49-F238E27FC236}">
                <a16:creationId xmlns:a16="http://schemas.microsoft.com/office/drawing/2014/main" id="{7B6D54E4-D73F-06CA-194A-583D8F8377AC}"/>
              </a:ext>
            </a:extLst>
          </p:cNvPr>
          <p:cNvSpPr/>
          <p:nvPr/>
        </p:nvSpPr>
        <p:spPr>
          <a:xfrm rot="5400000">
            <a:off x="7970288" y="3163241"/>
            <a:ext cx="737191" cy="842345"/>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圆柱体 7">
            <a:extLst>
              <a:ext uri="{FF2B5EF4-FFF2-40B4-BE49-F238E27FC236}">
                <a16:creationId xmlns:a16="http://schemas.microsoft.com/office/drawing/2014/main" id="{6C4B132D-8ACA-D575-8A15-6346DF49E9C2}"/>
              </a:ext>
            </a:extLst>
          </p:cNvPr>
          <p:cNvSpPr/>
          <p:nvPr/>
        </p:nvSpPr>
        <p:spPr>
          <a:xfrm rot="5400000">
            <a:off x="8108511" y="4313068"/>
            <a:ext cx="737191" cy="565899"/>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a:extLst>
              <a:ext uri="{FF2B5EF4-FFF2-40B4-BE49-F238E27FC236}">
                <a16:creationId xmlns:a16="http://schemas.microsoft.com/office/drawing/2014/main" id="{5621D694-2152-1AD3-BB97-8C196882015B}"/>
              </a:ext>
            </a:extLst>
          </p:cNvPr>
          <p:cNvSpPr txBox="1"/>
          <p:nvPr/>
        </p:nvSpPr>
        <p:spPr>
          <a:xfrm>
            <a:off x="6832245" y="738807"/>
            <a:ext cx="2723823" cy="369332"/>
          </a:xfrm>
          <a:prstGeom prst="rect">
            <a:avLst/>
          </a:prstGeom>
          <a:noFill/>
        </p:spPr>
        <p:txBody>
          <a:bodyPr wrap="none" rtlCol="0">
            <a:spAutoFit/>
          </a:bodyPr>
          <a:lstStyle/>
          <a:p>
            <a:r>
              <a:rPr lang="zh-CN" altLang="en-US" dirty="0"/>
              <a:t>不同厚度的聚乙烯吸收体</a:t>
            </a:r>
          </a:p>
        </p:txBody>
      </p:sp>
      <p:sp>
        <p:nvSpPr>
          <p:cNvPr id="10" name="矩形 9">
            <a:extLst>
              <a:ext uri="{FF2B5EF4-FFF2-40B4-BE49-F238E27FC236}">
                <a16:creationId xmlns:a16="http://schemas.microsoft.com/office/drawing/2014/main" id="{AA8B15DF-DD39-A0FC-AD12-4240F4662C97}"/>
              </a:ext>
            </a:extLst>
          </p:cNvPr>
          <p:cNvSpPr/>
          <p:nvPr/>
        </p:nvSpPr>
        <p:spPr>
          <a:xfrm>
            <a:off x="6095999" y="1325563"/>
            <a:ext cx="4217581" cy="4905115"/>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11" name="文本框 10">
            <a:extLst>
              <a:ext uri="{FF2B5EF4-FFF2-40B4-BE49-F238E27FC236}">
                <a16:creationId xmlns:a16="http://schemas.microsoft.com/office/drawing/2014/main" id="{338B88F1-580D-F0ED-ACED-4D49B03BBA15}"/>
              </a:ext>
            </a:extLst>
          </p:cNvPr>
          <p:cNvSpPr txBox="1"/>
          <p:nvPr/>
        </p:nvSpPr>
        <p:spPr>
          <a:xfrm>
            <a:off x="7393172" y="5777023"/>
            <a:ext cx="646331" cy="369332"/>
          </a:xfrm>
          <a:prstGeom prst="rect">
            <a:avLst/>
          </a:prstGeom>
          <a:noFill/>
        </p:spPr>
        <p:txBody>
          <a:bodyPr wrap="none" rtlCol="0">
            <a:spAutoFit/>
          </a:bodyPr>
          <a:lstStyle/>
          <a:p>
            <a:r>
              <a:rPr lang="zh-CN" altLang="en-US" dirty="0"/>
              <a:t>厅一</a:t>
            </a:r>
          </a:p>
        </p:txBody>
      </p:sp>
      <p:sp>
        <p:nvSpPr>
          <p:cNvPr id="12" name="矩形 11">
            <a:extLst>
              <a:ext uri="{FF2B5EF4-FFF2-40B4-BE49-F238E27FC236}">
                <a16:creationId xmlns:a16="http://schemas.microsoft.com/office/drawing/2014/main" id="{77A03B2D-3D9A-BE81-67E8-9B7E958CD684}"/>
              </a:ext>
            </a:extLst>
          </p:cNvPr>
          <p:cNvSpPr/>
          <p:nvPr/>
        </p:nvSpPr>
        <p:spPr>
          <a:xfrm>
            <a:off x="734901" y="1325563"/>
            <a:ext cx="4217581" cy="4905115"/>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13" name="文本框 12">
            <a:extLst>
              <a:ext uri="{FF2B5EF4-FFF2-40B4-BE49-F238E27FC236}">
                <a16:creationId xmlns:a16="http://schemas.microsoft.com/office/drawing/2014/main" id="{2547A91F-6072-78E9-419E-2CBF429DEC01}"/>
              </a:ext>
            </a:extLst>
          </p:cNvPr>
          <p:cNvSpPr txBox="1"/>
          <p:nvPr/>
        </p:nvSpPr>
        <p:spPr>
          <a:xfrm>
            <a:off x="2520525" y="5777023"/>
            <a:ext cx="646331" cy="369332"/>
          </a:xfrm>
          <a:prstGeom prst="rect">
            <a:avLst/>
          </a:prstGeom>
          <a:noFill/>
        </p:spPr>
        <p:txBody>
          <a:bodyPr wrap="none" rtlCol="0">
            <a:spAutoFit/>
          </a:bodyPr>
          <a:lstStyle/>
          <a:p>
            <a:r>
              <a:rPr lang="zh-CN" altLang="en-US" dirty="0"/>
              <a:t>厅二</a:t>
            </a:r>
          </a:p>
        </p:txBody>
      </p:sp>
      <p:sp>
        <p:nvSpPr>
          <p:cNvPr id="14" name="圆柱体 13">
            <a:extLst>
              <a:ext uri="{FF2B5EF4-FFF2-40B4-BE49-F238E27FC236}">
                <a16:creationId xmlns:a16="http://schemas.microsoft.com/office/drawing/2014/main" id="{4E76F05C-5E9E-F33A-6BFC-BAC2BB85DC81}"/>
              </a:ext>
            </a:extLst>
          </p:cNvPr>
          <p:cNvSpPr/>
          <p:nvPr/>
        </p:nvSpPr>
        <p:spPr>
          <a:xfrm rot="5400000">
            <a:off x="1105787" y="3152022"/>
            <a:ext cx="680484" cy="864782"/>
          </a:xfrm>
          <a:prstGeom prst="can">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dirty="0"/>
              <a:t>FIXM</a:t>
            </a:r>
            <a:endParaRPr lang="zh-CN" altLang="en-US" dirty="0"/>
          </a:p>
        </p:txBody>
      </p:sp>
      <p:sp>
        <p:nvSpPr>
          <p:cNvPr id="15" name="立方体 14">
            <a:extLst>
              <a:ext uri="{FF2B5EF4-FFF2-40B4-BE49-F238E27FC236}">
                <a16:creationId xmlns:a16="http://schemas.microsoft.com/office/drawing/2014/main" id="{F42AEC89-4351-B73F-6E2C-44D9C8D5FF8E}"/>
              </a:ext>
            </a:extLst>
          </p:cNvPr>
          <p:cNvSpPr/>
          <p:nvPr/>
        </p:nvSpPr>
        <p:spPr>
          <a:xfrm>
            <a:off x="3317360" y="3075067"/>
            <a:ext cx="439479" cy="1018692"/>
          </a:xfrm>
          <a:prstGeom prst="cube">
            <a:avLst>
              <a:gd name="adj" fmla="val 68548"/>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id="{695CCF2D-DD18-BF2F-FD93-3CA5DA2D7166}"/>
              </a:ext>
            </a:extLst>
          </p:cNvPr>
          <p:cNvSpPr txBox="1"/>
          <p:nvPr/>
        </p:nvSpPr>
        <p:spPr>
          <a:xfrm>
            <a:off x="3078644" y="2665854"/>
            <a:ext cx="1107996" cy="369332"/>
          </a:xfrm>
          <a:prstGeom prst="rect">
            <a:avLst/>
          </a:prstGeom>
          <a:noFill/>
        </p:spPr>
        <p:txBody>
          <a:bodyPr wrap="none" rtlCol="0">
            <a:spAutoFit/>
          </a:bodyPr>
          <a:lstStyle/>
          <a:p>
            <a:r>
              <a:rPr lang="zh-CN" altLang="en-US" dirty="0"/>
              <a:t>待测芯片</a:t>
            </a:r>
          </a:p>
        </p:txBody>
      </p:sp>
    </p:spTree>
    <p:extLst>
      <p:ext uri="{BB962C8B-B14F-4D97-AF65-F5344CB8AC3E}">
        <p14:creationId xmlns:p14="http://schemas.microsoft.com/office/powerpoint/2010/main" val="3501666561"/>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灯片编号占位符 3"/>
          <p:cNvSpPr txBox="1">
            <a:spLocks noGrp="1"/>
          </p:cNvSpPr>
          <p:nvPr/>
        </p:nvSpPr>
        <p:spPr bwMode="auto">
          <a:xfrm>
            <a:off x="9753601" y="6516689"/>
            <a:ext cx="303213" cy="18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ea typeface="宋体" pitchFamily="2" charset="-122"/>
              </a:defRPr>
            </a:lvl1pPr>
            <a:lvl2pPr marL="742950" indent="-285750" eaLnBrk="0" hangingPunct="0">
              <a:defRPr sz="1400">
                <a:solidFill>
                  <a:schemeClr val="tx1"/>
                </a:solidFill>
                <a:latin typeface="Arial" charset="0"/>
                <a:ea typeface="宋体" pitchFamily="2" charset="-122"/>
              </a:defRPr>
            </a:lvl2pPr>
            <a:lvl3pPr marL="1143000" indent="-228600" eaLnBrk="0" hangingPunct="0">
              <a:defRPr sz="1400">
                <a:solidFill>
                  <a:schemeClr val="tx1"/>
                </a:solidFill>
                <a:latin typeface="Arial" charset="0"/>
                <a:ea typeface="宋体" pitchFamily="2" charset="-122"/>
              </a:defRPr>
            </a:lvl3pPr>
            <a:lvl4pPr marL="1600200" indent="-228600" eaLnBrk="0" hangingPunct="0">
              <a:defRPr sz="1400">
                <a:solidFill>
                  <a:schemeClr val="tx1"/>
                </a:solidFill>
                <a:latin typeface="Arial" charset="0"/>
                <a:ea typeface="宋体" pitchFamily="2" charset="-122"/>
              </a:defRPr>
            </a:lvl4pPr>
            <a:lvl5pPr marL="2057400" indent="-228600" eaLnBrk="0" hangingPunct="0">
              <a:defRPr sz="1400">
                <a:solidFill>
                  <a:schemeClr val="tx1"/>
                </a:solidFill>
                <a:latin typeface="Arial" charset="0"/>
                <a:ea typeface="宋体" pitchFamily="2" charset="-122"/>
              </a:defRPr>
            </a:lvl5pPr>
            <a:lvl6pPr marL="2514600" indent="-228600" algn="ctr" eaLnBrk="0" fontAlgn="base" hangingPunct="0">
              <a:spcBef>
                <a:spcPct val="0"/>
              </a:spcBef>
              <a:spcAft>
                <a:spcPct val="0"/>
              </a:spcAft>
              <a:defRPr sz="1400">
                <a:solidFill>
                  <a:schemeClr val="tx1"/>
                </a:solidFill>
                <a:latin typeface="Arial" charset="0"/>
                <a:ea typeface="宋体" pitchFamily="2" charset="-122"/>
              </a:defRPr>
            </a:lvl6pPr>
            <a:lvl7pPr marL="2971800" indent="-228600" algn="ctr" eaLnBrk="0" fontAlgn="base" hangingPunct="0">
              <a:spcBef>
                <a:spcPct val="0"/>
              </a:spcBef>
              <a:spcAft>
                <a:spcPct val="0"/>
              </a:spcAft>
              <a:defRPr sz="1400">
                <a:solidFill>
                  <a:schemeClr val="tx1"/>
                </a:solidFill>
                <a:latin typeface="Arial" charset="0"/>
                <a:ea typeface="宋体" pitchFamily="2" charset="-122"/>
              </a:defRPr>
            </a:lvl7pPr>
            <a:lvl8pPr marL="3429000" indent="-228600" algn="ctr" eaLnBrk="0" fontAlgn="base" hangingPunct="0">
              <a:spcBef>
                <a:spcPct val="0"/>
              </a:spcBef>
              <a:spcAft>
                <a:spcPct val="0"/>
              </a:spcAft>
              <a:defRPr sz="1400">
                <a:solidFill>
                  <a:schemeClr val="tx1"/>
                </a:solidFill>
                <a:latin typeface="Arial" charset="0"/>
                <a:ea typeface="宋体" pitchFamily="2" charset="-122"/>
              </a:defRPr>
            </a:lvl8pPr>
            <a:lvl9pPr marL="3886200" indent="-228600" algn="ctr" eaLnBrk="0" fontAlgn="base" hangingPunct="0">
              <a:spcBef>
                <a:spcPct val="0"/>
              </a:spcBef>
              <a:spcAft>
                <a:spcPct val="0"/>
              </a:spcAft>
              <a:defRPr sz="1400">
                <a:solidFill>
                  <a:schemeClr val="tx1"/>
                </a:solidFill>
                <a:latin typeface="Arial" charset="0"/>
                <a:ea typeface="宋体" pitchFamily="2" charset="-122"/>
              </a:defRPr>
            </a:lvl9pPr>
          </a:lstStyle>
          <a:p>
            <a:pPr algn="r" fontAlgn="base">
              <a:spcBef>
                <a:spcPct val="0"/>
              </a:spcBef>
              <a:spcAft>
                <a:spcPct val="0"/>
              </a:spcAft>
              <a:defRPr/>
            </a:pPr>
            <a:r>
              <a:rPr lang="en-US" altLang="zh-CN" sz="900">
                <a:solidFill>
                  <a:srgbClr val="4D5E68"/>
                </a:solidFill>
                <a:latin typeface="Impact" pitchFamily="34" charset="0"/>
                <a:ea typeface="Arial Unicode MS" pitchFamily="34" charset="-122"/>
                <a:cs typeface="Arial Unicode MS" pitchFamily="34" charset="-122"/>
              </a:rPr>
              <a:t>4</a:t>
            </a:r>
            <a:endParaRPr lang="en-US" altLang="zh-CN" sz="900" dirty="0">
              <a:solidFill>
                <a:srgbClr val="4D5E68"/>
              </a:solidFill>
              <a:latin typeface="Impact" pitchFamily="34" charset="0"/>
              <a:ea typeface="Arial Unicode MS" pitchFamily="34" charset="-122"/>
              <a:cs typeface="Arial Unicode MS" pitchFamily="34" charset="-122"/>
            </a:endParaRPr>
          </a:p>
        </p:txBody>
      </p:sp>
      <p:pic>
        <p:nvPicPr>
          <p:cNvPr id="2" name="图片 1"/>
          <p:cNvPicPr>
            <a:picLocks noChangeAspect="1"/>
          </p:cNvPicPr>
          <p:nvPr/>
        </p:nvPicPr>
        <p:blipFill>
          <a:blip r:embed="rId2"/>
          <a:stretch>
            <a:fillRect/>
          </a:stretch>
        </p:blipFill>
        <p:spPr>
          <a:xfrm>
            <a:off x="1191909" y="1031961"/>
            <a:ext cx="3892301" cy="3131114"/>
          </a:xfrm>
          <a:prstGeom prst="rect">
            <a:avLst/>
          </a:prstGeom>
        </p:spPr>
      </p:pic>
      <p:sp>
        <p:nvSpPr>
          <p:cNvPr id="5" name="文本框 4">
            <a:extLst>
              <a:ext uri="{FF2B5EF4-FFF2-40B4-BE49-F238E27FC236}">
                <a16:creationId xmlns:a16="http://schemas.microsoft.com/office/drawing/2014/main" id="{E739388E-6C1B-1D7E-9060-4D7F3DAF6E01}"/>
              </a:ext>
            </a:extLst>
          </p:cNvPr>
          <p:cNvSpPr txBox="1"/>
          <p:nvPr/>
        </p:nvSpPr>
        <p:spPr>
          <a:xfrm>
            <a:off x="1938410" y="4077196"/>
            <a:ext cx="2844048" cy="246221"/>
          </a:xfrm>
          <a:prstGeom prst="rect">
            <a:avLst/>
          </a:prstGeom>
          <a:noFill/>
        </p:spPr>
        <p:txBody>
          <a:bodyPr wrap="none" rtlCol="0">
            <a:spAutoFit/>
          </a:bodyPr>
          <a:lstStyle/>
          <a:p>
            <a:r>
              <a:rPr lang="zh-CN" altLang="en-US" sz="1000" dirty="0"/>
              <a:t>图</a:t>
            </a:r>
            <a:r>
              <a:rPr lang="en-US" altLang="zh-CN" sz="1000" dirty="0"/>
              <a:t>5 </a:t>
            </a:r>
            <a:r>
              <a:rPr lang="zh-CN" altLang="en-US" sz="1000" dirty="0"/>
              <a:t>通过不同厚度聚乙烯下中子能谱的仿真结果</a:t>
            </a:r>
          </a:p>
        </p:txBody>
      </p:sp>
      <p:pic>
        <p:nvPicPr>
          <p:cNvPr id="8" name="图片 7">
            <a:extLst>
              <a:ext uri="{FF2B5EF4-FFF2-40B4-BE49-F238E27FC236}">
                <a16:creationId xmlns:a16="http://schemas.microsoft.com/office/drawing/2014/main" id="{C7D9C673-8861-389C-B8C5-BAD9B476C9DE}"/>
              </a:ext>
            </a:extLst>
          </p:cNvPr>
          <p:cNvPicPr>
            <a:picLocks noChangeAspect="1"/>
          </p:cNvPicPr>
          <p:nvPr/>
        </p:nvPicPr>
        <p:blipFill>
          <a:blip r:embed="rId3"/>
          <a:stretch>
            <a:fillRect/>
          </a:stretch>
        </p:blipFill>
        <p:spPr>
          <a:xfrm>
            <a:off x="6171380" y="1913297"/>
            <a:ext cx="4015035" cy="1169944"/>
          </a:xfrm>
          <a:prstGeom prst="rect">
            <a:avLst/>
          </a:prstGeom>
        </p:spPr>
      </p:pic>
      <p:sp>
        <p:nvSpPr>
          <p:cNvPr id="9" name="文本框 8">
            <a:extLst>
              <a:ext uri="{FF2B5EF4-FFF2-40B4-BE49-F238E27FC236}">
                <a16:creationId xmlns:a16="http://schemas.microsoft.com/office/drawing/2014/main" id="{96F26D2A-4B7B-4CCD-2529-BDD42D6401A6}"/>
              </a:ext>
            </a:extLst>
          </p:cNvPr>
          <p:cNvSpPr txBox="1"/>
          <p:nvPr/>
        </p:nvSpPr>
        <p:spPr>
          <a:xfrm>
            <a:off x="6942021" y="1574791"/>
            <a:ext cx="2473754" cy="246221"/>
          </a:xfrm>
          <a:prstGeom prst="rect">
            <a:avLst/>
          </a:prstGeom>
          <a:noFill/>
        </p:spPr>
        <p:txBody>
          <a:bodyPr wrap="none" rtlCol="0">
            <a:spAutoFit/>
          </a:bodyPr>
          <a:lstStyle/>
          <a:p>
            <a:r>
              <a:rPr lang="zh-CN" altLang="en-US" sz="1000" dirty="0"/>
              <a:t>不同厚度聚乙烯下 </a:t>
            </a:r>
            <a:r>
              <a:rPr lang="en-US" altLang="zh-CN" sz="1000" dirty="0"/>
              <a:t>SRAM </a:t>
            </a:r>
            <a:r>
              <a:rPr lang="zh-CN" altLang="en-US" sz="1000" dirty="0"/>
              <a:t>翻转率测试结果</a:t>
            </a:r>
          </a:p>
        </p:txBody>
      </p:sp>
      <p:pic>
        <p:nvPicPr>
          <p:cNvPr id="12" name="图片 11">
            <a:extLst>
              <a:ext uri="{FF2B5EF4-FFF2-40B4-BE49-F238E27FC236}">
                <a16:creationId xmlns:a16="http://schemas.microsoft.com/office/drawing/2014/main" id="{41EE8713-1B35-9EE0-AEB3-9829E1FAEA1B}"/>
              </a:ext>
            </a:extLst>
          </p:cNvPr>
          <p:cNvPicPr>
            <a:picLocks noChangeAspect="1"/>
          </p:cNvPicPr>
          <p:nvPr/>
        </p:nvPicPr>
        <p:blipFill>
          <a:blip r:embed="rId4"/>
          <a:stretch>
            <a:fillRect/>
          </a:stretch>
        </p:blipFill>
        <p:spPr>
          <a:xfrm>
            <a:off x="677872" y="4308616"/>
            <a:ext cx="5243014" cy="1987468"/>
          </a:xfrm>
          <a:prstGeom prst="rect">
            <a:avLst/>
          </a:prstGeom>
        </p:spPr>
      </p:pic>
      <p:sp>
        <p:nvSpPr>
          <p:cNvPr id="13" name="文本框 12">
            <a:extLst>
              <a:ext uri="{FF2B5EF4-FFF2-40B4-BE49-F238E27FC236}">
                <a16:creationId xmlns:a16="http://schemas.microsoft.com/office/drawing/2014/main" id="{DEF2C52D-0301-291E-0BC0-DFB438DFFE59}"/>
              </a:ext>
            </a:extLst>
          </p:cNvPr>
          <p:cNvSpPr txBox="1"/>
          <p:nvPr/>
        </p:nvSpPr>
        <p:spPr>
          <a:xfrm>
            <a:off x="1938410" y="6393578"/>
            <a:ext cx="2935419" cy="246221"/>
          </a:xfrm>
          <a:prstGeom prst="rect">
            <a:avLst/>
          </a:prstGeom>
          <a:noFill/>
        </p:spPr>
        <p:txBody>
          <a:bodyPr wrap="none" rtlCol="0">
            <a:spAutoFit/>
          </a:bodyPr>
          <a:lstStyle/>
          <a:p>
            <a:r>
              <a:rPr lang="en-US" altLang="zh-CN" sz="1000" dirty="0"/>
              <a:t> </a:t>
            </a:r>
            <a:r>
              <a:rPr lang="zh-CN" altLang="en-US" sz="1000" dirty="0"/>
              <a:t>翻转截面求解结果与单能中子拟合翻转截面对比 </a:t>
            </a:r>
            <a:endParaRPr lang="zh-CN" altLang="en-US" sz="1000" dirty="0">
              <a:solidFill>
                <a:srgbClr val="0000FF"/>
              </a:solidFill>
            </a:endParaRPr>
          </a:p>
        </p:txBody>
      </p:sp>
      <p:sp>
        <p:nvSpPr>
          <p:cNvPr id="14" name="文本框 13">
            <a:extLst>
              <a:ext uri="{FF2B5EF4-FFF2-40B4-BE49-F238E27FC236}">
                <a16:creationId xmlns:a16="http://schemas.microsoft.com/office/drawing/2014/main" id="{A811894F-C01B-C613-7B5F-4B217B326536}"/>
              </a:ext>
            </a:extLst>
          </p:cNvPr>
          <p:cNvSpPr txBox="1"/>
          <p:nvPr/>
        </p:nvSpPr>
        <p:spPr>
          <a:xfrm>
            <a:off x="6467744" y="3528883"/>
            <a:ext cx="5046383" cy="1477328"/>
          </a:xfrm>
          <a:prstGeom prst="rect">
            <a:avLst/>
          </a:prstGeom>
          <a:noFill/>
        </p:spPr>
        <p:txBody>
          <a:bodyPr wrap="square" rtlCol="0">
            <a:spAutoFit/>
          </a:bodyPr>
          <a:lstStyle/>
          <a:p>
            <a:pPr marL="285750" indent="-285750" algn="just">
              <a:buFont typeface="Arial" panose="020B0604020202020204" pitchFamily="34" charset="0"/>
              <a:buChar char="•"/>
            </a:pPr>
            <a:r>
              <a:rPr lang="zh-CN" altLang="en-US" dirty="0">
                <a:solidFill>
                  <a:prstClr val="black"/>
                </a:solidFill>
                <a:latin typeface="Calibri" panose="020F0502020204030204"/>
                <a:ea typeface="等线" panose="02010600030101010101" pitchFamily="2" charset="-122"/>
              </a:rPr>
              <a:t>仿真计算可看出，不同厚度聚乙烯可以有效改变中子能谱</a:t>
            </a:r>
            <a:endParaRPr lang="en-US" altLang="zh-CN" dirty="0">
              <a:solidFill>
                <a:prstClr val="black"/>
              </a:solidFill>
              <a:latin typeface="Calibri" panose="020F0502020204030204"/>
              <a:ea typeface="等线" panose="02010600030101010101" pitchFamily="2" charset="-122"/>
            </a:endParaRPr>
          </a:p>
          <a:p>
            <a:pPr marL="285750" indent="-285750" algn="just">
              <a:buFont typeface="Arial" panose="020B0604020202020204" pitchFamily="34" charset="0"/>
              <a:buChar char="•"/>
            </a:pPr>
            <a:r>
              <a:rPr lang="zh-CN" altLang="en-US" dirty="0">
                <a:solidFill>
                  <a:prstClr val="black"/>
                </a:solidFill>
                <a:latin typeface="Calibri" panose="020F0502020204030204"/>
                <a:ea typeface="等线" panose="02010600030101010101" pitchFamily="2" charset="-122"/>
              </a:rPr>
              <a:t>使用奇异值分解方法得到芯片翻转截面，在 </a:t>
            </a:r>
            <a:r>
              <a:rPr lang="en-US" altLang="zh-CN" dirty="0">
                <a:solidFill>
                  <a:prstClr val="black"/>
                </a:solidFill>
                <a:latin typeface="Calibri" panose="020F0502020204030204"/>
                <a:ea typeface="等线" panose="02010600030101010101" pitchFamily="2" charset="-122"/>
              </a:rPr>
              <a:t>4 MeV—15MeV</a:t>
            </a:r>
            <a:r>
              <a:rPr lang="zh-CN" altLang="en-US" dirty="0">
                <a:solidFill>
                  <a:prstClr val="black"/>
                </a:solidFill>
                <a:latin typeface="Calibri" panose="020F0502020204030204"/>
                <a:ea typeface="等线" panose="02010600030101010101" pitchFamily="2" charset="-122"/>
              </a:rPr>
              <a:t>能量范围内，翻转截面信息基本吻合</a:t>
            </a:r>
          </a:p>
        </p:txBody>
      </p:sp>
      <p:sp>
        <p:nvSpPr>
          <p:cNvPr id="3" name="矩形 2">
            <a:extLst>
              <a:ext uri="{FF2B5EF4-FFF2-40B4-BE49-F238E27FC236}">
                <a16:creationId xmlns:a16="http://schemas.microsoft.com/office/drawing/2014/main" id="{9F95050E-28A2-48A3-AA18-02E12F732083}"/>
              </a:ext>
            </a:extLst>
          </p:cNvPr>
          <p:cNvSpPr/>
          <p:nvPr/>
        </p:nvSpPr>
        <p:spPr>
          <a:xfrm>
            <a:off x="5920886" y="5451853"/>
            <a:ext cx="6167482" cy="584775"/>
          </a:xfrm>
          <a:prstGeom prst="rect">
            <a:avLst/>
          </a:prstGeom>
        </p:spPr>
        <p:txBody>
          <a:bodyPr wrap="square">
            <a:spAutoFit/>
          </a:bodyPr>
          <a:lstStyle/>
          <a:p>
            <a:r>
              <a:rPr lang="zh-CN" altLang="en-US" sz="1600" kern="100" dirty="0">
                <a:solidFill>
                  <a:srgbClr val="000000"/>
                </a:solidFill>
                <a:latin typeface="Calibri" panose="020F0502020204030204" pitchFamily="34" charset="0"/>
                <a:ea typeface="黑体" panose="02010609060101010101" pitchFamily="49" charset="-122"/>
                <a:cs typeface="Times New Roman" panose="02020603050405020304" pitchFamily="18" charset="0"/>
              </a:rPr>
              <a:t>刘毓萱</a:t>
            </a:r>
            <a:r>
              <a:rPr lang="en-US" altLang="zh-CN" sz="1600" kern="100" dirty="0">
                <a:solidFill>
                  <a:srgbClr val="000000"/>
                </a:solidFill>
                <a:latin typeface="Calibri" panose="020F0502020204030204" pitchFamily="34" charset="0"/>
                <a:ea typeface="黑体" panose="02010609060101010101" pitchFamily="49" charset="-122"/>
                <a:cs typeface="Times New Roman" panose="02020603050405020304" pitchFamily="18" charset="0"/>
              </a:rPr>
              <a:t>,</a:t>
            </a:r>
            <a:r>
              <a:rPr lang="zh-CN" altLang="en-US" sz="1600" kern="100" dirty="0">
                <a:solidFill>
                  <a:srgbClr val="000000"/>
                </a:solidFill>
                <a:latin typeface="Calibri" panose="020F0502020204030204" pitchFamily="34" charset="0"/>
                <a:ea typeface="黑体" panose="02010609060101010101" pitchFamily="49" charset="-122"/>
                <a:cs typeface="Times New Roman" panose="02020603050405020304" pitchFamily="18" charset="0"/>
              </a:rPr>
              <a:t>秋妍妍</a:t>
            </a:r>
            <a:r>
              <a:rPr lang="en-US" altLang="zh-CN" sz="1600" kern="100" dirty="0">
                <a:solidFill>
                  <a:srgbClr val="000000"/>
                </a:solidFill>
                <a:latin typeface="Calibri" panose="020F0502020204030204" pitchFamily="34" charset="0"/>
                <a:ea typeface="黑体" panose="02010609060101010101" pitchFamily="49" charset="-122"/>
                <a:cs typeface="Times New Roman" panose="02020603050405020304" pitchFamily="18" charset="0"/>
              </a:rPr>
              <a:t>,</a:t>
            </a:r>
            <a:r>
              <a:rPr lang="zh-CN" altLang="en-US" sz="1600" kern="100" dirty="0">
                <a:solidFill>
                  <a:srgbClr val="000000"/>
                </a:solidFill>
                <a:latin typeface="Calibri" panose="020F0502020204030204" pitchFamily="34" charset="0"/>
                <a:ea typeface="黑体" panose="02010609060101010101" pitchFamily="49" charset="-122"/>
                <a:cs typeface="Times New Roman" panose="02020603050405020304" pitchFamily="18" charset="0"/>
              </a:rPr>
              <a:t>谭志新</a:t>
            </a:r>
            <a:r>
              <a:rPr lang="en-US" altLang="zh-CN" sz="1600" kern="100" dirty="0">
                <a:solidFill>
                  <a:srgbClr val="000000"/>
                </a:solidFill>
                <a:latin typeface="Calibri" panose="020F0502020204030204" pitchFamily="34" charset="0"/>
                <a:ea typeface="黑体" panose="02010609060101010101" pitchFamily="49" charset="-122"/>
                <a:cs typeface="Times New Roman" panose="02020603050405020304" pitchFamily="18" charset="0"/>
              </a:rPr>
              <a:t>,</a:t>
            </a:r>
            <a:r>
              <a:rPr lang="zh-CN" altLang="en-US" sz="1600" kern="100" dirty="0">
                <a:solidFill>
                  <a:srgbClr val="000000"/>
                </a:solidFill>
                <a:latin typeface="Calibri" panose="020F0502020204030204" pitchFamily="34" charset="0"/>
                <a:ea typeface="黑体" panose="02010609060101010101" pitchFamily="49" charset="-122"/>
                <a:cs typeface="Times New Roman" panose="02020603050405020304" pitchFamily="18" charset="0"/>
              </a:rPr>
              <a:t>等</a:t>
            </a:r>
            <a:r>
              <a:rPr lang="en-US" altLang="zh-CN" sz="1600" kern="100" dirty="0">
                <a:solidFill>
                  <a:srgbClr val="000000"/>
                </a:solidFill>
                <a:latin typeface="Calibri" panose="020F0502020204030204" pitchFamily="34" charset="0"/>
                <a:ea typeface="黑体" panose="02010609060101010101" pitchFamily="49" charset="-122"/>
                <a:cs typeface="Times New Roman" panose="02020603050405020304" pitchFamily="18" charset="0"/>
              </a:rPr>
              <a:t>.</a:t>
            </a:r>
            <a:r>
              <a:rPr lang="zh-CN" altLang="en-US" sz="1600" kern="100" dirty="0">
                <a:solidFill>
                  <a:srgbClr val="000000"/>
                </a:solidFill>
                <a:latin typeface="Calibri" panose="020F0502020204030204" pitchFamily="34" charset="0"/>
                <a:ea typeface="黑体" panose="02010609060101010101" pitchFamily="49" charset="-122"/>
                <a:cs typeface="Times New Roman" panose="02020603050405020304" pitchFamily="18" charset="0"/>
              </a:rPr>
              <a:t>基于</a:t>
            </a:r>
            <a:r>
              <a:rPr lang="en-US" altLang="zh-CN" sz="1600" kern="100" dirty="0">
                <a:solidFill>
                  <a:srgbClr val="000000"/>
                </a:solidFill>
                <a:latin typeface="Calibri" panose="020F0502020204030204" pitchFamily="34" charset="0"/>
                <a:ea typeface="黑体" panose="02010609060101010101" pitchFamily="49" charset="-122"/>
                <a:cs typeface="Times New Roman" panose="02020603050405020304" pitchFamily="18" charset="0"/>
              </a:rPr>
              <a:t>Back-n</a:t>
            </a:r>
            <a:r>
              <a:rPr lang="zh-CN" altLang="en-US" sz="1600" kern="100" dirty="0">
                <a:solidFill>
                  <a:srgbClr val="000000"/>
                </a:solidFill>
                <a:latin typeface="Calibri" panose="020F0502020204030204" pitchFamily="34" charset="0"/>
                <a:ea typeface="黑体" panose="02010609060101010101" pitchFamily="49" charset="-122"/>
                <a:cs typeface="Times New Roman" panose="02020603050405020304" pitchFamily="18" charset="0"/>
              </a:rPr>
              <a:t>白光中子实验装置的</a:t>
            </a:r>
            <a:r>
              <a:rPr lang="en-US" altLang="zh-CN" sz="1600" kern="100" dirty="0">
                <a:solidFill>
                  <a:srgbClr val="000000"/>
                </a:solidFill>
                <a:latin typeface="Calibri" panose="020F0502020204030204" pitchFamily="34" charset="0"/>
                <a:ea typeface="黑体" panose="02010609060101010101" pitchFamily="49" charset="-122"/>
                <a:cs typeface="Times New Roman" panose="02020603050405020304" pitchFamily="18" charset="0"/>
              </a:rPr>
              <a:t>SRAM</a:t>
            </a:r>
            <a:r>
              <a:rPr lang="zh-CN" altLang="en-US" sz="1600" kern="100" dirty="0">
                <a:solidFill>
                  <a:srgbClr val="000000"/>
                </a:solidFill>
                <a:latin typeface="Calibri" panose="020F0502020204030204" pitchFamily="34" charset="0"/>
                <a:ea typeface="黑体" panose="02010609060101010101" pitchFamily="49" charset="-122"/>
                <a:cs typeface="Times New Roman" panose="02020603050405020304" pitchFamily="18" charset="0"/>
              </a:rPr>
              <a:t>翻转截面测量</a:t>
            </a:r>
            <a:r>
              <a:rPr lang="en-US" altLang="zh-CN" sz="1600" kern="100" dirty="0">
                <a:solidFill>
                  <a:srgbClr val="000000"/>
                </a:solidFill>
                <a:latin typeface="Calibri" panose="020F0502020204030204" pitchFamily="34" charset="0"/>
                <a:ea typeface="黑体" panose="02010609060101010101" pitchFamily="49" charset="-122"/>
                <a:cs typeface="Times New Roman" panose="02020603050405020304" pitchFamily="18" charset="0"/>
              </a:rPr>
              <a:t>[J].</a:t>
            </a:r>
            <a:r>
              <a:rPr lang="zh-CN" altLang="en-US" sz="1600" kern="100" dirty="0">
                <a:solidFill>
                  <a:srgbClr val="000000"/>
                </a:solidFill>
                <a:latin typeface="Calibri" panose="020F0502020204030204" pitchFamily="34" charset="0"/>
                <a:ea typeface="黑体" panose="02010609060101010101" pitchFamily="49" charset="-122"/>
                <a:cs typeface="Times New Roman" panose="02020603050405020304" pitchFamily="18" charset="0"/>
              </a:rPr>
              <a:t>现代应用物理</a:t>
            </a:r>
            <a:r>
              <a:rPr lang="en-US" altLang="zh-CN" sz="1600" kern="100" dirty="0">
                <a:solidFill>
                  <a:srgbClr val="000000"/>
                </a:solidFill>
                <a:latin typeface="Calibri" panose="020F0502020204030204" pitchFamily="34" charset="0"/>
                <a:ea typeface="黑体" panose="02010609060101010101" pitchFamily="49" charset="-122"/>
                <a:cs typeface="Times New Roman" panose="02020603050405020304" pitchFamily="18" charset="0"/>
              </a:rPr>
              <a:t>,2024,15(02):105-109.</a:t>
            </a:r>
          </a:p>
        </p:txBody>
      </p:sp>
      <p:sp>
        <p:nvSpPr>
          <p:cNvPr id="4" name="标题 3">
            <a:extLst>
              <a:ext uri="{FF2B5EF4-FFF2-40B4-BE49-F238E27FC236}">
                <a16:creationId xmlns:a16="http://schemas.microsoft.com/office/drawing/2014/main" id="{C9630F42-C3BF-9BD5-299E-2DBEB6C2665C}"/>
              </a:ext>
            </a:extLst>
          </p:cNvPr>
          <p:cNvSpPr>
            <a:spLocks noGrp="1"/>
          </p:cNvSpPr>
          <p:nvPr>
            <p:ph type="title"/>
          </p:nvPr>
        </p:nvSpPr>
        <p:spPr/>
        <p:txBody>
          <a:bodyPr/>
          <a:lstStyle/>
          <a:p>
            <a:r>
              <a:rPr lang="zh-CN" altLang="en-US" dirty="0"/>
              <a:t>仿真计算不同厚度聚乙烯改变后的中子能谱</a:t>
            </a:r>
            <a:br>
              <a:rPr lang="zh-CN" altLang="en-US" dirty="0"/>
            </a:br>
            <a:endParaRPr lang="zh-CN" altLang="en-US" dirty="0"/>
          </a:p>
        </p:txBody>
      </p:sp>
    </p:spTree>
    <p:extLst>
      <p:ext uri="{BB962C8B-B14F-4D97-AF65-F5344CB8AC3E}">
        <p14:creationId xmlns:p14="http://schemas.microsoft.com/office/powerpoint/2010/main" val="1346367828"/>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698A8FF-0839-EEBF-28F0-B6D182754025}"/>
              </a:ext>
            </a:extLst>
          </p:cNvPr>
          <p:cNvSpPr>
            <a:spLocks noGrp="1"/>
          </p:cNvSpPr>
          <p:nvPr>
            <p:ph type="title"/>
          </p:nvPr>
        </p:nvSpPr>
        <p:spPr/>
        <p:txBody>
          <a:bodyPr/>
          <a:lstStyle/>
          <a:p>
            <a:r>
              <a:rPr lang="zh-CN" altLang="en-US" dirty="0"/>
              <a:t>实验设置</a:t>
            </a:r>
          </a:p>
        </p:txBody>
      </p:sp>
      <p:pic>
        <p:nvPicPr>
          <p:cNvPr id="3" name="图片 2">
            <a:extLst>
              <a:ext uri="{FF2B5EF4-FFF2-40B4-BE49-F238E27FC236}">
                <a16:creationId xmlns:a16="http://schemas.microsoft.com/office/drawing/2014/main" id="{303C750D-CB45-4ED0-D38F-E742BA50D210}"/>
              </a:ext>
            </a:extLst>
          </p:cNvPr>
          <p:cNvPicPr/>
          <p:nvPr/>
        </p:nvPicPr>
        <p:blipFill>
          <a:blip r:embed="rId2"/>
          <a:stretch>
            <a:fillRect/>
          </a:stretch>
        </p:blipFill>
        <p:spPr>
          <a:xfrm>
            <a:off x="6875866" y="3460246"/>
            <a:ext cx="3839239" cy="2978837"/>
          </a:xfrm>
          <a:prstGeom prst="rect">
            <a:avLst/>
          </a:prstGeom>
        </p:spPr>
      </p:pic>
      <p:pic>
        <p:nvPicPr>
          <p:cNvPr id="4" name="图片 3">
            <a:extLst>
              <a:ext uri="{FF2B5EF4-FFF2-40B4-BE49-F238E27FC236}">
                <a16:creationId xmlns:a16="http://schemas.microsoft.com/office/drawing/2014/main" id="{8728596E-992F-ED62-34AC-02F0A57353B4}"/>
              </a:ext>
            </a:extLst>
          </p:cNvPr>
          <p:cNvPicPr/>
          <p:nvPr/>
        </p:nvPicPr>
        <p:blipFill rotWithShape="1">
          <a:blip r:embed="rId3"/>
          <a:srcRect l="12555" t="20691" r="4301" b="12465"/>
          <a:stretch/>
        </p:blipFill>
        <p:spPr>
          <a:xfrm>
            <a:off x="6802458" y="549662"/>
            <a:ext cx="3986054" cy="2738065"/>
          </a:xfrm>
          <a:prstGeom prst="rect">
            <a:avLst/>
          </a:prstGeom>
        </p:spPr>
      </p:pic>
      <p:pic>
        <p:nvPicPr>
          <p:cNvPr id="6" name="图片 5" descr="厨房的摆设布局&#10;&#10;低可信度描述已自动生成">
            <a:extLst>
              <a:ext uri="{FF2B5EF4-FFF2-40B4-BE49-F238E27FC236}">
                <a16:creationId xmlns:a16="http://schemas.microsoft.com/office/drawing/2014/main" id="{6EF7026B-E699-A160-27D4-34A3FCF699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257" y="1551910"/>
            <a:ext cx="6038977" cy="3397754"/>
          </a:xfrm>
          <a:prstGeom prst="rect">
            <a:avLst/>
          </a:prstGeom>
        </p:spPr>
      </p:pic>
      <p:sp>
        <p:nvSpPr>
          <p:cNvPr id="7" name="文本框 6">
            <a:extLst>
              <a:ext uri="{FF2B5EF4-FFF2-40B4-BE49-F238E27FC236}">
                <a16:creationId xmlns:a16="http://schemas.microsoft.com/office/drawing/2014/main" id="{0C5D4134-09C0-33AC-1D69-8B7686FDBA6F}"/>
              </a:ext>
            </a:extLst>
          </p:cNvPr>
          <p:cNvSpPr txBox="1"/>
          <p:nvPr/>
        </p:nvSpPr>
        <p:spPr>
          <a:xfrm>
            <a:off x="907420" y="5416599"/>
            <a:ext cx="5251707" cy="646331"/>
          </a:xfrm>
          <a:prstGeom prst="rect">
            <a:avLst/>
          </a:prstGeom>
          <a:noFill/>
        </p:spPr>
        <p:txBody>
          <a:bodyPr wrap="square" rtlCol="0">
            <a:spAutoFit/>
          </a:bodyPr>
          <a:lstStyle/>
          <a:p>
            <a:r>
              <a:rPr lang="zh-CN" altLang="en-US" dirty="0"/>
              <a:t>通过不同厚度的聚乙烯改变白光中子能谱，改变相同芯片的反转率</a:t>
            </a:r>
          </a:p>
        </p:txBody>
      </p:sp>
    </p:spTree>
    <p:extLst>
      <p:ext uri="{BB962C8B-B14F-4D97-AF65-F5344CB8AC3E}">
        <p14:creationId xmlns:p14="http://schemas.microsoft.com/office/powerpoint/2010/main" val="649656505"/>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灯片编号占位符 3"/>
          <p:cNvSpPr txBox="1">
            <a:spLocks noGrp="1"/>
          </p:cNvSpPr>
          <p:nvPr/>
        </p:nvSpPr>
        <p:spPr bwMode="auto">
          <a:xfrm>
            <a:off x="9753601" y="6516689"/>
            <a:ext cx="303213" cy="18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ea typeface="宋体" pitchFamily="2" charset="-122"/>
              </a:defRPr>
            </a:lvl1pPr>
            <a:lvl2pPr marL="742950" indent="-285750" eaLnBrk="0" hangingPunct="0">
              <a:defRPr sz="1400">
                <a:solidFill>
                  <a:schemeClr val="tx1"/>
                </a:solidFill>
                <a:latin typeface="Arial" charset="0"/>
                <a:ea typeface="宋体" pitchFamily="2" charset="-122"/>
              </a:defRPr>
            </a:lvl2pPr>
            <a:lvl3pPr marL="1143000" indent="-228600" eaLnBrk="0" hangingPunct="0">
              <a:defRPr sz="1400">
                <a:solidFill>
                  <a:schemeClr val="tx1"/>
                </a:solidFill>
                <a:latin typeface="Arial" charset="0"/>
                <a:ea typeface="宋体" pitchFamily="2" charset="-122"/>
              </a:defRPr>
            </a:lvl3pPr>
            <a:lvl4pPr marL="1600200" indent="-228600" eaLnBrk="0" hangingPunct="0">
              <a:defRPr sz="1400">
                <a:solidFill>
                  <a:schemeClr val="tx1"/>
                </a:solidFill>
                <a:latin typeface="Arial" charset="0"/>
                <a:ea typeface="宋体" pitchFamily="2" charset="-122"/>
              </a:defRPr>
            </a:lvl4pPr>
            <a:lvl5pPr marL="2057400" indent="-228600" eaLnBrk="0" hangingPunct="0">
              <a:defRPr sz="1400">
                <a:solidFill>
                  <a:schemeClr val="tx1"/>
                </a:solidFill>
                <a:latin typeface="Arial" charset="0"/>
                <a:ea typeface="宋体" pitchFamily="2" charset="-122"/>
              </a:defRPr>
            </a:lvl5pPr>
            <a:lvl6pPr marL="2514600" indent="-228600" algn="ctr" eaLnBrk="0" fontAlgn="base" hangingPunct="0">
              <a:spcBef>
                <a:spcPct val="0"/>
              </a:spcBef>
              <a:spcAft>
                <a:spcPct val="0"/>
              </a:spcAft>
              <a:defRPr sz="1400">
                <a:solidFill>
                  <a:schemeClr val="tx1"/>
                </a:solidFill>
                <a:latin typeface="Arial" charset="0"/>
                <a:ea typeface="宋体" pitchFamily="2" charset="-122"/>
              </a:defRPr>
            </a:lvl6pPr>
            <a:lvl7pPr marL="2971800" indent="-228600" algn="ctr" eaLnBrk="0" fontAlgn="base" hangingPunct="0">
              <a:spcBef>
                <a:spcPct val="0"/>
              </a:spcBef>
              <a:spcAft>
                <a:spcPct val="0"/>
              </a:spcAft>
              <a:defRPr sz="1400">
                <a:solidFill>
                  <a:schemeClr val="tx1"/>
                </a:solidFill>
                <a:latin typeface="Arial" charset="0"/>
                <a:ea typeface="宋体" pitchFamily="2" charset="-122"/>
              </a:defRPr>
            </a:lvl7pPr>
            <a:lvl8pPr marL="3429000" indent="-228600" algn="ctr" eaLnBrk="0" fontAlgn="base" hangingPunct="0">
              <a:spcBef>
                <a:spcPct val="0"/>
              </a:spcBef>
              <a:spcAft>
                <a:spcPct val="0"/>
              </a:spcAft>
              <a:defRPr sz="1400">
                <a:solidFill>
                  <a:schemeClr val="tx1"/>
                </a:solidFill>
                <a:latin typeface="Arial" charset="0"/>
                <a:ea typeface="宋体" pitchFamily="2" charset="-122"/>
              </a:defRPr>
            </a:lvl8pPr>
            <a:lvl9pPr marL="3886200" indent="-228600" algn="ctr" eaLnBrk="0" fontAlgn="base" hangingPunct="0">
              <a:spcBef>
                <a:spcPct val="0"/>
              </a:spcBef>
              <a:spcAft>
                <a:spcPct val="0"/>
              </a:spcAft>
              <a:defRPr sz="1400">
                <a:solidFill>
                  <a:schemeClr val="tx1"/>
                </a:solidFill>
                <a:latin typeface="Arial" charset="0"/>
                <a:ea typeface="宋体" pitchFamily="2" charset="-122"/>
              </a:defRPr>
            </a:lvl9pPr>
          </a:lstStyle>
          <a:p>
            <a:pPr algn="r" fontAlgn="base">
              <a:spcBef>
                <a:spcPct val="0"/>
              </a:spcBef>
              <a:spcAft>
                <a:spcPct val="0"/>
              </a:spcAft>
              <a:defRPr/>
            </a:pPr>
            <a:r>
              <a:rPr lang="en-US" altLang="zh-CN" sz="900">
                <a:solidFill>
                  <a:srgbClr val="4D5E68"/>
                </a:solidFill>
                <a:latin typeface="Impact" pitchFamily="34" charset="0"/>
                <a:ea typeface="Arial Unicode MS" pitchFamily="34" charset="-122"/>
                <a:cs typeface="Arial Unicode MS" pitchFamily="34" charset="-122"/>
              </a:rPr>
              <a:t>5</a:t>
            </a:r>
            <a:endParaRPr lang="en-US" altLang="zh-CN" sz="900" dirty="0">
              <a:solidFill>
                <a:srgbClr val="4D5E68"/>
              </a:solidFill>
              <a:latin typeface="Impact" pitchFamily="34" charset="0"/>
              <a:ea typeface="Arial Unicode MS" pitchFamily="34" charset="-122"/>
              <a:cs typeface="Arial Unicode MS" pitchFamily="34" charset="-122"/>
            </a:endParaRPr>
          </a:p>
        </p:txBody>
      </p:sp>
      <p:pic>
        <p:nvPicPr>
          <p:cNvPr id="3" name="图片 2">
            <a:extLst>
              <a:ext uri="{FF2B5EF4-FFF2-40B4-BE49-F238E27FC236}">
                <a16:creationId xmlns:a16="http://schemas.microsoft.com/office/drawing/2014/main" id="{29D216A5-1E1E-4237-A003-7AA224E2389D}"/>
              </a:ext>
            </a:extLst>
          </p:cNvPr>
          <p:cNvPicPr>
            <a:picLocks noChangeAspect="1"/>
          </p:cNvPicPr>
          <p:nvPr/>
        </p:nvPicPr>
        <p:blipFill>
          <a:blip r:embed="rId2"/>
          <a:stretch>
            <a:fillRect/>
          </a:stretch>
        </p:blipFill>
        <p:spPr>
          <a:xfrm>
            <a:off x="943786" y="4218037"/>
            <a:ext cx="5523720" cy="2064923"/>
          </a:xfrm>
          <a:prstGeom prst="rect">
            <a:avLst/>
          </a:prstGeom>
        </p:spPr>
      </p:pic>
      <p:pic>
        <p:nvPicPr>
          <p:cNvPr id="7" name="图片 6">
            <a:extLst>
              <a:ext uri="{FF2B5EF4-FFF2-40B4-BE49-F238E27FC236}">
                <a16:creationId xmlns:a16="http://schemas.microsoft.com/office/drawing/2014/main" id="{B0916CE0-6732-B780-6BC9-B1D527B32BF3}"/>
              </a:ext>
            </a:extLst>
          </p:cNvPr>
          <p:cNvPicPr>
            <a:picLocks noChangeAspect="1"/>
          </p:cNvPicPr>
          <p:nvPr/>
        </p:nvPicPr>
        <p:blipFill>
          <a:blip r:embed="rId3"/>
          <a:stretch>
            <a:fillRect/>
          </a:stretch>
        </p:blipFill>
        <p:spPr>
          <a:xfrm>
            <a:off x="1730366" y="1113993"/>
            <a:ext cx="3481714" cy="2783325"/>
          </a:xfrm>
          <a:prstGeom prst="rect">
            <a:avLst/>
          </a:prstGeom>
        </p:spPr>
      </p:pic>
      <p:sp>
        <p:nvSpPr>
          <p:cNvPr id="9" name="文本框 8">
            <a:extLst>
              <a:ext uri="{FF2B5EF4-FFF2-40B4-BE49-F238E27FC236}">
                <a16:creationId xmlns:a16="http://schemas.microsoft.com/office/drawing/2014/main" id="{B9B66617-A379-2CF1-E307-83EA0C339BA9}"/>
              </a:ext>
            </a:extLst>
          </p:cNvPr>
          <p:cNvSpPr txBox="1"/>
          <p:nvPr/>
        </p:nvSpPr>
        <p:spPr>
          <a:xfrm>
            <a:off x="2220151" y="3843994"/>
            <a:ext cx="2832827" cy="246221"/>
          </a:xfrm>
          <a:prstGeom prst="rect">
            <a:avLst/>
          </a:prstGeom>
          <a:noFill/>
        </p:spPr>
        <p:txBody>
          <a:bodyPr wrap="none" rtlCol="0">
            <a:spAutoFit/>
          </a:bodyPr>
          <a:lstStyle/>
          <a:p>
            <a:r>
              <a:rPr lang="zh-CN" altLang="en-US" sz="1000" dirty="0"/>
              <a:t>通过</a:t>
            </a:r>
            <a:r>
              <a:rPr lang="en-US" altLang="zh-CN" sz="1000" baseline="30000" dirty="0"/>
              <a:t>235</a:t>
            </a:r>
            <a:r>
              <a:rPr lang="en-US" altLang="zh-CN" sz="1000" dirty="0"/>
              <a:t>U</a:t>
            </a:r>
            <a:r>
              <a:rPr lang="zh-CN" altLang="en-US" sz="1000" dirty="0"/>
              <a:t>裂变室测量不同厚度聚乙烯下中子能谱</a:t>
            </a:r>
          </a:p>
        </p:txBody>
      </p:sp>
      <p:pic>
        <p:nvPicPr>
          <p:cNvPr id="15" name="图片 14">
            <a:extLst>
              <a:ext uri="{FF2B5EF4-FFF2-40B4-BE49-F238E27FC236}">
                <a16:creationId xmlns:a16="http://schemas.microsoft.com/office/drawing/2014/main" id="{7CC7210F-47EE-62B9-5E54-D43ADA609345}"/>
              </a:ext>
            </a:extLst>
          </p:cNvPr>
          <p:cNvPicPr>
            <a:picLocks noChangeAspect="1"/>
          </p:cNvPicPr>
          <p:nvPr/>
        </p:nvPicPr>
        <p:blipFill>
          <a:blip r:embed="rId4"/>
          <a:stretch>
            <a:fillRect/>
          </a:stretch>
        </p:blipFill>
        <p:spPr>
          <a:xfrm>
            <a:off x="6779331" y="2235305"/>
            <a:ext cx="3682303" cy="1072989"/>
          </a:xfrm>
          <a:prstGeom prst="rect">
            <a:avLst/>
          </a:prstGeom>
        </p:spPr>
      </p:pic>
      <p:sp>
        <p:nvSpPr>
          <p:cNvPr id="16" name="文本框 15">
            <a:extLst>
              <a:ext uri="{FF2B5EF4-FFF2-40B4-BE49-F238E27FC236}">
                <a16:creationId xmlns:a16="http://schemas.microsoft.com/office/drawing/2014/main" id="{4491269B-A80C-9122-C224-8E970A2CBBD4}"/>
              </a:ext>
            </a:extLst>
          </p:cNvPr>
          <p:cNvSpPr txBox="1"/>
          <p:nvPr/>
        </p:nvSpPr>
        <p:spPr>
          <a:xfrm>
            <a:off x="7279847" y="1797382"/>
            <a:ext cx="2702984" cy="261610"/>
          </a:xfrm>
          <a:prstGeom prst="rect">
            <a:avLst/>
          </a:prstGeom>
          <a:noFill/>
        </p:spPr>
        <p:txBody>
          <a:bodyPr wrap="none" rtlCol="0">
            <a:spAutoFit/>
          </a:bodyPr>
          <a:lstStyle/>
          <a:p>
            <a:r>
              <a:rPr lang="zh-CN" altLang="en-US" sz="1100" dirty="0"/>
              <a:t>不同厚度聚乙烯下 </a:t>
            </a:r>
            <a:r>
              <a:rPr lang="en-US" altLang="zh-CN" sz="1100" dirty="0"/>
              <a:t>SRAM </a:t>
            </a:r>
            <a:r>
              <a:rPr lang="zh-CN" altLang="en-US" sz="1100" dirty="0"/>
              <a:t>翻转率测试结果</a:t>
            </a:r>
          </a:p>
        </p:txBody>
      </p:sp>
      <p:sp>
        <p:nvSpPr>
          <p:cNvPr id="18" name="文本框 17">
            <a:extLst>
              <a:ext uri="{FF2B5EF4-FFF2-40B4-BE49-F238E27FC236}">
                <a16:creationId xmlns:a16="http://schemas.microsoft.com/office/drawing/2014/main" id="{44F832BA-F9E3-2BE7-478A-F39D882258B1}"/>
              </a:ext>
            </a:extLst>
          </p:cNvPr>
          <p:cNvSpPr txBox="1"/>
          <p:nvPr/>
        </p:nvSpPr>
        <p:spPr>
          <a:xfrm>
            <a:off x="2252363" y="6357458"/>
            <a:ext cx="2906565" cy="246221"/>
          </a:xfrm>
          <a:prstGeom prst="rect">
            <a:avLst/>
          </a:prstGeom>
          <a:noFill/>
        </p:spPr>
        <p:txBody>
          <a:bodyPr wrap="none" rtlCol="0">
            <a:spAutoFit/>
          </a:bodyPr>
          <a:lstStyle/>
          <a:p>
            <a:r>
              <a:rPr lang="zh-CN" altLang="en-US" sz="1000" dirty="0"/>
              <a:t>翻转截面求解结果与单能中子拟合翻转截面对比 </a:t>
            </a:r>
            <a:endParaRPr lang="zh-CN" altLang="en-US" sz="1000" dirty="0">
              <a:solidFill>
                <a:srgbClr val="0000FF"/>
              </a:solidFill>
            </a:endParaRPr>
          </a:p>
        </p:txBody>
      </p:sp>
      <p:sp>
        <p:nvSpPr>
          <p:cNvPr id="20" name="文本框 19">
            <a:extLst>
              <a:ext uri="{FF2B5EF4-FFF2-40B4-BE49-F238E27FC236}">
                <a16:creationId xmlns:a16="http://schemas.microsoft.com/office/drawing/2014/main" id="{3F738145-B0A8-1C50-6E4D-BC386DF211B2}"/>
              </a:ext>
            </a:extLst>
          </p:cNvPr>
          <p:cNvSpPr txBox="1"/>
          <p:nvPr/>
        </p:nvSpPr>
        <p:spPr>
          <a:xfrm>
            <a:off x="6986361" y="4312327"/>
            <a:ext cx="4261853" cy="1477328"/>
          </a:xfrm>
          <a:prstGeom prst="rect">
            <a:avLst/>
          </a:prstGeom>
          <a:noFill/>
        </p:spPr>
        <p:txBody>
          <a:bodyPr wrap="square" rtlCol="0">
            <a:spAutoFit/>
          </a:bodyPr>
          <a:lstStyle/>
          <a:p>
            <a:pPr marL="285750" indent="-285750" algn="just">
              <a:buFont typeface="Arial" panose="020B0604020202020204" pitchFamily="34" charset="0"/>
              <a:buChar char="•"/>
            </a:pPr>
            <a:r>
              <a:rPr lang="zh-CN" altLang="en-US" dirty="0">
                <a:solidFill>
                  <a:prstClr val="black"/>
                </a:solidFill>
                <a:latin typeface="Calibri" panose="020F0502020204030204"/>
                <a:ea typeface="等线" panose="02010600030101010101" pitchFamily="2" charset="-122"/>
              </a:rPr>
              <a:t>利用</a:t>
            </a:r>
            <a:r>
              <a:rPr lang="en-US" altLang="zh-CN" baseline="30000" dirty="0">
                <a:solidFill>
                  <a:prstClr val="black"/>
                </a:solidFill>
                <a:latin typeface="Calibri" panose="020F0502020204030204"/>
                <a:ea typeface="等线" panose="02010600030101010101" pitchFamily="2" charset="-122"/>
              </a:rPr>
              <a:t>235</a:t>
            </a:r>
            <a:r>
              <a:rPr lang="en-US" altLang="zh-CN" dirty="0">
                <a:solidFill>
                  <a:prstClr val="black"/>
                </a:solidFill>
                <a:latin typeface="Calibri" panose="020F0502020204030204"/>
                <a:ea typeface="等线" panose="02010600030101010101" pitchFamily="2" charset="-122"/>
              </a:rPr>
              <a:t>U</a:t>
            </a:r>
            <a:r>
              <a:rPr lang="zh-CN" altLang="en-US" dirty="0">
                <a:solidFill>
                  <a:prstClr val="black"/>
                </a:solidFill>
                <a:latin typeface="Calibri" panose="020F0502020204030204"/>
                <a:ea typeface="等线" panose="02010600030101010101" pitchFamily="2" charset="-122"/>
              </a:rPr>
              <a:t>测量聚乙烯改变后的中子能谱，同样也可以有效改变中子能谱</a:t>
            </a:r>
            <a:endParaRPr lang="en-US" altLang="zh-CN" dirty="0">
              <a:solidFill>
                <a:prstClr val="black"/>
              </a:solidFill>
              <a:latin typeface="Calibri" panose="020F0502020204030204"/>
              <a:ea typeface="等线" panose="02010600030101010101" pitchFamily="2" charset="-122"/>
            </a:endParaRPr>
          </a:p>
          <a:p>
            <a:pPr marL="285750" indent="-285750" algn="just">
              <a:buFont typeface="Arial" panose="020B0604020202020204" pitchFamily="34" charset="0"/>
              <a:buChar char="•"/>
            </a:pPr>
            <a:r>
              <a:rPr lang="zh-CN" altLang="en-US" dirty="0">
                <a:solidFill>
                  <a:prstClr val="black"/>
                </a:solidFill>
                <a:latin typeface="Calibri" panose="020F0502020204030204"/>
                <a:ea typeface="等线" panose="02010600030101010101" pitchFamily="2" charset="-122"/>
              </a:rPr>
              <a:t>求解的翻转截面信息在趋势上基本吻合，数量级上仍有差距</a:t>
            </a:r>
            <a:endParaRPr lang="en-US" altLang="zh-CN" dirty="0">
              <a:solidFill>
                <a:prstClr val="black"/>
              </a:solidFill>
              <a:latin typeface="Calibri" panose="020F0502020204030204"/>
              <a:ea typeface="等线" panose="02010600030101010101" pitchFamily="2" charset="-122"/>
            </a:endParaRPr>
          </a:p>
          <a:p>
            <a:pPr marL="285750" indent="-285750" algn="just">
              <a:buFont typeface="Arial" panose="020B0604020202020204" pitchFamily="34" charset="0"/>
              <a:buChar char="•"/>
            </a:pPr>
            <a:r>
              <a:rPr lang="zh-CN" altLang="en-US" dirty="0">
                <a:solidFill>
                  <a:prstClr val="black"/>
                </a:solidFill>
                <a:latin typeface="Calibri" panose="020F0502020204030204"/>
                <a:ea typeface="等线" panose="02010600030101010101" pitchFamily="2" charset="-122"/>
              </a:rPr>
              <a:t>芯片存在不可忽略的差异</a:t>
            </a:r>
          </a:p>
        </p:txBody>
      </p:sp>
      <p:sp>
        <p:nvSpPr>
          <p:cNvPr id="2" name="标题 1">
            <a:extLst>
              <a:ext uri="{FF2B5EF4-FFF2-40B4-BE49-F238E27FC236}">
                <a16:creationId xmlns:a16="http://schemas.microsoft.com/office/drawing/2014/main" id="{EF69E505-FEB4-DF1A-7F2F-759D6620853A}"/>
              </a:ext>
            </a:extLst>
          </p:cNvPr>
          <p:cNvSpPr>
            <a:spLocks noGrp="1"/>
          </p:cNvSpPr>
          <p:nvPr>
            <p:ph type="title"/>
          </p:nvPr>
        </p:nvSpPr>
        <p:spPr/>
        <p:txBody>
          <a:bodyPr/>
          <a:lstStyle/>
          <a:p>
            <a:r>
              <a:rPr lang="zh-CN" altLang="en-US" dirty="0"/>
              <a:t>裂变室测量不同厚度聚乙烯改变后的中子能谱</a:t>
            </a:r>
            <a:br>
              <a:rPr lang="zh-CN" altLang="en-US" dirty="0"/>
            </a:br>
            <a:endParaRPr lang="zh-CN" altLang="en-US" dirty="0"/>
          </a:p>
        </p:txBody>
      </p:sp>
    </p:spTree>
    <p:extLst>
      <p:ext uri="{BB962C8B-B14F-4D97-AF65-F5344CB8AC3E}">
        <p14:creationId xmlns:p14="http://schemas.microsoft.com/office/powerpoint/2010/main" val="3215083947"/>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DC21D6E9-55F1-4C03-9648-568589425F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4609" y="855788"/>
            <a:ext cx="6809892" cy="5332051"/>
          </a:xfrm>
          <a:prstGeom prst="rect">
            <a:avLst/>
          </a:prstGeom>
        </p:spPr>
      </p:pic>
      <p:sp>
        <p:nvSpPr>
          <p:cNvPr id="2" name="标题 1">
            <a:extLst>
              <a:ext uri="{FF2B5EF4-FFF2-40B4-BE49-F238E27FC236}">
                <a16:creationId xmlns:a16="http://schemas.microsoft.com/office/drawing/2014/main" id="{4AFA83AB-8371-B011-CFA8-99E17703446F}"/>
              </a:ext>
            </a:extLst>
          </p:cNvPr>
          <p:cNvSpPr>
            <a:spLocks noGrp="1"/>
          </p:cNvSpPr>
          <p:nvPr>
            <p:ph type="title"/>
          </p:nvPr>
        </p:nvSpPr>
        <p:spPr/>
        <p:txBody>
          <a:bodyPr/>
          <a:lstStyle/>
          <a:p>
            <a:r>
              <a:rPr lang="zh-CN" altLang="en-US" dirty="0"/>
              <a:t>使用</a:t>
            </a:r>
            <a:r>
              <a:rPr lang="en-US" altLang="zh-CN" dirty="0"/>
              <a:t>FPGA</a:t>
            </a:r>
            <a:r>
              <a:rPr lang="zh-CN" altLang="en-US" dirty="0"/>
              <a:t>实验结果</a:t>
            </a:r>
          </a:p>
        </p:txBody>
      </p:sp>
      <p:graphicFrame>
        <p:nvGraphicFramePr>
          <p:cNvPr id="5" name="表格 4">
            <a:extLst>
              <a:ext uri="{FF2B5EF4-FFF2-40B4-BE49-F238E27FC236}">
                <a16:creationId xmlns:a16="http://schemas.microsoft.com/office/drawing/2014/main" id="{EDEC1248-8FF9-151D-B3B0-D2AA142CABA0}"/>
              </a:ext>
            </a:extLst>
          </p:cNvPr>
          <p:cNvGraphicFramePr>
            <a:graphicFrameLocks noGrp="1"/>
          </p:cNvGraphicFramePr>
          <p:nvPr>
            <p:extLst>
              <p:ext uri="{D42A27DB-BD31-4B8C-83A1-F6EECF244321}">
                <p14:modId xmlns:p14="http://schemas.microsoft.com/office/powerpoint/2010/main" val="4219714737"/>
              </p:ext>
            </p:extLst>
          </p:nvPr>
        </p:nvGraphicFramePr>
        <p:xfrm>
          <a:off x="0" y="4986510"/>
          <a:ext cx="4881638" cy="942975"/>
        </p:xfrm>
        <a:graphic>
          <a:graphicData uri="http://schemas.openxmlformats.org/drawingml/2006/table">
            <a:tbl>
              <a:tblPr>
                <a:tableStyleId>{2D5ABB26-0587-4C30-8999-92F81FD0307C}</a:tableStyleId>
              </a:tblPr>
              <a:tblGrid>
                <a:gridCol w="1043885">
                  <a:extLst>
                    <a:ext uri="{9D8B030D-6E8A-4147-A177-3AD203B41FA5}">
                      <a16:colId xmlns:a16="http://schemas.microsoft.com/office/drawing/2014/main" val="3687824092"/>
                    </a:ext>
                  </a:extLst>
                </a:gridCol>
                <a:gridCol w="976798">
                  <a:extLst>
                    <a:ext uri="{9D8B030D-6E8A-4147-A177-3AD203B41FA5}">
                      <a16:colId xmlns:a16="http://schemas.microsoft.com/office/drawing/2014/main" val="1961248490"/>
                    </a:ext>
                  </a:extLst>
                </a:gridCol>
                <a:gridCol w="1124419">
                  <a:extLst>
                    <a:ext uri="{9D8B030D-6E8A-4147-A177-3AD203B41FA5}">
                      <a16:colId xmlns:a16="http://schemas.microsoft.com/office/drawing/2014/main" val="15246026"/>
                    </a:ext>
                  </a:extLst>
                </a:gridCol>
                <a:gridCol w="860973">
                  <a:extLst>
                    <a:ext uri="{9D8B030D-6E8A-4147-A177-3AD203B41FA5}">
                      <a16:colId xmlns:a16="http://schemas.microsoft.com/office/drawing/2014/main" val="116825774"/>
                    </a:ext>
                  </a:extLst>
                </a:gridCol>
                <a:gridCol w="875563">
                  <a:extLst>
                    <a:ext uri="{9D8B030D-6E8A-4147-A177-3AD203B41FA5}">
                      <a16:colId xmlns:a16="http://schemas.microsoft.com/office/drawing/2014/main" val="1515712246"/>
                    </a:ext>
                  </a:extLst>
                </a:gridCol>
              </a:tblGrid>
              <a:tr h="232751">
                <a:tc>
                  <a:txBody>
                    <a:bodyPr/>
                    <a:lstStyle/>
                    <a:p>
                      <a:pPr algn="ctr" fontAlgn="b"/>
                      <a:endParaRPr lang="en-US" sz="2000" b="1"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l-GR" sz="2000" b="1" u="none" strike="noStrike" dirty="0">
                          <a:effectLst/>
                        </a:rPr>
                        <a:t>σ</a:t>
                      </a:r>
                      <a:r>
                        <a:rPr lang="en-US" sz="2000" b="1" u="none" strike="noStrike" dirty="0">
                          <a:effectLst/>
                        </a:rPr>
                        <a:t>sat</a:t>
                      </a:r>
                      <a:endParaRPr lang="en-US" sz="2000" b="1"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2000" b="1" u="none" strike="noStrike" dirty="0">
                          <a:effectLst/>
                        </a:rPr>
                        <a:t>Eth</a:t>
                      </a:r>
                      <a:endParaRPr lang="en-US" sz="2000" b="1"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altLang="zh-CN" sz="2000" b="1" u="none" strike="noStrike" dirty="0">
                          <a:solidFill>
                            <a:srgbClr val="000000"/>
                          </a:solidFill>
                          <a:effectLst/>
                        </a:rPr>
                        <a:t>W</a:t>
                      </a:r>
                      <a:endParaRPr lang="en-US" sz="2000" b="1"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altLang="zh-CN" sz="2000" b="1" u="none" strike="noStrike" dirty="0">
                          <a:solidFill>
                            <a:srgbClr val="000000"/>
                          </a:solidFill>
                          <a:effectLst/>
                        </a:rPr>
                        <a:t>s</a:t>
                      </a:r>
                      <a:endParaRPr lang="en-US" sz="2000" b="1"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8864204"/>
                  </a:ext>
                </a:extLst>
              </a:tr>
              <a:tr h="232751">
                <a:tc>
                  <a:txBody>
                    <a:bodyPr/>
                    <a:lstStyle/>
                    <a:p>
                      <a:pPr algn="ctr" fontAlgn="b"/>
                      <a:r>
                        <a:rPr lang="zh-CN" altLang="en-US" sz="2000" b="1" i="0" u="none" strike="noStrike" dirty="0">
                          <a:solidFill>
                            <a:schemeClr val="accent1"/>
                          </a:solidFill>
                          <a:effectLst/>
                          <a:latin typeface="等线" panose="02010600030101010101" pitchFamily="2" charset="-122"/>
                          <a:ea typeface="等线" panose="02010600030101010101" pitchFamily="2" charset="-122"/>
                        </a:rPr>
                        <a:t>反演结果</a:t>
                      </a:r>
                      <a:endParaRPr lang="en-US" sz="2000" b="1" i="0" u="none" strike="noStrike" dirty="0">
                        <a:solidFill>
                          <a:schemeClr val="accent1"/>
                        </a:solidFill>
                        <a:effectLst/>
                        <a:latin typeface="等线" panose="02010600030101010101" pitchFamily="2" charset="-122"/>
                        <a:ea typeface="等线" panose="02010600030101010101" pitchFamily="2" charset="-122"/>
                      </a:endParaRPr>
                    </a:p>
                  </a:txBody>
                  <a:tcPr marL="9525" marR="9525" marT="9525"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2000" b="1" u="none" strike="noStrike" dirty="0">
                          <a:solidFill>
                            <a:schemeClr val="accent1"/>
                          </a:solidFill>
                          <a:effectLst/>
                        </a:rPr>
                        <a:t>2.05E-15</a:t>
                      </a:r>
                      <a:endParaRPr lang="en-US" sz="2000" b="1" i="0" u="none" strike="noStrike" dirty="0">
                        <a:solidFill>
                          <a:schemeClr val="accent1"/>
                        </a:solidFill>
                        <a:effectLst/>
                        <a:latin typeface="等线" panose="02010600030101010101" pitchFamily="2" charset="-122"/>
                        <a:ea typeface="等线" panose="02010600030101010101" pitchFamily="2" charset="-122"/>
                      </a:endParaRPr>
                    </a:p>
                  </a:txBody>
                  <a:tcPr marL="9525" marR="9525" marT="9525"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2000" b="1" u="none" strike="noStrike" dirty="0">
                          <a:solidFill>
                            <a:schemeClr val="accent1"/>
                          </a:solidFill>
                          <a:effectLst/>
                        </a:rPr>
                        <a:t>6.92E-01</a:t>
                      </a:r>
                      <a:endParaRPr lang="en-US" sz="2000" b="1" i="0" u="none" strike="noStrike" dirty="0">
                        <a:solidFill>
                          <a:schemeClr val="accent1"/>
                        </a:solidFill>
                        <a:effectLst/>
                        <a:latin typeface="等线" panose="02010600030101010101" pitchFamily="2" charset="-122"/>
                        <a:ea typeface="等线" panose="02010600030101010101" pitchFamily="2" charset="-122"/>
                      </a:endParaRPr>
                    </a:p>
                  </a:txBody>
                  <a:tcPr marL="9525" marR="9525" marT="9525"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altLang="zh-CN" sz="2000" b="1" u="none" strike="noStrike" dirty="0">
                          <a:solidFill>
                            <a:schemeClr val="accent1"/>
                          </a:solidFill>
                          <a:effectLst/>
                        </a:rPr>
                        <a:t>16.1</a:t>
                      </a:r>
                      <a:endParaRPr lang="en-US" altLang="zh-CN" sz="2000" b="1" i="0" u="none" strike="noStrike" dirty="0">
                        <a:solidFill>
                          <a:schemeClr val="accent1"/>
                        </a:solidFill>
                        <a:effectLst/>
                        <a:latin typeface="等线" panose="02010600030101010101" pitchFamily="2" charset="-122"/>
                        <a:ea typeface="等线" panose="02010600030101010101" pitchFamily="2" charset="-122"/>
                      </a:endParaRPr>
                    </a:p>
                  </a:txBody>
                  <a:tcPr marL="9525" marR="9525" marT="9525"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altLang="zh-CN" sz="2000" b="1" u="none" strike="noStrike" dirty="0">
                          <a:solidFill>
                            <a:schemeClr val="accent1"/>
                          </a:solidFill>
                          <a:effectLst/>
                        </a:rPr>
                        <a:t>1.0</a:t>
                      </a:r>
                      <a:endParaRPr lang="en-US" altLang="zh-CN" sz="2000" b="1" i="0" u="none" strike="noStrike" dirty="0">
                        <a:solidFill>
                          <a:schemeClr val="accent1"/>
                        </a:solidFill>
                        <a:effectLst/>
                        <a:latin typeface="等线" panose="02010600030101010101" pitchFamily="2" charset="-122"/>
                        <a:ea typeface="等线" panose="02010600030101010101" pitchFamily="2" charset="-122"/>
                      </a:endParaRPr>
                    </a:p>
                  </a:txBody>
                  <a:tcPr marL="9525" marR="9525" marT="9525"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8212989"/>
                  </a:ext>
                </a:extLst>
              </a:tr>
              <a:tr h="232751">
                <a:tc>
                  <a:txBody>
                    <a:bodyPr/>
                    <a:lstStyle/>
                    <a:p>
                      <a:pPr algn="ctr" fontAlgn="b"/>
                      <a:r>
                        <a:rPr lang="zh-CN" altLang="en-US" sz="2000" b="1" i="0" u="none" strike="noStrike" dirty="0">
                          <a:solidFill>
                            <a:schemeClr val="accent2"/>
                          </a:solidFill>
                          <a:effectLst/>
                          <a:latin typeface="等线" panose="02010600030101010101" pitchFamily="2" charset="-122"/>
                          <a:ea typeface="等线" panose="02010600030101010101" pitchFamily="2" charset="-122"/>
                        </a:rPr>
                        <a:t>实测结果</a:t>
                      </a:r>
                      <a:endParaRPr lang="en-US" sz="2000" b="1" i="0" u="none" strike="noStrike" dirty="0">
                        <a:solidFill>
                          <a:schemeClr val="accent2"/>
                        </a:solidFill>
                        <a:effectLst/>
                        <a:latin typeface="等线" panose="02010600030101010101" pitchFamily="2" charset="-122"/>
                        <a:ea typeface="等线" panose="02010600030101010101" pitchFamily="2" charset="-122"/>
                      </a:endParaRP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r>
                        <a:rPr lang="en-US" sz="2000" b="1" i="0" u="none" strike="noStrike" dirty="0">
                          <a:solidFill>
                            <a:schemeClr val="accent2"/>
                          </a:solidFill>
                          <a:effectLst/>
                          <a:latin typeface="等线" panose="02010600030101010101" pitchFamily="2" charset="-122"/>
                          <a:ea typeface="等线" panose="02010600030101010101" pitchFamily="2" charset="-122"/>
                        </a:rPr>
                        <a:t>3.5E-15</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r>
                        <a:rPr lang="en-US" sz="2000" b="1" i="0" u="none" strike="noStrike" dirty="0">
                          <a:solidFill>
                            <a:schemeClr val="accent2"/>
                          </a:solidFill>
                          <a:effectLst/>
                          <a:latin typeface="等线" panose="02010600030101010101" pitchFamily="2" charset="-122"/>
                          <a:ea typeface="等线" panose="02010600030101010101" pitchFamily="2" charset="-122"/>
                        </a:rPr>
                        <a:t>6.5E-01</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r>
                        <a:rPr lang="en-US" altLang="zh-CN" sz="2000" b="1" i="0" u="none" strike="noStrike" dirty="0">
                          <a:solidFill>
                            <a:schemeClr val="accent2"/>
                          </a:solidFill>
                          <a:effectLst/>
                          <a:latin typeface="等线" panose="02010600030101010101" pitchFamily="2" charset="-122"/>
                          <a:ea typeface="等线" panose="02010600030101010101" pitchFamily="2" charset="-122"/>
                        </a:rPr>
                        <a:t>10</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r>
                        <a:rPr lang="en-US" altLang="zh-CN" sz="2000" b="1" i="0" u="none" strike="noStrike" dirty="0">
                          <a:solidFill>
                            <a:schemeClr val="accent2"/>
                          </a:solidFill>
                          <a:effectLst/>
                          <a:latin typeface="等线" panose="02010600030101010101" pitchFamily="2" charset="-122"/>
                          <a:ea typeface="等线" panose="02010600030101010101" pitchFamily="2" charset="-122"/>
                        </a:rPr>
                        <a:t>1.3</a:t>
                      </a:r>
                    </a:p>
                  </a:txBody>
                  <a:tcPr marL="9525" marR="9525" marT="9525"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1917866625"/>
                  </a:ext>
                </a:extLst>
              </a:tr>
            </a:tbl>
          </a:graphicData>
        </a:graphic>
      </p:graphicFrame>
      <p:graphicFrame>
        <p:nvGraphicFramePr>
          <p:cNvPr id="7" name="表格 6">
            <a:extLst>
              <a:ext uri="{FF2B5EF4-FFF2-40B4-BE49-F238E27FC236}">
                <a16:creationId xmlns:a16="http://schemas.microsoft.com/office/drawing/2014/main" id="{6CDA2FF6-27E9-C0FD-C630-117633AEE102}"/>
              </a:ext>
            </a:extLst>
          </p:cNvPr>
          <p:cNvGraphicFramePr>
            <a:graphicFrameLocks noGrp="1"/>
          </p:cNvGraphicFramePr>
          <p:nvPr>
            <p:extLst>
              <p:ext uri="{D42A27DB-BD31-4B8C-83A1-F6EECF244321}">
                <p14:modId xmlns:p14="http://schemas.microsoft.com/office/powerpoint/2010/main" val="2093087803"/>
              </p:ext>
            </p:extLst>
          </p:nvPr>
        </p:nvGraphicFramePr>
        <p:xfrm>
          <a:off x="597112" y="3521813"/>
          <a:ext cx="3279250" cy="1085850"/>
        </p:xfrm>
        <a:graphic>
          <a:graphicData uri="http://schemas.openxmlformats.org/drawingml/2006/table">
            <a:tbl>
              <a:tblPr>
                <a:tableStyleId>{5C22544A-7EE6-4342-B048-85BDC9FD1C3A}</a:tableStyleId>
              </a:tblPr>
              <a:tblGrid>
                <a:gridCol w="1009685">
                  <a:extLst>
                    <a:ext uri="{9D8B030D-6E8A-4147-A177-3AD203B41FA5}">
                      <a16:colId xmlns:a16="http://schemas.microsoft.com/office/drawing/2014/main" val="357761345"/>
                    </a:ext>
                  </a:extLst>
                </a:gridCol>
                <a:gridCol w="564355">
                  <a:extLst>
                    <a:ext uri="{9D8B030D-6E8A-4147-A177-3AD203B41FA5}">
                      <a16:colId xmlns:a16="http://schemas.microsoft.com/office/drawing/2014/main" val="3263842894"/>
                    </a:ext>
                  </a:extLst>
                </a:gridCol>
                <a:gridCol w="787020">
                  <a:extLst>
                    <a:ext uri="{9D8B030D-6E8A-4147-A177-3AD203B41FA5}">
                      <a16:colId xmlns:a16="http://schemas.microsoft.com/office/drawing/2014/main" val="1133022952"/>
                    </a:ext>
                  </a:extLst>
                </a:gridCol>
                <a:gridCol w="918190">
                  <a:extLst>
                    <a:ext uri="{9D8B030D-6E8A-4147-A177-3AD203B41FA5}">
                      <a16:colId xmlns:a16="http://schemas.microsoft.com/office/drawing/2014/main" val="193425348"/>
                    </a:ext>
                  </a:extLst>
                </a:gridCol>
              </a:tblGrid>
              <a:tr h="180975">
                <a:tc>
                  <a:txBody>
                    <a:bodyPr/>
                    <a:lstStyle/>
                    <a:p>
                      <a:pPr algn="ctr" fontAlgn="ctr"/>
                      <a:r>
                        <a:rPr lang="zh-CN" altLang="en-US" sz="1100" b="1" u="none" strike="noStrike" dirty="0">
                          <a:effectLst/>
                        </a:rPr>
                        <a:t>聚乙烯厚度</a:t>
                      </a:r>
                      <a:r>
                        <a:rPr lang="en-US" altLang="zh-CN" sz="1100" b="1" u="none" strike="noStrike" dirty="0">
                          <a:effectLst/>
                        </a:rPr>
                        <a:t>mm</a:t>
                      </a:r>
                      <a:endParaRPr lang="zh-CN" altLang="en-US" sz="1100" b="1"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ctr"/>
                </a:tc>
                <a:tc>
                  <a:txBody>
                    <a:bodyPr/>
                    <a:lstStyle/>
                    <a:p>
                      <a:pPr algn="ctr" fontAlgn="ctr"/>
                      <a:r>
                        <a:rPr lang="zh-CN" altLang="en-US" sz="1100" b="1" u="none" strike="noStrike">
                          <a:effectLst/>
                        </a:rPr>
                        <a:t>计数</a:t>
                      </a:r>
                      <a:endParaRPr lang="zh-CN" altLang="en-US" sz="1100" b="1" i="0" u="none" strike="noStrike">
                        <a:solidFill>
                          <a:srgbClr val="000000"/>
                        </a:solidFill>
                        <a:effectLst/>
                        <a:latin typeface="等线" panose="02010600030101010101" pitchFamily="2" charset="-122"/>
                        <a:ea typeface="等线" panose="02010600030101010101" pitchFamily="2" charset="-122"/>
                      </a:endParaRPr>
                    </a:p>
                  </a:txBody>
                  <a:tcPr marL="9525" marR="9525" marT="9525" marB="0" anchor="ctr"/>
                </a:tc>
                <a:tc>
                  <a:txBody>
                    <a:bodyPr/>
                    <a:lstStyle/>
                    <a:p>
                      <a:pPr algn="ctr" fontAlgn="ctr"/>
                      <a:r>
                        <a:rPr lang="zh-CN" altLang="en-US" sz="1100" b="1" u="none" strike="noStrike">
                          <a:effectLst/>
                        </a:rPr>
                        <a:t>测试时间</a:t>
                      </a:r>
                      <a:endParaRPr lang="zh-CN" altLang="en-US" sz="1100" b="1" i="0" u="none" strike="noStrike">
                        <a:solidFill>
                          <a:srgbClr val="000000"/>
                        </a:solidFill>
                        <a:effectLst/>
                        <a:latin typeface="等线" panose="02010600030101010101" pitchFamily="2" charset="-122"/>
                        <a:ea typeface="等线" panose="02010600030101010101" pitchFamily="2" charset="-122"/>
                      </a:endParaRPr>
                    </a:p>
                  </a:txBody>
                  <a:tcPr marL="9525" marR="9525" marT="9525" marB="0" anchor="ctr"/>
                </a:tc>
                <a:tc>
                  <a:txBody>
                    <a:bodyPr/>
                    <a:lstStyle/>
                    <a:p>
                      <a:pPr algn="ctr" fontAlgn="ctr"/>
                      <a:r>
                        <a:rPr lang="en-US" sz="1100" b="1" u="none" strike="noStrike">
                          <a:effectLst/>
                        </a:rPr>
                        <a:t>Bit </a:t>
                      </a:r>
                      <a:r>
                        <a:rPr lang="zh-CN" altLang="en-US" sz="1100" b="1" u="none" strike="noStrike">
                          <a:effectLst/>
                        </a:rPr>
                        <a:t>数</a:t>
                      </a:r>
                      <a:endParaRPr lang="zh-CN" altLang="en-US" sz="1100" b="1" i="0" u="none" strike="noStrike">
                        <a:solidFill>
                          <a:srgbClr val="000000"/>
                        </a:solidFill>
                        <a:effectLst/>
                        <a:latin typeface="等线" panose="02010600030101010101" pitchFamily="2" charset="-122"/>
                        <a:ea typeface="等线" panose="02010600030101010101" pitchFamily="2" charset="-122"/>
                      </a:endParaRPr>
                    </a:p>
                  </a:txBody>
                  <a:tcPr marL="9525" marR="9525" marT="9525" marB="0" anchor="ctr"/>
                </a:tc>
                <a:extLst>
                  <a:ext uri="{0D108BD9-81ED-4DB2-BD59-A6C34878D82A}">
                    <a16:rowId xmlns:a16="http://schemas.microsoft.com/office/drawing/2014/main" val="4104158086"/>
                  </a:ext>
                </a:extLst>
              </a:tr>
              <a:tr h="180975">
                <a:tc>
                  <a:txBody>
                    <a:bodyPr/>
                    <a:lstStyle/>
                    <a:p>
                      <a:pPr algn="ctr" fontAlgn="ctr"/>
                      <a:r>
                        <a:rPr lang="en-US" altLang="zh-CN" sz="1100" b="1" u="none" strike="noStrike" dirty="0">
                          <a:effectLst/>
                        </a:rPr>
                        <a:t>0</a:t>
                      </a:r>
                      <a:endParaRPr lang="en-US" altLang="zh-CN" sz="1100" b="1"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ctr"/>
                </a:tc>
                <a:tc>
                  <a:txBody>
                    <a:bodyPr/>
                    <a:lstStyle/>
                    <a:p>
                      <a:pPr algn="ctr" fontAlgn="ctr"/>
                      <a:r>
                        <a:rPr lang="en-US" altLang="zh-CN" sz="1100" b="1" u="none" strike="noStrike">
                          <a:effectLst/>
                        </a:rPr>
                        <a:t>2861</a:t>
                      </a:r>
                      <a:endParaRPr lang="en-US" altLang="zh-CN" sz="1100" b="1" i="0" u="none" strike="noStrike">
                        <a:solidFill>
                          <a:srgbClr val="000000"/>
                        </a:solidFill>
                        <a:effectLst/>
                        <a:latin typeface="等线" panose="02010600030101010101" pitchFamily="2" charset="-122"/>
                        <a:ea typeface="等线" panose="02010600030101010101" pitchFamily="2" charset="-122"/>
                      </a:endParaRPr>
                    </a:p>
                  </a:txBody>
                  <a:tcPr marL="9525" marR="9525" marT="9525" marB="0" anchor="ctr"/>
                </a:tc>
                <a:tc>
                  <a:txBody>
                    <a:bodyPr/>
                    <a:lstStyle/>
                    <a:p>
                      <a:pPr algn="ctr" fontAlgn="ctr"/>
                      <a:r>
                        <a:rPr lang="en-US" altLang="zh-CN" sz="1100" b="1" u="none" strike="noStrike">
                          <a:effectLst/>
                        </a:rPr>
                        <a:t>12000</a:t>
                      </a:r>
                      <a:endParaRPr lang="en-US" altLang="zh-CN" sz="1100" b="1" i="0" u="none" strike="noStrike">
                        <a:solidFill>
                          <a:srgbClr val="000000"/>
                        </a:solidFill>
                        <a:effectLst/>
                        <a:latin typeface="等线" panose="02010600030101010101" pitchFamily="2" charset="-122"/>
                        <a:ea typeface="等线" panose="02010600030101010101" pitchFamily="2" charset="-122"/>
                      </a:endParaRPr>
                    </a:p>
                  </a:txBody>
                  <a:tcPr marL="9525" marR="9525" marT="9525" marB="0" anchor="ctr"/>
                </a:tc>
                <a:tc>
                  <a:txBody>
                    <a:bodyPr/>
                    <a:lstStyle/>
                    <a:p>
                      <a:pPr algn="ctr" fontAlgn="ctr"/>
                      <a:r>
                        <a:rPr lang="en-US" altLang="zh-CN" sz="1100" b="1" u="none" strike="noStrike">
                          <a:effectLst/>
                        </a:rPr>
                        <a:t>148194336</a:t>
                      </a:r>
                      <a:endParaRPr lang="en-US" altLang="zh-CN" sz="1100" b="1" i="0" u="none" strike="noStrike">
                        <a:solidFill>
                          <a:srgbClr val="000000"/>
                        </a:solidFill>
                        <a:effectLst/>
                        <a:latin typeface="等线" panose="02010600030101010101" pitchFamily="2" charset="-122"/>
                        <a:ea typeface="等线" panose="02010600030101010101" pitchFamily="2" charset="-122"/>
                      </a:endParaRPr>
                    </a:p>
                  </a:txBody>
                  <a:tcPr marL="9525" marR="9525" marT="9525" marB="0" anchor="ctr"/>
                </a:tc>
                <a:extLst>
                  <a:ext uri="{0D108BD9-81ED-4DB2-BD59-A6C34878D82A}">
                    <a16:rowId xmlns:a16="http://schemas.microsoft.com/office/drawing/2014/main" val="876250486"/>
                  </a:ext>
                </a:extLst>
              </a:tr>
              <a:tr h="180975">
                <a:tc>
                  <a:txBody>
                    <a:bodyPr/>
                    <a:lstStyle/>
                    <a:p>
                      <a:pPr algn="ctr" fontAlgn="ctr"/>
                      <a:r>
                        <a:rPr lang="en-US" altLang="zh-CN" sz="1100" b="1" i="0" u="none" strike="noStrike" dirty="0">
                          <a:solidFill>
                            <a:srgbClr val="000000"/>
                          </a:solidFill>
                          <a:effectLst/>
                          <a:latin typeface="等线" panose="02010600030101010101" pitchFamily="2" charset="-122"/>
                          <a:ea typeface="等线" panose="02010600030101010101" pitchFamily="2" charset="-122"/>
                        </a:rPr>
                        <a:t>30</a:t>
                      </a:r>
                    </a:p>
                  </a:txBody>
                  <a:tcPr marL="9525" marR="9525" marT="9525" marB="0" anchor="ctr"/>
                </a:tc>
                <a:tc>
                  <a:txBody>
                    <a:bodyPr/>
                    <a:lstStyle/>
                    <a:p>
                      <a:pPr algn="ctr" fontAlgn="ctr"/>
                      <a:r>
                        <a:rPr lang="en-US" altLang="zh-CN" sz="1100" b="1" u="none" strike="noStrike">
                          <a:effectLst/>
                        </a:rPr>
                        <a:t>2241</a:t>
                      </a:r>
                      <a:endParaRPr lang="en-US" altLang="zh-CN" sz="1100" b="1" i="0" u="none" strike="noStrike">
                        <a:solidFill>
                          <a:srgbClr val="000000"/>
                        </a:solidFill>
                        <a:effectLst/>
                        <a:latin typeface="等线" panose="02010600030101010101" pitchFamily="2" charset="-122"/>
                        <a:ea typeface="等线" panose="02010600030101010101" pitchFamily="2" charset="-122"/>
                      </a:endParaRPr>
                    </a:p>
                  </a:txBody>
                  <a:tcPr marL="9525" marR="9525" marT="9525" marB="0" anchor="ctr"/>
                </a:tc>
                <a:tc>
                  <a:txBody>
                    <a:bodyPr/>
                    <a:lstStyle/>
                    <a:p>
                      <a:pPr algn="ctr" fontAlgn="ctr"/>
                      <a:r>
                        <a:rPr lang="en-US" altLang="zh-CN" sz="1100" b="1" u="none" strike="noStrike">
                          <a:effectLst/>
                        </a:rPr>
                        <a:t>13800</a:t>
                      </a:r>
                      <a:endParaRPr lang="en-US" altLang="zh-CN" sz="1100" b="1" i="0" u="none" strike="noStrike">
                        <a:solidFill>
                          <a:srgbClr val="000000"/>
                        </a:solidFill>
                        <a:effectLst/>
                        <a:latin typeface="等线" panose="02010600030101010101" pitchFamily="2" charset="-122"/>
                        <a:ea typeface="等线" panose="02010600030101010101" pitchFamily="2" charset="-122"/>
                      </a:endParaRPr>
                    </a:p>
                  </a:txBody>
                  <a:tcPr marL="9525" marR="9525" marT="9525" marB="0" anchor="ctr"/>
                </a:tc>
                <a:tc>
                  <a:txBody>
                    <a:bodyPr/>
                    <a:lstStyle/>
                    <a:p>
                      <a:pPr algn="ctr" fontAlgn="ctr"/>
                      <a:endParaRPr lang="zh-CN" altLang="en-US" sz="1100" b="1" i="0" u="none" strike="noStrike">
                        <a:solidFill>
                          <a:srgbClr val="000000"/>
                        </a:solidFill>
                        <a:effectLst/>
                        <a:latin typeface="等线" panose="02010600030101010101" pitchFamily="2" charset="-122"/>
                        <a:ea typeface="等线" panose="02010600030101010101" pitchFamily="2" charset="-122"/>
                      </a:endParaRPr>
                    </a:p>
                  </a:txBody>
                  <a:tcPr marL="9525" marR="9525" marT="9525" marB="0" anchor="ctr"/>
                </a:tc>
                <a:extLst>
                  <a:ext uri="{0D108BD9-81ED-4DB2-BD59-A6C34878D82A}">
                    <a16:rowId xmlns:a16="http://schemas.microsoft.com/office/drawing/2014/main" val="2846784376"/>
                  </a:ext>
                </a:extLst>
              </a:tr>
              <a:tr h="180975">
                <a:tc>
                  <a:txBody>
                    <a:bodyPr/>
                    <a:lstStyle/>
                    <a:p>
                      <a:pPr algn="ctr" fontAlgn="ctr"/>
                      <a:r>
                        <a:rPr lang="en-US" altLang="zh-CN" sz="1100" b="1" i="0" u="none" strike="noStrike" dirty="0">
                          <a:solidFill>
                            <a:srgbClr val="000000"/>
                          </a:solidFill>
                          <a:effectLst/>
                          <a:latin typeface="等线" panose="02010600030101010101" pitchFamily="2" charset="-122"/>
                          <a:ea typeface="等线" panose="02010600030101010101" pitchFamily="2" charset="-122"/>
                        </a:rPr>
                        <a:t>53</a:t>
                      </a:r>
                    </a:p>
                  </a:txBody>
                  <a:tcPr marL="9525" marR="9525" marT="9525" marB="0" anchor="ctr"/>
                </a:tc>
                <a:tc>
                  <a:txBody>
                    <a:bodyPr/>
                    <a:lstStyle/>
                    <a:p>
                      <a:pPr algn="ctr" fontAlgn="ctr"/>
                      <a:r>
                        <a:rPr lang="en-US" altLang="zh-CN" sz="1100" b="1" u="none" strike="noStrike">
                          <a:effectLst/>
                        </a:rPr>
                        <a:t>1818</a:t>
                      </a:r>
                      <a:endParaRPr lang="en-US" altLang="zh-CN" sz="1100" b="1" i="0" u="none" strike="noStrike">
                        <a:solidFill>
                          <a:srgbClr val="000000"/>
                        </a:solidFill>
                        <a:effectLst/>
                        <a:latin typeface="等线" panose="02010600030101010101" pitchFamily="2" charset="-122"/>
                        <a:ea typeface="等线" panose="02010600030101010101" pitchFamily="2" charset="-122"/>
                      </a:endParaRPr>
                    </a:p>
                  </a:txBody>
                  <a:tcPr marL="9525" marR="9525" marT="9525" marB="0" anchor="ctr"/>
                </a:tc>
                <a:tc>
                  <a:txBody>
                    <a:bodyPr/>
                    <a:lstStyle/>
                    <a:p>
                      <a:pPr algn="ctr" fontAlgn="ctr"/>
                      <a:r>
                        <a:rPr lang="en-US" altLang="zh-CN" sz="1100" b="1" u="none" strike="noStrike">
                          <a:effectLst/>
                        </a:rPr>
                        <a:t>14400</a:t>
                      </a:r>
                      <a:endParaRPr lang="en-US" altLang="zh-CN" sz="1100" b="1" i="0" u="none" strike="noStrike">
                        <a:solidFill>
                          <a:srgbClr val="000000"/>
                        </a:solidFill>
                        <a:effectLst/>
                        <a:latin typeface="等线" panose="02010600030101010101" pitchFamily="2" charset="-122"/>
                        <a:ea typeface="等线" panose="02010600030101010101" pitchFamily="2" charset="-122"/>
                      </a:endParaRPr>
                    </a:p>
                  </a:txBody>
                  <a:tcPr marL="9525" marR="9525" marT="9525" marB="0" anchor="ctr"/>
                </a:tc>
                <a:tc>
                  <a:txBody>
                    <a:bodyPr/>
                    <a:lstStyle/>
                    <a:p>
                      <a:pPr algn="ctr" fontAlgn="ctr"/>
                      <a:endParaRPr lang="zh-CN" altLang="en-US" sz="1100" b="1" i="0" u="none" strike="noStrike">
                        <a:solidFill>
                          <a:srgbClr val="000000"/>
                        </a:solidFill>
                        <a:effectLst/>
                        <a:latin typeface="等线" panose="02010600030101010101" pitchFamily="2" charset="-122"/>
                        <a:ea typeface="等线" panose="02010600030101010101" pitchFamily="2" charset="-122"/>
                      </a:endParaRPr>
                    </a:p>
                  </a:txBody>
                  <a:tcPr marL="9525" marR="9525" marT="9525" marB="0" anchor="ctr"/>
                </a:tc>
                <a:extLst>
                  <a:ext uri="{0D108BD9-81ED-4DB2-BD59-A6C34878D82A}">
                    <a16:rowId xmlns:a16="http://schemas.microsoft.com/office/drawing/2014/main" val="2525389059"/>
                  </a:ext>
                </a:extLst>
              </a:tr>
              <a:tr h="180975">
                <a:tc>
                  <a:txBody>
                    <a:bodyPr/>
                    <a:lstStyle/>
                    <a:p>
                      <a:pPr algn="ctr" fontAlgn="ctr"/>
                      <a:r>
                        <a:rPr lang="en-US" altLang="zh-CN" sz="1100" b="1" i="0" u="none" strike="noStrike" dirty="0">
                          <a:solidFill>
                            <a:srgbClr val="000000"/>
                          </a:solidFill>
                          <a:effectLst/>
                          <a:latin typeface="等线" panose="02010600030101010101" pitchFamily="2" charset="-122"/>
                          <a:ea typeface="等线" panose="02010600030101010101" pitchFamily="2" charset="-122"/>
                        </a:rPr>
                        <a:t>73</a:t>
                      </a:r>
                    </a:p>
                  </a:txBody>
                  <a:tcPr marL="9525" marR="9525" marT="9525" marB="0" anchor="ctr"/>
                </a:tc>
                <a:tc>
                  <a:txBody>
                    <a:bodyPr/>
                    <a:lstStyle/>
                    <a:p>
                      <a:pPr algn="ctr" fontAlgn="ctr"/>
                      <a:r>
                        <a:rPr lang="en-US" altLang="zh-CN" sz="1100" b="1" u="none" strike="noStrike">
                          <a:effectLst/>
                        </a:rPr>
                        <a:t>1879</a:t>
                      </a:r>
                      <a:endParaRPr lang="en-US" altLang="zh-CN" sz="1100" b="1" i="0" u="none" strike="noStrike">
                        <a:solidFill>
                          <a:srgbClr val="000000"/>
                        </a:solidFill>
                        <a:effectLst/>
                        <a:latin typeface="等线" panose="02010600030101010101" pitchFamily="2" charset="-122"/>
                        <a:ea typeface="等线" panose="02010600030101010101" pitchFamily="2" charset="-122"/>
                      </a:endParaRPr>
                    </a:p>
                  </a:txBody>
                  <a:tcPr marL="9525" marR="9525" marT="9525" marB="0" anchor="ctr"/>
                </a:tc>
                <a:tc>
                  <a:txBody>
                    <a:bodyPr/>
                    <a:lstStyle/>
                    <a:p>
                      <a:pPr algn="ctr" fontAlgn="ctr"/>
                      <a:r>
                        <a:rPr lang="en-US" altLang="zh-CN" sz="1100" b="1" u="none" strike="noStrike">
                          <a:effectLst/>
                        </a:rPr>
                        <a:t>18000</a:t>
                      </a:r>
                      <a:endParaRPr lang="en-US" altLang="zh-CN" sz="1100" b="1" i="0" u="none" strike="noStrike">
                        <a:solidFill>
                          <a:srgbClr val="000000"/>
                        </a:solidFill>
                        <a:effectLst/>
                        <a:latin typeface="等线" panose="02010600030101010101" pitchFamily="2" charset="-122"/>
                        <a:ea typeface="等线" panose="02010600030101010101" pitchFamily="2" charset="-122"/>
                      </a:endParaRPr>
                    </a:p>
                  </a:txBody>
                  <a:tcPr marL="9525" marR="9525" marT="9525" marB="0" anchor="ctr"/>
                </a:tc>
                <a:tc>
                  <a:txBody>
                    <a:bodyPr/>
                    <a:lstStyle/>
                    <a:p>
                      <a:pPr algn="ctr" fontAlgn="ctr"/>
                      <a:endParaRPr lang="zh-CN" altLang="en-US" sz="1100" b="1"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ctr"/>
                </a:tc>
                <a:extLst>
                  <a:ext uri="{0D108BD9-81ED-4DB2-BD59-A6C34878D82A}">
                    <a16:rowId xmlns:a16="http://schemas.microsoft.com/office/drawing/2014/main" val="1547303661"/>
                  </a:ext>
                </a:extLst>
              </a:tr>
              <a:tr h="180975">
                <a:tc>
                  <a:txBody>
                    <a:bodyPr/>
                    <a:lstStyle/>
                    <a:p>
                      <a:pPr algn="ctr" fontAlgn="ctr"/>
                      <a:r>
                        <a:rPr lang="en-US" altLang="zh-CN" sz="1100" b="1" i="0" u="none" strike="noStrike" dirty="0">
                          <a:solidFill>
                            <a:srgbClr val="000000"/>
                          </a:solidFill>
                          <a:effectLst/>
                          <a:latin typeface="等线" panose="02010600030101010101" pitchFamily="2" charset="-122"/>
                          <a:ea typeface="等线" panose="02010600030101010101" pitchFamily="2" charset="-122"/>
                        </a:rPr>
                        <a:t>100</a:t>
                      </a:r>
                    </a:p>
                  </a:txBody>
                  <a:tcPr marL="9525" marR="9525" marT="9525" marB="0" anchor="ctr"/>
                </a:tc>
                <a:tc>
                  <a:txBody>
                    <a:bodyPr/>
                    <a:lstStyle/>
                    <a:p>
                      <a:pPr algn="ctr" fontAlgn="ctr"/>
                      <a:r>
                        <a:rPr lang="en-US" altLang="zh-CN" sz="1100" b="1" u="none" strike="noStrike">
                          <a:effectLst/>
                        </a:rPr>
                        <a:t>2417</a:t>
                      </a:r>
                      <a:endParaRPr lang="en-US" altLang="zh-CN" sz="1100" b="1" i="0" u="none" strike="noStrike">
                        <a:solidFill>
                          <a:srgbClr val="000000"/>
                        </a:solidFill>
                        <a:effectLst/>
                        <a:latin typeface="等线" panose="02010600030101010101" pitchFamily="2" charset="-122"/>
                        <a:ea typeface="等线" panose="02010600030101010101" pitchFamily="2" charset="-122"/>
                      </a:endParaRPr>
                    </a:p>
                  </a:txBody>
                  <a:tcPr marL="9525" marR="9525" marT="9525" marB="0" anchor="ctr"/>
                </a:tc>
                <a:tc>
                  <a:txBody>
                    <a:bodyPr/>
                    <a:lstStyle/>
                    <a:p>
                      <a:pPr algn="ctr" fontAlgn="ctr"/>
                      <a:r>
                        <a:rPr lang="en-US" altLang="zh-CN" sz="1100" b="1" u="none" strike="noStrike">
                          <a:effectLst/>
                        </a:rPr>
                        <a:t>31200</a:t>
                      </a:r>
                      <a:endParaRPr lang="en-US" altLang="zh-CN" sz="1100" b="1" i="0" u="none" strike="noStrike">
                        <a:solidFill>
                          <a:srgbClr val="000000"/>
                        </a:solidFill>
                        <a:effectLst/>
                        <a:latin typeface="等线" panose="02010600030101010101" pitchFamily="2" charset="-122"/>
                        <a:ea typeface="等线" panose="02010600030101010101" pitchFamily="2" charset="-122"/>
                      </a:endParaRPr>
                    </a:p>
                  </a:txBody>
                  <a:tcPr marL="9525" marR="9525" marT="9525" marB="0" anchor="ctr"/>
                </a:tc>
                <a:tc>
                  <a:txBody>
                    <a:bodyPr/>
                    <a:lstStyle/>
                    <a:p>
                      <a:pPr algn="ctr" fontAlgn="ctr"/>
                      <a:endParaRPr lang="zh-CN" altLang="en-US" sz="1100" b="1"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ctr"/>
                </a:tc>
                <a:extLst>
                  <a:ext uri="{0D108BD9-81ED-4DB2-BD59-A6C34878D82A}">
                    <a16:rowId xmlns:a16="http://schemas.microsoft.com/office/drawing/2014/main" val="245606714"/>
                  </a:ext>
                </a:extLst>
              </a:tr>
            </a:tbl>
          </a:graphicData>
        </a:graphic>
      </p:graphicFrame>
      <p:graphicFrame>
        <p:nvGraphicFramePr>
          <p:cNvPr id="8" name="图表 7">
            <a:extLst>
              <a:ext uri="{FF2B5EF4-FFF2-40B4-BE49-F238E27FC236}">
                <a16:creationId xmlns:a16="http://schemas.microsoft.com/office/drawing/2014/main" id="{E432D5DC-BEFC-11D5-B961-DA8822214575}"/>
              </a:ext>
            </a:extLst>
          </p:cNvPr>
          <p:cNvGraphicFramePr>
            <a:graphicFrameLocks/>
          </p:cNvGraphicFramePr>
          <p:nvPr>
            <p:extLst>
              <p:ext uri="{D42A27DB-BD31-4B8C-83A1-F6EECF244321}">
                <p14:modId xmlns:p14="http://schemas.microsoft.com/office/powerpoint/2010/main" val="2273068981"/>
              </p:ext>
            </p:extLst>
          </p:nvPr>
        </p:nvGraphicFramePr>
        <p:xfrm>
          <a:off x="350715" y="1073307"/>
          <a:ext cx="3858324" cy="239478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30150196"/>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10A5D38F-DF50-C0CD-6385-94E6AED13F2D}"/>
              </a:ext>
            </a:extLst>
          </p:cNvPr>
          <p:cNvSpPr>
            <a:spLocks noGrp="1"/>
          </p:cNvSpPr>
          <p:nvPr>
            <p:ph type="title"/>
          </p:nvPr>
        </p:nvSpPr>
        <p:spPr/>
        <p:txBody>
          <a:bodyPr/>
          <a:lstStyle/>
          <a:p>
            <a:r>
              <a:rPr lang="zh-CN" altLang="en-US" dirty="0"/>
              <a:t>总结</a:t>
            </a:r>
          </a:p>
        </p:txBody>
      </p:sp>
      <p:sp>
        <p:nvSpPr>
          <p:cNvPr id="4" name="内容占位符 3">
            <a:extLst>
              <a:ext uri="{FF2B5EF4-FFF2-40B4-BE49-F238E27FC236}">
                <a16:creationId xmlns:a16="http://schemas.microsoft.com/office/drawing/2014/main" id="{25D403A0-4600-5994-0032-8AAB1775C73D}"/>
              </a:ext>
            </a:extLst>
          </p:cNvPr>
          <p:cNvSpPr>
            <a:spLocks noGrp="1"/>
          </p:cNvSpPr>
          <p:nvPr>
            <p:ph idx="1"/>
          </p:nvPr>
        </p:nvSpPr>
        <p:spPr/>
        <p:txBody>
          <a:bodyPr/>
          <a:lstStyle/>
          <a:p>
            <a:r>
              <a:rPr lang="zh-CN" altLang="en-US" dirty="0"/>
              <a:t>目前白光中子束线与大气谱仪均为国内少有的优秀的中子单粒子效应测量实验平台</a:t>
            </a:r>
            <a:endParaRPr lang="en-US" altLang="zh-CN" dirty="0"/>
          </a:p>
          <a:p>
            <a:r>
              <a:rPr lang="zh-CN" altLang="en-US" dirty="0"/>
              <a:t>白光中子束线可以利用长飞行距离精确测量中子单粒子效应发生时间，使用飞行时间方法确定中子单粒子效应截面</a:t>
            </a:r>
            <a:endParaRPr lang="en-US" altLang="zh-CN" dirty="0"/>
          </a:p>
          <a:p>
            <a:pPr lvl="1"/>
            <a:r>
              <a:rPr lang="zh-CN" altLang="en-US" dirty="0"/>
              <a:t>更精确</a:t>
            </a:r>
            <a:endParaRPr lang="en-US" altLang="zh-CN" dirty="0"/>
          </a:p>
          <a:p>
            <a:pPr lvl="1"/>
            <a:r>
              <a:rPr lang="zh-CN" altLang="en-US" dirty="0"/>
              <a:t>限于部分芯片</a:t>
            </a:r>
            <a:endParaRPr lang="en-US" altLang="zh-CN" dirty="0"/>
          </a:p>
          <a:p>
            <a:r>
              <a:rPr lang="zh-CN" altLang="en-US" dirty="0"/>
              <a:t>白光中子束线也可以利用精确测量的能谱，使用中子能谱调制方法测量芯片单粒子效应截面</a:t>
            </a:r>
            <a:endParaRPr lang="en-US" altLang="zh-CN" dirty="0"/>
          </a:p>
          <a:p>
            <a:pPr lvl="1"/>
            <a:r>
              <a:rPr lang="zh-CN" altLang="en-US" dirty="0"/>
              <a:t>简单快速</a:t>
            </a:r>
            <a:endParaRPr lang="en-US" altLang="zh-CN" dirty="0"/>
          </a:p>
          <a:p>
            <a:pPr lvl="1"/>
            <a:r>
              <a:rPr lang="zh-CN" altLang="en-US" dirty="0"/>
              <a:t>需要优化反演算法</a:t>
            </a:r>
            <a:endParaRPr lang="en-US" altLang="zh-CN" dirty="0"/>
          </a:p>
          <a:p>
            <a:pPr lvl="1"/>
            <a:r>
              <a:rPr lang="zh-CN" altLang="en-US" dirty="0"/>
              <a:t>目前还有一定的误差</a:t>
            </a:r>
            <a:endParaRPr lang="en-US" altLang="zh-CN" dirty="0"/>
          </a:p>
        </p:txBody>
      </p:sp>
    </p:spTree>
    <p:extLst>
      <p:ext uri="{BB962C8B-B14F-4D97-AF65-F5344CB8AC3E}">
        <p14:creationId xmlns:p14="http://schemas.microsoft.com/office/powerpoint/2010/main" val="2612500075"/>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E1AA68E1-F3E9-1C47-A175-BAC6C5031300}"/>
              </a:ext>
            </a:extLst>
          </p:cNvPr>
          <p:cNvSpPr>
            <a:spLocks noGrp="1"/>
          </p:cNvSpPr>
          <p:nvPr>
            <p:ph type="title"/>
          </p:nvPr>
        </p:nvSpPr>
        <p:spPr/>
        <p:txBody>
          <a:bodyPr/>
          <a:lstStyle/>
          <a:p>
            <a:r>
              <a:rPr lang="zh-CN" altLang="en-US" dirty="0"/>
              <a:t>感谢各位聆听！</a:t>
            </a:r>
          </a:p>
        </p:txBody>
      </p:sp>
      <p:sp>
        <p:nvSpPr>
          <p:cNvPr id="4" name="文本占位符 3">
            <a:extLst>
              <a:ext uri="{FF2B5EF4-FFF2-40B4-BE49-F238E27FC236}">
                <a16:creationId xmlns:a16="http://schemas.microsoft.com/office/drawing/2014/main" id="{DE774D05-9107-38CA-BF54-FAD584188AD1}"/>
              </a:ext>
            </a:extLst>
          </p:cNvPr>
          <p:cNvSpPr>
            <a:spLocks noGrp="1"/>
          </p:cNvSpPr>
          <p:nvPr>
            <p:ph type="body" idx="1"/>
          </p:nvPr>
        </p:nvSpPr>
        <p:spPr/>
        <p:txBody>
          <a:bodyPr/>
          <a:lstStyle/>
          <a:p>
            <a:r>
              <a:rPr lang="zh-CN" altLang="en-US" dirty="0"/>
              <a:t>感谢西安交通大学贺永宁老师团队和中国科学技术大学快电子学实验室曹平、封常青老师团队的大力支持！</a:t>
            </a:r>
            <a:endParaRPr lang="en-US" altLang="zh-CN" dirty="0"/>
          </a:p>
        </p:txBody>
      </p:sp>
    </p:spTree>
    <p:extLst>
      <p:ext uri="{BB962C8B-B14F-4D97-AF65-F5344CB8AC3E}">
        <p14:creationId xmlns:p14="http://schemas.microsoft.com/office/powerpoint/2010/main" val="4112175259"/>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331218-2FAD-F21D-3F82-773D379A774E}"/>
              </a:ext>
            </a:extLst>
          </p:cNvPr>
          <p:cNvSpPr>
            <a:spLocks noGrp="1"/>
          </p:cNvSpPr>
          <p:nvPr>
            <p:ph type="title"/>
          </p:nvPr>
        </p:nvSpPr>
        <p:spPr/>
        <p:txBody>
          <a:bodyPr/>
          <a:lstStyle/>
          <a:p>
            <a:r>
              <a:rPr lang="zh-CN" altLang="en-US" dirty="0"/>
              <a:t>提纲</a:t>
            </a:r>
          </a:p>
        </p:txBody>
      </p:sp>
      <p:sp>
        <p:nvSpPr>
          <p:cNvPr id="3" name="内容占位符 2">
            <a:extLst>
              <a:ext uri="{FF2B5EF4-FFF2-40B4-BE49-F238E27FC236}">
                <a16:creationId xmlns:a16="http://schemas.microsoft.com/office/drawing/2014/main" id="{B3AABEBD-950C-4E65-6F54-41AD1A2B6CFF}"/>
              </a:ext>
            </a:extLst>
          </p:cNvPr>
          <p:cNvSpPr>
            <a:spLocks noGrp="1"/>
          </p:cNvSpPr>
          <p:nvPr>
            <p:ph idx="1"/>
          </p:nvPr>
        </p:nvSpPr>
        <p:spPr/>
        <p:txBody>
          <a:bodyPr/>
          <a:lstStyle/>
          <a:p>
            <a:r>
              <a:rPr lang="zh-CN" altLang="en-US" dirty="0">
                <a:solidFill>
                  <a:srgbClr val="FF0000"/>
                </a:solidFill>
              </a:rPr>
              <a:t>背景介绍</a:t>
            </a:r>
            <a:endParaRPr lang="en-US" altLang="zh-CN" dirty="0">
              <a:solidFill>
                <a:srgbClr val="FF0000"/>
              </a:solidFill>
            </a:endParaRPr>
          </a:p>
          <a:p>
            <a:r>
              <a:rPr lang="zh-CN" altLang="en-US" dirty="0"/>
              <a:t>飞行时间方法</a:t>
            </a:r>
            <a:endParaRPr lang="en-US" altLang="zh-CN" dirty="0"/>
          </a:p>
          <a:p>
            <a:r>
              <a:rPr lang="zh-CN" altLang="en-US" dirty="0"/>
              <a:t>能谱调制方法</a:t>
            </a:r>
            <a:endParaRPr lang="en-US" altLang="zh-CN" dirty="0"/>
          </a:p>
          <a:p>
            <a:r>
              <a:rPr lang="zh-CN" altLang="en-US" dirty="0"/>
              <a:t>总结</a:t>
            </a:r>
          </a:p>
        </p:txBody>
      </p:sp>
    </p:spTree>
    <p:extLst>
      <p:ext uri="{BB962C8B-B14F-4D97-AF65-F5344CB8AC3E}">
        <p14:creationId xmlns:p14="http://schemas.microsoft.com/office/powerpoint/2010/main" val="1264801107"/>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1">
            <a:extLst>
              <a:ext uri="{FF2B5EF4-FFF2-40B4-BE49-F238E27FC236}">
                <a16:creationId xmlns:a16="http://schemas.microsoft.com/office/drawing/2014/main" id="{721619AA-41C3-4518-A944-C1B60FCFF20A}"/>
              </a:ext>
            </a:extLst>
          </p:cNvPr>
          <p:cNvSpPr/>
          <p:nvPr/>
        </p:nvSpPr>
        <p:spPr>
          <a:xfrm>
            <a:off x="761367" y="3702594"/>
            <a:ext cx="11042245" cy="2585323"/>
          </a:xfrm>
          <a:prstGeom prst="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pic>
        <p:nvPicPr>
          <p:cNvPr id="37" name="图片 36">
            <a:extLst>
              <a:ext uri="{FF2B5EF4-FFF2-40B4-BE49-F238E27FC236}">
                <a16:creationId xmlns:a16="http://schemas.microsoft.com/office/drawing/2014/main" id="{1D191DF2-4906-41B1-BAD0-527B689355B6}"/>
              </a:ext>
            </a:extLst>
          </p:cNvPr>
          <p:cNvPicPr>
            <a:picLocks noChangeAspect="1"/>
          </p:cNvPicPr>
          <p:nvPr/>
        </p:nvPicPr>
        <p:blipFill>
          <a:blip r:embed="rId3"/>
          <a:stretch>
            <a:fillRect/>
          </a:stretch>
        </p:blipFill>
        <p:spPr>
          <a:xfrm>
            <a:off x="921002" y="3748084"/>
            <a:ext cx="3624865" cy="2463459"/>
          </a:xfrm>
          <a:prstGeom prst="rect">
            <a:avLst/>
          </a:prstGeom>
        </p:spPr>
      </p:pic>
      <p:pic>
        <p:nvPicPr>
          <p:cNvPr id="38" name="图片 37">
            <a:extLst>
              <a:ext uri="{FF2B5EF4-FFF2-40B4-BE49-F238E27FC236}">
                <a16:creationId xmlns:a16="http://schemas.microsoft.com/office/drawing/2014/main" id="{A9EF1D94-11EF-4543-9423-CC9F6CD7ABD0}"/>
              </a:ext>
            </a:extLst>
          </p:cNvPr>
          <p:cNvPicPr/>
          <p:nvPr/>
        </p:nvPicPr>
        <p:blipFill rotWithShape="1">
          <a:blip r:embed="rId4"/>
          <a:srcRect l="22723"/>
          <a:stretch/>
        </p:blipFill>
        <p:spPr>
          <a:xfrm>
            <a:off x="4749313" y="3763526"/>
            <a:ext cx="3225986" cy="2463459"/>
          </a:xfrm>
          <a:prstGeom prst="rect">
            <a:avLst/>
          </a:prstGeom>
        </p:spPr>
      </p:pic>
      <p:sp>
        <p:nvSpPr>
          <p:cNvPr id="39" name="文本框 2">
            <a:extLst>
              <a:ext uri="{FF2B5EF4-FFF2-40B4-BE49-F238E27FC236}">
                <a16:creationId xmlns:a16="http://schemas.microsoft.com/office/drawing/2014/main" id="{64D2786F-DDD7-4EF9-A20D-ACE6FB3D574D}"/>
              </a:ext>
            </a:extLst>
          </p:cNvPr>
          <p:cNvSpPr txBox="1"/>
          <p:nvPr/>
        </p:nvSpPr>
        <p:spPr>
          <a:xfrm>
            <a:off x="7955916" y="4432738"/>
            <a:ext cx="3847696" cy="147732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just">
              <a:buFont typeface="Wingdings" panose="05000000000000000000" pitchFamily="2" charset="2"/>
              <a:buChar char="Ø"/>
            </a:pPr>
            <a:r>
              <a:rPr kumimoji="1" lang="zh-CN" altLang="zh-CN" b="1" dirty="0">
                <a:latin typeface="Times New Roman" panose="02020603050405020304" pitchFamily="18" charset="0"/>
                <a:ea typeface="黑体" panose="02010609060101010101" pitchFamily="49" charset="-122"/>
              </a:rPr>
              <a:t>中子可以与集成电路</a:t>
            </a:r>
            <a:r>
              <a:rPr kumimoji="1" lang="zh-CN" altLang="en-US" b="1" dirty="0">
                <a:latin typeface="Times New Roman" panose="02020603050405020304" pitchFamily="18" charset="0"/>
                <a:ea typeface="黑体" panose="02010609060101010101" pitchFamily="49" charset="-122"/>
              </a:rPr>
              <a:t>中</a:t>
            </a:r>
            <a:r>
              <a:rPr kumimoji="1" lang="zh-CN" altLang="zh-CN" b="1" dirty="0">
                <a:latin typeface="Times New Roman" panose="02020603050405020304" pitchFamily="18" charset="0"/>
                <a:ea typeface="黑体" panose="02010609060101010101" pitchFamily="49" charset="-122"/>
              </a:rPr>
              <a:t>各元素原子核发生</a:t>
            </a:r>
            <a:r>
              <a:rPr kumimoji="1" lang="zh-CN" altLang="zh-CN" b="1" dirty="0">
                <a:solidFill>
                  <a:srgbClr val="FF0000"/>
                </a:solidFill>
                <a:latin typeface="Times New Roman" panose="02020603050405020304" pitchFamily="18" charset="0"/>
                <a:ea typeface="黑体" panose="02010609060101010101" pitchFamily="49" charset="-122"/>
              </a:rPr>
              <a:t>非弹性作用</a:t>
            </a:r>
            <a:r>
              <a:rPr kumimoji="1" lang="zh-CN" altLang="zh-CN" b="1" dirty="0">
                <a:latin typeface="Times New Roman" panose="02020603050405020304" pitchFamily="18" charset="0"/>
                <a:ea typeface="黑体" panose="02010609060101010101" pitchFamily="49" charset="-122"/>
              </a:rPr>
              <a:t>或</a:t>
            </a:r>
            <a:r>
              <a:rPr kumimoji="1" lang="zh-CN" altLang="zh-CN" b="1" dirty="0">
                <a:solidFill>
                  <a:srgbClr val="FF0000"/>
                </a:solidFill>
                <a:latin typeface="Times New Roman" panose="02020603050405020304" pitchFamily="18" charset="0"/>
                <a:ea typeface="黑体" panose="02010609060101010101" pitchFamily="49" charset="-122"/>
              </a:rPr>
              <a:t>散裂反应</a:t>
            </a:r>
            <a:r>
              <a:rPr kumimoji="1" lang="zh-CN" altLang="zh-CN" b="1" dirty="0">
                <a:latin typeface="Times New Roman" panose="02020603050405020304" pitchFamily="18" charset="0"/>
                <a:ea typeface="黑体" panose="02010609060101010101" pitchFamily="49" charset="-122"/>
              </a:rPr>
              <a:t>，产生二次产物，</a:t>
            </a:r>
            <a:r>
              <a:rPr kumimoji="1" lang="zh-CN" altLang="en-US" b="1" dirty="0">
                <a:latin typeface="Times New Roman" panose="02020603050405020304" pitchFamily="18" charset="0"/>
                <a:ea typeface="黑体" panose="02010609060101010101" pitchFamily="49" charset="-122"/>
              </a:rPr>
              <a:t>可以引起</a:t>
            </a:r>
            <a:r>
              <a:rPr kumimoji="1" lang="zh-CN" altLang="en-US" b="1" dirty="0">
                <a:solidFill>
                  <a:srgbClr val="FF0000"/>
                </a:solidFill>
                <a:latin typeface="Times New Roman" panose="02020603050405020304" pitchFamily="18" charset="0"/>
                <a:ea typeface="黑体" panose="02010609060101010101" pitchFamily="49" charset="-122"/>
              </a:rPr>
              <a:t>晶格原子位移</a:t>
            </a:r>
            <a:r>
              <a:rPr kumimoji="1" lang="zh-CN" altLang="en-US" b="1" dirty="0">
                <a:latin typeface="Times New Roman" panose="02020603050405020304" pitchFamily="18" charset="0"/>
                <a:ea typeface="黑体" panose="02010609060101010101" pitchFamily="49" charset="-122"/>
              </a:rPr>
              <a:t>，</a:t>
            </a:r>
            <a:r>
              <a:rPr kumimoji="1" lang="zh-CN" altLang="zh-CN" b="1" dirty="0">
                <a:latin typeface="Times New Roman" panose="02020603050405020304" pitchFamily="18" charset="0"/>
                <a:ea typeface="黑体" panose="02010609060101010101" pitchFamily="49" charset="-122"/>
              </a:rPr>
              <a:t>并在器件内</a:t>
            </a:r>
            <a:r>
              <a:rPr kumimoji="1" lang="zh-CN" altLang="zh-CN" b="1" dirty="0">
                <a:solidFill>
                  <a:srgbClr val="FF0000"/>
                </a:solidFill>
                <a:latin typeface="Times New Roman" panose="02020603050405020304" pitchFamily="18" charset="0"/>
                <a:ea typeface="黑体" panose="02010609060101010101" pitchFamily="49" charset="-122"/>
              </a:rPr>
              <a:t>淀积电荷</a:t>
            </a:r>
            <a:r>
              <a:rPr kumimoji="1" lang="zh-CN" altLang="zh-CN" b="1" dirty="0">
                <a:latin typeface="Times New Roman" panose="02020603050405020304" pitchFamily="18" charset="0"/>
                <a:ea typeface="黑体" panose="02010609060101010101" pitchFamily="49" charset="-122"/>
              </a:rPr>
              <a:t>，诱发</a:t>
            </a:r>
            <a:r>
              <a:rPr kumimoji="1" lang="zh-CN" altLang="zh-CN" b="1" dirty="0">
                <a:solidFill>
                  <a:srgbClr val="FF0000"/>
                </a:solidFill>
                <a:latin typeface="Times New Roman" panose="02020603050405020304" pitchFamily="18" charset="0"/>
                <a:ea typeface="黑体" panose="02010609060101010101" pitchFamily="49" charset="-122"/>
              </a:rPr>
              <a:t>单粒子效应</a:t>
            </a:r>
            <a:r>
              <a:rPr kumimoji="1" lang="zh-CN" altLang="en-US" b="1" dirty="0">
                <a:solidFill>
                  <a:srgbClr val="FF0000"/>
                </a:solidFill>
                <a:latin typeface="Times New Roman" panose="02020603050405020304" pitchFamily="18" charset="0"/>
                <a:ea typeface="黑体" panose="02010609060101010101" pitchFamily="49" charset="-122"/>
              </a:rPr>
              <a:t>。</a:t>
            </a:r>
          </a:p>
        </p:txBody>
      </p:sp>
      <p:sp>
        <p:nvSpPr>
          <p:cNvPr id="42" name="矩形 41">
            <a:extLst>
              <a:ext uri="{FF2B5EF4-FFF2-40B4-BE49-F238E27FC236}">
                <a16:creationId xmlns:a16="http://schemas.microsoft.com/office/drawing/2014/main" id="{1D887B9F-26DF-45B5-BA9C-3B6190B92F50}"/>
              </a:ext>
            </a:extLst>
          </p:cNvPr>
          <p:cNvSpPr/>
          <p:nvPr/>
        </p:nvSpPr>
        <p:spPr>
          <a:xfrm>
            <a:off x="285415" y="986297"/>
            <a:ext cx="506348" cy="2716297"/>
          </a:xfrm>
          <a:prstGeom prst="rect">
            <a:avLst/>
          </a:prstGeom>
          <a:solidFill>
            <a:schemeClr val="accent5">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43" name="矩形 42">
            <a:extLst>
              <a:ext uri="{FF2B5EF4-FFF2-40B4-BE49-F238E27FC236}">
                <a16:creationId xmlns:a16="http://schemas.microsoft.com/office/drawing/2014/main" id="{F8A22BC6-6C9B-4DB7-BD7F-0A257E1278FF}"/>
              </a:ext>
            </a:extLst>
          </p:cNvPr>
          <p:cNvSpPr/>
          <p:nvPr/>
        </p:nvSpPr>
        <p:spPr>
          <a:xfrm>
            <a:off x="761367" y="986297"/>
            <a:ext cx="11042245" cy="2716297"/>
          </a:xfrm>
          <a:prstGeom prst="rect">
            <a:avLst/>
          </a:prstGeom>
          <a:solidFill>
            <a:schemeClr val="tx2">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pic>
        <p:nvPicPr>
          <p:cNvPr id="44" name="图片 43">
            <a:extLst>
              <a:ext uri="{FF2B5EF4-FFF2-40B4-BE49-F238E27FC236}">
                <a16:creationId xmlns:a16="http://schemas.microsoft.com/office/drawing/2014/main" id="{9D7B76C7-9415-44DA-ADA2-F8AB826847CB}"/>
              </a:ext>
            </a:extLst>
          </p:cNvPr>
          <p:cNvPicPr>
            <a:picLocks noChangeAspect="1"/>
          </p:cNvPicPr>
          <p:nvPr/>
        </p:nvPicPr>
        <p:blipFill>
          <a:blip r:embed="rId5"/>
          <a:stretch>
            <a:fillRect/>
          </a:stretch>
        </p:blipFill>
        <p:spPr>
          <a:xfrm>
            <a:off x="921002" y="1150492"/>
            <a:ext cx="3617983" cy="2355297"/>
          </a:xfrm>
          <a:prstGeom prst="rect">
            <a:avLst/>
          </a:prstGeom>
        </p:spPr>
      </p:pic>
      <p:pic>
        <p:nvPicPr>
          <p:cNvPr id="45" name="图片 44">
            <a:extLst>
              <a:ext uri="{FF2B5EF4-FFF2-40B4-BE49-F238E27FC236}">
                <a16:creationId xmlns:a16="http://schemas.microsoft.com/office/drawing/2014/main" id="{E70212B9-6ADD-4717-BC03-EF7203818A8E}"/>
              </a:ext>
            </a:extLst>
          </p:cNvPr>
          <p:cNvPicPr>
            <a:picLocks noChangeAspect="1"/>
          </p:cNvPicPr>
          <p:nvPr/>
        </p:nvPicPr>
        <p:blipFill>
          <a:blip r:embed="rId6"/>
          <a:stretch>
            <a:fillRect/>
          </a:stretch>
        </p:blipFill>
        <p:spPr>
          <a:xfrm>
            <a:off x="4749313" y="1145292"/>
            <a:ext cx="3225986" cy="2349057"/>
          </a:xfrm>
          <a:prstGeom prst="rect">
            <a:avLst/>
          </a:prstGeom>
        </p:spPr>
      </p:pic>
      <p:sp>
        <p:nvSpPr>
          <p:cNvPr id="47" name="文本框 49">
            <a:extLst>
              <a:ext uri="{FF2B5EF4-FFF2-40B4-BE49-F238E27FC236}">
                <a16:creationId xmlns:a16="http://schemas.microsoft.com/office/drawing/2014/main" id="{41E33D99-9E94-431F-B25F-874C40A35BA0}"/>
              </a:ext>
            </a:extLst>
          </p:cNvPr>
          <p:cNvSpPr txBox="1"/>
          <p:nvPr/>
        </p:nvSpPr>
        <p:spPr>
          <a:xfrm>
            <a:off x="303329" y="950215"/>
            <a:ext cx="461665" cy="2797869"/>
          </a:xfrm>
          <a:prstGeom prst="rect">
            <a:avLst/>
          </a:prstGeom>
          <a:solidFill>
            <a:srgbClr val="D6DCE5"/>
          </a:solidFill>
          <a:ln>
            <a:solidFill>
              <a:srgbClr val="D6DCE5"/>
            </a:solidFill>
          </a:ln>
        </p:spPr>
        <p:style>
          <a:lnRef idx="1">
            <a:schemeClr val="accent6"/>
          </a:lnRef>
          <a:fillRef idx="2">
            <a:schemeClr val="accent6"/>
          </a:fillRef>
          <a:effectRef idx="1">
            <a:schemeClr val="accent6"/>
          </a:effectRef>
          <a:fontRef idx="minor">
            <a:schemeClr val="dk1"/>
          </a:fontRef>
        </p:style>
        <p:txBody>
          <a:bodyPr vert="eaVert"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zh-CN" altLang="en-US" b="1" dirty="0">
                <a:solidFill>
                  <a:srgbClr val="FF0000"/>
                </a:solidFill>
                <a:latin typeface="Times New Roman" panose="02020603050405020304" pitchFamily="18" charset="0"/>
                <a:ea typeface="黑体" panose="02010609060101010101" pitchFamily="49" charset="-122"/>
              </a:rPr>
              <a:t>中子与重离子辐射效应差异</a:t>
            </a:r>
          </a:p>
        </p:txBody>
      </p:sp>
      <p:sp>
        <p:nvSpPr>
          <p:cNvPr id="46" name="文本框 48">
            <a:extLst>
              <a:ext uri="{FF2B5EF4-FFF2-40B4-BE49-F238E27FC236}">
                <a16:creationId xmlns:a16="http://schemas.microsoft.com/office/drawing/2014/main" id="{95258826-F09C-4281-A94B-09B2E3F476FC}"/>
              </a:ext>
            </a:extLst>
          </p:cNvPr>
          <p:cNvSpPr txBox="1"/>
          <p:nvPr/>
        </p:nvSpPr>
        <p:spPr>
          <a:xfrm>
            <a:off x="8002886" y="1013413"/>
            <a:ext cx="3800726" cy="273921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just">
              <a:spcAft>
                <a:spcPts val="1200"/>
              </a:spcAft>
              <a:buFont typeface="Wingdings" panose="05000000000000000000" pitchFamily="2" charset="2"/>
              <a:buChar char="Ø"/>
            </a:pPr>
            <a:r>
              <a:rPr kumimoji="1" lang="zh-CN" altLang="en-US" b="1" dirty="0">
                <a:latin typeface="Times New Roman" panose="02020603050405020304" pitchFamily="18" charset="0"/>
                <a:ea typeface="黑体" panose="02010609060101010101" pitchFamily="49" charset="-122"/>
              </a:rPr>
              <a:t>重离子</a:t>
            </a:r>
            <a:r>
              <a:rPr kumimoji="1" lang="zh-CN" altLang="en-US" b="1" dirty="0">
                <a:solidFill>
                  <a:srgbClr val="FF0000"/>
                </a:solidFill>
                <a:latin typeface="Times New Roman" panose="02020603050405020304" pitchFamily="18" charset="0"/>
                <a:ea typeface="黑体" panose="02010609060101010101" pitchFamily="49" charset="-122"/>
              </a:rPr>
              <a:t>带电</a:t>
            </a:r>
            <a:r>
              <a:rPr kumimoji="1" lang="zh-CN" altLang="en-US" b="1" dirty="0">
                <a:latin typeface="Times New Roman" panose="02020603050405020304" pitchFamily="18" charset="0"/>
                <a:ea typeface="黑体" panose="02010609060101010101" pitchFamily="49" charset="-122"/>
              </a:rPr>
              <a:t>，通过半导体发生</a:t>
            </a:r>
            <a:r>
              <a:rPr kumimoji="1" lang="zh-CN" altLang="en-US" b="1" dirty="0">
                <a:solidFill>
                  <a:srgbClr val="FF0000"/>
                </a:solidFill>
                <a:latin typeface="Times New Roman" panose="02020603050405020304" pitchFamily="18" charset="0"/>
                <a:ea typeface="黑体" panose="02010609060101010101" pitchFamily="49" charset="-122"/>
              </a:rPr>
              <a:t>库仑相互作用</a:t>
            </a:r>
            <a:r>
              <a:rPr kumimoji="1" lang="zh-CN" altLang="en-US" b="1" dirty="0">
                <a:latin typeface="Times New Roman" panose="02020603050405020304" pitchFamily="18" charset="0"/>
                <a:ea typeface="黑体" panose="02010609060101010101" pitchFamily="49" charset="-122"/>
              </a:rPr>
              <a:t>连续的释放能量，离化迹径是</a:t>
            </a:r>
            <a:r>
              <a:rPr kumimoji="1" lang="zh-CN" altLang="en-US" b="1" dirty="0">
                <a:solidFill>
                  <a:srgbClr val="FF0000"/>
                </a:solidFill>
                <a:latin typeface="Times New Roman" panose="02020603050405020304" pitchFamily="18" charset="0"/>
                <a:ea typeface="黑体" panose="02010609060101010101" pitchFamily="49" charset="-122"/>
              </a:rPr>
              <a:t>线性的</a:t>
            </a:r>
            <a:r>
              <a:rPr kumimoji="1" lang="zh-CN" altLang="en-US" b="1" dirty="0">
                <a:latin typeface="Times New Roman" panose="02020603050405020304" pitchFamily="18" charset="0"/>
                <a:ea typeface="黑体" panose="02010609060101010101" pitchFamily="49" charset="-122"/>
              </a:rPr>
              <a:t>。</a:t>
            </a:r>
            <a:endParaRPr kumimoji="1" lang="en-US" altLang="zh-CN" b="1" dirty="0">
              <a:latin typeface="Times New Roman" panose="02020603050405020304" pitchFamily="18" charset="0"/>
              <a:ea typeface="黑体" panose="02010609060101010101" pitchFamily="49" charset="-122"/>
            </a:endParaRPr>
          </a:p>
          <a:p>
            <a:pPr marL="285750" indent="-285750" algn="just">
              <a:spcAft>
                <a:spcPts val="1200"/>
              </a:spcAft>
              <a:buFont typeface="Wingdings" panose="05000000000000000000" pitchFamily="2" charset="2"/>
              <a:buChar char="Ø"/>
            </a:pPr>
            <a:r>
              <a:rPr kumimoji="1" lang="zh-CN" altLang="en-US" b="1" dirty="0">
                <a:latin typeface="Times New Roman" panose="02020603050405020304" pitchFamily="18" charset="0"/>
                <a:ea typeface="黑体" panose="02010609060101010101" pitchFamily="49" charset="-122"/>
              </a:rPr>
              <a:t>中子</a:t>
            </a:r>
            <a:r>
              <a:rPr kumimoji="1" lang="zh-CN" altLang="en-US" b="1" dirty="0">
                <a:solidFill>
                  <a:srgbClr val="FF0000"/>
                </a:solidFill>
                <a:latin typeface="Times New Roman" panose="02020603050405020304" pitchFamily="18" charset="0"/>
                <a:ea typeface="黑体" panose="02010609060101010101" pitchFamily="49" charset="-122"/>
              </a:rPr>
              <a:t>不带电</a:t>
            </a:r>
            <a:r>
              <a:rPr kumimoji="1" lang="zh-CN" altLang="en-US" b="1" dirty="0">
                <a:latin typeface="Times New Roman" panose="02020603050405020304" pitchFamily="18" charset="0"/>
                <a:ea typeface="黑体" panose="02010609060101010101" pitchFamily="49" charset="-122"/>
              </a:rPr>
              <a:t>，通过与原子核的核相互作用</a:t>
            </a:r>
            <a:r>
              <a:rPr kumimoji="1" lang="zh-CN" altLang="en-US" b="1" dirty="0">
                <a:solidFill>
                  <a:srgbClr val="FF0000"/>
                </a:solidFill>
                <a:latin typeface="Times New Roman" panose="02020603050405020304" pitchFamily="18" charset="0"/>
                <a:ea typeface="黑体" panose="02010609060101010101" pitchFamily="49" charset="-122"/>
              </a:rPr>
              <a:t>点到点</a:t>
            </a:r>
            <a:r>
              <a:rPr kumimoji="1" lang="zh-CN" altLang="en-US" b="1" dirty="0">
                <a:latin typeface="Times New Roman" panose="02020603050405020304" pitchFamily="18" charset="0"/>
                <a:ea typeface="黑体" panose="02010609060101010101" pitchFamily="49" charset="-122"/>
              </a:rPr>
              <a:t>释放能量。 在每个“电离点”周围有传播数微米的核碎片。 因此，硅中的电离作用被限制在周围给定的数微米的</a:t>
            </a:r>
            <a:r>
              <a:rPr kumimoji="1" lang="zh-CN" altLang="en-US" b="1" dirty="0">
                <a:solidFill>
                  <a:srgbClr val="FF0000"/>
                </a:solidFill>
                <a:latin typeface="Times New Roman" panose="02020603050405020304" pitchFamily="18" charset="0"/>
                <a:ea typeface="黑体" panose="02010609060101010101" pitchFamily="49" charset="-122"/>
              </a:rPr>
              <a:t>球形体积</a:t>
            </a:r>
            <a:r>
              <a:rPr kumimoji="1" lang="zh-CN" altLang="en-US" b="1" dirty="0">
                <a:latin typeface="Times New Roman" panose="02020603050405020304" pitchFamily="18" charset="0"/>
                <a:ea typeface="黑体" panose="02010609060101010101" pitchFamily="49" charset="-122"/>
              </a:rPr>
              <a:t>内。</a:t>
            </a:r>
          </a:p>
        </p:txBody>
      </p:sp>
      <p:sp>
        <p:nvSpPr>
          <p:cNvPr id="48" name="文本框 1">
            <a:extLst>
              <a:ext uri="{FF2B5EF4-FFF2-40B4-BE49-F238E27FC236}">
                <a16:creationId xmlns:a16="http://schemas.microsoft.com/office/drawing/2014/main" id="{AB291B22-4D7E-4065-87FD-AE992880084E}"/>
              </a:ext>
            </a:extLst>
          </p:cNvPr>
          <p:cNvSpPr txBox="1"/>
          <p:nvPr/>
        </p:nvSpPr>
        <p:spPr>
          <a:xfrm>
            <a:off x="214583" y="6289943"/>
            <a:ext cx="11204832" cy="52322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altLang="zh-CN" sz="1400" i="1" u="sng"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Effects of atmospheric neutrons on devices, at sea </a:t>
            </a:r>
            <a:r>
              <a:rPr lang="en-US" altLang="zh-CN" sz="1400" i="1" u="sng" kern="100" dirty="0" err="1">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leveland</a:t>
            </a:r>
            <a:r>
              <a:rPr lang="en-US" altLang="zh-CN" sz="1400" i="1" u="sng"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 in avionics embedded systems</a:t>
            </a:r>
          </a:p>
          <a:p>
            <a:pPr algn="just"/>
            <a:r>
              <a:rPr lang="en-US" altLang="zh-CN" sz="1400" i="1" u="sng"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Analysis of Neutron-induced Soft Error Rates on 28nm FD-SOI and22nm </a:t>
            </a:r>
            <a:r>
              <a:rPr lang="en-US" altLang="zh-CN" sz="1400" i="1" u="sng" kern="100" dirty="0" err="1">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FinFET</a:t>
            </a:r>
            <a:r>
              <a:rPr lang="en-US" altLang="zh-CN" sz="1400" i="1" u="sng"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 Latches by the PHITS-TCAD Simulation System</a:t>
            </a:r>
            <a:endParaRPr lang="zh-CN" altLang="zh-CN" sz="1400" i="1" u="sng" kern="100" dirty="0">
              <a:effectLst/>
              <a:latin typeface="Times New Roman" panose="02020603050405020304" pitchFamily="18" charset="0"/>
              <a:ea typeface="等线" panose="02010600030101010101" pitchFamily="2" charset="-122"/>
              <a:cs typeface="Times New Roman" panose="02020603050405020304" pitchFamily="18" charset="0"/>
            </a:endParaRPr>
          </a:p>
        </p:txBody>
      </p:sp>
      <p:sp>
        <p:nvSpPr>
          <p:cNvPr id="40" name="矩形 39">
            <a:extLst>
              <a:ext uri="{FF2B5EF4-FFF2-40B4-BE49-F238E27FC236}">
                <a16:creationId xmlns:a16="http://schemas.microsoft.com/office/drawing/2014/main" id="{0BD218DB-D661-4446-A7F9-C2FA767E6300}"/>
              </a:ext>
            </a:extLst>
          </p:cNvPr>
          <p:cNvSpPr/>
          <p:nvPr/>
        </p:nvSpPr>
        <p:spPr>
          <a:xfrm>
            <a:off x="285415" y="3702594"/>
            <a:ext cx="475952" cy="2585323"/>
          </a:xfrm>
          <a:prstGeom prst="rect">
            <a:avLst/>
          </a:prstGeom>
          <a:solidFill>
            <a:srgbClr val="BDD7E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41" name="文本框 43">
            <a:extLst>
              <a:ext uri="{FF2B5EF4-FFF2-40B4-BE49-F238E27FC236}">
                <a16:creationId xmlns:a16="http://schemas.microsoft.com/office/drawing/2014/main" id="{292F9C94-5B97-4890-B337-0B907AD99F75}"/>
              </a:ext>
            </a:extLst>
          </p:cNvPr>
          <p:cNvSpPr txBox="1"/>
          <p:nvPr/>
        </p:nvSpPr>
        <p:spPr>
          <a:xfrm>
            <a:off x="292558" y="4203431"/>
            <a:ext cx="461665" cy="2076830"/>
          </a:xfrm>
          <a:prstGeom prst="rect">
            <a:avLst/>
          </a:prstGeom>
          <a:noFill/>
        </p:spPr>
        <p:txBody>
          <a:bodyPr vert="eaVert"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zh-CN" altLang="en-US" b="1" dirty="0">
                <a:solidFill>
                  <a:srgbClr val="FF0000"/>
                </a:solidFill>
                <a:latin typeface="Times New Roman" panose="02020603050405020304" pitchFamily="18" charset="0"/>
                <a:ea typeface="黑体" panose="02010609060101010101" pitchFamily="49" charset="-122"/>
              </a:rPr>
              <a:t>中子的作用机制</a:t>
            </a:r>
          </a:p>
        </p:txBody>
      </p:sp>
      <p:sp>
        <p:nvSpPr>
          <p:cNvPr id="20" name="文本框 19">
            <a:extLst>
              <a:ext uri="{FF2B5EF4-FFF2-40B4-BE49-F238E27FC236}">
                <a16:creationId xmlns:a16="http://schemas.microsoft.com/office/drawing/2014/main" id="{2F336346-62E5-4C90-881B-9841B444FAE5}"/>
              </a:ext>
            </a:extLst>
          </p:cNvPr>
          <p:cNvSpPr txBox="1"/>
          <p:nvPr/>
        </p:nvSpPr>
        <p:spPr>
          <a:xfrm>
            <a:off x="11709768" y="6469535"/>
            <a:ext cx="312983" cy="369332"/>
          </a:xfrm>
          <a:prstGeom prst="rect">
            <a:avLst/>
          </a:prstGeom>
          <a:noFill/>
        </p:spPr>
        <p:txBody>
          <a:bodyPr wrap="square" rtlCol="0">
            <a:spAutoFit/>
          </a:bodyPr>
          <a:lstStyle/>
          <a:p>
            <a:r>
              <a:rPr lang="en-US" altLang="zh-CN" dirty="0"/>
              <a:t>3</a:t>
            </a:r>
            <a:endParaRPr lang="zh-CN" altLang="en-US" dirty="0"/>
          </a:p>
        </p:txBody>
      </p:sp>
      <p:sp>
        <p:nvSpPr>
          <p:cNvPr id="4" name="标题 3">
            <a:extLst>
              <a:ext uri="{FF2B5EF4-FFF2-40B4-BE49-F238E27FC236}">
                <a16:creationId xmlns:a16="http://schemas.microsoft.com/office/drawing/2014/main" id="{D9297DCE-EBD6-D9BA-B3F6-8A11F502F2A3}"/>
              </a:ext>
            </a:extLst>
          </p:cNvPr>
          <p:cNvSpPr>
            <a:spLocks noGrp="1"/>
          </p:cNvSpPr>
          <p:nvPr>
            <p:ph type="title"/>
          </p:nvPr>
        </p:nvSpPr>
        <p:spPr/>
        <p:txBody>
          <a:bodyPr/>
          <a:lstStyle/>
          <a:p>
            <a:r>
              <a:rPr lang="zh-CN" altLang="en-US" dirty="0"/>
              <a:t>中子辐射效应与机理</a:t>
            </a:r>
          </a:p>
        </p:txBody>
      </p:sp>
    </p:spTree>
    <p:extLst>
      <p:ext uri="{BB962C8B-B14F-4D97-AF65-F5344CB8AC3E}">
        <p14:creationId xmlns:p14="http://schemas.microsoft.com/office/powerpoint/2010/main" val="203499771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6313667" y="1314302"/>
            <a:ext cx="4184763" cy="5191309"/>
            <a:chOff x="6923478" y="1198533"/>
            <a:chExt cx="4184763" cy="5191309"/>
          </a:xfrm>
        </p:grpSpPr>
        <p:pic>
          <p:nvPicPr>
            <p:cNvPr id="27" name="图片 26">
              <a:extLst>
                <a:ext uri="{FF2B5EF4-FFF2-40B4-BE49-F238E27FC236}">
                  <a16:creationId xmlns:a16="http://schemas.microsoft.com/office/drawing/2014/main" id="{D1D64B42-F91F-4BE7-8EC5-AFB5EDAA2F94}"/>
                </a:ext>
              </a:extLst>
            </p:cNvPr>
            <p:cNvPicPr>
              <a:picLocks noChangeAspect="1"/>
            </p:cNvPicPr>
            <p:nvPr/>
          </p:nvPicPr>
          <p:blipFill>
            <a:blip r:embed="rId3"/>
            <a:stretch>
              <a:fillRect/>
            </a:stretch>
          </p:blipFill>
          <p:spPr>
            <a:xfrm>
              <a:off x="6923478" y="1430071"/>
              <a:ext cx="3671948" cy="4959771"/>
            </a:xfrm>
            <a:prstGeom prst="rect">
              <a:avLst/>
            </a:prstGeom>
          </p:spPr>
        </p:pic>
        <p:pic>
          <p:nvPicPr>
            <p:cNvPr id="103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40938" y="1198533"/>
              <a:ext cx="2967303" cy="1926381"/>
            </a:xfrm>
            <a:prstGeom prst="rect">
              <a:avLst/>
            </a:prstGeom>
            <a:noFill/>
            <a:ln>
              <a:noFill/>
            </a:ln>
            <a:effectLst>
              <a:glow>
                <a:schemeClr val="accent1"/>
              </a:glow>
              <a:outerShdw dist="35921" dir="2700000" algn="ctr" rotWithShape="0">
                <a:schemeClr val="bg2"/>
              </a:outerShdw>
              <a:reflection endPos="0" dir="5400000" sy="-100000" algn="bl" rotWithShape="0"/>
              <a:softEdge rad="635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3" name="文本框 2">
            <a:extLst>
              <a:ext uri="{FF2B5EF4-FFF2-40B4-BE49-F238E27FC236}">
                <a16:creationId xmlns:a16="http://schemas.microsoft.com/office/drawing/2014/main" id="{D3102CC2-6239-4FFE-A52D-5A17E01CBC26}"/>
              </a:ext>
            </a:extLst>
          </p:cNvPr>
          <p:cNvSpPr txBox="1"/>
          <p:nvPr/>
        </p:nvSpPr>
        <p:spPr>
          <a:xfrm>
            <a:off x="11709768" y="6469535"/>
            <a:ext cx="312983" cy="369332"/>
          </a:xfrm>
          <a:prstGeom prst="rect">
            <a:avLst/>
          </a:prstGeom>
          <a:noFill/>
        </p:spPr>
        <p:txBody>
          <a:bodyPr wrap="square" rtlCol="0">
            <a:spAutoFit/>
          </a:bodyPr>
          <a:lstStyle/>
          <a:p>
            <a:r>
              <a:rPr lang="en-US" altLang="zh-CN" dirty="0"/>
              <a:t>1</a:t>
            </a:r>
            <a:endParaRPr lang="zh-CN" altLang="en-US" dirty="0"/>
          </a:p>
        </p:txBody>
      </p:sp>
      <p:sp>
        <p:nvSpPr>
          <p:cNvPr id="55" name="文本框 54">
            <a:extLst>
              <a:ext uri="{FF2B5EF4-FFF2-40B4-BE49-F238E27FC236}">
                <a16:creationId xmlns:a16="http://schemas.microsoft.com/office/drawing/2014/main" id="{92AC2B19-A851-4831-B6F0-00F28B2265FE}"/>
              </a:ext>
            </a:extLst>
          </p:cNvPr>
          <p:cNvSpPr txBox="1"/>
          <p:nvPr/>
        </p:nvSpPr>
        <p:spPr>
          <a:xfrm>
            <a:off x="131614" y="883479"/>
            <a:ext cx="11914544" cy="978729"/>
          </a:xfrm>
          <a:prstGeom prst="rect">
            <a:avLst/>
          </a:prstGeom>
          <a:noFill/>
        </p:spPr>
        <p:txBody>
          <a:bodyPr wrap="square">
            <a:spAutoFit/>
          </a:bodyPr>
          <a:lstStyle/>
          <a:p>
            <a:pPr marL="285750" indent="-285750">
              <a:lnSpc>
                <a:spcPct val="120000"/>
              </a:lnSpc>
              <a:buFont typeface="Wingdings" pitchFamily="2" charset="2"/>
              <a:buChar char="Ø"/>
            </a:pPr>
            <a:r>
              <a:rPr lang="zh-CN" altLang="zh-CN" sz="1600" b="1" dirty="0"/>
              <a:t>半导体器件和集成电路</a:t>
            </a:r>
            <a:r>
              <a:rPr lang="zh-CN" altLang="en-US" sz="1600" b="1" dirty="0"/>
              <a:t>被广泛应用在我们生活的方方面面</a:t>
            </a:r>
            <a:endParaRPr lang="en-US" altLang="zh-CN" sz="1600" b="1" dirty="0"/>
          </a:p>
          <a:p>
            <a:pPr marL="285750" indent="-285750">
              <a:lnSpc>
                <a:spcPct val="120000"/>
              </a:lnSpc>
              <a:buFont typeface="Wingdings" pitchFamily="2" charset="2"/>
              <a:buChar char="Ø"/>
            </a:pPr>
            <a:r>
              <a:rPr lang="zh-CN" altLang="zh-CN" sz="1600" b="1" dirty="0"/>
              <a:t>环境中</a:t>
            </a:r>
            <a:r>
              <a:rPr lang="zh-CN" altLang="en-US" sz="1600" b="1" dirty="0"/>
              <a:t>的</a:t>
            </a:r>
            <a:r>
              <a:rPr lang="zh-CN" altLang="zh-CN" sz="1600" b="1" dirty="0">
                <a:solidFill>
                  <a:srgbClr val="FF0000"/>
                </a:solidFill>
              </a:rPr>
              <a:t>辐射粒子</a:t>
            </a:r>
            <a:r>
              <a:rPr lang="zh-CN" altLang="zh-CN" sz="1600" b="1" dirty="0"/>
              <a:t>可能在卫星、航天器、大型服务器等上的电子器件和电路中发生一系列的</a:t>
            </a:r>
            <a:r>
              <a:rPr lang="zh-CN" altLang="zh-CN" sz="1600" b="1" dirty="0">
                <a:solidFill>
                  <a:srgbClr val="FF0000"/>
                </a:solidFill>
              </a:rPr>
              <a:t>辐照效应</a:t>
            </a:r>
            <a:r>
              <a:rPr lang="zh-CN" altLang="en-US" sz="1600" b="1" dirty="0"/>
              <a:t>，</a:t>
            </a:r>
            <a:r>
              <a:rPr lang="zh-CN" altLang="zh-CN" sz="1600" b="1" dirty="0"/>
              <a:t>影响设备可靠性与安全性</a:t>
            </a:r>
            <a:endParaRPr lang="zh-CN" altLang="en-US" sz="1600" b="1" dirty="0"/>
          </a:p>
          <a:p>
            <a:pPr marL="285750" indent="-285750">
              <a:lnSpc>
                <a:spcPct val="120000"/>
              </a:lnSpc>
              <a:buFont typeface="Wingdings" pitchFamily="2" charset="2"/>
              <a:buChar char="Ø"/>
            </a:pPr>
            <a:endParaRPr lang="zh-CN" altLang="en-US" sz="1600" b="1" dirty="0">
              <a:solidFill>
                <a:srgbClr val="FF0000"/>
              </a:solidFill>
            </a:endParaRPr>
          </a:p>
        </p:txBody>
      </p:sp>
      <p:grpSp>
        <p:nvGrpSpPr>
          <p:cNvPr id="12" name="组合 11"/>
          <p:cNvGrpSpPr/>
          <p:nvPr/>
        </p:nvGrpSpPr>
        <p:grpSpPr>
          <a:xfrm>
            <a:off x="332702" y="1658195"/>
            <a:ext cx="5162089" cy="4519510"/>
            <a:chOff x="433182" y="1602647"/>
            <a:chExt cx="5162089" cy="4519510"/>
          </a:xfrm>
        </p:grpSpPr>
        <p:grpSp>
          <p:nvGrpSpPr>
            <p:cNvPr id="11" name="组合 10"/>
            <p:cNvGrpSpPr/>
            <p:nvPr/>
          </p:nvGrpSpPr>
          <p:grpSpPr>
            <a:xfrm>
              <a:off x="433182" y="1602647"/>
              <a:ext cx="5162089" cy="4514646"/>
              <a:chOff x="282398" y="1485911"/>
              <a:chExt cx="5162089" cy="4514646"/>
            </a:xfrm>
          </p:grpSpPr>
          <p:grpSp>
            <p:nvGrpSpPr>
              <p:cNvPr id="8" name="组合 7"/>
              <p:cNvGrpSpPr/>
              <p:nvPr/>
            </p:nvGrpSpPr>
            <p:grpSpPr>
              <a:xfrm>
                <a:off x="282398" y="1485911"/>
                <a:ext cx="5156368" cy="1229734"/>
                <a:chOff x="311582" y="1218391"/>
                <a:chExt cx="5156368" cy="1229734"/>
              </a:xfrm>
            </p:grpSpPr>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1582" y="1223255"/>
                  <a:ext cx="1702998" cy="1224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29172" y="1223255"/>
                  <a:ext cx="1717445" cy="1224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65039" y="1218391"/>
                  <a:ext cx="1702911" cy="122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9" name="组合 8"/>
              <p:cNvGrpSpPr/>
              <p:nvPr/>
            </p:nvGrpSpPr>
            <p:grpSpPr>
              <a:xfrm>
                <a:off x="295274" y="3120837"/>
                <a:ext cx="5149213" cy="1229430"/>
                <a:chOff x="295274" y="2828997"/>
                <a:chExt cx="5149213" cy="1229430"/>
              </a:xfrm>
            </p:grpSpPr>
            <p:pic>
              <p:nvPicPr>
                <p:cNvPr id="2"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95274" y="2833239"/>
                  <a:ext cx="1709173" cy="1225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021977" y="2830809"/>
                  <a:ext cx="1709375" cy="12276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755637" y="2828997"/>
                  <a:ext cx="1688850" cy="122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0" name="组合 9"/>
              <p:cNvGrpSpPr/>
              <p:nvPr/>
            </p:nvGrpSpPr>
            <p:grpSpPr>
              <a:xfrm>
                <a:off x="295275" y="4771127"/>
                <a:ext cx="3441210" cy="1229430"/>
                <a:chOff x="295275" y="4503607"/>
                <a:chExt cx="3441210" cy="1229430"/>
              </a:xfrm>
            </p:grpSpPr>
            <p:pic>
              <p:nvPicPr>
                <p:cNvPr id="13" name="图片 12">
                  <a:extLst>
                    <a:ext uri="{FF2B5EF4-FFF2-40B4-BE49-F238E27FC236}">
                      <a16:creationId xmlns:a16="http://schemas.microsoft.com/office/drawing/2014/main" id="{A1522B80-0360-4257-AC05-4349B65F631A}"/>
                    </a:ext>
                  </a:extLst>
                </p:cNvPr>
                <p:cNvPicPr>
                  <a:picLocks noChangeAspect="1"/>
                </p:cNvPicPr>
                <p:nvPr/>
              </p:nvPicPr>
              <p:blipFill rotWithShape="1">
                <a:blip r:embed="rId11"/>
                <a:srcRect l="2699" r="50289"/>
                <a:stretch/>
              </p:blipFill>
              <p:spPr>
                <a:xfrm>
                  <a:off x="295275" y="4503607"/>
                  <a:ext cx="1709173" cy="1229430"/>
                </a:xfrm>
                <a:prstGeom prst="rect">
                  <a:avLst/>
                </a:prstGeom>
              </p:spPr>
            </p:pic>
            <p:pic>
              <p:nvPicPr>
                <p:cNvPr id="4" name="图片 3">
                  <a:extLst>
                    <a:ext uri="{FF2B5EF4-FFF2-40B4-BE49-F238E27FC236}">
                      <a16:creationId xmlns:a16="http://schemas.microsoft.com/office/drawing/2014/main" id="{FA0C07C7-F0E2-41EF-A075-BEC1F9364E9E}"/>
                    </a:ext>
                  </a:extLst>
                </p:cNvPr>
                <p:cNvPicPr>
                  <a:picLocks noChangeAspect="1"/>
                </p:cNvPicPr>
                <p:nvPr/>
              </p:nvPicPr>
              <p:blipFill rotWithShape="1">
                <a:blip r:embed="rId12"/>
                <a:srcRect b="10972"/>
                <a:stretch/>
              </p:blipFill>
              <p:spPr>
                <a:xfrm>
                  <a:off x="2023512" y="4503607"/>
                  <a:ext cx="1712973" cy="1229430"/>
                </a:xfrm>
                <a:prstGeom prst="rect">
                  <a:avLst/>
                </a:prstGeom>
              </p:spPr>
            </p:pic>
          </p:grpSp>
        </p:grpSp>
        <p:pic>
          <p:nvPicPr>
            <p:cNvPr id="1030" name="Picture 6"/>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906421" y="4891808"/>
              <a:ext cx="1688850" cy="12303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8" name="文本框 47">
            <a:extLst>
              <a:ext uri="{FF2B5EF4-FFF2-40B4-BE49-F238E27FC236}">
                <a16:creationId xmlns:a16="http://schemas.microsoft.com/office/drawing/2014/main" id="{4FC1E014-DD47-41E5-B073-2BFFF88D1712}"/>
              </a:ext>
            </a:extLst>
          </p:cNvPr>
          <p:cNvSpPr txBox="1"/>
          <p:nvPr/>
        </p:nvSpPr>
        <p:spPr>
          <a:xfrm>
            <a:off x="199882" y="6400266"/>
            <a:ext cx="6548648" cy="261610"/>
          </a:xfrm>
          <a:prstGeom prst="rect">
            <a:avLst/>
          </a:prstGeom>
          <a:noFill/>
        </p:spPr>
        <p:txBody>
          <a:bodyPr wrap="square">
            <a:spAutoFit/>
          </a:bodyPr>
          <a:lstStyle/>
          <a:p>
            <a:pPr algn="just"/>
            <a:r>
              <a:rPr lang="en-US" altLang="zh-CN" sz="1050" b="1" i="1" u="sng"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Single Event Effects in Si and SiC Power MOSFETs Due to Terrestrial Neutrons</a:t>
            </a:r>
            <a:endParaRPr lang="zh-CN" altLang="zh-CN" sz="1050" b="1" i="1" u="sng" kern="100" dirty="0">
              <a:effectLst/>
              <a:latin typeface="Times New Roman" panose="02020603050405020304" pitchFamily="18" charset="0"/>
              <a:ea typeface="等线" panose="02010600030101010101" pitchFamily="2" charset="-122"/>
              <a:cs typeface="Times New Roman" panose="02020603050405020304" pitchFamily="18" charset="0"/>
            </a:endParaRPr>
          </a:p>
        </p:txBody>
      </p:sp>
      <p:grpSp>
        <p:nvGrpSpPr>
          <p:cNvPr id="15" name="组合 14"/>
          <p:cNvGrpSpPr/>
          <p:nvPr/>
        </p:nvGrpSpPr>
        <p:grpSpPr>
          <a:xfrm>
            <a:off x="5519385" y="2157439"/>
            <a:ext cx="780109" cy="3611968"/>
            <a:chOff x="5585817" y="2157439"/>
            <a:chExt cx="780109" cy="3611968"/>
          </a:xfrm>
        </p:grpSpPr>
        <p:sp>
          <p:nvSpPr>
            <p:cNvPr id="29" name="箭头: 右 34">
              <a:extLst>
                <a:ext uri="{FF2B5EF4-FFF2-40B4-BE49-F238E27FC236}">
                  <a16:creationId xmlns:a16="http://schemas.microsoft.com/office/drawing/2014/main" id="{E6B2B691-2DCB-46A3-B1CC-8CAA3D55F0FE}"/>
                </a:ext>
              </a:extLst>
            </p:cNvPr>
            <p:cNvSpPr/>
            <p:nvPr/>
          </p:nvSpPr>
          <p:spPr>
            <a:xfrm rot="9626605">
              <a:off x="5585817" y="2157439"/>
              <a:ext cx="780109" cy="422564"/>
            </a:xfrm>
            <a:prstGeom prst="rightArrow">
              <a:avLst/>
            </a:prstGeom>
            <a:noFill/>
            <a:ln w="19050" cap="flat" cmpd="sng" algn="ctr">
              <a:solidFill>
                <a:srgbClr val="5698D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zh-CN" altLang="en-US"/>
            </a:p>
          </p:txBody>
        </p:sp>
        <p:sp>
          <p:nvSpPr>
            <p:cNvPr id="30" name="箭头: 右 34">
              <a:extLst>
                <a:ext uri="{FF2B5EF4-FFF2-40B4-BE49-F238E27FC236}">
                  <a16:creationId xmlns:a16="http://schemas.microsoft.com/office/drawing/2014/main" id="{E6B2B691-2DCB-46A3-B1CC-8CAA3D55F0FE}"/>
                </a:ext>
              </a:extLst>
            </p:cNvPr>
            <p:cNvSpPr/>
            <p:nvPr/>
          </p:nvSpPr>
          <p:spPr>
            <a:xfrm rot="9626605">
              <a:off x="5585817" y="5346843"/>
              <a:ext cx="780109" cy="422564"/>
            </a:xfrm>
            <a:prstGeom prst="rightArrow">
              <a:avLst/>
            </a:prstGeom>
            <a:noFill/>
            <a:ln w="19050" cap="flat" cmpd="sng" algn="ctr">
              <a:solidFill>
                <a:srgbClr val="5698D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zh-CN" altLang="en-US"/>
            </a:p>
          </p:txBody>
        </p:sp>
        <p:sp>
          <p:nvSpPr>
            <p:cNvPr id="31" name="箭头: 右 34">
              <a:extLst>
                <a:ext uri="{FF2B5EF4-FFF2-40B4-BE49-F238E27FC236}">
                  <a16:creationId xmlns:a16="http://schemas.microsoft.com/office/drawing/2014/main" id="{E6B2B691-2DCB-46A3-B1CC-8CAA3D55F0FE}"/>
                </a:ext>
              </a:extLst>
            </p:cNvPr>
            <p:cNvSpPr/>
            <p:nvPr/>
          </p:nvSpPr>
          <p:spPr>
            <a:xfrm rot="9626605">
              <a:off x="5585817" y="3698675"/>
              <a:ext cx="780109" cy="422564"/>
            </a:xfrm>
            <a:prstGeom prst="rightArrow">
              <a:avLst/>
            </a:prstGeom>
            <a:noFill/>
            <a:ln w="19050" cap="flat" cmpd="sng" algn="ctr">
              <a:solidFill>
                <a:srgbClr val="5698D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zh-CN" altLang="en-US"/>
            </a:p>
          </p:txBody>
        </p:sp>
      </p:grpSp>
      <p:sp>
        <p:nvSpPr>
          <p:cNvPr id="16" name="矩形 15"/>
          <p:cNvSpPr/>
          <p:nvPr/>
        </p:nvSpPr>
        <p:spPr>
          <a:xfrm>
            <a:off x="10155113" y="1908160"/>
            <a:ext cx="1058851" cy="738664"/>
          </a:xfrm>
          <a:prstGeom prst="rect">
            <a:avLst/>
          </a:prstGeom>
        </p:spPr>
        <p:txBody>
          <a:bodyPr wrap="square">
            <a:spAutoFit/>
          </a:bodyPr>
          <a:lstStyle/>
          <a:p>
            <a:pPr marL="285750" indent="-285750">
              <a:buFont typeface="Arial" pitchFamily="34" charset="0"/>
              <a:buChar char="•"/>
            </a:pPr>
            <a:r>
              <a:rPr lang="zh-CN" altLang="zh-CN" sz="1400" dirty="0"/>
              <a:t>α粒子</a:t>
            </a:r>
            <a:endParaRPr lang="en-US" altLang="zh-CN" sz="1400" dirty="0"/>
          </a:p>
          <a:p>
            <a:pPr marL="285750" indent="-285750">
              <a:buFont typeface="Arial" pitchFamily="34" charset="0"/>
              <a:buChar char="•"/>
            </a:pPr>
            <a:r>
              <a:rPr lang="zh-CN" altLang="zh-CN" sz="1400" dirty="0"/>
              <a:t>γ射线</a:t>
            </a:r>
            <a:endParaRPr lang="en-US" altLang="zh-CN" sz="1400" dirty="0"/>
          </a:p>
          <a:p>
            <a:pPr marL="285750" indent="-285750">
              <a:buFont typeface="Arial" pitchFamily="34" charset="0"/>
              <a:buChar char="•"/>
            </a:pPr>
            <a:r>
              <a:rPr lang="zh-CN" altLang="zh-CN" sz="1400" dirty="0"/>
              <a:t>中子</a:t>
            </a:r>
          </a:p>
        </p:txBody>
      </p:sp>
      <p:sp>
        <p:nvSpPr>
          <p:cNvPr id="18" name="矩形 17"/>
          <p:cNvSpPr/>
          <p:nvPr/>
        </p:nvSpPr>
        <p:spPr>
          <a:xfrm>
            <a:off x="11034343" y="1908160"/>
            <a:ext cx="1011815" cy="738664"/>
          </a:xfrm>
          <a:prstGeom prst="rect">
            <a:avLst/>
          </a:prstGeom>
        </p:spPr>
        <p:txBody>
          <a:bodyPr wrap="none">
            <a:spAutoFit/>
          </a:bodyPr>
          <a:lstStyle/>
          <a:p>
            <a:pPr marL="285750" indent="-285750">
              <a:buFont typeface="Arial" pitchFamily="34" charset="0"/>
              <a:buChar char="•"/>
            </a:pPr>
            <a:r>
              <a:rPr lang="zh-CN" altLang="zh-CN" sz="1400" dirty="0"/>
              <a:t>质子</a:t>
            </a:r>
            <a:endParaRPr lang="en-US" altLang="zh-CN" sz="1400" dirty="0"/>
          </a:p>
          <a:p>
            <a:pPr marL="285750" indent="-285750">
              <a:buFont typeface="Arial" pitchFamily="34" charset="0"/>
              <a:buChar char="•"/>
            </a:pPr>
            <a:r>
              <a:rPr lang="zh-CN" altLang="zh-CN" sz="1400" dirty="0"/>
              <a:t>电子</a:t>
            </a:r>
            <a:endParaRPr lang="en-US" altLang="zh-CN" sz="1400" dirty="0"/>
          </a:p>
          <a:p>
            <a:pPr marL="285750" indent="-285750">
              <a:buFont typeface="Arial" pitchFamily="34" charset="0"/>
              <a:buChar char="•"/>
            </a:pPr>
            <a:r>
              <a:rPr lang="zh-CN" altLang="zh-CN" sz="1400" dirty="0"/>
              <a:t>重离子</a:t>
            </a:r>
          </a:p>
        </p:txBody>
      </p:sp>
      <p:sp>
        <p:nvSpPr>
          <p:cNvPr id="20" name="矩形 19"/>
          <p:cNvSpPr/>
          <p:nvPr/>
        </p:nvSpPr>
        <p:spPr>
          <a:xfrm>
            <a:off x="10155113" y="3304763"/>
            <a:ext cx="1385137" cy="523220"/>
          </a:xfrm>
          <a:prstGeom prst="rect">
            <a:avLst/>
          </a:prstGeom>
        </p:spPr>
        <p:txBody>
          <a:bodyPr wrap="square">
            <a:spAutoFit/>
          </a:bodyPr>
          <a:lstStyle/>
          <a:p>
            <a:pPr marL="285750" indent="-285750">
              <a:buFont typeface="Arial" pitchFamily="34" charset="0"/>
              <a:buChar char="•"/>
            </a:pPr>
            <a:r>
              <a:rPr lang="zh-CN" altLang="en-US" sz="1400" dirty="0"/>
              <a:t>大气中子</a:t>
            </a:r>
            <a:endParaRPr lang="en-US" altLang="zh-CN" sz="1400" dirty="0"/>
          </a:p>
          <a:p>
            <a:pPr marL="285750" indent="-285750">
              <a:buFont typeface="Arial" pitchFamily="34" charset="0"/>
              <a:buChar char="•"/>
            </a:pPr>
            <a:r>
              <a:rPr lang="zh-CN" altLang="en-US" sz="1400" dirty="0"/>
              <a:t>质子</a:t>
            </a:r>
            <a:endParaRPr lang="zh-CN" altLang="zh-CN" sz="1400" dirty="0"/>
          </a:p>
        </p:txBody>
      </p:sp>
      <p:sp>
        <p:nvSpPr>
          <p:cNvPr id="36" name="矩形 35"/>
          <p:cNvSpPr/>
          <p:nvPr/>
        </p:nvSpPr>
        <p:spPr>
          <a:xfrm>
            <a:off x="10155113" y="4966855"/>
            <a:ext cx="1385137" cy="307777"/>
          </a:xfrm>
          <a:prstGeom prst="rect">
            <a:avLst/>
          </a:prstGeom>
        </p:spPr>
        <p:txBody>
          <a:bodyPr wrap="square">
            <a:spAutoFit/>
          </a:bodyPr>
          <a:lstStyle/>
          <a:p>
            <a:pPr marL="285750" indent="-285750">
              <a:buFont typeface="Arial" pitchFamily="34" charset="0"/>
              <a:buChar char="•"/>
            </a:pPr>
            <a:r>
              <a:rPr lang="zh-CN" altLang="en-US" sz="1400" dirty="0"/>
              <a:t>中子</a:t>
            </a:r>
            <a:endParaRPr lang="en-US" altLang="zh-CN" sz="1400" dirty="0"/>
          </a:p>
        </p:txBody>
      </p:sp>
      <p:sp>
        <p:nvSpPr>
          <p:cNvPr id="17" name="标题 16">
            <a:extLst>
              <a:ext uri="{FF2B5EF4-FFF2-40B4-BE49-F238E27FC236}">
                <a16:creationId xmlns:a16="http://schemas.microsoft.com/office/drawing/2014/main" id="{1958C06A-F304-8F2F-BD16-BF6CEAE721EB}"/>
              </a:ext>
            </a:extLst>
          </p:cNvPr>
          <p:cNvSpPr>
            <a:spLocks noGrp="1"/>
          </p:cNvSpPr>
          <p:nvPr>
            <p:ph type="title"/>
          </p:nvPr>
        </p:nvSpPr>
        <p:spPr/>
        <p:txBody>
          <a:bodyPr/>
          <a:lstStyle/>
          <a:p>
            <a:r>
              <a:rPr lang="zh-CN" altLang="en-US" dirty="0"/>
              <a:t>研究背景与意义</a:t>
            </a:r>
          </a:p>
        </p:txBody>
      </p:sp>
    </p:spTree>
    <p:extLst>
      <p:ext uri="{BB962C8B-B14F-4D97-AF65-F5344CB8AC3E}">
        <p14:creationId xmlns:p14="http://schemas.microsoft.com/office/powerpoint/2010/main" val="1795353705"/>
      </p:ext>
    </p:extLst>
  </p:cSld>
  <p:clrMapOvr>
    <a:masterClrMapping/>
  </p:clrMapOvr>
  <mc:AlternateContent xmlns:mc="http://schemas.openxmlformats.org/markup-compatibility/2006" xmlns:p14="http://schemas.microsoft.com/office/powerpoint/2010/main">
    <mc:Choice Requires="p14">
      <p:transition spd="slow" p14:dur="2000" advTm="59229"/>
    </mc:Choice>
    <mc:Fallback xmlns="">
      <p:transition spd="slow" advTm="59229"/>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2800" dirty="0">
                <a:ea typeface="微软雅黑" panose="020B0503020204020204" pitchFamily="34" charset="-122"/>
              </a:rPr>
              <a:t>半导体器件测试</a:t>
            </a:r>
          </a:p>
        </p:txBody>
      </p:sp>
      <p:sp>
        <p:nvSpPr>
          <p:cNvPr id="4" name="灯片编号占位符 3"/>
          <p:cNvSpPr>
            <a:spLocks noGrp="1"/>
          </p:cNvSpPr>
          <p:nvPr>
            <p:ph type="sldNum" sz="quarter" idx="12"/>
          </p:nvPr>
        </p:nvSpPr>
        <p:spPr/>
        <p:txBody>
          <a:bodyPr/>
          <a:lstStyle/>
          <a:p>
            <a:pPr>
              <a:defRPr/>
            </a:pPr>
            <a:fld id="{606CA3CC-FC68-4501-B855-7844B93351C0}" type="slidenum">
              <a:rPr lang="en-US" altLang="zh-CN" smtClean="0"/>
              <a:t>6</a:t>
            </a:fld>
            <a:endParaRPr lang="en-US" altLang="zh-CN" dirty="0"/>
          </a:p>
        </p:txBody>
      </p:sp>
      <p:sp>
        <p:nvSpPr>
          <p:cNvPr id="5" name="文本占位符 4"/>
          <p:cNvSpPr>
            <a:spLocks noGrp="1"/>
          </p:cNvSpPr>
          <p:nvPr>
            <p:ph type="body" idx="4294967295"/>
          </p:nvPr>
        </p:nvSpPr>
        <p:spPr>
          <a:xfrm>
            <a:off x="0" y="1343025"/>
            <a:ext cx="5157788" cy="823913"/>
          </a:xfrm>
        </p:spPr>
        <p:txBody>
          <a:bodyPr/>
          <a:lstStyle/>
          <a:p>
            <a:r>
              <a:rPr lang="zh-CN" altLang="en-US" b="0" dirty="0">
                <a:latin typeface="微软雅黑" panose="020B0503020204020204" pitchFamily="34" charset="-122"/>
                <a:ea typeface="微软雅黑" panose="020B0503020204020204" pitchFamily="34" charset="-122"/>
              </a:rPr>
              <a:t>高原环境测试</a:t>
            </a:r>
            <a:r>
              <a:rPr lang="en-US" altLang="zh-CN" b="0" dirty="0">
                <a:latin typeface="微软雅黑" panose="020B0503020204020204" pitchFamily="34" charset="-122"/>
                <a:ea typeface="微软雅黑" panose="020B0503020204020204" pitchFamily="34" charset="-122"/>
              </a:rPr>
              <a:t>-</a:t>
            </a:r>
            <a:r>
              <a:rPr lang="zh-CN" altLang="en-US" b="0" dirty="0">
                <a:latin typeface="微软雅黑" panose="020B0503020204020204" pitchFamily="34" charset="-122"/>
                <a:ea typeface="微软雅黑" panose="020B0503020204020204" pitchFamily="34" charset="-122"/>
              </a:rPr>
              <a:t>羊八井</a:t>
            </a:r>
          </a:p>
        </p:txBody>
      </p:sp>
      <p:pic>
        <p:nvPicPr>
          <p:cNvPr id="9" name="内容占位符 8"/>
          <p:cNvPicPr>
            <a:picLocks noGrp="1" noChangeAspect="1"/>
          </p:cNvPicPr>
          <p:nvPr>
            <p:ph sz="half" idx="4294967295"/>
          </p:nvPr>
        </p:nvPicPr>
        <p:blipFill rotWithShape="1">
          <a:blip r:embed="rId2" cstate="print">
            <a:extLst>
              <a:ext uri="{28A0092B-C50C-407E-A947-70E740481C1C}">
                <a14:useLocalDpi xmlns:a14="http://schemas.microsoft.com/office/drawing/2010/main" val="0"/>
              </a:ext>
            </a:extLst>
          </a:blip>
          <a:srcRect l="3564" b="14373"/>
          <a:stretch/>
        </p:blipFill>
        <p:spPr>
          <a:xfrm>
            <a:off x="0" y="2292350"/>
            <a:ext cx="3895725" cy="1712913"/>
          </a:xfrm>
        </p:spPr>
      </p:pic>
      <p:sp>
        <p:nvSpPr>
          <p:cNvPr id="7" name="文本占位符 6"/>
          <p:cNvSpPr>
            <a:spLocks noGrp="1"/>
          </p:cNvSpPr>
          <p:nvPr>
            <p:ph type="body" sz="quarter" idx="4294967295"/>
          </p:nvPr>
        </p:nvSpPr>
        <p:spPr>
          <a:xfrm>
            <a:off x="4799013" y="1169313"/>
            <a:ext cx="5183187" cy="823912"/>
          </a:xfrm>
        </p:spPr>
        <p:txBody>
          <a:bodyPr/>
          <a:lstStyle/>
          <a:p>
            <a:r>
              <a:rPr lang="zh-CN" altLang="en-US" b="0" dirty="0">
                <a:latin typeface="微软雅黑" panose="020B0503020204020204" pitchFamily="34" charset="-122"/>
                <a:ea typeface="微软雅黑" panose="020B0503020204020204" pitchFamily="34" charset="-122"/>
              </a:rPr>
              <a:t>人工中子源加速测试</a:t>
            </a:r>
          </a:p>
        </p:txBody>
      </p:sp>
      <p:pic>
        <p:nvPicPr>
          <p:cNvPr id="10" name="内容占位符 9"/>
          <p:cNvPicPr>
            <a:picLocks noGrp="1" noChangeAspect="1"/>
          </p:cNvPicPr>
          <p:nvPr>
            <p:ph sz="quarter" idx="4294967295"/>
          </p:nvPr>
        </p:nvPicPr>
        <p:blipFill rotWithShape="1">
          <a:blip r:embed="rId3" cstate="print">
            <a:extLst>
              <a:ext uri="{28A0092B-C50C-407E-A947-70E740481C1C}">
                <a14:useLocalDpi xmlns:a14="http://schemas.microsoft.com/office/drawing/2010/main" val="0"/>
              </a:ext>
            </a:extLst>
          </a:blip>
          <a:srcRect l="5385" r="3753" b="14601"/>
          <a:stretch/>
        </p:blipFill>
        <p:spPr>
          <a:xfrm>
            <a:off x="0" y="4244975"/>
            <a:ext cx="3897313" cy="1827213"/>
          </a:xfrm>
        </p:spPr>
      </p:pic>
      <p:sp>
        <p:nvSpPr>
          <p:cNvPr id="12" name="文本框 11"/>
          <p:cNvSpPr txBox="1"/>
          <p:nvPr/>
        </p:nvSpPr>
        <p:spPr>
          <a:xfrm>
            <a:off x="4793158" y="5431013"/>
            <a:ext cx="6023256" cy="707886"/>
          </a:xfrm>
          <a:prstGeom prst="rect">
            <a:avLst/>
          </a:prstGeom>
          <a:noFill/>
        </p:spPr>
        <p:txBody>
          <a:bodyPr wrap="square" rtlCol="0">
            <a:spAutoFit/>
          </a:bodyPr>
          <a:lstStyle/>
          <a:p>
            <a:r>
              <a:rPr lang="zh-CN" altLang="en-US" sz="2000" dirty="0">
                <a:latin typeface="微软雅黑" panose="020B0503020204020204" pitchFamily="34" charset="-122"/>
                <a:ea typeface="微软雅黑" panose="020B0503020204020204" pitchFamily="34" charset="-122"/>
              </a:rPr>
              <a:t>目前最强的人工中子源为基于强流高能质子散裂反应的散裂中子源，</a:t>
            </a:r>
            <a:r>
              <a:rPr lang="en-US" altLang="zh-CN" sz="2000" dirty="0">
                <a:latin typeface="微软雅黑" panose="020B0503020204020204" pitchFamily="34" charset="-122"/>
                <a:ea typeface="微软雅黑" panose="020B0503020204020204" pitchFamily="34" charset="-122"/>
              </a:rPr>
              <a:t>CSNS </a:t>
            </a:r>
            <a:r>
              <a:rPr lang="zh-CN" altLang="en-US" sz="2000" dirty="0">
                <a:latin typeface="微软雅黑" panose="020B0503020204020204" pitchFamily="34" charset="-122"/>
                <a:ea typeface="微软雅黑" panose="020B0503020204020204" pitchFamily="34" charset="-122"/>
              </a:rPr>
              <a:t>为国际上第四大散裂中子源。</a:t>
            </a:r>
          </a:p>
        </p:txBody>
      </p:sp>
      <p:pic>
        <p:nvPicPr>
          <p:cNvPr id="3" name="内容占位符 4">
            <a:extLst>
              <a:ext uri="{FF2B5EF4-FFF2-40B4-BE49-F238E27FC236}">
                <a16:creationId xmlns:a16="http://schemas.microsoft.com/office/drawing/2014/main" id="{602C6708-F2AC-65D4-69FB-B5CE1688167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95725" y="2350213"/>
            <a:ext cx="4061418" cy="2624301"/>
          </a:xfrm>
          <a:prstGeom prst="rect">
            <a:avLst/>
          </a:prstGeom>
        </p:spPr>
      </p:pic>
      <p:sp>
        <p:nvSpPr>
          <p:cNvPr id="6" name="文本框 5">
            <a:extLst>
              <a:ext uri="{FF2B5EF4-FFF2-40B4-BE49-F238E27FC236}">
                <a16:creationId xmlns:a16="http://schemas.microsoft.com/office/drawing/2014/main" id="{18CFB91F-BABA-0A6A-BF57-CBE2B587B1BA}"/>
              </a:ext>
            </a:extLst>
          </p:cNvPr>
          <p:cNvSpPr txBox="1"/>
          <p:nvPr/>
        </p:nvSpPr>
        <p:spPr>
          <a:xfrm>
            <a:off x="4793158" y="2030511"/>
            <a:ext cx="6560642" cy="307777"/>
          </a:xfrm>
          <a:prstGeom prst="rect">
            <a:avLst/>
          </a:prstGeom>
          <a:noFill/>
        </p:spPr>
        <p:txBody>
          <a:bodyPr wrap="none" rtlCol="0">
            <a:spAutoFit/>
          </a:bodyPr>
          <a:lstStyle/>
          <a:p>
            <a:r>
              <a:rPr lang="zh-CN" altLang="en-US" sz="1400" dirty="0">
                <a:solidFill>
                  <a:schemeClr val="accent1"/>
                </a:solidFill>
                <a:latin typeface="微软雅黑" panose="020B0503020204020204" pitchFamily="34" charset="-122"/>
                <a:ea typeface="微软雅黑" panose="020B0503020204020204" pitchFamily="34" charset="-122"/>
              </a:rPr>
              <a:t>美国</a:t>
            </a:r>
            <a:r>
              <a:rPr lang="en-US" altLang="zh-CN" sz="1400" dirty="0">
                <a:solidFill>
                  <a:schemeClr val="accent1"/>
                </a:solidFill>
                <a:latin typeface="微软雅黑" panose="020B0503020204020204" pitchFamily="34" charset="-122"/>
                <a:ea typeface="微软雅黑" panose="020B0503020204020204" pitchFamily="34" charset="-122"/>
              </a:rPr>
              <a:t>LANSCE </a:t>
            </a:r>
            <a:r>
              <a:rPr lang="en-US" altLang="zh-CN" sz="1400" dirty="0" err="1">
                <a:solidFill>
                  <a:schemeClr val="accent1"/>
                </a:solidFill>
                <a:latin typeface="微软雅黑" panose="020B0503020204020204" pitchFamily="34" charset="-122"/>
                <a:ea typeface="微软雅黑" panose="020B0503020204020204" pitchFamily="34" charset="-122"/>
              </a:rPr>
              <a:t>IceHouse</a:t>
            </a:r>
            <a:r>
              <a:rPr lang="zh-CN" altLang="en-US" sz="1400" dirty="0">
                <a:solidFill>
                  <a:schemeClr val="accent1"/>
                </a:solidFill>
                <a:latin typeface="微软雅黑" panose="020B0503020204020204" pitchFamily="34" charset="-122"/>
                <a:ea typeface="微软雅黑" panose="020B0503020204020204" pitchFamily="34" charset="-122"/>
              </a:rPr>
              <a:t>冰屋                       中国散裂中子源</a:t>
            </a:r>
            <a:r>
              <a:rPr lang="en-US" altLang="zh-CN" sz="1400" dirty="0">
                <a:solidFill>
                  <a:schemeClr val="accent1"/>
                </a:solidFill>
                <a:latin typeface="微软雅黑" panose="020B0503020204020204" pitchFamily="34" charset="-122"/>
                <a:ea typeface="微软雅黑" panose="020B0503020204020204" pitchFamily="34" charset="-122"/>
              </a:rPr>
              <a:t>--</a:t>
            </a:r>
            <a:r>
              <a:rPr lang="zh-CN" altLang="en-US" sz="1400" dirty="0">
                <a:solidFill>
                  <a:schemeClr val="accent1"/>
                </a:solidFill>
                <a:latin typeface="微软雅黑" panose="020B0503020204020204" pitchFamily="34" charset="-122"/>
                <a:ea typeface="微软雅黑" panose="020B0503020204020204" pitchFamily="34" charset="-122"/>
              </a:rPr>
              <a:t>大气中子辐照谱仪 </a:t>
            </a:r>
          </a:p>
        </p:txBody>
      </p:sp>
      <p:pic>
        <p:nvPicPr>
          <p:cNvPr id="8" name="图片 7">
            <a:extLst>
              <a:ext uri="{FF2B5EF4-FFF2-40B4-BE49-F238E27FC236}">
                <a16:creationId xmlns:a16="http://schemas.microsoft.com/office/drawing/2014/main" id="{C3435A2C-E2E0-350F-46C4-9A00BC59B137}"/>
              </a:ext>
            </a:extLst>
          </p:cNvPr>
          <p:cNvPicPr>
            <a:picLocks noChangeAspect="1"/>
          </p:cNvPicPr>
          <p:nvPr/>
        </p:nvPicPr>
        <p:blipFill rotWithShape="1">
          <a:blip r:embed="rId5">
            <a:extLst>
              <a:ext uri="{28A0092B-C50C-407E-A947-70E740481C1C}">
                <a14:useLocalDpi xmlns:a14="http://schemas.microsoft.com/office/drawing/2010/main" val="0"/>
              </a:ext>
            </a:extLst>
          </a:blip>
          <a:srcRect r="18014" b="17157"/>
          <a:stretch/>
        </p:blipFill>
        <p:spPr>
          <a:xfrm>
            <a:off x="7957143" y="2417724"/>
            <a:ext cx="4171903" cy="2343539"/>
          </a:xfrm>
          <a:prstGeom prst="rect">
            <a:avLst/>
          </a:prstGeom>
        </p:spPr>
      </p:pic>
      <p:sp>
        <p:nvSpPr>
          <p:cNvPr id="14" name="文本框 13">
            <a:extLst>
              <a:ext uri="{FF2B5EF4-FFF2-40B4-BE49-F238E27FC236}">
                <a16:creationId xmlns:a16="http://schemas.microsoft.com/office/drawing/2014/main" id="{5EC4C59B-E449-7558-DB97-9DF9A3B4AB24}"/>
              </a:ext>
            </a:extLst>
          </p:cNvPr>
          <p:cNvSpPr txBox="1"/>
          <p:nvPr/>
        </p:nvSpPr>
        <p:spPr>
          <a:xfrm>
            <a:off x="8561884" y="4761263"/>
            <a:ext cx="2840632" cy="307777"/>
          </a:xfrm>
          <a:prstGeom prst="rect">
            <a:avLst/>
          </a:prstGeom>
          <a:noFill/>
        </p:spPr>
        <p:txBody>
          <a:bodyPr wrap="square" rtlCol="0">
            <a:spAutoFit/>
          </a:bodyPr>
          <a:lstStyle/>
          <a:p>
            <a:r>
              <a:rPr lang="zh-CN" altLang="en-US" sz="1400" dirty="0">
                <a:solidFill>
                  <a:schemeClr val="accent1"/>
                </a:solidFill>
                <a:latin typeface="微软雅黑" panose="020B0503020204020204" pitchFamily="34" charset="-122"/>
                <a:ea typeface="微软雅黑" panose="020B0503020204020204" pitchFamily="34" charset="-122"/>
              </a:rPr>
              <a:t>前向</a:t>
            </a:r>
            <a:r>
              <a:rPr lang="en-US" altLang="zh-CN" sz="1400" dirty="0">
                <a:solidFill>
                  <a:schemeClr val="accent1"/>
                </a:solidFill>
                <a:latin typeface="微软雅黑" panose="020B0503020204020204" pitchFamily="34" charset="-122"/>
                <a:ea typeface="微软雅黑" panose="020B0503020204020204" pitchFamily="34" charset="-122"/>
              </a:rPr>
              <a:t>41</a:t>
            </a:r>
            <a:r>
              <a:rPr lang="zh-CN" altLang="en-US" sz="1400" dirty="0">
                <a:solidFill>
                  <a:schemeClr val="accent1"/>
                </a:solidFill>
                <a:latin typeface="微软雅黑" panose="020B0503020204020204" pitchFamily="34" charset="-122"/>
                <a:ea typeface="微软雅黑" panose="020B0503020204020204" pitchFamily="34" charset="-122"/>
              </a:rPr>
              <a:t>度角，</a:t>
            </a:r>
            <a:r>
              <a:rPr lang="en-US" altLang="zh-CN" sz="1400" dirty="0">
                <a:solidFill>
                  <a:schemeClr val="accent1"/>
                </a:solidFill>
                <a:latin typeface="微软雅黑" panose="020B0503020204020204" pitchFamily="34" charset="-122"/>
                <a:ea typeface="微软雅黑" panose="020B0503020204020204" pitchFamily="34" charset="-122"/>
              </a:rPr>
              <a:t>1.6GeV</a:t>
            </a:r>
            <a:r>
              <a:rPr lang="zh-CN" altLang="en-US" sz="1400" dirty="0">
                <a:solidFill>
                  <a:schemeClr val="accent1"/>
                </a:solidFill>
                <a:latin typeface="微软雅黑" panose="020B0503020204020204" pitchFamily="34" charset="-122"/>
                <a:ea typeface="微软雅黑" panose="020B0503020204020204" pitchFamily="34" charset="-122"/>
              </a:rPr>
              <a:t>质子驱动</a:t>
            </a:r>
          </a:p>
        </p:txBody>
      </p:sp>
    </p:spTree>
    <p:extLst>
      <p:ext uri="{BB962C8B-B14F-4D97-AF65-F5344CB8AC3E}">
        <p14:creationId xmlns:p14="http://schemas.microsoft.com/office/powerpoint/2010/main" val="3415132007"/>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2E3AACCB-45B3-4169-97EF-D8116F360969}"/>
              </a:ext>
            </a:extLst>
          </p:cNvPr>
          <p:cNvSpPr>
            <a:spLocks noGrp="1"/>
          </p:cNvSpPr>
          <p:nvPr>
            <p:ph type="title"/>
          </p:nvPr>
        </p:nvSpPr>
        <p:spPr/>
        <p:txBody>
          <a:bodyPr/>
          <a:lstStyle/>
          <a:p>
            <a:r>
              <a:rPr lang="zh-CN" altLang="en-US" dirty="0"/>
              <a:t>不同能谱对芯片翻转率的影响</a:t>
            </a:r>
          </a:p>
        </p:txBody>
      </p:sp>
      <p:sp>
        <p:nvSpPr>
          <p:cNvPr id="5" name="任意多边形: 形状 4">
            <a:extLst>
              <a:ext uri="{FF2B5EF4-FFF2-40B4-BE49-F238E27FC236}">
                <a16:creationId xmlns:a16="http://schemas.microsoft.com/office/drawing/2014/main" id="{B88D7B92-6CB2-4AF0-B8FF-EF9F3D83F5B2}"/>
              </a:ext>
            </a:extLst>
          </p:cNvPr>
          <p:cNvSpPr/>
          <p:nvPr/>
        </p:nvSpPr>
        <p:spPr>
          <a:xfrm>
            <a:off x="1389529" y="1696494"/>
            <a:ext cx="2429435" cy="1781812"/>
          </a:xfrm>
          <a:custGeom>
            <a:avLst/>
            <a:gdLst>
              <a:gd name="connsiteX0" fmla="*/ 2429435 w 2429435"/>
              <a:gd name="connsiteY0" fmla="*/ 1781812 h 1781812"/>
              <a:gd name="connsiteX1" fmla="*/ 2232212 w 2429435"/>
              <a:gd name="connsiteY1" fmla="*/ 437106 h 1781812"/>
              <a:gd name="connsiteX2" fmla="*/ 1999129 w 2429435"/>
              <a:gd name="connsiteY2" fmla="*/ 2318 h 1781812"/>
              <a:gd name="connsiteX3" fmla="*/ 1555376 w 2429435"/>
              <a:gd name="connsiteY3" fmla="*/ 580542 h 1781812"/>
              <a:gd name="connsiteX4" fmla="*/ 421341 w 2429435"/>
              <a:gd name="connsiteY4" fmla="*/ 997400 h 1781812"/>
              <a:gd name="connsiteX5" fmla="*/ 0 w 2429435"/>
              <a:gd name="connsiteY5" fmla="*/ 1754918 h 178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9435" h="1781812">
                <a:moveTo>
                  <a:pt x="2429435" y="1781812"/>
                </a:moveTo>
                <a:cubicBezTo>
                  <a:pt x="2366682" y="1257750"/>
                  <a:pt x="2303930" y="733688"/>
                  <a:pt x="2232212" y="437106"/>
                </a:cubicBezTo>
                <a:cubicBezTo>
                  <a:pt x="2160494" y="140524"/>
                  <a:pt x="2111935" y="-21588"/>
                  <a:pt x="1999129" y="2318"/>
                </a:cubicBezTo>
                <a:cubicBezTo>
                  <a:pt x="1886323" y="26224"/>
                  <a:pt x="1818341" y="414695"/>
                  <a:pt x="1555376" y="580542"/>
                </a:cubicBezTo>
                <a:cubicBezTo>
                  <a:pt x="1292411" y="746389"/>
                  <a:pt x="680570" y="801671"/>
                  <a:pt x="421341" y="997400"/>
                </a:cubicBezTo>
                <a:cubicBezTo>
                  <a:pt x="162112" y="1193129"/>
                  <a:pt x="81056" y="1474023"/>
                  <a:pt x="0" y="175491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 name="直接箭头连接符 6">
            <a:extLst>
              <a:ext uri="{FF2B5EF4-FFF2-40B4-BE49-F238E27FC236}">
                <a16:creationId xmlns:a16="http://schemas.microsoft.com/office/drawing/2014/main" id="{8B06469D-61C3-4555-88C1-1C12996FA81D}"/>
              </a:ext>
            </a:extLst>
          </p:cNvPr>
          <p:cNvCxnSpPr>
            <a:cxnSpLocks/>
          </p:cNvCxnSpPr>
          <p:nvPr/>
        </p:nvCxnSpPr>
        <p:spPr>
          <a:xfrm>
            <a:off x="1021976" y="3608294"/>
            <a:ext cx="3052483"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9" name="直接箭头连接符 8">
            <a:extLst>
              <a:ext uri="{FF2B5EF4-FFF2-40B4-BE49-F238E27FC236}">
                <a16:creationId xmlns:a16="http://schemas.microsoft.com/office/drawing/2014/main" id="{3ECB1B05-44E5-42F6-9DE6-80D77B7B0C26}"/>
              </a:ext>
            </a:extLst>
          </p:cNvPr>
          <p:cNvCxnSpPr>
            <a:cxnSpLocks/>
          </p:cNvCxnSpPr>
          <p:nvPr/>
        </p:nvCxnSpPr>
        <p:spPr>
          <a:xfrm flipV="1">
            <a:off x="1021975" y="1842247"/>
            <a:ext cx="0" cy="176604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4" name="直接箭头连接符 13">
            <a:extLst>
              <a:ext uri="{FF2B5EF4-FFF2-40B4-BE49-F238E27FC236}">
                <a16:creationId xmlns:a16="http://schemas.microsoft.com/office/drawing/2014/main" id="{EC2EFA8A-D775-4C66-84F9-5051EC2231F5}"/>
              </a:ext>
            </a:extLst>
          </p:cNvPr>
          <p:cNvCxnSpPr>
            <a:cxnSpLocks/>
          </p:cNvCxnSpPr>
          <p:nvPr/>
        </p:nvCxnSpPr>
        <p:spPr>
          <a:xfrm>
            <a:off x="1021976" y="5885329"/>
            <a:ext cx="3052483"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5" name="直接箭头连接符 14">
            <a:extLst>
              <a:ext uri="{FF2B5EF4-FFF2-40B4-BE49-F238E27FC236}">
                <a16:creationId xmlns:a16="http://schemas.microsoft.com/office/drawing/2014/main" id="{90CAFD2A-490C-4EA3-A388-D1CC291A2482}"/>
              </a:ext>
            </a:extLst>
          </p:cNvPr>
          <p:cNvCxnSpPr>
            <a:cxnSpLocks/>
          </p:cNvCxnSpPr>
          <p:nvPr/>
        </p:nvCxnSpPr>
        <p:spPr>
          <a:xfrm flipV="1">
            <a:off x="1021975" y="4119282"/>
            <a:ext cx="0" cy="176604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6" name="任意多边形: 形状 15">
            <a:extLst>
              <a:ext uri="{FF2B5EF4-FFF2-40B4-BE49-F238E27FC236}">
                <a16:creationId xmlns:a16="http://schemas.microsoft.com/office/drawing/2014/main" id="{8EFB1CB1-721E-499D-85B5-E7AD3912BC47}"/>
              </a:ext>
            </a:extLst>
          </p:cNvPr>
          <p:cNvSpPr/>
          <p:nvPr/>
        </p:nvSpPr>
        <p:spPr>
          <a:xfrm>
            <a:off x="1344706" y="4518357"/>
            <a:ext cx="1869141" cy="1192161"/>
          </a:xfrm>
          <a:custGeom>
            <a:avLst/>
            <a:gdLst>
              <a:gd name="connsiteX0" fmla="*/ 0 w 1869141"/>
              <a:gd name="connsiteY0" fmla="*/ 1192161 h 1192161"/>
              <a:gd name="connsiteX1" fmla="*/ 197223 w 1869141"/>
              <a:gd name="connsiteY1" fmla="*/ 35714 h 1192161"/>
              <a:gd name="connsiteX2" fmla="*/ 932329 w 1869141"/>
              <a:gd name="connsiteY2" fmla="*/ 371890 h 1192161"/>
              <a:gd name="connsiteX3" fmla="*/ 1869141 w 1869141"/>
              <a:gd name="connsiteY3" fmla="*/ 1151819 h 1192161"/>
            </a:gdLst>
            <a:ahLst/>
            <a:cxnLst>
              <a:cxn ang="0">
                <a:pos x="connsiteX0" y="connsiteY0"/>
              </a:cxn>
              <a:cxn ang="0">
                <a:pos x="connsiteX1" y="connsiteY1"/>
              </a:cxn>
              <a:cxn ang="0">
                <a:pos x="connsiteX2" y="connsiteY2"/>
              </a:cxn>
              <a:cxn ang="0">
                <a:pos x="connsiteX3" y="connsiteY3"/>
              </a:cxn>
            </a:cxnLst>
            <a:rect l="l" t="t" r="r" b="b"/>
            <a:pathLst>
              <a:path w="1869141" h="1192161">
                <a:moveTo>
                  <a:pt x="0" y="1192161"/>
                </a:moveTo>
                <a:cubicBezTo>
                  <a:pt x="20917" y="682293"/>
                  <a:pt x="41835" y="172426"/>
                  <a:pt x="197223" y="35714"/>
                </a:cubicBezTo>
                <a:cubicBezTo>
                  <a:pt x="352611" y="-100998"/>
                  <a:pt x="653676" y="185873"/>
                  <a:pt x="932329" y="371890"/>
                </a:cubicBezTo>
                <a:cubicBezTo>
                  <a:pt x="1210982" y="557907"/>
                  <a:pt x="1540061" y="854863"/>
                  <a:pt x="1869141" y="115181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a:extLst>
              <a:ext uri="{FF2B5EF4-FFF2-40B4-BE49-F238E27FC236}">
                <a16:creationId xmlns:a16="http://schemas.microsoft.com/office/drawing/2014/main" id="{BF8C1902-270A-4064-9E63-3F80BFA09E8F}"/>
              </a:ext>
            </a:extLst>
          </p:cNvPr>
          <p:cNvSpPr txBox="1"/>
          <p:nvPr/>
        </p:nvSpPr>
        <p:spPr>
          <a:xfrm>
            <a:off x="2671482" y="5983941"/>
            <a:ext cx="1663789" cy="369332"/>
          </a:xfrm>
          <a:prstGeom prst="rect">
            <a:avLst/>
          </a:prstGeom>
          <a:noFill/>
        </p:spPr>
        <p:txBody>
          <a:bodyPr wrap="none" rtlCol="0">
            <a:spAutoFit/>
          </a:bodyPr>
          <a:lstStyle/>
          <a:p>
            <a:r>
              <a:rPr lang="en-US" altLang="zh-CN" dirty="0"/>
              <a:t>Neutron energy</a:t>
            </a:r>
            <a:endParaRPr lang="zh-CN" altLang="en-US" dirty="0"/>
          </a:p>
        </p:txBody>
      </p:sp>
      <p:sp>
        <p:nvSpPr>
          <p:cNvPr id="18" name="文本框 17">
            <a:extLst>
              <a:ext uri="{FF2B5EF4-FFF2-40B4-BE49-F238E27FC236}">
                <a16:creationId xmlns:a16="http://schemas.microsoft.com/office/drawing/2014/main" id="{C100EA6D-6794-441F-9BEF-3B0534CCB3B8}"/>
              </a:ext>
            </a:extLst>
          </p:cNvPr>
          <p:cNvSpPr txBox="1"/>
          <p:nvPr/>
        </p:nvSpPr>
        <p:spPr>
          <a:xfrm>
            <a:off x="389766" y="2467998"/>
            <a:ext cx="529312" cy="369332"/>
          </a:xfrm>
          <a:prstGeom prst="rect">
            <a:avLst/>
          </a:prstGeom>
          <a:noFill/>
        </p:spPr>
        <p:txBody>
          <a:bodyPr wrap="none" rtlCol="0">
            <a:spAutoFit/>
          </a:bodyPr>
          <a:lstStyle/>
          <a:p>
            <a:r>
              <a:rPr lang="en-US" altLang="zh-CN" dirty="0"/>
              <a:t>flux</a:t>
            </a:r>
            <a:endParaRPr lang="zh-CN" altLang="en-US" dirty="0"/>
          </a:p>
        </p:txBody>
      </p:sp>
      <p:sp>
        <p:nvSpPr>
          <p:cNvPr id="19" name="文本框 18">
            <a:extLst>
              <a:ext uri="{FF2B5EF4-FFF2-40B4-BE49-F238E27FC236}">
                <a16:creationId xmlns:a16="http://schemas.microsoft.com/office/drawing/2014/main" id="{DFB45903-D40F-49C7-9801-5280896DF420}"/>
              </a:ext>
            </a:extLst>
          </p:cNvPr>
          <p:cNvSpPr txBox="1"/>
          <p:nvPr/>
        </p:nvSpPr>
        <p:spPr>
          <a:xfrm>
            <a:off x="389766" y="4870539"/>
            <a:ext cx="529312" cy="369332"/>
          </a:xfrm>
          <a:prstGeom prst="rect">
            <a:avLst/>
          </a:prstGeom>
          <a:noFill/>
        </p:spPr>
        <p:txBody>
          <a:bodyPr wrap="none" rtlCol="0">
            <a:spAutoFit/>
          </a:bodyPr>
          <a:lstStyle/>
          <a:p>
            <a:r>
              <a:rPr lang="en-US" altLang="zh-CN" dirty="0"/>
              <a:t>flux</a:t>
            </a:r>
            <a:endParaRPr lang="zh-CN" altLang="en-US" dirty="0"/>
          </a:p>
        </p:txBody>
      </p:sp>
      <p:sp>
        <p:nvSpPr>
          <p:cNvPr id="21" name="乘号 20">
            <a:extLst>
              <a:ext uri="{FF2B5EF4-FFF2-40B4-BE49-F238E27FC236}">
                <a16:creationId xmlns:a16="http://schemas.microsoft.com/office/drawing/2014/main" id="{1F202E12-2885-4717-91A8-9095473F9B91}"/>
              </a:ext>
            </a:extLst>
          </p:cNvPr>
          <p:cNvSpPr/>
          <p:nvPr/>
        </p:nvSpPr>
        <p:spPr>
          <a:xfrm>
            <a:off x="3993781" y="3048001"/>
            <a:ext cx="1250572" cy="1281940"/>
          </a:xfrm>
          <a:prstGeom prst="mathMultiply">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cxnSp>
        <p:nvCxnSpPr>
          <p:cNvPr id="22" name="直接箭头连接符 21">
            <a:extLst>
              <a:ext uri="{FF2B5EF4-FFF2-40B4-BE49-F238E27FC236}">
                <a16:creationId xmlns:a16="http://schemas.microsoft.com/office/drawing/2014/main" id="{334553F6-147B-4638-B467-7D76F9ABC8E9}"/>
              </a:ext>
            </a:extLst>
          </p:cNvPr>
          <p:cNvCxnSpPr>
            <a:cxnSpLocks/>
          </p:cNvCxnSpPr>
          <p:nvPr/>
        </p:nvCxnSpPr>
        <p:spPr>
          <a:xfrm>
            <a:off x="5647765" y="4415117"/>
            <a:ext cx="3052483"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3" name="直接箭头连接符 22">
            <a:extLst>
              <a:ext uri="{FF2B5EF4-FFF2-40B4-BE49-F238E27FC236}">
                <a16:creationId xmlns:a16="http://schemas.microsoft.com/office/drawing/2014/main" id="{511EEA8D-2F6A-4487-9F3E-474A67C95B68}"/>
              </a:ext>
            </a:extLst>
          </p:cNvPr>
          <p:cNvCxnSpPr>
            <a:cxnSpLocks/>
          </p:cNvCxnSpPr>
          <p:nvPr/>
        </p:nvCxnSpPr>
        <p:spPr>
          <a:xfrm flipV="1">
            <a:off x="5647764" y="2649070"/>
            <a:ext cx="0" cy="176604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4" name="文本框 23">
            <a:extLst>
              <a:ext uri="{FF2B5EF4-FFF2-40B4-BE49-F238E27FC236}">
                <a16:creationId xmlns:a16="http://schemas.microsoft.com/office/drawing/2014/main" id="{2334C45E-A4A6-43F3-9D41-E2B85C4C07AB}"/>
              </a:ext>
            </a:extLst>
          </p:cNvPr>
          <p:cNvSpPr txBox="1"/>
          <p:nvPr/>
        </p:nvSpPr>
        <p:spPr>
          <a:xfrm>
            <a:off x="6979024" y="4501207"/>
            <a:ext cx="1663789" cy="369332"/>
          </a:xfrm>
          <a:prstGeom prst="rect">
            <a:avLst/>
          </a:prstGeom>
          <a:noFill/>
        </p:spPr>
        <p:txBody>
          <a:bodyPr wrap="none" rtlCol="0">
            <a:spAutoFit/>
          </a:bodyPr>
          <a:lstStyle/>
          <a:p>
            <a:r>
              <a:rPr lang="en-US" altLang="zh-CN" dirty="0"/>
              <a:t>Neutron energy</a:t>
            </a:r>
            <a:endParaRPr lang="zh-CN" altLang="en-US" dirty="0"/>
          </a:p>
        </p:txBody>
      </p:sp>
      <p:sp>
        <p:nvSpPr>
          <p:cNvPr id="25" name="任意多边形: 形状 24">
            <a:extLst>
              <a:ext uri="{FF2B5EF4-FFF2-40B4-BE49-F238E27FC236}">
                <a16:creationId xmlns:a16="http://schemas.microsoft.com/office/drawing/2014/main" id="{AA72FFDA-9449-49BE-BF9E-E08888ED9021}"/>
              </a:ext>
            </a:extLst>
          </p:cNvPr>
          <p:cNvSpPr/>
          <p:nvPr/>
        </p:nvSpPr>
        <p:spPr>
          <a:xfrm>
            <a:off x="6051176" y="2863754"/>
            <a:ext cx="2348753" cy="1537917"/>
          </a:xfrm>
          <a:custGeom>
            <a:avLst/>
            <a:gdLst>
              <a:gd name="connsiteX0" fmla="*/ 0 w 2348753"/>
              <a:gd name="connsiteY0" fmla="*/ 1537917 h 1537917"/>
              <a:gd name="connsiteX1" fmla="*/ 147918 w 2348753"/>
              <a:gd name="connsiteY1" fmla="*/ 663858 h 1537917"/>
              <a:gd name="connsiteX2" fmla="*/ 596153 w 2348753"/>
              <a:gd name="connsiteY2" fmla="*/ 85634 h 1537917"/>
              <a:gd name="connsiteX3" fmla="*/ 2348753 w 2348753"/>
              <a:gd name="connsiteY3" fmla="*/ 13917 h 1537917"/>
            </a:gdLst>
            <a:ahLst/>
            <a:cxnLst>
              <a:cxn ang="0">
                <a:pos x="connsiteX0" y="connsiteY0"/>
              </a:cxn>
              <a:cxn ang="0">
                <a:pos x="connsiteX1" y="connsiteY1"/>
              </a:cxn>
              <a:cxn ang="0">
                <a:pos x="connsiteX2" y="connsiteY2"/>
              </a:cxn>
              <a:cxn ang="0">
                <a:pos x="connsiteX3" y="connsiteY3"/>
              </a:cxn>
            </a:cxnLst>
            <a:rect l="l" t="t" r="r" b="b"/>
            <a:pathLst>
              <a:path w="2348753" h="1537917">
                <a:moveTo>
                  <a:pt x="0" y="1537917"/>
                </a:moveTo>
                <a:cubicBezTo>
                  <a:pt x="24279" y="1221911"/>
                  <a:pt x="48559" y="905905"/>
                  <a:pt x="147918" y="663858"/>
                </a:cubicBezTo>
                <a:cubicBezTo>
                  <a:pt x="247277" y="421811"/>
                  <a:pt x="229347" y="193957"/>
                  <a:pt x="596153" y="85634"/>
                </a:cubicBezTo>
                <a:cubicBezTo>
                  <a:pt x="962959" y="-22689"/>
                  <a:pt x="1655856" y="-4386"/>
                  <a:pt x="2348753" y="13917"/>
                </a:cubicBezTo>
              </a:path>
            </a:pathLst>
          </a:cu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25">
            <a:extLst>
              <a:ext uri="{FF2B5EF4-FFF2-40B4-BE49-F238E27FC236}">
                <a16:creationId xmlns:a16="http://schemas.microsoft.com/office/drawing/2014/main" id="{FFAE1849-7D0E-4451-B8B3-CB9B8B56B019}"/>
              </a:ext>
            </a:extLst>
          </p:cNvPr>
          <p:cNvSpPr txBox="1"/>
          <p:nvPr/>
        </p:nvSpPr>
        <p:spPr>
          <a:xfrm rot="16200000">
            <a:off x="4652571" y="3347426"/>
            <a:ext cx="1415259" cy="369332"/>
          </a:xfrm>
          <a:prstGeom prst="rect">
            <a:avLst/>
          </a:prstGeom>
          <a:noFill/>
        </p:spPr>
        <p:txBody>
          <a:bodyPr wrap="none" rtlCol="0">
            <a:spAutoFit/>
          </a:bodyPr>
          <a:lstStyle/>
          <a:p>
            <a:r>
              <a:rPr lang="en-US" altLang="zh-CN" dirty="0"/>
              <a:t>Cross section</a:t>
            </a:r>
            <a:endParaRPr lang="zh-CN" altLang="en-US" dirty="0"/>
          </a:p>
        </p:txBody>
      </p:sp>
      <p:sp>
        <p:nvSpPr>
          <p:cNvPr id="29" name="箭头: 右 28">
            <a:extLst>
              <a:ext uri="{FF2B5EF4-FFF2-40B4-BE49-F238E27FC236}">
                <a16:creationId xmlns:a16="http://schemas.microsoft.com/office/drawing/2014/main" id="{F2D84858-91F6-4BA8-AE5C-542114C7B9AE}"/>
              </a:ext>
            </a:extLst>
          </p:cNvPr>
          <p:cNvSpPr/>
          <p:nvPr/>
        </p:nvSpPr>
        <p:spPr>
          <a:xfrm rot="20280541">
            <a:off x="8841656" y="3005871"/>
            <a:ext cx="976829" cy="39444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箭头: 右 29">
            <a:extLst>
              <a:ext uri="{FF2B5EF4-FFF2-40B4-BE49-F238E27FC236}">
                <a16:creationId xmlns:a16="http://schemas.microsoft.com/office/drawing/2014/main" id="{2274F30C-A219-4EFB-8FAF-B1F15ECAA1BE}"/>
              </a:ext>
            </a:extLst>
          </p:cNvPr>
          <p:cNvSpPr/>
          <p:nvPr/>
        </p:nvSpPr>
        <p:spPr>
          <a:xfrm rot="914971">
            <a:off x="8858634" y="3783589"/>
            <a:ext cx="976829" cy="39444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文本框 30">
            <a:extLst>
              <a:ext uri="{FF2B5EF4-FFF2-40B4-BE49-F238E27FC236}">
                <a16:creationId xmlns:a16="http://schemas.microsoft.com/office/drawing/2014/main" id="{FB00F48C-3B97-4375-949B-F0B67FF49FDD}"/>
              </a:ext>
            </a:extLst>
          </p:cNvPr>
          <p:cNvSpPr txBox="1"/>
          <p:nvPr/>
        </p:nvSpPr>
        <p:spPr>
          <a:xfrm>
            <a:off x="9949180" y="2652662"/>
            <a:ext cx="1833066" cy="369332"/>
          </a:xfrm>
          <a:prstGeom prst="rect">
            <a:avLst/>
          </a:prstGeom>
          <a:noFill/>
        </p:spPr>
        <p:txBody>
          <a:bodyPr wrap="none" rtlCol="0">
            <a:spAutoFit/>
          </a:bodyPr>
          <a:lstStyle/>
          <a:p>
            <a:r>
              <a:rPr lang="zh-CN" altLang="en-US" dirty="0">
                <a:ln w="0"/>
                <a:effectLst>
                  <a:outerShdw blurRad="38100" dist="19050" dir="2700000" algn="tl" rotWithShape="0">
                    <a:schemeClr val="dk1">
                      <a:alpha val="40000"/>
                    </a:schemeClr>
                  </a:outerShdw>
                </a:effectLst>
              </a:rPr>
              <a:t>较大的翻转概率</a:t>
            </a:r>
          </a:p>
        </p:txBody>
      </p:sp>
      <p:sp>
        <p:nvSpPr>
          <p:cNvPr id="32" name="文本框 31">
            <a:extLst>
              <a:ext uri="{FF2B5EF4-FFF2-40B4-BE49-F238E27FC236}">
                <a16:creationId xmlns:a16="http://schemas.microsoft.com/office/drawing/2014/main" id="{69E0D239-8047-4D37-880A-47CC3EBB7E46}"/>
              </a:ext>
            </a:extLst>
          </p:cNvPr>
          <p:cNvSpPr txBox="1"/>
          <p:nvPr/>
        </p:nvSpPr>
        <p:spPr>
          <a:xfrm>
            <a:off x="9965467" y="4055056"/>
            <a:ext cx="1800493" cy="369332"/>
          </a:xfrm>
          <a:prstGeom prst="rect">
            <a:avLst/>
          </a:prstGeom>
          <a:noFill/>
        </p:spPr>
        <p:txBody>
          <a:bodyPr wrap="none" rtlCol="0">
            <a:spAutoFit/>
          </a:bodyPr>
          <a:lstStyle/>
          <a:p>
            <a:r>
              <a:rPr lang="zh-CN" altLang="en-US" dirty="0">
                <a:ln w="0"/>
                <a:effectLst>
                  <a:outerShdw blurRad="38100" dist="19050" dir="2700000" algn="tl" rotWithShape="0">
                    <a:schemeClr val="dk1">
                      <a:alpha val="40000"/>
                    </a:schemeClr>
                  </a:outerShdw>
                </a:effectLst>
              </a:rPr>
              <a:t>较小的翻转概率</a:t>
            </a:r>
          </a:p>
        </p:txBody>
      </p:sp>
    </p:spTree>
    <p:extLst>
      <p:ext uri="{BB962C8B-B14F-4D97-AF65-F5344CB8AC3E}">
        <p14:creationId xmlns:p14="http://schemas.microsoft.com/office/powerpoint/2010/main" val="753380710"/>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2ACC8DB-E2FD-4688-AD34-E8B2CF8DAE34}"/>
              </a:ext>
            </a:extLst>
          </p:cNvPr>
          <p:cNvSpPr>
            <a:spLocks noGrp="1"/>
          </p:cNvSpPr>
          <p:nvPr>
            <p:ph type="title"/>
          </p:nvPr>
        </p:nvSpPr>
        <p:spPr/>
        <p:txBody>
          <a:bodyPr/>
          <a:lstStyle/>
          <a:p>
            <a:r>
              <a:rPr lang="zh-CN" altLang="en-US" dirty="0"/>
              <a:t>中子单粒子翻转截面测量</a:t>
            </a:r>
          </a:p>
        </p:txBody>
      </p:sp>
      <p:graphicFrame>
        <p:nvGraphicFramePr>
          <p:cNvPr id="9" name="表格 8">
            <a:extLst>
              <a:ext uri="{FF2B5EF4-FFF2-40B4-BE49-F238E27FC236}">
                <a16:creationId xmlns:a16="http://schemas.microsoft.com/office/drawing/2014/main" id="{0D7ADBC0-A068-4143-BB60-007C7BDB8417}"/>
              </a:ext>
            </a:extLst>
          </p:cNvPr>
          <p:cNvGraphicFramePr>
            <a:graphicFrameLocks noGrp="1"/>
          </p:cNvGraphicFramePr>
          <p:nvPr>
            <p:extLst>
              <p:ext uri="{D42A27DB-BD31-4B8C-83A1-F6EECF244321}">
                <p14:modId xmlns:p14="http://schemas.microsoft.com/office/powerpoint/2010/main" val="3920801804"/>
              </p:ext>
            </p:extLst>
          </p:nvPr>
        </p:nvGraphicFramePr>
        <p:xfrm>
          <a:off x="5473800" y="1691639"/>
          <a:ext cx="6183679" cy="3997960"/>
        </p:xfrm>
        <a:graphic>
          <a:graphicData uri="http://schemas.openxmlformats.org/drawingml/2006/table">
            <a:tbl>
              <a:tblPr firstRow="1" bandRow="1">
                <a:tableStyleId>{5C22544A-7EE6-4342-B048-85BDC9FD1C3A}</a:tableStyleId>
              </a:tblPr>
              <a:tblGrid>
                <a:gridCol w="1066800">
                  <a:extLst>
                    <a:ext uri="{9D8B030D-6E8A-4147-A177-3AD203B41FA5}">
                      <a16:colId xmlns:a16="http://schemas.microsoft.com/office/drawing/2014/main" val="4202460470"/>
                    </a:ext>
                  </a:extLst>
                </a:gridCol>
                <a:gridCol w="998647">
                  <a:extLst>
                    <a:ext uri="{9D8B030D-6E8A-4147-A177-3AD203B41FA5}">
                      <a16:colId xmlns:a16="http://schemas.microsoft.com/office/drawing/2014/main" val="449476047"/>
                    </a:ext>
                  </a:extLst>
                </a:gridCol>
                <a:gridCol w="4118232">
                  <a:extLst>
                    <a:ext uri="{9D8B030D-6E8A-4147-A177-3AD203B41FA5}">
                      <a16:colId xmlns:a16="http://schemas.microsoft.com/office/drawing/2014/main" val="3451985164"/>
                    </a:ext>
                  </a:extLst>
                </a:gridCol>
              </a:tblGrid>
              <a:tr h="370840">
                <a:tc>
                  <a:txBody>
                    <a:bodyPr/>
                    <a:lstStyle/>
                    <a:p>
                      <a:pPr algn="ctr">
                        <a:spcAft>
                          <a:spcPts val="0"/>
                        </a:spcAft>
                      </a:pPr>
                      <a:r>
                        <a:rPr lang="zh-CN" sz="1400" kern="100">
                          <a:effectLst/>
                          <a:latin typeface="+mn-ea"/>
                          <a:ea typeface="+mn-ea"/>
                          <a:cs typeface="Times New Roman" panose="02020603050405020304" pitchFamily="18" charset="0"/>
                        </a:rPr>
                        <a:t>文章编号</a:t>
                      </a:r>
                    </a:p>
                  </a:txBody>
                  <a:tcPr marL="68580" marR="68580" marT="0" marB="0" anchor="ctr"/>
                </a:tc>
                <a:tc>
                  <a:txBody>
                    <a:bodyPr/>
                    <a:lstStyle/>
                    <a:p>
                      <a:pPr algn="ctr">
                        <a:spcAft>
                          <a:spcPts val="0"/>
                        </a:spcAft>
                      </a:pPr>
                      <a:r>
                        <a:rPr lang="zh-CN" sz="1400" kern="100">
                          <a:effectLst/>
                          <a:latin typeface="+mn-ea"/>
                          <a:ea typeface="+mn-ea"/>
                          <a:cs typeface="Times New Roman" panose="02020603050405020304" pitchFamily="18" charset="0"/>
                        </a:rPr>
                        <a:t>发表年份</a:t>
                      </a:r>
                    </a:p>
                  </a:txBody>
                  <a:tcPr marL="68580" marR="68580" marT="0" marB="0" anchor="ctr"/>
                </a:tc>
                <a:tc>
                  <a:txBody>
                    <a:bodyPr/>
                    <a:lstStyle/>
                    <a:p>
                      <a:pPr algn="ctr">
                        <a:spcAft>
                          <a:spcPts val="0"/>
                        </a:spcAft>
                      </a:pPr>
                      <a:r>
                        <a:rPr lang="zh-CN" sz="1400" kern="100">
                          <a:effectLst/>
                          <a:latin typeface="+mn-ea"/>
                          <a:ea typeface="+mn-ea"/>
                          <a:cs typeface="Times New Roman" panose="02020603050405020304" pitchFamily="18" charset="0"/>
                        </a:rPr>
                        <a:t>题目</a:t>
                      </a:r>
                    </a:p>
                  </a:txBody>
                  <a:tcPr marL="68580" marR="68580" marT="0" marB="0" anchor="ctr"/>
                </a:tc>
                <a:extLst>
                  <a:ext uri="{0D108BD9-81ED-4DB2-BD59-A6C34878D82A}">
                    <a16:rowId xmlns:a16="http://schemas.microsoft.com/office/drawing/2014/main" val="546029883"/>
                  </a:ext>
                </a:extLst>
              </a:tr>
              <a:tr h="370840">
                <a:tc>
                  <a:txBody>
                    <a:bodyPr/>
                    <a:lstStyle/>
                    <a:p>
                      <a:pPr algn="ctr">
                        <a:spcAft>
                          <a:spcPts val="0"/>
                        </a:spcAft>
                      </a:pPr>
                      <a:r>
                        <a:rPr lang="en-US" sz="1400" kern="100">
                          <a:effectLst/>
                          <a:latin typeface="+mn-ea"/>
                          <a:ea typeface="+mn-ea"/>
                          <a:cs typeface="Times New Roman" panose="02020603050405020304" pitchFamily="18" charset="0"/>
                        </a:rPr>
                        <a:t>1</a:t>
                      </a:r>
                      <a:endParaRPr lang="zh-CN" sz="1400" kern="100">
                        <a:effectLst/>
                        <a:latin typeface="+mn-ea"/>
                        <a:ea typeface="+mn-ea"/>
                        <a:cs typeface="Times New Roman" panose="02020603050405020304" pitchFamily="18" charset="0"/>
                      </a:endParaRPr>
                    </a:p>
                  </a:txBody>
                  <a:tcPr marL="68580" marR="68580" marT="0" marB="0" anchor="ctr"/>
                </a:tc>
                <a:tc>
                  <a:txBody>
                    <a:bodyPr/>
                    <a:lstStyle/>
                    <a:p>
                      <a:pPr algn="ctr">
                        <a:spcAft>
                          <a:spcPts val="0"/>
                        </a:spcAft>
                      </a:pPr>
                      <a:r>
                        <a:rPr lang="en-US" sz="1400" kern="100">
                          <a:effectLst/>
                          <a:latin typeface="+mn-ea"/>
                          <a:ea typeface="+mn-ea"/>
                          <a:cs typeface="Times New Roman" panose="02020603050405020304" pitchFamily="18" charset="0"/>
                        </a:rPr>
                        <a:t>2003</a:t>
                      </a:r>
                      <a:endParaRPr lang="zh-CN" sz="1400" kern="100">
                        <a:effectLst/>
                        <a:latin typeface="+mn-ea"/>
                        <a:ea typeface="+mn-ea"/>
                        <a:cs typeface="Times New Roman" panose="02020603050405020304" pitchFamily="18" charset="0"/>
                      </a:endParaRPr>
                    </a:p>
                  </a:txBody>
                  <a:tcPr marL="68580" marR="68580" marT="0" marB="0" anchor="ctr"/>
                </a:tc>
                <a:tc>
                  <a:txBody>
                    <a:bodyPr/>
                    <a:lstStyle/>
                    <a:p>
                      <a:pPr algn="ctr">
                        <a:spcAft>
                          <a:spcPts val="0"/>
                        </a:spcAft>
                      </a:pPr>
                      <a:r>
                        <a:rPr lang="en-US" sz="1400" kern="100">
                          <a:effectLst/>
                          <a:latin typeface="+mn-ea"/>
                          <a:ea typeface="+mn-ea"/>
                          <a:cs typeface="Times New Roman" panose="02020603050405020304" pitchFamily="18" charset="0"/>
                        </a:rPr>
                        <a:t>An experimental study of single-event effects induced in commercial SRAMs by neutrons and protons from thermal energies to 500 MeV</a:t>
                      </a:r>
                      <a:endParaRPr lang="zh-CN" sz="1400" kern="100">
                        <a:effectLst/>
                        <a:latin typeface="+mn-ea"/>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3714169903"/>
                  </a:ext>
                </a:extLst>
              </a:tr>
              <a:tr h="370840">
                <a:tc>
                  <a:txBody>
                    <a:bodyPr/>
                    <a:lstStyle/>
                    <a:p>
                      <a:pPr algn="ctr">
                        <a:spcAft>
                          <a:spcPts val="0"/>
                        </a:spcAft>
                      </a:pPr>
                      <a:r>
                        <a:rPr lang="en-US" sz="1400" kern="100">
                          <a:effectLst/>
                          <a:latin typeface="+mn-ea"/>
                          <a:ea typeface="+mn-ea"/>
                          <a:cs typeface="Times New Roman" panose="02020603050405020304" pitchFamily="18" charset="0"/>
                        </a:rPr>
                        <a:t>2</a:t>
                      </a:r>
                      <a:endParaRPr lang="zh-CN" sz="1400" kern="100">
                        <a:effectLst/>
                        <a:latin typeface="+mn-ea"/>
                        <a:ea typeface="+mn-ea"/>
                        <a:cs typeface="Times New Roman" panose="02020603050405020304" pitchFamily="18" charset="0"/>
                      </a:endParaRPr>
                    </a:p>
                  </a:txBody>
                  <a:tcPr marL="68580" marR="68580" marT="0" marB="0" anchor="ctr"/>
                </a:tc>
                <a:tc>
                  <a:txBody>
                    <a:bodyPr/>
                    <a:lstStyle/>
                    <a:p>
                      <a:pPr algn="ctr">
                        <a:spcAft>
                          <a:spcPts val="0"/>
                        </a:spcAft>
                      </a:pPr>
                      <a:r>
                        <a:rPr lang="en-US" sz="1400" kern="100">
                          <a:effectLst/>
                          <a:latin typeface="+mn-ea"/>
                          <a:ea typeface="+mn-ea"/>
                          <a:cs typeface="Times New Roman" panose="02020603050405020304" pitchFamily="18" charset="0"/>
                        </a:rPr>
                        <a:t>2006</a:t>
                      </a:r>
                      <a:endParaRPr lang="zh-CN" sz="1400" kern="100">
                        <a:effectLst/>
                        <a:latin typeface="+mn-ea"/>
                        <a:ea typeface="+mn-ea"/>
                        <a:cs typeface="Times New Roman" panose="02020603050405020304" pitchFamily="18" charset="0"/>
                      </a:endParaRPr>
                    </a:p>
                  </a:txBody>
                  <a:tcPr marL="68580" marR="68580" marT="0" marB="0" anchor="ctr"/>
                </a:tc>
                <a:tc>
                  <a:txBody>
                    <a:bodyPr/>
                    <a:lstStyle/>
                    <a:p>
                      <a:pPr algn="ctr">
                        <a:spcAft>
                          <a:spcPts val="0"/>
                        </a:spcAft>
                      </a:pPr>
                      <a:r>
                        <a:rPr lang="en-US" sz="1400" kern="100">
                          <a:effectLst/>
                          <a:latin typeface="+mn-ea"/>
                          <a:ea typeface="+mn-ea"/>
                          <a:cs typeface="Times New Roman" panose="02020603050405020304" pitchFamily="18" charset="0"/>
                        </a:rPr>
                        <a:t>Analysis of Quasi-Monoenergetic Neutron and Proton SEU Cross Sections for Terrestrial Applications</a:t>
                      </a:r>
                      <a:endParaRPr lang="zh-CN" sz="1400" kern="100">
                        <a:effectLst/>
                        <a:latin typeface="+mn-ea"/>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235136123"/>
                  </a:ext>
                </a:extLst>
              </a:tr>
              <a:tr h="370840">
                <a:tc>
                  <a:txBody>
                    <a:bodyPr/>
                    <a:lstStyle/>
                    <a:p>
                      <a:pPr algn="ctr">
                        <a:spcAft>
                          <a:spcPts val="0"/>
                        </a:spcAft>
                      </a:pPr>
                      <a:r>
                        <a:rPr lang="en-US" sz="1400" kern="100">
                          <a:effectLst/>
                          <a:latin typeface="+mn-ea"/>
                          <a:ea typeface="+mn-ea"/>
                          <a:cs typeface="Times New Roman" panose="02020603050405020304" pitchFamily="18" charset="0"/>
                        </a:rPr>
                        <a:t>3</a:t>
                      </a:r>
                      <a:endParaRPr lang="zh-CN" sz="1400" kern="100">
                        <a:effectLst/>
                        <a:latin typeface="+mn-ea"/>
                        <a:ea typeface="+mn-ea"/>
                        <a:cs typeface="Times New Roman" panose="02020603050405020304" pitchFamily="18" charset="0"/>
                      </a:endParaRPr>
                    </a:p>
                  </a:txBody>
                  <a:tcPr marL="68580" marR="68580" marT="0" marB="0" anchor="ctr"/>
                </a:tc>
                <a:tc>
                  <a:txBody>
                    <a:bodyPr/>
                    <a:lstStyle/>
                    <a:p>
                      <a:pPr algn="ctr">
                        <a:spcAft>
                          <a:spcPts val="0"/>
                        </a:spcAft>
                      </a:pPr>
                      <a:r>
                        <a:rPr lang="en-US" sz="1400" kern="100">
                          <a:effectLst/>
                          <a:latin typeface="+mn-ea"/>
                          <a:ea typeface="+mn-ea"/>
                          <a:cs typeface="Times New Roman" panose="02020603050405020304" pitchFamily="18" charset="0"/>
                        </a:rPr>
                        <a:t>2007</a:t>
                      </a:r>
                      <a:endParaRPr lang="zh-CN" sz="1400" kern="100">
                        <a:effectLst/>
                        <a:latin typeface="+mn-ea"/>
                        <a:ea typeface="+mn-ea"/>
                        <a:cs typeface="Times New Roman" panose="02020603050405020304" pitchFamily="18" charset="0"/>
                      </a:endParaRPr>
                    </a:p>
                  </a:txBody>
                  <a:tcPr marL="68580" marR="68580" marT="0" marB="0" anchor="ctr"/>
                </a:tc>
                <a:tc>
                  <a:txBody>
                    <a:bodyPr/>
                    <a:lstStyle/>
                    <a:p>
                      <a:pPr algn="ctr">
                        <a:spcAft>
                          <a:spcPts val="0"/>
                        </a:spcAft>
                      </a:pPr>
                      <a:r>
                        <a:rPr lang="en-US" sz="1400" kern="100" dirty="0">
                          <a:effectLst/>
                          <a:latin typeface="+mn-ea"/>
                          <a:ea typeface="+mn-ea"/>
                          <a:cs typeface="Times New Roman" panose="02020603050405020304" pitchFamily="18" charset="0"/>
                        </a:rPr>
                        <a:t>Single Event Upsets Induced by 1–10 MeV Neutrons in Static-RAMs Using Mono-Energetic Neutron Sources</a:t>
                      </a:r>
                      <a:endParaRPr lang="zh-CN" sz="1400" kern="100" dirty="0">
                        <a:effectLst/>
                        <a:latin typeface="+mn-ea"/>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1008175904"/>
                  </a:ext>
                </a:extLst>
              </a:tr>
              <a:tr h="370840">
                <a:tc>
                  <a:txBody>
                    <a:bodyPr/>
                    <a:lstStyle/>
                    <a:p>
                      <a:pPr algn="ctr">
                        <a:spcAft>
                          <a:spcPts val="0"/>
                        </a:spcAft>
                      </a:pPr>
                      <a:r>
                        <a:rPr lang="en-US" sz="1400" kern="100">
                          <a:effectLst/>
                          <a:latin typeface="+mn-ea"/>
                          <a:ea typeface="+mn-ea"/>
                          <a:cs typeface="Times New Roman" panose="02020603050405020304" pitchFamily="18" charset="0"/>
                        </a:rPr>
                        <a:t>4</a:t>
                      </a:r>
                      <a:endParaRPr lang="zh-CN" sz="1400" kern="100">
                        <a:effectLst/>
                        <a:latin typeface="+mn-ea"/>
                        <a:ea typeface="+mn-ea"/>
                        <a:cs typeface="Times New Roman" panose="02020603050405020304" pitchFamily="18" charset="0"/>
                      </a:endParaRPr>
                    </a:p>
                  </a:txBody>
                  <a:tcPr marL="68580" marR="68580" marT="0" marB="0" anchor="ctr"/>
                </a:tc>
                <a:tc>
                  <a:txBody>
                    <a:bodyPr/>
                    <a:lstStyle/>
                    <a:p>
                      <a:pPr algn="ctr">
                        <a:spcAft>
                          <a:spcPts val="0"/>
                        </a:spcAft>
                      </a:pPr>
                      <a:r>
                        <a:rPr lang="en-US" sz="1400" kern="100">
                          <a:effectLst/>
                          <a:latin typeface="+mn-ea"/>
                          <a:ea typeface="+mn-ea"/>
                          <a:cs typeface="Times New Roman" panose="02020603050405020304" pitchFamily="18" charset="0"/>
                        </a:rPr>
                        <a:t>2017</a:t>
                      </a:r>
                      <a:endParaRPr lang="zh-CN" sz="1400" kern="100">
                        <a:effectLst/>
                        <a:latin typeface="+mn-ea"/>
                        <a:ea typeface="+mn-ea"/>
                        <a:cs typeface="Times New Roman" panose="02020603050405020304" pitchFamily="18" charset="0"/>
                      </a:endParaRPr>
                    </a:p>
                  </a:txBody>
                  <a:tcPr marL="68580" marR="68580" marT="0" marB="0" anchor="ctr"/>
                </a:tc>
                <a:tc>
                  <a:txBody>
                    <a:bodyPr/>
                    <a:lstStyle/>
                    <a:p>
                      <a:pPr algn="ctr">
                        <a:spcAft>
                          <a:spcPts val="0"/>
                        </a:spcAft>
                      </a:pPr>
                      <a:r>
                        <a:rPr lang="en-US" sz="1400" kern="100" dirty="0">
                          <a:effectLst/>
                          <a:latin typeface="+mn-ea"/>
                          <a:ea typeface="+mn-ea"/>
                          <a:cs typeface="Times New Roman" panose="02020603050405020304" pitchFamily="18" charset="0"/>
                        </a:rPr>
                        <a:t>Single Event Upsets Induced by a few MeV Neutrons in SRAMs and FPGAs</a:t>
                      </a:r>
                      <a:endParaRPr lang="zh-CN" sz="1400" kern="100" dirty="0">
                        <a:effectLst/>
                        <a:latin typeface="+mn-ea"/>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699906068"/>
                  </a:ext>
                </a:extLst>
              </a:tr>
              <a:tr h="370840">
                <a:tc>
                  <a:txBody>
                    <a:bodyPr/>
                    <a:lstStyle/>
                    <a:p>
                      <a:pPr algn="ctr">
                        <a:spcAft>
                          <a:spcPts val="0"/>
                        </a:spcAft>
                      </a:pPr>
                      <a:r>
                        <a:rPr lang="en-US" sz="1400" kern="100">
                          <a:effectLst/>
                          <a:latin typeface="+mn-ea"/>
                          <a:ea typeface="+mn-ea"/>
                          <a:cs typeface="Times New Roman" panose="02020603050405020304" pitchFamily="18" charset="0"/>
                        </a:rPr>
                        <a:t>5</a:t>
                      </a:r>
                      <a:endParaRPr lang="zh-CN" sz="1400" kern="100">
                        <a:effectLst/>
                        <a:latin typeface="+mn-ea"/>
                        <a:ea typeface="+mn-ea"/>
                        <a:cs typeface="Times New Roman" panose="02020603050405020304" pitchFamily="18" charset="0"/>
                      </a:endParaRPr>
                    </a:p>
                  </a:txBody>
                  <a:tcPr marL="68580" marR="68580" marT="0" marB="0" anchor="ctr"/>
                </a:tc>
                <a:tc>
                  <a:txBody>
                    <a:bodyPr/>
                    <a:lstStyle/>
                    <a:p>
                      <a:pPr algn="ctr">
                        <a:spcAft>
                          <a:spcPts val="0"/>
                        </a:spcAft>
                      </a:pPr>
                      <a:r>
                        <a:rPr lang="en-US" sz="1400" kern="100">
                          <a:effectLst/>
                          <a:latin typeface="+mn-ea"/>
                          <a:ea typeface="+mn-ea"/>
                          <a:cs typeface="Times New Roman" panose="02020603050405020304" pitchFamily="18" charset="0"/>
                        </a:rPr>
                        <a:t>2021</a:t>
                      </a:r>
                      <a:endParaRPr lang="zh-CN" sz="1400" kern="100">
                        <a:effectLst/>
                        <a:latin typeface="+mn-ea"/>
                        <a:ea typeface="+mn-ea"/>
                        <a:cs typeface="Times New Roman" panose="02020603050405020304" pitchFamily="18" charset="0"/>
                      </a:endParaRPr>
                    </a:p>
                  </a:txBody>
                  <a:tcPr marL="68580" marR="68580" marT="0" marB="0" anchor="ctr"/>
                </a:tc>
                <a:tc>
                  <a:txBody>
                    <a:bodyPr/>
                    <a:lstStyle/>
                    <a:p>
                      <a:pPr algn="ctr">
                        <a:spcAft>
                          <a:spcPts val="0"/>
                        </a:spcAft>
                      </a:pPr>
                      <a:r>
                        <a:rPr lang="en-US" sz="1400" kern="100">
                          <a:effectLst/>
                          <a:latin typeface="+mn-ea"/>
                          <a:ea typeface="+mn-ea"/>
                          <a:cs typeface="Times New Roman" panose="02020603050405020304" pitchFamily="18" charset="0"/>
                        </a:rPr>
                        <a:t>0.1–10 MeV Neutron Soft Error Rate in Accelerator and Atmospheric Environments</a:t>
                      </a:r>
                      <a:endParaRPr lang="zh-CN" sz="1400" kern="100">
                        <a:effectLst/>
                        <a:latin typeface="+mn-ea"/>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1088750012"/>
                  </a:ext>
                </a:extLst>
              </a:tr>
              <a:tr h="370840">
                <a:tc>
                  <a:txBody>
                    <a:bodyPr/>
                    <a:lstStyle/>
                    <a:p>
                      <a:pPr algn="ctr">
                        <a:spcAft>
                          <a:spcPts val="0"/>
                        </a:spcAft>
                      </a:pPr>
                      <a:r>
                        <a:rPr lang="en-US" sz="1400" kern="100">
                          <a:effectLst/>
                          <a:latin typeface="+mn-ea"/>
                          <a:ea typeface="+mn-ea"/>
                          <a:cs typeface="Times New Roman" panose="02020603050405020304" pitchFamily="18" charset="0"/>
                        </a:rPr>
                        <a:t>6</a:t>
                      </a:r>
                      <a:endParaRPr lang="zh-CN" sz="1400" kern="100">
                        <a:effectLst/>
                        <a:latin typeface="+mn-ea"/>
                        <a:ea typeface="+mn-ea"/>
                        <a:cs typeface="Times New Roman" panose="02020603050405020304" pitchFamily="18" charset="0"/>
                      </a:endParaRPr>
                    </a:p>
                  </a:txBody>
                  <a:tcPr marL="68580" marR="68580" marT="0" marB="0" anchor="ctr"/>
                </a:tc>
                <a:tc>
                  <a:txBody>
                    <a:bodyPr/>
                    <a:lstStyle/>
                    <a:p>
                      <a:pPr algn="ctr">
                        <a:spcAft>
                          <a:spcPts val="0"/>
                        </a:spcAft>
                      </a:pPr>
                      <a:r>
                        <a:rPr lang="en-US" sz="1400" kern="100">
                          <a:effectLst/>
                          <a:latin typeface="+mn-ea"/>
                          <a:ea typeface="+mn-ea"/>
                          <a:cs typeface="Times New Roman" panose="02020603050405020304" pitchFamily="18" charset="0"/>
                        </a:rPr>
                        <a:t>2021</a:t>
                      </a:r>
                      <a:endParaRPr lang="zh-CN" sz="1400" kern="100">
                        <a:effectLst/>
                        <a:latin typeface="+mn-ea"/>
                        <a:ea typeface="+mn-ea"/>
                        <a:cs typeface="Times New Roman" panose="02020603050405020304" pitchFamily="18" charset="0"/>
                      </a:endParaRPr>
                    </a:p>
                  </a:txBody>
                  <a:tcPr marL="68580" marR="68580" marT="0" marB="0" anchor="ctr"/>
                </a:tc>
                <a:tc>
                  <a:txBody>
                    <a:bodyPr/>
                    <a:lstStyle/>
                    <a:p>
                      <a:pPr algn="ctr">
                        <a:spcAft>
                          <a:spcPts val="0"/>
                        </a:spcAft>
                      </a:pPr>
                      <a:r>
                        <a:rPr lang="en-US" sz="1400" kern="100" dirty="0">
                          <a:effectLst/>
                          <a:latin typeface="+mn-ea"/>
                          <a:ea typeface="+mn-ea"/>
                          <a:cs typeface="Times New Roman" panose="02020603050405020304" pitchFamily="18" charset="0"/>
                        </a:rPr>
                        <a:t>Characterizing Energetic Dependence of Low-Energy Neutron-Induced SEU and MCU and Its Influence on Estimation of Terrestrial SER in 65-nm Bulk SRAM</a:t>
                      </a:r>
                      <a:endParaRPr lang="zh-CN" sz="1400" kern="100" dirty="0">
                        <a:effectLst/>
                        <a:latin typeface="+mn-ea"/>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14678806"/>
                  </a:ext>
                </a:extLst>
              </a:tr>
            </a:tbl>
          </a:graphicData>
        </a:graphic>
      </p:graphicFrame>
      <p:pic>
        <p:nvPicPr>
          <p:cNvPr id="3" name="图片 2">
            <a:extLst>
              <a:ext uri="{FF2B5EF4-FFF2-40B4-BE49-F238E27FC236}">
                <a16:creationId xmlns:a16="http://schemas.microsoft.com/office/drawing/2014/main" id="{14F3FD6D-1B8F-DD84-43D0-4C06135F4751}"/>
              </a:ext>
            </a:extLst>
          </p:cNvPr>
          <p:cNvPicPr/>
          <p:nvPr/>
        </p:nvPicPr>
        <p:blipFill>
          <a:blip r:embed="rId2">
            <a:extLst>
              <a:ext uri="{28A0092B-C50C-407E-A947-70E740481C1C}">
                <a14:useLocalDpi xmlns:a14="http://schemas.microsoft.com/office/drawing/2010/main" val="0"/>
              </a:ext>
            </a:extLst>
          </a:blip>
          <a:stretch>
            <a:fillRect/>
          </a:stretch>
        </p:blipFill>
        <p:spPr>
          <a:xfrm>
            <a:off x="380592" y="1560673"/>
            <a:ext cx="4984557" cy="4259891"/>
          </a:xfrm>
          <a:prstGeom prst="rect">
            <a:avLst/>
          </a:prstGeom>
        </p:spPr>
      </p:pic>
    </p:spTree>
    <p:extLst>
      <p:ext uri="{BB962C8B-B14F-4D97-AF65-F5344CB8AC3E}">
        <p14:creationId xmlns:p14="http://schemas.microsoft.com/office/powerpoint/2010/main" val="15664866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331218-2FAD-F21D-3F82-773D379A774E}"/>
              </a:ext>
            </a:extLst>
          </p:cNvPr>
          <p:cNvSpPr>
            <a:spLocks noGrp="1"/>
          </p:cNvSpPr>
          <p:nvPr>
            <p:ph type="title"/>
          </p:nvPr>
        </p:nvSpPr>
        <p:spPr/>
        <p:txBody>
          <a:bodyPr/>
          <a:lstStyle/>
          <a:p>
            <a:r>
              <a:rPr lang="zh-CN" altLang="en-US" dirty="0"/>
              <a:t>提纲</a:t>
            </a:r>
          </a:p>
        </p:txBody>
      </p:sp>
      <p:sp>
        <p:nvSpPr>
          <p:cNvPr id="3" name="内容占位符 2">
            <a:extLst>
              <a:ext uri="{FF2B5EF4-FFF2-40B4-BE49-F238E27FC236}">
                <a16:creationId xmlns:a16="http://schemas.microsoft.com/office/drawing/2014/main" id="{B3AABEBD-950C-4E65-6F54-41AD1A2B6CFF}"/>
              </a:ext>
            </a:extLst>
          </p:cNvPr>
          <p:cNvSpPr>
            <a:spLocks noGrp="1"/>
          </p:cNvSpPr>
          <p:nvPr>
            <p:ph idx="1"/>
          </p:nvPr>
        </p:nvSpPr>
        <p:spPr/>
        <p:txBody>
          <a:bodyPr/>
          <a:lstStyle/>
          <a:p>
            <a:r>
              <a:rPr lang="zh-CN" altLang="en-US" dirty="0"/>
              <a:t>背景介绍</a:t>
            </a:r>
            <a:endParaRPr lang="en-US" altLang="zh-CN" dirty="0"/>
          </a:p>
          <a:p>
            <a:r>
              <a:rPr lang="zh-CN" altLang="en-US" dirty="0">
                <a:solidFill>
                  <a:srgbClr val="FF0000"/>
                </a:solidFill>
              </a:rPr>
              <a:t>飞行时间方法</a:t>
            </a:r>
            <a:endParaRPr lang="en-US" altLang="zh-CN" dirty="0">
              <a:solidFill>
                <a:srgbClr val="FF0000"/>
              </a:solidFill>
            </a:endParaRPr>
          </a:p>
          <a:p>
            <a:r>
              <a:rPr lang="zh-CN" altLang="en-US" dirty="0"/>
              <a:t>能谱调制方法</a:t>
            </a:r>
            <a:endParaRPr lang="en-US" altLang="zh-CN" dirty="0"/>
          </a:p>
          <a:p>
            <a:r>
              <a:rPr lang="zh-CN" altLang="en-US" dirty="0"/>
              <a:t>总结</a:t>
            </a:r>
          </a:p>
        </p:txBody>
      </p:sp>
    </p:spTree>
    <p:extLst>
      <p:ext uri="{BB962C8B-B14F-4D97-AF65-F5344CB8AC3E}">
        <p14:creationId xmlns:p14="http://schemas.microsoft.com/office/powerpoint/2010/main" val="1021605943"/>
      </p:ext>
    </p:extLst>
  </p:cSld>
  <p:clrMapOvr>
    <a:masterClrMapping/>
  </p:clrMapOvr>
  <p:transition>
    <p:fade/>
  </p:transition>
</p:sld>
</file>

<file path=ppt/theme/theme1.xml><?xml version="1.0" encoding="utf-8"?>
<a:theme xmlns:a="http://schemas.openxmlformats.org/drawingml/2006/main" name="1_cs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4">
      <a:majorFont>
        <a:latin typeface="Calibri Light"/>
        <a:ea typeface="华文细黑"/>
        <a:cs typeface=""/>
      </a:majorFont>
      <a:minorFont>
        <a:latin typeface="Calibri Light"/>
        <a:ea typeface="华文细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sns.potx" id="{98BCBD41-8599-4C98-8EAF-3D251BA867EF}" vid="{5BD6CA40-D8F1-4550-9C11-C34112E3C2A0}"/>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2024年Back-n运行情况汇报</Template>
  <TotalTime>195</TotalTime>
  <Words>3020</Words>
  <Application>Microsoft Office PowerPoint</Application>
  <PresentationFormat>宽屏</PresentationFormat>
  <Paragraphs>318</Paragraphs>
  <Slides>28</Slides>
  <Notes>11</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28</vt:i4>
      </vt:variant>
    </vt:vector>
  </HeadingPairs>
  <TitlesOfParts>
    <vt:vector size="42" baseType="lpstr">
      <vt:lpstr>Arial Unicode MS</vt:lpstr>
      <vt:lpstr>等线</vt:lpstr>
      <vt:lpstr>黑体</vt:lpstr>
      <vt:lpstr>华文细黑</vt:lpstr>
      <vt:lpstr>宋体</vt:lpstr>
      <vt:lpstr>微软雅黑</vt:lpstr>
      <vt:lpstr>Arial</vt:lpstr>
      <vt:lpstr>Calibri</vt:lpstr>
      <vt:lpstr>Calibri Light</vt:lpstr>
      <vt:lpstr>Cambria Math</vt:lpstr>
      <vt:lpstr>Impact</vt:lpstr>
      <vt:lpstr>Times New Roman</vt:lpstr>
      <vt:lpstr>Wingdings</vt:lpstr>
      <vt:lpstr>1_csns</vt:lpstr>
      <vt:lpstr>利用白光中子源测量芯片的翻转截面</vt:lpstr>
      <vt:lpstr>提纲</vt:lpstr>
      <vt:lpstr>提纲</vt:lpstr>
      <vt:lpstr>中子辐射效应与机理</vt:lpstr>
      <vt:lpstr>研究背景与意义</vt:lpstr>
      <vt:lpstr>半导体器件测试</vt:lpstr>
      <vt:lpstr>不同能谱对芯片翻转率的影响</vt:lpstr>
      <vt:lpstr>中子单粒子翻转截面测量</vt:lpstr>
      <vt:lpstr>提纲</vt:lpstr>
      <vt:lpstr>读出问题</vt:lpstr>
      <vt:lpstr>国外文献数据</vt:lpstr>
      <vt:lpstr>基于FPGA的中子SEU实验</vt:lpstr>
      <vt:lpstr>SRAM翻转时间</vt:lpstr>
      <vt:lpstr>基于FPGA的中子SEU探测系统设计</vt:lpstr>
      <vt:lpstr>基于FPGA的中子SEU探测系统设计</vt:lpstr>
      <vt:lpstr>基于FPGA的中子SEU探测系统设计</vt:lpstr>
      <vt:lpstr>实验现场照片</vt:lpstr>
      <vt:lpstr>基于FPGA的中子SEU探测实验Chin. Phys. B 32, 020705 (2023)</vt:lpstr>
      <vt:lpstr>USTC实验结果（待发表）</vt:lpstr>
      <vt:lpstr>提纲</vt:lpstr>
      <vt:lpstr>基本思路</vt:lpstr>
      <vt:lpstr>实验设计</vt:lpstr>
      <vt:lpstr>仿真计算不同厚度聚乙烯改变后的中子能谱 </vt:lpstr>
      <vt:lpstr>实验设置</vt:lpstr>
      <vt:lpstr>裂变室测量不同厚度聚乙烯改变后的中子能谱 </vt:lpstr>
      <vt:lpstr>使用FPGA实验结果</vt:lpstr>
      <vt:lpstr>总结</vt:lpstr>
      <vt:lpstr>感谢各位聆听！</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利用白光中子源测量芯片的翻转截面</dc:title>
  <dc:creator>rui fan</dc:creator>
  <cp:lastModifiedBy>rui fan</cp:lastModifiedBy>
  <cp:revision>10</cp:revision>
  <dcterms:created xsi:type="dcterms:W3CDTF">2024-08-20T06:13:33Z</dcterms:created>
  <dcterms:modified xsi:type="dcterms:W3CDTF">2024-08-23T06:56:34Z</dcterms:modified>
</cp:coreProperties>
</file>