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66" r:id="rId4"/>
    <p:sldId id="267" r:id="rId5"/>
    <p:sldId id="273" r:id="rId6"/>
    <p:sldId id="28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4" r:id="rId16"/>
    <p:sldId id="275" r:id="rId17"/>
    <p:sldId id="276" r:id="rId18"/>
    <p:sldId id="277" r:id="rId19"/>
    <p:sldId id="278" r:id="rId20"/>
    <p:sldId id="27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0" autoAdjust="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249" y="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ACB8C43-6D07-46DC-A725-92927F66B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C3DFF9-9324-4A74-9373-EAE262E528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D333-CA21-480B-B2C8-D1D027F39B1D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8C14D7-DDF1-4DE8-827B-6BB052A846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735143-0EB6-45FD-9C6E-D7BEC1D033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957B-63ED-4A17-B56E-7BC900428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7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AFA4-46F4-4194-A606-543B609869A5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50385-822D-4BE6-ACA5-2C5AC2F96A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5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50385-822D-4BE6-ACA5-2C5AC2F96A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1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50385-822D-4BE6-ACA5-2C5AC2F96AC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23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50385-822D-4BE6-ACA5-2C5AC2F96AC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7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nglish.ihep.cas.cn/template/csns/lib/images/csns_logo.png">
            <a:extLst>
              <a:ext uri="{FF2B5EF4-FFF2-40B4-BE49-F238E27FC236}">
                <a16:creationId xmlns:a16="http://schemas.microsoft.com/office/drawing/2014/main" id="{D3FC274B-A290-D59A-8595-E68C8D72F0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80" y="64008"/>
            <a:ext cx="3905584" cy="7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F2C18D-76E8-EF0A-ACD0-AC2992244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0"/>
            <a:ext cx="2883408" cy="904670"/>
          </a:xfrm>
          <a:prstGeom prst="rect">
            <a:avLst/>
          </a:prstGeom>
        </p:spPr>
      </p:pic>
      <p:pic>
        <p:nvPicPr>
          <p:cNvPr id="15" name="图片 14" descr="ihep.jpg">
            <a:extLst>
              <a:ext uri="{FF2B5EF4-FFF2-40B4-BE49-F238E27FC236}">
                <a16:creationId xmlns:a16="http://schemas.microsoft.com/office/drawing/2014/main" id="{BD1A35BF-3785-2751-4C54-36AD56FC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3805"/>
          <a:stretch/>
        </p:blipFill>
        <p:spPr>
          <a:xfrm>
            <a:off x="201169" y="0"/>
            <a:ext cx="2011680" cy="9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AA93-DAA9-4213-82C0-2436A3B2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41BD1B-7AA7-4F7E-953A-033A4463B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A7468-C6FB-48CC-917F-CE067BD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506094-265B-4CB9-B568-9259D8ED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CE587F-7BA6-41DC-A5D8-C130049A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ACC7DE-FED0-41B9-87CB-2A3BF4C8D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46ECEC-0526-427A-AA9E-E50ABE00B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7D08D-7652-4BF3-BB83-349A6DE9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07B72F-365D-4B45-B40F-0C0BB6A2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333B9-AB2A-4B5A-B57E-B46369A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8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高能所图标.tif">
            <a:extLst>
              <a:ext uri="{FF2B5EF4-FFF2-40B4-BE49-F238E27FC236}">
                <a16:creationId xmlns:a16="http://schemas.microsoft.com/office/drawing/2014/main" id="{4A6A20A3-DA2D-4E24-B4BB-8014FD90E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716"/>
            <a:ext cx="1069848" cy="710213"/>
          </a:xfrm>
          <a:prstGeom prst="rect">
            <a:avLst/>
          </a:prstGeom>
        </p:spPr>
      </p:pic>
      <p:pic>
        <p:nvPicPr>
          <p:cNvPr id="19" name="图片 18" descr="wns-logo102_透明.png">
            <a:extLst>
              <a:ext uri="{FF2B5EF4-FFF2-40B4-BE49-F238E27FC236}">
                <a16:creationId xmlns:a16="http://schemas.microsoft.com/office/drawing/2014/main" id="{90E7AC8D-7B3D-4305-8FD6-3141D4658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2"/>
          <a:stretch/>
        </p:blipFill>
        <p:spPr>
          <a:xfrm>
            <a:off x="10828550" y="5873093"/>
            <a:ext cx="1363450" cy="8596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D4DF1C-1D14-0D34-A05D-9F36BBBD5F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3FF"/>
              </a:clrFrom>
              <a:clrTo>
                <a:srgbClr val="FF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32" y="-76554"/>
            <a:ext cx="978407" cy="978407"/>
          </a:xfrm>
          <a:prstGeom prst="rect">
            <a:avLst/>
          </a:prstGeom>
        </p:spPr>
      </p:pic>
      <p:pic>
        <p:nvPicPr>
          <p:cNvPr id="3" name="图片 2" descr="中国散裂中子源+LOGO文件.png">
            <a:extLst>
              <a:ext uri="{FF2B5EF4-FFF2-40B4-BE49-F238E27FC236}">
                <a16:creationId xmlns:a16="http://schemas.microsoft.com/office/drawing/2014/main" id="{01C4AF21-B4AA-C04E-8D6F-49381C4A9A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" y="90890"/>
            <a:ext cx="1283679" cy="685420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D1899D3-068C-08CB-0201-D4B008BBFC41}"/>
              </a:ext>
            </a:extLst>
          </p:cNvPr>
          <p:cNvCxnSpPr>
            <a:cxnSpLocks/>
          </p:cNvCxnSpPr>
          <p:nvPr userDrawn="1"/>
        </p:nvCxnSpPr>
        <p:spPr>
          <a:xfrm>
            <a:off x="0" y="851535"/>
            <a:ext cx="1219200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51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A2FAB-30BD-4811-B0CD-2C881EE0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649F6-D3C7-4D06-BE89-2CA05468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4F4466-B61A-4356-8600-C8B6106D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0D672-F27A-481F-B26C-D0C03802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E29963-71A3-4655-B881-1E880A11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1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06D7D-04CD-4AB6-8E17-2717D61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4D0E37-3249-4A0F-B12F-E7B03C66B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4EE508-1ABF-4D1F-B011-76ECAF14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EE401C-A481-4215-9C7C-549B83F7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FB3E4F-C017-4AC9-BE99-BD5A8DDE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D389D-8F8D-442D-8454-8432D8D5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4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8FCFC-8B8F-4172-B5B3-0AF9DD2D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5E939-EBC2-42DC-AEEC-638C8D39F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B2D2AF-C36E-426B-8894-E9607C218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F33010-028B-44FA-9CDA-AF0719165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27A1BA7-C35F-491C-A934-F8DF4B955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7A30AD-D8F2-4566-A1DB-6DA92003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3BFBEA-9074-4623-869F-08A8EA8A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7149BF-FFAF-4E37-B436-36FCD777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25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4335D4-A926-4C4E-AC94-A5F5E01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7C7F06-881F-448A-88EF-8367CB60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93CD93-882D-4359-AAB4-8B4F0119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F9601B-72D5-4AF1-887D-1BACFB40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2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1FC387-2E29-4C45-A89F-9416DE95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FE5DFB-65B7-4CF4-818C-8E0A7740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2855F7-0B22-4AF2-84BA-0AEAEA78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B4F8E-3117-4A05-BCE4-181824A7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89746-C0AB-42E8-AE40-0E155B2DF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E31C4D-42EC-4FAA-B7D8-AE76710EB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ADE992-67B9-4B39-96DA-1E2C5BF2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626ADE-7BF6-4260-B6A1-5EA1D69A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C9C874-19EC-440C-B009-E88E8BAD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61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F789F-8F89-485B-9024-A9B751C8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841B4D-5327-4375-99B8-1C61EC645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4602AF-3B41-40B9-A2A6-BB6DC378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41F84C-FC2E-4B18-AABE-4C4A1275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BAD78F-A9D5-4727-A7FF-26E7EA59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178E7-4A5B-493F-81BB-1310C8A1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B1400D-963D-4156-A627-D1398173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90416C-0A75-4F32-B4FD-D79D31D85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79E22-1495-404A-8C38-612FDC6FE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91D6-8058-44A9-95A2-94E060DC2B94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16DDC-F4B6-41FC-8DF3-54BB8330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2DF60-2C50-40D9-87BB-52095A881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65CD-4F71-45DE-AC9B-DC5C103BE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4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iff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38E6442-6BBB-ACDB-8396-EA806990091B}"/>
              </a:ext>
            </a:extLst>
          </p:cNvPr>
          <p:cNvSpPr txBox="1"/>
          <p:nvPr/>
        </p:nvSpPr>
        <p:spPr>
          <a:xfrm>
            <a:off x="2153891" y="1981648"/>
            <a:ext cx="833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Back-n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开展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NRTA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方法学研究中的重要问题探究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D16604-8731-976B-6602-784C58114D29}"/>
              </a:ext>
            </a:extLst>
          </p:cNvPr>
          <p:cNvSpPr txBox="1"/>
          <p:nvPr/>
        </p:nvSpPr>
        <p:spPr>
          <a:xfrm>
            <a:off x="3490693" y="5637809"/>
            <a:ext cx="52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2024.8.24</a:t>
            </a:r>
            <a:r>
              <a: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第八届白光用户研讨会</a:t>
            </a:r>
            <a:r>
              <a:rPr lang="zh-CN" altLang="en-US" i="1" dirty="0">
                <a:latin typeface="Cambria Math" panose="02040503050406030204" pitchFamily="18" charset="0"/>
                <a:ea typeface="华文行楷" panose="02010800040101010101" pitchFamily="2" charset="-122"/>
              </a:rPr>
              <a:t>  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东莞</a:t>
            </a:r>
            <a:endParaRPr lang="en-US" altLang="zh-CN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3CCA86-A30E-1AD4-5AD0-0346160596C6}"/>
              </a:ext>
            </a:extLst>
          </p:cNvPr>
          <p:cNvSpPr txBox="1"/>
          <p:nvPr/>
        </p:nvSpPr>
        <p:spPr>
          <a:xfrm>
            <a:off x="4807734" y="2954255"/>
            <a:ext cx="257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唐生达</a:t>
            </a:r>
            <a:r>
              <a:rPr lang="en-US" altLang="zh-CN" sz="2000" b="1" baseline="30000" dirty="0"/>
              <a:t>1,2,3</a:t>
            </a:r>
            <a:r>
              <a:rPr lang="en-US" altLang="zh-CN" sz="2000" b="1" baseline="0" dirty="0"/>
              <a:t> </a:t>
            </a:r>
            <a:r>
              <a:rPr lang="zh-CN" altLang="en-US" sz="2000" b="1" dirty="0"/>
              <a:t>  陈永浩</a:t>
            </a:r>
            <a:r>
              <a:rPr lang="en-US" altLang="zh-CN" sz="2000" b="1" baseline="30000" dirty="0"/>
              <a:t>2,3</a:t>
            </a:r>
            <a:endParaRPr lang="zh-CN" altLang="en-US" sz="2000" b="1" baseline="30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81F3E-E1BF-9CDD-42F8-DED00DFB8461}"/>
              </a:ext>
            </a:extLst>
          </p:cNvPr>
          <p:cNvSpPr txBox="1"/>
          <p:nvPr/>
        </p:nvSpPr>
        <p:spPr>
          <a:xfrm>
            <a:off x="3707003" y="3660353"/>
            <a:ext cx="5210614" cy="1204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1. </a:t>
            </a:r>
            <a:r>
              <a:rPr lang="zh-CN" altLang="en-US" sz="1600" dirty="0"/>
              <a:t>中山大学中法核工程与技术学院，广东，珠海 </a:t>
            </a:r>
            <a:r>
              <a:rPr lang="en-US" altLang="zh-CN" sz="1600" dirty="0"/>
              <a:t>528478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2. </a:t>
            </a:r>
            <a:r>
              <a:rPr lang="zh-CN" altLang="en-US" sz="1600" dirty="0"/>
              <a:t>中国科学院 高能物理研究所，北京，</a:t>
            </a:r>
            <a:r>
              <a:rPr lang="en-US" altLang="zh-CN" sz="1600" dirty="0"/>
              <a:t>100049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3. </a:t>
            </a:r>
            <a:r>
              <a:rPr lang="zh-CN" altLang="en-US" sz="1600" dirty="0"/>
              <a:t>散裂中子源科学中心，广东，东莞，</a:t>
            </a:r>
            <a:r>
              <a:rPr lang="en-US" altLang="zh-CN" sz="1600" dirty="0"/>
              <a:t>523803</a:t>
            </a:r>
            <a:r>
              <a:rPr lang="zh-CN" altLang="en-US" sz="1600" dirty="0"/>
              <a:t>；</a:t>
            </a:r>
          </a:p>
        </p:txBody>
      </p:sp>
    </p:spTree>
    <p:extLst>
      <p:ext uri="{BB962C8B-B14F-4D97-AF65-F5344CB8AC3E}">
        <p14:creationId xmlns:p14="http://schemas.microsoft.com/office/powerpoint/2010/main" val="347077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A780ED0-CB2B-DD5F-C0BA-70629FBA1B82}"/>
              </a:ext>
            </a:extLst>
          </p:cNvPr>
          <p:cNvSpPr txBox="1"/>
          <p:nvPr/>
        </p:nvSpPr>
        <p:spPr>
          <a:xfrm>
            <a:off x="5073679" y="307483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ABA273-6670-6B39-19C2-07DCAC53B056}"/>
              </a:ext>
            </a:extLst>
          </p:cNvPr>
          <p:cNvSpPr txBox="1"/>
          <p:nvPr/>
        </p:nvSpPr>
        <p:spPr>
          <a:xfrm>
            <a:off x="499603" y="940911"/>
            <a:ext cx="2951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中子光学与“二次抽样”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3C1660-FE7D-F344-E504-55C08BAD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9" y="2068148"/>
            <a:ext cx="5354018" cy="16159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4477025-89FE-0C4D-355D-AA3104D4F15B}"/>
              </a:ext>
            </a:extLst>
          </p:cNvPr>
          <p:cNvSpPr txBox="1"/>
          <p:nvPr/>
        </p:nvSpPr>
        <p:spPr>
          <a:xfrm>
            <a:off x="2652075" y="3831533"/>
            <a:ext cx="966196" cy="315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中子光学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7F646A-B8B5-5D9A-F679-F784FAB309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9966" y="1496206"/>
            <a:ext cx="3228432" cy="29367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B23721-E6FD-0A03-AF21-7CFED486D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731" y="1306909"/>
            <a:ext cx="3593598" cy="31162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38F7BDC-2D58-1177-9318-43EAF061211D}"/>
              </a:ext>
            </a:extLst>
          </p:cNvPr>
          <p:cNvSpPr txBox="1"/>
          <p:nvPr/>
        </p:nvSpPr>
        <p:spPr>
          <a:xfrm>
            <a:off x="802803" y="4698389"/>
            <a:ext cx="1038668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对于出靶表面的中子，根据位置和方向信息，可以对这些中子的出射轨迹进行重建，判断是否能够被准直器捕捉。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在靶面计数的基础上，筛选出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范围出射的中子，进一步在每个中子添加一个很小的锥角范围进行“二次抽样”，采用这种方式增加统计，再此基础上提取慢化长度，拟合中子能量分辨函数。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F2A37A-7864-D27B-B55B-FC4A809A8EC2}"/>
              </a:ext>
            </a:extLst>
          </p:cNvPr>
          <p:cNvSpPr txBox="1"/>
          <p:nvPr/>
        </p:nvSpPr>
        <p:spPr>
          <a:xfrm>
            <a:off x="6628178" y="4422793"/>
            <a:ext cx="1351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靶面中子分布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797A98-F3D0-C0C0-D5AE-DA6E92797F31}"/>
              </a:ext>
            </a:extLst>
          </p:cNvPr>
          <p:cNvSpPr txBox="1"/>
          <p:nvPr/>
        </p:nvSpPr>
        <p:spPr>
          <a:xfrm>
            <a:off x="9856610" y="4401752"/>
            <a:ext cx="171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中子筛选重建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16C41B-408E-37CF-43F8-64C718C28101}"/>
              </a:ext>
            </a:extLst>
          </p:cNvPr>
          <p:cNvSpPr txBox="1"/>
          <p:nvPr/>
        </p:nvSpPr>
        <p:spPr>
          <a:xfrm>
            <a:off x="5845210" y="6491032"/>
            <a:ext cx="50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-7-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148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1352DC-D81E-DB16-E4FC-D8ADB3C48B43}"/>
              </a:ext>
            </a:extLst>
          </p:cNvPr>
          <p:cNvSpPr txBox="1"/>
          <p:nvPr/>
        </p:nvSpPr>
        <p:spPr>
          <a:xfrm>
            <a:off x="5073679" y="307483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B0BA34-3D5D-7D61-0C6D-D618E11C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7" y="1197671"/>
            <a:ext cx="5197625" cy="37264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468C8D2-83F2-1EEC-4E1D-26168E5752DE}"/>
              </a:ext>
            </a:extLst>
          </p:cNvPr>
          <p:cNvSpPr txBox="1"/>
          <p:nvPr/>
        </p:nvSpPr>
        <p:spPr>
          <a:xfrm>
            <a:off x="1810179" y="4852074"/>
            <a:ext cx="240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慢化长度随中子能量的变化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A865050-25EA-1CD9-91AA-9CC068F77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979" y="1276328"/>
            <a:ext cx="2149445" cy="16239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3510C2-646C-22BB-45AE-4C411DB8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424" y="1298846"/>
            <a:ext cx="2171364" cy="1649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598FC1-368E-C08E-6891-428141AF2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3040" y="1276327"/>
            <a:ext cx="2085800" cy="16717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AAECE5-33EA-86AD-92B4-DBD839119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994" y="2997766"/>
            <a:ext cx="2081430" cy="17011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69B0E5-6342-B9F5-20B9-A0A1ACABA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424" y="2997766"/>
            <a:ext cx="2160457" cy="1701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21F834-A6CC-FB8C-AA82-06DAE4A74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040" y="2949946"/>
            <a:ext cx="2139738" cy="174894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12BA2BB-34E9-F22E-2F04-CA6DEAE24D48}"/>
              </a:ext>
            </a:extLst>
          </p:cNvPr>
          <p:cNvSpPr txBox="1"/>
          <p:nvPr/>
        </p:nvSpPr>
        <p:spPr>
          <a:xfrm>
            <a:off x="8032580" y="4852074"/>
            <a:ext cx="288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不同能区的慢化长度投影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7BE5E8-5EEB-E0E4-AB67-2A69E2B9155B}"/>
              </a:ext>
            </a:extLst>
          </p:cNvPr>
          <p:cNvSpPr txBox="1"/>
          <p:nvPr/>
        </p:nvSpPr>
        <p:spPr>
          <a:xfrm>
            <a:off x="720694" y="5293074"/>
            <a:ext cx="1120637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对不同能区对应的慢化长度进行投影得到慢化长度分布，中子能量对应的慢化长度分布有所不同，需结合函数进行拟合，得到相应的参数，以描述能量分辨函数随中子能量的变化关系。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011630-91C6-DBE1-F256-B64E625D29F8}"/>
              </a:ext>
            </a:extLst>
          </p:cNvPr>
          <p:cNvSpPr txBox="1"/>
          <p:nvPr/>
        </p:nvSpPr>
        <p:spPr>
          <a:xfrm>
            <a:off x="5839256" y="6429841"/>
            <a:ext cx="513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-8-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3772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3C5ED5-77D6-0B8A-375A-3E2368DDB337}"/>
              </a:ext>
            </a:extLst>
          </p:cNvPr>
          <p:cNvSpPr txBox="1"/>
          <p:nvPr/>
        </p:nvSpPr>
        <p:spPr>
          <a:xfrm>
            <a:off x="5073679" y="307483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3586AB-321E-04F6-0B71-541E86B154B3}"/>
              </a:ext>
            </a:extLst>
          </p:cNvPr>
          <p:cNvSpPr txBox="1"/>
          <p:nvPr/>
        </p:nvSpPr>
        <p:spPr>
          <a:xfrm>
            <a:off x="688258" y="1022555"/>
            <a:ext cx="228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能量分辨函数拟合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566B94-BD87-DE38-F124-C721CCC697CF}"/>
              </a:ext>
            </a:extLst>
          </p:cNvPr>
          <p:cNvSpPr txBox="1"/>
          <p:nvPr/>
        </p:nvSpPr>
        <p:spPr>
          <a:xfrm>
            <a:off x="885411" y="1505302"/>
            <a:ext cx="1042117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RPI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GELINA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n_TOF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为代表的白光中子源上进行了成功的应用，能够良好的描述不同能量下的能量分布情况。这里同样采用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Back-n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能量分辨率进行参数化，公式表达式如下：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219CE64-7B3B-7F55-96A4-481838BF404B}"/>
                  </a:ext>
                </a:extLst>
              </p:cNvPr>
              <p:cNvSpPr txBox="1"/>
              <p:nvPr/>
            </p:nvSpPr>
            <p:spPr>
              <a:xfrm>
                <a:off x="2532608" y="2925144"/>
                <a:ext cx="7528892" cy="5038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τ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！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m:rPr>
                                <m:nor/>
                              </m:rPr>
                              <a:rPr lang="en-US" altLang="zh-CN"/>
                              <m:t> 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     (1)</m:t>
                    </m:r>
                  </m:oMath>
                </a14:m>
                <a:r>
                  <a:rPr lang="zh-CN" altLang="en-US" dirty="0"/>
                  <a:t>              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219CE64-7B3B-7F55-96A4-481838BF4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608" y="2925144"/>
                <a:ext cx="7528892" cy="503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878EEA-D79F-846B-061B-3DA492366E3F}"/>
                  </a:ext>
                </a:extLst>
              </p:cNvPr>
              <p:cNvSpPr txBox="1"/>
              <p:nvPr/>
            </p:nvSpPr>
            <p:spPr>
              <a:xfrm>
                <a:off x="3531489" y="3652265"/>
                <a:ext cx="6608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τ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/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(2)</m:t>
                    </m:r>
                  </m:oMath>
                </a14:m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878EEA-D79F-846B-061B-3DA492366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89" y="3652265"/>
                <a:ext cx="6608989" cy="276999"/>
              </a:xfrm>
              <a:prstGeom prst="rect">
                <a:avLst/>
              </a:prstGeom>
              <a:blipFill>
                <a:blip r:embed="rId3"/>
                <a:stretch>
                  <a:fillRect l="-923" t="-434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E1F694-D64A-7533-542F-FAD58738FFEF}"/>
                  </a:ext>
                </a:extLst>
              </p:cNvPr>
              <p:cNvSpPr txBox="1"/>
              <p:nvPr/>
            </p:nvSpPr>
            <p:spPr>
              <a:xfrm>
                <a:off x="3200886" y="4157660"/>
                <a:ext cx="6939592" cy="325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(3)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BE1F694-D64A-7533-542F-FAD58738F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86" y="4157660"/>
                <a:ext cx="6939592" cy="325602"/>
              </a:xfrm>
              <a:prstGeom prst="rect">
                <a:avLst/>
              </a:prstGeom>
              <a:blipFill>
                <a:blip r:embed="rId4"/>
                <a:stretch>
                  <a:fillRect l="-264" t="-7547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FA2505-9540-132C-62F0-A9AB098DEBEE}"/>
                  </a:ext>
                </a:extLst>
              </p:cNvPr>
              <p:cNvSpPr txBox="1"/>
              <p:nvPr/>
            </p:nvSpPr>
            <p:spPr>
              <a:xfrm>
                <a:off x="3057182" y="4701396"/>
                <a:ext cx="702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                            (4)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FA2505-9540-132C-62F0-A9AB098D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182" y="4701396"/>
                <a:ext cx="7029168" cy="276999"/>
              </a:xfrm>
              <a:prstGeom prst="rect">
                <a:avLst/>
              </a:prstGeom>
              <a:blipFill>
                <a:blip r:embed="rId5"/>
                <a:stretch>
                  <a:fillRect l="-260" t="-4348" r="-69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8BF3C6-31CD-3DB5-72E8-4A82671C7119}"/>
                  </a:ext>
                </a:extLst>
              </p:cNvPr>
              <p:cNvSpPr txBox="1"/>
              <p:nvPr/>
            </p:nvSpPr>
            <p:spPr>
              <a:xfrm>
                <a:off x="1307760" y="5352698"/>
                <a:ext cx="9429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可以根据需求对函数中的待拟合的参数形式进行调整与拟合，这里对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A1,A3,A5,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τ </a:t>
                </a:r>
                <a:r>
                  <a:rPr lang="zh-CN" altLang="en-US" dirty="0">
                    <a:latin typeface="+mn-ea"/>
                  </a:rPr>
                  <a:t>进行拟合</a:t>
                </a:r>
                <a:endParaRPr lang="zh-CN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98BF3C6-31CD-3DB5-72E8-4A82671C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60" y="5352698"/>
                <a:ext cx="9429136" cy="400110"/>
              </a:xfrm>
              <a:prstGeom prst="rect">
                <a:avLst/>
              </a:prstGeom>
              <a:blipFill>
                <a:blip r:embed="rId6"/>
                <a:stretch>
                  <a:fillRect l="-582" t="-9091" r="-194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33251C24-0B54-8EF6-868B-B46BEC432B62}"/>
              </a:ext>
            </a:extLst>
          </p:cNvPr>
          <p:cNvSpPr txBox="1"/>
          <p:nvPr/>
        </p:nvSpPr>
        <p:spPr>
          <a:xfrm>
            <a:off x="5837916" y="6381240"/>
            <a:ext cx="51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-9-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9722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802A21-69A3-C081-ECAF-67D8A284C4A8}"/>
              </a:ext>
            </a:extLst>
          </p:cNvPr>
          <p:cNvSpPr txBox="1"/>
          <p:nvPr/>
        </p:nvSpPr>
        <p:spPr>
          <a:xfrm>
            <a:off x="5073679" y="307483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CA196C-4CBE-CCE9-04C7-75D893E7384A}"/>
              </a:ext>
            </a:extLst>
          </p:cNvPr>
          <p:cNvSpPr txBox="1"/>
          <p:nvPr/>
        </p:nvSpPr>
        <p:spPr>
          <a:xfrm>
            <a:off x="688258" y="1022555"/>
            <a:ext cx="2281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能量分辨函数验证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6E9B909-4B3A-DFB4-0444-32E976910E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8599" y="1902422"/>
              <a:ext cx="4445080" cy="4128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9552">
                      <a:extLst>
                        <a:ext uri="{9D8B030D-6E8A-4147-A177-3AD203B41FA5}">
                          <a16:colId xmlns:a16="http://schemas.microsoft.com/office/drawing/2014/main" val="3354207413"/>
                        </a:ext>
                      </a:extLst>
                    </a:gridCol>
                    <a:gridCol w="2285528">
                      <a:extLst>
                        <a:ext uri="{9D8B030D-6E8A-4147-A177-3AD203B41FA5}">
                          <a16:colId xmlns:a16="http://schemas.microsoft.com/office/drawing/2014/main" val="858275245"/>
                        </a:ext>
                      </a:extLst>
                    </a:gridCol>
                  </a:tblGrid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b="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  </a:t>
                          </a:r>
                          <a:r>
                            <a:rPr lang="en-US" altLang="zh-CN" sz="16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-9.58647109e+06</a:t>
                          </a:r>
                          <a:endParaRPr lang="zh-CN" altLang="en-US" sz="1600" b="0" i="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-6.55705130e-03 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5166610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1.58815024e+05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-1.05917698e+03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25001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-1.20520197e+03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1.18404653e-02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7950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9.5880484e+06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9.96205577e-01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27907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-1.66386582e-02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1.13085799e-04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242773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1.51482644e+01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3.12018773e-06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8337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-9.22537775e+02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3.01325136e-01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356640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-4.77991758e-01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53</m:t>
                                  </m:r>
                                </m:sub>
                              </m:sSub>
                              <m:r>
                                <a:rPr lang="en-US" altLang="zh-CN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4.27711906e-02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93138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1.05919149e+03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-1.86183811e-07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51599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1.09397701e-05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: -4.26419945e-02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17500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-9.36831526e-08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575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B6E9B909-4B3A-DFB4-0444-32E976910E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306136"/>
                  </p:ext>
                </p:extLst>
              </p:nvPr>
            </p:nvGraphicFramePr>
            <p:xfrm>
              <a:off x="628599" y="1902422"/>
              <a:ext cx="4445080" cy="4128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9552">
                      <a:extLst>
                        <a:ext uri="{9D8B030D-6E8A-4147-A177-3AD203B41FA5}">
                          <a16:colId xmlns:a16="http://schemas.microsoft.com/office/drawing/2014/main" val="3354207413"/>
                        </a:ext>
                      </a:extLst>
                    </a:gridCol>
                    <a:gridCol w="2285528">
                      <a:extLst>
                        <a:ext uri="{9D8B030D-6E8A-4147-A177-3AD203B41FA5}">
                          <a16:colId xmlns:a16="http://schemas.microsoft.com/office/drawing/2014/main" val="858275245"/>
                        </a:ext>
                      </a:extLst>
                    </a:gridCol>
                  </a:tblGrid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b="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  </a:t>
                          </a:r>
                          <a:r>
                            <a:rPr lang="en-US" altLang="zh-CN" sz="16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-9.58647109e+06</a:t>
                          </a:r>
                          <a:endParaRPr lang="zh-CN" altLang="en-US" sz="1600" b="0" i="0" baseline="-25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6452" r="-267" b="-10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5166610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1.58815024e+05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108197" r="-267" b="-9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25001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-1.20520197e+03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204839" r="-267" b="-8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97950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9.5880484e+06 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304839" r="-267" b="-7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27907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r>
                            <a:rPr lang="el-GR" altLang="zh-CN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Λ</a:t>
                          </a:r>
                          <a:r>
                            <a:rPr lang="en-US" altLang="zh-CN" sz="1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  <a:r>
                            <a:rPr lang="en-US" altLang="zh-CN" sz="160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-1.66386582e-02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411475" r="-267" b="-6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242773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03226" r="-105915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503226" r="-267" b="-5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8337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613115" r="-105915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613115" r="-267" b="-4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356640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01613" r="-105915" b="-3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701613" r="-267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931382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01613" r="-105915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801613" r="-267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51599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16393" r="-105915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4667" t="-916393" r="-267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2175007"/>
                      </a:ext>
                    </a:extLst>
                  </a:tr>
                  <a:tr h="37527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0" r="-105915" b="-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zh-CN" altLang="en-US" sz="16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575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67453F-38C0-7ACB-B4E9-F10F085D2119}"/>
                  </a:ext>
                </a:extLst>
              </p:cNvPr>
              <p:cNvSpPr txBox="1"/>
              <p:nvPr/>
            </p:nvSpPr>
            <p:spPr>
              <a:xfrm>
                <a:off x="1619091" y="1594645"/>
                <a:ext cx="24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/>
                  <a:t>待定参数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zh-CN" altLang="en-US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、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zh-CN" altLang="en-US" sz="1400" b="1" dirty="0"/>
                  <a:t>、</a:t>
                </a:r>
                <a:r>
                  <a:rPr lang="en-US" altLang="zh-CN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CN" altLang="en-US" sz="1400" b="1" dirty="0"/>
                  <a:t>初步结果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67453F-38C0-7ACB-B4E9-F10F085D2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91" y="1594645"/>
                <a:ext cx="2464096" cy="307777"/>
              </a:xfrm>
              <a:prstGeom prst="rect">
                <a:avLst/>
              </a:prstGeom>
              <a:blipFill>
                <a:blip r:embed="rId3"/>
                <a:stretch>
                  <a:fillRect l="-743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D7E6CB9-FD92-9271-35A6-AF65085CD54A}"/>
              </a:ext>
            </a:extLst>
          </p:cNvPr>
          <p:cNvSpPr txBox="1"/>
          <p:nvPr/>
        </p:nvSpPr>
        <p:spPr>
          <a:xfrm>
            <a:off x="6353130" y="5591720"/>
            <a:ext cx="5391313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利用现有参数对理论数据进行展宽后，在低能区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(&lt;120 eV)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符合较好，但随着能量增大，两者差异较明显。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7A7084-CA79-5EF1-36E7-620B105983EC}"/>
              </a:ext>
            </a:extLst>
          </p:cNvPr>
          <p:cNvSpPr txBox="1"/>
          <p:nvPr/>
        </p:nvSpPr>
        <p:spPr>
          <a:xfrm>
            <a:off x="5777293" y="6501273"/>
            <a:ext cx="63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-10-</a:t>
            </a:r>
            <a:endParaRPr lang="zh-CN" altLang="en-US" sz="16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D830E9-C00E-DD8E-BD75-A6A286B7F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250" y="1222610"/>
            <a:ext cx="5653562" cy="40010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DA7507-2E9D-5AEF-07CE-06EF80D69F57}"/>
              </a:ext>
            </a:extLst>
          </p:cNvPr>
          <p:cNvSpPr txBox="1"/>
          <p:nvPr/>
        </p:nvSpPr>
        <p:spPr>
          <a:xfrm>
            <a:off x="7461044" y="5236273"/>
            <a:ext cx="330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baseline="30000" dirty="0"/>
              <a:t>197</a:t>
            </a:r>
            <a:r>
              <a:rPr lang="en-US" altLang="zh-CN" sz="1400" b="1" dirty="0"/>
              <a:t>Au</a:t>
            </a:r>
            <a:r>
              <a:rPr lang="zh-CN" altLang="en-US" sz="1400" b="1" dirty="0"/>
              <a:t>卷积理论产额与实验数据对比</a:t>
            </a:r>
          </a:p>
        </p:txBody>
      </p:sp>
    </p:spTree>
    <p:extLst>
      <p:ext uri="{BB962C8B-B14F-4D97-AF65-F5344CB8AC3E}">
        <p14:creationId xmlns:p14="http://schemas.microsoft.com/office/powerpoint/2010/main" val="139419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055E0CF-0C72-C447-02F1-AB59040C3732}"/>
              </a:ext>
            </a:extLst>
          </p:cNvPr>
          <p:cNvSpPr txBox="1"/>
          <p:nvPr/>
        </p:nvSpPr>
        <p:spPr>
          <a:xfrm>
            <a:off x="4316362" y="1997839"/>
            <a:ext cx="3834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中子共振透射分析方法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-NRTA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NRTA</a:t>
            </a: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应用中的关键问题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能量分辨函数函数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测试实验及本底函数评估</a:t>
            </a:r>
            <a:endParaRPr lang="en-US" altLang="zh-CN" sz="2000" b="1" dirty="0"/>
          </a:p>
          <a:p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小结与展望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562677F-5752-5482-475E-18C4BA933745}"/>
              </a:ext>
            </a:extLst>
          </p:cNvPr>
          <p:cNvSpPr txBox="1"/>
          <p:nvPr/>
        </p:nvSpPr>
        <p:spPr>
          <a:xfrm>
            <a:off x="5670790" y="372488"/>
            <a:ext cx="85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4217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921D5C-D2D9-2308-A644-02DA25657FD5}"/>
              </a:ext>
            </a:extLst>
          </p:cNvPr>
          <p:cNvSpPr txBox="1"/>
          <p:nvPr/>
        </p:nvSpPr>
        <p:spPr>
          <a:xfrm>
            <a:off x="4980976" y="376309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NRTA</a:t>
            </a:r>
            <a:r>
              <a:rPr lang="zh-CN" altLang="en-US" sz="2400" b="1" dirty="0"/>
              <a:t>测试实验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3C68D-99BF-C5A3-A577-12711844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06727"/>
            <a:ext cx="5414731" cy="24566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08D1DC0-C7F7-C3D4-DF16-68A74ACC84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23717" y="1913121"/>
            <a:ext cx="2378144" cy="6536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3871EC-CCC0-6391-BEC2-3F35299B5B9F}"/>
              </a:ext>
            </a:extLst>
          </p:cNvPr>
          <p:cNvSpPr txBox="1"/>
          <p:nvPr/>
        </p:nvSpPr>
        <p:spPr>
          <a:xfrm>
            <a:off x="2402899" y="3429000"/>
            <a:ext cx="110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实验布局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012BF4-7A4C-A6B1-15D9-C659EBC1A4B3}"/>
              </a:ext>
            </a:extLst>
          </p:cNvPr>
          <p:cNvSpPr txBox="1"/>
          <p:nvPr/>
        </p:nvSpPr>
        <p:spPr>
          <a:xfrm>
            <a:off x="5584046" y="3429343"/>
            <a:ext cx="1023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样品安装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17EF47-B8CD-F470-CCF0-EF9A177535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3404" y="934905"/>
            <a:ext cx="2356849" cy="26313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8212795-E458-66BD-129B-0AC27F5B6AD0}"/>
              </a:ext>
            </a:extLst>
          </p:cNvPr>
          <p:cNvSpPr txBox="1"/>
          <p:nvPr/>
        </p:nvSpPr>
        <p:spPr>
          <a:xfrm>
            <a:off x="7569254" y="3435541"/>
            <a:ext cx="1251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FIXM</a:t>
            </a:r>
            <a:r>
              <a:rPr lang="zh-CN" altLang="en-US" sz="1400" b="1" dirty="0"/>
              <a:t>探测器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2FA02E-07A7-E9F0-BAA5-BE81935D5B35}"/>
              </a:ext>
            </a:extLst>
          </p:cNvPr>
          <p:cNvSpPr txBox="1"/>
          <p:nvPr/>
        </p:nvSpPr>
        <p:spPr>
          <a:xfrm>
            <a:off x="5685982" y="2498123"/>
            <a:ext cx="95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Mn+Co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331DB4-62E3-3354-FCB2-2002CC2A1D39}"/>
              </a:ext>
            </a:extLst>
          </p:cNvPr>
          <p:cNvSpPr txBox="1"/>
          <p:nvPr/>
        </p:nvSpPr>
        <p:spPr>
          <a:xfrm>
            <a:off x="5845091" y="1962928"/>
            <a:ext cx="38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1" name="图片 10" descr="figure3(a).tif">
            <a:extLst>
              <a:ext uri="{FF2B5EF4-FFF2-40B4-BE49-F238E27FC236}">
                <a16:creationId xmlns:a16="http://schemas.microsoft.com/office/drawing/2014/main" id="{D8F7E585-CA8E-A8EF-4C0E-22C2F410E517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5864" r="11513" b="9501"/>
          <a:stretch/>
        </p:blipFill>
        <p:spPr>
          <a:xfrm>
            <a:off x="9419891" y="1072150"/>
            <a:ext cx="2638104" cy="23568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8C0301E-D010-F2F1-70A5-D7C298050D2B}"/>
              </a:ext>
            </a:extLst>
          </p:cNvPr>
          <p:cNvSpPr txBox="1"/>
          <p:nvPr/>
        </p:nvSpPr>
        <p:spPr>
          <a:xfrm>
            <a:off x="10185919" y="3464741"/>
            <a:ext cx="1462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Li-Si</a:t>
            </a:r>
            <a:r>
              <a:rPr lang="zh-CN" altLang="en-US" sz="1400" b="1" dirty="0"/>
              <a:t>束流监视器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C83C0F-FCD0-B40D-A83B-1FCA9C9E7E45}"/>
              </a:ext>
            </a:extLst>
          </p:cNvPr>
          <p:cNvSpPr txBox="1"/>
          <p:nvPr/>
        </p:nvSpPr>
        <p:spPr>
          <a:xfrm>
            <a:off x="356427" y="3899660"/>
            <a:ext cx="8517478" cy="212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月开展了为期约四天的测试实验，样品为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，样品放置在实验厅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的真空靶室中，由实验厅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FIXM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裂变室和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Li-Si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束流监视器收集数据。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实验分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有样、无样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两种状态开展测量，综合考虑机时和样品架空间，选择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Mn+Co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为一组，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样品为一组，留一空靶位进行源谱测量。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采用黑共振技术（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Black-filter resonance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）对实验本底进行了评估。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9443B6-121D-7004-A95F-93AD478B9C18}"/>
              </a:ext>
            </a:extLst>
          </p:cNvPr>
          <p:cNvSpPr txBox="1"/>
          <p:nvPr/>
        </p:nvSpPr>
        <p:spPr>
          <a:xfrm>
            <a:off x="550034" y="3049079"/>
            <a:ext cx="3809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Cd/BN</a:t>
            </a:r>
            <a:endParaRPr lang="zh-CN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6C5F99B7-51A8-CC31-2B01-8C46A3F1D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30471"/>
              </p:ext>
            </p:extLst>
          </p:nvPr>
        </p:nvGraphicFramePr>
        <p:xfrm>
          <a:off x="9031007" y="3998398"/>
          <a:ext cx="2804566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4566">
                  <a:extLst>
                    <a:ext uri="{9D8B030D-6E8A-4147-A177-3AD203B41FA5}">
                      <a16:colId xmlns:a16="http://schemas.microsoft.com/office/drawing/2014/main" val="342162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实验状态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00275"/>
                  </a:ext>
                </a:extLst>
              </a:tr>
              <a:tr h="265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1mm </a:t>
                      </a:r>
                      <a:r>
                        <a:rPr lang="zh-CN" altLang="en-US" sz="1400" dirty="0"/>
                        <a:t>镉 源谱测量（</a:t>
                      </a:r>
                      <a:r>
                        <a:rPr lang="en-US" altLang="zh-CN" sz="1400" dirty="0"/>
                        <a:t>φ50+50+40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3874968"/>
                  </a:ext>
                </a:extLst>
              </a:tr>
              <a:tr h="2650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锰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钴（</a:t>
                      </a:r>
                      <a:r>
                        <a:rPr lang="en-US" altLang="zh-CN" sz="1400" dirty="0"/>
                        <a:t>2mm+0.5mm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523238"/>
                  </a:ext>
                </a:extLst>
              </a:tr>
              <a:tr h="265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5mm BN</a:t>
                      </a:r>
                    </a:p>
                    <a:p>
                      <a:pPr algn="ctr"/>
                      <a:r>
                        <a:rPr lang="zh-CN" altLang="en-US" sz="1400" dirty="0"/>
                        <a:t>样品位（钽、锰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钴）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601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1mm</a:t>
                      </a:r>
                      <a:r>
                        <a:rPr lang="zh-CN" altLang="en-US" sz="1400" dirty="0"/>
                        <a:t>镉 样品位：钽（</a:t>
                      </a:r>
                      <a:r>
                        <a:rPr lang="en-US" altLang="zh-CN" sz="1400" dirty="0"/>
                        <a:t>1mm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105843"/>
                  </a:ext>
                </a:extLst>
              </a:tr>
              <a:tr h="2650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1mm</a:t>
                      </a:r>
                      <a:r>
                        <a:rPr lang="zh-CN" altLang="en-US" sz="1400" dirty="0"/>
                        <a:t>镉 源谱测量（</a:t>
                      </a:r>
                      <a:r>
                        <a:rPr lang="en-US" altLang="zh-CN" sz="1400" dirty="0"/>
                        <a:t>φ50+50+58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914736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A6D85E04-3142-9319-EF1E-629DDFF5A801}"/>
              </a:ext>
            </a:extLst>
          </p:cNvPr>
          <p:cNvSpPr txBox="1"/>
          <p:nvPr/>
        </p:nvSpPr>
        <p:spPr>
          <a:xfrm>
            <a:off x="5767204" y="6501273"/>
            <a:ext cx="65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-11-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6995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FCFAFCC-446E-F6DF-7484-BA78C9DCCD83}"/>
              </a:ext>
            </a:extLst>
          </p:cNvPr>
          <p:cNvSpPr txBox="1"/>
          <p:nvPr/>
        </p:nvSpPr>
        <p:spPr>
          <a:xfrm>
            <a:off x="4980976" y="376309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NRTA</a:t>
            </a:r>
            <a:r>
              <a:rPr lang="zh-CN" altLang="en-US" sz="2400" b="1" dirty="0"/>
              <a:t>测试实验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C74392-78BC-B3FF-CD95-031BF8F5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84" y="1520159"/>
            <a:ext cx="4994361" cy="37333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B3BBF8-4294-223E-D700-05E3393B7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57" y="1520159"/>
            <a:ext cx="4994361" cy="38176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434F53-186F-C318-C562-757F7984188D}"/>
              </a:ext>
            </a:extLst>
          </p:cNvPr>
          <p:cNvSpPr txBox="1"/>
          <p:nvPr/>
        </p:nvSpPr>
        <p:spPr>
          <a:xfrm>
            <a:off x="1632155" y="4402206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FIXM</a:t>
            </a:r>
            <a:endParaRPr lang="zh-CN" altLang="en-US" sz="2000" b="1" dirty="0">
              <a:highlight>
                <a:srgbClr val="FFFF00"/>
              </a:highlight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0561E1-3C94-FBF7-4EC8-0EAF7BB7085C}"/>
              </a:ext>
            </a:extLst>
          </p:cNvPr>
          <p:cNvSpPr txBox="1"/>
          <p:nvPr/>
        </p:nvSpPr>
        <p:spPr>
          <a:xfrm>
            <a:off x="7418441" y="4402206"/>
            <a:ext cx="89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highlight>
                  <a:srgbClr val="FFFF00"/>
                </a:highlight>
              </a:rPr>
              <a:t>Li-Si</a:t>
            </a:r>
            <a:endParaRPr lang="zh-CN" altLang="en-US" sz="2000" b="1" dirty="0">
              <a:highlight>
                <a:srgbClr val="FFFF00"/>
              </a:highligh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72C0B9-5679-ACF8-E6B7-C812B2DE8056}"/>
              </a:ext>
            </a:extLst>
          </p:cNvPr>
          <p:cNvSpPr txBox="1"/>
          <p:nvPr/>
        </p:nvSpPr>
        <p:spPr>
          <a:xfrm>
            <a:off x="1150374" y="5337840"/>
            <a:ext cx="996977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放置样品后，可以明显的看到共振吸收导致的峰谷，由于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FIXM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235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作为中子转换层，故相较于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Li-Si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有着更密集的共振结构。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46FB04-D820-271E-8E05-B1CC2A6EAD27}"/>
              </a:ext>
            </a:extLst>
          </p:cNvPr>
          <p:cNvSpPr txBox="1"/>
          <p:nvPr/>
        </p:nvSpPr>
        <p:spPr>
          <a:xfrm>
            <a:off x="5034116" y="1150374"/>
            <a:ext cx="2123768" cy="36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1mm Cd Mn +Cd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5581AB4-BC92-7D37-6D6B-D0C5CD9B4B75}"/>
              </a:ext>
            </a:extLst>
          </p:cNvPr>
          <p:cNvSpPr txBox="1"/>
          <p:nvPr/>
        </p:nvSpPr>
        <p:spPr>
          <a:xfrm>
            <a:off x="5786705" y="6501273"/>
            <a:ext cx="618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-12-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9671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E5897D-6318-0A94-A8C5-EC24D5480B9E}"/>
              </a:ext>
            </a:extLst>
          </p:cNvPr>
          <p:cNvSpPr txBox="1"/>
          <p:nvPr/>
        </p:nvSpPr>
        <p:spPr>
          <a:xfrm>
            <a:off x="368682" y="1009183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本底函数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F077F4-8EB9-61D5-7A77-557954C9803B}"/>
              </a:ext>
            </a:extLst>
          </p:cNvPr>
          <p:cNvSpPr txBox="1"/>
          <p:nvPr/>
        </p:nvSpPr>
        <p:spPr>
          <a:xfrm>
            <a:off x="847529" y="1888997"/>
            <a:ext cx="1021702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Black filter Resonance technique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是指利用某些共振吸收截面非常高的材料，作为“过滤片”（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Black filter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），选择性的吸收某些能量的中子，以达到评估和测量中子本底，提高测量精度的目的。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AB8128-28E6-813B-AA43-94A90081474B}"/>
              </a:ext>
            </a:extLst>
          </p:cNvPr>
          <p:cNvSpPr txBox="1"/>
          <p:nvPr/>
        </p:nvSpPr>
        <p:spPr>
          <a:xfrm>
            <a:off x="847529" y="1413137"/>
            <a:ext cx="3603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Black filter Resonance technique</a:t>
            </a:r>
            <a:endParaRPr lang="zh-CN" altLang="en-US" sz="1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8D2F30-2359-E3C6-FEF2-3647DA79D69A}"/>
              </a:ext>
            </a:extLst>
          </p:cNvPr>
          <p:cNvSpPr txBox="1"/>
          <p:nvPr/>
        </p:nvSpPr>
        <p:spPr>
          <a:xfrm>
            <a:off x="847529" y="3162388"/>
            <a:ext cx="266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本底构成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9D3BEBA-6AC5-C2C8-DF50-45FC8408E491}"/>
              </a:ext>
            </a:extLst>
          </p:cNvPr>
          <p:cNvSpPr txBox="1"/>
          <p:nvPr/>
        </p:nvSpPr>
        <p:spPr>
          <a:xfrm>
            <a:off x="947554" y="3726402"/>
            <a:ext cx="66803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实验所用的探测器、样品、环境等因素均可能构成本底，整体可表示为：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D0AC35-4DCB-CA35-076D-07DC27018E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1770" y="2962204"/>
            <a:ext cx="3838505" cy="34024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1D7A095-01FD-82F7-D223-110707658BDD}"/>
              </a:ext>
            </a:extLst>
          </p:cNvPr>
          <p:cNvSpPr txBox="1"/>
          <p:nvPr/>
        </p:nvSpPr>
        <p:spPr>
          <a:xfrm>
            <a:off x="8930695" y="2870270"/>
            <a:ext cx="203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NRTA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可能的本底成分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B90398-DDC2-9193-57EA-CF0CAFEC0779}"/>
                  </a:ext>
                </a:extLst>
              </p:cNvPr>
              <p:cNvSpPr txBox="1"/>
              <p:nvPr/>
            </p:nvSpPr>
            <p:spPr>
              <a:xfrm>
                <a:off x="2000392" y="4250101"/>
                <a:ext cx="4095608" cy="300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B90398-DDC2-9193-57EA-CF0CAFEC0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92" y="4250101"/>
                <a:ext cx="4095608" cy="300723"/>
              </a:xfrm>
              <a:prstGeom prst="rect">
                <a:avLst/>
              </a:prstGeom>
              <a:blipFill>
                <a:blip r:embed="rId3"/>
                <a:stretch>
                  <a:fillRect l="-744" r="-1488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4DCC1D6-3476-4B24-B9B6-DC92D37A10E3}"/>
                  </a:ext>
                </a:extLst>
              </p:cNvPr>
              <p:cNvSpPr txBox="1"/>
              <p:nvPr/>
            </p:nvSpPr>
            <p:spPr>
              <a:xfrm>
                <a:off x="1669928" y="4765872"/>
                <a:ext cx="36334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zh-CN" altLang="en-US" sz="1600" dirty="0"/>
                  <a:t>时间无关本底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4DCC1D6-3476-4B24-B9B6-DC92D37A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28" y="4765872"/>
                <a:ext cx="3633497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004A23-A4C6-AA73-C8E8-006CB6B32429}"/>
                  </a:ext>
                </a:extLst>
              </p:cNvPr>
              <p:cNvSpPr txBox="1"/>
              <p:nvPr/>
            </p:nvSpPr>
            <p:spPr>
              <a:xfrm>
                <a:off x="1669929" y="5139444"/>
                <a:ext cx="3633497" cy="39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en-US" altLang="zh-CN" sz="1600" dirty="0"/>
                  <a:t>2.2 MeV</a:t>
                </a:r>
                <a:r>
                  <a:rPr lang="zh-CN" altLang="en-US" sz="1600" dirty="0"/>
                  <a:t> 伽马本底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004A23-A4C6-AA73-C8E8-006CB6B3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29" y="5139444"/>
                <a:ext cx="3633497" cy="393056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719E31-FBA2-CF40-464B-E08C60796737}"/>
                  </a:ext>
                </a:extLst>
              </p:cNvPr>
              <p:cNvSpPr txBox="1"/>
              <p:nvPr/>
            </p:nvSpPr>
            <p:spPr>
              <a:xfrm>
                <a:off x="4550231" y="4764012"/>
                <a:ext cx="17316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zh-CN" altLang="en-US" sz="1600" dirty="0"/>
                  <a:t>散射本底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6719E31-FBA2-CF40-464B-E08C6079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31" y="4764012"/>
                <a:ext cx="1731611" cy="369332"/>
              </a:xfrm>
              <a:prstGeom prst="rect">
                <a:avLst/>
              </a:prstGeom>
              <a:blipFill>
                <a:blip r:embed="rId6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FFC2ECC-3704-FF92-5322-1D3116DC6AC2}"/>
                  </a:ext>
                </a:extLst>
              </p:cNvPr>
              <p:cNvSpPr txBox="1"/>
              <p:nvPr/>
            </p:nvSpPr>
            <p:spPr>
              <a:xfrm>
                <a:off x="4450701" y="5099473"/>
                <a:ext cx="33183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zh-CN" altLang="en-US" dirty="0"/>
                  <a:t>  </a:t>
                </a:r>
                <a:r>
                  <a:rPr lang="en-US" altLang="zh-CN" sz="1600" dirty="0"/>
                  <a:t>overlap </a:t>
                </a:r>
                <a:r>
                  <a:rPr lang="zh-CN" altLang="en-US" sz="1600" dirty="0"/>
                  <a:t>本底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FFC2ECC-3704-FF92-5322-1D3116DC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1" y="5099473"/>
                <a:ext cx="3318345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3F80C72-5BC4-A664-C931-3DE27A58E2CC}"/>
              </a:ext>
            </a:extLst>
          </p:cNvPr>
          <p:cNvSpPr txBox="1"/>
          <p:nvPr/>
        </p:nvSpPr>
        <p:spPr>
          <a:xfrm>
            <a:off x="8341567" y="6253443"/>
            <a:ext cx="2911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-https://doi.org/10.1016/j.nds.2012.11.005.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C0CE61-256F-5FBC-2706-B65792B9D8F3}"/>
              </a:ext>
            </a:extLst>
          </p:cNvPr>
          <p:cNvSpPr txBox="1"/>
          <p:nvPr/>
        </p:nvSpPr>
        <p:spPr>
          <a:xfrm>
            <a:off x="4980976" y="376309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NRTA</a:t>
            </a:r>
            <a:r>
              <a:rPr lang="zh-CN" altLang="en-US" sz="2400" b="1" dirty="0"/>
              <a:t>测试实验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07489B-D450-E657-4AA2-ED0EC1EAB4DF}"/>
              </a:ext>
            </a:extLst>
          </p:cNvPr>
          <p:cNvSpPr txBox="1"/>
          <p:nvPr/>
        </p:nvSpPr>
        <p:spPr>
          <a:xfrm>
            <a:off x="2020796" y="5638211"/>
            <a:ext cx="453385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此处以</a:t>
            </a:r>
            <a:r>
              <a:rPr lang="en-US" altLang="zh-CN" dirty="0"/>
              <a:t>GELINA</a:t>
            </a:r>
            <a:r>
              <a:rPr lang="zh-CN" altLang="en-US" dirty="0"/>
              <a:t>本底函数为例，实际需结合探测器和</a:t>
            </a:r>
            <a:r>
              <a:rPr lang="en-US" altLang="zh-CN" dirty="0"/>
              <a:t>Filter</a:t>
            </a:r>
            <a:r>
              <a:rPr lang="zh-CN" altLang="en-US" dirty="0"/>
              <a:t>的性质对本底函数进行调整。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A674DB-1E5E-066F-0F9C-1AF8D64EDD84}"/>
              </a:ext>
            </a:extLst>
          </p:cNvPr>
          <p:cNvSpPr txBox="1"/>
          <p:nvPr/>
        </p:nvSpPr>
        <p:spPr>
          <a:xfrm>
            <a:off x="5812546" y="6501273"/>
            <a:ext cx="6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-13-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922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4C24B2-2D2B-A833-6524-D6B3EB65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4" y="2464162"/>
            <a:ext cx="4687095" cy="34583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AB2CC19-606B-2445-874F-6688A84D6472}"/>
              </a:ext>
            </a:extLst>
          </p:cNvPr>
          <p:cNvSpPr txBox="1"/>
          <p:nvPr/>
        </p:nvSpPr>
        <p:spPr>
          <a:xfrm>
            <a:off x="4980976" y="376309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NRTA</a:t>
            </a:r>
            <a:r>
              <a:rPr lang="zh-CN" altLang="en-US" sz="2400" b="1" dirty="0"/>
              <a:t>测试实验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877712-7F50-E3CE-7B61-8E7FE70A6082}"/>
              </a:ext>
            </a:extLst>
          </p:cNvPr>
          <p:cNvSpPr txBox="1"/>
          <p:nvPr/>
        </p:nvSpPr>
        <p:spPr>
          <a:xfrm>
            <a:off x="1127448" y="1196251"/>
            <a:ext cx="9937102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本次实验选择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FIXM/Li-Si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1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的影响非常小，另一方面，由于使用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片吸收了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 eV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以下的中子，故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overlap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中子本底的影响也可以忽略，本底形式可简化为：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37084FB-29DC-BC89-F62A-E0BBB696AEF1}"/>
              </a:ext>
            </a:extLst>
          </p:cNvPr>
          <p:cNvSpPr txBox="1"/>
          <p:nvPr/>
        </p:nvSpPr>
        <p:spPr>
          <a:xfrm>
            <a:off x="339012" y="837974"/>
            <a:ext cx="157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本底函数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AF8570-1505-679D-BE3F-7A144CFFA4EB}"/>
              </a:ext>
            </a:extLst>
          </p:cNvPr>
          <p:cNvSpPr txBox="1"/>
          <p:nvPr/>
        </p:nvSpPr>
        <p:spPr>
          <a:xfrm>
            <a:off x="2295328" y="5803178"/>
            <a:ext cx="158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本底构成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9A27B4-70E4-7D8A-BD56-C71C83BD9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97" y="2518020"/>
            <a:ext cx="5246240" cy="3469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618071-C403-F231-8454-235D798EDC92}"/>
                  </a:ext>
                </a:extLst>
              </p:cNvPr>
              <p:cNvSpPr txBox="1"/>
              <p:nvPr/>
            </p:nvSpPr>
            <p:spPr>
              <a:xfrm>
                <a:off x="4273705" y="2041481"/>
                <a:ext cx="3644587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66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8618071-C403-F231-8454-235D798E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05" y="2041481"/>
                <a:ext cx="3644587" cy="289951"/>
              </a:xfrm>
              <a:prstGeom prst="rect">
                <a:avLst/>
              </a:prstGeom>
              <a:blipFill>
                <a:blip r:embed="rId4"/>
                <a:stretch>
                  <a:fillRect l="-1003" t="-6383" b="-19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7CE3E01-84EF-F921-87C7-D5066B6F47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9935" y="2754099"/>
            <a:ext cx="2021825" cy="4846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EF3607-41DE-C832-B292-0F7FCBF46A42}"/>
              </a:ext>
            </a:extLst>
          </p:cNvPr>
          <p:cNvSpPr txBox="1"/>
          <p:nvPr/>
        </p:nvSpPr>
        <p:spPr>
          <a:xfrm>
            <a:off x="8612554" y="5833955"/>
            <a:ext cx="1588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本底函数拟合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2B273A-F513-ECB6-C1A8-9566372F988A}"/>
              </a:ext>
            </a:extLst>
          </p:cNvPr>
          <p:cNvSpPr txBox="1"/>
          <p:nvPr/>
        </p:nvSpPr>
        <p:spPr>
          <a:xfrm>
            <a:off x="5812546" y="6501273"/>
            <a:ext cx="617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-14-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980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E5F604B-7CBB-EE33-A908-2C2DD133A826}"/>
              </a:ext>
            </a:extLst>
          </p:cNvPr>
          <p:cNvSpPr txBox="1"/>
          <p:nvPr/>
        </p:nvSpPr>
        <p:spPr>
          <a:xfrm>
            <a:off x="4980976" y="376309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/>
              <a:t>NRTA</a:t>
            </a:r>
            <a:r>
              <a:rPr lang="zh-CN" altLang="en-US" sz="2400" b="1" dirty="0"/>
              <a:t>测试实验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CA4EA5-846D-4300-DBAA-6E6BE3504E7A}"/>
              </a:ext>
            </a:extLst>
          </p:cNvPr>
          <p:cNvSpPr txBox="1"/>
          <p:nvPr/>
        </p:nvSpPr>
        <p:spPr>
          <a:xfrm>
            <a:off x="1042296" y="5148991"/>
            <a:ext cx="10562612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Lambert-Beer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定律计算了理想条件下的透射谱与实验进行对比，实验峰位符合良好。由于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Mn+Co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叠加在一起，可能发生多重散射效应导致透射谱部分区域高于理论值。此外考虑到能量分辨随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中子能量的变化关系，对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共振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峰宽度细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区域影响较大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，因此共振密集处的透射谱与实验值存在一定差异。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D8DD8E7-3227-EB55-B65F-967ACDF6CF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51" y="837974"/>
            <a:ext cx="5312833" cy="429974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365F7B7-2A2D-23AC-BBA6-7D68AD90B380}"/>
              </a:ext>
            </a:extLst>
          </p:cNvPr>
          <p:cNvSpPr txBox="1"/>
          <p:nvPr/>
        </p:nvSpPr>
        <p:spPr>
          <a:xfrm>
            <a:off x="2522492" y="4860969"/>
            <a:ext cx="148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/>
              <a:t>Mn+Co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透射率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0626068-FE5D-1257-A962-AB06573C46E1}"/>
              </a:ext>
            </a:extLst>
          </p:cNvPr>
          <p:cNvSpPr txBox="1"/>
          <p:nvPr/>
        </p:nvSpPr>
        <p:spPr>
          <a:xfrm>
            <a:off x="3972052" y="4306535"/>
            <a:ext cx="148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~2.395 keV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6759301-0023-2EA0-3885-F8AEE98D6B28}"/>
              </a:ext>
            </a:extLst>
          </p:cNvPr>
          <p:cNvSpPr txBox="1"/>
          <p:nvPr/>
        </p:nvSpPr>
        <p:spPr>
          <a:xfrm>
            <a:off x="1440519" y="3338064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Co-132 eV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A90B7D-28AC-94B2-6ECB-51D79B8D4A1E}"/>
              </a:ext>
            </a:extLst>
          </p:cNvPr>
          <p:cNvSpPr txBox="1"/>
          <p:nvPr/>
        </p:nvSpPr>
        <p:spPr>
          <a:xfrm>
            <a:off x="2186491" y="1905704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~340 eV 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0805FFE-5C7A-CF08-C54D-3D8477C85F68}"/>
              </a:ext>
            </a:extLst>
          </p:cNvPr>
          <p:cNvCxnSpPr>
            <a:cxnSpLocks/>
          </p:cNvCxnSpPr>
          <p:nvPr/>
        </p:nvCxnSpPr>
        <p:spPr>
          <a:xfrm>
            <a:off x="2004458" y="3602118"/>
            <a:ext cx="364067" cy="3214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A0F7F01-AE4B-1497-EEA5-D3AEA0044F0D}"/>
              </a:ext>
            </a:extLst>
          </p:cNvPr>
          <p:cNvCxnSpPr>
            <a:cxnSpLocks/>
          </p:cNvCxnSpPr>
          <p:nvPr/>
        </p:nvCxnSpPr>
        <p:spPr>
          <a:xfrm>
            <a:off x="2847733" y="2176230"/>
            <a:ext cx="0" cy="7321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75643C1-96BD-781A-9C37-EABC5C21339D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684186" y="4295261"/>
            <a:ext cx="287866" cy="149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430EDF26-A4F4-FAFF-918A-23FF1FEBAC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0505" y="863259"/>
            <a:ext cx="5221203" cy="424917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1191F54-A3D7-4431-01DE-79A02138A7E7}"/>
              </a:ext>
            </a:extLst>
          </p:cNvPr>
          <p:cNvSpPr txBox="1"/>
          <p:nvPr/>
        </p:nvSpPr>
        <p:spPr>
          <a:xfrm>
            <a:off x="8422436" y="4860968"/>
            <a:ext cx="1488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Ta</a:t>
            </a:r>
            <a:r>
              <a:rPr lang="zh-CN" altLang="en-US" sz="1400" b="1" dirty="0"/>
              <a:t>透射率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7F44BDD-315F-31A7-4A0B-9429790F0460}"/>
              </a:ext>
            </a:extLst>
          </p:cNvPr>
          <p:cNvSpPr txBox="1"/>
          <p:nvPr/>
        </p:nvSpPr>
        <p:spPr>
          <a:xfrm>
            <a:off x="6665831" y="3255576"/>
            <a:ext cx="124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~4.2798 eV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9426871-0827-3C1B-A935-D1C397AAA362}"/>
              </a:ext>
            </a:extLst>
          </p:cNvPr>
          <p:cNvCxnSpPr>
            <a:cxnSpLocks/>
          </p:cNvCxnSpPr>
          <p:nvPr/>
        </p:nvCxnSpPr>
        <p:spPr>
          <a:xfrm>
            <a:off x="7524229" y="3518453"/>
            <a:ext cx="310810" cy="167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2253A27C-BB29-A784-9149-FBE3C48A1D3D}"/>
              </a:ext>
            </a:extLst>
          </p:cNvPr>
          <p:cNvSpPr txBox="1"/>
          <p:nvPr/>
        </p:nvSpPr>
        <p:spPr>
          <a:xfrm>
            <a:off x="5812546" y="6501273"/>
            <a:ext cx="644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-15-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226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269C1D5-15D9-8128-B54D-998E8FB2B72A}"/>
              </a:ext>
            </a:extLst>
          </p:cNvPr>
          <p:cNvSpPr txBox="1"/>
          <p:nvPr/>
        </p:nvSpPr>
        <p:spPr>
          <a:xfrm>
            <a:off x="4316362" y="1997839"/>
            <a:ext cx="3834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中子共振透射分析方法</a:t>
            </a:r>
            <a:r>
              <a:rPr lang="en-US" altLang="zh-CN" sz="2000" b="1" dirty="0"/>
              <a:t>-NRTA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NRTA</a:t>
            </a:r>
            <a:r>
              <a:rPr lang="zh-CN" altLang="en-US" sz="2000" b="1" dirty="0"/>
              <a:t>应用中的关键问题</a:t>
            </a: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测试实验及本底函数评估</a:t>
            </a: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能量分辨函数函数</a:t>
            </a: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小结与展望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368536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648087-2A9B-242A-99FD-EF42D35686A5}"/>
              </a:ext>
            </a:extLst>
          </p:cNvPr>
          <p:cNvSpPr txBox="1"/>
          <p:nvPr/>
        </p:nvSpPr>
        <p:spPr>
          <a:xfrm>
            <a:off x="4530658" y="284331"/>
            <a:ext cx="313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小结与展望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8524D7-F77E-BCEB-1BBA-39FB2E42745B}"/>
              </a:ext>
            </a:extLst>
          </p:cNvPr>
          <p:cNvSpPr txBox="1"/>
          <p:nvPr/>
        </p:nvSpPr>
        <p:spPr>
          <a:xfrm>
            <a:off x="1550510" y="4082371"/>
            <a:ext cx="9240277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继续完善优化能量分辨率函数，同时考虑多普勒展宽的影响。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进一步研究中子本底的分布情况，进一步选择合适的标准样品开展实验研究与验证。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探索恰当的算法，开展定量分析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研究。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7ACDBB-3AD9-72D2-29D4-944F0BCDE0E6}"/>
              </a:ext>
            </a:extLst>
          </p:cNvPr>
          <p:cNvSpPr txBox="1"/>
          <p:nvPr/>
        </p:nvSpPr>
        <p:spPr>
          <a:xfrm>
            <a:off x="1368358" y="3399748"/>
            <a:ext cx="100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展望：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68B410-0CE2-6097-61AE-95512AD0A3B9}"/>
              </a:ext>
            </a:extLst>
          </p:cNvPr>
          <p:cNvSpPr txBox="1"/>
          <p:nvPr/>
        </p:nvSpPr>
        <p:spPr>
          <a:xfrm>
            <a:off x="1420238" y="1679797"/>
            <a:ext cx="9610928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采用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Mn+Co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样品在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Back-n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开展了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测试实验，对实验厅本底函数做了初步评估。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Geant4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，建立散裂靶模型，模拟、拟合能量分辨函数。结果表明经过卷积后的理论数据与实验数据在低能段符合较好。另一方面，对于更高能的分辨函数还需要优化。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9C109E-BE67-FB2F-A720-8A197FE3571F}"/>
              </a:ext>
            </a:extLst>
          </p:cNvPr>
          <p:cNvSpPr txBox="1"/>
          <p:nvPr/>
        </p:nvSpPr>
        <p:spPr>
          <a:xfrm>
            <a:off x="1368358" y="1086256"/>
            <a:ext cx="93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小结：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82A156-9663-3C32-4B83-867CAE5B95AF}"/>
              </a:ext>
            </a:extLst>
          </p:cNvPr>
          <p:cNvSpPr txBox="1"/>
          <p:nvPr/>
        </p:nvSpPr>
        <p:spPr>
          <a:xfrm>
            <a:off x="5461819" y="6173559"/>
            <a:ext cx="1268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！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7B038D3-BB28-C3B1-E402-160A277D147D}"/>
              </a:ext>
            </a:extLst>
          </p:cNvPr>
          <p:cNvSpPr txBox="1"/>
          <p:nvPr/>
        </p:nvSpPr>
        <p:spPr>
          <a:xfrm>
            <a:off x="1022556" y="1072508"/>
            <a:ext cx="10196050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Neutron Resonance transmission analysis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）方法是通过记录没有和样品发生任何反应的透射中子，结合衰减规律对样品进行定性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定量分析的技术。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DA7976-CDEF-611C-BF4F-61E26DCF5DC5}"/>
              </a:ext>
            </a:extLst>
          </p:cNvPr>
          <p:cNvSpPr/>
          <p:nvPr/>
        </p:nvSpPr>
        <p:spPr>
          <a:xfrm>
            <a:off x="3611647" y="2471784"/>
            <a:ext cx="137643" cy="14313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5274069-6F2F-14B6-0A01-D317C5DE48A3}"/>
              </a:ext>
            </a:extLst>
          </p:cNvPr>
          <p:cNvCxnSpPr/>
          <p:nvPr/>
        </p:nvCxnSpPr>
        <p:spPr>
          <a:xfrm>
            <a:off x="2373011" y="2936770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021FE7A-05F2-2AC3-9079-7F3779F09458}"/>
              </a:ext>
            </a:extLst>
          </p:cNvPr>
          <p:cNvCxnSpPr/>
          <p:nvPr/>
        </p:nvCxnSpPr>
        <p:spPr>
          <a:xfrm>
            <a:off x="2373011" y="3321026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048F816-F11C-34C0-9A5F-F1505DC90ED4}"/>
              </a:ext>
            </a:extLst>
          </p:cNvPr>
          <p:cNvCxnSpPr/>
          <p:nvPr/>
        </p:nvCxnSpPr>
        <p:spPr>
          <a:xfrm>
            <a:off x="2373011" y="3141724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6C131B1-BA8D-0F28-9653-904BD9D812A9}"/>
              </a:ext>
            </a:extLst>
          </p:cNvPr>
          <p:cNvCxnSpPr/>
          <p:nvPr/>
        </p:nvCxnSpPr>
        <p:spPr>
          <a:xfrm>
            <a:off x="3811652" y="3303419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8BE767E-6D76-D010-96BA-8F8C80DD8A75}"/>
              </a:ext>
            </a:extLst>
          </p:cNvPr>
          <p:cNvCxnSpPr/>
          <p:nvPr/>
        </p:nvCxnSpPr>
        <p:spPr>
          <a:xfrm>
            <a:off x="3811652" y="3124117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067735C-51E5-84B7-CAAC-EA421A247BB7}"/>
              </a:ext>
            </a:extLst>
          </p:cNvPr>
          <p:cNvCxnSpPr/>
          <p:nvPr/>
        </p:nvCxnSpPr>
        <p:spPr>
          <a:xfrm>
            <a:off x="2373011" y="3490391"/>
            <a:ext cx="11849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C2F1EA6-B9C5-F853-9B95-A6318F775D9D}"/>
                  </a:ext>
                </a:extLst>
              </p:cNvPr>
              <p:cNvSpPr txBox="1"/>
              <p:nvPr/>
            </p:nvSpPr>
            <p:spPr>
              <a:xfrm>
                <a:off x="2813221" y="2574655"/>
                <a:ext cx="2348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C2F1EA6-B9C5-F853-9B95-A6318F77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221" y="2574655"/>
                <a:ext cx="234871" cy="276999"/>
              </a:xfrm>
              <a:prstGeom prst="rect">
                <a:avLst/>
              </a:prstGeom>
              <a:blipFill>
                <a:blip r:embed="rId2"/>
                <a:stretch>
                  <a:fillRect l="-23077" r="-7692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B828B9-B447-CA7D-8337-7E21C8E63F1B}"/>
                  </a:ext>
                </a:extLst>
              </p:cNvPr>
              <p:cNvSpPr txBox="1"/>
              <p:nvPr/>
            </p:nvSpPr>
            <p:spPr>
              <a:xfrm>
                <a:off x="4329959" y="2798270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7B828B9-B447-CA7D-8337-7E21C8E63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59" y="2798270"/>
                <a:ext cx="148374" cy="276999"/>
              </a:xfrm>
              <a:prstGeom prst="rect">
                <a:avLst/>
              </a:prstGeom>
              <a:blipFill>
                <a:blip r:embed="rId3"/>
                <a:stretch>
                  <a:fillRect l="-36000" r="-28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CDD960C-0E22-A3FB-2B37-E245F36EE0F3}"/>
                  </a:ext>
                </a:extLst>
              </p:cNvPr>
              <p:cNvSpPr/>
              <p:nvPr/>
            </p:nvSpPr>
            <p:spPr>
              <a:xfrm>
                <a:off x="3291673" y="2102452"/>
                <a:ext cx="926920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CDD960C-0E22-A3FB-2B37-E245F36EE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73" y="2102452"/>
                <a:ext cx="926920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BD9D593-4FCD-1F2F-8046-9742A16B6133}"/>
              </a:ext>
            </a:extLst>
          </p:cNvPr>
          <p:cNvCxnSpPr>
            <a:cxnSpLocks/>
          </p:cNvCxnSpPr>
          <p:nvPr/>
        </p:nvCxnSpPr>
        <p:spPr>
          <a:xfrm>
            <a:off x="3361658" y="3786462"/>
            <a:ext cx="2243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AA356E3-A982-EB3C-5044-D9845C9A13CB}"/>
              </a:ext>
            </a:extLst>
          </p:cNvPr>
          <p:cNvCxnSpPr>
            <a:cxnSpLocks/>
          </p:cNvCxnSpPr>
          <p:nvPr/>
        </p:nvCxnSpPr>
        <p:spPr>
          <a:xfrm flipH="1">
            <a:off x="3753933" y="3786462"/>
            <a:ext cx="272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83F28A-BAC3-8F2E-D398-031AA8226ED1}"/>
                  </a:ext>
                </a:extLst>
              </p:cNvPr>
              <p:cNvSpPr txBox="1"/>
              <p:nvPr/>
            </p:nvSpPr>
            <p:spPr>
              <a:xfrm>
                <a:off x="3611647" y="3974899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83F28A-BAC3-8F2E-D398-031AA8226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647" y="3974899"/>
                <a:ext cx="193258" cy="276999"/>
              </a:xfrm>
              <a:prstGeom prst="rect">
                <a:avLst/>
              </a:prstGeom>
              <a:blipFill>
                <a:blip r:embed="rId5"/>
                <a:stretch>
                  <a:fillRect l="-31250" r="-2500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64F6D11-FD89-3EE7-F7E6-8A5A20030F53}"/>
                  </a:ext>
                </a:extLst>
              </p:cNvPr>
              <p:cNvSpPr txBox="1"/>
              <p:nvPr/>
            </p:nvSpPr>
            <p:spPr>
              <a:xfrm>
                <a:off x="6484244" y="1898124"/>
                <a:ext cx="3972113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zh-CN" altLang="zh-CN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−[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CN" altLang="zh-CN" i="1" dirty="0"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64F6D11-FD89-3EE7-F7E6-8A5A2003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244" y="1898124"/>
                <a:ext cx="3972113" cy="565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6A70C41-16B5-705D-ABBE-F757E5991192}"/>
              </a:ext>
            </a:extLst>
          </p:cNvPr>
          <p:cNvSpPr txBox="1"/>
          <p:nvPr/>
        </p:nvSpPr>
        <p:spPr>
          <a:xfrm>
            <a:off x="6484244" y="2463728"/>
            <a:ext cx="2953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单位体积的靶核数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透射率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分别表示第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种元素和对应第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种同位素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CED04EC-9D78-ED17-666C-84D9020E2D3F}"/>
              </a:ext>
            </a:extLst>
          </p:cNvPr>
          <p:cNvSpPr txBox="1"/>
          <p:nvPr/>
        </p:nvSpPr>
        <p:spPr>
          <a:xfrm>
            <a:off x="9674645" y="2430729"/>
            <a:ext cx="18412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靶厚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全截面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同位素丰度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0" name="对话气泡: 矩形 19">
            <a:extLst>
              <a:ext uri="{FF2B5EF4-FFF2-40B4-BE49-F238E27FC236}">
                <a16:creationId xmlns:a16="http://schemas.microsoft.com/office/drawing/2014/main" id="{86DD523C-34CE-BD1E-C70C-2B3DF99C54F9}"/>
              </a:ext>
            </a:extLst>
          </p:cNvPr>
          <p:cNvSpPr/>
          <p:nvPr/>
        </p:nvSpPr>
        <p:spPr>
          <a:xfrm>
            <a:off x="461768" y="2047666"/>
            <a:ext cx="1829622" cy="874408"/>
          </a:xfrm>
          <a:prstGeom prst="wedgeRectCallout">
            <a:avLst>
              <a:gd name="adj1" fmla="val 39803"/>
              <a:gd name="adj2" fmla="val 67663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理想条件下，中子平行入射至形状规则且分布均匀的样品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63F525-AEAB-E03F-1019-A8CFFD96B7DB}"/>
              </a:ext>
            </a:extLst>
          </p:cNvPr>
          <p:cNvSpPr txBox="1"/>
          <p:nvPr/>
        </p:nvSpPr>
        <p:spPr>
          <a:xfrm>
            <a:off x="426690" y="4221527"/>
            <a:ext cx="11387781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核素的共振能量具有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“指纹”效应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，可根据此特性分析不同核素的组成和含量。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无损、对样品要求相对较低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等特点，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在成像、核数据测量、材料成分分析、测温等领域有广泛应用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115E548-D985-F104-A213-513BF163BE2A}"/>
              </a:ext>
            </a:extLst>
          </p:cNvPr>
          <p:cNvSpPr txBox="1"/>
          <p:nvPr/>
        </p:nvSpPr>
        <p:spPr>
          <a:xfrm>
            <a:off x="779631" y="5137549"/>
            <a:ext cx="10766557" cy="87421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开展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NRTA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工作需要高性能的中子源，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白光中子源具有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中子通量高、能量分辨优、能谱范围广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等特点，为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NRTA</a:t>
            </a:r>
            <a:r>
              <a:rPr lang="zh-CN" altLang="en-US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方法的研究及应用提供了良好平台。</a:t>
            </a:r>
            <a:endParaRPr lang="en-US" altLang="zh-CN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AA36F2-682B-77ED-5253-218206ADE08C}"/>
              </a:ext>
            </a:extLst>
          </p:cNvPr>
          <p:cNvSpPr txBox="1"/>
          <p:nvPr/>
        </p:nvSpPr>
        <p:spPr>
          <a:xfrm>
            <a:off x="5812546" y="6481817"/>
            <a:ext cx="56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-1-</a:t>
            </a:r>
            <a:endParaRPr lang="zh-CN" altLang="en-US" sz="16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9BCE97-B7F6-7DDC-E4C8-D2C5CC273B48}"/>
              </a:ext>
            </a:extLst>
          </p:cNvPr>
          <p:cNvSpPr txBox="1"/>
          <p:nvPr/>
        </p:nvSpPr>
        <p:spPr>
          <a:xfrm>
            <a:off x="4194423" y="352340"/>
            <a:ext cx="380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中子共振透射分析方法</a:t>
            </a:r>
          </a:p>
        </p:txBody>
      </p:sp>
    </p:spTree>
    <p:extLst>
      <p:ext uri="{BB962C8B-B14F-4D97-AF65-F5344CB8AC3E}">
        <p14:creationId xmlns:p14="http://schemas.microsoft.com/office/powerpoint/2010/main" val="215876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DEBCBE5-29A7-47A8-B4A4-0AC8AECC8C69}"/>
              </a:ext>
            </a:extLst>
          </p:cNvPr>
          <p:cNvSpPr txBox="1"/>
          <p:nvPr/>
        </p:nvSpPr>
        <p:spPr>
          <a:xfrm>
            <a:off x="5157282" y="284331"/>
            <a:ext cx="18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研究现状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0E4E35F-A10C-2BE1-E8A2-9080F00B81B0}"/>
              </a:ext>
            </a:extLst>
          </p:cNvPr>
          <p:cNvSpPr txBox="1"/>
          <p:nvPr/>
        </p:nvSpPr>
        <p:spPr>
          <a:xfrm>
            <a:off x="300467" y="824141"/>
            <a:ext cx="11669913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NRTA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最早应用于反应堆核燃料中的铀、钚同位素及其他共振产物（例如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133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145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等）的定量分析中，证实了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NRTA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的重要应用价值。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早期以欧盟联合研究中心（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JRC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）为代表的白光中子装置（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GELINA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），基于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NRTA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方法，在核工业、核安全，考古等领域开展了深入研究，并结合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REFIT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等共振拟合软件对相关材料进行了细致的定量分析。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Back-n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作为我国的第一台高性能白光中子源，在核数据测量方面取得了诸多高质量成果。同时，相关的中子应用技术（如中子共振分析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Neutron Resonance Analysis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NRA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）也在不断发展。目前，基于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NRTA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方法对样品开展核素分析的研究处于初步阶段，需结合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Back-n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探索一种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可行的数据分析新方法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，丰富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Back-n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上中子科学技术应用。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64BBC0-6F83-BB36-AA62-4B563B50D226}"/>
              </a:ext>
            </a:extLst>
          </p:cNvPr>
          <p:cNvSpPr/>
          <p:nvPr/>
        </p:nvSpPr>
        <p:spPr>
          <a:xfrm>
            <a:off x="1256828" y="5580872"/>
            <a:ext cx="9942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-James W. Behrens, Ronald G. Johnson &amp; Roald A.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Schrack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(1984) Neutron Resonance Transmission Analysis of Reactor Fuel Samples, Nuclear Technology, 67:1, 162-168</a:t>
            </a:r>
          </a:p>
          <a:p>
            <a:pPr marL="228600" indent="-228600">
              <a:buFontTx/>
              <a:buAutoNum type="alphaLcParenBoth"/>
            </a:pP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-Oba, Y.,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Motokawa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R., Kaneko, K.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et al.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Neutron resonance absorption imaging of simulated high-level radioactive waste in borosilicate glass.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Sci Rep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US" altLang="zh-CN" sz="1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13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10071 (2023).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lphaLcParenBoth"/>
            </a:pP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-Tang, SD., Chen, YH., Tang, JY.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Nondestructive technique for identifying nuclides using neutron resonance transmission analysis at CSNS Back-n.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 SCI TECH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12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17 (2024).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D180E5-7F7C-BE98-CEEE-E4BA30B1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358" y="3429000"/>
            <a:ext cx="4710609" cy="19819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FE99C4A-3B95-69C9-1E21-5E68B599EB49}"/>
              </a:ext>
            </a:extLst>
          </p:cNvPr>
          <p:cNvSpPr txBox="1"/>
          <p:nvPr/>
        </p:nvSpPr>
        <p:spPr>
          <a:xfrm>
            <a:off x="6264404" y="5312423"/>
            <a:ext cx="59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6F5515-3E1A-204E-BD8C-00B5EEA1B8FF}"/>
              </a:ext>
            </a:extLst>
          </p:cNvPr>
          <p:cNvSpPr txBox="1"/>
          <p:nvPr/>
        </p:nvSpPr>
        <p:spPr>
          <a:xfrm>
            <a:off x="2279339" y="5337209"/>
            <a:ext cx="44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EF205C-71CE-B879-65ED-AB3B8E4ED397}"/>
              </a:ext>
            </a:extLst>
          </p:cNvPr>
          <p:cNvSpPr txBox="1"/>
          <p:nvPr/>
        </p:nvSpPr>
        <p:spPr>
          <a:xfrm>
            <a:off x="10240924" y="5312424"/>
            <a:ext cx="59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144950-C46D-AFCD-5D9B-4525BC8BF863}"/>
              </a:ext>
            </a:extLst>
          </p:cNvPr>
          <p:cNvSpPr txBox="1"/>
          <p:nvPr/>
        </p:nvSpPr>
        <p:spPr>
          <a:xfrm>
            <a:off x="5812546" y="6501273"/>
            <a:ext cx="56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-2-</a:t>
            </a:r>
            <a:endParaRPr lang="zh-CN" altLang="en-US" sz="16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8D90461-C333-34AF-F2F5-45978BDD3D46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911"/>
          <a:stretch/>
        </p:blipFill>
        <p:spPr bwMode="auto">
          <a:xfrm>
            <a:off x="8815568" y="3298184"/>
            <a:ext cx="3075965" cy="2014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0375F1-E224-4FF2-FAEE-C4DA43F3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8521" y="3388580"/>
            <a:ext cx="3979738" cy="20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921D5C-D2D9-2308-A644-02DA25657FD5}"/>
              </a:ext>
            </a:extLst>
          </p:cNvPr>
          <p:cNvSpPr txBox="1"/>
          <p:nvPr/>
        </p:nvSpPr>
        <p:spPr>
          <a:xfrm>
            <a:off x="4357564" y="359545"/>
            <a:ext cx="347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NRTA</a:t>
            </a:r>
            <a:r>
              <a:rPr lang="zh-CN" altLang="en-US" sz="2400" b="1" dirty="0"/>
              <a:t>方法中的关键问题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1C2A9E-1A2A-980B-D4BD-F9A9DB35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3" y="2317790"/>
            <a:ext cx="4579196" cy="36666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B8017B-28D7-6867-45AD-0C58DC920BC4}"/>
              </a:ext>
            </a:extLst>
          </p:cNvPr>
          <p:cNvSpPr txBox="1"/>
          <p:nvPr/>
        </p:nvSpPr>
        <p:spPr>
          <a:xfrm>
            <a:off x="2416451" y="5942423"/>
            <a:ext cx="1774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实测值与理想情况对比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5359BF-7499-5317-6695-CBCDF9AA5266}"/>
              </a:ext>
            </a:extLst>
          </p:cNvPr>
          <p:cNvSpPr txBox="1"/>
          <p:nvPr/>
        </p:nvSpPr>
        <p:spPr>
          <a:xfrm>
            <a:off x="983225" y="913905"/>
            <a:ext cx="10569678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在完全理想的条件下，中子透射衰减规律可以用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Lambert-Beer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定量来描述，而实验测量的结果包含了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能量分辨率、实验本底、多普勒展宽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等诸多影响因素，导致实测与理想透射谱之间存在差异。需要对这些影响因素进行细致研究，为定量分析奠定基础。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E4D70B-B029-4CFB-B34B-43196692E5A2}"/>
              </a:ext>
            </a:extLst>
          </p:cNvPr>
          <p:cNvSpPr txBox="1"/>
          <p:nvPr/>
        </p:nvSpPr>
        <p:spPr>
          <a:xfrm>
            <a:off x="5889804" y="1933770"/>
            <a:ext cx="6010398" cy="443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能量分辨函数模拟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能量分辨率会影响透射谱的形状，透射谱的形状关系到定量分析的精度，这对能量分辨率函数提出了更高的要求。通常结合蒙卡模拟对中子进行细致的筛选和模拟。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实验本底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实验本底会随中子能量的变化而变化，传统的本底扣除方法可能导致本底扣除不全或过度的问题，需要结合不同中子能量点对特定范围的中子本底进行拟合与评估。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多普勒展宽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多普勒展宽在共振能区影响显著，随着温度的增加，使得原本尖锐的共振峰变得更宽、更平滑。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39DCF9-AB57-B05B-CFAF-1F21BC3EB9A9}"/>
              </a:ext>
            </a:extLst>
          </p:cNvPr>
          <p:cNvSpPr txBox="1"/>
          <p:nvPr/>
        </p:nvSpPr>
        <p:spPr>
          <a:xfrm>
            <a:off x="5812546" y="6501273"/>
            <a:ext cx="56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-3-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5112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F2A553-1AE6-4DA9-1022-A20D01B6A47C}"/>
              </a:ext>
            </a:extLst>
          </p:cNvPr>
          <p:cNvSpPr txBox="1"/>
          <p:nvPr/>
        </p:nvSpPr>
        <p:spPr>
          <a:xfrm>
            <a:off x="4178710" y="1997839"/>
            <a:ext cx="3834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中子共振透射分析方法</a:t>
            </a: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-NRTA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</a:rPr>
              <a:t>NRTA</a:t>
            </a: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应用中的关键问题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/>
              <a:t>能量分辨函数函数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测试实验及本底函数评估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>
                    <a:lumMod val="85000"/>
                  </a:schemeClr>
                </a:solidFill>
              </a:rPr>
              <a:t>小结与展望</a:t>
            </a:r>
            <a:endParaRPr lang="en-US" altLang="zh-CN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67B0F8-9BFE-A87E-E1EF-D3366B0F5EF3}"/>
              </a:ext>
            </a:extLst>
          </p:cNvPr>
          <p:cNvSpPr txBox="1"/>
          <p:nvPr/>
        </p:nvSpPr>
        <p:spPr>
          <a:xfrm>
            <a:off x="5670790" y="372488"/>
            <a:ext cx="85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2978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A828EF-B7D9-77B5-955D-711EF0130CAC}"/>
              </a:ext>
            </a:extLst>
          </p:cNvPr>
          <p:cNvSpPr txBox="1"/>
          <p:nvPr/>
        </p:nvSpPr>
        <p:spPr>
          <a:xfrm>
            <a:off x="5030553" y="343643"/>
            <a:ext cx="213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7FA4E-D07A-1297-DBA2-D88C7B69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31" y="2969721"/>
            <a:ext cx="6561973" cy="16927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302CED9-17EE-A2BC-FE76-227EF13D845F}"/>
              </a:ext>
            </a:extLst>
          </p:cNvPr>
          <p:cNvSpPr txBox="1"/>
          <p:nvPr/>
        </p:nvSpPr>
        <p:spPr>
          <a:xfrm>
            <a:off x="749337" y="1403909"/>
            <a:ext cx="10622604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能量分辨率函数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Energy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Resolution Function (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）描述了谱仪装置的本征中子能量分辨率与中子能量的函数关系，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是截面测量、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中子共振分析等研究方向的重要参数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。对脉冲中子源而言，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ERF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与脉冲束流的时间结构、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靶体结构、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中子在散裂靶中产生的位置、慢化、散射效应密切相关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38B6D1-43AC-897C-5147-42DD77577541}"/>
                  </a:ext>
                </a:extLst>
              </p:cNvPr>
              <p:cNvSpPr txBox="1"/>
              <p:nvPr/>
            </p:nvSpPr>
            <p:spPr>
              <a:xfrm>
                <a:off x="707195" y="3084377"/>
                <a:ext cx="3479221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𝜸</m:t>
                      </m:r>
                      <m:r>
                        <m:rPr>
                          <m:nor/>
                        </m:rPr>
                        <a:rPr lang="en-US" altLang="zh-CN" b="1" i="0" smtClean="0">
                          <a:latin typeface="Cambria Math" panose="02040503050406030204" pitchFamily="18" charset="0"/>
                        </a:rPr>
                        <m:t>+1)</m:t>
                      </m:r>
                      <m:rad>
                        <m:radPr>
                          <m:degHide m:val="on"/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𝑻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B38B6D1-43AC-897C-5147-42DD7757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5" y="3084377"/>
                <a:ext cx="3479221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EA7D12-1235-E1D3-3858-06371C6CE04C}"/>
                  </a:ext>
                </a:extLst>
              </p:cNvPr>
              <p:cNvSpPr txBox="1"/>
              <p:nvPr/>
            </p:nvSpPr>
            <p:spPr>
              <a:xfrm>
                <a:off x="1226779" y="3878988"/>
                <a:ext cx="1684820" cy="864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num>
                                    <m:den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den>
                                  </m:f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EA7D12-1235-E1D3-3858-06371C6C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79" y="3878988"/>
                <a:ext cx="1684820" cy="8649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53CF3E7-474C-3ED1-4E51-C4F09AF8184F}"/>
              </a:ext>
            </a:extLst>
          </p:cNvPr>
          <p:cNvSpPr txBox="1"/>
          <p:nvPr/>
        </p:nvSpPr>
        <p:spPr>
          <a:xfrm>
            <a:off x="5243290" y="2910546"/>
            <a:ext cx="1712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</a:rPr>
              <a:t>Target System</a:t>
            </a:r>
            <a:endParaRPr lang="zh-CN" altLang="en-US" sz="1600" b="1" dirty="0">
              <a:solidFill>
                <a:srgbClr val="00B05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9B280C-51DF-19A0-D828-E935BFEC20D0}"/>
              </a:ext>
            </a:extLst>
          </p:cNvPr>
          <p:cNvSpPr txBox="1"/>
          <p:nvPr/>
        </p:nvSpPr>
        <p:spPr>
          <a:xfrm>
            <a:off x="7033179" y="4758801"/>
            <a:ext cx="3171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中子产生、输运及探测示意图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245E6-3DA7-E12D-FE55-E9AB84726707}"/>
                  </a:ext>
                </a:extLst>
              </p:cNvPr>
              <p:cNvSpPr txBox="1"/>
              <p:nvPr/>
            </p:nvSpPr>
            <p:spPr>
              <a:xfrm>
                <a:off x="820150" y="4902113"/>
                <a:ext cx="138716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</m:sub>
                    </m:sSub>
                  </m:oMath>
                </a14:m>
                <a:r>
                  <a:rPr lang="zh-CN" altLang="en-US" b="1" dirty="0"/>
                  <a:t>≈</a:t>
                </a:r>
                <a:r>
                  <a:rPr lang="en-US" altLang="zh-CN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9C245E6-3DA7-E12D-FE55-E9AB8472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50" y="4902113"/>
                <a:ext cx="1387162" cy="276999"/>
              </a:xfrm>
              <a:prstGeom prst="rect">
                <a:avLst/>
              </a:prstGeom>
              <a:blipFill>
                <a:blip r:embed="rId5"/>
                <a:stretch>
                  <a:fillRect l="-4405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37CF91-9114-DC4A-17AF-D4D25218195C}"/>
                  </a:ext>
                </a:extLst>
              </p:cNvPr>
              <p:cNvSpPr txBox="1"/>
              <p:nvPr/>
            </p:nvSpPr>
            <p:spPr>
              <a:xfrm>
                <a:off x="1429922" y="5551433"/>
                <a:ext cx="9795194" cy="42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由于中子慢化时间的跨度较大，采用“慢化长度”（</a:t>
                </a:r>
                <a:r>
                  <a:rPr lang="en-US" altLang="zh-CN" sz="1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）描述能量分辨，在参数化过程中更方便。</a:t>
                </a:r>
                <a:endPara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37CF91-9114-DC4A-17AF-D4D252181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22" y="5551433"/>
                <a:ext cx="9795194" cy="422680"/>
              </a:xfrm>
              <a:prstGeom prst="rect">
                <a:avLst/>
              </a:prstGeom>
              <a:blipFill>
                <a:blip r:embed="rId6"/>
                <a:stretch>
                  <a:fillRect l="-374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E8060FF6-806A-99E7-FB45-D3AB3AF97175}"/>
              </a:ext>
            </a:extLst>
          </p:cNvPr>
          <p:cNvSpPr txBox="1"/>
          <p:nvPr/>
        </p:nvSpPr>
        <p:spPr>
          <a:xfrm>
            <a:off x="568428" y="945439"/>
            <a:ext cx="211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能量分辨率函数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B39F8-56AF-E7CD-9329-0A38D8DC75C4}"/>
                  </a:ext>
                </a:extLst>
              </p:cNvPr>
              <p:cNvSpPr txBox="1"/>
              <p:nvPr/>
            </p:nvSpPr>
            <p:spPr>
              <a:xfrm>
                <a:off x="2389231" y="4902113"/>
                <a:ext cx="1291957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05B39F8-56AF-E7CD-9329-0A38D8DC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31" y="4902113"/>
                <a:ext cx="1291957" cy="303288"/>
              </a:xfrm>
              <a:prstGeom prst="rect">
                <a:avLst/>
              </a:prstGeom>
              <a:blipFill>
                <a:blip r:embed="rId7"/>
                <a:stretch>
                  <a:fillRect l="-3774" r="-3774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CEC5D5E-A925-2A5B-8121-49D371433F3C}"/>
              </a:ext>
            </a:extLst>
          </p:cNvPr>
          <p:cNvSpPr txBox="1"/>
          <p:nvPr/>
        </p:nvSpPr>
        <p:spPr>
          <a:xfrm>
            <a:off x="5812546" y="6501273"/>
            <a:ext cx="56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-4-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064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F8E7AC8-E435-6995-D9BC-FBC7DE780F89}"/>
              </a:ext>
            </a:extLst>
          </p:cNvPr>
          <p:cNvSpPr txBox="1"/>
          <p:nvPr/>
        </p:nvSpPr>
        <p:spPr>
          <a:xfrm>
            <a:off x="715912" y="818309"/>
            <a:ext cx="211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蒙卡模拟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9EF76B0-0DD9-B69C-1179-C958F1DF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89272"/>
              </p:ext>
            </p:extLst>
          </p:nvPr>
        </p:nvGraphicFramePr>
        <p:xfrm>
          <a:off x="6087171" y="2535899"/>
          <a:ext cx="541383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515">
                  <a:extLst>
                    <a:ext uri="{9D8B030D-6E8A-4147-A177-3AD203B41FA5}">
                      <a16:colId xmlns:a16="http://schemas.microsoft.com/office/drawing/2014/main" val="1444930931"/>
                    </a:ext>
                  </a:extLst>
                </a:gridCol>
                <a:gridCol w="3875315">
                  <a:extLst>
                    <a:ext uri="{9D8B030D-6E8A-4147-A177-3AD203B41FA5}">
                      <a16:colId xmlns:a16="http://schemas.microsoft.com/office/drawing/2014/main" val="355022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系统组成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材料与尺寸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52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靶体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钨靶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片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全长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:650 mm)</a:t>
                      </a:r>
                    </a:p>
                    <a:p>
                      <a:pPr algn="ctr"/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截面积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170 mm(H) × 70 mm(V)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93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厚度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0.3 mm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38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靶冷却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冷却水层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:1.2 mm other size: 20 mm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反射层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Be: </a:t>
                      </a:r>
                      <a:r>
                        <a:rPr lang="el-GR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mm × 800 mm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20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屏蔽体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Fe:1000 mm × 1000 ×1000 mm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靶容器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SS316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前向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mm      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后向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12 mm</a:t>
                      </a:r>
                    </a:p>
                    <a:p>
                      <a:pPr algn="ctr"/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上下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7.5 mm   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左右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t: 12 mm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2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慢化器</a:t>
                      </a:r>
                      <a:r>
                        <a:rPr lang="en-US" altLang="zh-CN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CHM: </a:t>
                      </a:r>
                      <a:r>
                        <a:rPr lang="el-GR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mm ×100 mm</a:t>
                      </a:r>
                    </a:p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DPHM: 120 mm ×120 mm × 50 mm</a:t>
                      </a:r>
                    </a:p>
                    <a:p>
                      <a:pPr algn="ctr"/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DWM</a:t>
                      </a:r>
                      <a:r>
                        <a:rPr lang="zh-CN" alt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mm× 110 mm × 50mm 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0349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18CA30C-04D0-64ED-0E98-BE7B2D2972F5}"/>
              </a:ext>
            </a:extLst>
          </p:cNvPr>
          <p:cNvSpPr txBox="1"/>
          <p:nvPr/>
        </p:nvSpPr>
        <p:spPr>
          <a:xfrm>
            <a:off x="8662383" y="2221543"/>
            <a:ext cx="109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模型参数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B0CA79-8B52-1A11-08FF-88BA6E28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6" y="2154669"/>
            <a:ext cx="3701483" cy="3564077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1B00970-2EFB-1BEF-BCA3-699647C9620F}"/>
              </a:ext>
            </a:extLst>
          </p:cNvPr>
          <p:cNvCxnSpPr>
            <a:cxnSpLocks/>
          </p:cNvCxnSpPr>
          <p:nvPr/>
        </p:nvCxnSpPr>
        <p:spPr>
          <a:xfrm>
            <a:off x="1772673" y="4022772"/>
            <a:ext cx="5593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D2FF42E-48BD-F5AA-A621-30F67FA004A5}"/>
              </a:ext>
            </a:extLst>
          </p:cNvPr>
          <p:cNvSpPr txBox="1"/>
          <p:nvPr/>
        </p:nvSpPr>
        <p:spPr>
          <a:xfrm>
            <a:off x="1388363" y="3450911"/>
            <a:ext cx="10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proton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5245E1A-F671-FDB6-8DA2-497A743DD099}"/>
              </a:ext>
            </a:extLst>
          </p:cNvPr>
          <p:cNvCxnSpPr>
            <a:cxnSpLocks/>
          </p:cNvCxnSpPr>
          <p:nvPr/>
        </p:nvCxnSpPr>
        <p:spPr>
          <a:xfrm>
            <a:off x="2655307" y="3347535"/>
            <a:ext cx="0" cy="412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24F3349-3812-73C3-68BB-9851EACFA51B}"/>
              </a:ext>
            </a:extLst>
          </p:cNvPr>
          <p:cNvSpPr txBox="1"/>
          <p:nvPr/>
        </p:nvSpPr>
        <p:spPr>
          <a:xfrm>
            <a:off x="2223316" y="3049477"/>
            <a:ext cx="73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DPHM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E722F77-1222-F0B7-9F9E-DB62F7B9CD74}"/>
              </a:ext>
            </a:extLst>
          </p:cNvPr>
          <p:cNvCxnSpPr>
            <a:cxnSpLocks/>
          </p:cNvCxnSpPr>
          <p:nvPr/>
        </p:nvCxnSpPr>
        <p:spPr>
          <a:xfrm flipH="1">
            <a:off x="3079738" y="3152474"/>
            <a:ext cx="92105" cy="480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449A9C65-7A84-8CAE-297E-9DEA0C7C99BA}"/>
              </a:ext>
            </a:extLst>
          </p:cNvPr>
          <p:cNvSpPr txBox="1"/>
          <p:nvPr/>
        </p:nvSpPr>
        <p:spPr>
          <a:xfrm>
            <a:off x="2948876" y="2817636"/>
            <a:ext cx="73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DWM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4CDFC8B-8ACB-98CD-5E8C-36D6864E6012}"/>
              </a:ext>
            </a:extLst>
          </p:cNvPr>
          <p:cNvSpPr txBox="1"/>
          <p:nvPr/>
        </p:nvSpPr>
        <p:spPr>
          <a:xfrm>
            <a:off x="3295485" y="3159076"/>
            <a:ext cx="45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Be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4A5735-4E95-D89A-E98F-79B47E356415}"/>
              </a:ext>
            </a:extLst>
          </p:cNvPr>
          <p:cNvSpPr txBox="1"/>
          <p:nvPr/>
        </p:nvSpPr>
        <p:spPr>
          <a:xfrm>
            <a:off x="3966577" y="5176240"/>
            <a:ext cx="45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Fe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D55C5E-9B97-4665-916C-83A201324F7E}"/>
              </a:ext>
            </a:extLst>
          </p:cNvPr>
          <p:cNvSpPr txBox="1"/>
          <p:nvPr/>
        </p:nvSpPr>
        <p:spPr>
          <a:xfrm>
            <a:off x="2301139" y="4567434"/>
            <a:ext cx="59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CHM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B9EC8B2-8333-ED05-7F37-0B0A20967D4D}"/>
              </a:ext>
            </a:extLst>
          </p:cNvPr>
          <p:cNvCxnSpPr>
            <a:cxnSpLocks/>
          </p:cNvCxnSpPr>
          <p:nvPr/>
        </p:nvCxnSpPr>
        <p:spPr>
          <a:xfrm flipV="1">
            <a:off x="2599508" y="4352011"/>
            <a:ext cx="208137" cy="268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57CCDA4-30CD-CF21-128A-F0E31E0F594E}"/>
              </a:ext>
            </a:extLst>
          </p:cNvPr>
          <p:cNvCxnSpPr>
            <a:cxnSpLocks/>
          </p:cNvCxnSpPr>
          <p:nvPr/>
        </p:nvCxnSpPr>
        <p:spPr>
          <a:xfrm flipH="1" flipV="1">
            <a:off x="3684163" y="3920975"/>
            <a:ext cx="139098" cy="41947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03F671D-BC06-01AD-EB87-D33748D3ACB7}"/>
              </a:ext>
            </a:extLst>
          </p:cNvPr>
          <p:cNvSpPr txBox="1"/>
          <p:nvPr/>
        </p:nvSpPr>
        <p:spPr>
          <a:xfrm>
            <a:off x="3547952" y="4370045"/>
            <a:ext cx="715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FF00"/>
                </a:solidFill>
              </a:rPr>
              <a:t>W+Ta</a:t>
            </a:r>
            <a:endParaRPr lang="zh-CN" altLang="en-US" sz="1400" b="1" dirty="0">
              <a:solidFill>
                <a:srgbClr val="FFFF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EAFCDB-924B-0780-32F2-A3D3E14DC722}"/>
              </a:ext>
            </a:extLst>
          </p:cNvPr>
          <p:cNvSpPr txBox="1"/>
          <p:nvPr/>
        </p:nvSpPr>
        <p:spPr>
          <a:xfrm>
            <a:off x="894613" y="5731914"/>
            <a:ext cx="455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散裂靶系统模型 </a:t>
            </a:r>
            <a:r>
              <a:rPr lang="en-US" altLang="zh-CN" sz="1400" b="1" dirty="0"/>
              <a:t>(Target-moderator-Reflector (TMR))</a:t>
            </a:r>
            <a:endParaRPr lang="zh-CN" altLang="en-US" sz="1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5DBCA9-1848-A8BC-88CB-440ABCCA9E3C}"/>
              </a:ext>
            </a:extLst>
          </p:cNvPr>
          <p:cNvSpPr txBox="1"/>
          <p:nvPr/>
        </p:nvSpPr>
        <p:spPr>
          <a:xfrm>
            <a:off x="1217612" y="1136900"/>
            <a:ext cx="10453277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中子在散裂靶中产生、输运的过程难以通过实验直接测量，通常采用蒙卡模拟的方式进行，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Geant4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提供了时间、中子速度等重要参数的获取接口，为获取慢化长度提供了便利。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6BA23F9-CEC3-E9B5-4591-910E0E8FFD23}"/>
              </a:ext>
            </a:extLst>
          </p:cNvPr>
          <p:cNvSpPr txBox="1"/>
          <p:nvPr/>
        </p:nvSpPr>
        <p:spPr>
          <a:xfrm>
            <a:off x="5096775" y="326306"/>
            <a:ext cx="20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6692D5-E017-DE4C-A801-C4FBA3944C15}"/>
              </a:ext>
            </a:extLst>
          </p:cNvPr>
          <p:cNvSpPr txBox="1"/>
          <p:nvPr/>
        </p:nvSpPr>
        <p:spPr>
          <a:xfrm>
            <a:off x="5812546" y="6501273"/>
            <a:ext cx="549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-5-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9996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38D99ED-1098-D30E-3CA1-2619E1E4FF63}"/>
              </a:ext>
            </a:extLst>
          </p:cNvPr>
          <p:cNvSpPr txBox="1"/>
          <p:nvPr/>
        </p:nvSpPr>
        <p:spPr>
          <a:xfrm>
            <a:off x="5073679" y="307483"/>
            <a:ext cx="223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/>
              <a:t>能量分辨函数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2AFE87-191F-20E3-333B-9060885EBE11}"/>
              </a:ext>
            </a:extLst>
          </p:cNvPr>
          <p:cNvSpPr txBox="1"/>
          <p:nvPr/>
        </p:nvSpPr>
        <p:spPr>
          <a:xfrm>
            <a:off x="2417138" y="5122067"/>
            <a:ext cx="200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靶表面的出射中子分布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A2CCA7-DAB5-CC1A-2281-2AE44E79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41" y="1075394"/>
            <a:ext cx="5935651" cy="42364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A18B1E1-C35E-AEFC-2484-E6E8D7B84991}"/>
              </a:ext>
            </a:extLst>
          </p:cNvPr>
          <p:cNvSpPr txBox="1"/>
          <p:nvPr/>
        </p:nvSpPr>
        <p:spPr>
          <a:xfrm>
            <a:off x="8833485" y="5156545"/>
            <a:ext cx="941377" cy="31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中子能谱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699F80A-FECA-F523-43ED-B373CF82A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077" y="1122094"/>
            <a:ext cx="4677820" cy="37842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A19B3F8-41F1-35DD-8655-4EB5F3DFD550}"/>
              </a:ext>
            </a:extLst>
          </p:cNvPr>
          <p:cNvSpPr txBox="1"/>
          <p:nvPr/>
        </p:nvSpPr>
        <p:spPr>
          <a:xfrm>
            <a:off x="1317523" y="5518308"/>
            <a:ext cx="1023526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对靶表面的中子进行统计，观察能谱形状。需注意的是出靶的中子不会全部到达实验位置，因此需要对这些中子进行筛选。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64BA452-997B-F415-E99F-21E157992C67}"/>
              </a:ext>
            </a:extLst>
          </p:cNvPr>
          <p:cNvSpPr txBox="1"/>
          <p:nvPr/>
        </p:nvSpPr>
        <p:spPr>
          <a:xfrm>
            <a:off x="715912" y="818309"/>
            <a:ext cx="211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蒙卡模拟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980095-F51B-487A-584C-C7349034878E}"/>
              </a:ext>
            </a:extLst>
          </p:cNvPr>
          <p:cNvSpPr txBox="1"/>
          <p:nvPr/>
        </p:nvSpPr>
        <p:spPr>
          <a:xfrm>
            <a:off x="5812546" y="6501273"/>
            <a:ext cx="83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-6-</a:t>
            </a:r>
            <a:endParaRPr lang="zh-CN" altLang="en-US" sz="1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70C2C4-7474-F9B1-17EF-13CA2442C17B}"/>
              </a:ext>
            </a:extLst>
          </p:cNvPr>
          <p:cNvSpPr txBox="1"/>
          <p:nvPr/>
        </p:nvSpPr>
        <p:spPr>
          <a:xfrm>
            <a:off x="7741485" y="2319474"/>
            <a:ext cx="563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baseline="30000" dirty="0">
                <a:solidFill>
                  <a:srgbClr val="002060"/>
                </a:solidFill>
              </a:rPr>
              <a:t>181</a:t>
            </a:r>
            <a:r>
              <a:rPr lang="en-US" altLang="zh-CN" sz="900" b="1" dirty="0">
                <a:solidFill>
                  <a:srgbClr val="002060"/>
                </a:solidFill>
              </a:rPr>
              <a:t>Ta</a:t>
            </a:r>
            <a:endParaRPr lang="zh-CN" altLang="en-US" sz="900" b="1" dirty="0">
              <a:solidFill>
                <a:srgbClr val="00206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FF2485-4735-CD47-B1FF-070E4DBDEC5A}"/>
              </a:ext>
            </a:extLst>
          </p:cNvPr>
          <p:cNvSpPr txBox="1"/>
          <p:nvPr/>
        </p:nvSpPr>
        <p:spPr>
          <a:xfrm>
            <a:off x="9304173" y="1705618"/>
            <a:ext cx="484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baseline="30000" dirty="0"/>
              <a:t>56</a:t>
            </a:r>
            <a:r>
              <a:rPr lang="en-US" altLang="zh-CN" sz="900" b="1" dirty="0"/>
              <a:t>Fe</a:t>
            </a:r>
            <a:endParaRPr lang="zh-CN" altLang="en-US" sz="9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3F22EF-FC57-E064-C2D8-89B76AAF01FC}"/>
              </a:ext>
            </a:extLst>
          </p:cNvPr>
          <p:cNvSpPr txBox="1"/>
          <p:nvPr/>
        </p:nvSpPr>
        <p:spPr>
          <a:xfrm>
            <a:off x="8212988" y="2872601"/>
            <a:ext cx="563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baseline="30000" dirty="0">
                <a:solidFill>
                  <a:srgbClr val="002060"/>
                </a:solidFill>
              </a:rPr>
              <a:t>95</a:t>
            </a:r>
            <a:r>
              <a:rPr lang="en-US" altLang="zh-CN" sz="900" b="1" dirty="0">
                <a:solidFill>
                  <a:srgbClr val="002060"/>
                </a:solidFill>
              </a:rPr>
              <a:t>Mo</a:t>
            </a:r>
            <a:endParaRPr lang="zh-CN" altLang="en-US" sz="900" b="1" dirty="0">
              <a:solidFill>
                <a:srgbClr val="00206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EC9FA71-10D8-5491-F0C5-AB489907507E}"/>
              </a:ext>
            </a:extLst>
          </p:cNvPr>
          <p:cNvSpPr txBox="1"/>
          <p:nvPr/>
        </p:nvSpPr>
        <p:spPr>
          <a:xfrm>
            <a:off x="9477194" y="2209963"/>
            <a:ext cx="484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baseline="30000" dirty="0"/>
              <a:t>52</a:t>
            </a:r>
            <a:r>
              <a:rPr lang="en-US" altLang="zh-CN" sz="900" b="1" dirty="0"/>
              <a:t>Cr</a:t>
            </a:r>
            <a:endParaRPr lang="zh-CN" altLang="en-US" sz="900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944FEA2-C2BC-40FF-1457-208C3529417F}"/>
              </a:ext>
            </a:extLst>
          </p:cNvPr>
          <p:cNvCxnSpPr>
            <a:cxnSpLocks/>
          </p:cNvCxnSpPr>
          <p:nvPr/>
        </p:nvCxnSpPr>
        <p:spPr>
          <a:xfrm flipV="1">
            <a:off x="9628872" y="2045204"/>
            <a:ext cx="0" cy="17424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BDFF75E-5415-AE64-F0BD-E76A71BF3DB7}"/>
              </a:ext>
            </a:extLst>
          </p:cNvPr>
          <p:cNvCxnSpPr>
            <a:cxnSpLocks/>
          </p:cNvCxnSpPr>
          <p:nvPr/>
        </p:nvCxnSpPr>
        <p:spPr>
          <a:xfrm>
            <a:off x="9532493" y="1903910"/>
            <a:ext cx="0" cy="14133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C14413B-12A4-4D12-8015-ED87169CAD6E}"/>
              </a:ext>
            </a:extLst>
          </p:cNvPr>
          <p:cNvCxnSpPr>
            <a:cxnSpLocks/>
          </p:cNvCxnSpPr>
          <p:nvPr/>
        </p:nvCxnSpPr>
        <p:spPr>
          <a:xfrm flipV="1">
            <a:off x="8446509" y="2771295"/>
            <a:ext cx="0" cy="17424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F5BC611-5CD3-2E7A-E768-D26A8CEC04A6}"/>
              </a:ext>
            </a:extLst>
          </p:cNvPr>
          <p:cNvCxnSpPr>
            <a:cxnSpLocks/>
          </p:cNvCxnSpPr>
          <p:nvPr/>
        </p:nvCxnSpPr>
        <p:spPr>
          <a:xfrm>
            <a:off x="8023172" y="2522332"/>
            <a:ext cx="0" cy="14133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0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2324</Words>
  <Application>Microsoft Office PowerPoint</Application>
  <PresentationFormat>宽屏</PresentationFormat>
  <Paragraphs>245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-apple-system</vt:lpstr>
      <vt:lpstr>等线</vt:lpstr>
      <vt:lpstr>等线 Light</vt:lpstr>
      <vt:lpstr>华文行楷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生达</dc:creator>
  <cp:lastModifiedBy>生达 唐</cp:lastModifiedBy>
  <cp:revision>99</cp:revision>
  <dcterms:created xsi:type="dcterms:W3CDTF">2021-03-31T01:47:58Z</dcterms:created>
  <dcterms:modified xsi:type="dcterms:W3CDTF">2024-08-23T14:32:35Z</dcterms:modified>
</cp:coreProperties>
</file>