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wmf" ContentType="image/x-wm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471" r:id="rId3"/>
    <p:sldId id="681" r:id="rId4"/>
    <p:sldId id="678" r:id="rId5"/>
    <p:sldId id="679" r:id="rId6"/>
    <p:sldId id="680" r:id="rId8"/>
    <p:sldId id="573" r:id="rId9"/>
    <p:sldId id="578" r:id="rId10"/>
    <p:sldId id="577" r:id="rId11"/>
    <p:sldId id="587" r:id="rId12"/>
    <p:sldId id="588" r:id="rId13"/>
    <p:sldId id="589" r:id="rId14"/>
    <p:sldId id="590" r:id="rId15"/>
    <p:sldId id="591" r:id="rId16"/>
    <p:sldId id="626" r:id="rId17"/>
    <p:sldId id="592" r:id="rId18"/>
    <p:sldId id="618" r:id="rId19"/>
    <p:sldId id="623" r:id="rId20"/>
    <p:sldId id="624" r:id="rId21"/>
    <p:sldId id="628" r:id="rId22"/>
    <p:sldId id="625" r:id="rId23"/>
    <p:sldId id="382" r:id="rId24"/>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Tx/>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74" userDrawn="1">
          <p15:clr>
            <a:srgbClr val="A4A3A4"/>
          </p15:clr>
        </p15:guide>
        <p15:guide id="2" pos="28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 sixi" initials="r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66FF"/>
    <a:srgbClr val="3366FF"/>
    <a:srgbClr val="3333CC"/>
    <a:srgbClr val="CC0000"/>
    <a:srgbClr val="0000FF"/>
    <a:srgbClr val="FFCC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46"/>
    <p:restoredTop sz="98238"/>
  </p:normalViewPr>
  <p:slideViewPr>
    <p:cSldViewPr showGuides="1">
      <p:cViewPr>
        <p:scale>
          <a:sx n="80" d="100"/>
          <a:sy n="80" d="100"/>
        </p:scale>
        <p:origin x="-2514" y="-786"/>
      </p:cViewPr>
      <p:guideLst>
        <p:guide orient="horz" pos="2074"/>
        <p:guide pos="286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1371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5" Type="http://schemas.openxmlformats.org/officeDocument/2006/relationships/image" Target="../media/image10.wmf"/><Relationship Id="rId4" Type="http://schemas.openxmlformats.org/officeDocument/2006/relationships/image" Target="../media/image9.wmf"/><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7" Type="http://schemas.openxmlformats.org/officeDocument/2006/relationships/image" Target="../media/image15.wmf"/><Relationship Id="rId6" Type="http://schemas.openxmlformats.org/officeDocument/2006/relationships/image" Target="../media/image5.wmf"/><Relationship Id="rId5" Type="http://schemas.openxmlformats.org/officeDocument/2006/relationships/image" Target="../media/image7.wmf"/><Relationship Id="rId4" Type="http://schemas.openxmlformats.org/officeDocument/2006/relationships/image" Target="../media/image14.wmf"/><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spcBef>
                <a:spcPct val="0"/>
              </a:spcBef>
              <a:spcAft>
                <a:spcPct val="0"/>
              </a:spcAft>
              <a:buClrTx/>
              <a:buSzTx/>
              <a:buFontTx/>
              <a:buNone/>
              <a:defRPr/>
            </a:pPr>
            <a:fld id="{96A4933D-1604-4B86-9A9E-2FFF0050874F}"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幻灯片图像占位符 1"/>
          <p:cNvSpPr>
            <a:spLocks noGrp="1" noRot="1" noChangeAspect="1" noTextEdit="1"/>
          </p:cNvSpPr>
          <p:nvPr>
            <p:ph type="sldImg"/>
          </p:nvPr>
        </p:nvSpPr>
        <p:spPr/>
      </p:sp>
      <p:sp>
        <p:nvSpPr>
          <p:cNvPr id="21507" name="备注占位符 2"/>
          <p:cNvSpPr>
            <a:spLocks noGrp="1"/>
          </p:cNvSpPr>
          <p:nvPr>
            <p:ph type="body" idx="1"/>
          </p:nvPr>
        </p:nvSpPr>
        <p:spPr/>
        <p:txBody>
          <a:bodyPr wrap="square" lIns="91440" tIns="45720" rIns="91440" bIns="45720" anchor="t"/>
          <a:p>
            <a:pPr lvl="0" eaLnBrk="1" hangingPunct="1"/>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2D8F09E-DD32-4A16-80D0-5F3470C023E9}" type="slidenum">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fld id="{38E174D6-217C-4E30-B57C-67CFC8690097}"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latin typeface="Calibri" panose="020F0502020204030204" pitchFamily="34" charset="0"/>
            </a:endParaRPr>
          </a:p>
        </p:txBody>
      </p:sp>
    </p:spTree>
  </p:cSld>
  <p:clrMapOvr>
    <a:masterClrMapping/>
  </p:clrMapOvr>
  <p:transition/>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fld id="{0B6EC2C9-B0E3-4E7A-BBAB-867E490BC169}"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latin typeface="Calibri" panose="020F0502020204030204" pitchFamily="34" charset="0"/>
            </a:endParaRPr>
          </a:p>
        </p:txBody>
      </p:sp>
    </p:spTree>
  </p:cSld>
  <p:clrMapOvr>
    <a:masterClrMapping/>
  </p:clrMapOvr>
  <p:transition/>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fld id="{4693A211-4729-4DC8-B706-CBF07282E907}"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latin typeface="Calibri" panose="020F0502020204030204" pitchFamily="34" charset="0"/>
            </a:endParaRPr>
          </a:p>
        </p:txBody>
      </p:sp>
    </p:spTree>
  </p:cSld>
  <p:clrMapOvr>
    <a:masterClrMapping/>
  </p:clrMapOvr>
  <p:transition/>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fld id="{9768CED6-5577-4DF2-B06D-58E63466F910}"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latin typeface="Calibri" panose="020F0502020204030204" pitchFamily="34" charset="0"/>
            </a:endParaRPr>
          </a:p>
        </p:txBody>
      </p:sp>
    </p:spTree>
  </p:cSld>
  <p:clrMapOvr>
    <a:masterClrMapping/>
  </p:clrMapOvr>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2"/>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fld id="{1817877A-7D87-436B-9B32-9D7E5C0B8570}"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latin typeface="Calibri" panose="020F0502020204030204" pitchFamily="34" charset="0"/>
            </a:endParaRPr>
          </a:p>
        </p:txBody>
      </p:sp>
    </p:spTree>
  </p:cSld>
  <p:clrMapOvr>
    <a:masterClrMapping/>
  </p:clrMapOvr>
  <p:transition/>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2"/>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fld id="{8BCC16EC-7CA8-4835-9253-6AE8F5546C51}"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6553200" y="6356350"/>
            <a:ext cx="2133600" cy="365125"/>
          </a:xfrm>
          <a:prstGeom prst="rect">
            <a:avLst/>
          </a:prstGeom>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latin typeface="Calibri" panose="020F0502020204030204" pitchFamily="34" charset="0"/>
            </a:endParaRPr>
          </a:p>
        </p:txBody>
      </p:sp>
    </p:spTree>
  </p:cSld>
  <p:clrMapOvr>
    <a:masterClrMapping/>
  </p:clrMapOvr>
  <p:transition/>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fld id="{FE810D34-E1BD-4D04-B9B0-750AF0F13431}"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页脚占位符 7"/>
          <p:cNvSpPr>
            <a:spLocks noGrp="1"/>
          </p:cNvSpPr>
          <p:nvPr>
            <p:ph type="ftr" sz="quarter" idx="13"/>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 name="灯片编号占位符 8"/>
          <p:cNvSpPr>
            <a:spLocks noGrp="1"/>
          </p:cNvSpPr>
          <p:nvPr>
            <p:ph type="sldNum" sz="quarter" idx="14"/>
          </p:nvPr>
        </p:nvSpPr>
        <p:spPr>
          <a:xfrm>
            <a:off x="6553200" y="6356350"/>
            <a:ext cx="2133600" cy="365125"/>
          </a:xfrm>
          <a:prstGeom prst="rect">
            <a:avLst/>
          </a:prstGeom>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latin typeface="Calibri" panose="020F0502020204030204" pitchFamily="34" charset="0"/>
            </a:endParaRPr>
          </a:p>
        </p:txBody>
      </p:sp>
    </p:spTree>
  </p:cSld>
  <p:clrMapOvr>
    <a:masterClrMapping/>
  </p:clrMapOvr>
  <p:transition/>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4" name="日期占位符 2"/>
          <p:cNvSpPr>
            <a:spLocks noGrp="1"/>
          </p:cNvSpPr>
          <p:nvPr>
            <p:ph type="dt" sz="half" idx="2"/>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fld id="{BB40DF33-9C99-47B2-8697-24020050DE3D}"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3"/>
          <p:cNvSpPr>
            <a:spLocks noGrp="1"/>
          </p:cNvSpPr>
          <p:nvPr>
            <p:ph type="ftr" sz="quarter" idx="3"/>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4"/>
          <p:cNvSpPr>
            <a:spLocks noGrp="1"/>
          </p:cNvSpPr>
          <p:nvPr>
            <p:ph type="sldNum" sz="quarter" idx="4"/>
          </p:nvPr>
        </p:nvSpPr>
        <p:spPr>
          <a:xfrm>
            <a:off x="6553200" y="6356350"/>
            <a:ext cx="2133600" cy="365125"/>
          </a:xfrm>
          <a:prstGeom prst="rect">
            <a:avLst/>
          </a:prstGeom>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latin typeface="Calibri" panose="020F0502020204030204" pitchFamily="34" charset="0"/>
            </a:endParaRPr>
          </a:p>
        </p:txBody>
      </p:sp>
    </p:spTree>
  </p:cSld>
  <p:clrMapOvr>
    <a:masterClrMapping/>
  </p:clrMapOvr>
  <p:transition/>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4" name="日期占位符 1"/>
          <p:cNvSpPr>
            <a:spLocks noGrp="1"/>
          </p:cNvSpPr>
          <p:nvPr>
            <p:ph type="dt" sz="half" idx="2"/>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fld id="{7F83C03C-FD2A-4285-892F-AB2163AE47E4}"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页脚占位符 2"/>
          <p:cNvSpPr>
            <a:spLocks noGrp="1"/>
          </p:cNvSpPr>
          <p:nvPr>
            <p:ph type="ftr" sz="quarter" idx="3"/>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灯片编号占位符 3"/>
          <p:cNvSpPr>
            <a:spLocks noGrp="1"/>
          </p:cNvSpPr>
          <p:nvPr>
            <p:ph type="sldNum" sz="quarter" idx="4"/>
          </p:nvPr>
        </p:nvSpPr>
        <p:spPr>
          <a:xfrm>
            <a:off x="6553200" y="6356350"/>
            <a:ext cx="2133600" cy="365125"/>
          </a:xfrm>
          <a:prstGeom prst="rect">
            <a:avLst/>
          </a:prstGeom>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latin typeface="Calibri" panose="020F0502020204030204" pitchFamily="34" charset="0"/>
            </a:endParaRPr>
          </a:p>
        </p:txBody>
      </p:sp>
    </p:spTree>
  </p:cSld>
  <p:clrMapOvr>
    <a:masterClrMapping/>
  </p:clrMapOvr>
  <p:transition/>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2"/>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fld id="{A9EDD1F3-D54E-4E11-A4D8-7425712A5BA2}"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6553200" y="6356350"/>
            <a:ext cx="2133600" cy="365125"/>
          </a:xfrm>
          <a:prstGeom prst="rect">
            <a:avLst/>
          </a:prstGeom>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latin typeface="Calibri" panose="020F0502020204030204" pitchFamily="34" charset="0"/>
            </a:endParaRPr>
          </a:p>
        </p:txBody>
      </p:sp>
    </p:spTree>
  </p:cSld>
  <p:clrMapOvr>
    <a:masterClrMapping/>
  </p:clrMapOvr>
  <p:transition/>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2"/>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fld id="{4326BC31-B55D-4F14-B217-02732E251A78}" type="datetimeFigureOut">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3"/>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marL="0" marR="0" lvl="0" indent="0" algn="l" defTabSz="914400" rtl="0" eaLnBrk="1" fontAlgn="auto"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4"/>
          </p:nvPr>
        </p:nvSpPr>
        <p:spPr>
          <a:xfrm>
            <a:off x="6553200" y="6356350"/>
            <a:ext cx="2133600" cy="365125"/>
          </a:xfrm>
          <a:prstGeom prst="rect">
            <a:avLst/>
          </a:prstGeom>
        </p:spPr>
        <p:txBody>
          <a:bodyPr/>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ea"/>
              </a:rPr>
            </a:fld>
            <a:endParaRPr lang="zh-CN" altLang="en-US" strike="noStrike" noProof="1" dirty="0">
              <a:latin typeface="Calibri" panose="020F0502020204030204" pitchFamily="34" charset="0"/>
            </a:endParaRPr>
          </a:p>
        </p:txBody>
      </p:sp>
    </p:spTree>
  </p:cSld>
  <p:clrMapOvr>
    <a:masterClrMapping/>
  </p:clrMapOvr>
  <p:transition/>
  <p:hf hdr="0" ft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16"/>
          <p:cNvSpPr/>
          <p:nvPr/>
        </p:nvSpPr>
        <p:spPr>
          <a:xfrm flipV="1">
            <a:off x="0" y="785813"/>
            <a:ext cx="9144000" cy="73025"/>
          </a:xfrm>
          <a:prstGeom prst="rect">
            <a:avLst/>
          </a:prstGeom>
          <a:solidFill>
            <a:srgbClr val="0E3092"/>
          </a:solidFill>
          <a:ln w="9525" cap="flat" cmpd="sng">
            <a:solidFill>
              <a:srgbClr val="2B0BB5"/>
            </a:solidFill>
            <a:prstDash val="solid"/>
            <a:miter/>
            <a:headEnd type="none" w="med" len="med"/>
            <a:tailEnd type="none" w="med" len="med"/>
          </a:ln>
        </p:spPr>
        <p:txBody>
          <a:bodyPr rot="10800000" wrap="none" anchor="ctr"/>
          <a:p>
            <a:pPr lvl="0"/>
            <a:endParaRPr lang="zh-CN" altLang="en-US" dirty="0">
              <a:latin typeface="Calibri" panose="020F0502020204030204" pitchFamily="34" charset="0"/>
              <a:ea typeface="宋体" panose="02010600030101010101" pitchFamily="2" charset="-122"/>
            </a:endParaRPr>
          </a:p>
        </p:txBody>
      </p:sp>
      <p:pic>
        <p:nvPicPr>
          <p:cNvPr id="1027" name="Picture 2" descr="C:\Documents and Settings\Administrator\桌面\标识（集团蓝）\标识2x.jpg"/>
          <p:cNvPicPr>
            <a:picLocks noChangeAspect="1"/>
          </p:cNvPicPr>
          <p:nvPr/>
        </p:nvPicPr>
        <p:blipFill>
          <a:blip r:embed="rId12">
            <a:clrChange>
              <a:clrFrom>
                <a:srgbClr val="FFFFFF"/>
              </a:clrFrom>
              <a:clrTo>
                <a:srgbClr val="FFFFFF">
                  <a:alpha val="0"/>
                </a:srgbClr>
              </a:clrTo>
            </a:clrChange>
          </a:blip>
          <a:stretch>
            <a:fillRect/>
          </a:stretch>
        </p:blipFill>
        <p:spPr>
          <a:xfrm>
            <a:off x="-142875" y="-242887"/>
            <a:ext cx="3286125" cy="13144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emf"/><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emf"/><Relationship Id="rId1"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emf"/><Relationship Id="rId1" Type="http://schemas.openxmlformats.org/officeDocument/2006/relationships/image" Target="../media/image39.emf"/></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7.png"/><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9.wmf"/><Relationship Id="rId7" Type="http://schemas.openxmlformats.org/officeDocument/2006/relationships/oleObject" Target="../embeddings/oleObject5.bin"/><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 Id="rId3" Type="http://schemas.openxmlformats.org/officeDocument/2006/relationships/oleObject" Target="../embeddings/oleObject3.bin"/><Relationship Id="rId2" Type="http://schemas.openxmlformats.org/officeDocument/2006/relationships/image" Target="../media/image6.wmf"/><Relationship Id="rId14" Type="http://schemas.openxmlformats.org/officeDocument/2006/relationships/notesSlide" Target="../notesSlides/notesSlide1.xml"/><Relationship Id="rId13" Type="http://schemas.openxmlformats.org/officeDocument/2006/relationships/vmlDrawing" Target="../drawings/vmlDrawing2.vml"/><Relationship Id="rId12" Type="http://schemas.openxmlformats.org/officeDocument/2006/relationships/slideLayout" Target="../slideLayouts/slideLayout2.xml"/><Relationship Id="rId11" Type="http://schemas.openxmlformats.org/officeDocument/2006/relationships/oleObject" Target="../embeddings/oleObject7.bin"/><Relationship Id="rId10" Type="http://schemas.openxmlformats.org/officeDocument/2006/relationships/image" Target="../media/image10.wmf"/><Relationship Id="rId1"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12.bin"/><Relationship Id="rId8" Type="http://schemas.openxmlformats.org/officeDocument/2006/relationships/image" Target="../media/image14.wmf"/><Relationship Id="rId7" Type="http://schemas.openxmlformats.org/officeDocument/2006/relationships/oleObject" Target="../embeddings/oleObject11.bin"/><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 Id="rId3" Type="http://schemas.openxmlformats.org/officeDocument/2006/relationships/oleObject" Target="../embeddings/oleObject9.bin"/><Relationship Id="rId2" Type="http://schemas.openxmlformats.org/officeDocument/2006/relationships/image" Target="../media/image11.wmf"/><Relationship Id="rId17" Type="http://schemas.openxmlformats.org/officeDocument/2006/relationships/vmlDrawing" Target="../drawings/vmlDrawing3.vml"/><Relationship Id="rId16" Type="http://schemas.openxmlformats.org/officeDocument/2006/relationships/slideLayout" Target="../slideLayouts/slideLayout2.xml"/><Relationship Id="rId15" Type="http://schemas.openxmlformats.org/officeDocument/2006/relationships/image" Target="../media/image16.png"/><Relationship Id="rId14" Type="http://schemas.openxmlformats.org/officeDocument/2006/relationships/image" Target="../media/image15.wmf"/><Relationship Id="rId13" Type="http://schemas.openxmlformats.org/officeDocument/2006/relationships/oleObject" Target="../embeddings/oleObject14.bin"/><Relationship Id="rId12" Type="http://schemas.openxmlformats.org/officeDocument/2006/relationships/image" Target="../media/image5.wmf"/><Relationship Id="rId11" Type="http://schemas.openxmlformats.org/officeDocument/2006/relationships/oleObject" Target="../embeddings/oleObject13.bin"/><Relationship Id="rId10" Type="http://schemas.openxmlformats.org/officeDocument/2006/relationships/image" Target="../media/image7.wmf"/><Relationship Id="rId1"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3.pn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3"/>
          <p:cNvSpPr>
            <a:spLocks noGrp="1"/>
          </p:cNvSpPr>
          <p:nvPr>
            <p:ph type="ctrTitle"/>
          </p:nvPr>
        </p:nvSpPr>
        <p:spPr>
          <a:solidFill>
            <a:srgbClr val="FFFFFF"/>
          </a:solidFill>
          <a:ln>
            <a:solidFill>
              <a:srgbClr val="000000"/>
            </a:solidFill>
            <a:miter/>
          </a:ln>
        </p:spPr>
        <p:txBody>
          <a:bodyPr anchor="t"/>
          <a:p>
            <a:pPr>
              <a:buClrTx/>
              <a:buSzTx/>
              <a:buFontTx/>
            </a:pPr>
            <a:endParaRPr lang="zh-CN" altLang="en-US"/>
          </a:p>
        </p:txBody>
      </p:sp>
      <p:sp>
        <p:nvSpPr>
          <p:cNvPr id="6" name="副标题 5"/>
          <p:cNvSpPr>
            <a:spLocks noGrp="1"/>
          </p:cNvSpPr>
          <p:nvPr>
            <p:ph type="subTitle" idx="1"/>
          </p:nvPr>
        </p:nvSpPr>
        <p:spPr/>
        <p:txBody>
          <a:bodyPr/>
          <a:p>
            <a:pPr fontAlgn="base"/>
            <a:endParaRPr lang="zh-CN" altLang="en-US" strike="noStrike" noProof="1"/>
          </a:p>
        </p:txBody>
      </p:sp>
      <p:pic>
        <p:nvPicPr>
          <p:cNvPr id="14339" name="Picture 8" descr="IMG_8781副本"/>
          <p:cNvPicPr>
            <a:picLocks noChangeAspect="1"/>
          </p:cNvPicPr>
          <p:nvPr/>
        </p:nvPicPr>
        <p:blipFill>
          <a:blip r:embed="rId1"/>
          <a:stretch>
            <a:fillRect/>
          </a:stretch>
        </p:blipFill>
        <p:spPr>
          <a:xfrm>
            <a:off x="0" y="1428750"/>
            <a:ext cx="9144000" cy="5429250"/>
          </a:xfrm>
          <a:prstGeom prst="rect">
            <a:avLst/>
          </a:prstGeom>
          <a:noFill/>
          <a:ln w="9525">
            <a:noFill/>
          </a:ln>
        </p:spPr>
      </p:pic>
      <p:sp>
        <p:nvSpPr>
          <p:cNvPr id="5" name="TextBox 4"/>
          <p:cNvSpPr txBox="1"/>
          <p:nvPr/>
        </p:nvSpPr>
        <p:spPr>
          <a:xfrm>
            <a:off x="279400" y="2060575"/>
            <a:ext cx="8901113" cy="4030980"/>
          </a:xfrm>
          <a:prstGeom prst="rect">
            <a:avLst/>
          </a:prstGeom>
          <a:noFill/>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en-US" altLang="zh-CN" sz="4400" b="1" i="0" u="none" strike="noStrike" kern="1200" cap="none" spc="0" normalizeH="0" baseline="3000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88</a:t>
            </a:r>
            <a:r>
              <a:rPr kumimoji="0" lang="en-US" altLang="zh-CN" sz="4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Y</a:t>
            </a:r>
            <a:r>
              <a:rPr kumimoji="0" lang="zh-CN" altLang="en-US" sz="4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中子俘获截面的间接测量</a:t>
            </a:r>
            <a:endParaRPr kumimoji="0" lang="en-US" altLang="zh-CN" sz="4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4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spcBef>
                <a:spcPct val="0"/>
              </a:spcBef>
              <a:spcAft>
                <a:spcPct val="0"/>
              </a:spcAft>
              <a:buClrTx/>
              <a:buSzTx/>
              <a:buFontTx/>
              <a:buNone/>
              <a:defRPr/>
            </a:pPr>
            <a:r>
              <a:rPr kumimoji="0" lang="zh-CN" altLang="en-US" sz="2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冯晶</a:t>
            </a:r>
            <a:endParaRPr kumimoji="0"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spcBef>
                <a:spcPct val="0"/>
              </a:spcBef>
              <a:spcAft>
                <a:spcPct val="0"/>
              </a:spcAft>
              <a:buClrTx/>
              <a:buSzTx/>
              <a:buFontTx/>
              <a:buNone/>
              <a:defRPr/>
            </a:pPr>
            <a:r>
              <a:rPr kumimoji="0"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中国原子能科学研究院核数据重点实验室</a:t>
            </a:r>
            <a:endParaRPr kumimoji="0"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2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spcBef>
                <a:spcPct val="0"/>
              </a:spcBef>
              <a:spcAft>
                <a:spcPct val="0"/>
              </a:spcAft>
              <a:buClrTx/>
              <a:buSzTx/>
              <a:buFontTx/>
              <a:buNone/>
              <a:defRPr/>
            </a:pPr>
            <a:r>
              <a:rPr kumimoji="0" lang="zh-CN" altLang="en-US" sz="2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白光</a:t>
            </a:r>
            <a:r>
              <a:rPr kumimoji="0" lang="zh-CN" altLang="en-US" sz="2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用户会</a:t>
            </a:r>
            <a:endParaRPr kumimoji="0" lang="zh-CN" altLang="en-US" sz="2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spcBef>
                <a:spcPct val="0"/>
              </a:spcBef>
              <a:spcAft>
                <a:spcPct val="0"/>
              </a:spcAft>
              <a:buClrTx/>
              <a:buSzTx/>
              <a:buFontTx/>
              <a:buNone/>
              <a:defRPr/>
            </a:pPr>
            <a:r>
              <a:rPr kumimoji="0" lang="zh-CN" altLang="en-US" sz="2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东莞</a:t>
            </a:r>
            <a:r>
              <a:rPr lang="zh-CN" altLang="en-US"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 </a:t>
            </a:r>
            <a:endParaRPr lang="zh-CN" altLang="en-US"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endParaRPr>
          </a:p>
          <a:p>
            <a:pPr marL="0" marR="0" lvl="0" indent="0" algn="ctr" defTabSz="914400" rtl="0" eaLnBrk="1" fontAlgn="base" latinLnBrk="0" hangingPunct="1">
              <a:spcBef>
                <a:spcPct val="0"/>
              </a:spcBef>
              <a:spcAft>
                <a:spcPct val="0"/>
              </a:spcAft>
              <a:buClrTx/>
              <a:buSzTx/>
              <a:buFontTx/>
              <a:buNone/>
              <a:defRPr/>
            </a:pPr>
            <a:r>
              <a:rPr lang="en-US" altLang="zh-CN"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2024</a:t>
            </a:r>
            <a:r>
              <a:rPr lang="zh-CN" altLang="en-US"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年</a:t>
            </a:r>
            <a:r>
              <a:rPr lang="en-US" altLang="zh-CN"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8</a:t>
            </a:r>
            <a:r>
              <a:rPr lang="zh-CN" altLang="en-US"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月</a:t>
            </a:r>
            <a:r>
              <a:rPr lang="en-US" altLang="zh-CN"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24</a:t>
            </a:r>
            <a:r>
              <a:rPr lang="zh-CN" altLang="en-US"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日</a:t>
            </a:r>
            <a:endParaRPr kumimoji="0" lang="zh-CN" altLang="en-US" sz="2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zh-CN" altLang="en-US" sz="2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mn-ea"/>
            </a:endParaRPr>
          </a:p>
        </p:txBody>
      </p:sp>
      <p:pic>
        <p:nvPicPr>
          <p:cNvPr id="14341" name="Picture 4" descr="实验室标"/>
          <p:cNvPicPr>
            <a:picLocks noChangeAspect="1"/>
          </p:cNvPicPr>
          <p:nvPr/>
        </p:nvPicPr>
        <p:blipFill>
          <a:blip r:embed="rId2"/>
          <a:stretch>
            <a:fillRect/>
          </a:stretch>
        </p:blipFill>
        <p:spPr>
          <a:xfrm>
            <a:off x="8101013" y="85725"/>
            <a:ext cx="720725" cy="679450"/>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内容占位符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76543" y="857250"/>
            <a:ext cx="8584325" cy="5143500"/>
          </a:xfrm>
        </p:spPr>
      </p:pic>
      <p:sp>
        <p:nvSpPr>
          <p:cNvPr id="7" name="文本框 6"/>
          <p:cNvSpPr txBox="1"/>
          <p:nvPr/>
        </p:nvSpPr>
        <p:spPr>
          <a:xfrm>
            <a:off x="4209863" y="1502309"/>
            <a:ext cx="801231" cy="106680"/>
          </a:xfrm>
          <a:prstGeom prst="rect">
            <a:avLst/>
          </a:prstGeom>
          <a:noFill/>
        </p:spPr>
        <p:txBody>
          <a:bodyPr wrap="square" rtlCol="0">
            <a:spAutoFit/>
          </a:bodyPr>
          <a:lstStyle/>
          <a:p>
            <a:r>
              <a:rPr lang="en-US" altLang="zh-CN" sz="100" dirty="0" smtClean="0"/>
              <a:t>γ </a:t>
            </a:r>
            <a:r>
              <a:rPr lang="zh-CN" altLang="en-US" sz="100" dirty="0" smtClean="0"/>
              <a:t>单谱</a:t>
            </a:r>
            <a:endParaRPr lang="zh-CN" altLang="en-US" sz="1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805169"/>
            <a:ext cx="8975856" cy="5195582"/>
          </a:xfrm>
        </p:spPr>
      </p:pic>
      <p:sp>
        <p:nvSpPr>
          <p:cNvPr id="5" name="文本框 6"/>
          <p:cNvSpPr txBox="1"/>
          <p:nvPr/>
        </p:nvSpPr>
        <p:spPr>
          <a:xfrm>
            <a:off x="7036805" y="1416432"/>
            <a:ext cx="801231" cy="2990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smtClean="0"/>
              <a:t>P &amp;&amp; γ</a:t>
            </a:r>
            <a:endParaRPr lang="zh-CN" altLang="en-US" sz="135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 y="857250"/>
            <a:ext cx="8797451" cy="5143500"/>
          </a:xfrm>
        </p:spPr>
      </p:pic>
      <p:sp>
        <p:nvSpPr>
          <p:cNvPr id="5" name="文本框 6"/>
          <p:cNvSpPr txBox="1"/>
          <p:nvPr/>
        </p:nvSpPr>
        <p:spPr>
          <a:xfrm>
            <a:off x="7036805" y="1416432"/>
            <a:ext cx="801231" cy="2990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smtClean="0"/>
              <a:t>d &amp;&amp; γ</a:t>
            </a:r>
            <a:endParaRPr lang="zh-CN" altLang="en-US" sz="135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 y="857249"/>
            <a:ext cx="8726887" cy="5143501"/>
          </a:xfrm>
        </p:spPr>
      </p:pic>
      <p:sp>
        <p:nvSpPr>
          <p:cNvPr id="5" name="文本框 6"/>
          <p:cNvSpPr txBox="1"/>
          <p:nvPr/>
        </p:nvSpPr>
        <p:spPr>
          <a:xfrm>
            <a:off x="7036805" y="1416432"/>
            <a:ext cx="801231" cy="2990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smtClean="0"/>
              <a:t>t &amp;&amp; γ</a:t>
            </a:r>
            <a:endParaRPr lang="zh-CN" altLang="en-US" sz="135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857250"/>
            <a:ext cx="8792151" cy="5143500"/>
          </a:xfrm>
        </p:spPr>
      </p:pic>
      <p:sp>
        <p:nvSpPr>
          <p:cNvPr id="5" name="文本框 6"/>
          <p:cNvSpPr txBox="1"/>
          <p:nvPr/>
        </p:nvSpPr>
        <p:spPr>
          <a:xfrm>
            <a:off x="7036805" y="1416432"/>
            <a:ext cx="801231" cy="2990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smtClean="0"/>
              <a:t>α &amp;&amp; γ</a:t>
            </a:r>
            <a:endParaRPr lang="zh-CN" altLang="en-US" sz="135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9910" y="750253"/>
            <a:ext cx="8229600" cy="1143000"/>
          </a:xfrm>
        </p:spPr>
        <p:txBody>
          <a:bodyPr/>
          <a:lstStyle/>
          <a:p>
            <a:r>
              <a:rPr lang="zh-CN" altLang="en-US"/>
              <a:t>望远镜能量分辨</a:t>
            </a:r>
            <a:endParaRPr lang="zh-CN" altLang="en-US"/>
          </a:p>
        </p:txBody>
      </p:sp>
      <p:pic>
        <p:nvPicPr>
          <p:cNvPr id="3" name="图片 114"/>
          <p:cNvPicPr>
            <a:picLocks noChangeAspect="1"/>
          </p:cNvPicPr>
          <p:nvPr>
            <p:ph idx="1"/>
          </p:nvPr>
        </p:nvPicPr>
        <p:blipFill>
          <a:blip r:embed="rId1"/>
          <a:srcRect l="1508" r="3101"/>
          <a:stretch>
            <a:fillRect/>
          </a:stretch>
        </p:blipFill>
        <p:spPr>
          <a:xfrm>
            <a:off x="964565" y="1671320"/>
            <a:ext cx="7400925" cy="3514725"/>
          </a:xfrm>
          <a:prstGeom prst="rect">
            <a:avLst/>
          </a:prstGeom>
          <a:noFill/>
          <a:ln w="9525">
            <a:noFill/>
          </a:ln>
        </p:spPr>
      </p:pic>
      <p:pic>
        <p:nvPicPr>
          <p:cNvPr id="6" name="图片 5"/>
          <p:cNvPicPr>
            <a:picLocks noChangeAspect="1"/>
          </p:cNvPicPr>
          <p:nvPr/>
        </p:nvPicPr>
        <p:blipFill>
          <a:blip r:embed="rId2"/>
          <a:stretch>
            <a:fillRect/>
          </a:stretch>
        </p:blipFill>
        <p:spPr>
          <a:xfrm>
            <a:off x="2030095" y="5257165"/>
            <a:ext cx="5270500" cy="67945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文本框 6"/>
          <p:cNvSpPr txBox="1"/>
          <p:nvPr/>
        </p:nvSpPr>
        <p:spPr>
          <a:xfrm>
            <a:off x="7036805" y="1416432"/>
            <a:ext cx="801231" cy="2990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smtClean="0"/>
              <a:t>α &amp;&amp; γ</a:t>
            </a:r>
            <a:endParaRPr lang="zh-CN" altLang="en-US" sz="1350" dirty="0"/>
          </a:p>
        </p:txBody>
      </p:sp>
      <p:pic>
        <p:nvPicPr>
          <p:cNvPr id="3" name="图片 127"/>
          <p:cNvPicPr>
            <a:picLocks noChangeAspect="1"/>
          </p:cNvPicPr>
          <p:nvPr>
            <p:ph idx="1"/>
          </p:nvPr>
        </p:nvPicPr>
        <p:blipFill>
          <a:blip r:embed="rId1"/>
          <a:stretch>
            <a:fillRect/>
          </a:stretch>
        </p:blipFill>
        <p:spPr>
          <a:xfrm>
            <a:off x="814070" y="1208405"/>
            <a:ext cx="7124700" cy="3667125"/>
          </a:xfrm>
          <a:prstGeom prst="rect">
            <a:avLst/>
          </a:prstGeom>
          <a:noFill/>
          <a:ln w="9525">
            <a:noFill/>
          </a:ln>
        </p:spPr>
      </p:pic>
      <p:pic>
        <p:nvPicPr>
          <p:cNvPr id="6" name="图片 5"/>
          <p:cNvPicPr>
            <a:picLocks noChangeAspect="1"/>
          </p:cNvPicPr>
          <p:nvPr/>
        </p:nvPicPr>
        <p:blipFill>
          <a:blip r:embed="rId2"/>
          <a:stretch>
            <a:fillRect/>
          </a:stretch>
        </p:blipFill>
        <p:spPr>
          <a:xfrm>
            <a:off x="1649095" y="4928870"/>
            <a:ext cx="5853430" cy="79375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83908"/>
            <a:ext cx="8229600" cy="1143000"/>
          </a:xfrm>
        </p:spPr>
        <p:txBody>
          <a:bodyPr/>
          <a:lstStyle/>
          <a:p>
            <a:r>
              <a:rPr lang="en-US" altLang="zh-CN"/>
              <a:t>Si</a:t>
            </a:r>
            <a:r>
              <a:rPr lang="zh-CN" altLang="en-US"/>
              <a:t>条</a:t>
            </a:r>
            <a:r>
              <a:rPr lang="zh-CN" altLang="en-US"/>
              <a:t>能量自刻度</a:t>
            </a:r>
            <a:endParaRPr lang="zh-CN" altLang="en-US"/>
          </a:p>
        </p:txBody>
      </p:sp>
      <p:sp>
        <p:nvSpPr>
          <p:cNvPr id="5" name="文本框 6"/>
          <p:cNvSpPr txBox="1"/>
          <p:nvPr/>
        </p:nvSpPr>
        <p:spPr>
          <a:xfrm>
            <a:off x="7036805" y="1416432"/>
            <a:ext cx="801231" cy="2990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350" dirty="0" smtClean="0"/>
              <a:t>α &amp;&amp; γ</a:t>
            </a:r>
            <a:endParaRPr lang="zh-CN" altLang="en-US" sz="1350" dirty="0"/>
          </a:p>
        </p:txBody>
      </p:sp>
      <p:pic>
        <p:nvPicPr>
          <p:cNvPr id="6" name="内容占位符 5"/>
          <p:cNvPicPr>
            <a:picLocks noChangeAspect="1"/>
          </p:cNvPicPr>
          <p:nvPr>
            <p:ph idx="1"/>
          </p:nvPr>
        </p:nvPicPr>
        <p:blipFill>
          <a:blip r:embed="rId1"/>
          <a:stretch>
            <a:fillRect/>
          </a:stretch>
        </p:blipFill>
        <p:spPr>
          <a:xfrm>
            <a:off x="2120900" y="1857375"/>
            <a:ext cx="4902200" cy="2622550"/>
          </a:xfrm>
          <a:prstGeom prst="rect">
            <a:avLst/>
          </a:prstGeom>
        </p:spPr>
      </p:pic>
      <p:pic>
        <p:nvPicPr>
          <p:cNvPr id="7" name="图片 6"/>
          <p:cNvPicPr>
            <a:picLocks noChangeAspect="1"/>
          </p:cNvPicPr>
          <p:nvPr/>
        </p:nvPicPr>
        <p:blipFill>
          <a:blip r:embed="rId2"/>
          <a:stretch>
            <a:fillRect/>
          </a:stretch>
        </p:blipFill>
        <p:spPr>
          <a:xfrm>
            <a:off x="1752600" y="4479925"/>
            <a:ext cx="5270500" cy="64135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83908"/>
            <a:ext cx="8229600" cy="1143000"/>
          </a:xfrm>
        </p:spPr>
        <p:txBody>
          <a:bodyPr/>
          <a:lstStyle/>
          <a:p>
            <a:r>
              <a:rPr lang="en-US" altLang="zh-CN"/>
              <a:t>Si</a:t>
            </a:r>
            <a:r>
              <a:rPr lang="zh-CN" altLang="en-US"/>
              <a:t>条</a:t>
            </a:r>
            <a:r>
              <a:rPr lang="zh-CN" altLang="en-US"/>
              <a:t>能量自刻度</a:t>
            </a:r>
            <a:endParaRPr lang="zh-CN" altLang="en-US"/>
          </a:p>
        </p:txBody>
      </p:sp>
      <p:pic>
        <p:nvPicPr>
          <p:cNvPr id="4" name="内容占位符 3"/>
          <p:cNvPicPr>
            <a:picLocks noChangeAspect="1"/>
          </p:cNvPicPr>
          <p:nvPr>
            <p:ph idx="1"/>
          </p:nvPr>
        </p:nvPicPr>
        <p:blipFill>
          <a:blip r:embed="rId1"/>
          <a:stretch>
            <a:fillRect/>
          </a:stretch>
        </p:blipFill>
        <p:spPr>
          <a:xfrm>
            <a:off x="1933575" y="1540510"/>
            <a:ext cx="5276850" cy="2832100"/>
          </a:xfrm>
          <a:prstGeom prst="rect">
            <a:avLst/>
          </a:prstGeom>
        </p:spPr>
      </p:pic>
      <p:pic>
        <p:nvPicPr>
          <p:cNvPr id="8" name="图片 7"/>
          <p:cNvPicPr>
            <a:picLocks noChangeAspect="1"/>
          </p:cNvPicPr>
          <p:nvPr/>
        </p:nvPicPr>
        <p:blipFill>
          <a:blip r:embed="rId2"/>
          <a:stretch>
            <a:fillRect/>
          </a:stretch>
        </p:blipFill>
        <p:spPr>
          <a:xfrm>
            <a:off x="1933575" y="4471670"/>
            <a:ext cx="5270500" cy="387350"/>
          </a:xfrm>
          <a:prstGeom prst="rect">
            <a:avLst/>
          </a:prstGeom>
        </p:spPr>
      </p:pic>
      <p:pic>
        <p:nvPicPr>
          <p:cNvPr id="9" name="图片 8"/>
          <p:cNvPicPr>
            <a:picLocks noChangeAspect="1"/>
          </p:cNvPicPr>
          <p:nvPr/>
        </p:nvPicPr>
        <p:blipFill>
          <a:blip r:embed="rId3"/>
          <a:stretch>
            <a:fillRect/>
          </a:stretch>
        </p:blipFill>
        <p:spPr>
          <a:xfrm>
            <a:off x="2834640" y="4938395"/>
            <a:ext cx="3576320" cy="1919605"/>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594225" y="5866765"/>
            <a:ext cx="5270500" cy="400050"/>
          </a:xfrm>
          <a:prstGeom prst="rect">
            <a:avLst/>
          </a:prstGeom>
        </p:spPr>
      </p:pic>
      <p:sp>
        <p:nvSpPr>
          <p:cNvPr id="3" name="标题 2"/>
          <p:cNvSpPr/>
          <p:nvPr>
            <p:ph type="title"/>
          </p:nvPr>
        </p:nvSpPr>
        <p:spPr>
          <a:xfrm>
            <a:off x="457200" y="274955"/>
            <a:ext cx="8229600" cy="85725"/>
          </a:xfrm>
        </p:spPr>
        <p:txBody>
          <a:bodyPr/>
          <a:p>
            <a:endParaRPr lang="zh-CN" altLang="en-US"/>
          </a:p>
        </p:txBody>
      </p:sp>
      <p:pic>
        <p:nvPicPr>
          <p:cNvPr id="5" name="图片 4"/>
          <p:cNvPicPr>
            <a:picLocks noChangeAspect="1"/>
          </p:cNvPicPr>
          <p:nvPr/>
        </p:nvPicPr>
        <p:blipFill>
          <a:blip r:embed="rId2"/>
          <a:stretch>
            <a:fillRect/>
          </a:stretch>
        </p:blipFill>
        <p:spPr>
          <a:xfrm>
            <a:off x="1933575" y="847725"/>
            <a:ext cx="5276850" cy="2336800"/>
          </a:xfrm>
          <a:prstGeom prst="rect">
            <a:avLst/>
          </a:prstGeom>
        </p:spPr>
      </p:pic>
      <p:pic>
        <p:nvPicPr>
          <p:cNvPr id="6" name="图片 5"/>
          <p:cNvPicPr>
            <a:picLocks noChangeAspect="1"/>
          </p:cNvPicPr>
          <p:nvPr/>
        </p:nvPicPr>
        <p:blipFill>
          <a:blip r:embed="rId3"/>
          <a:stretch>
            <a:fillRect/>
          </a:stretch>
        </p:blipFill>
        <p:spPr>
          <a:xfrm>
            <a:off x="300355" y="3620135"/>
            <a:ext cx="4186555" cy="2246630"/>
          </a:xfrm>
          <a:prstGeom prst="rect">
            <a:avLst/>
          </a:prstGeom>
        </p:spPr>
      </p:pic>
      <p:pic>
        <p:nvPicPr>
          <p:cNvPr id="7" name="图片 6"/>
          <p:cNvPicPr>
            <a:picLocks noChangeAspect="1"/>
          </p:cNvPicPr>
          <p:nvPr/>
        </p:nvPicPr>
        <p:blipFill>
          <a:blip r:embed="rId4"/>
          <a:stretch>
            <a:fillRect/>
          </a:stretch>
        </p:blipFill>
        <p:spPr>
          <a:xfrm>
            <a:off x="4486910" y="3620135"/>
            <a:ext cx="4109085" cy="2205355"/>
          </a:xfrm>
          <a:prstGeom prst="rect">
            <a:avLst/>
          </a:prstGeom>
        </p:spPr>
      </p:pic>
      <p:pic>
        <p:nvPicPr>
          <p:cNvPr id="8" name="图片 7"/>
          <p:cNvPicPr>
            <a:picLocks noChangeAspect="1"/>
          </p:cNvPicPr>
          <p:nvPr/>
        </p:nvPicPr>
        <p:blipFill>
          <a:blip r:embed="rId5"/>
          <a:stretch>
            <a:fillRect/>
          </a:stretch>
        </p:blipFill>
        <p:spPr>
          <a:xfrm>
            <a:off x="457200" y="5825490"/>
            <a:ext cx="3712210" cy="79375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3"/>
          <p:cNvSpPr>
            <a:spLocks noGrp="1"/>
          </p:cNvSpPr>
          <p:nvPr>
            <p:ph type="ctrTitle"/>
          </p:nvPr>
        </p:nvSpPr>
        <p:spPr>
          <a:solidFill>
            <a:srgbClr val="FFFFFF"/>
          </a:solidFill>
          <a:ln>
            <a:solidFill>
              <a:srgbClr val="000000"/>
            </a:solidFill>
            <a:miter/>
          </a:ln>
        </p:spPr>
        <p:txBody>
          <a:bodyPr anchor="t"/>
          <a:p>
            <a:pPr>
              <a:buClrTx/>
              <a:buSzTx/>
              <a:buFontTx/>
            </a:pPr>
            <a:endParaRPr lang="zh-CN" altLang="en-US"/>
          </a:p>
        </p:txBody>
      </p:sp>
      <p:sp>
        <p:nvSpPr>
          <p:cNvPr id="6" name="副标题 5"/>
          <p:cNvSpPr>
            <a:spLocks noGrp="1"/>
          </p:cNvSpPr>
          <p:nvPr>
            <p:ph type="subTitle" idx="1"/>
          </p:nvPr>
        </p:nvSpPr>
        <p:spPr/>
        <p:txBody>
          <a:bodyPr/>
          <a:p>
            <a:pPr fontAlgn="base"/>
            <a:endParaRPr lang="zh-CN" altLang="en-US" strike="noStrike" noProof="1"/>
          </a:p>
        </p:txBody>
      </p:sp>
      <p:pic>
        <p:nvPicPr>
          <p:cNvPr id="14339" name="Picture 8" descr="IMG_8781副本"/>
          <p:cNvPicPr>
            <a:picLocks noChangeAspect="1"/>
          </p:cNvPicPr>
          <p:nvPr/>
        </p:nvPicPr>
        <p:blipFill>
          <a:blip r:embed="rId1"/>
          <a:stretch>
            <a:fillRect/>
          </a:stretch>
        </p:blipFill>
        <p:spPr>
          <a:xfrm>
            <a:off x="0" y="1428750"/>
            <a:ext cx="9144000" cy="5429250"/>
          </a:xfrm>
          <a:prstGeom prst="rect">
            <a:avLst/>
          </a:prstGeom>
          <a:noFill/>
          <a:ln w="9525">
            <a:noFill/>
          </a:ln>
        </p:spPr>
      </p:pic>
      <p:sp>
        <p:nvSpPr>
          <p:cNvPr id="5" name="TextBox 4"/>
          <p:cNvSpPr txBox="1"/>
          <p:nvPr/>
        </p:nvSpPr>
        <p:spPr>
          <a:xfrm>
            <a:off x="-79375" y="957580"/>
            <a:ext cx="8901113" cy="5139055"/>
          </a:xfrm>
          <a:prstGeom prst="rect">
            <a:avLst/>
          </a:prstGeom>
          <a:noFill/>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defRPr/>
            </a:pPr>
            <a:r>
              <a:rPr kumimoji="0" lang="en-US" altLang="zh-CN" sz="4400" b="1" i="0" u="none" strike="noStrike" kern="1200" cap="none" spc="0" normalizeH="0" baseline="3000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88</a:t>
            </a:r>
            <a:r>
              <a:rPr kumimoji="0" lang="en-US" altLang="zh-CN" sz="4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Y</a:t>
            </a:r>
            <a:r>
              <a:rPr kumimoji="0" lang="zh-CN" altLang="en-US" sz="4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中子俘获截面的间接测量</a:t>
            </a:r>
            <a:endParaRPr kumimoji="0" lang="en-US" altLang="zh-CN" sz="4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base" latinLnBrk="0" hangingPunct="1">
              <a:spcBef>
                <a:spcPct val="0"/>
              </a:spcBef>
              <a:spcAft>
                <a:spcPct val="0"/>
              </a:spcAft>
              <a:buClrTx/>
              <a:buSzTx/>
              <a:buFontTx/>
              <a:buNone/>
              <a:defRPr/>
            </a:pPr>
            <a:endParaRPr kumimoji="0" lang="en-US" altLang="zh-CN" sz="4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spcBef>
                <a:spcPct val="0"/>
              </a:spcBef>
              <a:spcAft>
                <a:spcPct val="0"/>
              </a:spcAft>
              <a:buClrTx/>
              <a:buSzTx/>
              <a:buFontTx/>
              <a:buNone/>
              <a:defRPr/>
            </a:pPr>
            <a:r>
              <a:rPr kumimoji="0" lang="zh-CN" altLang="en-US" sz="2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zh-CN"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合作组成员：</a:t>
            </a:r>
            <a:endParaRPr kumimoji="0" lang="zh-CN" sz="24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sym typeface="+mn-ea"/>
            </a:endParaRPr>
          </a:p>
          <a:p>
            <a:pPr marL="0" marR="0" lvl="0" indent="0" algn="ctr" defTabSz="914400" rtl="0" eaLnBrk="1" fontAlgn="base" latinLnBrk="0" hangingPunct="1">
              <a:spcBef>
                <a:spcPct val="0"/>
              </a:spcBef>
              <a:spcAft>
                <a:spcPct val="0"/>
              </a:spcAft>
              <a:buClrTx/>
              <a:buSzTx/>
              <a:buFontTx/>
              <a:buNone/>
              <a:defRPr/>
            </a:pPr>
            <a:r>
              <a:rPr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邱奕嘉1,2, 冯晶1*, 吴晓光1, 郑云1,林承键1, 杨磊1, 骆天鹏1, 常昶1,</a:t>
            </a:r>
            <a:r>
              <a:rPr lang="zh-CN"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韩银录</a:t>
            </a:r>
            <a:r>
              <a:rPr lang="en-US" altLang="zh-CN"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1</a:t>
            </a:r>
            <a:r>
              <a:rPr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 黄大湖1,  李天晓1, 郑敏1, 赵子豪1,3, 孙琪1, 吴鸿毅1, 朱意威1, 赵坤灵1,4, 孙鹏飞1, 宋金兴1. 郭明伟1, 任四禧1</a:t>
            </a:r>
            <a:r>
              <a:rPr lang="en-US" altLang="zh-CN"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,5</a:t>
            </a:r>
            <a:endParaRPr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endParaRPr>
          </a:p>
          <a:p>
            <a:pPr marL="0" marR="0" lvl="0" indent="0" algn="ctr" defTabSz="914400" rtl="0" eaLnBrk="1" fontAlgn="base" latinLnBrk="0" hangingPunct="1">
              <a:spcBef>
                <a:spcPct val="0"/>
              </a:spcBef>
              <a:spcAft>
                <a:spcPct val="0"/>
              </a:spcAft>
              <a:buClrTx/>
              <a:buSzTx/>
              <a:buFontTx/>
              <a:buNone/>
              <a:defRPr/>
            </a:pPr>
            <a:r>
              <a:rPr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1(中国原子能科学研究院</a:t>
            </a:r>
            <a:r>
              <a:rPr lang="zh-CN"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核物理研究所</a:t>
            </a:r>
            <a:r>
              <a:rPr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 102413 北京)</a:t>
            </a:r>
            <a:endParaRPr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endParaRPr>
          </a:p>
          <a:p>
            <a:pPr marL="0" marR="0" lvl="0" indent="0" algn="ctr" defTabSz="914400" rtl="0" eaLnBrk="1" fontAlgn="base" latinLnBrk="0" hangingPunct="1">
              <a:spcBef>
                <a:spcPct val="0"/>
              </a:spcBef>
              <a:spcAft>
                <a:spcPct val="0"/>
              </a:spcAft>
              <a:buClrTx/>
              <a:buSzTx/>
              <a:buFontTx/>
              <a:buNone/>
              <a:defRPr/>
            </a:pPr>
            <a:r>
              <a:rPr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2(兰州大学核科学与技术学院 730000 兰州)</a:t>
            </a:r>
            <a:endParaRPr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endParaRPr>
          </a:p>
          <a:p>
            <a:pPr marL="0" marR="0" lvl="0" indent="0" algn="ctr" defTabSz="914400" rtl="0" eaLnBrk="1" fontAlgn="base" latinLnBrk="0" hangingPunct="1">
              <a:spcBef>
                <a:spcPct val="0"/>
              </a:spcBef>
              <a:spcAft>
                <a:spcPct val="0"/>
              </a:spcAft>
              <a:buClrTx/>
              <a:buSzTx/>
              <a:buFontTx/>
              <a:buNone/>
              <a:defRPr/>
            </a:pPr>
            <a:r>
              <a:rPr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3(吉林大学物理学院, 130012 吉林)</a:t>
            </a:r>
            <a:endParaRPr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endParaRPr>
          </a:p>
          <a:p>
            <a:pPr marL="0" marR="0" lvl="0" indent="0" algn="ctr" defTabSz="914400" rtl="0" eaLnBrk="1" fontAlgn="base" latinLnBrk="0" hangingPunct="1">
              <a:spcBef>
                <a:spcPct val="0"/>
              </a:spcBef>
              <a:spcAft>
                <a:spcPct val="0"/>
              </a:spcAft>
              <a:buClrTx/>
              <a:buSzTx/>
              <a:buFontTx/>
              <a:buNone/>
              <a:defRPr/>
            </a:pPr>
            <a:r>
              <a:rPr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4(成都理工大学 核技术与自动化工程学院610051成都)</a:t>
            </a:r>
            <a:endParaRPr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endParaRPr>
          </a:p>
          <a:p>
            <a:pPr marL="0" marR="0" lvl="0" indent="0" algn="ctr" defTabSz="914400" rtl="0" eaLnBrk="1" fontAlgn="base" latinLnBrk="0" hangingPunct="1">
              <a:spcBef>
                <a:spcPct val="0"/>
              </a:spcBef>
              <a:spcAft>
                <a:spcPct val="0"/>
              </a:spcAft>
              <a:buClrTx/>
              <a:buSzTx/>
              <a:buFontTx/>
              <a:buNone/>
              <a:defRPr/>
            </a:pPr>
            <a:r>
              <a:rPr lang="en-US"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5</a:t>
            </a:r>
            <a:r>
              <a:rPr lang="zh-CN"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湘潭大学</a:t>
            </a:r>
            <a:endParaRPr lang="zh-CN" sz="2400" b="1"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endParaRPr>
          </a:p>
        </p:txBody>
      </p:sp>
      <p:pic>
        <p:nvPicPr>
          <p:cNvPr id="14341" name="Picture 4" descr="实验室标"/>
          <p:cNvPicPr>
            <a:picLocks noChangeAspect="1"/>
          </p:cNvPicPr>
          <p:nvPr/>
        </p:nvPicPr>
        <p:blipFill>
          <a:blip r:embed="rId2"/>
          <a:stretch>
            <a:fillRect/>
          </a:stretch>
        </p:blipFill>
        <p:spPr>
          <a:xfrm>
            <a:off x="8101013" y="85725"/>
            <a:ext cx="720725" cy="679450"/>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p:nvPr>
            <p:ph type="title"/>
          </p:nvPr>
        </p:nvSpPr>
        <p:spPr/>
        <p:txBody>
          <a:bodyPr/>
          <a:p>
            <a:endParaRPr lang="zh-CN" altLang="en-US"/>
          </a:p>
        </p:txBody>
      </p:sp>
      <p:pic>
        <p:nvPicPr>
          <p:cNvPr id="11" name="图片 10"/>
          <p:cNvPicPr>
            <a:picLocks noChangeAspect="1"/>
          </p:cNvPicPr>
          <p:nvPr/>
        </p:nvPicPr>
        <p:blipFill>
          <a:blip r:embed="rId1"/>
          <a:stretch>
            <a:fillRect/>
          </a:stretch>
        </p:blipFill>
        <p:spPr>
          <a:xfrm>
            <a:off x="317500" y="1199515"/>
            <a:ext cx="4015740" cy="2155190"/>
          </a:xfrm>
          <a:prstGeom prst="rect">
            <a:avLst/>
          </a:prstGeom>
        </p:spPr>
      </p:pic>
      <p:pic>
        <p:nvPicPr>
          <p:cNvPr id="12" name="图片 11"/>
          <p:cNvPicPr>
            <a:picLocks noChangeAspect="1"/>
          </p:cNvPicPr>
          <p:nvPr/>
        </p:nvPicPr>
        <p:blipFill>
          <a:blip r:embed="rId2"/>
          <a:stretch>
            <a:fillRect/>
          </a:stretch>
        </p:blipFill>
        <p:spPr>
          <a:xfrm>
            <a:off x="4333240" y="1136015"/>
            <a:ext cx="4253230" cy="2282190"/>
          </a:xfrm>
          <a:prstGeom prst="rect">
            <a:avLst/>
          </a:prstGeom>
        </p:spPr>
      </p:pic>
      <p:pic>
        <p:nvPicPr>
          <p:cNvPr id="13" name="图片 12"/>
          <p:cNvPicPr>
            <a:picLocks noChangeAspect="1"/>
          </p:cNvPicPr>
          <p:nvPr/>
        </p:nvPicPr>
        <p:blipFill>
          <a:blip r:embed="rId3"/>
          <a:stretch>
            <a:fillRect/>
          </a:stretch>
        </p:blipFill>
        <p:spPr>
          <a:xfrm>
            <a:off x="1115695" y="3354705"/>
            <a:ext cx="5270500" cy="400050"/>
          </a:xfrm>
          <a:prstGeom prst="rect">
            <a:avLst/>
          </a:prstGeom>
        </p:spPr>
      </p:pic>
      <p:sp>
        <p:nvSpPr>
          <p:cNvPr id="14" name="文本框 13"/>
          <p:cNvSpPr txBox="1"/>
          <p:nvPr/>
        </p:nvSpPr>
        <p:spPr>
          <a:xfrm>
            <a:off x="4745990" y="3418205"/>
            <a:ext cx="3664585" cy="368300"/>
          </a:xfrm>
          <a:prstGeom prst="rect">
            <a:avLst/>
          </a:prstGeom>
          <a:noFill/>
        </p:spPr>
        <p:txBody>
          <a:bodyPr wrap="square" rtlCol="0" anchor="t">
            <a:spAutoFit/>
          </a:bodyPr>
          <a:p>
            <a:r>
              <a:rPr lang="zh-CN" altLang="en-US"/>
              <a:t>替代反应法得到的</a:t>
            </a:r>
            <a:r>
              <a:rPr lang="zh-CN" altLang="en-US" baseline="30000"/>
              <a:t>88</a:t>
            </a:r>
            <a:r>
              <a:rPr lang="zh-CN" altLang="en-US"/>
              <a:t>Y中子俘获截面</a:t>
            </a:r>
            <a:endParaRPr lang="zh-CN"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Picture 8" descr="IMG_8781副本"/>
          <p:cNvPicPr>
            <a:picLocks noChangeAspect="1"/>
          </p:cNvPicPr>
          <p:nvPr/>
        </p:nvPicPr>
        <p:blipFill>
          <a:blip r:embed="rId1"/>
          <a:stretch>
            <a:fillRect/>
          </a:stretch>
        </p:blipFill>
        <p:spPr>
          <a:xfrm>
            <a:off x="0" y="1428750"/>
            <a:ext cx="9144000" cy="5429250"/>
          </a:xfrm>
          <a:prstGeom prst="rect">
            <a:avLst/>
          </a:prstGeom>
          <a:noFill/>
          <a:ln w="9525">
            <a:noFill/>
          </a:ln>
        </p:spPr>
      </p:pic>
      <p:sp>
        <p:nvSpPr>
          <p:cNvPr id="5" name="Text Box 3"/>
          <p:cNvSpPr txBox="1">
            <a:spLocks noChangeArrowheads="1"/>
          </p:cNvSpPr>
          <p:nvPr/>
        </p:nvSpPr>
        <p:spPr bwMode="auto">
          <a:xfrm>
            <a:off x="-59690" y="1562100"/>
            <a:ext cx="9144000" cy="1445260"/>
          </a:xfrm>
          <a:prstGeom prst="rect">
            <a:avLst/>
          </a:prstGeom>
          <a:noFill/>
          <a:ln w="9525">
            <a:noFill/>
            <a:miter lim="800000"/>
          </a:ln>
          <a:effectLst>
            <a:outerShdw dist="35921" dir="2700000" algn="ctr" rotWithShape="0">
              <a:schemeClr val="bg2"/>
            </a:outerShdw>
          </a:effectLst>
        </p:spPr>
        <p:txBody>
          <a:bodyPr>
            <a:spAutoFit/>
          </a:bodyPr>
          <a:lstStyle/>
          <a:p>
            <a:pPr marR="0" algn="l" defTabSz="914400" rtl="0">
              <a:spcBef>
                <a:spcPct val="50000"/>
              </a:spcBef>
              <a:buClrTx/>
              <a:buSzTx/>
              <a:defRPr/>
            </a:pPr>
            <a:r>
              <a:rPr kumimoji="0" lang="zh-CN" altLang="en-US" sz="8800" b="1" kern="1200" cap="none" spc="0" normalizeH="0" baseline="0" noProof="0" dirty="0">
                <a:solidFill>
                  <a:srgbClr val="CC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      谢谢</a:t>
            </a:r>
            <a:r>
              <a:rPr kumimoji="0" lang="zh-CN" altLang="en-US" sz="8800" b="1" i="1" kern="1200" cap="none" spc="0" normalizeH="0" baseline="0" noProof="0" dirty="0">
                <a:solidFill>
                  <a:srgbClr val="CC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a:t>
            </a:r>
            <a:endParaRPr kumimoji="0" lang="zh-CN" altLang="en-US" sz="8800" b="1" i="1" kern="1200" cap="none" spc="0" normalizeH="0" baseline="0" noProof="0" dirty="0">
              <a:solidFill>
                <a:srgbClr val="CC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endParaRPr>
          </a:p>
        </p:txBody>
      </p:sp>
      <p:sp>
        <p:nvSpPr>
          <p:cNvPr id="2" name="日期占位符 1"/>
          <p:cNvSpPr>
            <a:spLocks noGrp="1"/>
          </p:cNvSpPr>
          <p:nvPr>
            <p:ph type="dt" sz="half" idx="2"/>
          </p:nvPr>
        </p:nvSpPr>
        <p:spPr/>
        <p:txBody>
          <a:bodyPr/>
          <a:p>
            <a:pPr marL="0" marR="0" lvl="0" indent="0" algn="l" defTabSz="914400" rtl="0" eaLnBrk="1" fontAlgn="auto" latinLnBrk="0" hangingPunct="1">
              <a:spcBef>
                <a:spcPts val="0"/>
              </a:spcBef>
              <a:spcAft>
                <a:spcPts val="0"/>
              </a:spcAft>
              <a:buClrTx/>
              <a:buSzTx/>
              <a:buFontTx/>
              <a:buNone/>
              <a:defRPr/>
            </a:pPr>
            <a:fld id="{9768CED6-5577-4DF2-B06D-58E63466F910}" type="datetime1">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796" name="灯片编号占位符 2"/>
          <p:cNvSpPr>
            <a:spLocks noGrp="1"/>
          </p:cNvSpPr>
          <p:nvPr>
            <p:ph type="sldNum" sz="quarter" idx="4"/>
          </p:nvPr>
        </p:nvSpPr>
        <p:spPr>
          <a:noFill/>
          <a:ln>
            <a:noFill/>
          </a:ln>
        </p:spPr>
        <p:txBody>
          <a:bodyPr anchor="t"/>
          <a:p>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1"/>
          <p:cNvSpPr>
            <a:spLocks noGrp="1"/>
          </p:cNvSpPr>
          <p:nvPr>
            <p:ph type="title"/>
          </p:nvPr>
        </p:nvSpPr>
        <p:spPr>
          <a:xfrm>
            <a:off x="1285875" y="988378"/>
            <a:ext cx="8229600" cy="1143000"/>
          </a:xfrm>
          <a:noFill/>
          <a:ln>
            <a:noFill/>
          </a:ln>
          <a:effectLst/>
          <a:scene3d>
            <a:camera prst="orthographicFront"/>
            <a:lightRig rig="balanced" dir="t"/>
          </a:scene3d>
          <a:sp3d prstMaterial="plastic"/>
        </p:spPr>
        <p:txBody>
          <a:bodyPr vert="horz" lIns="91440" tIns="45720" rIns="91440" bIns="45720" rtlCol="0" anchor="b">
            <a:normAutofit/>
          </a:bodyPr>
          <a:lstStyle/>
          <a:p>
            <a:pPr marL="0" marR="0" lvl="0" indent="0" algn="l" defTabSz="914400" rtl="0" eaLnBrk="1" fontAlgn="base" latinLnBrk="0" hangingPunct="1">
              <a:lnSpc>
                <a:spcPct val="90000"/>
              </a:lnSpc>
              <a:spcBef>
                <a:spcPct val="0"/>
              </a:spcBef>
              <a:spcAft>
                <a:spcPct val="0"/>
              </a:spcAft>
              <a:buClrTx/>
              <a:buSzTx/>
              <a:buFontTx/>
              <a:buNone/>
              <a:defRPr/>
            </a:pPr>
            <a:r>
              <a:rPr kumimoji="0" lang="zh-CN" altLang="en-US" sz="2800" b="1" i="0" u="none" strike="noStrike" kern="1200" cap="none" spc="0" normalizeH="0" baseline="0" noProof="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49" charset="-122"/>
                <a:cs typeface="+mj-cs"/>
              </a:rPr>
              <a:t>核物理间接测量方法：替代反应法</a:t>
            </a:r>
            <a:br>
              <a:rPr lang="zh-CN" altLang="en-US" sz="2800" kern="1200" dirty="0">
                <a:latin typeface="Arial" panose="020B0604020202020204" pitchFamily="34" charset="0"/>
                <a:ea typeface="黑体" panose="02010609060101010101" pitchFamily="49" charset="-122"/>
                <a:cs typeface="+mn-cs"/>
              </a:rPr>
            </a:br>
            <a:r>
              <a:rPr kumimoji="0" lang="zh-CN" altLang="en-US" sz="2800" b="1" i="0" u="none" strike="noStrike" kern="1200" cap="none" spc="0" normalizeH="0" baseline="0" noProof="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49" charset="-122"/>
                <a:cs typeface="+mj-cs"/>
              </a:rPr>
              <a:t> </a:t>
            </a:r>
            <a:endParaRPr kumimoji="0" lang="zh-CN" altLang="en-US" sz="2800" b="1" i="0" u="none" strike="noStrike" kern="1200" cap="none" spc="0" normalizeH="0" baseline="0" noProof="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49" charset="-122"/>
              <a:cs typeface="+mj-cs"/>
            </a:endParaRPr>
          </a:p>
        </p:txBody>
      </p:sp>
      <p:sp>
        <p:nvSpPr>
          <p:cNvPr id="19460" name="Rectangle 18"/>
          <p:cNvSpPr/>
          <p:nvPr/>
        </p:nvSpPr>
        <p:spPr>
          <a:xfrm flipV="1">
            <a:off x="3971925" y="5859463"/>
            <a:ext cx="6653213" cy="369887"/>
          </a:xfrm>
          <a:prstGeom prst="rect">
            <a:avLst/>
          </a:prstGeom>
          <a:noFill/>
          <a:ln w="9525">
            <a:noFill/>
          </a:ln>
        </p:spPr>
        <p:txBody>
          <a:bodyPr anchor="ctr">
            <a:spAutoFit/>
          </a:bodyPr>
          <a:lstStyle>
            <a:lvl1pPr marL="268605" indent="-268605" algn="just" rtl="0" eaLnBrk="0" fontAlgn="base" hangingPunct="0">
              <a:spcBef>
                <a:spcPts val="225"/>
              </a:spcBef>
              <a:spcAft>
                <a:spcPts val="225"/>
              </a:spcAft>
              <a:buClr>
                <a:schemeClr val="accent2"/>
              </a:buClr>
              <a:buSzPct val="60000"/>
              <a:buFont typeface="Wingdings 2" panose="05020102010507070707" pitchFamily="18" charset="2"/>
              <a:buChar char=""/>
              <a:defRPr sz="2400" kern="1200">
                <a:solidFill>
                  <a:srgbClr val="000000"/>
                </a:solidFill>
                <a:latin typeface="Arial" panose="020B0604020202020204" pitchFamily="34" charset="0"/>
                <a:ea typeface="黑体" panose="02010609060101010101" pitchFamily="49" charset="-122"/>
                <a:cs typeface="+mn-cs"/>
              </a:defRPr>
            </a:lvl1pPr>
            <a:lvl2pPr marL="269875" indent="-135255" algn="just" rtl="0" eaLnBrk="0" fontAlgn="base" hangingPunct="0">
              <a:spcBef>
                <a:spcPts val="225"/>
              </a:spcBef>
              <a:spcAft>
                <a:spcPts val="225"/>
              </a:spcAft>
              <a:buFont typeface="Arial" panose="020B0604020202020204" pitchFamily="34" charset="0"/>
              <a:buChar char="•"/>
              <a:defRPr sz="2000" kern="1200">
                <a:solidFill>
                  <a:srgbClr val="000000"/>
                </a:solidFill>
                <a:latin typeface="幼圆" panose="02010509060101010101" pitchFamily="49" charset="-122"/>
                <a:ea typeface="黑体" panose="02010609060101010101" pitchFamily="49" charset="-122"/>
                <a:cs typeface="+mn-cs"/>
              </a:defRPr>
            </a:lvl2pPr>
            <a:lvl3pPr marL="40513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3pPr>
            <a:lvl4pPr marL="53975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4pPr>
            <a:lvl5pPr marL="675005"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spcBef>
                <a:spcPct val="0"/>
              </a:spcBef>
              <a:spcAft>
                <a:spcPct val="0"/>
              </a:spcAft>
              <a:buClrTx/>
              <a:buSzTx/>
              <a:buFont typeface="Arial" panose="020B0604020202020204" pitchFamily="34" charset="0"/>
              <a:buNone/>
            </a:pPr>
            <a:endParaRPr lang="zh-CN" altLang="en-US" sz="1800" dirty="0">
              <a:solidFill>
                <a:schemeClr val="tx1"/>
              </a:solidFill>
            </a:endParaRPr>
          </a:p>
        </p:txBody>
      </p:sp>
      <p:sp>
        <p:nvSpPr>
          <p:cNvPr id="19461" name="Rectangle 22"/>
          <p:cNvSpPr/>
          <p:nvPr/>
        </p:nvSpPr>
        <p:spPr>
          <a:xfrm>
            <a:off x="0" y="-184150"/>
            <a:ext cx="184150" cy="368300"/>
          </a:xfrm>
          <a:prstGeom prst="rect">
            <a:avLst/>
          </a:prstGeom>
          <a:noFill/>
          <a:ln w="9525">
            <a:noFill/>
          </a:ln>
        </p:spPr>
        <p:txBody>
          <a:bodyPr wrap="none" anchor="ctr">
            <a:spAutoFit/>
          </a:bodyPr>
          <a:lstStyle>
            <a:lvl1pPr marL="268605" indent="-268605" algn="just" rtl="0" eaLnBrk="0" fontAlgn="base" hangingPunct="0">
              <a:spcBef>
                <a:spcPts val="225"/>
              </a:spcBef>
              <a:spcAft>
                <a:spcPts val="225"/>
              </a:spcAft>
              <a:buClr>
                <a:schemeClr val="accent2"/>
              </a:buClr>
              <a:buSzPct val="60000"/>
              <a:buFont typeface="Wingdings 2" panose="05020102010507070707" pitchFamily="18" charset="2"/>
              <a:buChar char=""/>
              <a:defRPr sz="2400" kern="1200">
                <a:solidFill>
                  <a:srgbClr val="000000"/>
                </a:solidFill>
                <a:latin typeface="Arial" panose="020B0604020202020204" pitchFamily="34" charset="0"/>
                <a:ea typeface="黑体" panose="02010609060101010101" pitchFamily="49" charset="-122"/>
                <a:cs typeface="+mn-cs"/>
              </a:defRPr>
            </a:lvl1pPr>
            <a:lvl2pPr marL="269875" indent="-135255" algn="just" rtl="0" eaLnBrk="0" fontAlgn="base" hangingPunct="0">
              <a:spcBef>
                <a:spcPts val="225"/>
              </a:spcBef>
              <a:spcAft>
                <a:spcPts val="225"/>
              </a:spcAft>
              <a:buFont typeface="Arial" panose="020B0604020202020204" pitchFamily="34" charset="0"/>
              <a:buChar char="•"/>
              <a:defRPr sz="2000" kern="1200">
                <a:solidFill>
                  <a:srgbClr val="000000"/>
                </a:solidFill>
                <a:latin typeface="幼圆" panose="02010509060101010101" pitchFamily="49" charset="-122"/>
                <a:ea typeface="黑体" panose="02010609060101010101" pitchFamily="49" charset="-122"/>
                <a:cs typeface="+mn-cs"/>
              </a:defRPr>
            </a:lvl2pPr>
            <a:lvl3pPr marL="40513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3pPr>
            <a:lvl4pPr marL="53975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4pPr>
            <a:lvl5pPr marL="675005"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spcBef>
                <a:spcPct val="0"/>
              </a:spcBef>
              <a:spcAft>
                <a:spcPct val="0"/>
              </a:spcAft>
              <a:buClrTx/>
              <a:buSzTx/>
              <a:buFont typeface="Arial" panose="020B0604020202020204" pitchFamily="34" charset="0"/>
              <a:buNone/>
            </a:pPr>
            <a:endParaRPr lang="zh-CN" altLang="en-US" sz="1800" dirty="0">
              <a:solidFill>
                <a:schemeClr val="tx1"/>
              </a:solidFill>
            </a:endParaRPr>
          </a:p>
        </p:txBody>
      </p:sp>
      <p:pic>
        <p:nvPicPr>
          <p:cNvPr id="19462" name="图片 36"/>
          <p:cNvPicPr>
            <a:picLocks noChangeAspect="1"/>
          </p:cNvPicPr>
          <p:nvPr/>
        </p:nvPicPr>
        <p:blipFill>
          <a:blip r:embed="rId1"/>
          <a:stretch>
            <a:fillRect/>
          </a:stretch>
        </p:blipFill>
        <p:spPr>
          <a:xfrm>
            <a:off x="250825" y="2546350"/>
            <a:ext cx="3771900" cy="2888615"/>
          </a:xfrm>
          <a:prstGeom prst="rect">
            <a:avLst/>
          </a:prstGeom>
          <a:noFill/>
          <a:ln w="9525">
            <a:noFill/>
          </a:ln>
        </p:spPr>
      </p:pic>
      <p:sp>
        <p:nvSpPr>
          <p:cNvPr id="19463" name="矩形 71"/>
          <p:cNvSpPr/>
          <p:nvPr/>
        </p:nvSpPr>
        <p:spPr>
          <a:xfrm>
            <a:off x="4500880" y="2666048"/>
            <a:ext cx="4454525" cy="1754187"/>
          </a:xfrm>
          <a:prstGeom prst="rect">
            <a:avLst/>
          </a:prstGeom>
          <a:noFill/>
          <a:ln w="9525">
            <a:noFill/>
          </a:ln>
        </p:spPr>
        <p:txBody>
          <a:bodyPr>
            <a:spAutoFit/>
          </a:bodyPr>
          <a:lstStyle>
            <a:lvl1pPr marL="268605" indent="-268605" algn="just" rtl="0" eaLnBrk="0" fontAlgn="base" hangingPunct="0">
              <a:spcBef>
                <a:spcPts val="225"/>
              </a:spcBef>
              <a:spcAft>
                <a:spcPts val="225"/>
              </a:spcAft>
              <a:buClr>
                <a:schemeClr val="accent2"/>
              </a:buClr>
              <a:buSzPct val="60000"/>
              <a:buFont typeface="Wingdings 2" panose="05020102010507070707" pitchFamily="18" charset="2"/>
              <a:buChar char=""/>
              <a:defRPr sz="2400" kern="1200">
                <a:solidFill>
                  <a:srgbClr val="000000"/>
                </a:solidFill>
                <a:latin typeface="Arial" panose="020B0604020202020204" pitchFamily="34" charset="0"/>
                <a:ea typeface="黑体" panose="02010609060101010101" pitchFamily="49" charset="-122"/>
                <a:cs typeface="+mn-cs"/>
              </a:defRPr>
            </a:lvl1pPr>
            <a:lvl2pPr marL="269875" indent="-135255" algn="just" rtl="0" eaLnBrk="0" fontAlgn="base" hangingPunct="0">
              <a:spcBef>
                <a:spcPts val="225"/>
              </a:spcBef>
              <a:spcAft>
                <a:spcPts val="225"/>
              </a:spcAft>
              <a:buFont typeface="Arial" panose="020B0604020202020204" pitchFamily="34" charset="0"/>
              <a:buChar char="•"/>
              <a:defRPr sz="2000" kern="1200">
                <a:solidFill>
                  <a:srgbClr val="000000"/>
                </a:solidFill>
                <a:latin typeface="幼圆" panose="02010509060101010101" pitchFamily="49" charset="-122"/>
                <a:ea typeface="黑体" panose="02010609060101010101" pitchFamily="49" charset="-122"/>
                <a:cs typeface="+mn-cs"/>
              </a:defRPr>
            </a:lvl2pPr>
            <a:lvl3pPr marL="40513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3pPr>
            <a:lvl4pPr marL="53975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4pPr>
            <a:lvl5pPr marL="675005"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spcBef>
                <a:spcPct val="0"/>
              </a:spcBef>
              <a:spcAft>
                <a:spcPct val="0"/>
              </a:spcAft>
              <a:buClrTx/>
              <a:buSzTx/>
              <a:buFont typeface="Arial" panose="020B0604020202020204" pitchFamily="34" charset="0"/>
              <a:buNone/>
            </a:pPr>
            <a:r>
              <a:rPr lang="zh-CN" altLang="en-US" sz="1800" dirty="0">
                <a:latin typeface="FZSSK--GBK1-0"/>
              </a:rPr>
              <a:t>某些稳定核素发生的核反应能够与不稳定核素发生的核反应形成相同的复合核</a:t>
            </a:r>
            <a:r>
              <a:rPr lang="en-US" altLang="zh-CN" sz="1800" dirty="0">
                <a:latin typeface="E-BZ"/>
              </a:rPr>
              <a:t>, </a:t>
            </a:r>
            <a:r>
              <a:rPr lang="zh-CN" altLang="en-US" sz="1800" dirty="0">
                <a:latin typeface="FZSSK--GBK1-0"/>
              </a:rPr>
              <a:t>并通过相同的衰变道衰变。</a:t>
            </a:r>
            <a:endParaRPr lang="en-US" altLang="zh-CN" sz="1800" dirty="0">
              <a:latin typeface="FZSSK--GBK1-0"/>
            </a:endParaRPr>
          </a:p>
          <a:p>
            <a:pPr marL="0" lvl="0" indent="0" algn="l" eaLnBrk="1" hangingPunct="1">
              <a:spcBef>
                <a:spcPct val="0"/>
              </a:spcBef>
              <a:spcAft>
                <a:spcPct val="0"/>
              </a:spcAft>
              <a:buClrTx/>
              <a:buSzTx/>
              <a:buFont typeface="Arial" panose="020B0604020202020204" pitchFamily="34" charset="0"/>
              <a:buNone/>
            </a:pPr>
            <a:r>
              <a:rPr lang="zh-CN" altLang="en-US" sz="1800" dirty="0">
                <a:solidFill>
                  <a:schemeClr val="tx1"/>
                </a:solidFill>
              </a:rPr>
              <a:t>以此通过稳定的靶来研究不稳定核素的截面</a:t>
            </a:r>
            <a:r>
              <a:rPr lang="zh-CN" altLang="en-US" sz="1800" dirty="0">
                <a:latin typeface="E-BZ"/>
              </a:rPr>
              <a:t>。</a:t>
            </a:r>
            <a:r>
              <a:rPr lang="zh-CN" altLang="en-US" sz="1800" dirty="0">
                <a:solidFill>
                  <a:schemeClr val="tx1"/>
                </a:solidFill>
              </a:rPr>
              <a:t> </a:t>
            </a:r>
            <a:br>
              <a:rPr lang="zh-CN" altLang="en-US" sz="1800" dirty="0">
                <a:solidFill>
                  <a:schemeClr val="tx1"/>
                </a:solidFill>
              </a:rPr>
            </a:br>
            <a:endParaRPr lang="zh-CN" altLang="en-US" sz="1800" dirty="0">
              <a:solidFill>
                <a:schemeClr val="tx1"/>
              </a:solidFill>
            </a:endParaRPr>
          </a:p>
        </p:txBody>
      </p:sp>
      <p:sp>
        <p:nvSpPr>
          <p:cNvPr id="3" name="灯片编号占位符 2"/>
          <p:cNvSpPr txBox="1">
            <a:spLocks noGrp="1"/>
          </p:cNvSpPr>
          <p:nvPr>
            <p:ph type="sldNum" sz="quarter" idx="4"/>
          </p:nvPr>
        </p:nvSpPr>
        <p:spPr>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9AEB61C2-7F9F-494B-AED0-28AC848F955E}" type="slidenum">
              <a:rPr kumimoji="0" lang="zh-CN" altLang="en-US" sz="16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ea"/>
              </a:rPr>
            </a:fld>
            <a:endParaRPr kumimoji="0" lang="zh-CN" altLang="en-US" sz="16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ea"/>
            </a:endParaRPr>
          </a:p>
        </p:txBody>
      </p:sp>
      <p:graphicFrame>
        <p:nvGraphicFramePr>
          <p:cNvPr id="19466" name="对象 36"/>
          <p:cNvGraphicFramePr>
            <a:graphicFrameLocks noChangeAspect="1"/>
          </p:cNvGraphicFramePr>
          <p:nvPr/>
        </p:nvGraphicFramePr>
        <p:xfrm>
          <a:off x="4078288" y="4954588"/>
          <a:ext cx="3451225" cy="479425"/>
        </p:xfrm>
        <a:graphic>
          <a:graphicData uri="http://schemas.openxmlformats.org/presentationml/2006/ole">
            <mc:AlternateContent xmlns:mc="http://schemas.openxmlformats.org/markup-compatibility/2006">
              <mc:Choice xmlns:v="urn:schemas-microsoft-com:vml" Requires="v">
                <p:oleObj spid="_x0000_s3087" name="" r:id="rId2" imgW="1828800" imgH="254000" progId="Equation.DSMT4">
                  <p:embed/>
                </p:oleObj>
              </mc:Choice>
              <mc:Fallback>
                <p:oleObj name="" r:id="rId2" imgW="1828800" imgH="254000" progId="Equation.DSMT4">
                  <p:embed/>
                  <p:pic>
                    <p:nvPicPr>
                      <p:cNvPr id="0" name="图片 3086"/>
                      <p:cNvPicPr/>
                      <p:nvPr/>
                    </p:nvPicPr>
                    <p:blipFill>
                      <a:blip r:embed="rId3"/>
                      <a:stretch>
                        <a:fillRect/>
                      </a:stretch>
                    </p:blipFill>
                    <p:spPr>
                      <a:xfrm>
                        <a:off x="4078288" y="4954588"/>
                        <a:ext cx="3451225" cy="479425"/>
                      </a:xfrm>
                      <a:prstGeom prst="rect">
                        <a:avLst/>
                      </a:prstGeom>
                      <a:noFill/>
                      <a:ln w="38100">
                        <a:noFill/>
                        <a:miter/>
                      </a:ln>
                    </p:spPr>
                  </p:pic>
                </p:oleObj>
              </mc:Fallback>
            </mc:AlternateContent>
          </a:graphicData>
        </a:graphic>
      </p:graphicFrame>
      <p:cxnSp>
        <p:nvCxnSpPr>
          <p:cNvPr id="13" name="连接符: 肘形 12"/>
          <p:cNvCxnSpPr/>
          <p:nvPr/>
        </p:nvCxnSpPr>
        <p:spPr>
          <a:xfrm>
            <a:off x="6445250" y="5462588"/>
            <a:ext cx="1584325" cy="2825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连接符: 肘形 13"/>
          <p:cNvCxnSpPr/>
          <p:nvPr/>
        </p:nvCxnSpPr>
        <p:spPr>
          <a:xfrm rot="10800000" flipV="1">
            <a:off x="4500563" y="5462588"/>
            <a:ext cx="1800225" cy="2825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469" name="文本框 42"/>
          <p:cNvSpPr txBox="1"/>
          <p:nvPr/>
        </p:nvSpPr>
        <p:spPr>
          <a:xfrm>
            <a:off x="3489325" y="5564188"/>
            <a:ext cx="1441450" cy="342900"/>
          </a:xfrm>
          <a:prstGeom prst="rect">
            <a:avLst/>
          </a:prstGeom>
          <a:noFill/>
          <a:ln w="9525">
            <a:noFill/>
          </a:ln>
        </p:spPr>
        <p:txBody>
          <a:bodyPr>
            <a:spAutoFit/>
          </a:bodyPr>
          <a:p>
            <a:pPr>
              <a:lnSpc>
                <a:spcPct val="130000"/>
              </a:lnSpc>
            </a:pPr>
            <a:r>
              <a:rPr lang="zh-CN" altLang="en-US" sz="1400" dirty="0">
                <a:latin typeface="Arial" panose="020B0604020202020204" pitchFamily="34" charset="0"/>
                <a:ea typeface="微软雅黑" panose="020B0503020204020204" pitchFamily="34" charset="-122"/>
              </a:rPr>
              <a:t>理论计算</a:t>
            </a:r>
            <a:endParaRPr lang="zh-CN" altLang="en-US" sz="1400" dirty="0">
              <a:latin typeface="Arial" panose="020B0604020202020204" pitchFamily="34" charset="0"/>
              <a:ea typeface="微软雅黑" panose="020B0503020204020204" pitchFamily="34" charset="-122"/>
            </a:endParaRPr>
          </a:p>
        </p:txBody>
      </p:sp>
      <p:sp>
        <p:nvSpPr>
          <p:cNvPr id="19470" name="文本框 43"/>
          <p:cNvSpPr txBox="1"/>
          <p:nvPr/>
        </p:nvSpPr>
        <p:spPr>
          <a:xfrm>
            <a:off x="8181975" y="5564188"/>
            <a:ext cx="1439863" cy="342900"/>
          </a:xfrm>
          <a:prstGeom prst="rect">
            <a:avLst/>
          </a:prstGeom>
          <a:noFill/>
          <a:ln w="9525">
            <a:noFill/>
          </a:ln>
        </p:spPr>
        <p:txBody>
          <a:bodyPr>
            <a:spAutoFit/>
          </a:bodyPr>
          <a:p>
            <a:pPr>
              <a:lnSpc>
                <a:spcPct val="130000"/>
              </a:lnSpc>
            </a:pPr>
            <a:r>
              <a:rPr lang="zh-CN" altLang="en-US" sz="1400" dirty="0">
                <a:latin typeface="Arial" panose="020B0604020202020204" pitchFamily="34" charset="0"/>
                <a:ea typeface="微软雅黑" panose="020B0503020204020204" pitchFamily="34" charset="-122"/>
              </a:rPr>
              <a:t>实验测定</a:t>
            </a:r>
            <a:endParaRPr lang="zh-CN" altLang="en-US" sz="1400" dirty="0">
              <a:latin typeface="Arial" panose="020B0604020202020204" pitchFamily="34" charset="0"/>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noFill/>
          <a:ln>
            <a:noFill/>
          </a:ln>
          <a:effectLst/>
          <a:scene3d>
            <a:camera prst="orthographicFront"/>
            <a:lightRig rig="balanced" dir="t"/>
          </a:scene3d>
          <a:sp3d prstMaterial="plastic"/>
        </p:spPr>
        <p:txBody>
          <a:bodyPr vert="horz" lIns="91440" tIns="45720" rIns="91440" bIns="45720" rtlCol="0" anchor="b">
            <a:normAutofit/>
          </a:body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GB" altLang="zh-CN" sz="2800" b="1" i="0" u="none" strike="noStrike" kern="1200" cap="none" spc="0" normalizeH="0" baseline="0" noProof="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49" charset="-122"/>
                <a:cs typeface="+mj-cs"/>
              </a:rPr>
              <a:t>2.</a:t>
            </a:r>
            <a:r>
              <a:rPr kumimoji="0" lang="zh-CN" altLang="en-US" sz="2800" b="1" i="0" u="none" strike="noStrike" kern="1200" cap="none" spc="0" normalizeH="0" baseline="0" noProof="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49" charset="-122"/>
                <a:cs typeface="+mj-cs"/>
              </a:rPr>
              <a:t>替代法介绍</a:t>
            </a:r>
            <a:endParaRPr kumimoji="0" lang="zh-CN" altLang="en-US" sz="2800" b="1" i="0" u="none" strike="noStrike" kern="1200" cap="none" spc="0" normalizeH="0" baseline="0" noProof="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49" charset="-122"/>
              <a:cs typeface="+mj-cs"/>
            </a:endParaRPr>
          </a:p>
        </p:txBody>
      </p:sp>
      <p:graphicFrame>
        <p:nvGraphicFramePr>
          <p:cNvPr id="20484" name="对象 6"/>
          <p:cNvGraphicFramePr>
            <a:graphicFrameLocks noChangeAspect="1"/>
          </p:cNvGraphicFramePr>
          <p:nvPr/>
        </p:nvGraphicFramePr>
        <p:xfrm>
          <a:off x="87313" y="1987550"/>
          <a:ext cx="8937625" cy="1073150"/>
        </p:xfrm>
        <a:graphic>
          <a:graphicData uri="http://schemas.openxmlformats.org/presentationml/2006/ole">
            <mc:AlternateContent xmlns:mc="http://schemas.openxmlformats.org/markup-compatibility/2006">
              <mc:Choice xmlns:v="urn:schemas-microsoft-com:vml" Requires="v">
                <p:oleObj spid="_x0000_s3088" name="" r:id="rId1" imgW="5118100" imgH="622300" progId="Equation.DSMT4">
                  <p:embed/>
                </p:oleObj>
              </mc:Choice>
              <mc:Fallback>
                <p:oleObj name="" r:id="rId1" imgW="5118100" imgH="622300" progId="Equation.DSMT4">
                  <p:embed/>
                  <p:pic>
                    <p:nvPicPr>
                      <p:cNvPr id="0" name="图片 3087"/>
                      <p:cNvPicPr/>
                      <p:nvPr/>
                    </p:nvPicPr>
                    <p:blipFill>
                      <a:blip r:embed="rId2"/>
                      <a:stretch>
                        <a:fillRect/>
                      </a:stretch>
                    </p:blipFill>
                    <p:spPr>
                      <a:xfrm>
                        <a:off x="87313" y="1987550"/>
                        <a:ext cx="8937625" cy="1073150"/>
                      </a:xfrm>
                      <a:prstGeom prst="rect">
                        <a:avLst/>
                      </a:prstGeom>
                      <a:noFill/>
                      <a:ln w="38100">
                        <a:noFill/>
                        <a:miter/>
                      </a:ln>
                    </p:spPr>
                  </p:pic>
                </p:oleObj>
              </mc:Fallback>
            </mc:AlternateContent>
          </a:graphicData>
        </a:graphic>
      </p:graphicFrame>
      <p:graphicFrame>
        <p:nvGraphicFramePr>
          <p:cNvPr id="20485" name="对象 7"/>
          <p:cNvGraphicFramePr>
            <a:graphicFrameLocks noChangeAspect="1"/>
          </p:cNvGraphicFramePr>
          <p:nvPr/>
        </p:nvGraphicFramePr>
        <p:xfrm>
          <a:off x="76200" y="3619500"/>
          <a:ext cx="4913313" cy="595313"/>
        </p:xfrm>
        <a:graphic>
          <a:graphicData uri="http://schemas.openxmlformats.org/presentationml/2006/ole">
            <mc:AlternateContent xmlns:mc="http://schemas.openxmlformats.org/markup-compatibility/2006">
              <mc:Choice xmlns:v="urn:schemas-microsoft-com:vml" Requires="v">
                <p:oleObj spid="_x0000_s3091" name="" r:id="rId3" imgW="2692400" imgH="342900" progId="Equation.DSMT4">
                  <p:embed/>
                </p:oleObj>
              </mc:Choice>
              <mc:Fallback>
                <p:oleObj name="" r:id="rId3" imgW="2692400" imgH="342900" progId="Equation.DSMT4">
                  <p:embed/>
                  <p:pic>
                    <p:nvPicPr>
                      <p:cNvPr id="0" name="图片 3090"/>
                      <p:cNvPicPr/>
                      <p:nvPr/>
                    </p:nvPicPr>
                    <p:blipFill>
                      <a:blip r:embed="rId4"/>
                      <a:stretch>
                        <a:fillRect/>
                      </a:stretch>
                    </p:blipFill>
                    <p:spPr>
                      <a:xfrm>
                        <a:off x="76200" y="3619500"/>
                        <a:ext cx="4913313" cy="595313"/>
                      </a:xfrm>
                      <a:prstGeom prst="rect">
                        <a:avLst/>
                      </a:prstGeom>
                      <a:noFill/>
                      <a:ln w="38100">
                        <a:noFill/>
                        <a:miter/>
                      </a:ln>
                    </p:spPr>
                  </p:pic>
                </p:oleObj>
              </mc:Fallback>
            </mc:AlternateContent>
          </a:graphicData>
        </a:graphic>
      </p:graphicFrame>
      <p:graphicFrame>
        <p:nvGraphicFramePr>
          <p:cNvPr id="20486" name="对象 10"/>
          <p:cNvGraphicFramePr>
            <a:graphicFrameLocks noChangeAspect="1"/>
          </p:cNvGraphicFramePr>
          <p:nvPr/>
        </p:nvGraphicFramePr>
        <p:xfrm>
          <a:off x="8158163" y="2451100"/>
          <a:ext cx="153987" cy="239713"/>
        </p:xfrm>
        <a:graphic>
          <a:graphicData uri="http://schemas.openxmlformats.org/presentationml/2006/ole">
            <mc:AlternateContent xmlns:mc="http://schemas.openxmlformats.org/markup-compatibility/2006">
              <mc:Choice xmlns:v="urn:schemas-microsoft-com:vml" Requires="v">
                <p:oleObj spid="_x0000_s3090" name="" r:id="rId5" imgW="114300" imgH="177800" progId="Equation.DSMT4">
                  <p:embed/>
                </p:oleObj>
              </mc:Choice>
              <mc:Fallback>
                <p:oleObj name="" r:id="rId5" imgW="114300" imgH="177800" progId="Equation.DSMT4">
                  <p:embed/>
                  <p:pic>
                    <p:nvPicPr>
                      <p:cNvPr id="0" name="图片 3089"/>
                      <p:cNvPicPr/>
                      <p:nvPr/>
                    </p:nvPicPr>
                    <p:blipFill>
                      <a:blip r:embed="rId6"/>
                      <a:stretch>
                        <a:fillRect/>
                      </a:stretch>
                    </p:blipFill>
                    <p:spPr>
                      <a:xfrm>
                        <a:off x="8158163" y="2451100"/>
                        <a:ext cx="153987" cy="239713"/>
                      </a:xfrm>
                      <a:prstGeom prst="rect">
                        <a:avLst/>
                      </a:prstGeom>
                      <a:noFill/>
                      <a:ln w="38100">
                        <a:noFill/>
                        <a:miter/>
                      </a:ln>
                    </p:spPr>
                  </p:pic>
                </p:oleObj>
              </mc:Fallback>
            </mc:AlternateContent>
          </a:graphicData>
        </a:graphic>
      </p:graphicFrame>
      <p:sp>
        <p:nvSpPr>
          <p:cNvPr id="20487" name="Rectangle 8"/>
          <p:cNvSpPr/>
          <p:nvPr/>
        </p:nvSpPr>
        <p:spPr>
          <a:xfrm flipV="1">
            <a:off x="1042988" y="3709988"/>
            <a:ext cx="10460037" cy="369887"/>
          </a:xfrm>
          <a:prstGeom prst="rect">
            <a:avLst/>
          </a:prstGeom>
          <a:noFill/>
          <a:ln w="9525">
            <a:noFill/>
          </a:ln>
        </p:spPr>
        <p:txBody>
          <a:bodyPr anchor="ctr">
            <a:spAutoFit/>
          </a:bodyPr>
          <a:lstStyle>
            <a:lvl1pPr marL="268605" indent="-268605" algn="just" rtl="0" eaLnBrk="0" fontAlgn="base" hangingPunct="0">
              <a:spcBef>
                <a:spcPts val="225"/>
              </a:spcBef>
              <a:spcAft>
                <a:spcPts val="225"/>
              </a:spcAft>
              <a:buClr>
                <a:schemeClr val="accent2"/>
              </a:buClr>
              <a:buSzPct val="60000"/>
              <a:buFont typeface="Wingdings 2" panose="05020102010507070707" pitchFamily="18" charset="2"/>
              <a:buChar char=""/>
              <a:defRPr sz="2400" kern="1200">
                <a:solidFill>
                  <a:srgbClr val="000000"/>
                </a:solidFill>
                <a:latin typeface="Arial" panose="020B0604020202020204" pitchFamily="34" charset="0"/>
                <a:ea typeface="黑体" panose="02010609060101010101" pitchFamily="49" charset="-122"/>
                <a:cs typeface="+mn-cs"/>
              </a:defRPr>
            </a:lvl1pPr>
            <a:lvl2pPr marL="269875" indent="-135255" algn="just" rtl="0" eaLnBrk="0" fontAlgn="base" hangingPunct="0">
              <a:spcBef>
                <a:spcPts val="225"/>
              </a:spcBef>
              <a:spcAft>
                <a:spcPts val="225"/>
              </a:spcAft>
              <a:buFont typeface="Arial" panose="020B0604020202020204" pitchFamily="34" charset="0"/>
              <a:buChar char="•"/>
              <a:defRPr sz="2000" kern="1200">
                <a:solidFill>
                  <a:srgbClr val="000000"/>
                </a:solidFill>
                <a:latin typeface="幼圆" panose="02010509060101010101" pitchFamily="49" charset="-122"/>
                <a:ea typeface="黑体" panose="02010609060101010101" pitchFamily="49" charset="-122"/>
                <a:cs typeface="+mn-cs"/>
              </a:defRPr>
            </a:lvl2pPr>
            <a:lvl3pPr marL="40513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3pPr>
            <a:lvl4pPr marL="53975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4pPr>
            <a:lvl5pPr marL="675005"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spcBef>
                <a:spcPct val="0"/>
              </a:spcBef>
              <a:spcAft>
                <a:spcPct val="0"/>
              </a:spcAft>
              <a:buClrTx/>
              <a:buSzTx/>
              <a:buFont typeface="Arial" panose="020B0604020202020204" pitchFamily="34" charset="0"/>
              <a:buNone/>
            </a:pPr>
            <a:endParaRPr lang="zh-CN" altLang="en-US" sz="1800" dirty="0">
              <a:solidFill>
                <a:schemeClr val="tx1"/>
              </a:solidFill>
            </a:endParaRPr>
          </a:p>
        </p:txBody>
      </p:sp>
      <p:graphicFrame>
        <p:nvGraphicFramePr>
          <p:cNvPr id="20488" name="对象 12"/>
          <p:cNvGraphicFramePr>
            <a:graphicFrameLocks noChangeAspect="1"/>
          </p:cNvGraphicFramePr>
          <p:nvPr/>
        </p:nvGraphicFramePr>
        <p:xfrm>
          <a:off x="65088" y="4687888"/>
          <a:ext cx="2378075" cy="750887"/>
        </p:xfrm>
        <a:graphic>
          <a:graphicData uri="http://schemas.openxmlformats.org/presentationml/2006/ole">
            <mc:AlternateContent xmlns:mc="http://schemas.openxmlformats.org/markup-compatibility/2006">
              <mc:Choice xmlns:v="urn:schemas-microsoft-com:vml" Requires="v">
                <p:oleObj spid="_x0000_s3092" name="" r:id="rId7" imgW="1447800" imgH="431800" progId="Equation.DSMT4">
                  <p:embed/>
                </p:oleObj>
              </mc:Choice>
              <mc:Fallback>
                <p:oleObj name="" r:id="rId7" imgW="1447800" imgH="431800" progId="Equation.DSMT4">
                  <p:embed/>
                  <p:pic>
                    <p:nvPicPr>
                      <p:cNvPr id="0" name="图片 3091"/>
                      <p:cNvPicPr/>
                      <p:nvPr/>
                    </p:nvPicPr>
                    <p:blipFill>
                      <a:blip r:embed="rId8"/>
                      <a:stretch>
                        <a:fillRect/>
                      </a:stretch>
                    </p:blipFill>
                    <p:spPr>
                      <a:xfrm>
                        <a:off x="65088" y="4687888"/>
                        <a:ext cx="2378075" cy="750887"/>
                      </a:xfrm>
                      <a:prstGeom prst="rect">
                        <a:avLst/>
                      </a:prstGeom>
                      <a:noFill/>
                      <a:ln w="38100">
                        <a:noFill/>
                        <a:miter/>
                      </a:ln>
                    </p:spPr>
                  </p:pic>
                </p:oleObj>
              </mc:Fallback>
            </mc:AlternateContent>
          </a:graphicData>
        </a:graphic>
      </p:graphicFrame>
      <p:sp>
        <p:nvSpPr>
          <p:cNvPr id="20489" name="文本框 14"/>
          <p:cNvSpPr txBox="1"/>
          <p:nvPr/>
        </p:nvSpPr>
        <p:spPr>
          <a:xfrm>
            <a:off x="109538" y="2986088"/>
            <a:ext cx="3511550" cy="342900"/>
          </a:xfrm>
          <a:prstGeom prst="rect">
            <a:avLst/>
          </a:prstGeom>
          <a:noFill/>
          <a:ln w="9525">
            <a:noFill/>
          </a:ln>
        </p:spPr>
        <p:txBody>
          <a:bodyPr>
            <a:spAutoFit/>
          </a:bodyPr>
          <a:lstStyle>
            <a:lvl1pPr marL="268605" indent="-268605" algn="just" rtl="0" eaLnBrk="0" fontAlgn="base" hangingPunct="0">
              <a:spcBef>
                <a:spcPts val="225"/>
              </a:spcBef>
              <a:spcAft>
                <a:spcPts val="225"/>
              </a:spcAft>
              <a:buClr>
                <a:schemeClr val="accent2"/>
              </a:buClr>
              <a:buSzPct val="60000"/>
              <a:buFont typeface="Wingdings 2" panose="05020102010507070707" pitchFamily="18" charset="2"/>
              <a:buChar char=""/>
              <a:defRPr sz="2400" kern="1200">
                <a:solidFill>
                  <a:srgbClr val="000000"/>
                </a:solidFill>
                <a:latin typeface="Arial" panose="020B0604020202020204" pitchFamily="34" charset="0"/>
                <a:ea typeface="黑体" panose="02010609060101010101" pitchFamily="49" charset="-122"/>
                <a:cs typeface="+mn-cs"/>
              </a:defRPr>
            </a:lvl1pPr>
            <a:lvl2pPr marL="269875" indent="-135255" algn="just" rtl="0" eaLnBrk="0" fontAlgn="base" hangingPunct="0">
              <a:spcBef>
                <a:spcPts val="225"/>
              </a:spcBef>
              <a:spcAft>
                <a:spcPts val="225"/>
              </a:spcAft>
              <a:buFont typeface="Arial" panose="020B0604020202020204" pitchFamily="34" charset="0"/>
              <a:buChar char="•"/>
              <a:defRPr sz="2000" kern="1200">
                <a:solidFill>
                  <a:srgbClr val="000000"/>
                </a:solidFill>
                <a:latin typeface="幼圆" panose="02010509060101010101" pitchFamily="49" charset="-122"/>
                <a:ea typeface="黑体" panose="02010609060101010101" pitchFamily="49" charset="-122"/>
                <a:cs typeface="+mn-cs"/>
              </a:defRPr>
            </a:lvl2pPr>
            <a:lvl3pPr marL="40513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3pPr>
            <a:lvl4pPr marL="53975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4pPr>
            <a:lvl5pPr marL="675005"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lnSpc>
                <a:spcPct val="130000"/>
              </a:lnSpc>
              <a:spcBef>
                <a:spcPct val="0"/>
              </a:spcBef>
              <a:spcAft>
                <a:spcPct val="0"/>
              </a:spcAft>
              <a:buClrTx/>
              <a:buSzTx/>
              <a:buFont typeface="Arial" panose="020B0604020202020204" pitchFamily="34" charset="0"/>
              <a:buNone/>
            </a:pPr>
            <a:r>
              <a:rPr lang="zh-CN" altLang="en-US" sz="1400" dirty="0">
                <a:solidFill>
                  <a:schemeClr val="tx1"/>
                </a:solidFill>
                <a:ea typeface="微软雅黑" panose="020B0503020204020204" pitchFamily="34" charset="-122"/>
              </a:rPr>
              <a:t>复合核形成与衰变的独立性</a:t>
            </a:r>
            <a:endParaRPr lang="zh-CN" altLang="en-US" sz="1400" dirty="0">
              <a:solidFill>
                <a:schemeClr val="tx1"/>
              </a:solidFill>
              <a:ea typeface="微软雅黑" panose="020B0503020204020204" pitchFamily="34" charset="-122"/>
            </a:endParaRPr>
          </a:p>
        </p:txBody>
      </p:sp>
      <p:sp>
        <p:nvSpPr>
          <p:cNvPr id="20490" name="文本框 15"/>
          <p:cNvSpPr txBox="1"/>
          <p:nvPr/>
        </p:nvSpPr>
        <p:spPr>
          <a:xfrm>
            <a:off x="152400" y="1782763"/>
            <a:ext cx="2257425" cy="342900"/>
          </a:xfrm>
          <a:prstGeom prst="rect">
            <a:avLst/>
          </a:prstGeom>
          <a:noFill/>
          <a:ln w="9525">
            <a:noFill/>
          </a:ln>
        </p:spPr>
        <p:txBody>
          <a:bodyPr>
            <a:spAutoFit/>
          </a:bodyPr>
          <a:lstStyle>
            <a:lvl1pPr marL="268605" indent="-268605" algn="just" rtl="0" eaLnBrk="0" fontAlgn="base" hangingPunct="0">
              <a:spcBef>
                <a:spcPts val="225"/>
              </a:spcBef>
              <a:spcAft>
                <a:spcPts val="225"/>
              </a:spcAft>
              <a:buClr>
                <a:schemeClr val="accent2"/>
              </a:buClr>
              <a:buSzPct val="60000"/>
              <a:buFont typeface="Wingdings 2" panose="05020102010507070707" pitchFamily="18" charset="2"/>
              <a:buChar char=""/>
              <a:defRPr sz="2400" kern="1200">
                <a:solidFill>
                  <a:srgbClr val="000000"/>
                </a:solidFill>
                <a:latin typeface="Arial" panose="020B0604020202020204" pitchFamily="34" charset="0"/>
                <a:ea typeface="黑体" panose="02010609060101010101" pitchFamily="49" charset="-122"/>
                <a:cs typeface="+mn-cs"/>
              </a:defRPr>
            </a:lvl1pPr>
            <a:lvl2pPr marL="269875" indent="-135255" algn="just" rtl="0" eaLnBrk="0" fontAlgn="base" hangingPunct="0">
              <a:spcBef>
                <a:spcPts val="225"/>
              </a:spcBef>
              <a:spcAft>
                <a:spcPts val="225"/>
              </a:spcAft>
              <a:buFont typeface="Arial" panose="020B0604020202020204" pitchFamily="34" charset="0"/>
              <a:buChar char="•"/>
              <a:defRPr sz="2000" kern="1200">
                <a:solidFill>
                  <a:srgbClr val="000000"/>
                </a:solidFill>
                <a:latin typeface="幼圆" panose="02010509060101010101" pitchFamily="49" charset="-122"/>
                <a:ea typeface="黑体" panose="02010609060101010101" pitchFamily="49" charset="-122"/>
                <a:cs typeface="+mn-cs"/>
              </a:defRPr>
            </a:lvl2pPr>
            <a:lvl3pPr marL="40513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3pPr>
            <a:lvl4pPr marL="53975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4pPr>
            <a:lvl5pPr marL="675005"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lnSpc>
                <a:spcPct val="130000"/>
              </a:lnSpc>
              <a:spcBef>
                <a:spcPct val="0"/>
              </a:spcBef>
              <a:spcAft>
                <a:spcPct val="0"/>
              </a:spcAft>
              <a:buClrTx/>
              <a:buSzTx/>
              <a:buFont typeface="Arial" panose="020B0604020202020204" pitchFamily="34" charset="0"/>
              <a:buNone/>
            </a:pPr>
            <a:r>
              <a:rPr lang="zh-CN" altLang="en-US" sz="1400" dirty="0">
                <a:solidFill>
                  <a:schemeClr val="tx1"/>
                </a:solidFill>
                <a:ea typeface="微软雅黑" panose="020B0503020204020204" pitchFamily="34" charset="-122"/>
              </a:rPr>
              <a:t>根据</a:t>
            </a:r>
            <a:r>
              <a:rPr lang="en-US" altLang="zh-CN" sz="1400" dirty="0">
                <a:solidFill>
                  <a:schemeClr val="tx1"/>
                </a:solidFill>
                <a:ea typeface="微软雅黑" panose="020B0503020204020204" pitchFamily="34" charset="-122"/>
              </a:rPr>
              <a:t>H-F</a:t>
            </a:r>
            <a:r>
              <a:rPr lang="zh-CN" altLang="en-US" sz="1400" dirty="0">
                <a:solidFill>
                  <a:schemeClr val="tx1"/>
                </a:solidFill>
                <a:ea typeface="微软雅黑" panose="020B0503020204020204" pitchFamily="34" charset="-122"/>
              </a:rPr>
              <a:t>理论</a:t>
            </a:r>
            <a:endParaRPr lang="zh-CN" altLang="en-US" sz="1400" dirty="0">
              <a:solidFill>
                <a:schemeClr val="tx1"/>
              </a:solidFill>
              <a:ea typeface="微软雅黑" panose="020B0503020204020204" pitchFamily="34" charset="-122"/>
            </a:endParaRPr>
          </a:p>
        </p:txBody>
      </p:sp>
      <p:sp>
        <p:nvSpPr>
          <p:cNvPr id="20491" name="矩形 17"/>
          <p:cNvSpPr/>
          <p:nvPr/>
        </p:nvSpPr>
        <p:spPr>
          <a:xfrm>
            <a:off x="76200" y="5505450"/>
            <a:ext cx="4572000" cy="338138"/>
          </a:xfrm>
          <a:prstGeom prst="rect">
            <a:avLst/>
          </a:prstGeom>
          <a:noFill/>
          <a:ln w="9525">
            <a:noFill/>
          </a:ln>
        </p:spPr>
        <p:txBody>
          <a:bodyPr>
            <a:spAutoFit/>
          </a:bodyPr>
          <a:lstStyle>
            <a:lvl1pPr marL="268605" indent="-268605" algn="just" rtl="0" eaLnBrk="0" fontAlgn="base" hangingPunct="0">
              <a:spcBef>
                <a:spcPts val="225"/>
              </a:spcBef>
              <a:spcAft>
                <a:spcPts val="225"/>
              </a:spcAft>
              <a:buClr>
                <a:schemeClr val="accent2"/>
              </a:buClr>
              <a:buSzPct val="60000"/>
              <a:buFont typeface="Wingdings 2" panose="05020102010507070707" pitchFamily="18" charset="2"/>
              <a:buChar char=""/>
              <a:defRPr sz="2400" kern="1200">
                <a:solidFill>
                  <a:srgbClr val="000000"/>
                </a:solidFill>
                <a:latin typeface="Arial" panose="020B0604020202020204" pitchFamily="34" charset="0"/>
                <a:ea typeface="黑体" panose="02010609060101010101" pitchFamily="49" charset="-122"/>
                <a:cs typeface="+mn-cs"/>
              </a:defRPr>
            </a:lvl1pPr>
            <a:lvl2pPr marL="269875" indent="-135255" algn="just" rtl="0" eaLnBrk="0" fontAlgn="base" hangingPunct="0">
              <a:spcBef>
                <a:spcPts val="225"/>
              </a:spcBef>
              <a:spcAft>
                <a:spcPts val="225"/>
              </a:spcAft>
              <a:buFont typeface="Arial" panose="020B0604020202020204" pitchFamily="34" charset="0"/>
              <a:buChar char="•"/>
              <a:defRPr sz="2000" kern="1200">
                <a:solidFill>
                  <a:srgbClr val="000000"/>
                </a:solidFill>
                <a:latin typeface="幼圆" panose="02010509060101010101" pitchFamily="49" charset="-122"/>
                <a:ea typeface="黑体" panose="02010609060101010101" pitchFamily="49" charset="-122"/>
                <a:cs typeface="+mn-cs"/>
              </a:defRPr>
            </a:lvl2pPr>
            <a:lvl3pPr marL="40513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3pPr>
            <a:lvl4pPr marL="53975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4pPr>
            <a:lvl5pPr marL="675005"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spcBef>
                <a:spcPct val="0"/>
              </a:spcBef>
              <a:spcAft>
                <a:spcPct val="0"/>
              </a:spcAft>
              <a:buClrTx/>
              <a:buSzTx/>
              <a:buFont typeface="Arial" panose="020B0604020202020204" pitchFamily="34" charset="0"/>
              <a:buNone/>
            </a:pPr>
            <a:r>
              <a:rPr lang="zh-CN" altLang="en-US" sz="1600" dirty="0">
                <a:latin typeface="FZSSK--GBK1-0"/>
              </a:rPr>
              <a:t>定义</a:t>
            </a:r>
            <a:r>
              <a:rPr lang="en-US" altLang="zh-CN" sz="1600" dirty="0">
                <a:latin typeface="FZSSK--GBK1-0"/>
              </a:rPr>
              <a:t>F</a:t>
            </a:r>
            <a:r>
              <a:rPr lang="zh-CN" altLang="en-US" sz="1600" dirty="0">
                <a:latin typeface="FZSSK--GBK1-0"/>
              </a:rPr>
              <a:t>因子，表征复合核自旋</a:t>
            </a:r>
            <a:r>
              <a:rPr lang="en-US" altLang="zh-CN" sz="1600" dirty="0">
                <a:latin typeface="FZSSK--GBK1-0"/>
              </a:rPr>
              <a:t>-</a:t>
            </a:r>
            <a:r>
              <a:rPr lang="zh-CN" altLang="en-US" sz="1600" dirty="0">
                <a:latin typeface="FZSSK--GBK1-0"/>
              </a:rPr>
              <a:t>宇称概率分布</a:t>
            </a:r>
            <a:r>
              <a:rPr lang="zh-CN" altLang="en-US" sz="1600" dirty="0">
                <a:solidFill>
                  <a:schemeClr val="tx1"/>
                </a:solidFill>
              </a:rPr>
              <a:t> </a:t>
            </a:r>
            <a:endParaRPr lang="zh-CN" altLang="en-US" sz="1600" dirty="0">
              <a:solidFill>
                <a:schemeClr val="tx1"/>
              </a:solidFill>
            </a:endParaRPr>
          </a:p>
        </p:txBody>
      </p:sp>
      <p:sp>
        <p:nvSpPr>
          <p:cNvPr id="20492" name="文本框 18"/>
          <p:cNvSpPr txBox="1"/>
          <p:nvPr/>
        </p:nvSpPr>
        <p:spPr>
          <a:xfrm>
            <a:off x="109538" y="4276725"/>
            <a:ext cx="3511550" cy="342900"/>
          </a:xfrm>
          <a:prstGeom prst="rect">
            <a:avLst/>
          </a:prstGeom>
          <a:noFill/>
          <a:ln w="9525">
            <a:noFill/>
          </a:ln>
        </p:spPr>
        <p:txBody>
          <a:bodyPr>
            <a:spAutoFit/>
          </a:bodyPr>
          <a:lstStyle>
            <a:lvl1pPr marL="268605" indent="-268605" algn="just" rtl="0" eaLnBrk="0" fontAlgn="base" hangingPunct="0">
              <a:spcBef>
                <a:spcPts val="225"/>
              </a:spcBef>
              <a:spcAft>
                <a:spcPts val="225"/>
              </a:spcAft>
              <a:buClr>
                <a:schemeClr val="accent2"/>
              </a:buClr>
              <a:buSzPct val="60000"/>
              <a:buFont typeface="Wingdings 2" panose="05020102010507070707" pitchFamily="18" charset="2"/>
              <a:buChar char=""/>
              <a:defRPr sz="2400" kern="1200">
                <a:solidFill>
                  <a:srgbClr val="000000"/>
                </a:solidFill>
                <a:latin typeface="Arial" panose="020B0604020202020204" pitchFamily="34" charset="0"/>
                <a:ea typeface="黑体" panose="02010609060101010101" pitchFamily="49" charset="-122"/>
                <a:cs typeface="+mn-cs"/>
              </a:defRPr>
            </a:lvl1pPr>
            <a:lvl2pPr marL="269875" indent="-135255" algn="just" rtl="0" eaLnBrk="0" fontAlgn="base" hangingPunct="0">
              <a:spcBef>
                <a:spcPts val="225"/>
              </a:spcBef>
              <a:spcAft>
                <a:spcPts val="225"/>
              </a:spcAft>
              <a:buFont typeface="Arial" panose="020B0604020202020204" pitchFamily="34" charset="0"/>
              <a:buChar char="•"/>
              <a:defRPr sz="2000" kern="1200">
                <a:solidFill>
                  <a:srgbClr val="000000"/>
                </a:solidFill>
                <a:latin typeface="幼圆" panose="02010509060101010101" pitchFamily="49" charset="-122"/>
                <a:ea typeface="黑体" panose="02010609060101010101" pitchFamily="49" charset="-122"/>
                <a:cs typeface="+mn-cs"/>
              </a:defRPr>
            </a:lvl2pPr>
            <a:lvl3pPr marL="40513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3pPr>
            <a:lvl4pPr marL="53975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4pPr>
            <a:lvl5pPr marL="675005"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lnSpc>
                <a:spcPct val="130000"/>
              </a:lnSpc>
              <a:spcBef>
                <a:spcPct val="0"/>
              </a:spcBef>
              <a:spcAft>
                <a:spcPct val="0"/>
              </a:spcAft>
              <a:buClrTx/>
              <a:buSzTx/>
              <a:buFont typeface="Arial" panose="020B0604020202020204" pitchFamily="34" charset="0"/>
              <a:buNone/>
            </a:pPr>
            <a:r>
              <a:rPr lang="zh-CN" altLang="en-US" sz="1400" dirty="0">
                <a:solidFill>
                  <a:schemeClr val="tx1"/>
                </a:solidFill>
                <a:ea typeface="微软雅黑" panose="020B0503020204020204" pitchFamily="34" charset="-122"/>
              </a:rPr>
              <a:t>激发能与入射能量的关系</a:t>
            </a:r>
            <a:endParaRPr lang="zh-CN" altLang="en-US" sz="1400" dirty="0">
              <a:solidFill>
                <a:schemeClr val="tx1"/>
              </a:solidFill>
              <a:ea typeface="微软雅黑" panose="020B0503020204020204" pitchFamily="34" charset="-122"/>
            </a:endParaRPr>
          </a:p>
        </p:txBody>
      </p:sp>
      <p:graphicFrame>
        <p:nvGraphicFramePr>
          <p:cNvPr id="20493" name="对象 20"/>
          <p:cNvGraphicFramePr>
            <a:graphicFrameLocks noChangeAspect="1"/>
          </p:cNvGraphicFramePr>
          <p:nvPr/>
        </p:nvGraphicFramePr>
        <p:xfrm>
          <a:off x="80963" y="5761038"/>
          <a:ext cx="7540625" cy="1035050"/>
        </p:xfrm>
        <a:graphic>
          <a:graphicData uri="http://schemas.openxmlformats.org/presentationml/2006/ole">
            <mc:AlternateContent xmlns:mc="http://schemas.openxmlformats.org/markup-compatibility/2006">
              <mc:Choice xmlns:v="urn:schemas-microsoft-com:vml" Requires="v">
                <p:oleObj spid="_x0000_s3093" name="" r:id="rId9" imgW="4254500" imgH="584200" progId="Equation.DSMT4">
                  <p:embed/>
                </p:oleObj>
              </mc:Choice>
              <mc:Fallback>
                <p:oleObj name="" r:id="rId9" imgW="4254500" imgH="584200" progId="Equation.DSMT4">
                  <p:embed/>
                  <p:pic>
                    <p:nvPicPr>
                      <p:cNvPr id="0" name="图片 3092"/>
                      <p:cNvPicPr/>
                      <p:nvPr/>
                    </p:nvPicPr>
                    <p:blipFill>
                      <a:blip r:embed="rId10"/>
                      <a:stretch>
                        <a:fillRect/>
                      </a:stretch>
                    </p:blipFill>
                    <p:spPr>
                      <a:xfrm>
                        <a:off x="80963" y="5761038"/>
                        <a:ext cx="7540625" cy="1035050"/>
                      </a:xfrm>
                      <a:prstGeom prst="rect">
                        <a:avLst/>
                      </a:prstGeom>
                      <a:noFill/>
                      <a:ln w="38100">
                        <a:noFill/>
                        <a:miter/>
                      </a:ln>
                    </p:spPr>
                  </p:pic>
                </p:oleObj>
              </mc:Fallback>
            </mc:AlternateContent>
          </a:graphicData>
        </a:graphic>
      </p:graphicFrame>
      <p:graphicFrame>
        <p:nvGraphicFramePr>
          <p:cNvPr id="20494" name="对象 38"/>
          <p:cNvGraphicFramePr>
            <a:graphicFrameLocks noChangeAspect="1"/>
          </p:cNvGraphicFramePr>
          <p:nvPr/>
        </p:nvGraphicFramePr>
        <p:xfrm>
          <a:off x="5578475" y="6102350"/>
          <a:ext cx="192088" cy="285750"/>
        </p:xfrm>
        <a:graphic>
          <a:graphicData uri="http://schemas.openxmlformats.org/presentationml/2006/ole">
            <mc:AlternateContent xmlns:mc="http://schemas.openxmlformats.org/markup-compatibility/2006">
              <mc:Choice xmlns:v="urn:schemas-microsoft-com:vml" Requires="v">
                <p:oleObj spid="_x0000_s3094" name="" r:id="rId11" imgW="114300" imgH="177800" progId="Equation.DSMT4">
                  <p:embed/>
                </p:oleObj>
              </mc:Choice>
              <mc:Fallback>
                <p:oleObj name="" r:id="rId11" imgW="114300" imgH="177800" progId="Equation.DSMT4">
                  <p:embed/>
                  <p:pic>
                    <p:nvPicPr>
                      <p:cNvPr id="0" name="图片 3093"/>
                      <p:cNvPicPr/>
                      <p:nvPr/>
                    </p:nvPicPr>
                    <p:blipFill>
                      <a:blip r:embed="rId6"/>
                      <a:stretch>
                        <a:fillRect/>
                      </a:stretch>
                    </p:blipFill>
                    <p:spPr>
                      <a:xfrm>
                        <a:off x="5578475" y="6102350"/>
                        <a:ext cx="192088" cy="285750"/>
                      </a:xfrm>
                      <a:prstGeom prst="rect">
                        <a:avLst/>
                      </a:prstGeom>
                      <a:noFill/>
                      <a:ln w="38100">
                        <a:noFill/>
                        <a:miter/>
                      </a:ln>
                    </p:spPr>
                  </p:pic>
                </p:oleObj>
              </mc:Fallback>
            </mc:AlternateContent>
          </a:graphicData>
        </a:graphic>
      </p:graphicFrame>
      <p:sp>
        <p:nvSpPr>
          <p:cNvPr id="3" name="灯片编号占位符 2"/>
          <p:cNvSpPr txBox="1">
            <a:spLocks noGrp="1"/>
          </p:cNvSpPr>
          <p:nvPr>
            <p:ph type="sldNum" sz="quarter" idx="4"/>
          </p:nvPr>
        </p:nvSpPr>
        <p:spPr>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BE11298-3FA0-4093-85D0-A974F67322CB}" type="slidenum">
              <a:rPr kumimoji="0" lang="zh-CN" altLang="en-US" sz="16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ea"/>
              </a:rPr>
            </a:fld>
            <a:endParaRPr kumimoji="0" lang="zh-CN" altLang="en-US" sz="16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组合 29"/>
          <p:cNvGrpSpPr/>
          <p:nvPr/>
        </p:nvGrpSpPr>
        <p:grpSpPr>
          <a:xfrm>
            <a:off x="111125" y="2357438"/>
            <a:ext cx="4573588" cy="2062162"/>
            <a:chOff x="114144" y="3909135"/>
            <a:chExt cx="4573974" cy="2063228"/>
          </a:xfrm>
        </p:grpSpPr>
        <p:grpSp>
          <p:nvGrpSpPr>
            <p:cNvPr id="22547" name="组合 30"/>
            <p:cNvGrpSpPr/>
            <p:nvPr/>
          </p:nvGrpSpPr>
          <p:grpSpPr>
            <a:xfrm>
              <a:off x="114144" y="3909135"/>
              <a:ext cx="4573974" cy="2063228"/>
              <a:chOff x="236496" y="4293095"/>
              <a:chExt cx="4573974" cy="2063228"/>
            </a:xfrm>
          </p:grpSpPr>
          <p:graphicFrame>
            <p:nvGraphicFramePr>
              <p:cNvPr id="22549" name="对象 32"/>
              <p:cNvGraphicFramePr>
                <a:graphicFrameLocks noChangeAspect="1"/>
              </p:cNvGraphicFramePr>
              <p:nvPr/>
            </p:nvGraphicFramePr>
            <p:xfrm>
              <a:off x="284163" y="4724400"/>
              <a:ext cx="4413250" cy="646113"/>
            </p:xfrm>
            <a:graphic>
              <a:graphicData uri="http://schemas.openxmlformats.org/presentationml/2006/ole">
                <mc:AlternateContent xmlns:mc="http://schemas.openxmlformats.org/markup-compatibility/2006">
                  <mc:Choice xmlns:v="urn:schemas-microsoft-com:vml" Requires="v">
                    <p:oleObj spid="_x0000_s3081" name="" r:id="rId1" imgW="2603500" imgH="355600" progId="Equation.DSMT4">
                      <p:embed/>
                    </p:oleObj>
                  </mc:Choice>
                  <mc:Fallback>
                    <p:oleObj name="" r:id="rId1" imgW="2603500" imgH="355600" progId="Equation.DSMT4">
                      <p:embed/>
                      <p:pic>
                        <p:nvPicPr>
                          <p:cNvPr id="0" name="图片 3080"/>
                          <p:cNvPicPr/>
                          <p:nvPr/>
                        </p:nvPicPr>
                        <p:blipFill>
                          <a:blip r:embed="rId2"/>
                          <a:stretch>
                            <a:fillRect/>
                          </a:stretch>
                        </p:blipFill>
                        <p:spPr>
                          <a:xfrm>
                            <a:off x="284163" y="4724400"/>
                            <a:ext cx="4413250" cy="646113"/>
                          </a:xfrm>
                          <a:prstGeom prst="rect">
                            <a:avLst/>
                          </a:prstGeom>
                          <a:noFill/>
                          <a:ln w="38100">
                            <a:noFill/>
                            <a:miter/>
                          </a:ln>
                        </p:spPr>
                      </p:pic>
                    </p:oleObj>
                  </mc:Fallback>
                </mc:AlternateContent>
              </a:graphicData>
            </a:graphic>
          </p:graphicFrame>
          <p:sp>
            <p:nvSpPr>
              <p:cNvPr id="22550" name="矩形 33"/>
              <p:cNvSpPr/>
              <p:nvPr/>
            </p:nvSpPr>
            <p:spPr>
              <a:xfrm>
                <a:off x="238470" y="4380336"/>
                <a:ext cx="4572000" cy="369332"/>
              </a:xfrm>
              <a:prstGeom prst="rect">
                <a:avLst/>
              </a:prstGeom>
              <a:noFill/>
              <a:ln w="9525">
                <a:noFill/>
              </a:ln>
            </p:spPr>
            <p:txBody>
              <a:bodyPr>
                <a:spAutoFit/>
              </a:bodyPr>
              <a:lstStyle>
                <a:lvl1pPr marL="268605" indent="-268605" algn="just" rtl="0" eaLnBrk="0" fontAlgn="base" hangingPunct="0">
                  <a:spcBef>
                    <a:spcPts val="225"/>
                  </a:spcBef>
                  <a:spcAft>
                    <a:spcPts val="225"/>
                  </a:spcAft>
                  <a:buClr>
                    <a:schemeClr val="accent2"/>
                  </a:buClr>
                  <a:buSzPct val="60000"/>
                  <a:buFont typeface="Wingdings 2" panose="05020102010507070707" pitchFamily="18" charset="2"/>
                  <a:buChar char=""/>
                  <a:defRPr sz="2400" kern="1200">
                    <a:solidFill>
                      <a:srgbClr val="000000"/>
                    </a:solidFill>
                    <a:latin typeface="Arial" panose="020B0604020202020204" pitchFamily="34" charset="0"/>
                    <a:ea typeface="黑体" panose="02010609060101010101" pitchFamily="49" charset="-122"/>
                    <a:cs typeface="+mn-cs"/>
                  </a:defRPr>
                </a:lvl1pPr>
                <a:lvl2pPr marL="269875" indent="-135255" algn="just" rtl="0" eaLnBrk="0" fontAlgn="base" hangingPunct="0">
                  <a:spcBef>
                    <a:spcPts val="225"/>
                  </a:spcBef>
                  <a:spcAft>
                    <a:spcPts val="225"/>
                  </a:spcAft>
                  <a:buFont typeface="Arial" panose="020B0604020202020204" pitchFamily="34" charset="0"/>
                  <a:buChar char="•"/>
                  <a:defRPr sz="2000" kern="1200">
                    <a:solidFill>
                      <a:srgbClr val="000000"/>
                    </a:solidFill>
                    <a:latin typeface="幼圆" panose="02010509060101010101" pitchFamily="49" charset="-122"/>
                    <a:ea typeface="黑体" panose="02010609060101010101" pitchFamily="49" charset="-122"/>
                    <a:cs typeface="+mn-cs"/>
                  </a:defRPr>
                </a:lvl2pPr>
                <a:lvl3pPr marL="40513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3pPr>
                <a:lvl4pPr marL="53975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4pPr>
                <a:lvl5pPr marL="675005"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spcBef>
                    <a:spcPct val="0"/>
                  </a:spcBef>
                  <a:spcAft>
                    <a:spcPct val="0"/>
                  </a:spcAft>
                  <a:buClrTx/>
                  <a:buSzTx/>
                  <a:buFont typeface="Arial" panose="020B0604020202020204" pitchFamily="34" charset="0"/>
                  <a:buNone/>
                </a:pPr>
                <a:r>
                  <a:rPr lang="zh-CN" altLang="en-US" sz="1800" dirty="0">
                    <a:latin typeface="FZSSK--GBK1-0"/>
                  </a:rPr>
                  <a:t>上式两边同除</a:t>
                </a:r>
                <a:endParaRPr lang="zh-CN" altLang="en-US" sz="1800" dirty="0">
                  <a:solidFill>
                    <a:schemeClr val="tx1"/>
                  </a:solidFill>
                </a:endParaRPr>
              </a:p>
            </p:txBody>
          </p:sp>
          <p:sp>
            <p:nvSpPr>
              <p:cNvPr id="22551" name="文本框 34"/>
              <p:cNvSpPr txBox="1"/>
              <p:nvPr/>
            </p:nvSpPr>
            <p:spPr>
              <a:xfrm>
                <a:off x="236496" y="5207627"/>
                <a:ext cx="2231408" cy="418833"/>
              </a:xfrm>
              <a:prstGeom prst="rect">
                <a:avLst/>
              </a:prstGeom>
              <a:noFill/>
              <a:ln w="9525">
                <a:noFill/>
              </a:ln>
            </p:spPr>
            <p:txBody>
              <a:bodyPr>
                <a:spAutoFit/>
              </a:bodyPr>
              <a:lstStyle>
                <a:lvl1pPr marL="268605" indent="-268605" algn="just" rtl="0" eaLnBrk="0" fontAlgn="base" hangingPunct="0">
                  <a:spcBef>
                    <a:spcPts val="225"/>
                  </a:spcBef>
                  <a:spcAft>
                    <a:spcPts val="225"/>
                  </a:spcAft>
                  <a:buClr>
                    <a:schemeClr val="accent2"/>
                  </a:buClr>
                  <a:buSzPct val="60000"/>
                  <a:buFont typeface="Wingdings 2" panose="05020102010507070707" pitchFamily="18" charset="2"/>
                  <a:buChar char=""/>
                  <a:defRPr sz="2400" kern="1200">
                    <a:solidFill>
                      <a:srgbClr val="000000"/>
                    </a:solidFill>
                    <a:latin typeface="Arial" panose="020B0604020202020204" pitchFamily="34" charset="0"/>
                    <a:ea typeface="黑体" panose="02010609060101010101" pitchFamily="49" charset="-122"/>
                    <a:cs typeface="+mn-cs"/>
                  </a:defRPr>
                </a:lvl1pPr>
                <a:lvl2pPr marL="269875" indent="-135255" algn="just" rtl="0" eaLnBrk="0" fontAlgn="base" hangingPunct="0">
                  <a:spcBef>
                    <a:spcPts val="225"/>
                  </a:spcBef>
                  <a:spcAft>
                    <a:spcPts val="225"/>
                  </a:spcAft>
                  <a:buFont typeface="Arial" panose="020B0604020202020204" pitchFamily="34" charset="0"/>
                  <a:buChar char="•"/>
                  <a:defRPr sz="2000" kern="1200">
                    <a:solidFill>
                      <a:srgbClr val="000000"/>
                    </a:solidFill>
                    <a:latin typeface="幼圆" panose="02010509060101010101" pitchFamily="49" charset="-122"/>
                    <a:ea typeface="黑体" panose="02010609060101010101" pitchFamily="49" charset="-122"/>
                    <a:cs typeface="+mn-cs"/>
                  </a:defRPr>
                </a:lvl2pPr>
                <a:lvl3pPr marL="40513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3pPr>
                <a:lvl4pPr marL="53975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4pPr>
                <a:lvl5pPr marL="675005"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lnSpc>
                    <a:spcPct val="130000"/>
                  </a:lnSpc>
                  <a:spcBef>
                    <a:spcPct val="0"/>
                  </a:spcBef>
                  <a:spcAft>
                    <a:spcPct val="0"/>
                  </a:spcAft>
                  <a:buClrTx/>
                  <a:buSzTx/>
                  <a:buFont typeface="Arial" panose="020B0604020202020204" pitchFamily="34" charset="0"/>
                  <a:buNone/>
                </a:pPr>
                <a:r>
                  <a:rPr lang="zh-CN" altLang="en-US" sz="1800" dirty="0">
                    <a:latin typeface="FZSSK--GBK1-0"/>
                  </a:rPr>
                  <a:t>则截面为</a:t>
                </a:r>
                <a:endParaRPr lang="zh-CN" altLang="en-US" sz="1800" dirty="0">
                  <a:latin typeface="FZSSK--GBK1-0"/>
                </a:endParaRPr>
              </a:p>
            </p:txBody>
          </p:sp>
          <p:sp>
            <p:nvSpPr>
              <p:cNvPr id="10" name="矩形 9"/>
              <p:cNvSpPr/>
              <p:nvPr/>
            </p:nvSpPr>
            <p:spPr>
              <a:xfrm>
                <a:off x="260311" y="4293095"/>
                <a:ext cx="4421560" cy="206322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22553" name="对象 36"/>
              <p:cNvGraphicFramePr>
                <a:graphicFrameLocks noChangeAspect="1"/>
              </p:cNvGraphicFramePr>
              <p:nvPr/>
            </p:nvGraphicFramePr>
            <p:xfrm>
              <a:off x="308090" y="5714785"/>
              <a:ext cx="3452812" cy="479425"/>
            </p:xfrm>
            <a:graphic>
              <a:graphicData uri="http://schemas.openxmlformats.org/presentationml/2006/ole">
                <mc:AlternateContent xmlns:mc="http://schemas.openxmlformats.org/markup-compatibility/2006">
                  <mc:Choice xmlns:v="urn:schemas-microsoft-com:vml" Requires="v">
                    <p:oleObj spid="_x0000_s3082" name="" r:id="rId3" imgW="1828800" imgH="254000" progId="Equation.DSMT4">
                      <p:embed/>
                    </p:oleObj>
                  </mc:Choice>
                  <mc:Fallback>
                    <p:oleObj name="" r:id="rId3" imgW="1828800" imgH="254000" progId="Equation.DSMT4">
                      <p:embed/>
                      <p:pic>
                        <p:nvPicPr>
                          <p:cNvPr id="0" name="图片 3081"/>
                          <p:cNvPicPr/>
                          <p:nvPr/>
                        </p:nvPicPr>
                        <p:blipFill>
                          <a:blip r:embed="rId4"/>
                          <a:stretch>
                            <a:fillRect/>
                          </a:stretch>
                        </p:blipFill>
                        <p:spPr>
                          <a:xfrm>
                            <a:off x="308090" y="5714785"/>
                            <a:ext cx="3452812" cy="479425"/>
                          </a:xfrm>
                          <a:prstGeom prst="rect">
                            <a:avLst/>
                          </a:prstGeom>
                          <a:noFill/>
                          <a:ln w="38100">
                            <a:noFill/>
                            <a:miter/>
                          </a:ln>
                        </p:spPr>
                      </p:pic>
                    </p:oleObj>
                  </mc:Fallback>
                </mc:AlternateContent>
              </a:graphicData>
            </a:graphic>
          </p:graphicFrame>
        </p:grpSp>
        <p:sp>
          <p:nvSpPr>
            <p:cNvPr id="22548" name="文本框 31"/>
            <p:cNvSpPr txBox="1"/>
            <p:nvPr/>
          </p:nvSpPr>
          <p:spPr>
            <a:xfrm>
              <a:off x="2630900" y="3996376"/>
              <a:ext cx="1221020" cy="380810"/>
            </a:xfrm>
            <a:prstGeom prst="rect">
              <a:avLst/>
            </a:prstGeom>
            <a:noFill/>
            <a:ln w="9525">
              <a:noFill/>
            </a:ln>
          </p:spPr>
          <p:txBody>
            <a:bodyPr>
              <a:spAutoFit/>
            </a:bodyPr>
            <a:lstStyle>
              <a:lvl1pPr marL="268605" indent="-268605" algn="just" rtl="0" eaLnBrk="0" fontAlgn="base" hangingPunct="0">
                <a:spcBef>
                  <a:spcPts val="225"/>
                </a:spcBef>
                <a:spcAft>
                  <a:spcPts val="225"/>
                </a:spcAft>
                <a:buClr>
                  <a:schemeClr val="accent2"/>
                </a:buClr>
                <a:buSzPct val="60000"/>
                <a:buFont typeface="Wingdings 2" panose="05020102010507070707" pitchFamily="18" charset="2"/>
                <a:buChar char=""/>
                <a:defRPr sz="2400" kern="1200">
                  <a:solidFill>
                    <a:srgbClr val="000000"/>
                  </a:solidFill>
                  <a:latin typeface="Arial" panose="020B0604020202020204" pitchFamily="34" charset="0"/>
                  <a:ea typeface="黑体" panose="02010609060101010101" pitchFamily="49" charset="-122"/>
                  <a:cs typeface="+mn-cs"/>
                </a:defRPr>
              </a:lvl1pPr>
              <a:lvl2pPr marL="269875" indent="-135255" algn="just" rtl="0" eaLnBrk="0" fontAlgn="base" hangingPunct="0">
                <a:spcBef>
                  <a:spcPts val="225"/>
                </a:spcBef>
                <a:spcAft>
                  <a:spcPts val="225"/>
                </a:spcAft>
                <a:buFont typeface="Arial" panose="020B0604020202020204" pitchFamily="34" charset="0"/>
                <a:buChar char="•"/>
                <a:defRPr sz="2000" kern="1200">
                  <a:solidFill>
                    <a:srgbClr val="000000"/>
                  </a:solidFill>
                  <a:latin typeface="幼圆" panose="02010509060101010101" pitchFamily="49" charset="-122"/>
                  <a:ea typeface="黑体" panose="02010609060101010101" pitchFamily="49" charset="-122"/>
                  <a:cs typeface="+mn-cs"/>
                </a:defRPr>
              </a:lvl2pPr>
              <a:lvl3pPr marL="40513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3pPr>
              <a:lvl4pPr marL="539750"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4pPr>
              <a:lvl5pPr marL="675005" indent="-135255" algn="l" rtl="0" eaLnBrk="0" fontAlgn="base" hangingPunct="0">
                <a:spcBef>
                  <a:spcPts val="225"/>
                </a:spcBef>
                <a:spcAft>
                  <a:spcPts val="225"/>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lnSpc>
                  <a:spcPct val="130000"/>
                </a:lnSpc>
                <a:spcBef>
                  <a:spcPct val="0"/>
                </a:spcBef>
                <a:spcAft>
                  <a:spcPct val="0"/>
                </a:spcAft>
                <a:buClrTx/>
                <a:buSzTx/>
                <a:buFont typeface="Arial" panose="020B0604020202020204" pitchFamily="34" charset="0"/>
                <a:buNone/>
              </a:pPr>
              <a:r>
                <a:rPr lang="zh-CN" altLang="en-US" sz="1600" dirty="0">
                  <a:solidFill>
                    <a:schemeClr val="accent1"/>
                  </a:solidFill>
                  <a:ea typeface="微软雅黑" panose="020B0503020204020204" pitchFamily="34" charset="-122"/>
                </a:rPr>
                <a:t>待测反应</a:t>
              </a:r>
              <a:endParaRPr lang="zh-CN" altLang="en-US" sz="1600" dirty="0">
                <a:solidFill>
                  <a:schemeClr val="accent1"/>
                </a:solidFill>
                <a:ea typeface="微软雅黑" panose="020B0503020204020204" pitchFamily="34" charset="-122"/>
              </a:endParaRPr>
            </a:p>
          </p:txBody>
        </p:sp>
      </p:grpSp>
      <p:grpSp>
        <p:nvGrpSpPr>
          <p:cNvPr id="22531" name="组合 62"/>
          <p:cNvGrpSpPr/>
          <p:nvPr/>
        </p:nvGrpSpPr>
        <p:grpSpPr>
          <a:xfrm>
            <a:off x="4651375" y="2355850"/>
            <a:ext cx="4413250" cy="2062163"/>
            <a:chOff x="285888" y="1991823"/>
            <a:chExt cx="4407447" cy="2063228"/>
          </a:xfrm>
        </p:grpSpPr>
        <p:grpSp>
          <p:nvGrpSpPr>
            <p:cNvPr id="22541" name="组合 63"/>
            <p:cNvGrpSpPr/>
            <p:nvPr/>
          </p:nvGrpSpPr>
          <p:grpSpPr>
            <a:xfrm>
              <a:off x="285888" y="1991823"/>
              <a:ext cx="4407447" cy="2063228"/>
              <a:chOff x="4695437" y="4293096"/>
              <a:chExt cx="4407447" cy="2063228"/>
            </a:xfrm>
          </p:grpSpPr>
          <p:sp>
            <p:nvSpPr>
              <p:cNvPr id="15" name="矩形 14"/>
              <p:cNvSpPr/>
              <p:nvPr/>
            </p:nvSpPr>
            <p:spPr>
              <a:xfrm>
                <a:off x="4695437" y="4293096"/>
                <a:ext cx="4407447" cy="2063228"/>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22544" name="组合 66"/>
              <p:cNvGrpSpPr/>
              <p:nvPr/>
            </p:nvGrpSpPr>
            <p:grpSpPr>
              <a:xfrm>
                <a:off x="4743106" y="4724400"/>
                <a:ext cx="4312111" cy="1469669"/>
                <a:chOff x="4743106" y="4724400"/>
                <a:chExt cx="4312111" cy="1469669"/>
              </a:xfrm>
            </p:grpSpPr>
            <p:graphicFrame>
              <p:nvGraphicFramePr>
                <p:cNvPr id="22545" name="对象 67"/>
                <p:cNvGraphicFramePr>
                  <a:graphicFrameLocks noChangeAspect="1"/>
                </p:cNvGraphicFramePr>
                <p:nvPr/>
              </p:nvGraphicFramePr>
              <p:xfrm>
                <a:off x="4743106" y="4724400"/>
                <a:ext cx="4312111" cy="634134"/>
              </p:xfrm>
              <a:graphic>
                <a:graphicData uri="http://schemas.openxmlformats.org/presentationml/2006/ole">
                  <mc:AlternateContent xmlns:mc="http://schemas.openxmlformats.org/markup-compatibility/2006">
                    <mc:Choice xmlns:v="urn:schemas-microsoft-com:vml" Requires="v">
                      <p:oleObj spid="_x0000_s3083" name="" r:id="rId5" imgW="2590800" imgH="355600" progId="Equation.DSMT4">
                        <p:embed/>
                      </p:oleObj>
                    </mc:Choice>
                    <mc:Fallback>
                      <p:oleObj name="" r:id="rId5" imgW="2590800" imgH="355600" progId="Equation.DSMT4">
                        <p:embed/>
                        <p:pic>
                          <p:nvPicPr>
                            <p:cNvPr id="0" name="图片 3082"/>
                            <p:cNvPicPr/>
                            <p:nvPr/>
                          </p:nvPicPr>
                          <p:blipFill>
                            <a:blip r:embed="rId6"/>
                            <a:stretch>
                              <a:fillRect/>
                            </a:stretch>
                          </p:blipFill>
                          <p:spPr>
                            <a:xfrm>
                              <a:off x="4743106" y="4724400"/>
                              <a:ext cx="4312111" cy="634134"/>
                            </a:xfrm>
                            <a:prstGeom prst="rect">
                              <a:avLst/>
                            </a:prstGeom>
                            <a:noFill/>
                            <a:ln w="38100">
                              <a:noFill/>
                              <a:miter/>
                            </a:ln>
                          </p:spPr>
                        </p:pic>
                      </p:oleObj>
                    </mc:Fallback>
                  </mc:AlternateContent>
                </a:graphicData>
              </a:graphic>
            </p:graphicFrame>
            <p:graphicFrame>
              <p:nvGraphicFramePr>
                <p:cNvPr id="22546" name="对象 68"/>
                <p:cNvGraphicFramePr>
                  <a:graphicFrameLocks noChangeAspect="1"/>
                </p:cNvGraphicFramePr>
                <p:nvPr/>
              </p:nvGraphicFramePr>
              <p:xfrm>
                <a:off x="4764342" y="5714644"/>
                <a:ext cx="3408363" cy="479425"/>
              </p:xfrm>
              <a:graphic>
                <a:graphicData uri="http://schemas.openxmlformats.org/presentationml/2006/ole">
                  <mc:AlternateContent xmlns:mc="http://schemas.openxmlformats.org/markup-compatibility/2006">
                    <mc:Choice xmlns:v="urn:schemas-microsoft-com:vml" Requires="v">
                      <p:oleObj spid="_x0000_s3085" name="" r:id="rId7" imgW="1803400" imgH="254000" progId="Equation.DSMT4">
                        <p:embed/>
                      </p:oleObj>
                    </mc:Choice>
                    <mc:Fallback>
                      <p:oleObj name="" r:id="rId7" imgW="1803400" imgH="254000" progId="Equation.DSMT4">
                        <p:embed/>
                        <p:pic>
                          <p:nvPicPr>
                            <p:cNvPr id="0" name="图片 3084"/>
                            <p:cNvPicPr/>
                            <p:nvPr/>
                          </p:nvPicPr>
                          <p:blipFill>
                            <a:blip r:embed="rId8"/>
                            <a:stretch>
                              <a:fillRect/>
                            </a:stretch>
                          </p:blipFill>
                          <p:spPr>
                            <a:xfrm>
                              <a:off x="4764342" y="5714644"/>
                              <a:ext cx="3408363" cy="479425"/>
                            </a:xfrm>
                            <a:prstGeom prst="rect">
                              <a:avLst/>
                            </a:prstGeom>
                            <a:noFill/>
                            <a:ln w="38100">
                              <a:noFill/>
                              <a:miter/>
                            </a:ln>
                          </p:spPr>
                        </p:pic>
                      </p:oleObj>
                    </mc:Fallback>
                  </mc:AlternateContent>
                </a:graphicData>
              </a:graphic>
            </p:graphicFrame>
          </p:grpSp>
        </p:grpSp>
        <p:sp>
          <p:nvSpPr>
            <p:cNvPr id="14" name="文本框 13"/>
            <p:cNvSpPr txBox="1"/>
            <p:nvPr/>
          </p:nvSpPr>
          <p:spPr>
            <a:xfrm>
              <a:off x="2860598" y="2001353"/>
              <a:ext cx="1220768" cy="381197"/>
            </a:xfrm>
            <a:prstGeom prst="rect">
              <a:avLst/>
            </a:prstGeom>
            <a:noFill/>
          </p:spPr>
          <p:txBody>
            <a:bodyPr>
              <a:spAutoFit/>
            </a:bodyPr>
            <a:lstStyle/>
            <a:p>
              <a:pPr marR="0" defTabSz="914400" eaLnBrk="1" hangingPunct="1">
                <a:lnSpc>
                  <a:spcPct val="130000"/>
                </a:lnSpc>
                <a:buClrTx/>
                <a:buSzTx/>
                <a:buFont typeface="Arial" panose="020B0604020202020204" pitchFamily="34" charset="0"/>
                <a:defRPr/>
              </a:pPr>
              <a:r>
                <a:rPr kumimoji="0" lang="zh-CN" altLang="en-US" sz="1600" kern="1200" cap="none" spc="0" normalizeH="0" baseline="0" noProof="0" dirty="0">
                  <a:solidFill>
                    <a:schemeClr val="accent2">
                      <a:lumMod val="50000"/>
                    </a:schemeClr>
                  </a:solidFill>
                  <a:latin typeface="Arial" panose="020B0604020202020204" pitchFamily="34" charset="0"/>
                  <a:ea typeface="微软雅黑" panose="020B0503020204020204" pitchFamily="34" charset="-122"/>
                  <a:cs typeface="+mn-cs"/>
                </a:rPr>
                <a:t>替代反应</a:t>
              </a:r>
              <a:endParaRPr kumimoji="0" lang="zh-CN" altLang="en-US" sz="1600" kern="1200" cap="none" spc="0" normalizeH="0" baseline="0" noProof="0" dirty="0">
                <a:solidFill>
                  <a:schemeClr val="accent2">
                    <a:lumMod val="50000"/>
                  </a:schemeClr>
                </a:solidFill>
                <a:latin typeface="Arial" panose="020B0604020202020204" pitchFamily="34" charset="0"/>
                <a:ea typeface="微软雅黑" panose="020B0503020204020204" pitchFamily="34" charset="-122"/>
                <a:cs typeface="+mn-cs"/>
              </a:endParaRPr>
            </a:p>
          </p:txBody>
        </p:sp>
      </p:grpSp>
      <p:sp>
        <p:nvSpPr>
          <p:cNvPr id="22" name="灯片编号占位符 21"/>
          <p:cNvSpPr txBox="1">
            <a:spLocks noGrp="1"/>
          </p:cNvSpPr>
          <p:nvPr>
            <p:ph type="sldNum" sz="quarter" idx="4"/>
          </p:nvPr>
        </p:nvSpPr>
        <p:spPr>
          <a:noFill/>
        </p:spPr>
        <p:txBody>
          <a:bodyPr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DAF47A5-A174-46BD-894D-52222EC9ED58}" type="slidenum">
              <a:rPr kumimoji="0" lang="zh-CN" altLang="en-US" sz="16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ea"/>
              </a:rPr>
            </a:fld>
            <a:endParaRPr kumimoji="0" lang="zh-CN" altLang="en-US" sz="1600" b="0" i="0" u="none" strike="noStrike" kern="1200" cap="none" spc="0" normalizeH="0" baseline="0" noProof="1">
              <a:ln>
                <a:noFill/>
              </a:ln>
              <a:solidFill>
                <a:schemeClr val="tx1">
                  <a:tint val="75000"/>
                </a:schemeClr>
              </a:solidFill>
              <a:effectLst/>
              <a:uLnTx/>
              <a:uFillTx/>
              <a:latin typeface="黑体" panose="02010609060101010101" pitchFamily="49" charset="-122"/>
              <a:ea typeface="黑体" panose="02010609060101010101" pitchFamily="49" charset="-122"/>
              <a:cs typeface="+mn-ea"/>
            </a:endParaRPr>
          </a:p>
        </p:txBody>
      </p:sp>
      <p:graphicFrame>
        <p:nvGraphicFramePr>
          <p:cNvPr id="22533" name="对象 7"/>
          <p:cNvGraphicFramePr>
            <a:graphicFrameLocks noChangeAspect="1"/>
          </p:cNvGraphicFramePr>
          <p:nvPr/>
        </p:nvGraphicFramePr>
        <p:xfrm>
          <a:off x="2263775" y="1671638"/>
          <a:ext cx="4913313" cy="595312"/>
        </p:xfrm>
        <a:graphic>
          <a:graphicData uri="http://schemas.openxmlformats.org/presentationml/2006/ole">
            <mc:AlternateContent xmlns:mc="http://schemas.openxmlformats.org/markup-compatibility/2006">
              <mc:Choice xmlns:v="urn:schemas-microsoft-com:vml" Requires="v">
                <p:oleObj spid="_x0000_s3084" name="" r:id="rId9" imgW="2692400" imgH="342900" progId="Equation.DSMT4">
                  <p:embed/>
                </p:oleObj>
              </mc:Choice>
              <mc:Fallback>
                <p:oleObj name="" r:id="rId9" imgW="2692400" imgH="342900" progId="Equation.DSMT4">
                  <p:embed/>
                  <p:pic>
                    <p:nvPicPr>
                      <p:cNvPr id="0" name="图片 3083"/>
                      <p:cNvPicPr/>
                      <p:nvPr/>
                    </p:nvPicPr>
                    <p:blipFill>
                      <a:blip r:embed="rId10"/>
                      <a:stretch>
                        <a:fillRect/>
                      </a:stretch>
                    </p:blipFill>
                    <p:spPr>
                      <a:xfrm>
                        <a:off x="2263775" y="1671638"/>
                        <a:ext cx="4913313" cy="595312"/>
                      </a:xfrm>
                      <a:prstGeom prst="rect">
                        <a:avLst/>
                      </a:prstGeom>
                      <a:noFill/>
                      <a:ln w="38100">
                        <a:noFill/>
                        <a:miter/>
                      </a:ln>
                    </p:spPr>
                  </p:pic>
                </p:oleObj>
              </mc:Fallback>
            </mc:AlternateContent>
          </a:graphicData>
        </a:graphic>
      </p:graphicFrame>
      <p:sp>
        <p:nvSpPr>
          <p:cNvPr id="24" name="标题 1"/>
          <p:cNvSpPr>
            <a:spLocks noGrp="1"/>
          </p:cNvSpPr>
          <p:nvPr>
            <p:ph type="title"/>
          </p:nvPr>
        </p:nvSpPr>
        <p:spPr>
          <a:noFill/>
          <a:ln>
            <a:noFill/>
          </a:ln>
          <a:effectLst/>
          <a:scene3d>
            <a:camera prst="orthographicFront"/>
            <a:lightRig rig="balanced" dir="t"/>
          </a:scene3d>
          <a:sp3d prstMaterial="plastic"/>
        </p:spPr>
        <p:txBody>
          <a:bodyPr vert="horz" lIns="91440" tIns="45720" rIns="91440" bIns="45720" rtlCol="0" anchor="b">
            <a:normAutofit/>
          </a:bodyPr>
          <a:lstStyle/>
          <a:p>
            <a:pPr marL="0" marR="0" lvl="0" indent="0" algn="l" defTabSz="914400" rtl="0" eaLnBrk="1" fontAlgn="base" latinLnBrk="0" hangingPunct="1">
              <a:lnSpc>
                <a:spcPct val="90000"/>
              </a:lnSpc>
              <a:spcBef>
                <a:spcPct val="0"/>
              </a:spcBef>
              <a:spcAft>
                <a:spcPct val="0"/>
              </a:spcAft>
              <a:buClrTx/>
              <a:buSzTx/>
              <a:buFontTx/>
              <a:buNone/>
              <a:defRPr/>
            </a:pPr>
            <a:r>
              <a:rPr kumimoji="0" lang="en-GB" altLang="zh-CN" sz="2800" b="1" i="0" u="none" strike="noStrike" kern="1200" cap="none" spc="0" normalizeH="0" baseline="0" noProof="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49" charset="-122"/>
                <a:cs typeface="+mj-cs"/>
              </a:rPr>
              <a:t>2.</a:t>
            </a:r>
            <a:r>
              <a:rPr kumimoji="0" lang="zh-CN" altLang="en-US" sz="2800" b="1" i="0" u="none" strike="noStrike" kern="1200" cap="none" spc="0" normalizeH="0" baseline="0" noProof="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49" charset="-122"/>
                <a:cs typeface="+mj-cs"/>
              </a:rPr>
              <a:t>替代法介绍</a:t>
            </a:r>
            <a:endParaRPr kumimoji="0" lang="zh-CN" altLang="en-US" sz="2800" b="1" i="0" u="none" strike="noStrike" kern="1200" cap="none" spc="0" normalizeH="0" baseline="0" noProof="0" dirty="0">
              <a:ln>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effectLst/>
              <a:uLnTx/>
              <a:uFillTx/>
              <a:latin typeface="Arial" panose="020B0604020202020204" pitchFamily="34" charset="0"/>
              <a:ea typeface="黑体" panose="02010609060101010101" pitchFamily="49" charset="-122"/>
              <a:cs typeface="+mj-cs"/>
            </a:endParaRPr>
          </a:p>
        </p:txBody>
      </p:sp>
      <p:grpSp>
        <p:nvGrpSpPr>
          <p:cNvPr id="22535" name="组合 31"/>
          <p:cNvGrpSpPr/>
          <p:nvPr/>
        </p:nvGrpSpPr>
        <p:grpSpPr>
          <a:xfrm>
            <a:off x="2846388" y="4537075"/>
            <a:ext cx="3451225" cy="1535113"/>
            <a:chOff x="2845676" y="4534191"/>
            <a:chExt cx="3452647" cy="1534227"/>
          </a:xfrm>
        </p:grpSpPr>
        <p:graphicFrame>
          <p:nvGraphicFramePr>
            <p:cNvPr id="22539" name="对象 36"/>
            <p:cNvGraphicFramePr>
              <a:graphicFrameLocks noChangeAspect="1"/>
            </p:cNvGraphicFramePr>
            <p:nvPr/>
          </p:nvGraphicFramePr>
          <p:xfrm>
            <a:off x="2845676" y="5589240"/>
            <a:ext cx="3452647" cy="479178"/>
          </p:xfrm>
          <a:graphic>
            <a:graphicData uri="http://schemas.openxmlformats.org/presentationml/2006/ole">
              <mc:AlternateContent xmlns:mc="http://schemas.openxmlformats.org/markup-compatibility/2006">
                <mc:Choice xmlns:v="urn:schemas-microsoft-com:vml" Requires="v">
                  <p:oleObj spid="_x0000_s3086" name="" r:id="rId11" imgW="1828800" imgH="254000" progId="Equation.DSMT4">
                    <p:embed/>
                  </p:oleObj>
                </mc:Choice>
                <mc:Fallback>
                  <p:oleObj name="" r:id="rId11" imgW="1828800" imgH="254000" progId="Equation.DSMT4">
                    <p:embed/>
                    <p:pic>
                      <p:nvPicPr>
                        <p:cNvPr id="0" name="图片 3085"/>
                        <p:cNvPicPr/>
                        <p:nvPr/>
                      </p:nvPicPr>
                      <p:blipFill>
                        <a:blip r:embed="rId12"/>
                        <a:stretch>
                          <a:fillRect/>
                        </a:stretch>
                      </p:blipFill>
                      <p:spPr>
                        <a:xfrm>
                          <a:off x="2845676" y="5589240"/>
                          <a:ext cx="3452647" cy="479178"/>
                        </a:xfrm>
                        <a:prstGeom prst="rect">
                          <a:avLst/>
                        </a:prstGeom>
                        <a:noFill/>
                        <a:ln w="38100">
                          <a:noFill/>
                          <a:miter/>
                        </a:ln>
                      </p:spPr>
                    </p:pic>
                  </p:oleObj>
                </mc:Fallback>
              </mc:AlternateContent>
            </a:graphicData>
          </a:graphic>
        </p:graphicFrame>
        <p:cxnSp>
          <p:nvCxnSpPr>
            <p:cNvPr id="28" name="直接箭头连接符 27"/>
            <p:cNvCxnSpPr>
              <a:endCxn id="26" idx="0"/>
            </p:cNvCxnSpPr>
            <p:nvPr/>
          </p:nvCxnSpPr>
          <p:spPr>
            <a:xfrm>
              <a:off x="4571999" y="4534191"/>
              <a:ext cx="0" cy="1055079"/>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2536" name="对象 30"/>
          <p:cNvGraphicFramePr>
            <a:graphicFrameLocks noChangeAspect="1"/>
          </p:cNvGraphicFramePr>
          <p:nvPr/>
        </p:nvGraphicFramePr>
        <p:xfrm>
          <a:off x="4678363" y="4773613"/>
          <a:ext cx="1825625" cy="365125"/>
        </p:xfrm>
        <a:graphic>
          <a:graphicData uri="http://schemas.openxmlformats.org/presentationml/2006/ole">
            <mc:AlternateContent xmlns:mc="http://schemas.openxmlformats.org/markup-compatibility/2006">
              <mc:Choice xmlns:v="urn:schemas-microsoft-com:vml" Requires="v">
                <p:oleObj spid="_x0000_s3089" name="" r:id="rId13" imgW="1269365" imgH="254000" progId="Equation.DSMT4">
                  <p:embed/>
                </p:oleObj>
              </mc:Choice>
              <mc:Fallback>
                <p:oleObj name="" r:id="rId13" imgW="1269365" imgH="254000" progId="Equation.DSMT4">
                  <p:embed/>
                  <p:pic>
                    <p:nvPicPr>
                      <p:cNvPr id="0" name="图片 3088"/>
                      <p:cNvPicPr/>
                      <p:nvPr/>
                    </p:nvPicPr>
                    <p:blipFill>
                      <a:blip r:embed="rId14"/>
                      <a:stretch>
                        <a:fillRect/>
                      </a:stretch>
                    </p:blipFill>
                    <p:spPr>
                      <a:xfrm>
                        <a:off x="4678363" y="4773613"/>
                        <a:ext cx="1825625" cy="365125"/>
                      </a:xfrm>
                      <a:prstGeom prst="rect">
                        <a:avLst/>
                      </a:prstGeom>
                      <a:noFill/>
                      <a:ln w="38100">
                        <a:noFill/>
                        <a:miter/>
                      </a:ln>
                    </p:spPr>
                  </p:pic>
                </p:oleObj>
              </mc:Fallback>
            </mc:AlternateContent>
          </a:graphicData>
        </a:graphic>
      </p:graphicFrame>
      <p:sp>
        <p:nvSpPr>
          <p:cNvPr id="46" name="矩形 45"/>
          <p:cNvSpPr>
            <a:spLocks noRot="1" noChangeAspect="1" noMove="1" noResize="1" noEditPoints="1" noAdjustHandles="1" noChangeArrowheads="1" noChangeShapeType="1" noTextEdit="1"/>
          </p:cNvSpPr>
          <p:nvPr/>
        </p:nvSpPr>
        <p:spPr>
          <a:xfrm>
            <a:off x="1456823" y="2430162"/>
            <a:ext cx="1047466" cy="423898"/>
          </a:xfrm>
          <a:prstGeom prst="rect">
            <a:avLst/>
          </a:prstGeom>
          <a:blipFill>
            <a:blip r:embed="rId15"/>
            <a:stretch>
              <a:fillRect b="-5797"/>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noFill/>
                <a:effectLst/>
                <a:uLnTx/>
                <a:uFillTx/>
                <a:latin typeface="Arial" panose="020B0604020202020204" pitchFamily="34" charset="0"/>
                <a:ea typeface="黑体" panose="02010609060101010101" pitchFamily="49" charset="-122"/>
                <a:cs typeface="+mn-cs"/>
              </a:rPr>
              <a:t> </a:t>
            </a:r>
            <a:endParaRPr kumimoji="0" lang="zh-CN" altLang="en-US" sz="1800" b="0" i="0" u="none" strike="noStrike" kern="1200" cap="none" spc="0" normalizeH="0" baseline="0" noProof="0">
              <a:ln>
                <a:noFill/>
              </a:ln>
              <a:noFill/>
              <a:effectLst/>
              <a:uLnTx/>
              <a:uFillTx/>
              <a:latin typeface="Arial" panose="020B0604020202020204" pitchFamily="34" charset="0"/>
              <a:ea typeface="黑体" panose="02010609060101010101" pitchFamily="49" charset="-122"/>
              <a:cs typeface="+mn-cs"/>
            </a:endParaRPr>
          </a:p>
        </p:txBody>
      </p:sp>
      <p:sp>
        <p:nvSpPr>
          <p:cNvPr id="22538" name="内容占位符 4"/>
          <p:cNvSpPr>
            <a:spLocks noGrp="1"/>
          </p:cNvSpPr>
          <p:nvPr>
            <p:ph idx="1"/>
          </p:nvPr>
        </p:nvSpPr>
        <p:spPr>
          <a:xfrm>
            <a:off x="628650" y="1270000"/>
            <a:ext cx="7058025" cy="1476375"/>
          </a:xfrm>
        </p:spPr>
        <p:txBody>
          <a:bodyPr vert="horz" wrap="square" lIns="91440" tIns="45720" rIns="91440" bIns="45720" anchor="t"/>
          <a:p>
            <a:pPr eaLnBrk="1" hangingPunct="1">
              <a:buSzPct val="60000"/>
            </a:pPr>
            <a:r>
              <a:rPr lang="zh-CN" altLang="en-US" kern="1200" dirty="0">
                <a:latin typeface="Arial" panose="020B0604020202020204" pitchFamily="34" charset="0"/>
                <a:ea typeface="黑体" panose="02010609060101010101" pitchFamily="49" charset="-122"/>
                <a:cs typeface="+mn-cs"/>
              </a:rPr>
              <a:t>基本原理</a:t>
            </a:r>
            <a:endParaRPr lang="zh-CN" altLang="en-US" kern="1200" dirty="0">
              <a:latin typeface="Arial" panose="020B0604020202020204" pitchFamily="34" charset="0"/>
              <a:ea typeface="黑体" panose="02010609060101010101" pitchFamily="49" charset="-122"/>
              <a:cs typeface="+mn-cs"/>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3000375" y="142875"/>
            <a:ext cx="6040438" cy="583565"/>
          </a:xfrm>
          <a:prstGeom prst="rect">
            <a:avLst/>
          </a:prstGeom>
        </p:spPr>
        <p:txBody>
          <a:bodyPr>
            <a:spAutoFit/>
          </a:bodyPr>
          <a:lstStyle/>
          <a:p>
            <a:pPr marL="0" marR="0" lvl="0" indent="0" algn="r" defTabSz="914400" rtl="0" eaLnBrk="1" fontAlgn="base" latinLnBrk="0" hangingPunct="1">
              <a:spcBef>
                <a:spcPct val="0"/>
              </a:spcBef>
              <a:spcAft>
                <a:spcPct val="0"/>
              </a:spcAft>
              <a:buClrTx/>
              <a:buSzTx/>
              <a:buFontTx/>
              <a:buNone/>
              <a:defRPr/>
            </a:pPr>
            <a:r>
              <a:rPr kumimoji="0" lang="zh-CN" altLang="en-US" sz="3200" b="1" i="0" u="none" strike="noStrike" kern="1200" cap="none" spc="0" normalizeH="0" baseline="3000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88</a:t>
            </a:r>
            <a:r>
              <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Y（n，g）截面间接测量</a:t>
            </a:r>
            <a:endParaRPr kumimoji="0" lang="zh-CN" alt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endParaRPr>
          </a:p>
        </p:txBody>
      </p:sp>
      <p:sp>
        <p:nvSpPr>
          <p:cNvPr id="3" name="日期占位符 2"/>
          <p:cNvSpPr>
            <a:spLocks noGrp="1"/>
          </p:cNvSpPr>
          <p:nvPr>
            <p:ph type="dt" sz="half" idx="2"/>
          </p:nvPr>
        </p:nvSpPr>
        <p:spPr/>
        <p:txBody>
          <a:bodyPr/>
          <a:p>
            <a:pPr marL="0" marR="0" lvl="0" indent="0" algn="l" defTabSz="914400" rtl="0" eaLnBrk="1" fontAlgn="base" latinLnBrk="0" hangingPunct="1">
              <a:spcBef>
                <a:spcPts val="0"/>
              </a:spcBef>
              <a:spcAft>
                <a:spcPts val="0"/>
              </a:spcAft>
              <a:buClrTx/>
              <a:buSzTx/>
              <a:buFontTx/>
              <a:buNone/>
              <a:defRPr/>
            </a:pPr>
            <a:fld id="{9768CED6-5577-4DF2-B06D-58E63466F910}" type="datetime1">
              <a:rPr kumimoji="0" lang="zh-CN" altLang="en-US" sz="1800" b="0" i="0" u="none" strike="noStrike" kern="1200" cap="none" spc="0" normalizeH="0" baseline="0" noProof="0">
                <a:ln>
                  <a:noFill/>
                </a:ln>
                <a:solidFill>
                  <a:schemeClr val="tx1"/>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532" name="灯片编号占位符 5"/>
          <p:cNvSpPr>
            <a:spLocks noGrp="1"/>
          </p:cNvSpPr>
          <p:nvPr>
            <p:ph type="sldNum" sz="quarter" idx="4"/>
          </p:nvPr>
        </p:nvSpPr>
        <p:spPr>
          <a:noFill/>
          <a:ln>
            <a:noFill/>
          </a:ln>
        </p:spPr>
        <p:txBody>
          <a:bodyPr anchor="t"/>
          <a:p>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6" name="图片 5" descr="微信图片_202201111049544"/>
          <p:cNvPicPr>
            <a:picLocks noChangeAspect="1"/>
          </p:cNvPicPr>
          <p:nvPr/>
        </p:nvPicPr>
        <p:blipFill>
          <a:blip r:embed="rId1"/>
          <a:stretch>
            <a:fillRect/>
          </a:stretch>
        </p:blipFill>
        <p:spPr>
          <a:xfrm>
            <a:off x="826135" y="977265"/>
            <a:ext cx="1991360" cy="2656205"/>
          </a:xfrm>
          <a:prstGeom prst="rect">
            <a:avLst/>
          </a:prstGeom>
        </p:spPr>
      </p:pic>
      <p:pic>
        <p:nvPicPr>
          <p:cNvPr id="9" name="图片 8" descr="微信图片_20220111104954"/>
          <p:cNvPicPr>
            <a:picLocks noChangeAspect="1"/>
          </p:cNvPicPr>
          <p:nvPr/>
        </p:nvPicPr>
        <p:blipFill>
          <a:blip r:embed="rId2"/>
          <a:stretch>
            <a:fillRect/>
          </a:stretch>
        </p:blipFill>
        <p:spPr>
          <a:xfrm>
            <a:off x="7202170" y="4435475"/>
            <a:ext cx="1838960" cy="2453005"/>
          </a:xfrm>
          <a:prstGeom prst="rect">
            <a:avLst/>
          </a:prstGeom>
        </p:spPr>
      </p:pic>
      <p:pic>
        <p:nvPicPr>
          <p:cNvPr id="11" name="图片 10" descr="微信图片_202201111049541"/>
          <p:cNvPicPr>
            <a:picLocks noChangeAspect="1"/>
          </p:cNvPicPr>
          <p:nvPr/>
        </p:nvPicPr>
        <p:blipFill>
          <a:blip r:embed="rId3"/>
          <a:stretch>
            <a:fillRect/>
          </a:stretch>
        </p:blipFill>
        <p:spPr>
          <a:xfrm>
            <a:off x="3466465" y="977265"/>
            <a:ext cx="2007235" cy="2678430"/>
          </a:xfrm>
          <a:prstGeom prst="rect">
            <a:avLst/>
          </a:prstGeom>
        </p:spPr>
      </p:pic>
      <p:pic>
        <p:nvPicPr>
          <p:cNvPr id="14" name="图片 13" descr="微信图片_202201111049552"/>
          <p:cNvPicPr>
            <a:picLocks noChangeAspect="1"/>
          </p:cNvPicPr>
          <p:nvPr/>
        </p:nvPicPr>
        <p:blipFill>
          <a:blip r:embed="rId4"/>
          <a:stretch>
            <a:fillRect/>
          </a:stretch>
        </p:blipFill>
        <p:spPr>
          <a:xfrm>
            <a:off x="2528570" y="4503420"/>
            <a:ext cx="2710180" cy="2033270"/>
          </a:xfrm>
          <a:prstGeom prst="rect">
            <a:avLst/>
          </a:prstGeom>
        </p:spPr>
      </p:pic>
      <p:pic>
        <p:nvPicPr>
          <p:cNvPr id="16" name="图片 15" descr="微信图片_20220111104956"/>
          <p:cNvPicPr>
            <a:picLocks noChangeAspect="1"/>
          </p:cNvPicPr>
          <p:nvPr/>
        </p:nvPicPr>
        <p:blipFill>
          <a:blip r:embed="rId5"/>
          <a:stretch>
            <a:fillRect/>
          </a:stretch>
        </p:blipFill>
        <p:spPr>
          <a:xfrm rot="5400000">
            <a:off x="5991860" y="1316990"/>
            <a:ext cx="2719070" cy="2039620"/>
          </a:xfrm>
          <a:prstGeom prst="rect">
            <a:avLst/>
          </a:prstGeom>
        </p:spPr>
      </p:pic>
      <p:pic>
        <p:nvPicPr>
          <p:cNvPr id="18" name="图片 17" descr="微信图片_202201111049562"/>
          <p:cNvPicPr>
            <a:picLocks noChangeAspect="1"/>
          </p:cNvPicPr>
          <p:nvPr/>
        </p:nvPicPr>
        <p:blipFill>
          <a:blip r:embed="rId6"/>
          <a:stretch>
            <a:fillRect/>
          </a:stretch>
        </p:blipFill>
        <p:spPr>
          <a:xfrm rot="5400000">
            <a:off x="5013960" y="4745355"/>
            <a:ext cx="2414270" cy="1811020"/>
          </a:xfrm>
          <a:prstGeom prst="rect">
            <a:avLst/>
          </a:prstGeom>
        </p:spPr>
      </p:pic>
      <p:pic>
        <p:nvPicPr>
          <p:cNvPr id="20" name="图片 19"/>
          <p:cNvPicPr>
            <a:picLocks noChangeAspect="1"/>
          </p:cNvPicPr>
          <p:nvPr/>
        </p:nvPicPr>
        <p:blipFill>
          <a:blip r:embed="rId7"/>
          <a:stretch>
            <a:fillRect/>
          </a:stretch>
        </p:blipFill>
        <p:spPr>
          <a:xfrm rot="5400000">
            <a:off x="-49530" y="4613275"/>
            <a:ext cx="2533015" cy="231267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en-US" altLang="zh-CN" sz="2400" b="1" i="0" u="none" strike="noStrike" kern="1200" cap="none" spc="0" normalizeH="0" baseline="30000" noProof="0" dirty="0">
                <a:ln>
                  <a:noFill/>
                </a:ln>
                <a:solidFill>
                  <a:prstClr val="black"/>
                </a:solidFill>
                <a:effectLst/>
                <a:uLnTx/>
                <a:uFillTx/>
                <a:latin typeface="Calibri" panose="020F0502020204030204"/>
                <a:ea typeface="宋体" panose="02010600030101010101" pitchFamily="2" charset="-122"/>
                <a:cs typeface="+mj-cs"/>
              </a:rPr>
              <a:t>88</a:t>
            </a:r>
            <a:r>
              <a:rPr kumimoji="0" lang="en-US" altLang="zh-CN"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j-cs"/>
              </a:rPr>
              <a:t>Y(n, γ)</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j-cs"/>
              </a:rPr>
              <a:t>截面测量</a:t>
            </a:r>
            <a:r>
              <a:rPr kumimoji="0" lang="en-US" altLang="zh-CN"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j-cs"/>
              </a:rPr>
              <a:t>—</a:t>
            </a:r>
            <a:r>
              <a:rPr kumimoji="0" lang="zh-CN" altLang="en-US" sz="24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j-cs"/>
              </a:rPr>
              <a:t>实验布局</a:t>
            </a:r>
            <a:endParaRPr lang="zh-CN" altLang="en-US" dirty="0"/>
          </a:p>
        </p:txBody>
      </p:sp>
      <p:sp>
        <p:nvSpPr>
          <p:cNvPr id="4" name="灯片编号占位符 3"/>
          <p:cNvSpPr>
            <a:spLocks noGrp="1"/>
          </p:cNvSpPr>
          <p:nvPr>
            <p:ph type="sldNum" sz="quarter" idx="12"/>
          </p:nvPr>
        </p:nvSpPr>
        <p:spPr>
          <a:xfrm>
            <a:off x="5220072" y="6448425"/>
            <a:ext cx="909464" cy="365125"/>
          </a:xfrm>
        </p:spPr>
        <p:txBody>
          <a:bodyPr/>
          <a:lstStyle/>
          <a:p>
            <a:fld id="{0C913308-F349-4B6D-A68A-DD1791B4A57B}" type="slidenum">
              <a:rPr lang="zh-CN" altLang="en-US" smtClean="0"/>
            </a:fld>
            <a:endParaRPr lang="zh-CN" altLang="en-US" dirty="0"/>
          </a:p>
        </p:txBody>
      </p:sp>
      <p:pic>
        <p:nvPicPr>
          <p:cNvPr id="41" name="图片 40"/>
          <p:cNvPicPr>
            <a:picLocks noChangeAspect="1"/>
          </p:cNvPicPr>
          <p:nvPr/>
        </p:nvPicPr>
        <p:blipFill rotWithShape="1">
          <a:blip r:embed="rId1">
            <a:extLst>
              <a:ext uri="{28A0092B-C50C-407E-A947-70E740481C1C}">
                <a14:useLocalDpi xmlns:a14="http://schemas.microsoft.com/office/drawing/2010/main" val="0"/>
              </a:ext>
            </a:extLst>
          </a:blip>
          <a:srcRect l="14562" t="18230" r="41338" b="19003"/>
          <a:stretch>
            <a:fillRect/>
          </a:stretch>
        </p:blipFill>
        <p:spPr>
          <a:xfrm>
            <a:off x="6065995" y="3675758"/>
            <a:ext cx="3060512" cy="2499667"/>
          </a:xfrm>
          <a:prstGeom prst="rect">
            <a:avLst/>
          </a:prstGeom>
        </p:spPr>
      </p:pic>
      <p:sp>
        <p:nvSpPr>
          <p:cNvPr id="50" name="文本框 49"/>
          <p:cNvSpPr txBox="1"/>
          <p:nvPr/>
        </p:nvSpPr>
        <p:spPr>
          <a:xfrm>
            <a:off x="2380409" y="5461463"/>
            <a:ext cx="1869530" cy="369332"/>
          </a:xfrm>
          <a:prstGeom prst="rect">
            <a:avLst/>
          </a:prstGeom>
          <a:noFill/>
        </p:spPr>
        <p:txBody>
          <a:bodyPr wrap="square" rtlCol="0">
            <a:spAutoFit/>
          </a:bodyPr>
          <a:lstStyle/>
          <a:p>
            <a:r>
              <a:rPr lang="zh-CN" altLang="en-US" dirty="0"/>
              <a:t>靶室实验布局</a:t>
            </a:r>
            <a:endParaRPr lang="zh-CN" altLang="en-US" dirty="0"/>
          </a:p>
        </p:txBody>
      </p:sp>
      <p:sp>
        <p:nvSpPr>
          <p:cNvPr id="51" name="文本框 50"/>
          <p:cNvSpPr txBox="1"/>
          <p:nvPr/>
        </p:nvSpPr>
        <p:spPr>
          <a:xfrm>
            <a:off x="562536" y="902662"/>
            <a:ext cx="8185928"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2000" dirty="0"/>
              <a:t>通过计算</a:t>
            </a:r>
            <a:r>
              <a:rPr lang="en-US" altLang="zh-CN" sz="2000" dirty="0"/>
              <a:t>, </a:t>
            </a:r>
            <a:r>
              <a:rPr lang="zh-CN" altLang="en-US" sz="2000" dirty="0"/>
              <a:t>考虑死区等因素</a:t>
            </a:r>
            <a:r>
              <a:rPr lang="en-US" altLang="zh-CN" sz="2000" dirty="0"/>
              <a:t>, </a:t>
            </a:r>
            <a:r>
              <a:rPr lang="zh-CN" altLang="en-US" sz="2000" dirty="0"/>
              <a:t>确定以下布局</a:t>
            </a:r>
            <a:r>
              <a:rPr lang="en-US" altLang="zh-CN" sz="2000" dirty="0"/>
              <a:t>.</a:t>
            </a:r>
            <a:endParaRPr lang="zh-CN" altLang="en-US" sz="2000" dirty="0"/>
          </a:p>
        </p:txBody>
      </p:sp>
      <p:sp>
        <p:nvSpPr>
          <p:cNvPr id="53" name="文本框 52"/>
          <p:cNvSpPr txBox="1"/>
          <p:nvPr/>
        </p:nvSpPr>
        <p:spPr>
          <a:xfrm>
            <a:off x="2983321" y="3534347"/>
            <a:ext cx="864096" cy="369332"/>
          </a:xfrm>
          <a:prstGeom prst="rect">
            <a:avLst/>
          </a:prstGeom>
          <a:noFill/>
        </p:spPr>
        <p:txBody>
          <a:bodyPr wrap="square" rtlCol="0">
            <a:spAutoFit/>
          </a:bodyPr>
          <a:lstStyle/>
          <a:p>
            <a:r>
              <a:rPr lang="en-US" altLang="zh-CN" dirty="0"/>
              <a:t>Target</a:t>
            </a:r>
            <a:endParaRPr lang="zh-CN" altLang="en-US" dirty="0"/>
          </a:p>
        </p:txBody>
      </p:sp>
      <p:sp>
        <p:nvSpPr>
          <p:cNvPr id="12" name="文本框 11"/>
          <p:cNvSpPr txBox="1"/>
          <p:nvPr/>
        </p:nvSpPr>
        <p:spPr>
          <a:xfrm>
            <a:off x="7092280" y="6399278"/>
            <a:ext cx="1069565" cy="369332"/>
          </a:xfrm>
          <a:prstGeom prst="rect">
            <a:avLst/>
          </a:prstGeom>
          <a:noFill/>
        </p:spPr>
        <p:txBody>
          <a:bodyPr wrap="square" rtlCol="0">
            <a:spAutoFit/>
          </a:bodyPr>
          <a:lstStyle/>
          <a:p>
            <a:r>
              <a:rPr lang="zh-CN" altLang="en-US" dirty="0"/>
              <a:t>立体图</a:t>
            </a:r>
            <a:endParaRPr lang="zh-CN" altLang="en-US" dirty="0"/>
          </a:p>
        </p:txBody>
      </p:sp>
      <p:sp>
        <p:nvSpPr>
          <p:cNvPr id="15" name="等腰三角形 14"/>
          <p:cNvSpPr/>
          <p:nvPr/>
        </p:nvSpPr>
        <p:spPr>
          <a:xfrm rot="6775610">
            <a:off x="5074664" y="4446763"/>
            <a:ext cx="560290" cy="1620689"/>
          </a:xfrm>
          <a:prstGeom prst="triangle">
            <a:avLst>
              <a:gd name="adj" fmla="val 56189"/>
            </a:avLst>
          </a:prstGeom>
          <a:gradFill>
            <a:gsLst>
              <a:gs pos="0">
                <a:schemeClr val="accent3">
                  <a:lumMod val="60000"/>
                  <a:lumOff val="40000"/>
                </a:schemeClr>
              </a:gs>
              <a:gs pos="61000">
                <a:schemeClr val="accent3">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38893" y="1419109"/>
            <a:ext cx="7457358" cy="3926017"/>
            <a:chOff x="0" y="1430034"/>
            <a:chExt cx="7457358" cy="3926017"/>
          </a:xfrm>
        </p:grpSpPr>
        <p:grpSp>
          <p:nvGrpSpPr>
            <p:cNvPr id="16" name="组合 15"/>
            <p:cNvGrpSpPr/>
            <p:nvPr/>
          </p:nvGrpSpPr>
          <p:grpSpPr>
            <a:xfrm>
              <a:off x="0" y="1430034"/>
              <a:ext cx="7457358" cy="3926017"/>
              <a:chOff x="0" y="1430034"/>
              <a:chExt cx="7457358" cy="3926017"/>
            </a:xfrm>
          </p:grpSpPr>
          <p:grpSp>
            <p:nvGrpSpPr>
              <p:cNvPr id="43" name="组合 42"/>
              <p:cNvGrpSpPr/>
              <p:nvPr/>
            </p:nvGrpSpPr>
            <p:grpSpPr>
              <a:xfrm>
                <a:off x="0" y="1430034"/>
                <a:ext cx="7457358" cy="3926017"/>
                <a:chOff x="-54056" y="1236508"/>
                <a:chExt cx="7473716" cy="3313262"/>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26775" t="20523" r="26762" b="21359"/>
                <a:stretch>
                  <a:fillRect/>
                </a:stretch>
              </p:blipFill>
              <p:spPr>
                <a:xfrm>
                  <a:off x="1036142" y="1309410"/>
                  <a:ext cx="4248472" cy="3240360"/>
                </a:xfrm>
                <a:prstGeom prst="rect">
                  <a:avLst/>
                </a:prstGeom>
              </p:spPr>
            </p:pic>
            <p:sp>
              <p:nvSpPr>
                <p:cNvPr id="13" name="箭头: 下 12"/>
                <p:cNvSpPr/>
                <p:nvPr/>
              </p:nvSpPr>
              <p:spPr>
                <a:xfrm rot="16200000">
                  <a:off x="1403140" y="1700299"/>
                  <a:ext cx="145036" cy="2448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4056" y="2996953"/>
                  <a:ext cx="1745736" cy="409000"/>
                </a:xfrm>
                <a:prstGeom prst="rect">
                  <a:avLst/>
                </a:prstGeom>
                <a:noFill/>
              </p:spPr>
              <p:txBody>
                <a:bodyPr wrap="square" rtlCol="0">
                  <a:spAutoFit/>
                </a:bodyPr>
                <a:lstStyle/>
                <a:p>
                  <a:r>
                    <a:rPr lang="en-US" altLang="zh-CN" dirty="0"/>
                    <a:t>22 MeV p</a:t>
                  </a:r>
                  <a:r>
                    <a:rPr lang="en-US" altLang="zh-CN" baseline="30000" dirty="0"/>
                    <a:t>+</a:t>
                  </a:r>
                  <a:endParaRPr lang="zh-CN" altLang="en-US" baseline="30000" dirty="0"/>
                </a:p>
              </p:txBody>
            </p:sp>
            <p:sp>
              <p:nvSpPr>
                <p:cNvPr id="21" name="文本框 20"/>
                <p:cNvSpPr txBox="1"/>
                <p:nvPr/>
              </p:nvSpPr>
              <p:spPr>
                <a:xfrm>
                  <a:off x="3358374" y="1288332"/>
                  <a:ext cx="928638" cy="311688"/>
                </a:xfrm>
                <a:prstGeom prst="rect">
                  <a:avLst/>
                </a:prstGeom>
                <a:noFill/>
              </p:spPr>
              <p:txBody>
                <a:bodyPr wrap="square" rtlCol="0">
                  <a:spAutoFit/>
                </a:bodyPr>
                <a:lstStyle/>
                <a:p>
                  <a:r>
                    <a:rPr lang="en-US" altLang="zh-CN" dirty="0"/>
                    <a:t>-105°</a:t>
                  </a:r>
                  <a:endParaRPr lang="zh-CN" altLang="en-US" dirty="0"/>
                </a:p>
              </p:txBody>
            </p:sp>
            <p:grpSp>
              <p:nvGrpSpPr>
                <p:cNvPr id="33" name="组合 32"/>
                <p:cNvGrpSpPr/>
                <p:nvPr/>
              </p:nvGrpSpPr>
              <p:grpSpPr>
                <a:xfrm>
                  <a:off x="3268390" y="1819551"/>
                  <a:ext cx="2823245" cy="2173726"/>
                  <a:chOff x="3268390" y="1819551"/>
                  <a:chExt cx="2823245" cy="2173726"/>
                </a:xfrm>
              </p:grpSpPr>
              <p:grpSp>
                <p:nvGrpSpPr>
                  <p:cNvPr id="32" name="组合 31"/>
                  <p:cNvGrpSpPr/>
                  <p:nvPr/>
                </p:nvGrpSpPr>
                <p:grpSpPr>
                  <a:xfrm>
                    <a:off x="3268390" y="1819551"/>
                    <a:ext cx="2671762" cy="2173726"/>
                    <a:chOff x="3268390" y="1812132"/>
                    <a:chExt cx="2671762" cy="2811866"/>
                  </a:xfrm>
                </p:grpSpPr>
                <p:cxnSp>
                  <p:nvCxnSpPr>
                    <p:cNvPr id="17" name="直接连接符 16"/>
                    <p:cNvCxnSpPr/>
                    <p:nvPr/>
                  </p:nvCxnSpPr>
                  <p:spPr>
                    <a:xfrm>
                      <a:off x="3707904" y="1844824"/>
                      <a:ext cx="2232248"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4" name="直接连接符 23"/>
                    <p:cNvCxnSpPr/>
                    <p:nvPr/>
                  </p:nvCxnSpPr>
                  <p:spPr>
                    <a:xfrm>
                      <a:off x="3268390" y="4623998"/>
                      <a:ext cx="267176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912266" y="1812132"/>
                      <a:ext cx="0" cy="2779174"/>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31" name="直接箭头连接符 30"/>
                  <p:cNvCxnSpPr/>
                  <p:nvPr/>
                </p:nvCxnSpPr>
                <p:spPr>
                  <a:xfrm>
                    <a:off x="5940152" y="2851915"/>
                    <a:ext cx="151483" cy="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2429844" y="4141964"/>
                  <a:ext cx="963418" cy="311688"/>
                </a:xfrm>
                <a:prstGeom prst="rect">
                  <a:avLst/>
                </a:prstGeom>
                <a:noFill/>
              </p:spPr>
              <p:txBody>
                <a:bodyPr wrap="square" rtlCol="0">
                  <a:spAutoFit/>
                </a:bodyPr>
                <a:lstStyle/>
                <a:p>
                  <a:r>
                    <a:rPr lang="en-US" altLang="zh-CN" dirty="0"/>
                    <a:t>65°</a:t>
                  </a:r>
                  <a:endParaRPr lang="zh-CN" altLang="en-US" dirty="0"/>
                </a:p>
              </p:txBody>
            </p:sp>
            <p:sp>
              <p:nvSpPr>
                <p:cNvPr id="36" name="文本框 35"/>
                <p:cNvSpPr txBox="1"/>
                <p:nvPr/>
              </p:nvSpPr>
              <p:spPr>
                <a:xfrm>
                  <a:off x="6082735" y="2595749"/>
                  <a:ext cx="1224136" cy="369332"/>
                </a:xfrm>
                <a:prstGeom prst="rect">
                  <a:avLst/>
                </a:prstGeom>
                <a:noFill/>
              </p:spPr>
              <p:txBody>
                <a:bodyPr wrap="square" rtlCol="0">
                  <a:spAutoFit/>
                </a:bodyPr>
                <a:lstStyle/>
                <a:p>
                  <a:r>
                    <a:rPr lang="en-US" altLang="zh-CN" dirty="0"/>
                    <a:t>DSSD/QSD</a:t>
                  </a:r>
                  <a:endParaRPr lang="zh-CN" altLang="en-US" dirty="0"/>
                </a:p>
              </p:txBody>
            </p:sp>
            <p:sp>
              <p:nvSpPr>
                <p:cNvPr id="39" name="文本框 38"/>
                <p:cNvSpPr txBox="1"/>
                <p:nvPr/>
              </p:nvSpPr>
              <p:spPr>
                <a:xfrm>
                  <a:off x="6419014" y="1236508"/>
                  <a:ext cx="1000646" cy="369332"/>
                </a:xfrm>
                <a:prstGeom prst="rect">
                  <a:avLst/>
                </a:prstGeom>
                <a:noFill/>
              </p:spPr>
              <p:txBody>
                <a:bodyPr wrap="square" rtlCol="0">
                  <a:spAutoFit/>
                </a:bodyPr>
                <a:lstStyle/>
                <a:p>
                  <a:r>
                    <a:rPr lang="en-US" altLang="zh-CN" dirty="0"/>
                    <a:t>Monitor</a:t>
                  </a:r>
                  <a:endParaRPr lang="zh-CN" altLang="en-US" dirty="0"/>
                </a:p>
              </p:txBody>
            </p:sp>
          </p:grpSp>
          <p:cxnSp>
            <p:nvCxnSpPr>
              <p:cNvPr id="6" name="连接符: 肘形 5"/>
              <p:cNvCxnSpPr/>
              <p:nvPr/>
            </p:nvCxnSpPr>
            <p:spPr>
              <a:xfrm rot="5400000" flipH="1" flipV="1">
                <a:off x="4702912" y="1659314"/>
                <a:ext cx="1794407" cy="1575354"/>
              </a:xfrm>
              <a:prstGeom prst="bentConnector3">
                <a:avLst>
                  <a:gd name="adj1" fmla="val 99398"/>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3288469" y="3088810"/>
              <a:ext cx="823032" cy="369332"/>
            </a:xfrm>
            <a:prstGeom prst="rect">
              <a:avLst/>
            </a:prstGeom>
            <a:noFill/>
          </p:spPr>
          <p:txBody>
            <a:bodyPr wrap="square" rtlCol="0">
              <a:spAutoFit/>
            </a:bodyPr>
            <a:lstStyle/>
            <a:p>
              <a:r>
                <a:rPr lang="en-US" altLang="zh-CN" dirty="0"/>
                <a:t>target</a:t>
              </a:r>
              <a:endParaRPr lang="zh-CN" altLang="en-US" dirty="0"/>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aseline="30000" dirty="0"/>
              <a:t>88</a:t>
            </a:r>
            <a:r>
              <a:rPr lang="en-US" altLang="zh-CN" dirty="0"/>
              <a:t>Y(n, </a:t>
            </a:r>
            <a:r>
              <a:rPr lang="el-GR" altLang="zh-CN" dirty="0"/>
              <a:t>γ)</a:t>
            </a:r>
            <a:r>
              <a:rPr lang="zh-CN" altLang="en-US" dirty="0"/>
              <a:t>截面测量</a:t>
            </a:r>
            <a:r>
              <a:rPr lang="en-US" altLang="zh-CN" dirty="0"/>
              <a:t>—</a:t>
            </a:r>
            <a:r>
              <a:rPr lang="zh-CN" altLang="en-US" dirty="0"/>
              <a:t>探测器</a:t>
            </a:r>
            <a:endParaRPr lang="zh-CN" altLang="en-US" dirty="0"/>
          </a:p>
        </p:txBody>
      </p:sp>
      <p:sp>
        <p:nvSpPr>
          <p:cNvPr id="4" name="灯片编号占位符 3"/>
          <p:cNvSpPr>
            <a:spLocks noGrp="1"/>
          </p:cNvSpPr>
          <p:nvPr>
            <p:ph type="sldNum" sz="quarter" idx="12"/>
          </p:nvPr>
        </p:nvSpPr>
        <p:spPr>
          <a:xfrm>
            <a:off x="5220072" y="6448425"/>
            <a:ext cx="909464" cy="365125"/>
          </a:xfrm>
        </p:spPr>
        <p:txBody>
          <a:bodyPr/>
          <a:lstStyle/>
          <a:p>
            <a:fld id="{0C913308-F349-4B6D-A68A-DD1791B4A57B}" type="slidenum">
              <a:rPr lang="zh-CN" altLang="en-US" smtClean="0"/>
            </a:fld>
            <a:endParaRPr lang="zh-CN" altLang="en-US" dirty="0"/>
          </a:p>
        </p:txBody>
      </p:sp>
      <p:sp>
        <p:nvSpPr>
          <p:cNvPr id="5" name="矩形 4"/>
          <p:cNvSpPr/>
          <p:nvPr/>
        </p:nvSpPr>
        <p:spPr>
          <a:xfrm>
            <a:off x="628734" y="836712"/>
            <a:ext cx="7986058" cy="5760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800" dirty="0">
                <a:solidFill>
                  <a:schemeClr val="lt1"/>
                </a:solidFill>
              </a:rPr>
              <a:t>Si ΔE-E</a:t>
            </a:r>
            <a:r>
              <a:rPr lang="zh-CN" altLang="en-US" sz="2800" dirty="0">
                <a:solidFill>
                  <a:schemeClr val="lt1"/>
                </a:solidFill>
              </a:rPr>
              <a:t>望远镜</a:t>
            </a:r>
            <a:endParaRPr lang="zh-CN" altLang="en-US" sz="2800" dirty="0">
              <a:solidFill>
                <a:schemeClr val="lt1"/>
              </a:solidFill>
            </a:endParaRPr>
          </a:p>
        </p:txBody>
      </p:sp>
      <p:sp>
        <p:nvSpPr>
          <p:cNvPr id="7" name="文本框 6"/>
          <p:cNvSpPr txBox="1"/>
          <p:nvPr/>
        </p:nvSpPr>
        <p:spPr>
          <a:xfrm>
            <a:off x="610276" y="1561971"/>
            <a:ext cx="8004516"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en-US" sz="1800" b="0" i="0" dirty="0">
                <a:solidFill>
                  <a:srgbClr val="333333"/>
                </a:solidFill>
                <a:effectLst/>
              </a:rPr>
              <a:t>望远镜分</a:t>
            </a:r>
            <a:r>
              <a:rPr lang="zh-CN" altLang="en-US" sz="1800" b="0" i="0" dirty="0">
                <a:solidFill>
                  <a:srgbClr val="FF0000"/>
                </a:solidFill>
                <a:effectLst/>
              </a:rPr>
              <a:t>三层</a:t>
            </a:r>
            <a:r>
              <a:rPr lang="zh-CN" altLang="en-US" sz="1800" b="0" i="0" dirty="0">
                <a:solidFill>
                  <a:srgbClr val="333333"/>
                </a:solidFill>
                <a:effectLst/>
              </a:rPr>
              <a:t>，</a:t>
            </a:r>
            <a:r>
              <a:rPr lang="en-US" altLang="zh-CN" sz="1800" b="0" i="0" dirty="0">
                <a:solidFill>
                  <a:srgbClr val="333333"/>
                </a:solidFill>
                <a:effectLst/>
              </a:rPr>
              <a:t>100(90)</a:t>
            </a:r>
            <a:r>
              <a:rPr lang="en-US" altLang="zh-CN" sz="1800" b="0" i="0" dirty="0" err="1">
                <a:solidFill>
                  <a:srgbClr val="333333"/>
                </a:solidFill>
                <a:effectLst/>
              </a:rPr>
              <a:t>umDSSD</a:t>
            </a:r>
            <a:r>
              <a:rPr lang="zh-CN" altLang="en-US" sz="1800" b="0" i="0" dirty="0">
                <a:solidFill>
                  <a:srgbClr val="333333"/>
                </a:solidFill>
                <a:effectLst/>
              </a:rPr>
              <a:t>，</a:t>
            </a:r>
            <a:r>
              <a:rPr lang="en-US" altLang="zh-CN" sz="1800" b="0" i="0" dirty="0">
                <a:solidFill>
                  <a:srgbClr val="333333"/>
                </a:solidFill>
                <a:effectLst/>
              </a:rPr>
              <a:t>1500 QSD</a:t>
            </a:r>
            <a:r>
              <a:rPr lang="zh-CN" altLang="en-US" sz="1800" b="0" i="0" dirty="0">
                <a:solidFill>
                  <a:srgbClr val="333333"/>
                </a:solidFill>
                <a:effectLst/>
              </a:rPr>
              <a:t>， </a:t>
            </a:r>
            <a:r>
              <a:rPr lang="en-US" altLang="zh-CN" sz="1800" b="0" i="0" dirty="0">
                <a:solidFill>
                  <a:srgbClr val="333333"/>
                </a:solidFill>
                <a:effectLst/>
              </a:rPr>
              <a:t>1500QSD, </a:t>
            </a:r>
            <a:r>
              <a:rPr lang="zh-CN" altLang="en-US" sz="1800" b="0" i="0" dirty="0">
                <a:solidFill>
                  <a:srgbClr val="333333"/>
                </a:solidFill>
                <a:effectLst/>
              </a:rPr>
              <a:t>组成</a:t>
            </a:r>
            <a:r>
              <a:rPr lang="zh-CN" altLang="en-US" sz="1800" b="0" i="0" dirty="0">
                <a:solidFill>
                  <a:srgbClr val="FF0000"/>
                </a:solidFill>
                <a:effectLst/>
              </a:rPr>
              <a:t>两组</a:t>
            </a:r>
            <a:r>
              <a:rPr lang="en-US" altLang="zh-CN" sz="1800" b="0" i="0" dirty="0">
                <a:solidFill>
                  <a:srgbClr val="333333"/>
                </a:solidFill>
                <a:effectLst/>
              </a:rPr>
              <a:t>;</a:t>
            </a:r>
            <a:r>
              <a:rPr lang="zh-CN" altLang="en-US" dirty="0"/>
              <a:t> </a:t>
            </a:r>
            <a:endParaRPr lang="zh-CN" altLang="en-US" dirty="0"/>
          </a:p>
        </p:txBody>
      </p:sp>
      <p:sp>
        <p:nvSpPr>
          <p:cNvPr id="9" name="文本框 8"/>
          <p:cNvSpPr txBox="1"/>
          <p:nvPr/>
        </p:nvSpPr>
        <p:spPr>
          <a:xfrm>
            <a:off x="610276" y="2134256"/>
            <a:ext cx="8004516" cy="923330"/>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panose="020B0604020202020204" pitchFamily="34" charset="0"/>
              <a:buChar char="•"/>
            </a:pPr>
            <a:r>
              <a:rPr lang="zh-CN" altLang="en-US" sz="1800" b="0" i="0" dirty="0">
                <a:solidFill>
                  <a:schemeClr val="tx1"/>
                </a:solidFill>
                <a:effectLst/>
              </a:rPr>
              <a:t>望远镜置于</a:t>
            </a:r>
            <a:r>
              <a:rPr lang="zh-CN" altLang="en-US" sz="1800" b="0" i="0" dirty="0">
                <a:solidFill>
                  <a:schemeClr val="accent2"/>
                </a:solidFill>
                <a:effectLst/>
              </a:rPr>
              <a:t>距离</a:t>
            </a:r>
            <a:r>
              <a:rPr lang="zh-CN" altLang="en-US" sz="1800" b="0" i="0" dirty="0">
                <a:solidFill>
                  <a:schemeClr val="tx1"/>
                </a:solidFill>
                <a:effectLst/>
              </a:rPr>
              <a:t>靶 </a:t>
            </a:r>
            <a:r>
              <a:rPr lang="en-US" altLang="zh-CN" sz="1800" b="0" i="0" dirty="0">
                <a:solidFill>
                  <a:schemeClr val="tx1"/>
                </a:solidFill>
                <a:effectLst/>
              </a:rPr>
              <a:t>75 mm, </a:t>
            </a:r>
            <a:r>
              <a:rPr lang="zh-CN" altLang="en-US" sz="1800" b="0" i="0" dirty="0">
                <a:solidFill>
                  <a:schemeClr val="accent2"/>
                </a:solidFill>
                <a:effectLst/>
              </a:rPr>
              <a:t>相对束流</a:t>
            </a:r>
            <a:r>
              <a:rPr lang="en-US" altLang="zh-CN" sz="1800" b="0" i="0" dirty="0">
                <a:solidFill>
                  <a:schemeClr val="tx1"/>
                </a:solidFill>
                <a:effectLst/>
              </a:rPr>
              <a:t>65°</a:t>
            </a:r>
            <a:r>
              <a:rPr lang="zh-CN" altLang="en-US" sz="1800" b="0" i="0" dirty="0">
                <a:solidFill>
                  <a:schemeClr val="tx1"/>
                </a:solidFill>
                <a:effectLst/>
              </a:rPr>
              <a:t>和</a:t>
            </a:r>
            <a:r>
              <a:rPr lang="en-US" altLang="zh-CN" sz="1800" b="0" i="0" dirty="0">
                <a:solidFill>
                  <a:schemeClr val="tx1"/>
                </a:solidFill>
                <a:effectLst/>
              </a:rPr>
              <a:t>-100°.</a:t>
            </a:r>
            <a:endParaRPr lang="en-US" altLang="zh-CN" sz="1800" b="0" i="0" dirty="0">
              <a:solidFill>
                <a:schemeClr val="tx1"/>
              </a:solidFill>
              <a:effectLst/>
            </a:endParaRPr>
          </a:p>
          <a:p>
            <a:pPr marL="285750" indent="-285750">
              <a:buFont typeface="Arial" panose="020B0604020202020204" pitchFamily="34" charset="0"/>
              <a:buChar char="•"/>
            </a:pPr>
            <a:r>
              <a:rPr lang="zh-CN" altLang="en-US" dirty="0">
                <a:solidFill>
                  <a:schemeClr val="tx1"/>
                </a:solidFill>
              </a:rPr>
              <a:t>质子非弹</a:t>
            </a:r>
            <a:r>
              <a:rPr lang="zh-CN" altLang="en-US" dirty="0">
                <a:solidFill>
                  <a:schemeClr val="accent2"/>
                </a:solidFill>
              </a:rPr>
              <a:t>探测效率</a:t>
            </a:r>
            <a:r>
              <a:rPr lang="en-US" altLang="zh-CN" dirty="0">
                <a:solidFill>
                  <a:schemeClr val="tx1"/>
                </a:solidFill>
              </a:rPr>
              <a:t>:3.69%</a:t>
            </a:r>
            <a:r>
              <a:rPr lang="zh-CN" altLang="en-US" dirty="0">
                <a:solidFill>
                  <a:schemeClr val="tx1"/>
                </a:solidFill>
              </a:rPr>
              <a:t>与</a:t>
            </a:r>
            <a:r>
              <a:rPr lang="en-US" altLang="zh-CN" dirty="0">
                <a:solidFill>
                  <a:schemeClr val="tx1"/>
                </a:solidFill>
              </a:rPr>
              <a:t>2.61%.</a:t>
            </a:r>
            <a:endParaRPr lang="en-US" altLang="zh-CN" dirty="0">
              <a:solidFill>
                <a:schemeClr val="tx1"/>
              </a:solidFill>
            </a:endParaRPr>
          </a:p>
          <a:p>
            <a:pPr marL="285750" indent="-285750">
              <a:buFont typeface="Arial" panose="020B0604020202020204" pitchFamily="34" charset="0"/>
              <a:buChar char="•"/>
            </a:pPr>
            <a:r>
              <a:rPr lang="zh-CN" altLang="en-US" sz="1800" b="0" i="0" dirty="0">
                <a:solidFill>
                  <a:schemeClr val="accent2"/>
                </a:solidFill>
                <a:effectLst/>
              </a:rPr>
              <a:t>分辨率</a:t>
            </a:r>
            <a:r>
              <a:rPr lang="en-US" altLang="zh-CN" sz="1800" b="0" i="0" dirty="0">
                <a:solidFill>
                  <a:schemeClr val="tx1"/>
                </a:solidFill>
                <a:effectLst/>
              </a:rPr>
              <a:t>: 0.4-0.7%.</a:t>
            </a:r>
            <a:endParaRPr lang="zh-CN" altLang="en-US" dirty="0">
              <a:solidFill>
                <a:schemeClr val="tx1"/>
              </a:solidFill>
            </a:endParaRPr>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12199" y="3505461"/>
            <a:ext cx="3964710" cy="2703728"/>
          </a:xfrm>
          <a:prstGeom prst="rect">
            <a:avLst/>
          </a:prstGeom>
        </p:spPr>
      </p:pic>
      <p:sp>
        <p:nvSpPr>
          <p:cNvPr id="17" name="文本框 16"/>
          <p:cNvSpPr txBox="1"/>
          <p:nvPr/>
        </p:nvSpPr>
        <p:spPr>
          <a:xfrm>
            <a:off x="1357868" y="6144253"/>
            <a:ext cx="2635269" cy="369332"/>
          </a:xfrm>
          <a:prstGeom prst="rect">
            <a:avLst/>
          </a:prstGeom>
          <a:noFill/>
        </p:spPr>
        <p:txBody>
          <a:bodyPr wrap="square" rtlCol="0">
            <a:spAutoFit/>
          </a:bodyPr>
          <a:lstStyle/>
          <a:p>
            <a:r>
              <a:rPr lang="en-US" altLang="zh-CN" sz="1800" dirty="0"/>
              <a:t>Si ΔE-E</a:t>
            </a:r>
            <a:r>
              <a:rPr lang="zh-CN" altLang="en-US" sz="1800" dirty="0"/>
              <a:t>望远镜置于靶室</a:t>
            </a:r>
            <a:endParaRPr lang="zh-CN" altLang="en-US" sz="1800" dirty="0"/>
          </a:p>
        </p:txBody>
      </p:sp>
      <p:sp>
        <p:nvSpPr>
          <p:cNvPr id="18" name="文本框 17"/>
          <p:cNvSpPr txBox="1"/>
          <p:nvPr/>
        </p:nvSpPr>
        <p:spPr>
          <a:xfrm>
            <a:off x="5896485" y="6209189"/>
            <a:ext cx="2880320" cy="369332"/>
          </a:xfrm>
          <a:prstGeom prst="rect">
            <a:avLst/>
          </a:prstGeom>
          <a:noFill/>
        </p:spPr>
        <p:txBody>
          <a:bodyPr wrap="square" rtlCol="0">
            <a:spAutoFit/>
          </a:bodyPr>
          <a:lstStyle/>
          <a:p>
            <a:r>
              <a:rPr lang="en-US" altLang="zh-CN" dirty="0"/>
              <a:t>Si</a:t>
            </a:r>
            <a:r>
              <a:rPr lang="zh-CN" altLang="en-US" dirty="0"/>
              <a:t>探测器的空间立体角</a:t>
            </a:r>
            <a:endParaRPr lang="zh-CN" altLang="en-US" dirty="0"/>
          </a:p>
        </p:txBody>
      </p:sp>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t="11218" r="5201" b="17451"/>
          <a:stretch>
            <a:fillRect/>
          </a:stretch>
        </p:blipFill>
        <p:spPr>
          <a:xfrm>
            <a:off x="912348" y="3444584"/>
            <a:ext cx="2859782" cy="25922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303871"/>
            <a:ext cx="7543800" cy="3696879"/>
          </a:xfrm>
          <a:prstGeom prst="rect">
            <a:avLst/>
          </a:prstGeom>
        </p:spPr>
      </p:pic>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7307" y="925151"/>
            <a:ext cx="6057656" cy="2960483"/>
          </a:xfrm>
        </p:spPr>
      </p:pic>
      <p:sp>
        <p:nvSpPr>
          <p:cNvPr id="9" name="文本框 8"/>
          <p:cNvSpPr txBox="1"/>
          <p:nvPr/>
        </p:nvSpPr>
        <p:spPr>
          <a:xfrm>
            <a:off x="4060472" y="3070828"/>
            <a:ext cx="243310" cy="460375"/>
          </a:xfrm>
          <a:prstGeom prst="rect">
            <a:avLst/>
          </a:prstGeom>
          <a:noFill/>
        </p:spPr>
        <p:txBody>
          <a:bodyPr wrap="square" rtlCol="0">
            <a:spAutoFit/>
          </a:bodyPr>
          <a:lstStyle/>
          <a:p>
            <a:r>
              <a:rPr lang="en-US" altLang="zh-CN" sz="2400" b="1" dirty="0" smtClean="0"/>
              <a:t>p</a:t>
            </a:r>
            <a:endParaRPr lang="zh-CN" altLang="en-US" sz="2400" b="1" dirty="0"/>
          </a:p>
        </p:txBody>
      </p:sp>
      <p:sp>
        <p:nvSpPr>
          <p:cNvPr id="10" name="文本框 9"/>
          <p:cNvSpPr txBox="1"/>
          <p:nvPr/>
        </p:nvSpPr>
        <p:spPr>
          <a:xfrm>
            <a:off x="4405633" y="2994999"/>
            <a:ext cx="434567" cy="460375"/>
          </a:xfrm>
          <a:prstGeom prst="rect">
            <a:avLst/>
          </a:prstGeom>
          <a:noFill/>
        </p:spPr>
        <p:txBody>
          <a:bodyPr wrap="square" rtlCol="0">
            <a:spAutoFit/>
          </a:bodyPr>
          <a:lstStyle/>
          <a:p>
            <a:r>
              <a:rPr lang="en-US" altLang="zh-CN" sz="2400" b="1" dirty="0" smtClean="0"/>
              <a:t>d</a:t>
            </a:r>
            <a:endParaRPr lang="zh-CN" altLang="en-US" sz="2400" b="1" dirty="0"/>
          </a:p>
        </p:txBody>
      </p:sp>
      <p:sp>
        <p:nvSpPr>
          <p:cNvPr id="11" name="文本框 10"/>
          <p:cNvSpPr txBox="1"/>
          <p:nvPr/>
        </p:nvSpPr>
        <p:spPr>
          <a:xfrm>
            <a:off x="4833413" y="2893147"/>
            <a:ext cx="434567" cy="460375"/>
          </a:xfrm>
          <a:prstGeom prst="rect">
            <a:avLst/>
          </a:prstGeom>
          <a:noFill/>
        </p:spPr>
        <p:txBody>
          <a:bodyPr wrap="square" rtlCol="0">
            <a:spAutoFit/>
          </a:bodyPr>
          <a:lstStyle/>
          <a:p>
            <a:r>
              <a:rPr lang="en-US" altLang="zh-CN" sz="2400" b="1" dirty="0" smtClean="0"/>
              <a:t>t</a:t>
            </a:r>
            <a:endParaRPr lang="zh-CN" altLang="en-US" sz="2400" b="1" dirty="0"/>
          </a:p>
        </p:txBody>
      </p:sp>
      <p:sp>
        <p:nvSpPr>
          <p:cNvPr id="12" name="文本框 11"/>
          <p:cNvSpPr txBox="1"/>
          <p:nvPr/>
        </p:nvSpPr>
        <p:spPr>
          <a:xfrm>
            <a:off x="4045765" y="1365380"/>
            <a:ext cx="434567" cy="460375"/>
          </a:xfrm>
          <a:prstGeom prst="rect">
            <a:avLst/>
          </a:prstGeom>
          <a:noFill/>
        </p:spPr>
        <p:txBody>
          <a:bodyPr wrap="square" rtlCol="0">
            <a:spAutoFit/>
          </a:bodyPr>
          <a:lstStyle/>
          <a:p>
            <a:r>
              <a:rPr lang="en-US" altLang="zh-CN" sz="2400" b="1" dirty="0"/>
              <a:t>α</a:t>
            </a:r>
            <a:endParaRPr lang="zh-CN" altLang="en-US" sz="2400" b="1" dirty="0"/>
          </a:p>
        </p:txBody>
      </p:sp>
      <p:sp>
        <p:nvSpPr>
          <p:cNvPr id="13" name="文本框 12"/>
          <p:cNvSpPr txBox="1"/>
          <p:nvPr/>
        </p:nvSpPr>
        <p:spPr>
          <a:xfrm>
            <a:off x="298763" y="1352925"/>
            <a:ext cx="2682089" cy="553085"/>
          </a:xfrm>
          <a:prstGeom prst="rect">
            <a:avLst/>
          </a:prstGeom>
          <a:noFill/>
        </p:spPr>
        <p:txBody>
          <a:bodyPr wrap="square" rtlCol="0">
            <a:spAutoFit/>
          </a:bodyPr>
          <a:lstStyle/>
          <a:p>
            <a:r>
              <a:rPr lang="en-US" altLang="zh-CN" sz="3000" dirty="0" smtClean="0"/>
              <a:t>22MeV p+</a:t>
            </a:r>
            <a:r>
              <a:rPr lang="en-US" altLang="zh-CN" sz="3000" baseline="30000" dirty="0" smtClean="0"/>
              <a:t>89</a:t>
            </a:r>
            <a:r>
              <a:rPr lang="en-US" altLang="zh-CN" sz="3000" dirty="0" smtClean="0"/>
              <a:t>Y</a:t>
            </a:r>
            <a:endParaRPr lang="zh-CN" altLang="en-US" sz="3000" dirty="0"/>
          </a:p>
        </p:txBody>
      </p:sp>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876</Words>
  <Application>WPS Presentation</Application>
  <PresentationFormat>全屏显示(4:3)</PresentationFormat>
  <Paragraphs>143</Paragraphs>
  <Slides>21</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14</vt:i4>
      </vt:variant>
      <vt:variant>
        <vt:lpstr>幻灯片标题</vt:lpstr>
      </vt:variant>
      <vt:variant>
        <vt:i4>21</vt:i4>
      </vt:variant>
    </vt:vector>
  </HeadingPairs>
  <TitlesOfParts>
    <vt:vector size="50" baseType="lpstr">
      <vt:lpstr>Arial</vt:lpstr>
      <vt:lpstr>宋体</vt:lpstr>
      <vt:lpstr>Wingdings</vt:lpstr>
      <vt:lpstr>Calibri</vt:lpstr>
      <vt:lpstr>黑体</vt:lpstr>
      <vt:lpstr>Wingdings 2</vt:lpstr>
      <vt:lpstr>Wingdings</vt:lpstr>
      <vt:lpstr>幼圆</vt:lpstr>
      <vt:lpstr>FZSSK--GBK1-0</vt:lpstr>
      <vt:lpstr>Segoe Print</vt:lpstr>
      <vt:lpstr>E-BZ</vt:lpstr>
      <vt:lpstr>微软雅黑</vt:lpstr>
      <vt:lpstr>Calibri</vt:lpstr>
      <vt:lpstr>Arial Unicode MS</vt:lpstr>
      <vt:lpstr>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核物理间接测量方法：替代反应法  </vt:lpstr>
      <vt:lpstr>2.替代法介绍</vt:lpstr>
      <vt:lpstr>2.替代法介绍</vt:lpstr>
      <vt:lpstr>PowerPoint 演示文稿</vt:lpstr>
      <vt:lpstr>88Y(n, γ)截面测量—实验布局</vt:lpstr>
      <vt:lpstr>88Y(n, γ)截面测量—探测器</vt:lpstr>
      <vt:lpstr>PowerPoint 演示文稿</vt:lpstr>
      <vt:lpstr>PowerPoint 演示文稿</vt:lpstr>
      <vt:lpstr>PowerPoint 演示文稿</vt:lpstr>
      <vt:lpstr>PowerPoint 演示文稿</vt:lpstr>
      <vt:lpstr>PowerPoint 演示文稿</vt:lpstr>
      <vt:lpstr>PowerPoint 演示文稿</vt:lpstr>
      <vt:lpstr>望远镜能量分辨</vt:lpstr>
      <vt:lpstr>PowerPoint 演示文稿</vt:lpstr>
      <vt:lpstr>Si条能量自刻度</vt:lpstr>
      <vt:lpstr>Si条能量自刻度</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yanwh</dc:creator>
  <cp:lastModifiedBy>fengt</cp:lastModifiedBy>
  <cp:revision>2276</cp:revision>
  <dcterms:created xsi:type="dcterms:W3CDTF">2020-01-03T05:39:00Z</dcterms:created>
  <dcterms:modified xsi:type="dcterms:W3CDTF">2024-08-22T03:02:26Z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1033-12.2.0.16909</vt:lpwstr>
  </property>
  <property fmtid="{D5CDD505-2E9C-101B-9397-08002B2CF9AE}" pid="3" name="ICV">
    <vt:lpwstr>60B2E7FE4CDD44DBA035FCFE3C1C2C0F_13</vt:lpwstr>
  </property>
</Properties>
</file>