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sdx" ContentType="application/vnd.ms-visio.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5" r:id="rId1"/>
  </p:sldMasterIdLst>
  <p:notesMasterIdLst>
    <p:notesMasterId r:id="rId38"/>
  </p:notesMasterIdLst>
  <p:handoutMasterIdLst>
    <p:handoutMasterId r:id="rId39"/>
  </p:handoutMasterIdLst>
  <p:sldIdLst>
    <p:sldId id="264" r:id="rId2"/>
    <p:sldId id="546" r:id="rId3"/>
    <p:sldId id="505" r:id="rId4"/>
    <p:sldId id="506" r:id="rId5"/>
    <p:sldId id="267" r:id="rId6"/>
    <p:sldId id="547" r:id="rId7"/>
    <p:sldId id="268" r:id="rId8"/>
    <p:sldId id="548" r:id="rId9"/>
    <p:sldId id="269" r:id="rId10"/>
    <p:sldId id="549" r:id="rId11"/>
    <p:sldId id="568" r:id="rId12"/>
    <p:sldId id="559" r:id="rId13"/>
    <p:sldId id="531" r:id="rId14"/>
    <p:sldId id="591" r:id="rId15"/>
    <p:sldId id="524" r:id="rId16"/>
    <p:sldId id="557" r:id="rId17"/>
    <p:sldId id="604" r:id="rId18"/>
    <p:sldId id="573" r:id="rId19"/>
    <p:sldId id="1414" r:id="rId20"/>
    <p:sldId id="513" r:id="rId21"/>
    <p:sldId id="307" r:id="rId22"/>
    <p:sldId id="306" r:id="rId23"/>
    <p:sldId id="545" r:id="rId24"/>
    <p:sldId id="516" r:id="rId25"/>
    <p:sldId id="517" r:id="rId26"/>
    <p:sldId id="518" r:id="rId27"/>
    <p:sldId id="519" r:id="rId28"/>
    <p:sldId id="520" r:id="rId29"/>
    <p:sldId id="521" r:id="rId30"/>
    <p:sldId id="522" r:id="rId31"/>
    <p:sldId id="1412" r:id="rId32"/>
    <p:sldId id="1411" r:id="rId33"/>
    <p:sldId id="1413" r:id="rId34"/>
    <p:sldId id="515" r:id="rId35"/>
    <p:sldId id="510" r:id="rId36"/>
    <p:sldId id="512" r:id="rId37"/>
  </p:sldIdLst>
  <p:sldSz cx="12192000" cy="6858000"/>
  <p:notesSz cx="7102475" cy="10231438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C3A4594F-32B1-4983-89CB-F4B6FA9656C3}">
          <p14:sldIdLst>
            <p14:sldId id="264"/>
            <p14:sldId id="546"/>
          </p14:sldIdLst>
        </p14:section>
        <p14:section name="装置及背景" id="{1EA32EA8-6C45-4335-AAFA-CA20F68F7BC0}">
          <p14:sldIdLst>
            <p14:sldId id="505"/>
            <p14:sldId id="506"/>
            <p14:sldId id="267"/>
            <p14:sldId id="547"/>
            <p14:sldId id="268"/>
            <p14:sldId id="548"/>
            <p14:sldId id="269"/>
            <p14:sldId id="549"/>
            <p14:sldId id="568"/>
            <p14:sldId id="559"/>
            <p14:sldId id="531"/>
            <p14:sldId id="591"/>
            <p14:sldId id="524"/>
            <p14:sldId id="557"/>
            <p14:sldId id="604"/>
            <p14:sldId id="573"/>
          </p14:sldIdLst>
        </p14:section>
        <p14:section name="年度实验介绍" id="{A0F773E8-75BD-41E2-986F-59D3BBE8EBD8}">
          <p14:sldIdLst>
            <p14:sldId id="1414"/>
            <p14:sldId id="513"/>
          </p14:sldIdLst>
        </p14:section>
        <p14:section name="现有结果" id="{A8B43045-01AB-4ABE-9266-522C06C0C58F}">
          <p14:sldIdLst>
            <p14:sldId id="307"/>
            <p14:sldId id="306"/>
            <p14:sldId id="545"/>
            <p14:sldId id="516"/>
            <p14:sldId id="517"/>
            <p14:sldId id="518"/>
            <p14:sldId id="519"/>
            <p14:sldId id="520"/>
            <p14:sldId id="521"/>
            <p14:sldId id="522"/>
            <p14:sldId id="1412"/>
            <p14:sldId id="1411"/>
            <p14:sldId id="1413"/>
            <p14:sldId id="515"/>
            <p14:sldId id="510"/>
            <p14:sldId id="51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2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66CCFF"/>
    <a:srgbClr val="FF0000"/>
    <a:srgbClr val="3333FF"/>
    <a:srgbClr val="FFFF00"/>
    <a:srgbClr val="0066CC"/>
    <a:srgbClr val="3F43ED"/>
    <a:srgbClr val="0066FF"/>
    <a:srgbClr val="CC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9" autoAdjust="0"/>
    <p:restoredTop sz="93573" autoAdjust="0"/>
  </p:normalViewPr>
  <p:slideViewPr>
    <p:cSldViewPr>
      <p:cViewPr>
        <p:scale>
          <a:sx n="66" d="100"/>
          <a:sy n="66" d="100"/>
        </p:scale>
        <p:origin x="1352" y="924"/>
      </p:cViewPr>
      <p:guideLst>
        <p:guide orient="horz" pos="218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966" y="-84"/>
      </p:cViewPr>
      <p:guideLst>
        <p:guide orient="horz" pos="3222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0" hangingPunct="0">
              <a:defRPr sz="1200">
                <a:latin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104865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>
                <a:latin typeface="Arial" panose="020B0604020202020204" pitchFamily="34" charset="0"/>
              </a:defRPr>
            </a:lvl1pPr>
          </a:lstStyle>
          <a:p>
            <a:fld id="{1DDE3F02-C00D-4F14-8626-36D0DBEA1621}" type="datetimeFigureOut">
              <a:rPr lang="zh-CN" altLang="en-US"/>
              <a:pPr/>
              <a:t>2024/8/23</a:t>
            </a:fld>
            <a:endParaRPr lang="en-US" altLang="zh-CN"/>
          </a:p>
        </p:txBody>
      </p:sp>
      <p:sp>
        <p:nvSpPr>
          <p:cNvPr id="1048657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18675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 eaLnBrk="0" hangingPunct="0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zh-CN"/>
          </a:p>
        </p:txBody>
      </p:sp>
      <p:sp>
        <p:nvSpPr>
          <p:cNvPr id="1048658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18675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>
                <a:latin typeface="Arial" panose="020B0604020202020204" pitchFamily="34" charset="0"/>
              </a:defRPr>
            </a:lvl1pPr>
          </a:lstStyle>
          <a:p>
            <a:fld id="{132C2C90-3F2E-4791-A197-C64BB0B36D0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0331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页眉占位符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9048" tIns="49524" rIns="99048" bIns="49524" numCol="1" anchor="t" anchorCtr="0" compatLnSpc="1"/>
          <a:lstStyle>
            <a:lvl1pPr algn="l" defTabSz="990600">
              <a:defRPr sz="1300">
                <a:latin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1048650" name="日期占位符 2"/>
          <p:cNvSpPr>
            <a:spLocks noGrp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9048" tIns="49524" rIns="99048" bIns="49524" numCol="1" anchor="t" anchorCtr="0" compatLnSpc="1"/>
          <a:lstStyle>
            <a:lvl1pPr algn="r" defTabSz="990600">
              <a:defRPr sz="1300">
                <a:latin typeface="Arial" panose="020B0604020202020204" pitchFamily="34" charset="0"/>
              </a:defRPr>
            </a:lvl1pPr>
          </a:lstStyle>
          <a:p>
            <a:fld id="{5ADC5E79-A75D-4DE4-8BA5-7D950EAF60A4}" type="datetimeFigureOut">
              <a:rPr lang="zh-CN" altLang="en-US"/>
              <a:pPr/>
              <a:t>2024/8/23</a:t>
            </a:fld>
            <a:endParaRPr lang="en-US" altLang="zh-CN"/>
          </a:p>
        </p:txBody>
      </p:sp>
      <p:sp>
        <p:nvSpPr>
          <p:cNvPr id="1048651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6763"/>
            <a:ext cx="6819900" cy="383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1048652" name="备注占位符 4"/>
          <p:cNvSpPr>
            <a:spLocks noGrp="1"/>
          </p:cNvSpPr>
          <p:nvPr>
            <p:ph type="body" sz="quarter" idx="3"/>
          </p:nvPr>
        </p:nvSpPr>
        <p:spPr bwMode="auto">
          <a:xfrm>
            <a:off x="709613" y="4859338"/>
            <a:ext cx="5683250" cy="4605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9048" tIns="49524" rIns="99048" bIns="49524" numCol="1" anchor="t" anchorCtr="0" compatLnSpc="1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1048653" name="页脚占位符 5"/>
          <p:cNvSpPr>
            <a:spLocks noGrp="1"/>
          </p:cNvSpPr>
          <p:nvPr>
            <p:ph type="ftr" sz="quarter" idx="4"/>
          </p:nvPr>
        </p:nvSpPr>
        <p:spPr bwMode="auto">
          <a:xfrm>
            <a:off x="0" y="9718675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9048" tIns="49524" rIns="99048" bIns="49524" numCol="1" anchor="b" anchorCtr="0" compatLnSpc="1"/>
          <a:lstStyle>
            <a:lvl1pPr algn="l" defTabSz="990600">
              <a:defRPr sz="1300">
                <a:latin typeface="Arial" panose="020B0604020202020204" pitchFamily="34" charset="0"/>
              </a:defRPr>
            </a:lvl1pPr>
          </a:lstStyle>
          <a:p>
            <a:endParaRPr lang="en-US" altLang="zh-CN"/>
          </a:p>
        </p:txBody>
      </p:sp>
      <p:sp>
        <p:nvSpPr>
          <p:cNvPr id="1048654" name="灯片编号占位符 6"/>
          <p:cNvSpPr>
            <a:spLocks noGrp="1"/>
          </p:cNvSpPr>
          <p:nvPr>
            <p:ph type="sldNum" sz="quarter" idx="5"/>
          </p:nvPr>
        </p:nvSpPr>
        <p:spPr bwMode="auto">
          <a:xfrm>
            <a:off x="4022725" y="9718675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9048" tIns="49524" rIns="99048" bIns="49524" numCol="1" anchor="b" anchorCtr="0" compatLnSpc="1"/>
          <a:lstStyle>
            <a:lvl1pPr algn="r" defTabSz="990600">
              <a:defRPr sz="1300">
                <a:latin typeface="Arial" panose="020B0604020202020204" pitchFamily="34" charset="0"/>
              </a:defRPr>
            </a:lvl1pPr>
          </a:lstStyle>
          <a:p>
            <a:fld id="{C730714D-6119-45E2-A0B8-029CEB476AE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62278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8053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5484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Cobalt \sodium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8671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/>
              <a:t>能量</a:t>
            </a:r>
            <a:endParaRPr lang="en-US" altLang="zh-CN" sz="1200" dirty="0"/>
          </a:p>
          <a:p>
            <a:r>
              <a:rPr lang="zh-CN" altLang="en-US" sz="1200" dirty="0">
                <a:solidFill>
                  <a:srgbClr val="FF0000"/>
                </a:solidFill>
              </a:rPr>
              <a:t>平均多重性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27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2085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34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09321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36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0237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退激路径不同，但级联伽马射线总能量相同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0396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研究背景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主要研究内容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研究方案及进度安排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预期达到的目标和预期创新点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预计研究过程中可能遇到的困难和需解决的关键问题及解决的措施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为完成课题已具备和所需的条件及经费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当前进展</a:t>
            </a:r>
            <a:endParaRPr lang="en-US" altLang="zh-CN" sz="1200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2289E-8B6A-4ADE-ACAD-B56BD2BE4A76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9734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之所以这样做是因为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0050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kern="100" dirty="0">
                <a:effectLst/>
                <a:latin typeface="等线" panose="02010600030101010101" pitchFamily="2" charset="-122"/>
                <a:cs typeface="Times New Roman" panose="02020603050405020304" pitchFamily="18" charset="0"/>
              </a:rPr>
              <a:t>GTAF-II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装置的</a:t>
            </a:r>
            <a:r>
              <a:rPr lang="en-US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BaF</a:t>
            </a:r>
            <a:r>
              <a:rPr lang="en-US" altLang="zh-CN" sz="1800" kern="100" baseline="-250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探测器产生的是负信号，使用</a:t>
            </a:r>
            <a:r>
              <a:rPr lang="en-US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0~-800mV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en-US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ADC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动态范围，并采用</a:t>
            </a:r>
            <a:r>
              <a:rPr lang="en-US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0.27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倍的</a:t>
            </a:r>
            <a:r>
              <a:rPr lang="en-US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SCM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，因此实际输入信号的量程可达</a:t>
            </a:r>
            <a:r>
              <a:rPr lang="en-US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-2800mV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。每张</a:t>
            </a:r>
            <a:r>
              <a:rPr lang="en-US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SCM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有四通道。</a:t>
            </a:r>
            <a:r>
              <a:rPr lang="en-US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FDM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是一个两通道的数字化器，具有高性能</a:t>
            </a:r>
            <a:r>
              <a:rPr lang="en-US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ADC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（采样精度</a:t>
            </a:r>
            <a:r>
              <a:rPr lang="en-US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12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位，采样率</a:t>
            </a:r>
            <a:r>
              <a:rPr lang="en-US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1GSPS</a:t>
            </a:r>
            <a:r>
              <a:rPr lang="zh-CN" altLang="zh-CN" sz="1800" kern="100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471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/>
              <a:t>梯形算法跟 QDC 是等价的，但是梯形算法一定程度上能够解析叠加在前一个脉冲拖尾的事件，但是 QDC 算法不能。</a:t>
            </a:r>
            <a:endParaRPr lang="en-US" altLang="zh-CN" sz="1200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0841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研究背景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主要研究内容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研究方案及进度安排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预期达到的目标和预期创新点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预计研究过程中可能遇到的困难和需解决的关键问题及解决的措施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为完成课题已具备和所需的条件及经费</a:t>
            </a:r>
            <a:endParaRPr lang="en-US" altLang="zh-CN" sz="1200" dirty="0"/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+mj-ea"/>
              <a:buAutoNum type="ea1JpnChsDbPeriod"/>
            </a:pPr>
            <a:r>
              <a:rPr lang="zh-CN" altLang="en-US" sz="1200" dirty="0"/>
              <a:t>当前进展</a:t>
            </a:r>
            <a:endParaRPr lang="en-US" altLang="zh-CN" sz="1200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2289E-8B6A-4ADE-ACAD-B56BD2BE4A76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7964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00" dirty="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Typical signal of GTAF-II recorded by the oscilloscope</a:t>
            </a:r>
          </a:p>
          <a:p>
            <a:endParaRPr lang="en-US" altLang="zh-CN" sz="1200" kern="100" dirty="0"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36433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00" dirty="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Good signal of GTAF-II recorded by the oscilloscope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0714D-6119-45E2-A0B8-029CEB476AE9}" type="slidenum">
              <a:rPr lang="zh-CN" altLang="en-US" smtClean="0"/>
              <a:pPr/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37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h\Desktop\logo.png">
            <a:extLst>
              <a:ext uri="{FF2B5EF4-FFF2-40B4-BE49-F238E27FC236}">
                <a16:creationId xmlns:a16="http://schemas.microsoft.com/office/drawing/2014/main" id="{AB4254AE-B0DA-D6F8-CCCC-E1E30F9DFBB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1" b="35103"/>
          <a:stretch/>
        </p:blipFill>
        <p:spPr bwMode="auto">
          <a:xfrm>
            <a:off x="479376" y="136524"/>
            <a:ext cx="3605772" cy="96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日期占位符 7">
            <a:extLst>
              <a:ext uri="{FF2B5EF4-FFF2-40B4-BE49-F238E27FC236}">
                <a16:creationId xmlns:a16="http://schemas.microsoft.com/office/drawing/2014/main" id="{8D4CFA2A-9065-DFFF-89C9-DF768216D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4066-5965-40BE-AB4B-E8DE2761EDB6}" type="datetime1">
              <a:rPr lang="en-US" altLang="zh-CN" smtClean="0"/>
              <a:t>8/23/2024</a:t>
            </a:fld>
            <a:endParaRPr lang="zh-CN" altLang="en-US"/>
          </a:p>
        </p:txBody>
      </p:sp>
      <p:sp>
        <p:nvSpPr>
          <p:cNvPr id="9" name="页脚占位符 8">
            <a:extLst>
              <a:ext uri="{FF2B5EF4-FFF2-40B4-BE49-F238E27FC236}">
                <a16:creationId xmlns:a16="http://schemas.microsoft.com/office/drawing/2014/main" id="{687ACB25-FC91-EC26-34FB-D572058E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2A27C675-5F5D-7434-698C-C5E075E40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1"/>
            </a:lvl1pPr>
          </a:lstStyle>
          <a:p>
            <a:fld id="{1AD14C37-E79A-476A-9688-5570D75AF940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3228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1048610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11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39EB3C70-8B23-4E0C-A312-F37D967EF2E3}" type="datetime1">
              <a:rPr lang="en-US" altLang="zh-CN" smtClean="0"/>
              <a:t>8/23/2024</a:t>
            </a:fld>
            <a:endParaRPr lang="en-US" altLang="zh-CN"/>
          </a:p>
        </p:txBody>
      </p:sp>
      <p:sp>
        <p:nvSpPr>
          <p:cNvPr id="1048612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1048613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3501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5F16E-0D1C-4BFC-B346-F706C2EB2440}" type="datetime1">
              <a:rPr lang="en-US" altLang="zh-CN" smtClean="0"/>
              <a:t>8/23/2024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AD14C37-E79A-476A-9688-5570D75AF940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890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lgyciae@hot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package" Target="../embeddings/Microsoft_Visio_Drawing.vsdx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4">
            <a:extLst>
              <a:ext uri="{FF2B5EF4-FFF2-40B4-BE49-F238E27FC236}">
                <a16:creationId xmlns:a16="http://schemas.microsoft.com/office/drawing/2014/main" id="{808E70D3-F490-1229-5D89-3ED87C54E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50" y="2204864"/>
            <a:ext cx="12192000" cy="194881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1F94751F-BB9F-0242-4C5B-B9238724C7AB}"/>
              </a:ext>
            </a:extLst>
          </p:cNvPr>
          <p:cNvSpPr txBox="1"/>
          <p:nvPr/>
        </p:nvSpPr>
        <p:spPr>
          <a:xfrm>
            <a:off x="1163452" y="2239706"/>
            <a:ext cx="10585176" cy="1822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Regular" panose="020B0500000000000000" charset="-122"/>
                <a:cs typeface="Times New Roman" panose="02020603050405020304" pitchFamily="18" charset="0"/>
              </a:rPr>
              <a:t>GTAF</a:t>
            </a:r>
            <a:r>
              <a: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Regular" panose="020B0500000000000000" charset="-122"/>
                <a:cs typeface="Times New Roman" panose="02020603050405020304" pitchFamily="18" charset="0"/>
              </a:rPr>
              <a:t>装置（</a:t>
            </a:r>
            <a:r>
              <a: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Regular" panose="020B0500000000000000" charset="-122"/>
                <a:cs typeface="Times New Roman" panose="02020603050405020304" pitchFamily="18" charset="0"/>
              </a:rPr>
              <a:t>n, γ</a:t>
            </a:r>
            <a:r>
              <a: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思源黑体 Regular" panose="020B0500000000000000" charset="-122"/>
                <a:cs typeface="Times New Roman" panose="02020603050405020304" pitchFamily="18" charset="0"/>
              </a:rPr>
              <a:t>）截面测量实验</a:t>
            </a: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反角白光中子实验装置用户研讨会报告</a:t>
            </a:r>
          </a:p>
        </p:txBody>
      </p:sp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721E0BC9-E18B-D5A6-C5BA-74B1DE329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1</a:t>
            </a:fld>
            <a:endParaRPr lang="zh-CN" altLang="en-US" dirty="0"/>
          </a:p>
        </p:txBody>
      </p:sp>
      <p:sp>
        <p:nvSpPr>
          <p:cNvPr id="2" name="副标题 2">
            <a:extLst>
              <a:ext uri="{FF2B5EF4-FFF2-40B4-BE49-F238E27FC236}">
                <a16:creationId xmlns:a16="http://schemas.microsoft.com/office/drawing/2014/main" id="{91DCB2F7-5798-3057-2618-ED7F2FEE8E77}"/>
              </a:ext>
            </a:extLst>
          </p:cNvPr>
          <p:cNvSpPr txBox="1">
            <a:spLocks/>
          </p:cNvSpPr>
          <p:nvPr/>
        </p:nvSpPr>
        <p:spPr>
          <a:xfrm>
            <a:off x="47328" y="4151656"/>
            <a:ext cx="11989332" cy="2445695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报告人：栾广源     邮箱：</a:t>
            </a:r>
            <a:r>
              <a:rPr lang="en-US" altLang="zh-CN" sz="42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hlinkClick r:id="rId4"/>
              </a:rPr>
              <a:t>lgyciae@hotmail.com</a:t>
            </a:r>
            <a:endParaRPr lang="en-US" altLang="zh-CN" sz="42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ctr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GTAF</a:t>
            </a:r>
            <a:r>
              <a:rPr lang="zh-CN" altLang="en-US" sz="4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组成员：张奇玮，栾广源，吴鸿毅，孙琪，邹翀，罗淏天，陈玄博，王晓宇，贺国珠，任杰，阮锡超</a:t>
            </a:r>
          </a:p>
          <a:p>
            <a:pPr marL="0" indent="0" algn="ctr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核物理研究所</a:t>
            </a:r>
            <a:r>
              <a:rPr lang="en-US" altLang="zh-CN" sz="4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4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核数据重点实验室 中子物理研究室</a:t>
            </a:r>
            <a:endParaRPr lang="en-US" altLang="zh-CN" sz="4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2024.8.24</a:t>
            </a:r>
            <a:endParaRPr lang="en-US" altLang="zh-CN" sz="4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auto">
              <a:spcAft>
                <a:spcPts val="0"/>
              </a:spcAft>
            </a:pPr>
            <a:endParaRPr lang="zh-CN" altLang="en-US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72"/>
    </mc:Choice>
    <mc:Fallback xmlns="">
      <p:transition spd="slow" advTm="2627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4E4F98-E07C-9A80-D4CD-B5DE6C7FE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9920" y="99446"/>
            <a:ext cx="5212160" cy="863600"/>
          </a:xfrm>
        </p:spPr>
        <p:txBody>
          <a:bodyPr/>
          <a:lstStyle/>
          <a:p>
            <a:r>
              <a:rPr lang="en-US" altLang="zh-CN" sz="2667" dirty="0">
                <a:latin typeface="微软雅黑" pitchFamily="34" charset="-122"/>
                <a:ea typeface="微软雅黑" pitchFamily="34" charset="-122"/>
              </a:rPr>
              <a:t>GTAF</a:t>
            </a:r>
            <a:r>
              <a:rPr lang="zh-CN" altLang="en-US" sz="2667" dirty="0">
                <a:latin typeface="微软雅黑" pitchFamily="34" charset="-122"/>
                <a:ea typeface="微软雅黑" pitchFamily="34" charset="-122"/>
              </a:rPr>
              <a:t>装置组成</a:t>
            </a:r>
          </a:p>
        </p:txBody>
      </p:sp>
      <p:pic>
        <p:nvPicPr>
          <p:cNvPr id="3" name="图片 2" descr="图片包含 室内, 桌子, 房间, 火车&#10;&#10;描述已自动生成">
            <a:extLst>
              <a:ext uri="{FF2B5EF4-FFF2-40B4-BE49-F238E27FC236}">
                <a16:creationId xmlns:a16="http://schemas.microsoft.com/office/drawing/2014/main" id="{58F6E7D1-112C-4A84-9195-9C50B4026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1913800"/>
            <a:ext cx="4237865" cy="4589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0AF531A-6129-0631-4971-B44C09542491}"/>
              </a:ext>
            </a:extLst>
          </p:cNvPr>
          <p:cNvSpPr txBox="1"/>
          <p:nvPr/>
        </p:nvSpPr>
        <p:spPr>
          <a:xfrm>
            <a:off x="551384" y="744197"/>
            <a:ext cx="11391056" cy="113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BaF</a:t>
            </a:r>
            <a:r>
              <a:rPr lang="en-US" altLang="zh-CN" sz="2400" kern="1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晶体探测器，台架，高压电源系统，电子学系统，真空管道和中子吸收体；</a:t>
            </a:r>
            <a:endParaRPr lang="en-US" altLang="zh-CN" sz="2400" kern="1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40</a:t>
            </a:r>
            <a:r>
              <a:rPr lang="zh-CN" altLang="en-US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块</a:t>
            </a:r>
            <a:r>
              <a:rPr lang="en-US" altLang="zh-CN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BaF</a:t>
            </a:r>
            <a:r>
              <a:rPr lang="en-US" altLang="zh-CN" sz="2400" kern="1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晶体探测器：</a:t>
            </a:r>
            <a:r>
              <a:rPr lang="zh-CN" altLang="zh-CN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六棱</a:t>
            </a:r>
            <a:r>
              <a:rPr lang="en-US" altLang="zh-CN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28</a:t>
            </a:r>
            <a:r>
              <a:rPr lang="zh-CN" altLang="en-US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个、</a:t>
            </a:r>
            <a:r>
              <a:rPr lang="zh-CN" altLang="zh-CN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五棱</a:t>
            </a:r>
            <a:r>
              <a:rPr lang="en-US" altLang="zh-CN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12</a:t>
            </a:r>
            <a:r>
              <a:rPr lang="zh-CN" altLang="en-US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个；覆盖立体角</a:t>
            </a:r>
            <a:r>
              <a:rPr lang="en-US" altLang="zh-CN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95.24%</a:t>
            </a:r>
            <a:endParaRPr lang="zh-CN" altLang="en-US" sz="2400" dirty="0"/>
          </a:p>
        </p:txBody>
      </p:sp>
      <p:pic>
        <p:nvPicPr>
          <p:cNvPr id="5" name="图片 4" descr="GTAF探测效率">
            <a:extLst>
              <a:ext uri="{FF2B5EF4-FFF2-40B4-BE49-F238E27FC236}">
                <a16:creationId xmlns:a16="http://schemas.microsoft.com/office/drawing/2014/main" id="{3DD6E0D0-83E1-079D-BC18-7CFB91D3B1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077" t="9046" r="10924" b="4674"/>
          <a:stretch/>
        </p:blipFill>
        <p:spPr bwMode="auto">
          <a:xfrm>
            <a:off x="5879976" y="1908232"/>
            <a:ext cx="5544616" cy="44010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08B0FA7-6A08-FC44-BDD2-0E853BE30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10</a:t>
            </a:fld>
            <a:endParaRPr lang="en-US" altLang="zh-CN" dirty="0">
              <a:highlight>
                <a:srgbClr val="00FFFF"/>
              </a:highlight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5D275D8-89FD-2547-DF6A-1B62A6669C16}"/>
              </a:ext>
            </a:extLst>
          </p:cNvPr>
          <p:cNvSpPr txBox="1"/>
          <p:nvPr/>
        </p:nvSpPr>
        <p:spPr>
          <a:xfrm>
            <a:off x="5675746" y="6334780"/>
            <a:ext cx="61237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γ</a:t>
            </a:r>
            <a:r>
              <a:rPr lang="zh-CN" altLang="en-US" sz="28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探测效率曲线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34564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>
            <a:extLst>
              <a:ext uri="{FF2B5EF4-FFF2-40B4-BE49-F238E27FC236}">
                <a16:creationId xmlns:a16="http://schemas.microsoft.com/office/drawing/2014/main" id="{E0B09A92-05E3-54D9-990C-D0CE2FEE7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943" y="148762"/>
            <a:ext cx="2990123" cy="744669"/>
          </a:xfrm>
        </p:spPr>
        <p:txBody>
          <a:bodyPr/>
          <a:lstStyle/>
          <a:p>
            <a:r>
              <a:rPr lang="zh-CN" altLang="en-US" sz="3600" dirty="0"/>
              <a:t>实验设置</a:t>
            </a:r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FF47E562-9C30-67E3-BD9D-89809C0A66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339" y="1076011"/>
            <a:ext cx="7338509" cy="412845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95E52E28-7CF4-87FB-2216-C88A0357898E}"/>
              </a:ext>
            </a:extLst>
          </p:cNvPr>
          <p:cNvSpPr txBox="1"/>
          <p:nvPr/>
        </p:nvSpPr>
        <p:spPr>
          <a:xfrm>
            <a:off x="1127448" y="5569195"/>
            <a:ext cx="9614859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zh-CN" sz="1867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空气环境下的</a:t>
            </a:r>
            <a:r>
              <a:rPr lang="en-US" altLang="zh-CN" sz="1867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GTAF-II</a:t>
            </a:r>
            <a:r>
              <a:rPr lang="zh-CN" altLang="zh-CN" sz="1867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实验，中子束流会被真空钛窗和空气散射而导致</a:t>
            </a:r>
            <a:r>
              <a:rPr lang="zh-CN" altLang="en-US" sz="1867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环境中子</a:t>
            </a:r>
            <a:r>
              <a:rPr lang="zh-CN" altLang="zh-CN" sz="1867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本底上升，采用真空管道可以</a:t>
            </a:r>
            <a:r>
              <a:rPr lang="zh-CN" altLang="en-US" sz="1867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降低</a:t>
            </a:r>
            <a:r>
              <a:rPr lang="zh-CN" altLang="zh-CN" sz="1867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这两者的影响。</a:t>
            </a:r>
            <a:endParaRPr lang="en-US" altLang="zh-CN" sz="1867" kern="1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zh-CN" sz="1867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在样品和探测器之间布置中子吸收体，可以降低样品散射中子对实验的影响</a:t>
            </a:r>
            <a:r>
              <a:rPr lang="zh-CN" altLang="en-US" sz="1867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186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 descr="图表, 直方图&#10;&#10;描述已自动生成">
            <a:extLst>
              <a:ext uri="{FF2B5EF4-FFF2-40B4-BE49-F238E27FC236}">
                <a16:creationId xmlns:a16="http://schemas.microsoft.com/office/drawing/2014/main" id="{65A7C171-34F6-EF66-6774-598B5E21B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066" y="909307"/>
            <a:ext cx="4534596" cy="3479800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9362EE78-10E7-80C8-8159-3EE705143F28}"/>
              </a:ext>
            </a:extLst>
          </p:cNvPr>
          <p:cNvGraphicFramePr>
            <a:graphicFrameLocks noGrp="1"/>
          </p:cNvGraphicFramePr>
          <p:nvPr/>
        </p:nvGraphicFramePr>
        <p:xfrm>
          <a:off x="7543056" y="4490445"/>
          <a:ext cx="4534597" cy="858768"/>
        </p:xfrm>
        <a:graphic>
          <a:graphicData uri="http://schemas.openxmlformats.org/drawingml/2006/table">
            <a:tbl>
              <a:tblPr firstRow="1" firstCol="1" bandRow="1"/>
              <a:tblGrid>
                <a:gridCol w="1133649">
                  <a:extLst>
                    <a:ext uri="{9D8B030D-6E8A-4147-A177-3AD203B41FA5}">
                      <a16:colId xmlns:a16="http://schemas.microsoft.com/office/drawing/2014/main" val="745410582"/>
                    </a:ext>
                  </a:extLst>
                </a:gridCol>
                <a:gridCol w="1133649">
                  <a:extLst>
                    <a:ext uri="{9D8B030D-6E8A-4147-A177-3AD203B41FA5}">
                      <a16:colId xmlns:a16="http://schemas.microsoft.com/office/drawing/2014/main" val="2521883471"/>
                    </a:ext>
                  </a:extLst>
                </a:gridCol>
                <a:gridCol w="1003696">
                  <a:extLst>
                    <a:ext uri="{9D8B030D-6E8A-4147-A177-3AD203B41FA5}">
                      <a16:colId xmlns:a16="http://schemas.microsoft.com/office/drawing/2014/main" val="2779768383"/>
                    </a:ext>
                  </a:extLst>
                </a:gridCol>
                <a:gridCol w="1263603">
                  <a:extLst>
                    <a:ext uri="{9D8B030D-6E8A-4147-A177-3AD203B41FA5}">
                      <a16:colId xmlns:a16="http://schemas.microsoft.com/office/drawing/2014/main" val="1723234838"/>
                    </a:ext>
                  </a:extLst>
                </a:gridCol>
              </a:tblGrid>
              <a:tr h="214692">
                <a:tc>
                  <a:txBody>
                    <a:bodyPr/>
                    <a:lstStyle/>
                    <a:p>
                      <a:pPr algn="ctr"/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样品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尺寸（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mm</a:t>
                      </a:r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纯度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实测质量（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521319"/>
                  </a:ext>
                </a:extLst>
              </a:tr>
              <a:tr h="214692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197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Au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Φ40×0.2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99.99%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4.81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4068459"/>
                  </a:ext>
                </a:extLst>
              </a:tr>
              <a:tr h="214692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 dirty="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169</a:t>
                      </a: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Tm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Φ40×0.5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99.99%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5.64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1200689"/>
                  </a:ext>
                </a:extLst>
              </a:tr>
              <a:tr h="214692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 dirty="0" err="1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Nat</a:t>
                      </a:r>
                      <a:r>
                        <a:rPr lang="en-US" sz="1400" kern="100" dirty="0" err="1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C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Φ40×2.0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99.95%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仿宋" panose="02010609060101010101" pitchFamily="49" charset="-122"/>
                          <a:cs typeface="Times New Roman" panose="02020603050405020304" pitchFamily="18" charset="0"/>
                        </a:rPr>
                        <a:t>4.69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130751"/>
                  </a:ext>
                </a:extLst>
              </a:tr>
            </a:tbl>
          </a:graphicData>
        </a:graphic>
      </p:graphicFrame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BD71F3F-1AA4-1AA2-F1B0-E112C1B4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11</a:t>
            </a:fld>
            <a:endParaRPr lang="en-US" altLang="zh-CN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98714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400C8B-4E13-D267-6133-2A2F6894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2095" y="260648"/>
            <a:ext cx="4814325" cy="839623"/>
          </a:xfrm>
        </p:spPr>
        <p:txBody>
          <a:bodyPr/>
          <a:lstStyle/>
          <a:p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n,  γ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）本底事件的来源</a:t>
            </a:r>
          </a:p>
        </p:txBody>
      </p:sp>
      <p:pic>
        <p:nvPicPr>
          <p:cNvPr id="8" name="图片 7" descr="图表, 直方图&#10;&#10;描述已自动生成">
            <a:extLst>
              <a:ext uri="{FF2B5EF4-FFF2-40B4-BE49-F238E27FC236}">
                <a16:creationId xmlns:a16="http://schemas.microsoft.com/office/drawing/2014/main" id="{929F66B8-F321-77E4-2A2C-A258F24101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51" b="1"/>
          <a:stretch/>
        </p:blipFill>
        <p:spPr bwMode="auto">
          <a:xfrm>
            <a:off x="47328" y="1700808"/>
            <a:ext cx="8355421" cy="37444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0E4ECC98-DAF7-018A-F7CC-A508B330A637}"/>
              </a:ext>
            </a:extLst>
          </p:cNvPr>
          <p:cNvGraphicFramePr>
            <a:graphicFrameLocks noGrp="1"/>
          </p:cNvGraphicFramePr>
          <p:nvPr/>
        </p:nvGraphicFramePr>
        <p:xfrm>
          <a:off x="8784299" y="2948947"/>
          <a:ext cx="2995525" cy="2133600"/>
        </p:xfrm>
        <a:graphic>
          <a:graphicData uri="http://schemas.openxmlformats.org/drawingml/2006/table">
            <a:tbl>
              <a:tblPr firstRow="1" firstCol="1" bandRow="1"/>
              <a:tblGrid>
                <a:gridCol w="729012">
                  <a:extLst>
                    <a:ext uri="{9D8B030D-6E8A-4147-A177-3AD203B41FA5}">
                      <a16:colId xmlns:a16="http://schemas.microsoft.com/office/drawing/2014/main" val="4194217460"/>
                    </a:ext>
                  </a:extLst>
                </a:gridCol>
                <a:gridCol w="1053780">
                  <a:extLst>
                    <a:ext uri="{9D8B030D-6E8A-4147-A177-3AD203B41FA5}">
                      <a16:colId xmlns:a16="http://schemas.microsoft.com/office/drawing/2014/main" val="3635908956"/>
                    </a:ext>
                  </a:extLst>
                </a:gridCol>
                <a:gridCol w="1212733">
                  <a:extLst>
                    <a:ext uri="{9D8B030D-6E8A-4147-A177-3AD203B41FA5}">
                      <a16:colId xmlns:a16="http://schemas.microsoft.com/office/drawing/2014/main" val="273180870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核素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丰度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(n, γ)Q</a:t>
                      </a:r>
                      <a:r>
                        <a:rPr lang="zh-CN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值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3184154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134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Ba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2.417%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6972.0 keV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94977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 dirty="0">
                          <a:effectLst/>
                          <a:highlight>
                            <a:srgbClr val="00FFFF"/>
                          </a:highlight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135</a:t>
                      </a:r>
                      <a:r>
                        <a:rPr lang="en-US" sz="1400" kern="100" dirty="0">
                          <a:effectLst/>
                          <a:highlight>
                            <a:srgbClr val="00FFFF"/>
                          </a:highlight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Ba</a:t>
                      </a:r>
                      <a:endParaRPr lang="zh-CN" sz="1400" kern="100" dirty="0">
                        <a:effectLst/>
                        <a:highlight>
                          <a:srgbClr val="00FFFF"/>
                        </a:highlight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  <a:highlight>
                            <a:srgbClr val="00FFFF"/>
                          </a:highlight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6.592%</a:t>
                      </a:r>
                      <a:endParaRPr lang="zh-CN" sz="1400" kern="100" dirty="0">
                        <a:effectLst/>
                        <a:highlight>
                          <a:srgbClr val="00FFFF"/>
                        </a:highlight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  <a:highlight>
                            <a:srgbClr val="00FFFF"/>
                          </a:highlight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9107.7keV</a:t>
                      </a:r>
                      <a:endParaRPr lang="zh-CN" sz="1400" kern="100" dirty="0">
                        <a:effectLst/>
                        <a:highlight>
                          <a:srgbClr val="00FFFF"/>
                        </a:highlight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164949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136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Ba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7.854%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6905.6keV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26804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137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Ba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11.232%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8611.7keV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66471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138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Ba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71.698%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4732.4keV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00032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100%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6601.34keV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84489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48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Ti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73.72%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8142.38keV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9010125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Al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100%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10833.3keV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31401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baseline="300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56</a:t>
                      </a:r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Fe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92%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7646.2keV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811053"/>
                  </a:ext>
                </a:extLst>
              </a:tr>
            </a:tbl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F23E01E4-C37E-5364-29CA-2717D9B2F259}"/>
              </a:ext>
            </a:extLst>
          </p:cNvPr>
          <p:cNvSpPr txBox="1"/>
          <p:nvPr/>
        </p:nvSpPr>
        <p:spPr>
          <a:xfrm>
            <a:off x="8506420" y="1964367"/>
            <a:ext cx="3409816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867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实验系统主要材料天然丰度及</a:t>
            </a:r>
            <a:r>
              <a:rPr lang="en-US" altLang="zh-CN" sz="1867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(n, γ)</a:t>
            </a:r>
            <a:r>
              <a:rPr lang="zh-CN" altLang="zh-CN" sz="1867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反应</a:t>
            </a:r>
            <a:r>
              <a:rPr lang="en-US" altLang="zh-CN" sz="1867" kern="100" dirty="0">
                <a:latin typeface="Times New Roman" panose="02020603050405020304" pitchFamily="18" charset="0"/>
                <a:ea typeface="楷体" panose="02010609060101010101" pitchFamily="49" charset="-122"/>
              </a:rPr>
              <a:t>Q</a:t>
            </a:r>
            <a:r>
              <a:rPr lang="zh-CN" altLang="zh-CN" sz="1867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值</a:t>
            </a:r>
            <a:endParaRPr lang="zh-CN" altLang="en-US" sz="1867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B6D1DC3-C1B9-D99F-021E-DC3053ACF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12</a:t>
            </a:fld>
            <a:endParaRPr lang="en-US" altLang="zh-CN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311928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1920B304-50EB-6A43-CCFC-883FE1D53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9920" y="30786"/>
            <a:ext cx="5212160" cy="863600"/>
          </a:xfrm>
        </p:spPr>
        <p:txBody>
          <a:bodyPr/>
          <a:lstStyle/>
          <a:p>
            <a:r>
              <a:rPr lang="en-US" altLang="zh-CN" sz="2667" dirty="0">
                <a:latin typeface="微软雅黑" pitchFamily="34" charset="-122"/>
                <a:ea typeface="微软雅黑" pitchFamily="34" charset="-122"/>
              </a:rPr>
              <a:t>GTAF</a:t>
            </a:r>
            <a:r>
              <a:rPr lang="zh-CN" altLang="en-US" sz="2667" dirty="0">
                <a:latin typeface="微软雅黑" pitchFamily="34" charset="-122"/>
                <a:ea typeface="微软雅黑" pitchFamily="34" charset="-122"/>
              </a:rPr>
              <a:t>装置的数据获取系统</a:t>
            </a:r>
            <a:r>
              <a:rPr lang="en-US" altLang="zh-CN" sz="2667" dirty="0"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2667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0B7F034-E6DC-0AE0-9562-63A47B939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894386"/>
            <a:ext cx="7488832" cy="2264947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133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GTAF</a:t>
            </a:r>
            <a:r>
              <a:rPr lang="zh-CN" altLang="en-US" sz="2133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的数据获取系统</a:t>
            </a:r>
            <a:r>
              <a:rPr lang="en-US" altLang="zh-CN" sz="2133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133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endParaRPr lang="en-US" altLang="zh-CN" sz="2133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133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共用电子学系统（科大）</a:t>
            </a:r>
            <a:r>
              <a:rPr lang="en-US" altLang="zh-CN" sz="2133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en-US" sz="2133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数据采集系统（顾旻浩）</a:t>
            </a:r>
            <a:endParaRPr lang="en-US" altLang="zh-CN" sz="2133" kern="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133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改进后的共用电子学系统正在测试中（集成度等性能更高）</a:t>
            </a:r>
            <a:endParaRPr lang="en-US" altLang="zh-CN" sz="2133" kern="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7818BD4-1AB4-DB65-4102-EB0C44FB06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9" r="23100"/>
          <a:stretch/>
        </p:blipFill>
        <p:spPr bwMode="auto">
          <a:xfrm>
            <a:off x="1271464" y="2173238"/>
            <a:ext cx="5184576" cy="4365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D82A618-4509-3E56-5CD7-DE0FA761D3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6200" y="894386"/>
            <a:ext cx="3920693" cy="5799837"/>
          </a:xfrm>
          <a:prstGeom prst="rect">
            <a:avLst/>
          </a:prstGeom>
        </p:spPr>
      </p:pic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CF1F15-C553-21B4-ECF1-0CF4EBB81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13</a:t>
            </a:fld>
            <a:endParaRPr lang="en-US" altLang="zh-CN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04034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924FB2-8DA1-387E-762E-00A54D0BB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090" y="60452"/>
            <a:ext cx="7039979" cy="647601"/>
          </a:xfrm>
        </p:spPr>
        <p:txBody>
          <a:bodyPr/>
          <a:lstStyle/>
          <a:p>
            <a:r>
              <a:rPr lang="en-US" altLang="zh-CN" sz="2667" dirty="0">
                <a:latin typeface="微软雅黑" pitchFamily="34" charset="-122"/>
                <a:ea typeface="微软雅黑" pitchFamily="34" charset="-122"/>
              </a:rPr>
              <a:t>GTAF</a:t>
            </a:r>
            <a:r>
              <a:rPr lang="zh-CN" altLang="en-US" sz="2667" dirty="0">
                <a:latin typeface="微软雅黑" pitchFamily="34" charset="-122"/>
                <a:ea typeface="微软雅黑" pitchFamily="34" charset="-122"/>
              </a:rPr>
              <a:t>装置的数据获取系统</a:t>
            </a:r>
            <a:r>
              <a:rPr lang="en-US" altLang="zh-CN" sz="2667" dirty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sz="2667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667" dirty="0">
                <a:latin typeface="微软雅黑" pitchFamily="34" charset="-122"/>
                <a:ea typeface="微软雅黑" pitchFamily="34" charset="-122"/>
              </a:rPr>
              <a:t>GDDAQ</a:t>
            </a:r>
            <a:r>
              <a:rPr lang="zh-CN" altLang="en-US" sz="2667" dirty="0">
                <a:latin typeface="微软雅黑" pitchFamily="34" charset="-122"/>
                <a:ea typeface="微软雅黑" pitchFamily="34" charset="-122"/>
              </a:rPr>
              <a:t>）</a:t>
            </a:r>
            <a:endParaRPr lang="zh-CN" altLang="en-US" sz="2667" dirty="0"/>
          </a:p>
        </p:txBody>
      </p:sp>
      <p:pic>
        <p:nvPicPr>
          <p:cNvPr id="7" name="图片 6" descr="图形用户界面, 应用程序&#10;&#10;描述已自动生成">
            <a:extLst>
              <a:ext uri="{FF2B5EF4-FFF2-40B4-BE49-F238E27FC236}">
                <a16:creationId xmlns:a16="http://schemas.microsoft.com/office/drawing/2014/main" id="{6B899ABE-BE21-0C7F-CCCD-297E807BB3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" b="256"/>
          <a:stretch/>
        </p:blipFill>
        <p:spPr>
          <a:xfrm>
            <a:off x="578815" y="740702"/>
            <a:ext cx="2202911" cy="5664629"/>
          </a:xfrm>
          <a:prstGeom prst="rect">
            <a:avLst/>
          </a:prstGeom>
        </p:spPr>
      </p:pic>
      <p:pic>
        <p:nvPicPr>
          <p:cNvPr id="9" name="图片 8" descr="图表, 散点图&#10;&#10;描述已自动生成">
            <a:extLst>
              <a:ext uri="{FF2B5EF4-FFF2-40B4-BE49-F238E27FC236}">
                <a16:creationId xmlns:a16="http://schemas.microsoft.com/office/drawing/2014/main" id="{49A28E61-9811-B7CA-2335-1E083F179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414" y="1085491"/>
            <a:ext cx="4707997" cy="2823563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33DB090A-72F1-461A-F12C-FD93EA7DB66F}"/>
              </a:ext>
            </a:extLst>
          </p:cNvPr>
          <p:cNvSpPr txBox="1"/>
          <p:nvPr/>
        </p:nvSpPr>
        <p:spPr>
          <a:xfrm>
            <a:off x="3143672" y="4544434"/>
            <a:ext cx="8786490" cy="132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67" dirty="0"/>
              <a:t>多重性≥</a:t>
            </a:r>
            <a:r>
              <a:rPr lang="en-US" altLang="zh-CN" sz="1867" dirty="0"/>
              <a:t>2, 100ns</a:t>
            </a:r>
            <a:r>
              <a:rPr lang="zh-CN" altLang="en-US" sz="1867" dirty="0"/>
              <a:t>符合时间窗，单个探测器设置能量阈值（</a:t>
            </a:r>
            <a:r>
              <a:rPr lang="en-US" altLang="zh-CN" sz="1867" dirty="0"/>
              <a:t>10keV</a:t>
            </a:r>
            <a:r>
              <a:rPr lang="zh-CN" altLang="en-US" sz="1867" dirty="0"/>
              <a:t>）；</a:t>
            </a:r>
            <a:endParaRPr lang="en-US" altLang="zh-CN" sz="1867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67" dirty="0"/>
              <a:t>分能区采集，</a:t>
            </a:r>
            <a:r>
              <a:rPr lang="en-US" altLang="zh-CN" sz="1867" dirty="0"/>
              <a:t>eV</a:t>
            </a:r>
            <a:r>
              <a:rPr lang="zh-CN" altLang="en-US" sz="1867" dirty="0"/>
              <a:t>区堆积概率低，不采波形，同时使用梯形算法和分段</a:t>
            </a:r>
            <a:r>
              <a:rPr lang="en-US" altLang="zh-CN" sz="1867" dirty="0"/>
              <a:t>QDC</a:t>
            </a:r>
            <a:r>
              <a:rPr lang="zh-CN" altLang="en-US" sz="1867" dirty="0"/>
              <a:t>采集；</a:t>
            </a:r>
            <a:endParaRPr lang="en-US" altLang="zh-CN" sz="1867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67" dirty="0"/>
              <a:t>keV</a:t>
            </a:r>
            <a:r>
              <a:rPr lang="zh-CN" altLang="en-US" sz="1867" dirty="0"/>
              <a:t>及以上能区，采集</a:t>
            </a:r>
            <a:r>
              <a:rPr lang="en-US" altLang="zh-CN" sz="1867" dirty="0"/>
              <a:t>60us</a:t>
            </a:r>
            <a:r>
              <a:rPr lang="zh-CN" altLang="en-US" sz="1867" dirty="0"/>
              <a:t>内的全部波形。</a:t>
            </a:r>
            <a:endParaRPr lang="en-US" altLang="zh-CN" sz="1867" dirty="0"/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D29BC10E-ED5A-2145-6534-5391637F74F6}"/>
              </a:ext>
            </a:extLst>
          </p:cNvPr>
          <p:cNvCxnSpPr/>
          <p:nvPr/>
        </p:nvCxnSpPr>
        <p:spPr>
          <a:xfrm>
            <a:off x="9360363" y="1833950"/>
            <a:ext cx="0" cy="132664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灯片编号占位符 17">
            <a:extLst>
              <a:ext uri="{FF2B5EF4-FFF2-40B4-BE49-F238E27FC236}">
                <a16:creationId xmlns:a16="http://schemas.microsoft.com/office/drawing/2014/main" id="{C9BBF0DF-53E1-D392-2C08-2CEF527DC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14</a:t>
            </a:fld>
            <a:endParaRPr lang="en-US" altLang="zh-CN" dirty="0">
              <a:highlight>
                <a:srgbClr val="00FFFF"/>
              </a:highlight>
            </a:endParaRPr>
          </a:p>
        </p:txBody>
      </p:sp>
      <p:pic>
        <p:nvPicPr>
          <p:cNvPr id="8" name="内容占位符 7" descr="巴士停在路边&#10;&#10;低可信度描述已自动生成">
            <a:extLst>
              <a:ext uri="{FF2B5EF4-FFF2-40B4-BE49-F238E27FC236}">
                <a16:creationId xmlns:a16="http://schemas.microsoft.com/office/drawing/2014/main" id="{6A997F35-C9A3-F290-1186-809BBFE50D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86" y="1071944"/>
            <a:ext cx="3809294" cy="2855854"/>
          </a:xfrm>
        </p:spPr>
      </p:pic>
    </p:spTree>
    <p:extLst>
      <p:ext uri="{BB962C8B-B14F-4D97-AF65-F5344CB8AC3E}">
        <p14:creationId xmlns:p14="http://schemas.microsoft.com/office/powerpoint/2010/main" val="2170184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19A35D-B12E-0C4F-9CB7-491A5E044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826" y="116632"/>
            <a:ext cx="4718315" cy="743612"/>
          </a:xfrm>
        </p:spPr>
        <p:txBody>
          <a:bodyPr/>
          <a:lstStyle/>
          <a:p>
            <a:r>
              <a:rPr lang="zh-CN" altLang="zh-CN" sz="2400" kern="1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实验数据处理流程</a:t>
            </a:r>
            <a:endParaRPr lang="zh-CN" alt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0096C76-173F-05EA-7A09-C9CEE721F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2857" y="-200055"/>
            <a:ext cx="2462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0D08FE9C-87CF-F067-558C-CB920B7AB9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5414" y="1055610"/>
          <a:ext cx="10273141" cy="5209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9810411" imgH="4971731" progId="Visio.Drawing.15">
                  <p:embed/>
                </p:oleObj>
              </mc:Choice>
              <mc:Fallback>
                <p:oleObj name="Visio" r:id="rId2" imgW="9810411" imgH="4971731" progId="Visio.Drawing.15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0D08FE9C-87CF-F067-558C-CB920B7AB9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414" y="1055610"/>
                        <a:ext cx="10273141" cy="52091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00F8FDB-3C3F-46C8-3160-926572F1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15</a:t>
            </a:fld>
            <a:endParaRPr lang="en-US" altLang="zh-CN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23131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EF1A29-893A-FD34-4F05-1663E641C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3699" y="212332"/>
            <a:ext cx="4718315" cy="743603"/>
          </a:xfrm>
        </p:spPr>
        <p:txBody>
          <a:bodyPr/>
          <a:lstStyle/>
          <a:p>
            <a:r>
              <a:rPr lang="zh-CN" altLang="en-US" sz="2667" dirty="0"/>
              <a:t>本底扣除方法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7CFA57FC-369A-F6B3-41B2-36C5F9B5C2D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-234443" y="1187725"/>
                <a:ext cx="5383496" cy="57606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vert="horz" wrap="square" lIns="121920" tIns="60960" rIns="121920" bIns="60960" numCol="1" anchor="t" anchorCtr="0" compatLnSpc="1"/>
              <a:lstStyle>
                <a:lvl1pPr marL="360680" indent="-36068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Blip>
                    <a:blip r:embed="rId2"/>
                  </a:buBlip>
                  <a:defRPr kumimoji="1"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58850" indent="-4191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Blip>
                    <a:blip r:embed="rId3"/>
                  </a:buBlip>
                  <a:defRPr sz="2800" b="1">
                    <a:solidFill>
                      <a:schemeClr val="tx1"/>
                    </a:solidFill>
                    <a:latin typeface="+mj-lt"/>
                    <a:ea typeface="宋体" panose="02010600030101010101" pitchFamily="2" charset="-122"/>
                  </a:defRPr>
                </a:lvl2pPr>
                <a:lvl3pPr marL="1494155" indent="-355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Blip>
                    <a:blip r:embed="rId4"/>
                  </a:buBlip>
                  <a:defRPr sz="2400" b="1">
                    <a:solidFill>
                      <a:schemeClr val="tx1"/>
                    </a:solidFill>
                    <a:latin typeface="+mj-lt"/>
                    <a:ea typeface="宋体" panose="02010600030101010101" pitchFamily="2" charset="-122"/>
                  </a:defRPr>
                </a:lvl3pPr>
                <a:lvl4pPr marL="1901825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Blip>
                    <a:blip r:embed="rId5"/>
                  </a:buBlip>
                  <a:defRPr sz="2000" b="1">
                    <a:solidFill>
                      <a:schemeClr val="tx1"/>
                    </a:solidFill>
                    <a:latin typeface="+mj-lt"/>
                    <a:ea typeface="宋体" panose="02010600030101010101" pitchFamily="2" charset="-122"/>
                  </a:defRPr>
                </a:lvl4pPr>
                <a:lvl5pPr marL="231013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b="1">
                    <a:solidFill>
                      <a:schemeClr val="tx1"/>
                    </a:solidFill>
                    <a:latin typeface="+mj-lt"/>
                    <a:ea typeface="宋体" panose="02010600030101010101" pitchFamily="2" charset="-122"/>
                  </a:defRPr>
                </a:lvl5pPr>
                <a:lvl6pPr marL="276733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b="1">
                    <a:solidFill>
                      <a:schemeClr val="tx1"/>
                    </a:solidFill>
                    <a:latin typeface="+mj-lt"/>
                    <a:ea typeface="宋体" panose="02010600030101010101" pitchFamily="2" charset="-122"/>
                  </a:defRPr>
                </a:lvl6pPr>
                <a:lvl7pPr marL="322453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b="1">
                    <a:solidFill>
                      <a:schemeClr val="tx1"/>
                    </a:solidFill>
                    <a:latin typeface="+mj-lt"/>
                    <a:ea typeface="宋体" panose="02010600030101010101" pitchFamily="2" charset="-122"/>
                  </a:defRPr>
                </a:lvl7pPr>
                <a:lvl8pPr marL="368173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b="1">
                    <a:solidFill>
                      <a:schemeClr val="tx1"/>
                    </a:solidFill>
                    <a:latin typeface="+mj-lt"/>
                    <a:ea typeface="宋体" panose="02010600030101010101" pitchFamily="2" charset="-122"/>
                  </a:defRPr>
                </a:lvl8pPr>
                <a:lvl9pPr marL="4138930" indent="-2286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b="1">
                    <a:solidFill>
                      <a:schemeClr val="tx1"/>
                    </a:solidFill>
                    <a:latin typeface="+mj-lt"/>
                    <a:ea typeface="宋体" panose="02010600030101010101" pitchFamily="2" charset="-122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zh-CN" sz="2133" i="1" ker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𝑆𝑎𝑚𝑝𝑙𝑒</m:t>
                          </m:r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_</m:t>
                          </m:r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𝑁𝑒𝑡</m:t>
                          </m:r>
                        </m:sub>
                      </m:sSub>
                      <m:r>
                        <a:rPr lang="en-US" altLang="zh-CN" sz="1400" i="1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zh-CN" sz="2133" i="1" ker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𝑆𝑎𝑚𝑝𝑙𝑒</m:t>
                          </m:r>
                        </m:sub>
                      </m:sSub>
                      <m:r>
                        <a:rPr lang="en-US" altLang="zh-CN" sz="1400" i="1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zh-CN" sz="2133" i="1" ker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𝐵𝑘</m:t>
                          </m:r>
                        </m:sub>
                      </m:sSub>
                      <m:r>
                        <a:rPr lang="en-US" altLang="zh-CN" sz="1400" i="1" kern="100">
                          <a:latin typeface="Cambria Math" panose="020405030504060302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zh-CN" sz="2133" i="1" ker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𝑆𝑎𝑚𝑝𝑙𝑒</m:t>
                          </m:r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_</m:t>
                          </m:r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𝑃𝐵𝑔</m:t>
                          </m:r>
                        </m:sub>
                      </m:sSub>
                      <m:r>
                        <a:rPr lang="en-US" altLang="zh-CN" sz="1400" i="1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zh-CN" sz="2133" i="1" ker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𝑆𝑎𝑚𝑝𝑙𝑒</m:t>
                          </m:r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_</m:t>
                          </m:r>
                          <m:r>
                            <a:rPr lang="en-US" altLang="zh-CN" sz="14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𝐸𝑙</m:t>
                          </m:r>
                        </m:sub>
                      </m:sSub>
                    </m:oMath>
                  </m:oMathPara>
                </a14:m>
                <a:endParaRPr lang="zh-CN" altLang="en-US" sz="2133" kern="0" dirty="0"/>
              </a:p>
            </p:txBody>
          </p:sp>
        </mc:Choice>
        <mc:Fallback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7CFA57FC-369A-F6B3-41B2-36C5F9B5C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34443" y="1187725"/>
                <a:ext cx="5383496" cy="5760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7469FD7-9E09-BA89-7F15-EF16958153A3}"/>
                  </a:ext>
                </a:extLst>
              </p:cNvPr>
              <p:cNvSpPr txBox="1"/>
              <p:nvPr/>
            </p:nvSpPr>
            <p:spPr>
              <a:xfrm>
                <a:off x="153049" y="1880731"/>
                <a:ext cx="4608512" cy="988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CN" sz="1400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𝐸𝑙</m:t>
                        </m:r>
                      </m:sub>
                    </m:sSub>
                  </m:oMath>
                </a14:m>
                <a:r>
                  <a:rPr lang="zh-CN" altLang="zh-CN" sz="14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CN" sz="1400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𝐵𝑘</m:t>
                        </m:r>
                      </m:sub>
                    </m:sSub>
                    <m:r>
                      <a:rPr lang="zh-CN" altLang="zh-CN" sz="1400" i="1" kern="10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、</m:t>
                    </m:r>
                    <m:sSub>
                      <m:sSubPr>
                        <m:ctrlPr>
                          <a:rPr lang="zh-CN" altLang="zh-CN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CN" sz="1400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𝑃𝐵𝑔</m:t>
                        </m:r>
                      </m:sub>
                    </m:sSub>
                  </m:oMath>
                </a14:m>
                <a:r>
                  <a:rPr lang="zh-CN" altLang="zh-CN" sz="14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表示样品散射中子本底、样品无关的束流本底和</a:t>
                </a:r>
                <a:r>
                  <a:rPr lang="zh-CN" altLang="en-US" sz="14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无束流本底（</a:t>
                </a:r>
                <a:r>
                  <a:rPr lang="en-US" altLang="zh-CN" sz="14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TOF</a:t>
                </a:r>
                <a:r>
                  <a:rPr lang="zh-CN" altLang="zh-CN" sz="14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谱末端平本底</a:t>
                </a:r>
                <a:r>
                  <a:rPr lang="zh-CN" altLang="en-US" sz="14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）；</a:t>
                </a:r>
                <a:endParaRPr lang="en-US" altLang="zh-CN" sz="1400" kern="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CN" sz="1400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𝑆𝑎𝑚𝑝𝑙𝑒</m:t>
                        </m:r>
                      </m:sub>
                    </m:sSub>
                  </m:oMath>
                </a14:m>
                <a:r>
                  <a:rPr lang="en-US" altLang="zh-CN" sz="14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zh-CN" sz="14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表示实验中样品原始计数</a:t>
                </a:r>
                <a:r>
                  <a:rPr lang="zh-CN" altLang="en-US" sz="14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；</a:t>
                </a:r>
                <a:endParaRPr lang="en-US" altLang="zh-CN" sz="1400" kern="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400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CN" sz="1400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𝑁𝑒𝑡</m:t>
                        </m:r>
                      </m:sub>
                    </m:sSub>
                  </m:oMath>
                </a14:m>
                <a:r>
                  <a:rPr lang="zh-CN" altLang="zh-CN" sz="14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表示样品减去本底后的净计数</a:t>
                </a:r>
                <a:r>
                  <a:rPr lang="zh-CN" altLang="en-US" sz="1400" kern="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7469FD7-9E09-BA89-7F15-EF1695815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049" y="1880731"/>
                <a:ext cx="4608512" cy="988219"/>
              </a:xfrm>
              <a:prstGeom prst="rect">
                <a:avLst/>
              </a:prstGeom>
              <a:blipFill>
                <a:blip r:embed="rId7"/>
                <a:stretch>
                  <a:fillRect l="-397" t="-2469" r="-397" b="-43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2">
            <a:extLst>
              <a:ext uri="{FF2B5EF4-FFF2-40B4-BE49-F238E27FC236}">
                <a16:creationId xmlns:a16="http://schemas.microsoft.com/office/drawing/2014/main" id="{2BA4FB63-66EF-374E-529F-C0D878196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2857" y="-200055"/>
            <a:ext cx="2462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B70EF10-02ED-4C55-1EE3-4CF0F5C12161}"/>
                  </a:ext>
                </a:extLst>
              </p:cNvPr>
              <p:cNvSpPr txBox="1"/>
              <p:nvPr/>
            </p:nvSpPr>
            <p:spPr>
              <a:xfrm>
                <a:off x="527381" y="3392388"/>
                <a:ext cx="3432339" cy="402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867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67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867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m:rPr>
                              <m:lit/>
                            </m:rPr>
                            <a:rPr lang="zh-CN" altLang="en-US" sz="1867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zh-CN" altLang="en-US" sz="1867" i="1">
                              <a:latin typeface="Cambria Math" panose="02040503050406030204" pitchFamily="18" charset="0"/>
                            </a:rPr>
                            <m:t>𝐸𝑙</m:t>
                          </m:r>
                        </m:sub>
                      </m:sSub>
                      <m:r>
                        <a:rPr lang="zh-CN" altLang="en-US" sz="1867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1867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67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867" i="1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zh-CN" altLang="en-US" sz="1867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en-US" sz="1867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67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867" i="1">
                              <a:latin typeface="Cambria Math" panose="02040503050406030204" pitchFamily="18" charset="0"/>
                            </a:rPr>
                            <m:t>𝐵𝑘</m:t>
                          </m:r>
                        </m:sub>
                      </m:sSub>
                      <m:r>
                        <a:rPr lang="zh-CN" altLang="en-US" sz="1867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en-US" sz="1867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867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867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m:rPr>
                              <m:lit/>
                            </m:rPr>
                            <a:rPr lang="zh-CN" altLang="en-US" sz="1867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zh-CN" altLang="en-US" sz="1867" i="1">
                              <a:latin typeface="Cambria Math" panose="02040503050406030204" pitchFamily="18" charset="0"/>
                            </a:rPr>
                            <m:t>𝑃𝐵𝑔</m:t>
                          </m:r>
                        </m:sub>
                      </m:sSub>
                    </m:oMath>
                  </m:oMathPara>
                </a14:m>
                <a:endParaRPr lang="zh-CN" altLang="en-US" sz="1867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3B70EF10-02ED-4C55-1EE3-4CF0F5C12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81" y="3392388"/>
                <a:ext cx="3432339" cy="402674"/>
              </a:xfrm>
              <a:prstGeom prst="rect">
                <a:avLst/>
              </a:prstGeom>
              <a:blipFill>
                <a:blip r:embed="rId8"/>
                <a:stretch>
                  <a:fillRect b="-59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9681BF48-831F-3343-0ED9-CF1A7B3E84A8}"/>
              </a:ext>
            </a:extLst>
          </p:cNvPr>
          <p:cNvSpPr txBox="1"/>
          <p:nvPr/>
        </p:nvSpPr>
        <p:spPr>
          <a:xfrm>
            <a:off x="245611" y="2937037"/>
            <a:ext cx="6455832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867" kern="100" dirty="0">
                <a:latin typeface="等线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1867" kern="100" dirty="0">
                <a:latin typeface="等线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867" kern="100" dirty="0">
                <a:latin typeface="等线" panose="02010600030101010101" pitchFamily="2" charset="-122"/>
                <a:cs typeface="Times New Roman" panose="02020603050405020304" pitchFamily="18" charset="0"/>
              </a:rPr>
              <a:t>Pb</a:t>
            </a:r>
            <a:r>
              <a:rPr lang="zh-CN" altLang="en-US" sz="1867" kern="100" dirty="0">
                <a:latin typeface="等线" panose="02010600030101010101" pitchFamily="2" charset="-122"/>
                <a:cs typeface="Times New Roman" panose="02020603050405020304" pitchFamily="18" charset="0"/>
              </a:rPr>
              <a:t>主要是散射截面贡献，因此：</a:t>
            </a:r>
            <a:endParaRPr lang="zh-CN" altLang="en-US" sz="1867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3644F03-B8BA-100A-4EB5-7749E5C2B823}"/>
              </a:ext>
            </a:extLst>
          </p:cNvPr>
          <p:cNvSpPr txBox="1"/>
          <p:nvPr/>
        </p:nvSpPr>
        <p:spPr>
          <a:xfrm>
            <a:off x="61515" y="3888395"/>
            <a:ext cx="47926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sz="1600" kern="100" dirty="0">
                <a:ea typeface="等线" panose="02010600030101010101" pitchFamily="2" charset="-122"/>
                <a:cs typeface="Times New Roman" panose="02020603050405020304" pitchFamily="18" charset="0"/>
              </a:rPr>
              <a:t>使用</a:t>
            </a:r>
            <a:r>
              <a:rPr lang="en-US" altLang="zh-CN" sz="1600" kern="100" dirty="0">
                <a:ea typeface="等线" panose="02010600030101010101" pitchFamily="2" charset="-122"/>
                <a:cs typeface="Times New Roman" panose="02020603050405020304" pitchFamily="18" charset="0"/>
              </a:rPr>
              <a:t>η</a:t>
            </a:r>
            <a:r>
              <a:rPr lang="zh-CN" altLang="zh-CN" sz="1600" kern="100" dirty="0">
                <a:ea typeface="等线" panose="02010600030101010101" pitchFamily="2" charset="-122"/>
                <a:cs typeface="Times New Roman" panose="02020603050405020304" pitchFamily="18" charset="0"/>
              </a:rPr>
              <a:t>表示待测样品与</a:t>
            </a:r>
            <a:r>
              <a:rPr lang="en-US" altLang="zh-CN" sz="1600" kern="100" dirty="0"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1600" kern="100" dirty="0">
                <a:ea typeface="等线" panose="02010600030101010101" pitchFamily="2" charset="-122"/>
                <a:cs typeface="Times New Roman" panose="02020603050405020304" pitchFamily="18" charset="0"/>
              </a:rPr>
              <a:t>样品的散射中子贡献比值</a:t>
            </a:r>
            <a:r>
              <a:rPr lang="zh-CN" altLang="en-US" sz="1600" kern="100" dirty="0">
                <a:ea typeface="等线" panose="02010600030101010101" pitchFamily="2" charset="-122"/>
                <a:cs typeface="Times New Roman" panose="02020603050405020304" pitchFamily="18" charset="0"/>
              </a:rPr>
              <a:t>，则：</a:t>
            </a:r>
            <a:endParaRPr lang="zh-CN" altLang="en-US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2C5C3E2-0B22-23FA-3801-DBCDD828F4BD}"/>
                  </a:ext>
                </a:extLst>
              </p:cNvPr>
              <p:cNvSpPr txBox="1"/>
              <p:nvPr/>
            </p:nvSpPr>
            <p:spPr>
              <a:xfrm>
                <a:off x="-65357" y="4566246"/>
                <a:ext cx="5230448" cy="3585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𝑆𝑎𝑚𝑝𝑙𝑒</m:t>
                          </m:r>
                          <m:r>
                            <m:rPr>
                              <m:lit/>
                            </m:rPr>
                            <a:rPr lang="zh-CN" altLang="en-US" sz="160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𝑁𝑒𝑡</m:t>
                          </m:r>
                        </m:sub>
                      </m:sSub>
                      <m:r>
                        <a:rPr lang="zh-CN" altLang="en-US" sz="160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𝑆𝑎𝑚𝑝𝑙𝑒</m:t>
                          </m:r>
                        </m:sub>
                      </m:sSub>
                      <m:r>
                        <a:rPr lang="zh-CN" altLang="en-US" sz="160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en-US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𝐵𝑘</m:t>
                          </m:r>
                        </m:sub>
                      </m:sSub>
                      <m:r>
                        <a:rPr lang="zh-CN" altLang="en-US" sz="160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en-US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𝑆𝑎𝑚𝑝𝑙𝑒</m:t>
                          </m:r>
                          <m:r>
                            <m:rPr>
                              <m:lit/>
                            </m:rPr>
                            <a:rPr lang="zh-CN" altLang="en-US" sz="160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𝑃𝐵𝑔</m:t>
                          </m:r>
                        </m:sub>
                      </m:sSub>
                      <m:r>
                        <a:rPr lang="zh-CN" altLang="en-US" sz="160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zh-CN" altLang="en-US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𝜼</m:t>
                          </m:r>
                          <m:r>
                            <a:rPr lang="zh-CN" altLang="en-US" sz="160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m:rPr>
                              <m:lit/>
                            </m:rPr>
                            <a:rPr lang="zh-CN" altLang="en-US" sz="160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𝐸𝑙</m:t>
                          </m:r>
                        </m:sub>
                      </m:sSub>
                    </m:oMath>
                  </m:oMathPara>
                </a14:m>
                <a:endParaRPr lang="zh-CN" altLang="en-US" sz="1600" dirty="0"/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2C5C3E2-0B22-23FA-3801-DBCDD828F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357" y="4566246"/>
                <a:ext cx="5230448" cy="358560"/>
              </a:xfrm>
              <a:prstGeom prst="rect">
                <a:avLst/>
              </a:prstGeom>
              <a:blipFill>
                <a:blip r:embed="rId9"/>
                <a:stretch>
                  <a:fillRect b="-6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BA2B1649-C1FD-BF33-3B31-1D3F3FC063C8}"/>
              </a:ext>
            </a:extLst>
          </p:cNvPr>
          <p:cNvSpPr txBox="1"/>
          <p:nvPr/>
        </p:nvSpPr>
        <p:spPr>
          <a:xfrm>
            <a:off x="153049" y="5164977"/>
            <a:ext cx="4536952" cy="954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sz="1867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根据确认</a:t>
            </a:r>
            <a:r>
              <a:rPr lang="en-US" altLang="zh-CN" sz="1867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zh-CN" altLang="zh-CN" sz="1867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的方法的不同，分为吸收片定量法、模拟计算扣除法、</a:t>
            </a:r>
            <a:r>
              <a:rPr lang="en-US" altLang="zh-CN" sz="1867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TOF-</a:t>
            </a:r>
            <a:r>
              <a:rPr lang="zh-CN" altLang="zh-CN" sz="1867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加和能二维谱扣除法三种</a:t>
            </a:r>
            <a:endParaRPr lang="zh-CN" altLang="en-US" sz="186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内容占位符 3" descr="图表, 直方图&#10;&#10;描述已自动生成">
            <a:extLst>
              <a:ext uri="{FF2B5EF4-FFF2-40B4-BE49-F238E27FC236}">
                <a16:creationId xmlns:a16="http://schemas.microsoft.com/office/drawing/2014/main" id="{946F81E1-69F9-7495-BE43-157AC9159F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0"/>
          <a:srcRect t="7114"/>
          <a:stretch/>
        </p:blipFill>
        <p:spPr bwMode="auto">
          <a:xfrm>
            <a:off x="5280260" y="1072877"/>
            <a:ext cx="6790333" cy="51590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12CCB99C-02CE-A970-8DB7-33F0B5177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16</a:t>
            </a:fld>
            <a:endParaRPr lang="en-US" altLang="zh-CN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61278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FEAE96F-D2F4-90C2-905A-8FCEE73831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05"/>
          <a:stretch/>
        </p:blipFill>
        <p:spPr bwMode="auto">
          <a:xfrm>
            <a:off x="6104579" y="1502224"/>
            <a:ext cx="5926264" cy="44685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FA7B08EA-63DB-9AA1-A39B-8FAD926F7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4536" y="335113"/>
            <a:ext cx="4540085" cy="863600"/>
          </a:xfrm>
        </p:spPr>
        <p:txBody>
          <a:bodyPr/>
          <a:lstStyle/>
          <a:p>
            <a:r>
              <a:rPr lang="en-US" altLang="zh-CN" sz="4267" dirty="0"/>
              <a:t>Au</a:t>
            </a:r>
            <a:r>
              <a:rPr lang="zh-CN" altLang="en-US" sz="4267" dirty="0"/>
              <a:t>实验数据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53AF79A-B7DF-3366-9281-3986B6C40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/>
              <a:pPr/>
              <a:t>17</a:t>
            </a:fld>
            <a:endParaRPr lang="en-US" altLang="zh-CN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1071182-6FA5-044B-5D51-49B6D240E033}"/>
              </a:ext>
            </a:extLst>
          </p:cNvPr>
          <p:cNvSpPr txBox="1"/>
          <p:nvPr/>
        </p:nvSpPr>
        <p:spPr>
          <a:xfrm>
            <a:off x="7056107" y="307591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Q-Value=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6512.4</a:t>
            </a:r>
            <a:r>
              <a:rPr lang="en-US" altLang="zh-CN" dirty="0">
                <a:solidFill>
                  <a:srgbClr val="000000"/>
                </a:solidFill>
                <a:latin typeface="Helvetica" panose="020B0604020202020204" pitchFamily="34" charset="0"/>
              </a:rPr>
              <a:t>keV</a:t>
            </a:r>
            <a:endParaRPr lang="zh-CN" altLang="en-US" dirty="0"/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97BA755C-04F8-2B22-FE39-184FFBE195EE}"/>
              </a:ext>
            </a:extLst>
          </p:cNvPr>
          <p:cNvCxnSpPr>
            <a:cxnSpLocks/>
          </p:cNvCxnSpPr>
          <p:nvPr/>
        </p:nvCxnSpPr>
        <p:spPr>
          <a:xfrm>
            <a:off x="8400256" y="1719319"/>
            <a:ext cx="0" cy="37540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E2F6F8E0-4DF0-8976-188C-73158FE78D9E}"/>
              </a:ext>
            </a:extLst>
          </p:cNvPr>
          <p:cNvCxnSpPr>
            <a:cxnSpLocks/>
          </p:cNvCxnSpPr>
          <p:nvPr/>
        </p:nvCxnSpPr>
        <p:spPr>
          <a:xfrm flipH="1">
            <a:off x="8132352" y="2468893"/>
            <a:ext cx="28803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EB997EB6-384F-F320-C036-DE320913926B}"/>
              </a:ext>
            </a:extLst>
          </p:cNvPr>
          <p:cNvSpPr txBox="1"/>
          <p:nvPr/>
        </p:nvSpPr>
        <p:spPr>
          <a:xfrm>
            <a:off x="2305757" y="580912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多重性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4FCE03C-22E2-0D9D-E849-887A6ADA47DF}"/>
              </a:ext>
            </a:extLst>
          </p:cNvPr>
          <p:cNvSpPr txBox="1"/>
          <p:nvPr/>
        </p:nvSpPr>
        <p:spPr>
          <a:xfrm>
            <a:off x="8461035" y="582714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加和能谱</a:t>
            </a: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F48828A5-A309-E64F-B874-3DED4FA2E6C3}"/>
              </a:ext>
            </a:extLst>
          </p:cNvPr>
          <p:cNvCxnSpPr>
            <a:cxnSpLocks/>
          </p:cNvCxnSpPr>
          <p:nvPr/>
        </p:nvCxnSpPr>
        <p:spPr>
          <a:xfrm>
            <a:off x="9168341" y="3759569"/>
            <a:ext cx="0" cy="17138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1DB88A7D-293B-ACB3-7211-01B1500D5EDB}"/>
              </a:ext>
            </a:extLst>
          </p:cNvPr>
          <p:cNvCxnSpPr>
            <a:cxnSpLocks/>
          </p:cNvCxnSpPr>
          <p:nvPr/>
        </p:nvCxnSpPr>
        <p:spPr>
          <a:xfrm flipH="1">
            <a:off x="8871016" y="4005064"/>
            <a:ext cx="28803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内容占位符 3">
            <a:extLst>
              <a:ext uri="{FF2B5EF4-FFF2-40B4-BE49-F238E27FC236}">
                <a16:creationId xmlns:a16="http://schemas.microsoft.com/office/drawing/2014/main" id="{38D3A270-62C9-4762-9720-006CEE4532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39"/>
          <a:stretch/>
        </p:blipFill>
        <p:spPr bwMode="auto">
          <a:xfrm>
            <a:off x="161158" y="1455812"/>
            <a:ext cx="5908445" cy="4379120"/>
          </a:xfrm>
          <a:prstGeom prst="rect">
            <a:avLst/>
          </a:prstGeom>
          <a:noFill/>
          <a:ln w="9525">
            <a:noFill/>
            <a:miter lim="800000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4426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E780A619-11F0-362F-B51B-FC30E9524E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358"/>
          <a:stretch/>
        </p:blipFill>
        <p:spPr>
          <a:xfrm>
            <a:off x="881770" y="870312"/>
            <a:ext cx="6780057" cy="2708145"/>
          </a:xfrm>
        </p:spPr>
      </p:pic>
      <p:sp>
        <p:nvSpPr>
          <p:cNvPr id="4" name="标题 1">
            <a:extLst>
              <a:ext uri="{FF2B5EF4-FFF2-40B4-BE49-F238E27FC236}">
                <a16:creationId xmlns:a16="http://schemas.microsoft.com/office/drawing/2014/main" id="{36771106-60C0-B7AE-F1F1-16C0DAA96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2808" y="125642"/>
            <a:ext cx="4294976" cy="744669"/>
          </a:xfrm>
        </p:spPr>
        <p:txBody>
          <a:bodyPr/>
          <a:lstStyle/>
          <a:p>
            <a:r>
              <a:rPr lang="en-US" altLang="zh-CN" sz="3200" dirty="0"/>
              <a:t>Au-</a:t>
            </a:r>
            <a:r>
              <a:rPr lang="zh-CN" altLang="en-US" sz="3200" dirty="0"/>
              <a:t>吸收片定量法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668B4B3-8872-F113-4C96-CDD93A2BF3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26"/>
          <a:stretch/>
        </p:blipFill>
        <p:spPr>
          <a:xfrm>
            <a:off x="7840890" y="871003"/>
            <a:ext cx="3338815" cy="269200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21671F8-172A-1690-FA9A-BA5213CC5C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205"/>
          <a:stretch/>
        </p:blipFill>
        <p:spPr>
          <a:xfrm>
            <a:off x="800635" y="3700989"/>
            <a:ext cx="3450535" cy="279967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B722990-6363-B27E-BD98-5C82414CD36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957"/>
          <a:stretch/>
        </p:blipFill>
        <p:spPr>
          <a:xfrm>
            <a:off x="4271797" y="3700986"/>
            <a:ext cx="6907907" cy="279967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84FA84B0-E89C-97C8-DBCC-FD2ACA46981B}"/>
                  </a:ext>
                </a:extLst>
              </p:cNvPr>
              <p:cNvSpPr txBox="1"/>
              <p:nvPr/>
            </p:nvSpPr>
            <p:spPr>
              <a:xfrm>
                <a:off x="8224933" y="3816044"/>
                <a:ext cx="3049057" cy="3357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467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467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zh-CN" altLang="en-US" sz="1467" i="1">
                              <a:latin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r>
                        <a:rPr lang="zh-CN" altLang="en-US" sz="1467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zh-CN" altLang="en-US" sz="14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1467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467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zh-CN" altLang="en-US" sz="1467" i="1">
                                  <a:latin typeface="Cambria Math" panose="02040503050406030204" pitchFamily="18" charset="0"/>
                                </a:rPr>
                                <m:t>𝑡𝑜𝑡</m:t>
                              </m:r>
                            </m:sub>
                          </m:sSub>
                          <m:r>
                            <a:rPr lang="zh-CN" altLang="en-US" sz="1467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zh-CN" altLang="en-US" sz="1467" i="1">
                              <a:latin typeface="Cambria Math" panose="02040503050406030204" pitchFamily="18" charset="0"/>
                            </a:rPr>
                            <m:t>𝑌</m:t>
                          </m:r>
                        </m:num>
                        <m:den>
                          <m:d>
                            <m:dPr>
                              <m:ctrlPr>
                                <a:rPr lang="zh-CN" altLang="en-US" sz="1467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1467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zh-CN" altLang="en-US" sz="1467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467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zh-CN" altLang="en-US" sz="1467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zh-CN" altLang="en-US" sz="1467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zh-CN" altLang="en-US" sz="1467">
                                      <a:latin typeface="Cambria Math" panose="02040503050406030204" pitchFamily="18" charset="0"/>
                                    </a:rPr>
                                    <m:t>∙</m:t>
                                  </m:r>
                                  <m:sSub>
                                    <m:sSubPr>
                                      <m:ctrlPr>
                                        <a:rPr lang="zh-CN" altLang="en-US" sz="1467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1467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zh-CN" altLang="en-US" sz="1467" i="1">
                                          <a:latin typeface="Cambria Math" panose="02040503050406030204" pitchFamily="18" charset="0"/>
                                        </a:rPr>
                                        <m:t>𝑡𝑜𝑡</m:t>
                                      </m:r>
                                    </m:sub>
                                  </m:sSub>
                                </m:sup>
                              </m:sSup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1467" dirty="0"/>
              </a:p>
            </p:txBody>
          </p:sp>
        </mc:Choice>
        <mc:Fallback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84FA84B0-E89C-97C8-DBCC-FD2ACA4698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933" y="3816044"/>
                <a:ext cx="3049057" cy="335798"/>
              </a:xfrm>
              <a:prstGeom prst="rect">
                <a:avLst/>
              </a:prstGeom>
              <a:blipFill>
                <a:blip r:embed="rId6"/>
                <a:stretch>
                  <a:fillRect t="-103636" b="-154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5515DF1-0E90-94A0-8EBD-1224AF4A3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18</a:t>
            </a:fld>
            <a:endParaRPr lang="en-US" altLang="zh-CN" dirty="0">
              <a:highlight>
                <a:srgbClr val="00FFFF"/>
              </a:highlight>
            </a:endParaRP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8105CD81-8681-3AB3-71FD-724FD22D3ED7}"/>
              </a:ext>
            </a:extLst>
          </p:cNvPr>
          <p:cNvCxnSpPr/>
          <p:nvPr/>
        </p:nvCxnSpPr>
        <p:spPr>
          <a:xfrm flipV="1">
            <a:off x="10704512" y="5381129"/>
            <a:ext cx="0" cy="8640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929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CB9CE43-7B67-A7B4-7691-5D3FE7946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19</a:t>
            </a:fld>
            <a:endParaRPr lang="en-US" altLang="zh-CN" dirty="0">
              <a:highlight>
                <a:srgbClr val="00FFFF"/>
              </a:highlight>
            </a:endParaRP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58CEF6A5-547E-4973-ACF4-B4838D1520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35560" y="1173162"/>
            <a:ext cx="8229600" cy="6477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4267" dirty="0"/>
              <a:t>三</a:t>
            </a:r>
            <a:r>
              <a:rPr lang="en-US" altLang="zh-CN" sz="4267" dirty="0"/>
              <a:t>.</a:t>
            </a:r>
            <a:r>
              <a:rPr lang="zh-CN" altLang="en-US" sz="4267" dirty="0"/>
              <a:t>  年度进展</a:t>
            </a:r>
            <a:endParaRPr lang="en-US" altLang="zh-CN" sz="40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D5000A14-8672-40EC-A9CC-39028E2030B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672" y="2292855"/>
            <a:ext cx="7358063" cy="360045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实验汇总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GTAF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装置性能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部分结果展实 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实验方法探索          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91686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A9144AC-0E19-3BCB-A322-355D01F7F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2</a:t>
            </a:fld>
            <a:endParaRPr lang="zh-CN" altLang="en-US" dirty="0"/>
          </a:p>
        </p:txBody>
      </p:sp>
      <p:sp>
        <p:nvSpPr>
          <p:cNvPr id="3" name="标题 1">
            <a:extLst>
              <a:ext uri="{FF2B5EF4-FFF2-40B4-BE49-F238E27FC236}">
                <a16:creationId xmlns:a16="http://schemas.microsoft.com/office/drawing/2014/main" id="{C68911C3-59B3-FE16-DC80-7B41365FA1AF}"/>
              </a:ext>
            </a:extLst>
          </p:cNvPr>
          <p:cNvSpPr txBox="1">
            <a:spLocks/>
          </p:cNvSpPr>
          <p:nvPr/>
        </p:nvSpPr>
        <p:spPr>
          <a:xfrm>
            <a:off x="1631504" y="1304950"/>
            <a:ext cx="8229600" cy="6477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sz="4000" dirty="0"/>
              <a:t>报告内容</a:t>
            </a:r>
            <a:endParaRPr lang="zh-CN" altLang="en-US" dirty="0"/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B15E8B5A-F430-AB64-7B32-8850A7AF474E}"/>
              </a:ext>
            </a:extLst>
          </p:cNvPr>
          <p:cNvSpPr txBox="1">
            <a:spLocks/>
          </p:cNvSpPr>
          <p:nvPr/>
        </p:nvSpPr>
        <p:spPr>
          <a:xfrm>
            <a:off x="2639616" y="2378500"/>
            <a:ext cx="5557770" cy="292270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ea"/>
              <a:buAutoNum type="ea1JpnChsDbPeriod"/>
            </a:pPr>
            <a:r>
              <a:rPr lang="zh-CN" altLang="en-US" sz="2400" dirty="0"/>
              <a:t>背景和意义</a:t>
            </a:r>
            <a:endParaRPr lang="en-US" altLang="zh-CN" sz="2400" dirty="0"/>
          </a:p>
          <a:p>
            <a:pPr marL="571500" indent="-5715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ea"/>
              <a:buAutoNum type="ea1JpnChsDbPeriod"/>
            </a:pPr>
            <a:r>
              <a:rPr lang="zh-CN" altLang="en-US" sz="2400" dirty="0"/>
              <a:t>实验系统</a:t>
            </a:r>
            <a:endParaRPr lang="en-US" altLang="zh-CN" sz="2400" dirty="0"/>
          </a:p>
          <a:p>
            <a:pPr marL="571500" indent="-5715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ea"/>
              <a:buAutoNum type="ea1JpnChsDbPeriod"/>
            </a:pPr>
            <a:r>
              <a:rPr lang="zh-CN" altLang="en-US" sz="2400" dirty="0"/>
              <a:t>年度进展</a:t>
            </a:r>
            <a:endParaRPr lang="en-US" altLang="zh-CN" sz="2400" dirty="0"/>
          </a:p>
          <a:p>
            <a:pPr marL="571500" indent="-5715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ea"/>
              <a:buAutoNum type="ea1JpnChsDbPeriod"/>
            </a:pPr>
            <a:r>
              <a:rPr lang="zh-CN" altLang="en-US" sz="2400" dirty="0"/>
              <a:t>小结与展望</a:t>
            </a:r>
          </a:p>
        </p:txBody>
      </p:sp>
    </p:spTree>
    <p:extLst>
      <p:ext uri="{BB962C8B-B14F-4D97-AF65-F5344CB8AC3E}">
        <p14:creationId xmlns:p14="http://schemas.microsoft.com/office/powerpoint/2010/main" val="3399907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20A10B5-DE1E-A8D3-B17B-95DAD9C95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20</a:t>
            </a:fld>
            <a:endParaRPr lang="zh-CN" altLang="en-US" dirty="0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0E221CD2-8925-FF43-93DA-7BC6D74244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108249"/>
              </p:ext>
            </p:extLst>
          </p:nvPr>
        </p:nvGraphicFramePr>
        <p:xfrm>
          <a:off x="191344" y="1124744"/>
          <a:ext cx="11023441" cy="4834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32000">
                  <a:extLst>
                    <a:ext uri="{9D8B030D-6E8A-4147-A177-3AD203B41FA5}">
                      <a16:colId xmlns:a16="http://schemas.microsoft.com/office/drawing/2014/main" val="2817890836"/>
                    </a:ext>
                  </a:extLst>
                </a:gridCol>
                <a:gridCol w="3600000">
                  <a:extLst>
                    <a:ext uri="{9D8B030D-6E8A-4147-A177-3AD203B41FA5}">
                      <a16:colId xmlns:a16="http://schemas.microsoft.com/office/drawing/2014/main" val="2048531052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30444824"/>
                    </a:ext>
                  </a:extLst>
                </a:gridCol>
                <a:gridCol w="1192223">
                  <a:extLst>
                    <a:ext uri="{9D8B030D-6E8A-4147-A177-3AD203B41FA5}">
                      <a16:colId xmlns:a16="http://schemas.microsoft.com/office/drawing/2014/main" val="1620077554"/>
                    </a:ext>
                  </a:extLst>
                </a:gridCol>
                <a:gridCol w="1443218">
                  <a:extLst>
                    <a:ext uri="{9D8B030D-6E8A-4147-A177-3AD203B41FA5}">
                      <a16:colId xmlns:a16="http://schemas.microsoft.com/office/drawing/2014/main" val="4163420566"/>
                    </a:ext>
                  </a:extLst>
                </a:gridCol>
                <a:gridCol w="2232000">
                  <a:extLst>
                    <a:ext uri="{9D8B030D-6E8A-4147-A177-3AD203B41FA5}">
                      <a16:colId xmlns:a16="http://schemas.microsoft.com/office/drawing/2014/main" val="10867401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序号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实验名称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开始时间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结束时间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负责人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备注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0909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202302M02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GTAF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快中子能区获取模式研究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2023/9/28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2023/9/30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内部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吴鸿毅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GDDAQ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3254651"/>
                  </a:ext>
                </a:extLst>
              </a:tr>
              <a:tr h="684000">
                <a:tc gridSpan="6"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GTAF</a:t>
                      </a:r>
                      <a:r>
                        <a:rPr lang="zh-CN" altLang="en-US" sz="2400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装置探测器更新 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2298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202302M22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新一代公用电子学与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GTAF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装置的在束联合调试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2023/11/30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2023/12/3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内部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栾广源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0232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202302R30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GTAF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装置（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n, γ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）截面测量实验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2024/1/9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2024/1/20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实验本底研究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6700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202302R31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n, g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angular distribution asymmetry(A_LH) measurement of p-wave resonances on </a:t>
                      </a:r>
                      <a:r>
                        <a:rPr lang="en-US" altLang="zh-CN" baseline="30000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139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La and </a:t>
                      </a:r>
                      <a:r>
                        <a:rPr lang="en-US" altLang="zh-CN" baseline="30000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127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I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2024/1/20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2024/2/3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W. M. Snow, 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张墨凡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NOPTREX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9848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202401R04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铼的（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n, γ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）反应截面测量研究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2024/3/12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2024/3/23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贺国珠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Re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7188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202401M06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GTAF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装置在束实验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2024/3/23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2024/4/1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内部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Xe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4754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202401R23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aseline="30000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235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n, γ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）反应截面测量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2024/7/11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2024/7/17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栾广源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电离室联合实验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9201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202401M24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GTAF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装置在束实验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-2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2024/7/17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2024/7/21</a:t>
                      </a:r>
                      <a:endParaRPr lang="zh-CN" altLang="en-US" dirty="0">
                        <a:latin typeface="Times New Roman" panose="02020603050405020304" pitchFamily="18" charset="0"/>
                        <a:ea typeface="华文仿宋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内部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Times New Roman" panose="02020603050405020304" pitchFamily="18" charset="0"/>
                          <a:ea typeface="华文仿宋" panose="02010600040101010101" pitchFamily="2" charset="-122"/>
                          <a:cs typeface="Times New Roman" panose="02020603050405020304" pitchFamily="18" charset="0"/>
                        </a:rPr>
                        <a:t>新管道测试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3917689"/>
                  </a:ext>
                </a:extLst>
              </a:tr>
            </a:tbl>
          </a:graphicData>
        </a:graphic>
      </p:graphicFrame>
      <p:sp>
        <p:nvSpPr>
          <p:cNvPr id="4" name="标题 1">
            <a:extLst>
              <a:ext uri="{FF2B5EF4-FFF2-40B4-BE49-F238E27FC236}">
                <a16:creationId xmlns:a16="http://schemas.microsoft.com/office/drawing/2014/main" id="{1F9ABE5D-F1A9-CECB-B813-5117C6C283B3}"/>
              </a:ext>
            </a:extLst>
          </p:cNvPr>
          <p:cNvSpPr txBox="1">
            <a:spLocks/>
          </p:cNvSpPr>
          <p:nvPr/>
        </p:nvSpPr>
        <p:spPr>
          <a:xfrm>
            <a:off x="5231904" y="365137"/>
            <a:ext cx="5832648" cy="6477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zh-CN" sz="3200" b="1" dirty="0"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2023</a:t>
            </a:r>
            <a:r>
              <a:rPr lang="zh-CN" altLang="en-US" sz="3200" b="1" dirty="0"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下</a:t>
            </a:r>
            <a:r>
              <a:rPr lang="en-US" altLang="zh-CN" sz="3200" b="1" dirty="0"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-2024</a:t>
            </a:r>
            <a:r>
              <a:rPr lang="zh-CN" altLang="en-US" sz="3200" b="1" dirty="0"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上 年度实验介绍</a:t>
            </a:r>
          </a:p>
        </p:txBody>
      </p:sp>
    </p:spTree>
    <p:extLst>
      <p:ext uri="{BB962C8B-B14F-4D97-AF65-F5344CB8AC3E}">
        <p14:creationId xmlns:p14="http://schemas.microsoft.com/office/powerpoint/2010/main" val="2120579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CE7237B-72FA-3B02-372D-D05C98D0F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19536" y="764704"/>
            <a:ext cx="9697077" cy="6010124"/>
          </a:xfr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A2CC0E0-00F3-0A22-A345-59CDB0A4BF36}"/>
              </a:ext>
            </a:extLst>
          </p:cNvPr>
          <p:cNvSpPr txBox="1">
            <a:spLocks/>
          </p:cNvSpPr>
          <p:nvPr/>
        </p:nvSpPr>
        <p:spPr bwMode="auto">
          <a:xfrm>
            <a:off x="2855640" y="193071"/>
            <a:ext cx="6761880" cy="4555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21920" tIns="60960" rIns="121920" bIns="6096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9pPr>
          </a:lstStyle>
          <a:p>
            <a:r>
              <a:rPr lang="en-US" altLang="zh-CN" sz="32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GTAF</a:t>
            </a:r>
            <a:r>
              <a:rPr lang="zh-CN" altLang="en-US" sz="32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装置探测器更新前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A970B7D-6F1F-26C7-85FF-D4489F6AF589}"/>
              </a:ext>
            </a:extLst>
          </p:cNvPr>
          <p:cNvSpPr txBox="1"/>
          <p:nvPr/>
        </p:nvSpPr>
        <p:spPr>
          <a:xfrm>
            <a:off x="126449" y="285338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Afterpulses</a:t>
            </a:r>
            <a:endParaRPr lang="zh-CN" altLang="en-US" dirty="0"/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0B3F7214-B9EC-0650-A402-774D381B7C95}"/>
              </a:ext>
            </a:extLst>
          </p:cNvPr>
          <p:cNvCxnSpPr>
            <a:stCxn id="8" idx="3"/>
          </p:cNvCxnSpPr>
          <p:nvPr/>
        </p:nvCxnSpPr>
        <p:spPr>
          <a:xfrm flipV="1">
            <a:off x="1465277" y="1617635"/>
            <a:ext cx="1414365" cy="14204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D82AC14E-D50D-4273-45F9-BE9F53DD6A5C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1465277" y="1713646"/>
            <a:ext cx="6310909" cy="13244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2C36E5D1-2DB0-D5BF-4109-1171E72EF2AF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1465277" y="3038050"/>
            <a:ext cx="1318354" cy="13638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1F0D1950-F79A-6819-90A1-7D98830DF917}"/>
              </a:ext>
            </a:extLst>
          </p:cNvPr>
          <p:cNvSpPr txBox="1"/>
          <p:nvPr/>
        </p:nvSpPr>
        <p:spPr>
          <a:xfrm>
            <a:off x="-61193" y="3371338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Caused by He</a:t>
            </a:r>
            <a:endParaRPr lang="zh-CN" altLang="en-US" dirty="0"/>
          </a:p>
        </p:txBody>
      </p:sp>
      <p:pic>
        <p:nvPicPr>
          <p:cNvPr id="18" name="图片 17" descr="图示&#10;&#10;描述已自动生成">
            <a:extLst>
              <a:ext uri="{FF2B5EF4-FFF2-40B4-BE49-F238E27FC236}">
                <a16:creationId xmlns:a16="http://schemas.microsoft.com/office/drawing/2014/main" id="{5B014E31-D92D-F760-5066-25AB372AB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152" y="2035501"/>
            <a:ext cx="3992793" cy="390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1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3061F84-FDC7-B18A-1976-06EBDA7FA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934" y="764704"/>
            <a:ext cx="9299291" cy="5809368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F1BCD2EB-D47E-F9CE-9E3F-5CCA08647C24}"/>
              </a:ext>
            </a:extLst>
          </p:cNvPr>
          <p:cNvGrpSpPr/>
          <p:nvPr/>
        </p:nvGrpSpPr>
        <p:grpSpPr>
          <a:xfrm>
            <a:off x="4007768" y="2283470"/>
            <a:ext cx="6984775" cy="4406655"/>
            <a:chOff x="4079149" y="2190696"/>
            <a:chExt cx="6984775" cy="4406655"/>
          </a:xfrm>
        </p:grpSpPr>
        <p:pic>
          <p:nvPicPr>
            <p:cNvPr id="8" name="Picture 2" descr="E:\GTAFII\202312实验记录\全局触发波形.png">
              <a:extLst>
                <a:ext uri="{FF2B5EF4-FFF2-40B4-BE49-F238E27FC236}">
                  <a16:creationId xmlns:a16="http://schemas.microsoft.com/office/drawing/2014/main" id="{42878814-0EA5-B700-F1AD-3E3F8D3D43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79149" y="2190696"/>
              <a:ext cx="6984775" cy="4406655"/>
            </a:xfrm>
            <a:prstGeom prst="rect">
              <a:avLst/>
            </a:prstGeom>
            <a:noFill/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D879CB98-A840-8405-17EB-DF2F498CBF92}"/>
                </a:ext>
              </a:extLst>
            </p:cNvPr>
            <p:cNvSpPr txBox="1"/>
            <p:nvPr/>
          </p:nvSpPr>
          <p:spPr>
            <a:xfrm>
              <a:off x="5118299" y="3777908"/>
              <a:ext cx="443408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dirty="0"/>
                <a:t>GTAF</a:t>
              </a:r>
              <a:r>
                <a:rPr lang="zh-CN" altLang="en-US" dirty="0"/>
                <a:t>单路探测器信号，全局符合模式，新公用电子学（调试中）</a:t>
              </a:r>
              <a:endParaRPr lang="en-US" altLang="zh-CN" dirty="0"/>
            </a:p>
            <a:p>
              <a:pPr algn="just"/>
              <a:endParaRPr lang="en-US" altLang="zh-CN" dirty="0"/>
            </a:p>
            <a:p>
              <a:pPr algn="just"/>
              <a:r>
                <a:rPr lang="zh-CN" altLang="en-US" dirty="0"/>
                <a:t>信号的优化降低了在线处理的压力，有助于解信号堆积，提升测量能量上限</a:t>
              </a:r>
            </a:p>
            <a:p>
              <a:endParaRPr lang="zh-CN" altLang="en-US" dirty="0"/>
            </a:p>
          </p:txBody>
        </p:sp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88C1E376-C278-F66D-45D1-9E502727E5C0}"/>
              </a:ext>
            </a:extLst>
          </p:cNvPr>
          <p:cNvSpPr txBox="1">
            <a:spLocks/>
          </p:cNvSpPr>
          <p:nvPr/>
        </p:nvSpPr>
        <p:spPr bwMode="auto">
          <a:xfrm>
            <a:off x="2855640" y="193071"/>
            <a:ext cx="6761880" cy="4555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21920" tIns="60960" rIns="121920" bIns="6096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0030101010101" pitchFamily="2" charset="-122"/>
              </a:defRPr>
            </a:lvl9pPr>
          </a:lstStyle>
          <a:p>
            <a:r>
              <a:rPr lang="en-US" altLang="zh-CN" sz="32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GTAF</a:t>
            </a:r>
            <a:r>
              <a:rPr lang="zh-CN" altLang="en-US" sz="32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装置探测器更新后</a:t>
            </a:r>
          </a:p>
        </p:txBody>
      </p:sp>
    </p:spTree>
    <p:extLst>
      <p:ext uri="{BB962C8B-B14F-4D97-AF65-F5344CB8AC3E}">
        <p14:creationId xmlns:p14="http://schemas.microsoft.com/office/powerpoint/2010/main" val="319339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>
            <a:extLst>
              <a:ext uri="{FF2B5EF4-FFF2-40B4-BE49-F238E27FC236}">
                <a16:creationId xmlns:a16="http://schemas.microsoft.com/office/drawing/2014/main" id="{880A2D74-86FA-B2F3-0199-D079B0279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1" y="39887"/>
            <a:ext cx="9319543" cy="863600"/>
          </a:xfrm>
        </p:spPr>
        <p:txBody>
          <a:bodyPr/>
          <a:lstStyle/>
          <a:p>
            <a:r>
              <a:rPr lang="en-US" altLang="zh-CN" sz="2667" dirty="0">
                <a:latin typeface="微软雅黑" pitchFamily="34" charset="-122"/>
                <a:ea typeface="微软雅黑" pitchFamily="34" charset="-122"/>
              </a:rPr>
              <a:t>GTAF-II</a:t>
            </a:r>
            <a:r>
              <a:rPr lang="zh-CN" altLang="en-US" sz="2667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2667" dirty="0">
                <a:latin typeface="微软雅黑" pitchFamily="34" charset="-122"/>
                <a:ea typeface="微软雅黑" pitchFamily="34" charset="-122"/>
              </a:rPr>
              <a:t>time resolution</a:t>
            </a:r>
            <a:r>
              <a:rPr lang="zh-CN" altLang="en-US" sz="2667" dirty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en-US" altLang="zh-CN" sz="2667" baseline="30000" dirty="0">
                <a:latin typeface="微软雅黑" pitchFamily="34" charset="-122"/>
                <a:ea typeface="微软雅黑" pitchFamily="34" charset="-122"/>
              </a:rPr>
              <a:t>60</a:t>
            </a:r>
            <a:r>
              <a:rPr lang="en-US" altLang="zh-CN" sz="2667" dirty="0">
                <a:latin typeface="微软雅黑" pitchFamily="34" charset="-122"/>
                <a:ea typeface="微软雅黑" pitchFamily="34" charset="-122"/>
              </a:rPr>
              <a:t>Co cascade gamma rays</a:t>
            </a:r>
            <a:r>
              <a:rPr lang="zh-CN" altLang="en-US" sz="2667" dirty="0">
                <a:latin typeface="微软雅黑" pitchFamily="34" charset="-122"/>
                <a:ea typeface="微软雅黑" pitchFamily="34" charset="-122"/>
              </a:rPr>
              <a:t>）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B54BDA8-230F-0951-8B44-3B3ED358FBB0}"/>
              </a:ext>
            </a:extLst>
          </p:cNvPr>
          <p:cNvSpPr txBox="1"/>
          <p:nvPr/>
        </p:nvSpPr>
        <p:spPr>
          <a:xfrm>
            <a:off x="263352" y="5166545"/>
            <a:ext cx="1536171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133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 correction</a:t>
            </a:r>
            <a:endParaRPr lang="zh-CN" altLang="en-US" sz="21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内容占位符 3" descr="图表, 折线图, 直方图&#10;&#10;描述已自动生成">
            <a:extLst>
              <a:ext uri="{FF2B5EF4-FFF2-40B4-BE49-F238E27FC236}">
                <a16:creationId xmlns:a16="http://schemas.microsoft.com/office/drawing/2014/main" id="{1AB4E61E-1C3A-C007-8FF7-921F962D5F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83499" y="911755"/>
            <a:ext cx="3294645" cy="2660212"/>
          </a:xfrm>
          <a:prstGeom prst="rect">
            <a:avLst/>
          </a:prstGeom>
        </p:spPr>
      </p:pic>
      <p:pic>
        <p:nvPicPr>
          <p:cNvPr id="6" name="图片 5" descr="图表&#10;&#10;描述已自动生成">
            <a:extLst>
              <a:ext uri="{FF2B5EF4-FFF2-40B4-BE49-F238E27FC236}">
                <a16:creationId xmlns:a16="http://schemas.microsoft.com/office/drawing/2014/main" id="{70A426E6-A543-6C1C-390E-C6FAC7208E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616"/>
          <a:stretch/>
        </p:blipFill>
        <p:spPr bwMode="auto">
          <a:xfrm>
            <a:off x="6754843" y="937839"/>
            <a:ext cx="3648405" cy="26602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图片 7" descr="图表, 箱线图&#10;&#10;描述已自动生成">
            <a:extLst>
              <a:ext uri="{FF2B5EF4-FFF2-40B4-BE49-F238E27FC236}">
                <a16:creationId xmlns:a16="http://schemas.microsoft.com/office/drawing/2014/main" id="{B093D477-9651-7063-A637-1F8197109F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4723" y="3821311"/>
            <a:ext cx="3294379" cy="2592288"/>
          </a:xfrm>
          <a:prstGeom prst="rect">
            <a:avLst/>
          </a:prstGeom>
        </p:spPr>
      </p:pic>
      <p:pic>
        <p:nvPicPr>
          <p:cNvPr id="10" name="图片 9" descr="图表, 条形图, 直方图&#10;&#10;描述已自动生成">
            <a:extLst>
              <a:ext uri="{FF2B5EF4-FFF2-40B4-BE49-F238E27FC236}">
                <a16:creationId xmlns:a16="http://schemas.microsoft.com/office/drawing/2014/main" id="{5A61B05A-A475-286D-6E45-362F67A3EE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4032" y="3821311"/>
            <a:ext cx="3456384" cy="26291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297665D7-8B5C-69A9-EFB0-B87EDFEE61B2}"/>
              </a:ext>
            </a:extLst>
          </p:cNvPr>
          <p:cNvSpPr txBox="1"/>
          <p:nvPr/>
        </p:nvSpPr>
        <p:spPr>
          <a:xfrm>
            <a:off x="5087888" y="5112121"/>
            <a:ext cx="1536171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133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 correction</a:t>
            </a:r>
            <a:r>
              <a:rPr lang="zh-CN" altLang="en-US" sz="2133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zh-CN" altLang="en-US" sz="21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AC3C5AA-ED19-A047-01A0-3FC37FD0C6CE}"/>
              </a:ext>
            </a:extLst>
          </p:cNvPr>
          <p:cNvSpPr txBox="1"/>
          <p:nvPr/>
        </p:nvSpPr>
        <p:spPr>
          <a:xfrm>
            <a:off x="-48683" y="1421045"/>
            <a:ext cx="2160240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133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time</a:t>
            </a:r>
          </a:p>
          <a:p>
            <a:pPr algn="just"/>
            <a:r>
              <a:rPr lang="en-US" altLang="zh-CN" sz="2133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</a:t>
            </a:r>
            <a:endParaRPr lang="zh-CN" altLang="en-US" sz="21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EC1C73D-736C-DD70-9428-18644B9BDDB8}"/>
              </a:ext>
            </a:extLst>
          </p:cNvPr>
          <p:cNvSpPr txBox="1"/>
          <p:nvPr/>
        </p:nvSpPr>
        <p:spPr>
          <a:xfrm>
            <a:off x="4943872" y="1523715"/>
            <a:ext cx="1824203" cy="1405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133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time</a:t>
            </a:r>
          </a:p>
          <a:p>
            <a:pPr algn="just"/>
            <a:r>
              <a:rPr lang="en-US" altLang="zh-CN" sz="2133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 of two detector</a:t>
            </a:r>
            <a:endParaRPr lang="zh-CN" altLang="en-US" sz="21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zh-CN" altLang="en-US" sz="2133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zh-CN" altLang="en-US" sz="21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15F7445-D07B-B400-217C-484C6D769564}"/>
              </a:ext>
            </a:extLst>
          </p:cNvPr>
          <p:cNvSpPr txBox="1"/>
          <p:nvPr/>
        </p:nvSpPr>
        <p:spPr>
          <a:xfrm>
            <a:off x="10128448" y="4485117"/>
            <a:ext cx="2016224" cy="1446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sz="1467" kern="100" dirty="0">
                <a:ea typeface="等线" panose="02010600030101010101" pitchFamily="2" charset="-122"/>
                <a:cs typeface="Times New Roman" panose="02020603050405020304" pitchFamily="18" charset="0"/>
              </a:rPr>
              <a:t>所有探测器之间的时间差平均值已经调整到</a:t>
            </a:r>
            <a:r>
              <a:rPr lang="en-US" altLang="zh-CN" sz="1467" kern="100" dirty="0">
                <a:ea typeface="等线" panose="02010600030101010101" pitchFamily="2" charset="-122"/>
                <a:cs typeface="Times New Roman" panose="02020603050405020304" pitchFamily="18" charset="0"/>
              </a:rPr>
              <a:t>0.1ns</a:t>
            </a:r>
            <a:r>
              <a:rPr lang="zh-CN" altLang="zh-CN" sz="1467" kern="100" dirty="0">
                <a:ea typeface="等线" panose="02010600030101010101" pitchFamily="2" charset="-122"/>
                <a:cs typeface="Times New Roman" panose="02020603050405020304" pitchFamily="18" charset="0"/>
              </a:rPr>
              <a:t>以内，所有探测器之间级联</a:t>
            </a:r>
            <a:r>
              <a:rPr lang="en-US" altLang="zh-CN" sz="1467" kern="100" dirty="0">
                <a:ea typeface="等线" panose="02010600030101010101" pitchFamily="2" charset="-122"/>
                <a:cs typeface="Times New Roman" panose="02020603050405020304" pitchFamily="18" charset="0"/>
              </a:rPr>
              <a:t>γ</a:t>
            </a:r>
            <a:r>
              <a:rPr lang="zh-CN" altLang="zh-CN" sz="1467" kern="100" dirty="0">
                <a:ea typeface="等线" panose="02010600030101010101" pitchFamily="2" charset="-122"/>
                <a:cs typeface="Times New Roman" panose="02020603050405020304" pitchFamily="18" charset="0"/>
              </a:rPr>
              <a:t>射线信号时间差的分布集中在</a:t>
            </a:r>
            <a:r>
              <a:rPr lang="en-US" altLang="zh-CN" sz="1467" kern="100" dirty="0">
                <a:ea typeface="等线" panose="02010600030101010101" pitchFamily="2" charset="-122"/>
                <a:cs typeface="Times New Roman" panose="02020603050405020304" pitchFamily="18" charset="0"/>
              </a:rPr>
              <a:t>±2ns</a:t>
            </a:r>
            <a:r>
              <a:rPr lang="zh-CN" altLang="zh-CN" sz="1467" kern="100" dirty="0">
                <a:ea typeface="等线" panose="02010600030101010101" pitchFamily="2" charset="-122"/>
                <a:cs typeface="Times New Roman" panose="02020603050405020304" pitchFamily="18" charset="0"/>
              </a:rPr>
              <a:t>以内</a:t>
            </a:r>
            <a:endParaRPr lang="zh-CN" altLang="en-US" sz="1467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A7169EC-D96C-0E2B-C4F1-0FA1EBD59C23}"/>
              </a:ext>
            </a:extLst>
          </p:cNvPr>
          <p:cNvSpPr txBox="1"/>
          <p:nvPr/>
        </p:nvSpPr>
        <p:spPr>
          <a:xfrm>
            <a:off x="4455917" y="3511360"/>
            <a:ext cx="4108817" cy="369332"/>
          </a:xfrm>
          <a:prstGeom prst="rect">
            <a:avLst/>
          </a:prstGeom>
          <a:solidFill>
            <a:srgbClr val="66CCFF"/>
          </a:solidFill>
        </p:spPr>
        <p:txBody>
          <a:bodyPr wrap="none" rtlCol="0">
            <a:spAutoFit/>
          </a:bodyPr>
          <a:lstStyle/>
          <a:p>
            <a:r>
              <a:rPr lang="zh-CN" altLang="en-US" dirty="0"/>
              <a:t>有助于降低符合窗，提升测量能量上限</a:t>
            </a:r>
          </a:p>
        </p:txBody>
      </p:sp>
    </p:spTree>
    <p:extLst>
      <p:ext uri="{BB962C8B-B14F-4D97-AF65-F5344CB8AC3E}">
        <p14:creationId xmlns:p14="http://schemas.microsoft.com/office/powerpoint/2010/main" val="36182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A542E22-14B3-F8CF-7159-EB6903B7A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24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6C12B02-AEAF-B67B-94E1-9D7A2BDD9DA6}"/>
              </a:ext>
            </a:extLst>
          </p:cNvPr>
          <p:cNvSpPr txBox="1"/>
          <p:nvPr/>
        </p:nvSpPr>
        <p:spPr>
          <a:xfrm>
            <a:off x="4727848" y="300737"/>
            <a:ext cx="5328592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装置性能</a:t>
            </a:r>
            <a:r>
              <a:rPr lang="en-US" altLang="zh-CN" sz="2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探测单元的能量分辨率</a:t>
            </a:r>
            <a:endParaRPr lang="en-US" altLang="zh-CN" sz="2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31CCCCD-A7F7-53E2-34DF-73C443B0356F}"/>
              </a:ext>
            </a:extLst>
          </p:cNvPr>
          <p:cNvSpPr txBox="1"/>
          <p:nvPr/>
        </p:nvSpPr>
        <p:spPr>
          <a:xfrm>
            <a:off x="752576" y="5834351"/>
            <a:ext cx="10829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未来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GTAF</a:t>
            </a:r>
            <a:r>
              <a:rPr lang="zh-CN" alt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装置主要在春节前后进行集中实验，每年下半年度实验前重新封装，</a:t>
            </a:r>
            <a:endParaRPr lang="en-US" altLang="zh-CN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zh-CN" altLang="en-US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确保装置处于较好的状态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BE97B77C-95A7-19BD-6F39-0E3246A11FB7}"/>
              </a:ext>
            </a:extLst>
          </p:cNvPr>
          <p:cNvGrpSpPr/>
          <p:nvPr/>
        </p:nvGrpSpPr>
        <p:grpSpPr>
          <a:xfrm>
            <a:off x="1775520" y="1259167"/>
            <a:ext cx="8424936" cy="4339665"/>
            <a:chOff x="1199456" y="1099812"/>
            <a:chExt cx="9217024" cy="5137500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43FD7C46-2AB4-2F2A-3142-6D71342757E8}"/>
                </a:ext>
              </a:extLst>
            </p:cNvPr>
            <p:cNvGrpSpPr/>
            <p:nvPr/>
          </p:nvGrpSpPr>
          <p:grpSpPr>
            <a:xfrm>
              <a:off x="1199456" y="1099812"/>
              <a:ext cx="9217024" cy="5137500"/>
              <a:chOff x="1487488" y="1099813"/>
              <a:chExt cx="9217024" cy="5137500"/>
            </a:xfrm>
          </p:grpSpPr>
          <p:grpSp>
            <p:nvGrpSpPr>
              <p:cNvPr id="11" name="组合 10">
                <a:extLst>
                  <a:ext uri="{FF2B5EF4-FFF2-40B4-BE49-F238E27FC236}">
                    <a16:creationId xmlns:a16="http://schemas.microsoft.com/office/drawing/2014/main" id="{6C75DC5B-EB7C-755F-89BA-4E2A6A4D1440}"/>
                  </a:ext>
                </a:extLst>
              </p:cNvPr>
              <p:cNvGrpSpPr/>
              <p:nvPr/>
            </p:nvGrpSpPr>
            <p:grpSpPr>
              <a:xfrm>
                <a:off x="1487488" y="1099813"/>
                <a:ext cx="9217024" cy="5137500"/>
                <a:chOff x="1487488" y="1099813"/>
                <a:chExt cx="9217024" cy="5137500"/>
              </a:xfrm>
            </p:grpSpPr>
            <p:pic>
              <p:nvPicPr>
                <p:cNvPr id="8" name="图片 7">
                  <a:extLst>
                    <a:ext uri="{FF2B5EF4-FFF2-40B4-BE49-F238E27FC236}">
                      <a16:creationId xmlns:a16="http://schemas.microsoft.com/office/drawing/2014/main" id="{C2BD5ED9-A853-C5D2-1ACE-23CC22152C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t="-1" b="376"/>
                <a:stretch/>
              </p:blipFill>
              <p:spPr>
                <a:xfrm>
                  <a:off x="1487488" y="1099813"/>
                  <a:ext cx="9217024" cy="5137500"/>
                </a:xfrm>
                <a:prstGeom prst="rect">
                  <a:avLst/>
                </a:prstGeom>
              </p:spPr>
            </p:pic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F74E5A45-4D4E-5546-AEF2-86F883E1B8D6}"/>
                    </a:ext>
                  </a:extLst>
                </p:cNvPr>
                <p:cNvSpPr/>
                <p:nvPr/>
              </p:nvSpPr>
              <p:spPr>
                <a:xfrm>
                  <a:off x="5591944" y="1916832"/>
                  <a:ext cx="4117345" cy="7920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6" name="直接连接符 5">
                <a:extLst>
                  <a:ext uri="{FF2B5EF4-FFF2-40B4-BE49-F238E27FC236}">
                    <a16:creationId xmlns:a16="http://schemas.microsoft.com/office/drawing/2014/main" id="{1C8A4BC8-D6F8-6216-35BB-2E67C314DA9D}"/>
                  </a:ext>
                </a:extLst>
              </p:cNvPr>
              <p:cNvCxnSpPr/>
              <p:nvPr/>
            </p:nvCxnSpPr>
            <p:spPr>
              <a:xfrm>
                <a:off x="3919856" y="1556792"/>
                <a:ext cx="0" cy="424847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箭头连接符 9">
                <a:extLst>
                  <a:ext uri="{FF2B5EF4-FFF2-40B4-BE49-F238E27FC236}">
                    <a16:creationId xmlns:a16="http://schemas.microsoft.com/office/drawing/2014/main" id="{0883AB56-A5A7-37DF-FF0E-3EE4201939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9736" y="3645024"/>
                <a:ext cx="432048" cy="0"/>
              </a:xfrm>
              <a:prstGeom prst="straightConnector1">
                <a:avLst/>
              </a:prstGeom>
              <a:ln w="19050" cap="flat" cmpd="sng" algn="ctr">
                <a:solidFill>
                  <a:schemeClr val="accent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2692363-2795-5506-2D2D-CBCBD3CEC2EE}"/>
                  </a:ext>
                </a:extLst>
              </p:cNvPr>
              <p:cNvSpPr txBox="1"/>
              <p:nvPr/>
            </p:nvSpPr>
            <p:spPr>
              <a:xfrm>
                <a:off x="4276034" y="3429000"/>
                <a:ext cx="3059948" cy="437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FHWM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12~16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%@511 k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3609727D-ADC7-07D2-7528-58F10724B6AD}"/>
                </a:ext>
              </a:extLst>
            </p:cNvPr>
            <p:cNvSpPr txBox="1"/>
            <p:nvPr/>
          </p:nvSpPr>
          <p:spPr>
            <a:xfrm>
              <a:off x="6423029" y="2335917"/>
              <a:ext cx="2608964" cy="76515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GTAF</a:t>
              </a:r>
              <a:r>
                <a: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探测器能量分辨</a:t>
              </a:r>
              <a:endPara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zh-CN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</a:t>
              </a:r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</a:t>
              </a:r>
              <a:r>
                <a: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源</a:t>
              </a: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3012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DAC06AAC-661F-18B1-7901-C9D42291439F}"/>
              </a:ext>
            </a:extLst>
          </p:cNvPr>
          <p:cNvGrpSpPr/>
          <p:nvPr/>
        </p:nvGrpSpPr>
        <p:grpSpPr>
          <a:xfrm>
            <a:off x="4757738" y="3808289"/>
            <a:ext cx="4536504" cy="2526383"/>
            <a:chOff x="4727848" y="3437879"/>
            <a:chExt cx="5176441" cy="3080288"/>
          </a:xfrm>
        </p:grpSpPr>
        <p:pic>
          <p:nvPicPr>
            <p:cNvPr id="12" name="图片 11" descr="图表, 折线图&#10;&#10;描述已自动生成">
              <a:extLst>
                <a:ext uri="{FF2B5EF4-FFF2-40B4-BE49-F238E27FC236}">
                  <a16:creationId xmlns:a16="http://schemas.microsoft.com/office/drawing/2014/main" id="{B75910F8-2349-1B19-6211-269C1A6E3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7848" y="3437879"/>
              <a:ext cx="5176441" cy="3080288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A33AC93-B760-504F-DA18-9F4BCF83D938}"/>
                </a:ext>
              </a:extLst>
            </p:cNvPr>
            <p:cNvSpPr txBox="1"/>
            <p:nvPr/>
          </p:nvSpPr>
          <p:spPr>
            <a:xfrm>
              <a:off x="5899573" y="3504664"/>
              <a:ext cx="6495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aseline="30000" dirty="0"/>
                <a:t>60</a:t>
              </a:r>
              <a:r>
                <a:rPr lang="en-US" altLang="zh-CN" dirty="0"/>
                <a:t>Co</a:t>
              </a:r>
              <a:endParaRPr lang="zh-CN" altLang="en-US" dirty="0"/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CC8C0631-2C6F-48D2-1C44-B6CF6611CA41}"/>
                </a:ext>
              </a:extLst>
            </p:cNvPr>
            <p:cNvSpPr txBox="1"/>
            <p:nvPr/>
          </p:nvSpPr>
          <p:spPr>
            <a:xfrm rot="19449202">
              <a:off x="6707749" y="5021431"/>
              <a:ext cx="21210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Preliminary</a:t>
              </a:r>
              <a:endParaRPr lang="zh-CN" altLang="en-US" sz="3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E126D28-8887-7122-B21B-158A1339E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25</a:t>
            </a:fld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3277A3E-AB9F-C354-6CD8-1ECC00666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141" y="1129596"/>
            <a:ext cx="3093163" cy="5097185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2D22499B-5AC6-E1EF-E417-9CD140593AF0}"/>
              </a:ext>
            </a:extLst>
          </p:cNvPr>
          <p:cNvGrpSpPr/>
          <p:nvPr/>
        </p:nvGrpSpPr>
        <p:grpSpPr>
          <a:xfrm>
            <a:off x="4738984" y="1129596"/>
            <a:ext cx="4582167" cy="2678694"/>
            <a:chOff x="4727848" y="296871"/>
            <a:chExt cx="5176441" cy="3089167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BCAD3AF7-EDD9-FF66-AD5F-0B5796C59349}"/>
                </a:ext>
              </a:extLst>
            </p:cNvPr>
            <p:cNvGrpSpPr/>
            <p:nvPr/>
          </p:nvGrpSpPr>
          <p:grpSpPr>
            <a:xfrm>
              <a:off x="4727848" y="296871"/>
              <a:ext cx="5176441" cy="3089167"/>
              <a:chOff x="4727848" y="296871"/>
              <a:chExt cx="5176441" cy="3089167"/>
            </a:xfrm>
          </p:grpSpPr>
          <p:pic>
            <p:nvPicPr>
              <p:cNvPr id="10" name="内容占位符 4" descr="图表, 折线图&#10;&#10;描述已自动生成">
                <a:extLst>
                  <a:ext uri="{FF2B5EF4-FFF2-40B4-BE49-F238E27FC236}">
                    <a16:creationId xmlns:a16="http://schemas.microsoft.com/office/drawing/2014/main" id="{5185A225-E9D7-EAB7-7EB0-B2C07B8DBB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27848" y="296871"/>
                <a:ext cx="5176441" cy="3089167"/>
              </a:xfrm>
              <a:prstGeom prst="rect">
                <a:avLst/>
              </a:prstGeom>
            </p:spPr>
          </p:pic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7E68A39-DECA-42AF-327C-83AC5E1CE1BC}"/>
                  </a:ext>
                </a:extLst>
              </p:cNvPr>
              <p:cNvSpPr txBox="1"/>
              <p:nvPr/>
            </p:nvSpPr>
            <p:spPr>
              <a:xfrm rot="19449202">
                <a:off x="6395975" y="1797862"/>
                <a:ext cx="212109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dirty="0">
                    <a:solidFill>
                      <a:schemeClr val="bg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Preliminary</a:t>
                </a:r>
                <a:endParaRPr lang="zh-CN" altLang="en-US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1DE14D0-9EA6-B87C-E011-6CF505C262F1}"/>
                </a:ext>
              </a:extLst>
            </p:cNvPr>
            <p:cNvSpPr txBox="1"/>
            <p:nvPr/>
          </p:nvSpPr>
          <p:spPr>
            <a:xfrm>
              <a:off x="6087866" y="596148"/>
              <a:ext cx="649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aseline="30000" dirty="0"/>
                <a:t>22</a:t>
              </a:r>
              <a:r>
                <a:rPr lang="en-US" altLang="zh-CN" dirty="0"/>
                <a:t>Na</a:t>
              </a:r>
              <a:endParaRPr lang="zh-CN" altLang="en-US" dirty="0"/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58D79931-BA6F-A2B2-ADBB-6214153487BA}"/>
              </a:ext>
            </a:extLst>
          </p:cNvPr>
          <p:cNvSpPr txBox="1"/>
          <p:nvPr/>
        </p:nvSpPr>
        <p:spPr>
          <a:xfrm>
            <a:off x="9336922" y="2492896"/>
            <a:ext cx="2757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达到国际同等水平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D02E2E4-77F8-91C3-3D9B-581A16ADD7F9}"/>
              </a:ext>
            </a:extLst>
          </p:cNvPr>
          <p:cNvSpPr txBox="1"/>
          <p:nvPr/>
        </p:nvSpPr>
        <p:spPr>
          <a:xfrm>
            <a:off x="4727848" y="300737"/>
            <a:ext cx="5328592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装置性能 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 </a:t>
            </a:r>
            <a:r>
              <a:rPr lang="en-US" altLang="zh-CN" sz="2400" b="1" baseline="300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22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Na,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baseline="300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源的加和能谱</a:t>
            </a:r>
            <a:endParaRPr lang="en-US" altLang="zh-CN" sz="2400" b="1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F9A092C-F91E-BC05-AF4C-1B69056FEFBF}"/>
              </a:ext>
            </a:extLst>
          </p:cNvPr>
          <p:cNvSpPr txBox="1"/>
          <p:nvPr/>
        </p:nvSpPr>
        <p:spPr>
          <a:xfrm>
            <a:off x="-1032792" y="6334672"/>
            <a:ext cx="65229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Instr. and Meth. in Phys. Res. B 261 (2007) 1117–1121 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5411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9019C37-F00C-EBB2-88BF-D9642D44D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2602" y="6309320"/>
            <a:ext cx="501367" cy="365125"/>
          </a:xfrm>
        </p:spPr>
        <p:txBody>
          <a:bodyPr/>
          <a:lstStyle/>
          <a:p>
            <a:fld id="{1AD14C37-E79A-476A-9688-5570D75AF940}" type="slidenum">
              <a:rPr lang="zh-CN" altLang="en-US" smtClean="0"/>
              <a:pPr/>
              <a:t>26</a:t>
            </a:fld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1EC0E59-508A-9EE4-4289-7A601249BA4B}"/>
              </a:ext>
            </a:extLst>
          </p:cNvPr>
          <p:cNvSpPr txBox="1"/>
          <p:nvPr/>
        </p:nvSpPr>
        <p:spPr>
          <a:xfrm>
            <a:off x="407368" y="2370426"/>
            <a:ext cx="33580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Au(n, γ) 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反应截面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49FA5AE-B461-463D-B1D8-9345EF0EF6E8}"/>
              </a:ext>
            </a:extLst>
          </p:cNvPr>
          <p:cNvSpPr txBox="1"/>
          <p:nvPr/>
        </p:nvSpPr>
        <p:spPr>
          <a:xfrm>
            <a:off x="400473" y="3212512"/>
            <a:ext cx="43936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通过不同厚度的样品组合，实现对共振区的测量，有望为金的标准截面评价提高新的实验数据。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/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142416D-0538-7379-9F74-189CA4B58BAD}"/>
              </a:ext>
            </a:extLst>
          </p:cNvPr>
          <p:cNvSpPr txBox="1"/>
          <p:nvPr/>
        </p:nvSpPr>
        <p:spPr>
          <a:xfrm>
            <a:off x="1217949" y="1409187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部分结果展示</a:t>
            </a:r>
            <a:endParaRPr 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0F96F74E-88DD-62D7-93A5-386EF1DA5E09}"/>
              </a:ext>
            </a:extLst>
          </p:cNvPr>
          <p:cNvGrpSpPr/>
          <p:nvPr/>
        </p:nvGrpSpPr>
        <p:grpSpPr>
          <a:xfrm>
            <a:off x="5303912" y="51867"/>
            <a:ext cx="6270915" cy="3393776"/>
            <a:chOff x="5779020" y="72795"/>
            <a:chExt cx="6270915" cy="3393776"/>
          </a:xfrm>
        </p:grpSpPr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B990B33B-2F9D-55FD-0F7C-7AC6C7214068}"/>
                </a:ext>
              </a:extLst>
            </p:cNvPr>
            <p:cNvGrpSpPr/>
            <p:nvPr/>
          </p:nvGrpSpPr>
          <p:grpSpPr>
            <a:xfrm>
              <a:off x="5779020" y="72795"/>
              <a:ext cx="6270915" cy="3393776"/>
              <a:chOff x="5779020" y="72795"/>
              <a:chExt cx="6270915" cy="3393776"/>
            </a:xfrm>
          </p:grpSpPr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F5DCBC05-8B05-C796-19CB-44E703E7F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779020" y="72795"/>
                <a:ext cx="6270915" cy="3393776"/>
              </a:xfrm>
              <a:prstGeom prst="rect">
                <a:avLst/>
              </a:prstGeom>
            </p:spPr>
          </p:pic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6ECC8A4A-CB5D-3F89-5742-737E8A640558}"/>
                  </a:ext>
                </a:extLst>
              </p:cNvPr>
              <p:cNvSpPr txBox="1"/>
              <p:nvPr/>
            </p:nvSpPr>
            <p:spPr>
              <a:xfrm>
                <a:off x="6384032" y="485353"/>
                <a:ext cx="193896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Au 97 um</a:t>
                </a:r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9739ACE8-C7F4-5820-87FB-14E532EA0061}"/>
                  </a:ext>
                </a:extLst>
              </p:cNvPr>
              <p:cNvSpPr txBox="1"/>
              <p:nvPr/>
            </p:nvSpPr>
            <p:spPr>
              <a:xfrm rot="19449202">
                <a:off x="8211634" y="1458023"/>
                <a:ext cx="212109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dirty="0">
                    <a:solidFill>
                      <a:schemeClr val="bg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Preliminary</a:t>
                </a:r>
                <a:endParaRPr lang="zh-CN" altLang="en-US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555E6304-81EF-A01E-FF80-811FD436E567}"/>
                </a:ext>
              </a:extLst>
            </p:cNvPr>
            <p:cNvSpPr txBox="1"/>
            <p:nvPr/>
          </p:nvSpPr>
          <p:spPr>
            <a:xfrm>
              <a:off x="10317851" y="346853"/>
              <a:ext cx="17147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Yield by GTAF  </a:t>
              </a:r>
            </a:p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ENDF/B-8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6B77557A-2F9F-94E7-45BB-94E54E48CB17}"/>
              </a:ext>
            </a:extLst>
          </p:cNvPr>
          <p:cNvGrpSpPr/>
          <p:nvPr/>
        </p:nvGrpSpPr>
        <p:grpSpPr>
          <a:xfrm>
            <a:off x="5252022" y="3460505"/>
            <a:ext cx="6409008" cy="3394729"/>
            <a:chOff x="5779020" y="3443862"/>
            <a:chExt cx="6409008" cy="3394729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C5602FA2-5FF3-042F-071A-689F250ABA04}"/>
                </a:ext>
              </a:extLst>
            </p:cNvPr>
            <p:cNvGrpSpPr/>
            <p:nvPr/>
          </p:nvGrpSpPr>
          <p:grpSpPr>
            <a:xfrm>
              <a:off x="5779020" y="3443862"/>
              <a:ext cx="6374697" cy="3394729"/>
              <a:chOff x="5779020" y="3443862"/>
              <a:chExt cx="6374697" cy="3394729"/>
            </a:xfrm>
          </p:grpSpPr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DCAF9CA0-3D15-885A-C67E-97B93A8DFB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79020" y="3443862"/>
                <a:ext cx="6374697" cy="3394729"/>
              </a:xfrm>
              <a:prstGeom prst="rect">
                <a:avLst/>
              </a:prstGeom>
            </p:spPr>
          </p:pic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2348AA52-EABF-CACD-A15F-BA056DCF9016}"/>
                  </a:ext>
                </a:extLst>
              </p:cNvPr>
              <p:cNvSpPr txBox="1"/>
              <p:nvPr/>
            </p:nvSpPr>
            <p:spPr>
              <a:xfrm>
                <a:off x="6633439" y="3796034"/>
                <a:ext cx="156650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Au 5 um</a:t>
                </a:r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4E30439C-164C-0C98-17CB-5C44744FFBE4}"/>
                  </a:ext>
                </a:extLst>
              </p:cNvPr>
              <p:cNvSpPr txBox="1"/>
              <p:nvPr/>
            </p:nvSpPr>
            <p:spPr>
              <a:xfrm rot="19449202">
                <a:off x="8139959" y="4716515"/>
                <a:ext cx="212109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dirty="0">
                    <a:solidFill>
                      <a:schemeClr val="bg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Preliminary</a:t>
                </a:r>
                <a:endParaRPr lang="zh-CN" altLang="en-US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30E86011-1838-E3BF-748F-D16685176BE8}"/>
                </a:ext>
              </a:extLst>
            </p:cNvPr>
            <p:cNvSpPr txBox="1"/>
            <p:nvPr/>
          </p:nvSpPr>
          <p:spPr>
            <a:xfrm>
              <a:off x="10457233" y="3519035"/>
              <a:ext cx="173079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Yield by GTAF  </a:t>
              </a:r>
            </a:p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ENDF/B-8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15EA1649-D832-5B25-2256-0DB26188AE4C}"/>
              </a:ext>
            </a:extLst>
          </p:cNvPr>
          <p:cNvSpPr txBox="1"/>
          <p:nvPr/>
        </p:nvSpPr>
        <p:spPr>
          <a:xfrm>
            <a:off x="151044" y="5805264"/>
            <a:ext cx="5569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数据源自本底研究实验，张奇玮、栾广源、吴鸿毅等</a:t>
            </a:r>
          </a:p>
        </p:txBody>
      </p:sp>
    </p:spTree>
    <p:extLst>
      <p:ext uri="{BB962C8B-B14F-4D97-AF65-F5344CB8AC3E}">
        <p14:creationId xmlns:p14="http://schemas.microsoft.com/office/powerpoint/2010/main" val="13341488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>
            <a:extLst>
              <a:ext uri="{FF2B5EF4-FFF2-40B4-BE49-F238E27FC236}">
                <a16:creationId xmlns:a16="http://schemas.microsoft.com/office/drawing/2014/main" id="{0116C7ED-AC9D-E2AA-E886-57A69C8732A1}"/>
              </a:ext>
            </a:extLst>
          </p:cNvPr>
          <p:cNvSpPr txBox="1"/>
          <p:nvPr/>
        </p:nvSpPr>
        <p:spPr>
          <a:xfrm>
            <a:off x="1703512" y="5109096"/>
            <a:ext cx="344838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Q-value of </a:t>
            </a:r>
            <a:r>
              <a:rPr lang="en-US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139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La(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n,</a:t>
            </a:r>
            <a:r>
              <a:rPr lang="en-US" altLang="zh-CN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5161.0keV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/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Q-value of </a:t>
            </a:r>
            <a:r>
              <a:rPr lang="en-US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lang="en-US" altLang="zh-CN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La(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n,</a:t>
            </a:r>
            <a:r>
              <a:rPr lang="en-US" altLang="zh-CN" dirty="0" err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γ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 </a:t>
            </a:r>
            <a:r>
              <a:rPr lang="en-US" altLang="zh-CN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8780.3keV</a:t>
            </a:r>
            <a:endParaRPr lang="en-US" dirty="0">
              <a:solidFill>
                <a:srgbClr val="0000FF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DD40F200-10E0-3237-FF8F-60D1922FE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396" y="1199752"/>
            <a:ext cx="7757843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 </a:t>
            </a:r>
            <a:r>
              <a:rPr kumimoji="0" lang="zh-CN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通过加和能区分同位素共振峰：</a:t>
            </a:r>
            <a:r>
              <a:rPr kumimoji="0" lang="en-US" altLang="zh-CN" sz="2200" b="0" i="1" u="none" strike="noStrike" cap="none" normalizeH="0" baseline="3000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nat</a:t>
            </a:r>
            <a:r>
              <a:rPr kumimoji="0" lang="en-US" altLang="zh-CN" sz="2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La</a:t>
            </a:r>
            <a:r>
              <a:rPr kumimoji="0" lang="zh-CN" altLang="en-US" sz="2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kumimoji="0" lang="en-US" altLang="zh-CN" sz="2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kumimoji="0" lang="en-US" altLang="zh-CN" sz="2200" b="0" i="1" u="none" strike="noStrike" cap="none" normalizeH="0" baseline="-2500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sum</a:t>
            </a:r>
            <a:r>
              <a:rPr kumimoji="0" lang="en-US" altLang="zh-CN" sz="2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-E</a:t>
            </a:r>
            <a:r>
              <a:rPr kumimoji="0" lang="en-US" altLang="zh-CN" sz="2200" b="0" i="1" u="none" strike="noStrike" cap="none" normalizeH="0" baseline="-25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kumimoji="0" lang="zh-CN" altLang="en-US" sz="2200" b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二维关联图</a:t>
            </a:r>
            <a:endParaRPr kumimoji="0" lang="en-US" altLang="zh-CN" sz="1800" b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F7B1833-1C25-4ACA-358A-B0D2CE9FBB4A}"/>
              </a:ext>
            </a:extLst>
          </p:cNvPr>
          <p:cNvSpPr txBox="1"/>
          <p:nvPr/>
        </p:nvSpPr>
        <p:spPr>
          <a:xfrm>
            <a:off x="4926449" y="434385"/>
            <a:ext cx="2828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部分结果展示</a:t>
            </a:r>
            <a:endParaRPr 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91E93B2A-C892-3FEC-0D93-07B998868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1AD14C37-E79A-476A-9688-5570D75AF940}" type="slidenum">
              <a:rPr lang="zh-CN" altLang="en-US" smtClean="0"/>
              <a:pPr/>
              <a:t>27</a:t>
            </a:fld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BD482FC-6E66-11D0-B997-55D94DD90055}"/>
              </a:ext>
            </a:extLst>
          </p:cNvPr>
          <p:cNvSpPr txBox="1"/>
          <p:nvPr/>
        </p:nvSpPr>
        <p:spPr>
          <a:xfrm>
            <a:off x="612801" y="5966692"/>
            <a:ext cx="10939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左图是</a:t>
            </a:r>
            <a:r>
              <a:rPr lang="en-US" altLang="zh-CN" baseline="30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nat</a:t>
            </a:r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La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的伽马加和能相对于中子能量的二维图，可以通过伽马加和能区分来自</a:t>
            </a:r>
            <a:r>
              <a:rPr lang="en-US" altLang="zh-CN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138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La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139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La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的共振峰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58133AA5-93CE-5109-8E13-DDA2142185B4}"/>
              </a:ext>
            </a:extLst>
          </p:cNvPr>
          <p:cNvGrpSpPr/>
          <p:nvPr/>
        </p:nvGrpSpPr>
        <p:grpSpPr>
          <a:xfrm>
            <a:off x="5918832" y="1552557"/>
            <a:ext cx="6298467" cy="3371419"/>
            <a:chOff x="5914161" y="1629224"/>
            <a:chExt cx="6298467" cy="3371419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19938E85-B190-97C8-CEB4-35CD98BFAD19}"/>
                </a:ext>
              </a:extLst>
            </p:cNvPr>
            <p:cNvGrpSpPr/>
            <p:nvPr/>
          </p:nvGrpSpPr>
          <p:grpSpPr>
            <a:xfrm>
              <a:off x="6031617" y="1827403"/>
              <a:ext cx="6101661" cy="3042435"/>
              <a:chOff x="6061087" y="1826724"/>
              <a:chExt cx="6101661" cy="3042435"/>
            </a:xfrm>
          </p:grpSpPr>
          <p:pic>
            <p:nvPicPr>
              <p:cNvPr id="7" name="图片 6" descr="图形用户界面, 图表, 折线图&#10;&#10;描述已自动生成">
                <a:extLst>
                  <a:ext uri="{FF2B5EF4-FFF2-40B4-BE49-F238E27FC236}">
                    <a16:creationId xmlns:a16="http://schemas.microsoft.com/office/drawing/2014/main" id="{41190648-22E5-392B-2AD2-B1C8097F07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61087" y="1826724"/>
                <a:ext cx="6101661" cy="3042435"/>
              </a:xfrm>
              <a:prstGeom prst="rect">
                <a:avLst/>
              </a:prstGeom>
            </p:spPr>
          </p:pic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80F7C80C-F4B4-9879-96B4-5119FD5D8565}"/>
                  </a:ext>
                </a:extLst>
              </p:cNvPr>
              <p:cNvSpPr txBox="1"/>
              <p:nvPr/>
            </p:nvSpPr>
            <p:spPr>
              <a:xfrm>
                <a:off x="7780028" y="1952287"/>
                <a:ext cx="223170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4MeV&lt;</a:t>
                </a:r>
                <a:r>
                  <a:rPr lang="en-US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baseline="-25000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sum</a:t>
                </a:r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&lt;6MeV</a:t>
                </a:r>
              </a:p>
              <a:p>
                <a:r>
                  <a:rPr lang="en-US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8MeV&lt;</a:t>
                </a:r>
                <a:r>
                  <a:rPr lang="en-US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baseline="-25000" dirty="0" err="1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sum</a:t>
                </a:r>
                <a:r>
                  <a:rPr lang="en-US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&lt;10MeV</a:t>
                </a:r>
              </a:p>
            </p:txBody>
          </p:sp>
        </p:grp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F6B34B18-DFB0-60EC-1270-6A038C271185}"/>
                </a:ext>
              </a:extLst>
            </p:cNvPr>
            <p:cNvSpPr txBox="1"/>
            <p:nvPr/>
          </p:nvSpPr>
          <p:spPr>
            <a:xfrm>
              <a:off x="11808350" y="4635904"/>
              <a:ext cx="4042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eV</a:t>
              </a:r>
              <a:endParaRPr 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A7356EFD-8AA7-F21D-6750-75C097378D5F}"/>
                </a:ext>
              </a:extLst>
            </p:cNvPr>
            <p:cNvSpPr txBox="1"/>
            <p:nvPr/>
          </p:nvSpPr>
          <p:spPr>
            <a:xfrm>
              <a:off x="8567537" y="4739033"/>
              <a:ext cx="108876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Neutron Energy</a:t>
              </a:r>
              <a:endParaRPr 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AE851C2F-04EE-3C2B-A710-FC569CC459D5}"/>
                </a:ext>
              </a:extLst>
            </p:cNvPr>
            <p:cNvSpPr txBox="1"/>
            <p:nvPr/>
          </p:nvSpPr>
          <p:spPr>
            <a:xfrm rot="16200000">
              <a:off x="5425204" y="2118181"/>
              <a:ext cx="12241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Counts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7D17C84-406C-FBD4-0248-065278A5EF13}"/>
                </a:ext>
              </a:extLst>
            </p:cNvPr>
            <p:cNvSpPr txBox="1"/>
            <p:nvPr/>
          </p:nvSpPr>
          <p:spPr>
            <a:xfrm rot="19449202">
              <a:off x="7474270" y="3136612"/>
              <a:ext cx="21210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Preliminary</a:t>
              </a:r>
              <a:endParaRPr lang="zh-CN" altLang="en-US" sz="3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436F92E7-FCB1-6B94-3DE3-BECA7DB6B194}"/>
              </a:ext>
            </a:extLst>
          </p:cNvPr>
          <p:cNvGrpSpPr/>
          <p:nvPr/>
        </p:nvGrpSpPr>
        <p:grpSpPr>
          <a:xfrm>
            <a:off x="15228" y="1750736"/>
            <a:ext cx="5957250" cy="3091329"/>
            <a:chOff x="58722" y="1832647"/>
            <a:chExt cx="5957250" cy="3091329"/>
          </a:xfrm>
        </p:grpSpPr>
        <p:pic>
          <p:nvPicPr>
            <p:cNvPr id="4" name="图片 3" descr="背景图案&#10;&#10;描述已自动生成">
              <a:extLst>
                <a:ext uri="{FF2B5EF4-FFF2-40B4-BE49-F238E27FC236}">
                  <a16:creationId xmlns:a16="http://schemas.microsoft.com/office/drawing/2014/main" id="{BCA546BC-0142-46AE-50A4-EC3368F89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22" y="1832647"/>
              <a:ext cx="5957250" cy="3091329"/>
            </a:xfrm>
            <a:prstGeom prst="rect">
              <a:avLst/>
            </a:prstGeom>
          </p:spPr>
        </p:pic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15AC999B-687D-861B-A1F6-005D22A297F9}"/>
                </a:ext>
              </a:extLst>
            </p:cNvPr>
            <p:cNvCxnSpPr>
              <a:cxnSpLocks/>
            </p:cNvCxnSpPr>
            <p:nvPr/>
          </p:nvCxnSpPr>
          <p:spPr>
            <a:xfrm>
              <a:off x="445292" y="4255723"/>
              <a:ext cx="5290668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BEF97522-C20B-F82C-5902-5DFADDF73AB9}"/>
                </a:ext>
              </a:extLst>
            </p:cNvPr>
            <p:cNvCxnSpPr>
              <a:cxnSpLocks/>
            </p:cNvCxnSpPr>
            <p:nvPr/>
          </p:nvCxnSpPr>
          <p:spPr>
            <a:xfrm>
              <a:off x="466079" y="3473300"/>
              <a:ext cx="5290668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8AD57553-F27C-1486-A540-9EC510F40B6C}"/>
                </a:ext>
              </a:extLst>
            </p:cNvPr>
            <p:cNvCxnSpPr>
              <a:cxnSpLocks/>
            </p:cNvCxnSpPr>
            <p:nvPr/>
          </p:nvCxnSpPr>
          <p:spPr>
            <a:xfrm>
              <a:off x="465522" y="2688139"/>
              <a:ext cx="5290668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C6FAE980-3381-7774-59D4-B9EDA151FE63}"/>
                </a:ext>
              </a:extLst>
            </p:cNvPr>
            <p:cNvCxnSpPr>
              <a:cxnSpLocks/>
            </p:cNvCxnSpPr>
            <p:nvPr/>
          </p:nvCxnSpPr>
          <p:spPr>
            <a:xfrm>
              <a:off x="466073" y="1916832"/>
              <a:ext cx="5290668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102BAF45-6022-F4FF-9C83-9C81741F9F0B}"/>
                </a:ext>
              </a:extLst>
            </p:cNvPr>
            <p:cNvSpPr txBox="1"/>
            <p:nvPr/>
          </p:nvSpPr>
          <p:spPr>
            <a:xfrm rot="19449202">
              <a:off x="2360104" y="3001540"/>
              <a:ext cx="21210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Preliminary</a:t>
              </a:r>
              <a:endParaRPr lang="zh-CN" altLang="en-US" sz="3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067B37EC-8F4E-0B1B-C7BE-964A601EC0CF}"/>
              </a:ext>
            </a:extLst>
          </p:cNvPr>
          <p:cNvCxnSpPr>
            <a:cxnSpLocks/>
          </p:cNvCxnSpPr>
          <p:nvPr/>
        </p:nvCxnSpPr>
        <p:spPr>
          <a:xfrm>
            <a:off x="5437520" y="2303186"/>
            <a:ext cx="1991317" cy="2009219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1140B602-11A9-A57F-D263-F945F7121534}"/>
              </a:ext>
            </a:extLst>
          </p:cNvPr>
          <p:cNvCxnSpPr>
            <a:cxnSpLocks/>
          </p:cNvCxnSpPr>
          <p:nvPr/>
        </p:nvCxnSpPr>
        <p:spPr>
          <a:xfrm flipV="1">
            <a:off x="5529411" y="3724388"/>
            <a:ext cx="949713" cy="9184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2B49E073-9506-ADF2-17BB-897F6B39D9F0}"/>
              </a:ext>
            </a:extLst>
          </p:cNvPr>
          <p:cNvSpPr txBox="1"/>
          <p:nvPr/>
        </p:nvSpPr>
        <p:spPr>
          <a:xfrm>
            <a:off x="8625259" y="887762"/>
            <a:ext cx="29299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数据源自</a:t>
            </a:r>
            <a:r>
              <a:rPr lang="en-US" altLang="zh-CN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NOPTREX</a:t>
            </a:r>
            <a:r>
              <a:rPr lang="zh-CN" altLang="en-US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实验，</a:t>
            </a:r>
            <a:r>
              <a:rPr lang="en-US" altLang="zh-CN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Mike Snow</a:t>
            </a:r>
            <a:r>
              <a:rPr lang="zh-CN" altLang="en-US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，张墨凡</a:t>
            </a:r>
          </a:p>
        </p:txBody>
      </p:sp>
    </p:spTree>
    <p:extLst>
      <p:ext uri="{BB962C8B-B14F-4D97-AF65-F5344CB8AC3E}">
        <p14:creationId xmlns:p14="http://schemas.microsoft.com/office/powerpoint/2010/main" val="4075461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2E41B0C-05E2-36F2-F35F-6C55DC315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28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301410B-B070-AD3E-8BCA-87103C8A8401}"/>
              </a:ext>
            </a:extLst>
          </p:cNvPr>
          <p:cNvSpPr txBox="1"/>
          <p:nvPr/>
        </p:nvSpPr>
        <p:spPr>
          <a:xfrm>
            <a:off x="4127778" y="388213"/>
            <a:ext cx="5856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部分结果展示：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3.Nb-93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初步结果</a:t>
            </a:r>
            <a:endParaRPr lang="en-US" altLang="zh-CN" sz="28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F034DF76-1574-25A1-FBD3-2F41247BAD52}"/>
              </a:ext>
            </a:extLst>
          </p:cNvPr>
          <p:cNvGrpSpPr/>
          <p:nvPr/>
        </p:nvGrpSpPr>
        <p:grpSpPr>
          <a:xfrm>
            <a:off x="6271772" y="1267549"/>
            <a:ext cx="4674353" cy="2384813"/>
            <a:chOff x="28021" y="1772815"/>
            <a:chExt cx="5952545" cy="3603709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4B7043B6-244B-3328-56FF-D43562076A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9"/>
            <a:stretch/>
          </p:blipFill>
          <p:spPr bwMode="auto">
            <a:xfrm>
              <a:off x="28021" y="1772815"/>
              <a:ext cx="5952545" cy="36037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D5D3F482-3F18-6CF0-2D03-A8A326C0E8AF}"/>
                </a:ext>
              </a:extLst>
            </p:cNvPr>
            <p:cNvSpPr txBox="1"/>
            <p:nvPr/>
          </p:nvSpPr>
          <p:spPr>
            <a:xfrm rot="19449202">
              <a:off x="1239837" y="3324893"/>
              <a:ext cx="2701103" cy="8836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Preliminary</a:t>
              </a:r>
              <a:endParaRPr lang="zh-CN" altLang="en-US" sz="3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60F68529-9C74-1E7E-1312-39744C0DB420}"/>
              </a:ext>
            </a:extLst>
          </p:cNvPr>
          <p:cNvGrpSpPr/>
          <p:nvPr/>
        </p:nvGrpSpPr>
        <p:grpSpPr>
          <a:xfrm>
            <a:off x="6271772" y="3984677"/>
            <a:ext cx="4697421" cy="2490594"/>
            <a:chOff x="6080977" y="1848477"/>
            <a:chExt cx="6111024" cy="3528047"/>
          </a:xfrm>
        </p:grpSpPr>
        <p:pic>
          <p:nvPicPr>
            <p:cNvPr id="2051" name="Picture 3">
              <a:extLst>
                <a:ext uri="{FF2B5EF4-FFF2-40B4-BE49-F238E27FC236}">
                  <a16:creationId xmlns:a16="http://schemas.microsoft.com/office/drawing/2014/main" id="{ADD7F571-5A62-85DC-7E65-2A5C701C1A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0977" y="1848477"/>
              <a:ext cx="6111024" cy="3528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25D8B029-90DA-A638-E055-C869C615AC4B}"/>
                </a:ext>
              </a:extLst>
            </p:cNvPr>
            <p:cNvSpPr txBox="1"/>
            <p:nvPr/>
          </p:nvSpPr>
          <p:spPr>
            <a:xfrm rot="19449202">
              <a:off x="7835427" y="3170394"/>
              <a:ext cx="2759397" cy="8283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Preliminary</a:t>
              </a:r>
              <a:endParaRPr lang="zh-CN" altLang="en-US" sz="3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B55A869D-FCCE-ECA4-1CFE-6E21BDCA5B1A}"/>
              </a:ext>
            </a:extLst>
          </p:cNvPr>
          <p:cNvGrpSpPr/>
          <p:nvPr/>
        </p:nvGrpSpPr>
        <p:grpSpPr>
          <a:xfrm>
            <a:off x="479376" y="1268760"/>
            <a:ext cx="4752528" cy="2396651"/>
            <a:chOff x="191344" y="1052736"/>
            <a:chExt cx="5178930" cy="275669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9F7012E-9601-7F21-A2D9-A04392E6E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1344" y="1052736"/>
              <a:ext cx="5178930" cy="2756691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1F387061-00A4-3677-9EF8-0ECB13B98D44}"/>
                </a:ext>
              </a:extLst>
            </p:cNvPr>
            <p:cNvSpPr txBox="1"/>
            <p:nvPr/>
          </p:nvSpPr>
          <p:spPr>
            <a:xfrm>
              <a:off x="806947" y="1227845"/>
              <a:ext cx="1324515" cy="5310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Yield by GTAF  </a:t>
              </a:r>
            </a:p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ENDF/B-8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9670DBB-9E67-9FE2-0870-44C18DDC1280}"/>
                </a:ext>
              </a:extLst>
            </p:cNvPr>
            <p:cNvSpPr txBox="1"/>
            <p:nvPr/>
          </p:nvSpPr>
          <p:spPr>
            <a:xfrm rot="19449202">
              <a:off x="1838954" y="1926962"/>
              <a:ext cx="2311400" cy="672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Preliminary</a:t>
              </a:r>
              <a:endParaRPr lang="zh-CN" altLang="en-US" sz="3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550468B5-B898-FE36-15EC-16419B902773}"/>
              </a:ext>
            </a:extLst>
          </p:cNvPr>
          <p:cNvGrpSpPr/>
          <p:nvPr/>
        </p:nvGrpSpPr>
        <p:grpSpPr>
          <a:xfrm>
            <a:off x="479376" y="3984677"/>
            <a:ext cx="4752528" cy="2396651"/>
            <a:chOff x="119337" y="3861049"/>
            <a:chExt cx="5250938" cy="2773598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903112C7-11D4-8075-F1D3-CC1BDC887E4A}"/>
                </a:ext>
              </a:extLst>
            </p:cNvPr>
            <p:cNvGrpSpPr/>
            <p:nvPr/>
          </p:nvGrpSpPr>
          <p:grpSpPr>
            <a:xfrm>
              <a:off x="119337" y="3861049"/>
              <a:ext cx="5250938" cy="2773598"/>
              <a:chOff x="119337" y="3861049"/>
              <a:chExt cx="5250938" cy="2773598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5C571D9C-1259-1EB3-DB20-11AB5237CC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9337" y="3861049"/>
                <a:ext cx="5250938" cy="2773598"/>
              </a:xfrm>
              <a:prstGeom prst="rect">
                <a:avLst/>
              </a:prstGeom>
            </p:spPr>
          </p:pic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20F2D92-2537-B4B2-BD89-CCB59F4CEDB8}"/>
                  </a:ext>
                </a:extLst>
              </p:cNvPr>
              <p:cNvSpPr txBox="1"/>
              <p:nvPr/>
            </p:nvSpPr>
            <p:spPr>
              <a:xfrm rot="19449202">
                <a:off x="1616866" y="4532315"/>
                <a:ext cx="2343539" cy="6767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3200" dirty="0">
                    <a:solidFill>
                      <a:schemeClr val="bg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Preliminary</a:t>
                </a:r>
                <a:endParaRPr lang="zh-CN" altLang="en-US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7C2732B7-F11E-82AA-D6E7-45A6D6FA7095}"/>
                </a:ext>
              </a:extLst>
            </p:cNvPr>
            <p:cNvSpPr txBox="1"/>
            <p:nvPr/>
          </p:nvSpPr>
          <p:spPr>
            <a:xfrm>
              <a:off x="682548" y="3984535"/>
              <a:ext cx="1342931" cy="534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Yield by GTAF  </a:t>
              </a:r>
            </a:p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ENDF/B-8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Text Box 4">
            <a:extLst>
              <a:ext uri="{FF2B5EF4-FFF2-40B4-BE49-F238E27FC236}">
                <a16:creationId xmlns:a16="http://schemas.microsoft.com/office/drawing/2014/main" id="{593E86EA-3098-3E73-988A-2D13EFAEB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823" y="3568327"/>
            <a:ext cx="657225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zh-CN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γ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多重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性分布、</a:t>
            </a:r>
            <a:r>
              <a:rPr kumimoji="0" lang="zh-CN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自旋、宇称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指认</a:t>
            </a:r>
            <a:endParaRPr kumimoji="0" lang="zh-CN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3B72458-2BA2-63B9-85BE-19AEB3D05CE5}"/>
              </a:ext>
            </a:extLst>
          </p:cNvPr>
          <p:cNvSpPr txBox="1"/>
          <p:nvPr/>
        </p:nvSpPr>
        <p:spPr>
          <a:xfrm>
            <a:off x="695400" y="952706"/>
            <a:ext cx="748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数据源自</a:t>
            </a:r>
            <a:r>
              <a:rPr lang="en-US" altLang="zh-CN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GTAF</a:t>
            </a:r>
            <a:r>
              <a:rPr lang="zh-CN" altLang="en-US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装置在束实验，张奇玮、吴鸿毅、栾广源、罗淏天等</a:t>
            </a:r>
          </a:p>
        </p:txBody>
      </p:sp>
    </p:spTree>
    <p:extLst>
      <p:ext uri="{BB962C8B-B14F-4D97-AF65-F5344CB8AC3E}">
        <p14:creationId xmlns:p14="http://schemas.microsoft.com/office/powerpoint/2010/main" val="3586493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FA74F0F7-B782-D6F1-7D70-201FC8011A3A}"/>
              </a:ext>
            </a:extLst>
          </p:cNvPr>
          <p:cNvGrpSpPr/>
          <p:nvPr/>
        </p:nvGrpSpPr>
        <p:grpSpPr>
          <a:xfrm>
            <a:off x="551384" y="1107456"/>
            <a:ext cx="11089232" cy="5663215"/>
            <a:chOff x="47328" y="1078153"/>
            <a:chExt cx="10657184" cy="5760640"/>
          </a:xfrm>
        </p:grpSpPr>
        <p:pic>
          <p:nvPicPr>
            <p:cNvPr id="6" name="图片 5" descr="图表, 直方图&#10;&#10;描述已自动生成">
              <a:extLst>
                <a:ext uri="{FF2B5EF4-FFF2-40B4-BE49-F238E27FC236}">
                  <a16:creationId xmlns:a16="http://schemas.microsoft.com/office/drawing/2014/main" id="{9FCF4E02-E8F0-B1C5-E5BD-6E1530693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3" t="7236" r="9045" b="2470"/>
            <a:stretch/>
          </p:blipFill>
          <p:spPr>
            <a:xfrm>
              <a:off x="47328" y="1078153"/>
              <a:ext cx="10657184" cy="5760640"/>
            </a:xfrm>
            <a:prstGeom prst="rect">
              <a:avLst/>
            </a:prstGeom>
          </p:spPr>
        </p:pic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4B7A27D3-416F-4158-040D-9CF92096FA7D}"/>
                </a:ext>
              </a:extLst>
            </p:cNvPr>
            <p:cNvCxnSpPr/>
            <p:nvPr/>
          </p:nvCxnSpPr>
          <p:spPr>
            <a:xfrm>
              <a:off x="3835948" y="3206960"/>
              <a:ext cx="0" cy="7200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箭头连接符 7">
              <a:extLst>
                <a:ext uri="{FF2B5EF4-FFF2-40B4-BE49-F238E27FC236}">
                  <a16:creationId xmlns:a16="http://schemas.microsoft.com/office/drawing/2014/main" id="{566AB52C-062A-61AE-ABCB-AD51F45CB267}"/>
                </a:ext>
              </a:extLst>
            </p:cNvPr>
            <p:cNvCxnSpPr/>
            <p:nvPr/>
          </p:nvCxnSpPr>
          <p:spPr>
            <a:xfrm>
              <a:off x="4267996" y="3493537"/>
              <a:ext cx="0" cy="7200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箭头连接符 8">
              <a:extLst>
                <a:ext uri="{FF2B5EF4-FFF2-40B4-BE49-F238E27FC236}">
                  <a16:creationId xmlns:a16="http://schemas.microsoft.com/office/drawing/2014/main" id="{3206D6E3-6246-3E57-DFAB-5B9184494472}"/>
                </a:ext>
              </a:extLst>
            </p:cNvPr>
            <p:cNvCxnSpPr/>
            <p:nvPr/>
          </p:nvCxnSpPr>
          <p:spPr>
            <a:xfrm>
              <a:off x="2755828" y="3711016"/>
              <a:ext cx="0" cy="7200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箭头连接符 9">
              <a:extLst>
                <a:ext uri="{FF2B5EF4-FFF2-40B4-BE49-F238E27FC236}">
                  <a16:creationId xmlns:a16="http://schemas.microsoft.com/office/drawing/2014/main" id="{B3ABF82E-782A-E7C8-1674-B6FDA80B25F5}"/>
                </a:ext>
              </a:extLst>
            </p:cNvPr>
            <p:cNvCxnSpPr/>
            <p:nvPr/>
          </p:nvCxnSpPr>
          <p:spPr>
            <a:xfrm>
              <a:off x="3475908" y="3783024"/>
              <a:ext cx="0" cy="7200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50A9CBDE-45D4-FE1B-0B66-7E1CC734B7C8}"/>
                </a:ext>
              </a:extLst>
            </p:cNvPr>
            <p:cNvSpPr txBox="1"/>
            <p:nvPr/>
          </p:nvSpPr>
          <p:spPr>
            <a:xfrm rot="19449202">
              <a:off x="4235458" y="3269583"/>
              <a:ext cx="2038453" cy="5948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Preliminary</a:t>
              </a:r>
              <a:endParaRPr lang="zh-CN" altLang="en-US" sz="3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DA18BF19-914C-AE44-4969-DA7FE4665035}"/>
                </a:ext>
              </a:extLst>
            </p:cNvPr>
            <p:cNvSpPr txBox="1"/>
            <p:nvPr/>
          </p:nvSpPr>
          <p:spPr>
            <a:xfrm>
              <a:off x="8145749" y="1412776"/>
              <a:ext cx="2254932" cy="9392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Yield by </a:t>
              </a:r>
              <a:r>
                <a:rPr 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GTAF</a:t>
              </a:r>
              <a:r>
                <a:rPr lang="en-US" altLang="zh-C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(</a:t>
              </a:r>
              <a:r>
                <a:rPr lang="en-US" altLang="zh-CN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NaI</a:t>
              </a:r>
              <a:r>
                <a:rPr lang="en-US" altLang="zh-C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) </a:t>
              </a:r>
              <a:endPara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ENDF/B-8</a:t>
              </a:r>
            </a:p>
            <a:p>
              <a:r>
                <a:rPr lang="en-US" altLang="zh-CN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TENDL</a:t>
              </a:r>
              <a:endParaRPr lang="zh-CN" alt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A449564-7338-936E-650C-45AECA5D3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29</a:t>
            </a:fld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64A9DF4-B4BC-E3F5-5492-AF07E8CD4425}"/>
              </a:ext>
            </a:extLst>
          </p:cNvPr>
          <p:cNvSpPr txBox="1"/>
          <p:nvPr/>
        </p:nvSpPr>
        <p:spPr>
          <a:xfrm>
            <a:off x="4583832" y="415715"/>
            <a:ext cx="6078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部分结果展示：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 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澄清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的共振峰分歧</a:t>
            </a:r>
            <a:endParaRPr lang="en-US" sz="28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DE18BC1-0528-949E-DDE4-239C77A067FB}"/>
              </a:ext>
            </a:extLst>
          </p:cNvPr>
          <p:cNvSpPr txBox="1"/>
          <p:nvPr/>
        </p:nvSpPr>
        <p:spPr>
          <a:xfrm>
            <a:off x="335360" y="558924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GTAF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的实验数据支持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JEFF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JENDL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TENDL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40DFA76-F1FA-019F-41D5-2A488A9FC217}"/>
              </a:ext>
            </a:extLst>
          </p:cNvPr>
          <p:cNvSpPr txBox="1"/>
          <p:nvPr/>
        </p:nvSpPr>
        <p:spPr>
          <a:xfrm>
            <a:off x="2009001" y="1755149"/>
            <a:ext cx="29299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数据源自</a:t>
            </a:r>
            <a:r>
              <a:rPr lang="en-US" altLang="zh-CN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NOPTREX</a:t>
            </a:r>
            <a:r>
              <a:rPr lang="zh-CN" altLang="en-US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实验，</a:t>
            </a:r>
            <a:r>
              <a:rPr lang="en-US" altLang="zh-CN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Mike Snow</a:t>
            </a:r>
            <a:r>
              <a:rPr lang="zh-CN" altLang="en-US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，张墨凡</a:t>
            </a:r>
          </a:p>
        </p:txBody>
      </p:sp>
    </p:spTree>
    <p:extLst>
      <p:ext uri="{BB962C8B-B14F-4D97-AF65-F5344CB8AC3E}">
        <p14:creationId xmlns:p14="http://schemas.microsoft.com/office/powerpoint/2010/main" val="931820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529E493-75FB-8CA7-2C11-C21DEAAE9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3" name="标题 1">
            <a:extLst>
              <a:ext uri="{FF2B5EF4-FFF2-40B4-BE49-F238E27FC236}">
                <a16:creationId xmlns:a16="http://schemas.microsoft.com/office/drawing/2014/main" id="{A3C78E42-2696-C1C0-9F1E-43C79EDE88BB}"/>
              </a:ext>
            </a:extLst>
          </p:cNvPr>
          <p:cNvSpPr txBox="1">
            <a:spLocks/>
          </p:cNvSpPr>
          <p:nvPr/>
        </p:nvSpPr>
        <p:spPr>
          <a:xfrm>
            <a:off x="2968757" y="342626"/>
            <a:ext cx="6254485" cy="863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中子辐射俘获反应截面及其意义</a:t>
            </a:r>
            <a:endParaRPr lang="en-US" altLang="zh-CN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内容占位符 3" descr="ng.png">
            <a:extLst>
              <a:ext uri="{FF2B5EF4-FFF2-40B4-BE49-F238E27FC236}">
                <a16:creationId xmlns:a16="http://schemas.microsoft.com/office/drawing/2014/main" id="{636EEA76-F8CF-857C-EE35-394FA5632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66" y="1543025"/>
            <a:ext cx="6720747" cy="3393865"/>
          </a:xfrm>
          <a:prstGeom prst="rect">
            <a:avLst/>
          </a:prstGeom>
        </p:spPr>
      </p:pic>
      <p:sp>
        <p:nvSpPr>
          <p:cNvPr id="5" name="TextBox 82">
            <a:extLst>
              <a:ext uri="{FF2B5EF4-FFF2-40B4-BE49-F238E27FC236}">
                <a16:creationId xmlns:a16="http://schemas.microsoft.com/office/drawing/2014/main" id="{29A12E16-070E-5E5F-3ADC-81C3D1CD5FC8}"/>
              </a:ext>
            </a:extLst>
          </p:cNvPr>
          <p:cNvSpPr txBox="1"/>
          <p:nvPr/>
        </p:nvSpPr>
        <p:spPr>
          <a:xfrm>
            <a:off x="846208" y="1328908"/>
            <a:ext cx="2640466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733" baseline="30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3733" dirty="0">
                <a:latin typeface="Times New Roman" pitchFamily="18" charset="0"/>
                <a:cs typeface="Times New Roman" pitchFamily="18" charset="0"/>
              </a:rPr>
              <a:t>Z(n, γ)</a:t>
            </a:r>
            <a:r>
              <a:rPr lang="en-US" altLang="zh-CN" sz="3733" baseline="30000" dirty="0">
                <a:latin typeface="Times New Roman" pitchFamily="18" charset="0"/>
                <a:cs typeface="Times New Roman" pitchFamily="18" charset="0"/>
              </a:rPr>
              <a:t> A+1</a:t>
            </a:r>
            <a:r>
              <a:rPr lang="en-US" altLang="zh-CN" sz="3733" dirty="0">
                <a:latin typeface="Times New Roman" pitchFamily="18" charset="0"/>
                <a:cs typeface="Times New Roman" pitchFamily="18" charset="0"/>
              </a:rPr>
              <a:t>Z</a:t>
            </a:r>
            <a:endParaRPr lang="zh-CN" altLang="en-US" sz="3733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B8D0C37-EF5D-FC23-3612-4E75D82BF009}"/>
              </a:ext>
            </a:extLst>
          </p:cNvPr>
          <p:cNvSpPr txBox="1"/>
          <p:nvPr/>
        </p:nvSpPr>
        <p:spPr>
          <a:xfrm>
            <a:off x="7392144" y="1328908"/>
            <a:ext cx="44841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000000"/>
                </a:solidFill>
              </a:rPr>
              <a:t>重要性：</a:t>
            </a:r>
            <a:endParaRPr lang="en-US" altLang="zh-CN" sz="3200" b="1" dirty="0">
              <a:solidFill>
                <a:srgbClr val="000000"/>
              </a:solidFill>
            </a:endParaRPr>
          </a:p>
          <a:p>
            <a:pPr marL="457189" indent="-457189" algn="just">
              <a:buFont typeface="+mj-lt"/>
              <a:buAutoNum type="arabicPeriod"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引起中子消失</a:t>
            </a:r>
            <a:r>
              <a:rPr lang="zh-CN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：</a:t>
            </a:r>
            <a:endParaRPr lang="en-US" altLang="zh-CN" sz="24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1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2400" spc="-1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en-US" altLang="zh-CN" sz="2400" spc="-13" dirty="0">
                <a:solidFill>
                  <a:srgbClr val="000000"/>
                </a:solidFill>
                <a:latin typeface="Times New Roman" panose="02020603050405020304" pitchFamily="18" charset="0"/>
              </a:rPr>
              <a:t> keV</a:t>
            </a:r>
            <a:r>
              <a:rPr lang="zh-CN" altLang="zh-CN" sz="2400" spc="-1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能区，尤其是共振能区，该反应是引起中子消失的主要核反应，因此对先进核能系统的设计与研究而言具有非常重要的意义</a:t>
            </a:r>
            <a:r>
              <a:rPr lang="zh-CN" altLang="en-US" sz="2400" spc="-1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24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marL="457189" indent="-457189" algn="just">
              <a:buFont typeface="+mj-lt"/>
              <a:buAutoNum type="arabicPeriod"/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生成更重的核素</a:t>
            </a:r>
            <a:r>
              <a:rPr lang="zh-CN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：</a:t>
            </a:r>
            <a:endParaRPr lang="en-US" altLang="zh-CN" sz="24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1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zh-CN" sz="2400" spc="-1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是宇宙大爆炸理论中较重元素（</a:t>
            </a:r>
            <a:r>
              <a:rPr lang="en-US" altLang="zh-CN" sz="2400" spc="-13" dirty="0">
                <a:solidFill>
                  <a:srgbClr val="000000"/>
                </a:solidFill>
                <a:latin typeface="Times New Roman" panose="02020603050405020304" pitchFamily="18" charset="0"/>
              </a:rPr>
              <a:t>Z</a:t>
            </a:r>
            <a:r>
              <a:rPr lang="zh-CN" altLang="zh-CN" sz="2400" spc="-1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＞</a:t>
            </a:r>
            <a:r>
              <a:rPr lang="en-US" altLang="zh-CN" sz="2400" spc="-13" dirty="0">
                <a:solidFill>
                  <a:srgbClr val="000000"/>
                </a:solidFill>
                <a:latin typeface="Times New Roman" panose="02020603050405020304" pitchFamily="18" charset="0"/>
              </a:rPr>
              <a:t>26</a:t>
            </a:r>
            <a:r>
              <a:rPr lang="zh-CN" altLang="zh-CN" sz="2400" spc="-1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）的</a:t>
            </a:r>
            <a:r>
              <a:rPr lang="zh-CN" altLang="zh-CN" sz="2400" b="1" spc="-1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主要合成途径</a:t>
            </a:r>
            <a:r>
              <a:rPr lang="zh-CN" altLang="zh-CN" sz="2400" spc="-1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，是核天体物理研究中元素丰度分布及宇宙演变部分理论模型的基础</a:t>
            </a:r>
            <a:r>
              <a:rPr lang="en-US" altLang="zh-CN" sz="2400" spc="-13" dirty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en-US" altLang="zh-CN" sz="24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B4D4269-2827-222B-63EE-E506A2B2E6DD}"/>
              </a:ext>
            </a:extLst>
          </p:cNvPr>
          <p:cNvSpPr txBox="1"/>
          <p:nvPr/>
        </p:nvSpPr>
        <p:spPr>
          <a:xfrm>
            <a:off x="191344" y="5491372"/>
            <a:ext cx="6831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Times New Roman"/>
              </a:rPr>
              <a:t>定义：原子核吸收一个中子，并释放出</a:t>
            </a:r>
            <a:r>
              <a:rPr lang="en-US" altLang="zh-CN" sz="2400" b="1" dirty="0">
                <a:solidFill>
                  <a:srgbClr val="000000"/>
                </a:solidFill>
                <a:latin typeface="Times New Roman"/>
              </a:rPr>
              <a:t>γ</a:t>
            </a:r>
            <a:r>
              <a:rPr lang="zh-CN" altLang="en-US" sz="2400" b="1" dirty="0">
                <a:solidFill>
                  <a:srgbClr val="000000"/>
                </a:solidFill>
                <a:latin typeface="Times New Roman"/>
              </a:rPr>
              <a:t>射线</a:t>
            </a:r>
            <a:r>
              <a:rPr lang="zh-CN" altLang="en-US" sz="2400" b="1" dirty="0">
                <a:solidFill>
                  <a:srgbClr val="000000"/>
                </a:solidFill>
              </a:rPr>
              <a:t>。</a:t>
            </a:r>
            <a:endParaRPr lang="en-US" altLang="zh-CN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104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>
            <a:extLst>
              <a:ext uri="{FF2B5EF4-FFF2-40B4-BE49-F238E27FC236}">
                <a16:creationId xmlns:a16="http://schemas.microsoft.com/office/drawing/2014/main" id="{ED56553D-1B46-CCE6-8715-89D40D9FB3BE}"/>
              </a:ext>
            </a:extLst>
          </p:cNvPr>
          <p:cNvGrpSpPr/>
          <p:nvPr/>
        </p:nvGrpSpPr>
        <p:grpSpPr>
          <a:xfrm>
            <a:off x="5735960" y="3356992"/>
            <a:ext cx="6192689" cy="3292315"/>
            <a:chOff x="5735960" y="3356992"/>
            <a:chExt cx="6192689" cy="3292315"/>
          </a:xfrm>
        </p:grpSpPr>
        <p:pic>
          <p:nvPicPr>
            <p:cNvPr id="4" name="图片 3" descr="图表&#10;&#10;描述已自动生成">
              <a:extLst>
                <a:ext uri="{FF2B5EF4-FFF2-40B4-BE49-F238E27FC236}">
                  <a16:creationId xmlns:a16="http://schemas.microsoft.com/office/drawing/2014/main" id="{92CBAFCB-D635-0B57-941B-773E83340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6" t="7724" r="8658" b="1768"/>
            <a:stretch/>
          </p:blipFill>
          <p:spPr>
            <a:xfrm>
              <a:off x="5735960" y="3356992"/>
              <a:ext cx="6192689" cy="3292315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DFBA55C1-E42E-3B38-7039-2FDB8B4D0823}"/>
                </a:ext>
              </a:extLst>
            </p:cNvPr>
            <p:cNvSpPr txBox="1"/>
            <p:nvPr/>
          </p:nvSpPr>
          <p:spPr>
            <a:xfrm>
              <a:off x="6456040" y="3501008"/>
              <a:ext cx="1556088" cy="3765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400" kern="100" baseline="30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187</a:t>
              </a:r>
              <a:r>
                <a:rPr lang="en-US" altLang="zh-CN" sz="1400" kern="1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Re(99.6%)</a:t>
              </a:r>
              <a:endParaRPr lang="zh-CN" altLang="zh-CN" sz="14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2C0B040D-B842-C3A5-EFAA-5EAA949D16B4}"/>
                </a:ext>
              </a:extLst>
            </p:cNvPr>
            <p:cNvSpPr txBox="1"/>
            <p:nvPr/>
          </p:nvSpPr>
          <p:spPr>
            <a:xfrm>
              <a:off x="10611378" y="3573016"/>
              <a:ext cx="12154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Yield by GTAF  </a:t>
              </a:r>
            </a:p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ENDF/B-8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1D1D4797-D9AD-9DA4-A637-099DFE2962A6}"/>
                </a:ext>
              </a:extLst>
            </p:cNvPr>
            <p:cNvSpPr txBox="1"/>
            <p:nvPr/>
          </p:nvSpPr>
          <p:spPr>
            <a:xfrm rot="19449202">
              <a:off x="8036605" y="4404771"/>
              <a:ext cx="21210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Preliminary</a:t>
              </a:r>
              <a:endParaRPr lang="zh-CN" altLang="en-US" sz="3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9C52C555-9DAC-922E-0C45-E8B0239E767D}"/>
                </a:ext>
              </a:extLst>
            </p:cNvPr>
            <p:cNvSpPr txBox="1"/>
            <p:nvPr/>
          </p:nvSpPr>
          <p:spPr>
            <a:xfrm>
              <a:off x="8150158" y="3563839"/>
              <a:ext cx="11641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~100mg</a:t>
              </a:r>
              <a:r>
                <a: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，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~20h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3C941BC-7F5C-3413-CDE1-61A33207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30</a:t>
            </a:fld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1977C75-8C95-0B19-EA9C-55A5E7931D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732" t="15967" r="30941" b="14652"/>
          <a:stretch>
            <a:fillRect/>
          </a:stretch>
        </p:blipFill>
        <p:spPr>
          <a:xfrm>
            <a:off x="1073999" y="1952032"/>
            <a:ext cx="1765271" cy="173726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8456F7E-50DE-980D-2466-CBA6595743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387" t="10551" r="32199" b="17585"/>
          <a:stretch>
            <a:fillRect/>
          </a:stretch>
        </p:blipFill>
        <p:spPr>
          <a:xfrm>
            <a:off x="3269304" y="1952032"/>
            <a:ext cx="1778423" cy="172451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8B66A732-655C-1B21-DE65-C6E1957349C4}"/>
              </a:ext>
            </a:extLst>
          </p:cNvPr>
          <p:cNvSpPr txBox="1"/>
          <p:nvPr/>
        </p:nvSpPr>
        <p:spPr>
          <a:xfrm>
            <a:off x="1176719" y="3723372"/>
            <a:ext cx="15598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铼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-187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样品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4E681B0-927D-C20D-9DBB-704D6DF6732A}"/>
              </a:ext>
            </a:extLst>
          </p:cNvPr>
          <p:cNvSpPr txBox="1"/>
          <p:nvPr/>
        </p:nvSpPr>
        <p:spPr>
          <a:xfrm>
            <a:off x="3211673" y="3723372"/>
            <a:ext cx="18936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铼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-185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样品</a:t>
            </a:r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F1DA8F09-6A9C-9B18-4542-C2491C820002}"/>
              </a:ext>
            </a:extLst>
          </p:cNvPr>
          <p:cNvGraphicFramePr>
            <a:graphicFrameLocks noGrp="1"/>
          </p:cNvGraphicFramePr>
          <p:nvPr/>
        </p:nvGraphicFramePr>
        <p:xfrm>
          <a:off x="574554" y="4548062"/>
          <a:ext cx="4896000" cy="1187893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862591591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392507968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3584353469"/>
                    </a:ext>
                  </a:extLst>
                </a:gridCol>
              </a:tblGrid>
              <a:tr h="3967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1600" kern="100" dirty="0">
                          <a:effectLst/>
                        </a:rPr>
                        <a:t>样品</a:t>
                      </a:r>
                      <a:r>
                        <a:rPr lang="zh-CN" altLang="en-US" sz="1600" kern="100" dirty="0">
                          <a:effectLst/>
                        </a:rPr>
                        <a:t>（丰度）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1600" kern="100" dirty="0">
                          <a:effectLst/>
                        </a:rPr>
                        <a:t>质量厚度</a:t>
                      </a:r>
                      <a:r>
                        <a:rPr lang="en-US" sz="1600" kern="100" dirty="0">
                          <a:effectLst/>
                        </a:rPr>
                        <a:t>/(mg</a:t>
                      </a:r>
                      <a:r>
                        <a:rPr lang="zh-CN" sz="1600" kern="100" dirty="0">
                          <a:effectLst/>
                        </a:rPr>
                        <a:t>·</a:t>
                      </a:r>
                      <a:r>
                        <a:rPr lang="en-US" sz="1600" kern="100" dirty="0">
                          <a:effectLst/>
                        </a:rPr>
                        <a:t>mm</a:t>
                      </a:r>
                      <a:r>
                        <a:rPr lang="en-US" sz="1600" kern="100" baseline="30000" dirty="0">
                          <a:effectLst/>
                        </a:rPr>
                        <a:t>-2</a:t>
                      </a:r>
                      <a:r>
                        <a:rPr lang="en-US" sz="1600" kern="100" dirty="0">
                          <a:effectLst/>
                        </a:rPr>
                        <a:t>)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CN" sz="1600" kern="100" dirty="0">
                          <a:effectLst/>
                        </a:rPr>
                        <a:t>样品直径</a:t>
                      </a:r>
                      <a:r>
                        <a:rPr lang="en-US" sz="1600" kern="100" dirty="0">
                          <a:effectLst/>
                        </a:rPr>
                        <a:t>/mm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8540668"/>
                  </a:ext>
                </a:extLst>
              </a:tr>
              <a:tr h="3955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kern="100" baseline="30000" dirty="0">
                          <a:effectLst/>
                        </a:rPr>
                        <a:t>185</a:t>
                      </a:r>
                      <a:r>
                        <a:rPr lang="en-US" sz="1600" kern="100" dirty="0">
                          <a:effectLst/>
                        </a:rPr>
                        <a:t>Re(94.8%)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kern="100" dirty="0">
                          <a:effectLst/>
                        </a:rPr>
                        <a:t>0.198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kern="100" dirty="0">
                          <a:effectLst/>
                        </a:rPr>
                        <a:t>25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255986"/>
                  </a:ext>
                </a:extLst>
              </a:tr>
              <a:tr h="3955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kern="100" baseline="30000" dirty="0">
                          <a:effectLst/>
                        </a:rPr>
                        <a:t>187</a:t>
                      </a:r>
                      <a:r>
                        <a:rPr lang="en-US" sz="1600" kern="100" dirty="0">
                          <a:effectLst/>
                        </a:rPr>
                        <a:t>Re(99.6%)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kern="100" dirty="0">
                          <a:effectLst/>
                        </a:rPr>
                        <a:t>0.187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kern="100" dirty="0">
                          <a:effectLst/>
                        </a:rPr>
                        <a:t>25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6963343"/>
                  </a:ext>
                </a:extLst>
              </a:tr>
            </a:tbl>
          </a:graphicData>
        </a:graphic>
      </p:graphicFrame>
      <p:sp>
        <p:nvSpPr>
          <p:cNvPr id="18" name="文本框 17">
            <a:extLst>
              <a:ext uri="{FF2B5EF4-FFF2-40B4-BE49-F238E27FC236}">
                <a16:creationId xmlns:a16="http://schemas.microsoft.com/office/drawing/2014/main" id="{8CCD6338-9F63-5AF5-BAB7-A6A1484DC89F}"/>
              </a:ext>
            </a:extLst>
          </p:cNvPr>
          <p:cNvSpPr txBox="1"/>
          <p:nvPr/>
        </p:nvSpPr>
        <p:spPr>
          <a:xfrm>
            <a:off x="302251" y="1099995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部分结果展示：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 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支持微量样品</a:t>
            </a:r>
            <a:endParaRPr lang="en-US" sz="28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3B783AC8-2D0D-E3F6-2674-C22C84CFCCCC}"/>
              </a:ext>
            </a:extLst>
          </p:cNvPr>
          <p:cNvGrpSpPr/>
          <p:nvPr/>
        </p:nvGrpSpPr>
        <p:grpSpPr>
          <a:xfrm>
            <a:off x="5713264" y="0"/>
            <a:ext cx="6048672" cy="3312368"/>
            <a:chOff x="5713264" y="0"/>
            <a:chExt cx="6048672" cy="3312368"/>
          </a:xfrm>
        </p:grpSpPr>
        <p:pic>
          <p:nvPicPr>
            <p:cNvPr id="6" name="图片 5" descr="图表, 折线图&#10;&#10;描述已自动生成">
              <a:extLst>
                <a:ext uri="{FF2B5EF4-FFF2-40B4-BE49-F238E27FC236}">
                  <a16:creationId xmlns:a16="http://schemas.microsoft.com/office/drawing/2014/main" id="{44D1B7EA-A86B-21F3-0088-1EA6EA0324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1" t="7196" r="9491" b="1354"/>
            <a:stretch/>
          </p:blipFill>
          <p:spPr>
            <a:xfrm>
              <a:off x="5713264" y="0"/>
              <a:ext cx="6048672" cy="3312368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EEBD7598-FD9B-F002-79D7-8B141C5D2BD7}"/>
                </a:ext>
              </a:extLst>
            </p:cNvPr>
            <p:cNvSpPr txBox="1"/>
            <p:nvPr/>
          </p:nvSpPr>
          <p:spPr>
            <a:xfrm>
              <a:off x="6528048" y="213997"/>
              <a:ext cx="1751856" cy="3765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1400" kern="100" baseline="30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185</a:t>
              </a:r>
              <a:r>
                <a:rPr lang="en-US" altLang="zh-CN" sz="1400" kern="1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Re(94.8%)</a:t>
              </a:r>
              <a:endParaRPr lang="zh-CN" altLang="zh-CN" sz="14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599768A9-1FC2-18FB-A5A5-AEF819A49532}"/>
                </a:ext>
              </a:extLst>
            </p:cNvPr>
            <p:cNvSpPr txBox="1"/>
            <p:nvPr/>
          </p:nvSpPr>
          <p:spPr>
            <a:xfrm>
              <a:off x="10532080" y="359742"/>
              <a:ext cx="12154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Yield by GTAF  </a:t>
              </a:r>
            </a:p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ENDF/B-8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C73AC275-D640-E446-6EFF-173F5FE01041}"/>
                </a:ext>
              </a:extLst>
            </p:cNvPr>
            <p:cNvSpPr txBox="1"/>
            <p:nvPr/>
          </p:nvSpPr>
          <p:spPr>
            <a:xfrm rot="19449202">
              <a:off x="7897526" y="1168535"/>
              <a:ext cx="212109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>
                  <a:solidFill>
                    <a:schemeClr val="bg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Preliminary</a:t>
              </a:r>
              <a:endParaRPr lang="zh-CN" altLang="en-US" sz="3200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2B650889-B90C-965B-D4E6-C728B6F0A2BD}"/>
                </a:ext>
              </a:extLst>
            </p:cNvPr>
            <p:cNvSpPr txBox="1"/>
            <p:nvPr/>
          </p:nvSpPr>
          <p:spPr>
            <a:xfrm>
              <a:off x="8150158" y="304672"/>
              <a:ext cx="11641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~100mg</a:t>
              </a:r>
              <a:r>
                <a: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，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~20h</a:t>
              </a:r>
              <a:endPara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文本框 4">
            <a:extLst>
              <a:ext uri="{FF2B5EF4-FFF2-40B4-BE49-F238E27FC236}">
                <a16:creationId xmlns:a16="http://schemas.microsoft.com/office/drawing/2014/main" id="{D1703277-9A2F-2F5C-8536-A7CBED82768B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GTAF</a:t>
            </a:r>
            <a:r>
              <a:rPr lang="zh-CN" altLang="en-US" dirty="0"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装置在束实验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08D32A8-2B90-C72A-2FF2-96C73DACEF6C}"/>
              </a:ext>
            </a:extLst>
          </p:cNvPr>
          <p:cNvSpPr txBox="1"/>
          <p:nvPr/>
        </p:nvSpPr>
        <p:spPr>
          <a:xfrm>
            <a:off x="-311451" y="6006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数据源自</a:t>
            </a:r>
            <a:r>
              <a:rPr lang="en-US" altLang="zh-CN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Re(n, γ)</a:t>
            </a:r>
            <a:r>
              <a:rPr lang="zh-CN" altLang="en-US" dirty="0">
                <a:highlight>
                  <a:srgbClr val="00FFFF"/>
                </a:highlight>
                <a:latin typeface="Times New Roman" panose="02020603050405020304" pitchFamily="18" charset="0"/>
                <a:ea typeface="华文仿宋" panose="02010600040101010101" pitchFamily="2" charset="-122"/>
                <a:cs typeface="Times New Roman" panose="02020603050405020304" pitchFamily="18" charset="0"/>
              </a:rPr>
              <a:t>实验，贺国珠、王晓宇等</a:t>
            </a:r>
            <a:endParaRPr lang="zh-CN" altLang="en-US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267360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02DEBEC7-A79A-B624-F13C-2233321B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435" y="3542336"/>
            <a:ext cx="5832648" cy="3400661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D79BF35-85BC-DB4F-3923-6F207273E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/>
              <a:pPr/>
              <a:t>31</a:t>
            </a:fld>
            <a:endParaRPr lang="en-US" altLang="zh-CN"/>
          </a:p>
        </p:txBody>
      </p:sp>
      <p:pic>
        <p:nvPicPr>
          <p:cNvPr id="6" name="图片 5" descr="图片包含 室内, 大, 桌子, 镜子&#10;&#10;描述已自动生成">
            <a:extLst>
              <a:ext uri="{FF2B5EF4-FFF2-40B4-BE49-F238E27FC236}">
                <a16:creationId xmlns:a16="http://schemas.microsoft.com/office/drawing/2014/main" id="{5A21D4F3-B2EA-3B5C-AE13-2F525D486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61596" r="26319"/>
          <a:stretch/>
        </p:blipFill>
        <p:spPr>
          <a:xfrm>
            <a:off x="616401" y="3011388"/>
            <a:ext cx="4998169" cy="231738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2F8CDD6-0BE2-3417-0992-5D6F58FE6474}"/>
              </a:ext>
            </a:extLst>
          </p:cNvPr>
          <p:cNvSpPr txBox="1"/>
          <p:nvPr/>
        </p:nvSpPr>
        <p:spPr>
          <a:xfrm>
            <a:off x="4567379" y="382821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/>
              <a:t>实验方法的探索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BEC132C-C466-87C7-BCE6-0F1F2B30A1A2}"/>
              </a:ext>
            </a:extLst>
          </p:cNvPr>
          <p:cNvSpPr txBox="1"/>
          <p:nvPr/>
        </p:nvSpPr>
        <p:spPr>
          <a:xfrm>
            <a:off x="570855" y="1346976"/>
            <a:ext cx="4998169" cy="1285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/>
              <a:t>1</a:t>
            </a:r>
            <a:r>
              <a:rPr lang="zh-CN" altLang="en-US" dirty="0"/>
              <a:t>、气体元素、核素样品实验：</a:t>
            </a:r>
            <a:endParaRPr lang="en-US" altLang="zh-CN" dirty="0"/>
          </a:p>
          <a:p>
            <a:pPr algn="just">
              <a:lnSpc>
                <a:spcPct val="150000"/>
              </a:lnSpc>
            </a:pPr>
            <a:r>
              <a:rPr lang="zh-CN" altLang="en-US" dirty="0"/>
              <a:t>制备了</a:t>
            </a:r>
            <a:r>
              <a:rPr lang="en-US" altLang="zh-CN" dirty="0"/>
              <a:t>Xe</a:t>
            </a:r>
            <a:r>
              <a:rPr lang="zh-CN" altLang="en-US" dirty="0"/>
              <a:t>系列同位素样品，策划开展对</a:t>
            </a:r>
            <a:r>
              <a:rPr lang="en-US" altLang="zh-CN" dirty="0"/>
              <a:t>Xe</a:t>
            </a:r>
            <a:r>
              <a:rPr lang="zh-CN" altLang="en-US" dirty="0"/>
              <a:t>元素及各同位素（</a:t>
            </a:r>
            <a:r>
              <a:rPr lang="en-US" altLang="zh-CN" dirty="0" err="1"/>
              <a:t>n,γ</a:t>
            </a:r>
            <a:r>
              <a:rPr lang="zh-CN" altLang="en-US" dirty="0"/>
              <a:t>）截面的系统研究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B3CEFF8-6449-C9A1-B470-B20EA3D09AE6}"/>
              </a:ext>
            </a:extLst>
          </p:cNvPr>
          <p:cNvSpPr txBox="1"/>
          <p:nvPr/>
        </p:nvSpPr>
        <p:spPr>
          <a:xfrm>
            <a:off x="6627914" y="1346976"/>
            <a:ext cx="4998169" cy="1285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/>
              <a:t>2</a:t>
            </a:r>
            <a:r>
              <a:rPr lang="zh-CN" altLang="en-US" dirty="0"/>
              <a:t>、裂变核素的气体电离室联合实验：</a:t>
            </a:r>
            <a:endParaRPr lang="en-US" altLang="zh-CN" dirty="0"/>
          </a:p>
          <a:p>
            <a:pPr algn="just">
              <a:lnSpc>
                <a:spcPct val="150000"/>
              </a:lnSpc>
            </a:pPr>
            <a:r>
              <a:rPr lang="zh-CN" altLang="en-US" dirty="0"/>
              <a:t>针对</a:t>
            </a:r>
            <a:r>
              <a:rPr lang="en-US" altLang="zh-CN" dirty="0"/>
              <a:t>GTAF</a:t>
            </a:r>
            <a:r>
              <a:rPr lang="zh-CN" altLang="en-US" dirty="0"/>
              <a:t>装置研制了小型气体电离室，并开展了在束实验测试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9AA799F-B4AA-742A-8BE1-331BA85A66B9}"/>
              </a:ext>
            </a:extLst>
          </p:cNvPr>
          <p:cNvSpPr txBox="1"/>
          <p:nvPr/>
        </p:nvSpPr>
        <p:spPr>
          <a:xfrm>
            <a:off x="7827024" y="2573613"/>
            <a:ext cx="4466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dirty="0"/>
              <a:t>新真空管道：</a:t>
            </a:r>
            <a:endParaRPr lang="en-US" altLang="zh-CN" dirty="0"/>
          </a:p>
          <a:p>
            <a:pPr algn="l"/>
            <a:r>
              <a:rPr lang="en-US" altLang="zh-CN" dirty="0"/>
              <a:t>1</a:t>
            </a:r>
            <a:r>
              <a:rPr lang="zh-CN" altLang="en-US" dirty="0"/>
              <a:t>、中间断开，便于样品、电离室的安装；</a:t>
            </a:r>
            <a:endParaRPr lang="en-US" altLang="zh-CN" dirty="0"/>
          </a:p>
          <a:p>
            <a:pPr algn="l"/>
            <a:r>
              <a:rPr lang="en-US" altLang="zh-CN" dirty="0"/>
              <a:t>2</a:t>
            </a:r>
            <a:r>
              <a:rPr lang="zh-CN" altLang="en-US" dirty="0"/>
              <a:t>、铝束窗，</a:t>
            </a:r>
            <a:r>
              <a:rPr lang="en-US" altLang="zh-CN" dirty="0"/>
              <a:t>0.1mm</a:t>
            </a:r>
            <a:r>
              <a:rPr lang="zh-CN" altLang="en-US" dirty="0"/>
              <a:t>，</a:t>
            </a:r>
            <a:r>
              <a:rPr lang="en-US" altLang="zh-CN" dirty="0"/>
              <a:t>0.2mm</a:t>
            </a:r>
            <a:r>
              <a:rPr lang="zh-CN" altLang="en-US" dirty="0"/>
              <a:t>，</a:t>
            </a:r>
            <a:r>
              <a:rPr lang="en-US" altLang="zh-CN" dirty="0"/>
              <a:t>0.5mm</a:t>
            </a:r>
            <a:r>
              <a:rPr lang="zh-CN" altLang="en-US" dirty="0"/>
              <a:t>厚度</a:t>
            </a:r>
            <a:endParaRPr lang="en-US" altLang="zh-CN" dirty="0"/>
          </a:p>
          <a:p>
            <a:pPr algn="l"/>
            <a:r>
              <a:rPr lang="en-US" altLang="zh-CN" dirty="0"/>
              <a:t>3</a:t>
            </a:r>
            <a:r>
              <a:rPr lang="zh-CN" altLang="en-US" dirty="0"/>
              <a:t>、多段设计，便于改进；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DA820E79-43FB-C746-3715-FC6F00572256}"/>
              </a:ext>
            </a:extLst>
          </p:cNvPr>
          <p:cNvCxnSpPr>
            <a:cxnSpLocks/>
          </p:cNvCxnSpPr>
          <p:nvPr/>
        </p:nvCxnSpPr>
        <p:spPr>
          <a:xfrm flipH="1">
            <a:off x="8852861" y="3429000"/>
            <a:ext cx="1995667" cy="17854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F5AB5799-0684-C56C-46BD-31EEFE128782}"/>
              </a:ext>
            </a:extLst>
          </p:cNvPr>
          <p:cNvCxnSpPr>
            <a:cxnSpLocks/>
          </p:cNvCxnSpPr>
          <p:nvPr/>
        </p:nvCxnSpPr>
        <p:spPr>
          <a:xfrm flipH="1">
            <a:off x="9408368" y="3649234"/>
            <a:ext cx="936104" cy="1435950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06CBA3DE-12DD-3BF2-5BC4-10E0B1188C3A}"/>
              </a:ext>
            </a:extLst>
          </p:cNvPr>
          <p:cNvSpPr txBox="1"/>
          <p:nvPr/>
        </p:nvSpPr>
        <p:spPr>
          <a:xfrm>
            <a:off x="5852621" y="3236752"/>
            <a:ext cx="15505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dirty="0"/>
              <a:t>电离室：</a:t>
            </a:r>
            <a:endParaRPr lang="en-US" altLang="zh-CN" dirty="0"/>
          </a:p>
          <a:p>
            <a:pPr algn="l"/>
            <a:r>
              <a:rPr lang="zh-CN" altLang="en-US" dirty="0"/>
              <a:t>薄外壳设计，降低本底</a:t>
            </a: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6D08531F-D0CB-01F1-15E7-C5732D5E6E4D}"/>
              </a:ext>
            </a:extLst>
          </p:cNvPr>
          <p:cNvCxnSpPr>
            <a:cxnSpLocks/>
          </p:cNvCxnSpPr>
          <p:nvPr/>
        </p:nvCxnSpPr>
        <p:spPr>
          <a:xfrm>
            <a:off x="6970546" y="3934631"/>
            <a:ext cx="1458497" cy="10334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CBEA4DF6-546A-08AB-C9FB-3D9BF8927C08}"/>
              </a:ext>
            </a:extLst>
          </p:cNvPr>
          <p:cNvSpPr txBox="1"/>
          <p:nvPr/>
        </p:nvSpPr>
        <p:spPr>
          <a:xfrm>
            <a:off x="3633869" y="1380900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highlight>
                  <a:srgbClr val="00FFFF"/>
                </a:highlight>
              </a:rPr>
              <a:t>24-25</a:t>
            </a:r>
            <a:r>
              <a:rPr lang="zh-CN" altLang="en-US" dirty="0">
                <a:highlight>
                  <a:srgbClr val="00FFFF"/>
                </a:highlight>
              </a:rPr>
              <a:t>年度重点工作</a:t>
            </a:r>
          </a:p>
        </p:txBody>
      </p:sp>
    </p:spTree>
    <p:extLst>
      <p:ext uri="{BB962C8B-B14F-4D97-AF65-F5344CB8AC3E}">
        <p14:creationId xmlns:p14="http://schemas.microsoft.com/office/powerpoint/2010/main" val="63540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C32EB5D2-3A29-FB1B-FA4F-9537D80BB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32</a:t>
            </a:fld>
            <a:endParaRPr lang="zh-CN" altLang="en-US" dirty="0"/>
          </a:p>
        </p:txBody>
      </p:sp>
      <p:pic>
        <p:nvPicPr>
          <p:cNvPr id="3" name="图片 2" descr="图表, 直方图&#10;&#10;描述已自动生成">
            <a:extLst>
              <a:ext uri="{FF2B5EF4-FFF2-40B4-BE49-F238E27FC236}">
                <a16:creationId xmlns:a16="http://schemas.microsoft.com/office/drawing/2014/main" id="{7A5E9DA5-A1E3-82FE-CD05-DCBA05F9EB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" t="7462" r="8230" b="1829"/>
          <a:stretch/>
        </p:blipFill>
        <p:spPr>
          <a:xfrm>
            <a:off x="47328" y="1756316"/>
            <a:ext cx="6513518" cy="3489384"/>
          </a:xfrm>
          <a:prstGeom prst="rect">
            <a:avLst/>
          </a:prstGeom>
        </p:spPr>
      </p:pic>
      <p:pic>
        <p:nvPicPr>
          <p:cNvPr id="5" name="图片 4" descr="图表&#10;&#10;描述已自动生成">
            <a:extLst>
              <a:ext uri="{FF2B5EF4-FFF2-40B4-BE49-F238E27FC236}">
                <a16:creationId xmlns:a16="http://schemas.microsoft.com/office/drawing/2014/main" id="{050B0228-329D-7C6E-7020-BC839DD11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565701"/>
            <a:ext cx="5346201" cy="280020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D0CA9DF-A14D-35F3-A324-454F50E6FB55}"/>
              </a:ext>
            </a:extLst>
          </p:cNvPr>
          <p:cNvSpPr txBox="1"/>
          <p:nvPr/>
        </p:nvSpPr>
        <p:spPr>
          <a:xfrm>
            <a:off x="3860208" y="1965803"/>
            <a:ext cx="26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124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Xe(n,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Yield by GTAF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 descr="图表, 折线图&#10;&#10;描述已自动生成">
            <a:extLst>
              <a:ext uri="{FF2B5EF4-FFF2-40B4-BE49-F238E27FC236}">
                <a16:creationId xmlns:a16="http://schemas.microsoft.com/office/drawing/2014/main" id="{9A323ECC-CC09-53C7-C63D-33B8F51865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3501008"/>
            <a:ext cx="5346201" cy="277800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17F37CFC-6720-EF52-F814-DADFD4644EB0}"/>
              </a:ext>
            </a:extLst>
          </p:cNvPr>
          <p:cNvSpPr txBox="1"/>
          <p:nvPr/>
        </p:nvSpPr>
        <p:spPr>
          <a:xfrm>
            <a:off x="303508" y="1038672"/>
            <a:ext cx="6312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124</a:t>
            </a:r>
            <a:r>
              <a:rPr lang="zh-CN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126</a:t>
            </a:r>
            <a:r>
              <a:rPr lang="zh-CN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128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n, γ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）初步测量结果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7232278-AC7A-1ED1-444D-9357B01BE249}"/>
              </a:ext>
            </a:extLst>
          </p:cNvPr>
          <p:cNvSpPr txBox="1"/>
          <p:nvPr/>
        </p:nvSpPr>
        <p:spPr>
          <a:xfrm>
            <a:off x="407368" y="5245700"/>
            <a:ext cx="5533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zh-CN" altLang="en-US" dirty="0"/>
              <a:t>首次得到</a:t>
            </a:r>
            <a:r>
              <a:rPr lang="en-US" altLang="zh-CN" dirty="0"/>
              <a:t>Xe</a:t>
            </a:r>
            <a:r>
              <a:rPr lang="zh-CN" altLang="en-US" dirty="0"/>
              <a:t>同位素的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n, γ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）实验数据；</a:t>
            </a:r>
            <a:endParaRPr lang="en-US" altLang="zh-CN" dirty="0"/>
          </a:p>
          <a:p>
            <a:pPr marL="342900" indent="-342900" algn="l">
              <a:buFont typeface="+mj-lt"/>
              <a:buAutoNum type="arabicPeriod"/>
            </a:pPr>
            <a:r>
              <a:rPr lang="zh-CN" altLang="en-US" dirty="0"/>
              <a:t>统计不足，需要增加实验时间；</a:t>
            </a:r>
            <a:endParaRPr lang="en-US" altLang="zh-CN" dirty="0"/>
          </a:p>
          <a:p>
            <a:pPr marL="342900" indent="-342900" algn="l">
              <a:buFont typeface="+mj-lt"/>
              <a:buAutoNum type="arabicPeriod"/>
            </a:pPr>
            <a:r>
              <a:rPr lang="zh-CN" altLang="en-US" dirty="0"/>
              <a:t>测量结果与评价结果分歧较大，需要对天然</a:t>
            </a:r>
            <a:r>
              <a:rPr lang="en-US" altLang="zh-CN" dirty="0"/>
              <a:t>Xe</a:t>
            </a:r>
            <a:r>
              <a:rPr lang="zh-CN" altLang="en-US" dirty="0"/>
              <a:t>及其同位素进行系统测量，排除杂质干扰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0FA9894-4E96-CFBC-EACF-CEFFAABF491B}"/>
              </a:ext>
            </a:extLst>
          </p:cNvPr>
          <p:cNvSpPr txBox="1"/>
          <p:nvPr/>
        </p:nvSpPr>
        <p:spPr>
          <a:xfrm>
            <a:off x="7104112" y="683404"/>
            <a:ext cx="26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Xe(n,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Yield by GTAF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97CA69-C747-767F-1452-63C96DD7334F}"/>
              </a:ext>
            </a:extLst>
          </p:cNvPr>
          <p:cNvSpPr txBox="1"/>
          <p:nvPr/>
        </p:nvSpPr>
        <p:spPr>
          <a:xfrm>
            <a:off x="9264352" y="3645024"/>
            <a:ext cx="26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Xe(n,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Yield by GTAF</a:t>
            </a:r>
            <a:endParaRPr lang="zh-CN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426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E3BDAD-181B-6515-6D98-AF3E65758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235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U(n, γ)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的气体电离室联合实验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E8FB46-58C1-F884-4779-013ED630D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/>
              <a:pPr/>
              <a:t>33</a:t>
            </a:fld>
            <a:endParaRPr lang="en-US" altLang="zh-CN"/>
          </a:p>
        </p:txBody>
      </p:sp>
      <p:pic>
        <p:nvPicPr>
          <p:cNvPr id="5" name="内容占位符 4" descr="图片包含 室内, 水槽, 绿色, 大&#10;&#10;描述已自动生成">
            <a:extLst>
              <a:ext uri="{FF2B5EF4-FFF2-40B4-BE49-F238E27FC236}">
                <a16:creationId xmlns:a16="http://schemas.microsoft.com/office/drawing/2014/main" id="{61104AD1-DCF8-4780-1C95-E080BFA0D8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253096"/>
            <a:ext cx="4668224" cy="2166695"/>
          </a:xfrm>
          <a:prstGeom prst="rect">
            <a:avLst/>
          </a:prstGeom>
        </p:spPr>
      </p:pic>
      <p:pic>
        <p:nvPicPr>
          <p:cNvPr id="6" name="图片 5" descr="图片包含 飞机, 游戏机&#10;&#10;描述已自动生成">
            <a:extLst>
              <a:ext uri="{FF2B5EF4-FFF2-40B4-BE49-F238E27FC236}">
                <a16:creationId xmlns:a16="http://schemas.microsoft.com/office/drawing/2014/main" id="{F58BE85E-2255-B7E6-0ACA-DAF2DC94C2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3" t="2325"/>
          <a:stretch/>
        </p:blipFill>
        <p:spPr>
          <a:xfrm>
            <a:off x="6349111" y="1218666"/>
            <a:ext cx="3974628" cy="2235556"/>
          </a:xfrm>
          <a:prstGeom prst="rect">
            <a:avLst/>
          </a:prstGeom>
        </p:spPr>
      </p:pic>
      <p:pic>
        <p:nvPicPr>
          <p:cNvPr id="7" name="图片 6" descr="图片包含 飞机, 桌子, 旧, 站&#10;&#10;描述已自动生成">
            <a:extLst>
              <a:ext uri="{FF2B5EF4-FFF2-40B4-BE49-F238E27FC236}">
                <a16:creationId xmlns:a16="http://schemas.microsoft.com/office/drawing/2014/main" id="{2883FFEE-C7EE-E0EF-A5F8-D935595098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8" t="356" r="6168" b="-915"/>
          <a:stretch/>
        </p:blipFill>
        <p:spPr>
          <a:xfrm>
            <a:off x="1300564" y="3719570"/>
            <a:ext cx="4423099" cy="2588331"/>
          </a:xfrm>
          <a:prstGeom prst="rect">
            <a:avLst/>
          </a:prstGeom>
        </p:spPr>
      </p:pic>
      <p:pic>
        <p:nvPicPr>
          <p:cNvPr id="9" name="内容占位符 5" descr="白板上写着字&#10;&#10;描述已自动生成">
            <a:extLst>
              <a:ext uri="{FF2B5EF4-FFF2-40B4-BE49-F238E27FC236}">
                <a16:creationId xmlns:a16="http://schemas.microsoft.com/office/drawing/2014/main" id="{CBDAC002-C1EE-DD00-DDDA-2BE56EFB55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3" t="10178" r="5253" b="10272"/>
          <a:stretch/>
        </p:blipFill>
        <p:spPr>
          <a:xfrm>
            <a:off x="6349111" y="3728779"/>
            <a:ext cx="4729629" cy="262757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91F7686-F5F7-74E7-5977-6294853A605F}"/>
              </a:ext>
            </a:extLst>
          </p:cNvPr>
          <p:cNvSpPr txBox="1"/>
          <p:nvPr/>
        </p:nvSpPr>
        <p:spPr>
          <a:xfrm>
            <a:off x="1055440" y="3015683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highlight>
                  <a:srgbClr val="00FFFF"/>
                </a:highlight>
              </a:rPr>
              <a:t>新管道及其本底测量实验（内部）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F5A9152-7D27-8DFE-9DCD-5E2156D5274A}"/>
              </a:ext>
            </a:extLst>
          </p:cNvPr>
          <p:cNvSpPr txBox="1"/>
          <p:nvPr/>
        </p:nvSpPr>
        <p:spPr>
          <a:xfrm>
            <a:off x="7468237" y="3082787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aseline="300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235</a:t>
            </a:r>
            <a:r>
              <a:rPr lang="en-US" altLang="zh-CN" sz="18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18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气体电离室</a:t>
            </a:r>
            <a:endParaRPr lang="zh-CN" altLang="en-US" dirty="0">
              <a:highlight>
                <a:srgbClr val="00FFFF"/>
              </a:highlight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967A8D9-0455-B05F-7E34-D25112FD6B9F}"/>
              </a:ext>
            </a:extLst>
          </p:cNvPr>
          <p:cNvSpPr txBox="1"/>
          <p:nvPr/>
        </p:nvSpPr>
        <p:spPr>
          <a:xfrm>
            <a:off x="405599" y="6238348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安装中子吸收体</a:t>
            </a:r>
            <a:endParaRPr lang="zh-CN" altLang="en-US" dirty="0">
              <a:highlight>
                <a:srgbClr val="00FFFF"/>
              </a:highlight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346C406-187E-72DC-EB72-74E31E4ABD4E}"/>
              </a:ext>
            </a:extLst>
          </p:cNvPr>
          <p:cNvSpPr txBox="1"/>
          <p:nvPr/>
        </p:nvSpPr>
        <p:spPr>
          <a:xfrm>
            <a:off x="5591944" y="6423014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aseline="300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235</a:t>
            </a:r>
            <a:r>
              <a:rPr lang="en-US" altLang="zh-CN" sz="18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18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气体电离室信号随中子能量随</a:t>
            </a:r>
            <a:r>
              <a:rPr lang="en-US" altLang="zh-CN" sz="18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zh-CN" altLang="en-US" sz="18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的分布</a:t>
            </a:r>
            <a:endParaRPr lang="zh-CN" altLang="en-US" dirty="0">
              <a:highlight>
                <a:srgbClr val="00FFFF"/>
              </a:highlight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510C3E6-31DD-2077-4FAD-EC9E833DD337}"/>
              </a:ext>
            </a:extLst>
          </p:cNvPr>
          <p:cNvSpPr txBox="1"/>
          <p:nvPr/>
        </p:nvSpPr>
        <p:spPr>
          <a:xfrm>
            <a:off x="9000750" y="71205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highlight>
                  <a:srgbClr val="00FF00"/>
                </a:highlight>
              </a:rPr>
              <a:t>数据分析中</a:t>
            </a:r>
          </a:p>
        </p:txBody>
      </p:sp>
    </p:spTree>
    <p:extLst>
      <p:ext uri="{BB962C8B-B14F-4D97-AF65-F5344CB8AC3E}">
        <p14:creationId xmlns:p14="http://schemas.microsoft.com/office/powerpoint/2010/main" val="31743628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B1DB46C-41F4-D61C-24C5-AA54BA749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34</a:t>
            </a:fld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7A4DA08-5F90-411C-E6C8-8742681415F6}"/>
              </a:ext>
            </a:extLst>
          </p:cNvPr>
          <p:cNvSpPr txBox="1"/>
          <p:nvPr/>
        </p:nvSpPr>
        <p:spPr>
          <a:xfrm>
            <a:off x="119336" y="1149635"/>
            <a:ext cx="6624736" cy="2120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GTAF(Gamma Total Absorption Facility)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伽马全吸收装置由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中国原子能科学研究院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建立，目前由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GTAF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装置管理组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运行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瞬发伽马测量与中子飞行时间方法结合</a:t>
            </a:r>
            <a:endParaRPr lang="en-US" altLang="zh-CN" dirty="0"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通过级联伽马符合测量，可以获得多重性和级联伽马总能量，进行精确的（</a:t>
            </a:r>
            <a:r>
              <a:rPr lang="en-US" altLang="zh-CN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n, γ</a:t>
            </a:r>
            <a:r>
              <a:rPr lang="zh-CN" altLang="en-US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）事件测量和本底扣除</a:t>
            </a:r>
            <a:endParaRPr lang="en-US" altLang="zh-CN" dirty="0"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FE84CFB-2D2F-96F5-ED7A-45AA6F17B71D}"/>
              </a:ext>
            </a:extLst>
          </p:cNvPr>
          <p:cNvSpPr txBox="1"/>
          <p:nvPr/>
        </p:nvSpPr>
        <p:spPr>
          <a:xfrm>
            <a:off x="4007768" y="341377"/>
            <a:ext cx="417646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GTAF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装置小结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内容占位符 3" descr="图片包含 室内, 桌子, 房间, 火车&#10;&#10;描述已自动生成">
            <a:extLst>
              <a:ext uri="{FF2B5EF4-FFF2-40B4-BE49-F238E27FC236}">
                <a16:creationId xmlns:a16="http://schemas.microsoft.com/office/drawing/2014/main" id="{A90FB356-79CB-BF3B-3695-858014F6D2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" b="20530"/>
          <a:stretch/>
        </p:blipFill>
        <p:spPr bwMode="auto">
          <a:xfrm>
            <a:off x="6893700" y="1340768"/>
            <a:ext cx="5178964" cy="468052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F3C7A99-B286-7E1B-B728-FAEE5AB14EE5}"/>
              </a:ext>
            </a:extLst>
          </p:cNvPr>
          <p:cNvSpPr txBox="1"/>
          <p:nvPr/>
        </p:nvSpPr>
        <p:spPr>
          <a:xfrm>
            <a:off x="925797" y="3281650"/>
            <a:ext cx="5832648" cy="1705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装置性能达到国际同等水平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精确的</a:t>
            </a:r>
            <a:r>
              <a:rPr lang="zh-CN" altLang="en-US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n, γ</a:t>
            </a:r>
            <a:r>
              <a:rPr lang="zh-CN" altLang="en-US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截面测量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共振峰自旋宇称指认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支持微量样品、低截面样品、气体样品、裂变核素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215B88E-3D85-CDF7-5308-CCCE6295BED2}"/>
              </a:ext>
            </a:extLst>
          </p:cNvPr>
          <p:cNvSpPr txBox="1"/>
          <p:nvPr/>
        </p:nvSpPr>
        <p:spPr>
          <a:xfrm>
            <a:off x="22459" y="5091610"/>
            <a:ext cx="69910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目前已经开放合作，欢迎各位老师联系合作事宜！</a:t>
            </a:r>
            <a:endParaRPr lang="en-US" altLang="zh-CN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GTAF</a:t>
            </a:r>
            <a:r>
              <a:rPr lang="zh-CN" altLang="en-US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装置管理组联系人：栾广源（</a:t>
            </a:r>
            <a:r>
              <a:rPr lang="en-US" altLang="zh-CN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lgyciae@hotmail.com</a:t>
            </a:r>
            <a:r>
              <a:rPr lang="zh-CN" altLang="en-US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solidFill>
                <a:srgbClr val="00206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zh-CN" altLang="en-US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              蒋    伟（</a:t>
            </a:r>
            <a:r>
              <a:rPr lang="en-US" altLang="zh-CN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jiangwei@ihep.ac.cn</a:t>
            </a:r>
            <a:r>
              <a:rPr lang="zh-CN" altLang="en-US" dirty="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zh-CN" alt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819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3086EC2-7891-212C-CE2A-54DA9BB25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35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D08DE52-7545-2EE5-8BF9-8CE30C9EEEE4}"/>
              </a:ext>
            </a:extLst>
          </p:cNvPr>
          <p:cNvSpPr txBox="1"/>
          <p:nvPr/>
        </p:nvSpPr>
        <p:spPr>
          <a:xfrm>
            <a:off x="4932040" y="548680"/>
            <a:ext cx="2327920" cy="632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altLang="en-US" sz="3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相关成果</a:t>
            </a:r>
            <a:endParaRPr lang="zh-CN" altLang="en-US" sz="11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3B7A4F4-6FD7-79B3-0378-584C7FE871E6}"/>
              </a:ext>
            </a:extLst>
          </p:cNvPr>
          <p:cNvSpPr txBox="1"/>
          <p:nvPr/>
        </p:nvSpPr>
        <p:spPr>
          <a:xfrm>
            <a:off x="0" y="1715998"/>
            <a:ext cx="12961440" cy="2261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）张奇玮*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栾广源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贺国珠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等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 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Gamma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全吸收型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BaF</a:t>
            </a:r>
            <a:r>
              <a:rPr lang="en-US" altLang="zh-CN" sz="1600" kern="1400" baseline="-25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探测装置中子屏蔽体与吸收体的研究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原子核物理评论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2020, 37(3): 771-776.</a:t>
            </a:r>
            <a:b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</a:b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）张奇玮*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贺国珠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栾广源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等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 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基于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HI-13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串列加速器的中子俘获反应截面测量方法的研究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强激光与粒子束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2021, 33(4): 0440.</a:t>
            </a:r>
            <a:b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</a:b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）张奇玮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栾广源*</a:t>
            </a:r>
            <a:r>
              <a:rPr lang="en-US" altLang="zh-CN" sz="16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任杰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等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 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基于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CSNS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反角白光中子源的中子俘获反应截面测量技术研究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物理学报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2021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70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22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):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222801. </a:t>
            </a:r>
            <a:b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</a:b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）张奇玮*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栾广源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郭明伟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等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 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基于白光中子源的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γ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全吸收型探测装置的性能测试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现代应用物理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2021,12(4): 040401. </a:t>
            </a:r>
            <a:b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</a:b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r>
              <a:rPr lang="zh-CN" altLang="en-US" sz="16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栾广源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任杰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张奇玮*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等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 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γ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全吸收型探测装置探测效率的实验与模拟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同位素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2022,35(4): 273-280.</a:t>
            </a:r>
            <a:b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</a:b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）罗淏天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张奇玮*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栾广源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等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 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基于白光中子源的</a:t>
            </a:r>
            <a:r>
              <a:rPr lang="en-US" altLang="zh-CN" sz="1600" kern="1400" baseline="30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197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Au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中子辐射俘获截面测量及共振参数分析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物理学报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2024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73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7)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: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072801. 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348664A-C80C-33D0-04F9-3EA6808238D6}"/>
              </a:ext>
            </a:extLst>
          </p:cNvPr>
          <p:cNvSpPr txBox="1"/>
          <p:nvPr/>
        </p:nvSpPr>
        <p:spPr>
          <a:xfrm>
            <a:off x="0" y="4743440"/>
            <a:ext cx="11103024" cy="1036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）一种鉴别氟化钡探测器中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Alpha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粒子和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Gamma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射线的方法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: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CN 117741721 A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实审阶段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公开日期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2024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3.22</a:t>
            </a:r>
            <a:endParaRPr lang="zh-CN" altLang="en-US" sz="16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）一种提升氟化钡探测器中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α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γ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鉴别能力的新方法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: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CN 117741722 A,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实审阶段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公开日期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2024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en-US" altLang="zh-CN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3.22</a:t>
            </a:r>
            <a:endParaRPr lang="zh-CN" altLang="en-US" sz="16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indent="0" algn="just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altLang="en-US" sz="12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rPr>
              <a:t> </a:t>
            </a:r>
            <a:endParaRPr lang="zh-CN" altLang="en-US" sz="1200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E682BF8-B596-124B-10FF-5FE80EAD279C}"/>
              </a:ext>
            </a:extLst>
          </p:cNvPr>
          <p:cNvSpPr txBox="1"/>
          <p:nvPr/>
        </p:nvSpPr>
        <p:spPr>
          <a:xfrm>
            <a:off x="479376" y="1180969"/>
            <a:ext cx="1107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论文：</a:t>
            </a:r>
            <a:endParaRPr lang="en-US" sz="24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176A43B-0684-2ECC-1FBC-7AF9A1BB08C0}"/>
              </a:ext>
            </a:extLst>
          </p:cNvPr>
          <p:cNvSpPr txBox="1"/>
          <p:nvPr/>
        </p:nvSpPr>
        <p:spPr>
          <a:xfrm>
            <a:off x="476235" y="4281775"/>
            <a:ext cx="1107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专利：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762861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4">
            <a:extLst>
              <a:ext uri="{FF2B5EF4-FFF2-40B4-BE49-F238E27FC236}">
                <a16:creationId xmlns:a16="http://schemas.microsoft.com/office/drawing/2014/main" id="{808E70D3-F490-1229-5D89-3ED87C54E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50" y="2204864"/>
            <a:ext cx="12192000" cy="194881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1F94751F-BB9F-0242-4C5B-B9238724C7AB}"/>
              </a:ext>
            </a:extLst>
          </p:cNvPr>
          <p:cNvSpPr txBox="1"/>
          <p:nvPr/>
        </p:nvSpPr>
        <p:spPr>
          <a:xfrm>
            <a:off x="1127448" y="2636912"/>
            <a:ext cx="10585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  <a:latin typeface="宋体" panose="02010600030101010101" pitchFamily="2" charset="-122"/>
                <a:cs typeface="思源黑体 Regular" panose="020B0500000000000000" charset="-122"/>
              </a:rPr>
              <a:t>汇报完毕，请批评指正</a:t>
            </a:r>
            <a:endParaRPr lang="zh-CN" altLang="en-US" sz="5400" b="1" dirty="0">
              <a:solidFill>
                <a:schemeClr val="bg1"/>
              </a:solidFill>
              <a:latin typeface="思源黑体 Regular" panose="020B0500000000000000" charset="-122"/>
              <a:ea typeface="思源黑体 Regular" panose="020B0500000000000000" charset="-122"/>
              <a:cs typeface="思源黑体 Regular" panose="020B0500000000000000" charset="-122"/>
            </a:endParaRPr>
          </a:p>
        </p:txBody>
      </p:sp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721E0BC9-E18B-D5A6-C5BA-74B1DE329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36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7758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72"/>
    </mc:Choice>
    <mc:Fallback xmlns="">
      <p:transition spd="slow" advTm="2627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1844B5B4-9F21-7678-9708-41343ADEB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14C37-E79A-476A-9688-5570D75AF940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4B7EE0C-0F84-A3ED-1619-8C95360D6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3968210"/>
            <a:ext cx="4116448" cy="2838929"/>
          </a:xfrm>
          <a:prstGeom prst="rect">
            <a:avLst/>
          </a:prstGeom>
        </p:spPr>
      </p:pic>
      <p:sp>
        <p:nvSpPr>
          <p:cNvPr id="3" name="标题 1">
            <a:extLst>
              <a:ext uri="{FF2B5EF4-FFF2-40B4-BE49-F238E27FC236}">
                <a16:creationId xmlns:a16="http://schemas.microsoft.com/office/drawing/2014/main" id="{A3C78E42-2696-C1C0-9F1E-43C79EDE88BB}"/>
              </a:ext>
            </a:extLst>
          </p:cNvPr>
          <p:cNvSpPr txBox="1">
            <a:spLocks/>
          </p:cNvSpPr>
          <p:nvPr/>
        </p:nvSpPr>
        <p:spPr>
          <a:xfrm>
            <a:off x="2611502" y="217632"/>
            <a:ext cx="6254485" cy="863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中子辐射俘获反应截面的应用</a:t>
            </a:r>
            <a:endParaRPr lang="en-US" altLang="zh-CN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985BFAB-6F93-9C83-758D-5EA9FFFB5E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82" t="4080"/>
          <a:stretch/>
        </p:blipFill>
        <p:spPr>
          <a:xfrm>
            <a:off x="6594392" y="4122838"/>
            <a:ext cx="4424972" cy="2736981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C8A3C4EB-CFE4-4F7A-8E78-8150A7F46D2A}"/>
              </a:ext>
            </a:extLst>
          </p:cNvPr>
          <p:cNvSpPr txBox="1"/>
          <p:nvPr/>
        </p:nvSpPr>
        <p:spPr>
          <a:xfrm>
            <a:off x="6107879" y="4686847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highlight>
                  <a:srgbClr val="CCFFFF"/>
                </a:highlight>
              </a:rPr>
              <a:t>5</a:t>
            </a:r>
            <a:r>
              <a:rPr lang="zh-CN" altLang="en-US" dirty="0">
                <a:highlight>
                  <a:srgbClr val="CCFFFF"/>
                </a:highlight>
              </a:rPr>
              <a:t>、燃料增殖与嬗变</a:t>
            </a:r>
          </a:p>
        </p:txBody>
      </p:sp>
      <p:pic>
        <p:nvPicPr>
          <p:cNvPr id="13" name="Picture 2" descr="查看源图像">
            <a:extLst>
              <a:ext uri="{FF2B5EF4-FFF2-40B4-BE49-F238E27FC236}">
                <a16:creationId xmlns:a16="http://schemas.microsoft.com/office/drawing/2014/main" id="{465A1EAF-8008-6190-5D2B-8B335E86F3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1" r="18009"/>
          <a:stretch/>
        </p:blipFill>
        <p:spPr bwMode="auto">
          <a:xfrm>
            <a:off x="740405" y="1069183"/>
            <a:ext cx="2783525" cy="29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 descr="timg.jpg">
            <a:extLst>
              <a:ext uri="{FF2B5EF4-FFF2-40B4-BE49-F238E27FC236}">
                <a16:creationId xmlns:a16="http://schemas.microsoft.com/office/drawing/2014/main" id="{88100CB6-924F-19DA-9DE9-2CED5B53EB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58"/>
          <a:stretch/>
        </p:blipFill>
        <p:spPr>
          <a:xfrm>
            <a:off x="4204464" y="1096041"/>
            <a:ext cx="2646916" cy="2960979"/>
          </a:xfrm>
          <a:prstGeom prst="rect">
            <a:avLst/>
          </a:prstGeom>
        </p:spPr>
      </p:pic>
      <p:pic>
        <p:nvPicPr>
          <p:cNvPr id="15" name="图片 14" descr="ng_天体.png">
            <a:extLst>
              <a:ext uri="{FF2B5EF4-FFF2-40B4-BE49-F238E27FC236}">
                <a16:creationId xmlns:a16="http://schemas.microsoft.com/office/drawing/2014/main" id="{5C6BFDF1-317E-145F-4453-525E863C4D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9640" y="1313723"/>
            <a:ext cx="3192888" cy="280911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19795B37-FFF8-5897-A632-89B00FB25BD9}"/>
              </a:ext>
            </a:extLst>
          </p:cNvPr>
          <p:cNvSpPr txBox="1"/>
          <p:nvPr/>
        </p:nvSpPr>
        <p:spPr>
          <a:xfrm>
            <a:off x="93556" y="974292"/>
            <a:ext cx="278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highlight>
                  <a:srgbClr val="CCFFFF"/>
                </a:highlight>
              </a:rPr>
              <a:t>1</a:t>
            </a:r>
            <a:r>
              <a:rPr lang="zh-CN" altLang="en-US" dirty="0">
                <a:highlight>
                  <a:srgbClr val="CCFFFF"/>
                </a:highlight>
              </a:rPr>
              <a:t>、核能系统设计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65231BA-B6FA-6C2A-BF1F-9D95EBE94AF5}"/>
              </a:ext>
            </a:extLst>
          </p:cNvPr>
          <p:cNvSpPr txBox="1"/>
          <p:nvPr/>
        </p:nvSpPr>
        <p:spPr>
          <a:xfrm>
            <a:off x="4040844" y="974292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highlight>
                  <a:srgbClr val="CCFFFF"/>
                </a:highlight>
              </a:rPr>
              <a:t>2</a:t>
            </a:r>
            <a:r>
              <a:rPr lang="zh-CN" altLang="en-US" dirty="0">
                <a:highlight>
                  <a:srgbClr val="CCFFFF"/>
                </a:highlight>
              </a:rPr>
              <a:t>、核装置设计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9FF5BCC-CE09-9545-2B0E-20777FE3C2C7}"/>
              </a:ext>
            </a:extLst>
          </p:cNvPr>
          <p:cNvSpPr txBox="1"/>
          <p:nvPr/>
        </p:nvSpPr>
        <p:spPr>
          <a:xfrm>
            <a:off x="7282362" y="974292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highlight>
                  <a:srgbClr val="CCFFFF"/>
                </a:highlight>
              </a:rPr>
              <a:t>3</a:t>
            </a:r>
            <a:r>
              <a:rPr lang="zh-CN" altLang="en-US" dirty="0">
                <a:highlight>
                  <a:srgbClr val="CCFFFF"/>
                </a:highlight>
              </a:rPr>
              <a:t>、核天体物理学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99049E6-05B8-2AE1-3E57-79824088CC79}"/>
              </a:ext>
            </a:extLst>
          </p:cNvPr>
          <p:cNvSpPr txBox="1"/>
          <p:nvPr/>
        </p:nvSpPr>
        <p:spPr>
          <a:xfrm>
            <a:off x="-156027" y="4694453"/>
            <a:ext cx="278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highlight>
                  <a:srgbClr val="CCFFFF"/>
                </a:highlight>
              </a:rPr>
              <a:t>4</a:t>
            </a:r>
            <a:r>
              <a:rPr lang="zh-CN" altLang="en-US" dirty="0">
                <a:highlight>
                  <a:srgbClr val="CCFFFF"/>
                </a:highlight>
              </a:rPr>
              <a:t>、核燃料循环</a:t>
            </a:r>
          </a:p>
        </p:txBody>
      </p:sp>
    </p:spTree>
    <p:extLst>
      <p:ext uri="{BB962C8B-B14F-4D97-AF65-F5344CB8AC3E}">
        <p14:creationId xmlns:p14="http://schemas.microsoft.com/office/powerpoint/2010/main" val="99331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996A1C-1E80-1787-F37C-F020E03EE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696" y="-14820"/>
            <a:ext cx="5966453" cy="863600"/>
          </a:xfrm>
        </p:spPr>
        <p:txBody>
          <a:bodyPr/>
          <a:lstStyle/>
          <a:p>
            <a:pPr algn="r"/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中子辐射俘获反应截面测量方法</a:t>
            </a:r>
          </a:p>
        </p:txBody>
      </p:sp>
      <p:pic>
        <p:nvPicPr>
          <p:cNvPr id="4" name="Picture 3" descr="image5MS">
            <a:extLst>
              <a:ext uri="{FF2B5EF4-FFF2-40B4-BE49-F238E27FC236}">
                <a16:creationId xmlns:a16="http://schemas.microsoft.com/office/drawing/2014/main" id="{C36C6E7F-68E5-4018-48BE-60C483840E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4" b="8666"/>
          <a:stretch/>
        </p:blipFill>
        <p:spPr bwMode="auto">
          <a:xfrm>
            <a:off x="5961582" y="834859"/>
            <a:ext cx="5945305" cy="2294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EFC81FB-08C4-D308-772E-F6478E66F656}"/>
              </a:ext>
            </a:extLst>
          </p:cNvPr>
          <p:cNvSpPr txBox="1"/>
          <p:nvPr/>
        </p:nvSpPr>
        <p:spPr>
          <a:xfrm>
            <a:off x="335360" y="952170"/>
            <a:ext cx="5760640" cy="2308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中子俘获反应截面测量方法：</a:t>
            </a:r>
            <a:endParaRPr lang="en-US" altLang="zh-CN" sz="3200" dirty="0"/>
          </a:p>
          <a:p>
            <a:pPr marL="609585" indent="-609585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667" dirty="0"/>
              <a:t>活化法</a:t>
            </a:r>
            <a:endParaRPr lang="en-US" altLang="zh-CN" sz="2667" dirty="0"/>
          </a:p>
          <a:p>
            <a:pPr marL="609585" indent="-609585" algn="l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667" u="sng" dirty="0"/>
              <a:t>直接测量法</a:t>
            </a:r>
            <a:r>
              <a:rPr lang="en-US" altLang="zh-CN" sz="2667" u="sng" dirty="0"/>
              <a:t>——</a:t>
            </a:r>
            <a:r>
              <a:rPr lang="zh-CN" altLang="en-US" sz="2667" u="sng" dirty="0"/>
              <a:t>瞬发</a:t>
            </a:r>
            <a:r>
              <a:rPr lang="el-GR" altLang="zh-CN" sz="2667" u="sng" dirty="0"/>
              <a:t>γ</a:t>
            </a:r>
            <a:r>
              <a:rPr lang="zh-CN" altLang="en-US" sz="2667" u="sng" dirty="0"/>
              <a:t>射线法</a:t>
            </a:r>
          </a:p>
          <a:p>
            <a:endParaRPr lang="zh-CN" altLang="en-US" sz="3200" dirty="0"/>
          </a:p>
        </p:txBody>
      </p:sp>
      <p:pic>
        <p:nvPicPr>
          <p:cNvPr id="14" name="图片 13" descr="CERN在n_TOF上的TAC装置">
            <a:extLst>
              <a:ext uri="{FF2B5EF4-FFF2-40B4-BE49-F238E27FC236}">
                <a16:creationId xmlns:a16="http://schemas.microsoft.com/office/drawing/2014/main" id="{CE0EF8BC-4F1A-C910-FB0C-5EE9D8BA111B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11017" y="3473912"/>
            <a:ext cx="2705609" cy="2647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E554894-B09D-AB99-37F8-A16511267457}"/>
              </a:ext>
            </a:extLst>
          </p:cNvPr>
          <p:cNvPicPr/>
          <p:nvPr/>
        </p:nvPicPr>
        <p:blipFill rotWithShape="1">
          <a:blip r:embed="rId4" cstate="print"/>
          <a:srcRect l="3328" r="3613"/>
          <a:stretch/>
        </p:blipFill>
        <p:spPr bwMode="auto">
          <a:xfrm>
            <a:off x="3767958" y="3627508"/>
            <a:ext cx="4387248" cy="2484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图片 15" descr="AGATA.jpg">
            <a:extLst>
              <a:ext uri="{FF2B5EF4-FFF2-40B4-BE49-F238E27FC236}">
                <a16:creationId xmlns:a16="http://schemas.microsoft.com/office/drawing/2014/main" id="{2F7B2471-9E61-3589-7750-9794FE67C3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7345" t="243" r="17903" b="-243"/>
          <a:stretch/>
        </p:blipFill>
        <p:spPr>
          <a:xfrm>
            <a:off x="495367" y="3221302"/>
            <a:ext cx="2705609" cy="2955768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B6F68FF8-04D5-1B45-E76A-4E46C6FD1F20}"/>
              </a:ext>
            </a:extLst>
          </p:cNvPr>
          <p:cNvSpPr txBox="1"/>
          <p:nvPr/>
        </p:nvSpPr>
        <p:spPr>
          <a:xfrm>
            <a:off x="9039513" y="3341320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highlight>
                  <a:srgbClr val="CCFFFF"/>
                </a:highlight>
              </a:rPr>
              <a:t>全吸收型</a:t>
            </a:r>
            <a:r>
              <a:rPr lang="en-US" altLang="zh-CN" dirty="0">
                <a:highlight>
                  <a:srgbClr val="CCFFFF"/>
                </a:highlight>
              </a:rPr>
              <a:t>γ</a:t>
            </a:r>
            <a:r>
              <a:rPr lang="zh-CN" altLang="en-US" dirty="0">
                <a:highlight>
                  <a:srgbClr val="CCFFFF"/>
                </a:highlight>
              </a:rPr>
              <a:t>射线探测系统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BFBBF78-C1A3-4007-A65A-E62DDF42F5C1}"/>
              </a:ext>
            </a:extLst>
          </p:cNvPr>
          <p:cNvSpPr txBox="1"/>
          <p:nvPr/>
        </p:nvSpPr>
        <p:spPr>
          <a:xfrm>
            <a:off x="4718396" y="3265855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highlight>
                  <a:srgbClr val="CCFFFF"/>
                </a:highlight>
              </a:rPr>
              <a:t>总能量型</a:t>
            </a:r>
            <a:r>
              <a:rPr lang="en-US" altLang="zh-CN" dirty="0">
                <a:highlight>
                  <a:srgbClr val="CCFFFF"/>
                </a:highlight>
              </a:rPr>
              <a:t>γ</a:t>
            </a:r>
            <a:r>
              <a:rPr lang="zh-CN" altLang="en-US" dirty="0">
                <a:highlight>
                  <a:srgbClr val="CCFFFF"/>
                </a:highlight>
              </a:rPr>
              <a:t>射线探测系统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702C7FD-0C8C-1929-EBD3-BB9D61CA419E}"/>
              </a:ext>
            </a:extLst>
          </p:cNvPr>
          <p:cNvSpPr txBox="1"/>
          <p:nvPr/>
        </p:nvSpPr>
        <p:spPr>
          <a:xfrm>
            <a:off x="592570" y="3267535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highlight>
                  <a:srgbClr val="CCFFFF"/>
                </a:highlight>
              </a:rPr>
              <a:t>高分辨率</a:t>
            </a:r>
            <a:r>
              <a:rPr lang="en-US" altLang="zh-CN" dirty="0">
                <a:highlight>
                  <a:srgbClr val="CCFFFF"/>
                </a:highlight>
              </a:rPr>
              <a:t>γ</a:t>
            </a:r>
            <a:r>
              <a:rPr lang="zh-CN" altLang="en-US" dirty="0">
                <a:highlight>
                  <a:srgbClr val="CCFFFF"/>
                </a:highlight>
              </a:rPr>
              <a:t>射线探测系统</a:t>
            </a:r>
          </a:p>
        </p:txBody>
      </p:sp>
      <p:sp>
        <p:nvSpPr>
          <p:cNvPr id="20" name="右大括号 19">
            <a:extLst>
              <a:ext uri="{FF2B5EF4-FFF2-40B4-BE49-F238E27FC236}">
                <a16:creationId xmlns:a16="http://schemas.microsoft.com/office/drawing/2014/main" id="{1D65F5B9-8217-333F-9CB1-4104496F03B2}"/>
              </a:ext>
            </a:extLst>
          </p:cNvPr>
          <p:cNvSpPr/>
          <p:nvPr/>
        </p:nvSpPr>
        <p:spPr>
          <a:xfrm rot="16200000">
            <a:off x="5767776" y="-1379889"/>
            <a:ext cx="387608" cy="9100452"/>
          </a:xfrm>
          <a:prstGeom prst="rightBrace">
            <a:avLst>
              <a:gd name="adj1" fmla="val 30995"/>
              <a:gd name="adj2" fmla="val 27326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F1D0FAC-ECA7-5FB5-772E-412A26484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5</a:t>
            </a:fld>
            <a:endParaRPr lang="en-US" altLang="zh-CN" dirty="0">
              <a:highlight>
                <a:srgbClr val="00FFFF"/>
              </a:highlight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A00950D-8B3E-F2C1-2F95-84D07459EF7A}"/>
              </a:ext>
            </a:extLst>
          </p:cNvPr>
          <p:cNvSpPr txBox="1"/>
          <p:nvPr/>
        </p:nvSpPr>
        <p:spPr>
          <a:xfrm>
            <a:off x="939528" y="623717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高纯锗探测器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A6D0B78-862F-4C64-C072-5D7EF7BC1485}"/>
              </a:ext>
            </a:extLst>
          </p:cNvPr>
          <p:cNvSpPr txBox="1"/>
          <p:nvPr/>
        </p:nvSpPr>
        <p:spPr>
          <a:xfrm>
            <a:off x="5273981" y="623717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 </a:t>
            </a:r>
            <a:r>
              <a:rPr lang="en-US" altLang="zh-CN" dirty="0"/>
              <a:t>C6D6</a:t>
            </a:r>
            <a:r>
              <a:rPr lang="zh-CN" altLang="en-US" dirty="0"/>
              <a:t>系统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7B2074E-4F23-389F-08DA-732A1E93452E}"/>
              </a:ext>
            </a:extLst>
          </p:cNvPr>
          <p:cNvSpPr txBox="1"/>
          <p:nvPr/>
        </p:nvSpPr>
        <p:spPr>
          <a:xfrm>
            <a:off x="9037484" y="6237174"/>
            <a:ext cx="2052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基于</a:t>
            </a:r>
            <a:r>
              <a:rPr lang="en-US" altLang="zh-CN" dirty="0"/>
              <a:t>BaF</a:t>
            </a:r>
            <a:r>
              <a:rPr lang="en-US" altLang="zh-CN" baseline="-25000" dirty="0"/>
              <a:t>2</a:t>
            </a:r>
            <a:r>
              <a:rPr lang="zh-CN" altLang="en-US" dirty="0"/>
              <a:t>的</a:t>
            </a:r>
            <a:r>
              <a:rPr lang="en-US" altLang="zh-CN" dirty="0"/>
              <a:t>GTAF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6266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996A1C-1E80-1787-F37C-F020E03EE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730" y="0"/>
            <a:ext cx="5966453" cy="863600"/>
          </a:xfrm>
        </p:spPr>
        <p:txBody>
          <a:bodyPr/>
          <a:lstStyle/>
          <a:p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国内外相关装置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78C8C45-1531-64BC-4FF8-75F9824B3C85}"/>
              </a:ext>
            </a:extLst>
          </p:cNvPr>
          <p:cNvSpPr txBox="1"/>
          <p:nvPr/>
        </p:nvSpPr>
        <p:spPr>
          <a:xfrm>
            <a:off x="121931" y="844044"/>
            <a:ext cx="9793088" cy="2790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欧洲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CERN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TAC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BaF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）、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HPGe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n,xn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80990" indent="-38099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欧洲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GELINA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（电子加速器）：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HPGe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BGO</a:t>
            </a:r>
          </a:p>
          <a:p>
            <a:pPr marL="380990" indent="-38099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美国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LANL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DANCE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BaF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）、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GEANIE  (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n,xn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HPGe+BGO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0990" indent="-38099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日本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J-PARC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HPGe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0990" indent="-38099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中国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CIAE C6D6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（任杰） 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GTAF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BaF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CSNS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HPGe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（蒋伟）</a:t>
            </a:r>
          </a:p>
        </p:txBody>
      </p:sp>
      <p:pic>
        <p:nvPicPr>
          <p:cNvPr id="6" name="Picture 2" descr="IMG_1849">
            <a:extLst>
              <a:ext uri="{FF2B5EF4-FFF2-40B4-BE49-F238E27FC236}">
                <a16:creationId xmlns:a16="http://schemas.microsoft.com/office/drawing/2014/main" id="{633CB1F2-1764-9AC9-4BEA-722865E8A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4" y="4485118"/>
            <a:ext cx="2667019" cy="18880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6604A035-0111-C07B-635E-8DD090E03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46552" y="909425"/>
            <a:ext cx="2342472" cy="295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C3CF9A5B-4BA6-0822-4383-39E862B73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03631" y="3813044"/>
            <a:ext cx="2381224" cy="2749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 descr="127-2762_IMG">
            <a:extLst>
              <a:ext uri="{FF2B5EF4-FFF2-40B4-BE49-F238E27FC236}">
                <a16:creationId xmlns:a16="http://schemas.microsoft.com/office/drawing/2014/main" id="{EB8D62C4-07D9-707E-FD1D-F9CC78C3A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10" b="17717"/>
          <a:stretch>
            <a:fillRect/>
          </a:stretch>
        </p:blipFill>
        <p:spPr bwMode="auto">
          <a:xfrm>
            <a:off x="2841797" y="4485118"/>
            <a:ext cx="2078196" cy="19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7">
            <a:extLst>
              <a:ext uri="{FF2B5EF4-FFF2-40B4-BE49-F238E27FC236}">
                <a16:creationId xmlns:a16="http://schemas.microsoft.com/office/drawing/2014/main" id="{7EF164EB-83A4-6C6B-0DEF-253ABA4A47F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18475" y="4485118"/>
            <a:ext cx="2428284" cy="1971692"/>
          </a:xfrm>
          <a:prstGeom prst="rect">
            <a:avLst/>
          </a:prstGeom>
        </p:spPr>
      </p:pic>
      <p:pic>
        <p:nvPicPr>
          <p:cNvPr id="11" name="图片 10" descr="AGATA2.jpg">
            <a:extLst>
              <a:ext uri="{FF2B5EF4-FFF2-40B4-BE49-F238E27FC236}">
                <a16:creationId xmlns:a16="http://schemas.microsoft.com/office/drawing/2014/main" id="{9F20527B-8F12-92E2-4330-598EE2F5C57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98778" y="4485118"/>
            <a:ext cx="2252833" cy="1971692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82EA913-F480-8291-CAA3-F1E95429032D}"/>
              </a:ext>
            </a:extLst>
          </p:cNvPr>
          <p:cNvSpPr txBox="1"/>
          <p:nvPr/>
        </p:nvSpPr>
        <p:spPr>
          <a:xfrm>
            <a:off x="841993" y="3970964"/>
            <a:ext cx="1127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TAC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CCE0CD7-1BDD-D670-DDE4-AB89E009110A}"/>
              </a:ext>
            </a:extLst>
          </p:cNvPr>
          <p:cNvSpPr txBox="1"/>
          <p:nvPr/>
        </p:nvSpPr>
        <p:spPr>
          <a:xfrm>
            <a:off x="3101259" y="3998053"/>
            <a:ext cx="1127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C</a:t>
            </a:r>
            <a:r>
              <a:rPr lang="en-US" altLang="zh-CN" baseline="-25000" dirty="0"/>
              <a:t>6</a:t>
            </a:r>
            <a:r>
              <a:rPr lang="en-US" altLang="zh-CN" dirty="0"/>
              <a:t>D</a:t>
            </a:r>
            <a:r>
              <a:rPr lang="en-US" altLang="zh-CN" baseline="-25000" dirty="0"/>
              <a:t>6</a:t>
            </a:r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7CA2216-8247-0F8D-090B-7C7086910277}"/>
              </a:ext>
            </a:extLst>
          </p:cNvPr>
          <p:cNvSpPr txBox="1"/>
          <p:nvPr/>
        </p:nvSpPr>
        <p:spPr>
          <a:xfrm>
            <a:off x="5272720" y="3980227"/>
            <a:ext cx="19704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dirty="0" err="1"/>
              <a:t>HPGe</a:t>
            </a:r>
            <a:r>
              <a:rPr lang="en-US" altLang="zh-CN" dirty="0"/>
              <a:t> (</a:t>
            </a:r>
            <a:r>
              <a:rPr lang="en-US" altLang="zh-CN" dirty="0" err="1"/>
              <a:t>n,xn</a:t>
            </a:r>
            <a:r>
              <a:rPr lang="en-US" altLang="zh-CN" dirty="0"/>
              <a:t>)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CF38D27-1BD1-260D-8524-BF5292A913A6}"/>
              </a:ext>
            </a:extLst>
          </p:cNvPr>
          <p:cNvSpPr txBox="1"/>
          <p:nvPr/>
        </p:nvSpPr>
        <p:spPr>
          <a:xfrm>
            <a:off x="7632171" y="3980227"/>
            <a:ext cx="18304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日本</a:t>
            </a:r>
            <a:r>
              <a:rPr lang="en-US" altLang="zh-CN" dirty="0" err="1"/>
              <a:t>HPGe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A2273D4-65C6-4622-72F6-BB6A2FFFB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6</a:t>
            </a:fld>
            <a:endParaRPr lang="en-US" altLang="zh-CN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07494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12BD26-5A9A-DEED-0713-27B01AF69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18" y="14172"/>
            <a:ext cx="7036363" cy="863600"/>
          </a:xfrm>
        </p:spPr>
        <p:txBody>
          <a:bodyPr/>
          <a:lstStyle/>
          <a:p>
            <a:pPr algn="r"/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全吸收型伽马测量装置工作原理</a:t>
            </a:r>
          </a:p>
        </p:txBody>
      </p:sp>
      <p:pic>
        <p:nvPicPr>
          <p:cNvPr id="4" name="图片 1">
            <a:extLst>
              <a:ext uri="{FF2B5EF4-FFF2-40B4-BE49-F238E27FC236}">
                <a16:creationId xmlns:a16="http://schemas.microsoft.com/office/drawing/2014/main" id="{8B56BB54-D583-6FA4-5D70-A6D678D95E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3361060"/>
            <a:ext cx="897890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3781710-7C05-BE2C-A043-89BD294FC538}"/>
              </a:ext>
            </a:extLst>
          </p:cNvPr>
          <p:cNvSpPr txBox="1"/>
          <p:nvPr/>
        </p:nvSpPr>
        <p:spPr>
          <a:xfrm>
            <a:off x="695400" y="1052736"/>
            <a:ext cx="10887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全吸收型伽马测量装置</a:t>
            </a:r>
            <a:r>
              <a:rPr lang="zh-CN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，是一</a:t>
            </a: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类具有</a:t>
            </a:r>
            <a:r>
              <a:rPr lang="zh-CN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接近</a:t>
            </a:r>
            <a:r>
              <a:rPr lang="en-US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4π</a:t>
            </a:r>
            <a:r>
              <a:rPr lang="zh-CN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立体角</a:t>
            </a: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和高探测效率的</a:t>
            </a:r>
            <a:r>
              <a:rPr lang="zh-CN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伽</a:t>
            </a: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马</a:t>
            </a:r>
            <a:r>
              <a:rPr lang="zh-CN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测量装置</a:t>
            </a: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，其对复合核退激产生的级联伽马射线的探测效率接近</a:t>
            </a:r>
            <a:r>
              <a:rPr lang="en-US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100%</a:t>
            </a: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。通过伽马多重性</a:t>
            </a: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加和能来确定</a:t>
            </a:r>
            <a:r>
              <a:rPr lang="zh-CN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n, γ</a:t>
            </a:r>
            <a:r>
              <a:rPr lang="zh-CN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事件。</a:t>
            </a:r>
            <a:endParaRPr lang="en-US" altLang="zh-CN" sz="2400" kern="10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80990" indent="-380990" algn="just">
              <a:buFont typeface="Arial" panose="020B0604020202020204" pitchFamily="34" charset="0"/>
              <a:buChar char="•"/>
              <a:defRPr/>
            </a:pP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通过对（</a:t>
            </a:r>
            <a:r>
              <a:rPr lang="en-US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n, γ</a:t>
            </a: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）事件级联伽马射线的符合测量，可以降低其他反应道出射</a:t>
            </a:r>
            <a:r>
              <a:rPr lang="en-US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γ</a:t>
            </a: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的干扰，降低实验本底；</a:t>
            </a:r>
            <a:endParaRPr lang="en-US" altLang="zh-CN" sz="2400" kern="10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80990" indent="-380990" algn="just">
              <a:buFont typeface="Arial" panose="020B0604020202020204" pitchFamily="34" charset="0"/>
              <a:buChar char="•"/>
              <a:defRPr/>
            </a:pPr>
            <a:r>
              <a:rPr lang="zh-CN" altLang="zh-CN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在针对稀有样品、放射性样品及小反应截面样品的测量中具有优势</a:t>
            </a:r>
            <a:r>
              <a:rPr lang="zh-CN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4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B6A29E97-D0AB-503F-6AB9-F6AC381A0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7</a:t>
            </a:fld>
            <a:endParaRPr lang="en-US" altLang="zh-CN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84954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CB9CE43-7B67-A7B4-7691-5D3FE7946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8</a:t>
            </a:fld>
            <a:endParaRPr lang="en-US" altLang="zh-CN" dirty="0">
              <a:highlight>
                <a:srgbClr val="00FFFF"/>
              </a:highlight>
            </a:endParaRP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58CEF6A5-547E-4973-ACF4-B4838D1520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35560" y="1173162"/>
            <a:ext cx="8229600" cy="6477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4267" dirty="0"/>
              <a:t>二</a:t>
            </a:r>
            <a:r>
              <a:rPr lang="en-US" altLang="zh-CN" sz="4267" dirty="0"/>
              <a:t>.   </a:t>
            </a:r>
            <a:r>
              <a:rPr lang="zh-CN" altLang="en-US" sz="4267" dirty="0"/>
              <a:t>实验系统</a:t>
            </a:r>
            <a:endParaRPr lang="en-US" altLang="zh-CN" sz="40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D5000A14-8672-40EC-A9CC-39028E2030B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672" y="2292855"/>
            <a:ext cx="7358063" cy="360045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CSNS Back-n</a:t>
            </a: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en-US" altLang="zh-CN" sz="2400" dirty="0">
                <a:latin typeface="微软雅黑" pitchFamily="34" charset="-122"/>
                <a:ea typeface="微软雅黑" pitchFamily="34" charset="-122"/>
              </a:rPr>
              <a:t>GTAF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装置组成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数据获取系统 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  <a:buFont typeface="+mj-lt"/>
              <a:buAutoNum type="arabicPeriod"/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数据处理方法          </a:t>
            </a:r>
            <a:endParaRPr lang="en-US" altLang="zh-CN" sz="24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2035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4E4F98-E07C-9A80-D4CD-B5DE6C7FE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269" y="0"/>
            <a:ext cx="4540085" cy="863600"/>
          </a:xfrm>
        </p:spPr>
        <p:txBody>
          <a:bodyPr/>
          <a:lstStyle/>
          <a:p>
            <a:r>
              <a:rPr lang="en-US" altLang="zh-CN" sz="3200" dirty="0">
                <a:latin typeface="微软雅黑" pitchFamily="34" charset="-122"/>
                <a:ea typeface="微软雅黑" pitchFamily="34" charset="-122"/>
              </a:rPr>
              <a:t>CSNS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和</a:t>
            </a:r>
            <a:r>
              <a:rPr lang="en-US" altLang="zh-CN" sz="3200" dirty="0">
                <a:latin typeface="微软雅黑" pitchFamily="34" charset="-122"/>
                <a:ea typeface="微软雅黑" pitchFamily="34" charset="-122"/>
              </a:rPr>
              <a:t>Back-n </a:t>
            </a:r>
            <a:r>
              <a:rPr lang="zh-CN" altLang="en-US" sz="3200" dirty="0">
                <a:latin typeface="微软雅黑" pitchFamily="34" charset="-122"/>
                <a:ea typeface="微软雅黑" pitchFamily="34" charset="-122"/>
              </a:rPr>
              <a:t>简介</a:t>
            </a:r>
            <a:endParaRPr lang="zh-CN" altLang="en-US" sz="3200" dirty="0"/>
          </a:p>
        </p:txBody>
      </p:sp>
      <p:pic>
        <p:nvPicPr>
          <p:cNvPr id="4" name="内容占位符 3" descr="地图&#10;&#10;描述已自动生成">
            <a:extLst>
              <a:ext uri="{FF2B5EF4-FFF2-40B4-BE49-F238E27FC236}">
                <a16:creationId xmlns:a16="http://schemas.microsoft.com/office/drawing/2014/main" id="{21218611-2768-588E-9316-9CDC59EA8E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597" y="836712"/>
            <a:ext cx="7306552" cy="559808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0778DF3-DE32-89AE-0C50-49CBEEB46C2B}"/>
              </a:ext>
            </a:extLst>
          </p:cNvPr>
          <p:cNvSpPr txBox="1"/>
          <p:nvPr/>
        </p:nvSpPr>
        <p:spPr>
          <a:xfrm>
            <a:off x="261722" y="1346227"/>
            <a:ext cx="1122422" cy="543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67" dirty="0"/>
              <a:t>50keV</a:t>
            </a:r>
          </a:p>
          <a:p>
            <a:r>
              <a:rPr lang="zh-CN" altLang="en-US" sz="1467" dirty="0"/>
              <a:t>负氢离子源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B33B8F7-3975-DF8C-7B27-AC58B8642679}"/>
              </a:ext>
            </a:extLst>
          </p:cNvPr>
          <p:cNvSpPr txBox="1"/>
          <p:nvPr/>
        </p:nvSpPr>
        <p:spPr>
          <a:xfrm>
            <a:off x="800436" y="2210859"/>
            <a:ext cx="675185" cy="543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67" dirty="0"/>
              <a:t>3MeV</a:t>
            </a:r>
          </a:p>
          <a:p>
            <a:r>
              <a:rPr lang="en-US" altLang="zh-CN" sz="1467" dirty="0"/>
              <a:t>RFQ</a:t>
            </a:r>
            <a:endParaRPr lang="zh-CN" altLang="en-US" sz="1467" dirty="0"/>
          </a:p>
        </p:txBody>
      </p:sp>
      <p:sp>
        <p:nvSpPr>
          <p:cNvPr id="7" name="文本框 4">
            <a:extLst>
              <a:ext uri="{FF2B5EF4-FFF2-40B4-BE49-F238E27FC236}">
                <a16:creationId xmlns:a16="http://schemas.microsoft.com/office/drawing/2014/main" id="{50778DF3-DE32-89AE-0C50-49CBEEB46C2B}"/>
              </a:ext>
            </a:extLst>
          </p:cNvPr>
          <p:cNvSpPr txBox="1"/>
          <p:nvPr/>
        </p:nvSpPr>
        <p:spPr>
          <a:xfrm>
            <a:off x="2566780" y="1346227"/>
            <a:ext cx="1685077" cy="543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1467" dirty="0"/>
              <a:t>80MeV</a:t>
            </a:r>
          </a:p>
          <a:p>
            <a:r>
              <a:rPr lang="zh-CN" altLang="en-US" sz="1467" dirty="0"/>
              <a:t>漂移管直线加速器</a:t>
            </a:r>
          </a:p>
        </p:txBody>
      </p:sp>
      <p:sp>
        <p:nvSpPr>
          <p:cNvPr id="8" name="文本框 4">
            <a:extLst>
              <a:ext uri="{FF2B5EF4-FFF2-40B4-BE49-F238E27FC236}">
                <a16:creationId xmlns:a16="http://schemas.microsoft.com/office/drawing/2014/main" id="{50778DF3-DE32-89AE-0C50-49CBEEB46C2B}"/>
              </a:ext>
            </a:extLst>
          </p:cNvPr>
          <p:cNvSpPr txBox="1"/>
          <p:nvPr/>
        </p:nvSpPr>
        <p:spPr>
          <a:xfrm>
            <a:off x="5588894" y="3074419"/>
            <a:ext cx="1556836" cy="707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1333" dirty="0"/>
              <a:t>快循环同步加速器</a:t>
            </a:r>
            <a:endParaRPr lang="en-US" altLang="zh-CN" sz="1333" dirty="0"/>
          </a:p>
          <a:p>
            <a:r>
              <a:rPr lang="en-US" altLang="zh-CN" sz="1333" dirty="0"/>
              <a:t>1.6GeV</a:t>
            </a:r>
            <a:r>
              <a:rPr lang="zh-CN" altLang="en-US" sz="1333" dirty="0"/>
              <a:t>，</a:t>
            </a:r>
            <a:r>
              <a:rPr lang="en-US" altLang="zh-CN" sz="1333" dirty="0"/>
              <a:t>25Hz</a:t>
            </a:r>
          </a:p>
          <a:p>
            <a:r>
              <a:rPr lang="en-US" altLang="zh-CN" sz="1333" dirty="0"/>
              <a:t>63</a:t>
            </a:r>
            <a:r>
              <a:rPr lang="el-GR" altLang="zh-CN" sz="1333" dirty="0"/>
              <a:t>μ</a:t>
            </a:r>
            <a:r>
              <a:rPr lang="en-US" altLang="zh-CN" sz="1333" dirty="0"/>
              <a:t>A</a:t>
            </a:r>
            <a:endParaRPr lang="zh-CN" altLang="en-US" sz="1333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75312D1-0B6A-FBA3-D0AF-E4ED2A4DD1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96" r="2997" b="5635"/>
          <a:stretch/>
        </p:blipFill>
        <p:spPr>
          <a:xfrm>
            <a:off x="7570175" y="859760"/>
            <a:ext cx="4303671" cy="240493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B42FB8D-D4C4-9B2F-1FB3-5B6057BDF7F7}"/>
              </a:ext>
            </a:extLst>
          </p:cNvPr>
          <p:cNvSpPr txBox="1"/>
          <p:nvPr/>
        </p:nvSpPr>
        <p:spPr>
          <a:xfrm>
            <a:off x="7576955" y="3390565"/>
            <a:ext cx="4742108" cy="955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 algn="just">
              <a:buFont typeface="Arial" panose="020B0604020202020204" pitchFamily="34" charset="0"/>
              <a:buChar char="•"/>
            </a:pPr>
            <a:r>
              <a:rPr lang="zh-CN" altLang="en-US" sz="1467" dirty="0">
                <a:latin typeface="微软雅黑" pitchFamily="34" charset="-122"/>
                <a:ea typeface="微软雅黑" pitchFamily="34" charset="-122"/>
              </a:rPr>
              <a:t>中子能谱宽：</a:t>
            </a:r>
            <a:r>
              <a:rPr lang="en-US" altLang="zh-CN" sz="1467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0.0253eV-300.0MeV</a:t>
            </a:r>
          </a:p>
          <a:p>
            <a:pPr marL="380990" indent="-38099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67" dirty="0">
                <a:latin typeface="微软雅黑" pitchFamily="34" charset="-122"/>
                <a:ea typeface="微软雅黑" pitchFamily="34" charset="-122"/>
              </a:rPr>
              <a:t>中子注量率高 </a:t>
            </a:r>
            <a:r>
              <a:rPr lang="en-US" altLang="zh-CN" sz="1467" dirty="0">
                <a:latin typeface="微软雅黑" pitchFamily="34" charset="-122"/>
                <a:ea typeface="微软雅黑" pitchFamily="34" charset="-122"/>
              </a:rPr>
              <a:t>:</a:t>
            </a:r>
            <a:r>
              <a:rPr lang="en-US" altLang="zh-CN" sz="1467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</a:t>
            </a:r>
            <a:r>
              <a:rPr lang="en-US" altLang="zh-CN" sz="1467" baseline="300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6</a:t>
            </a:r>
            <a:r>
              <a:rPr lang="en-US" altLang="zh-CN" sz="1467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-10</a:t>
            </a:r>
            <a:r>
              <a:rPr lang="en-US" altLang="zh-CN" sz="1467" baseline="300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7</a:t>
            </a:r>
            <a:r>
              <a:rPr lang="en-US" altLang="zh-CN" sz="1467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n/cm</a:t>
            </a:r>
            <a:r>
              <a:rPr lang="en-US" altLang="zh-CN" sz="1467" baseline="300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</a:t>
            </a:r>
            <a:r>
              <a:rPr lang="en-US" altLang="zh-CN" sz="1467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/s  (80m,100kW)</a:t>
            </a:r>
          </a:p>
          <a:p>
            <a:pPr marL="380990" indent="-38099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67" b="1" dirty="0">
                <a:latin typeface="微软雅黑" pitchFamily="34" charset="-122"/>
                <a:ea typeface="微软雅黑" pitchFamily="34" charset="-122"/>
              </a:rPr>
              <a:t>能量分辨率较好：</a:t>
            </a:r>
            <a:r>
              <a:rPr lang="en-US" altLang="zh-CN" sz="1467" b="1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0.6%</a:t>
            </a:r>
            <a:r>
              <a:rPr lang="zh-CN" altLang="en-US" sz="1467" b="1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（</a:t>
            </a:r>
            <a:r>
              <a:rPr lang="en-US" altLang="zh-CN" sz="1467" b="1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&lt;1keV</a:t>
            </a:r>
            <a:r>
              <a:rPr lang="zh-CN" altLang="en-US" sz="1467" b="1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）</a:t>
            </a:r>
            <a:endParaRPr lang="zh-CN" altLang="en-US" sz="1467" dirty="0"/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E4ADC0ED-35E1-379B-AC48-BD3A4378B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7C2DB-BE4C-4979-AA11-3635D344B50F}" type="slidenum">
              <a:rPr lang="en-US" altLang="zh-CN" smtClean="0">
                <a:highlight>
                  <a:srgbClr val="00FFFF"/>
                </a:highlight>
              </a:rPr>
              <a:pPr/>
              <a:t>9</a:t>
            </a:fld>
            <a:endParaRPr lang="en-US" altLang="zh-CN" dirty="0">
              <a:highlight>
                <a:srgbClr val="00FFFF"/>
              </a:highlight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244CDBD-867C-0227-2B1F-8E4C2B1883E5}"/>
              </a:ext>
            </a:extLst>
          </p:cNvPr>
          <p:cNvSpPr txBox="1"/>
          <p:nvPr/>
        </p:nvSpPr>
        <p:spPr>
          <a:xfrm>
            <a:off x="7518246" y="4385209"/>
            <a:ext cx="4540157" cy="1892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l">
              <a:lnSpc>
                <a:spcPct val="150000"/>
              </a:lnSpc>
            </a:pPr>
            <a:r>
              <a:rPr lang="zh-CN" altLang="en-US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功率提升：</a:t>
            </a:r>
            <a:endParaRPr lang="en-US" altLang="zh-CN" sz="16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304800" algn="l">
              <a:lnSpc>
                <a:spcPct val="150000"/>
              </a:lnSpc>
            </a:pPr>
            <a:r>
              <a:rPr lang="en-US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2018</a:t>
            </a:r>
            <a:r>
              <a:rPr lang="zh-CN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</a:t>
            </a:r>
            <a:r>
              <a:rPr lang="zh-CN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月，</a:t>
            </a:r>
            <a:r>
              <a:rPr lang="en-US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20kW</a:t>
            </a:r>
            <a:r>
              <a:rPr lang="zh-CN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2019</a:t>
            </a:r>
            <a:r>
              <a:rPr lang="zh-CN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月，</a:t>
            </a:r>
            <a:r>
              <a:rPr lang="en-US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50kW</a:t>
            </a:r>
            <a:r>
              <a:rPr lang="zh-CN" altLang="zh-CN" sz="1600" u="sng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1600" u="sng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304800" algn="l">
              <a:lnSpc>
                <a:spcPct val="150000"/>
              </a:lnSpc>
            </a:pPr>
            <a:r>
              <a:rPr lang="en-US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2019</a:t>
            </a:r>
            <a:r>
              <a:rPr lang="zh-CN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zh-CN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月，</a:t>
            </a:r>
            <a:r>
              <a:rPr lang="en-US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80kW</a:t>
            </a:r>
            <a:r>
              <a:rPr lang="zh-CN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2020</a:t>
            </a:r>
            <a:r>
              <a:rPr lang="zh-CN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月，</a:t>
            </a:r>
            <a:r>
              <a:rPr lang="en-US" altLang="zh-CN" sz="16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100kW;</a:t>
            </a:r>
          </a:p>
          <a:p>
            <a:pPr indent="304800" algn="l">
              <a:lnSpc>
                <a:spcPct val="150000"/>
              </a:lnSpc>
            </a:pPr>
            <a:r>
              <a:rPr lang="en-US" altLang="zh-CN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zh-CN" alt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</a:t>
            </a:r>
            <a:r>
              <a:rPr lang="en-US" altLang="zh-CN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125kW</a:t>
            </a:r>
            <a:r>
              <a:rPr lang="zh-CN" alt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CN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zh-CN" alt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</a:t>
            </a:r>
            <a:r>
              <a:rPr lang="en-US" altLang="zh-CN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140kW;</a:t>
            </a:r>
          </a:p>
          <a:p>
            <a:pPr indent="304800" algn="l">
              <a:lnSpc>
                <a:spcPct val="150000"/>
              </a:lnSpc>
            </a:pPr>
            <a:r>
              <a:rPr lang="en-US" altLang="zh-CN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zh-CN" alt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年，</a:t>
            </a:r>
            <a:r>
              <a:rPr lang="en-US" altLang="zh-CN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160kW ……</a:t>
            </a:r>
            <a:endParaRPr lang="en-US" altLang="zh-CN" sz="1600" kern="1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408562"/>
      </p:ext>
    </p:extLst>
  </p:cSld>
  <p:clrMapOvr>
    <a:masterClrMapping/>
  </p:clrMapOvr>
</p:sld>
</file>

<file path=ppt/theme/theme1.xml><?xml version="1.0" encoding="utf-8"?>
<a:theme xmlns:a="http://schemas.openxmlformats.org/drawingml/2006/main" name="原子能院ppt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原子能院ppt主题" id="{36F3A868-D5A4-46EC-B84A-AFA1B92A88D9}" vid="{695C6528-7153-46C2-8DBF-F9D49F643C33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22345</TotalTime>
  <Words>2706</Words>
  <Application>Microsoft Office PowerPoint</Application>
  <PresentationFormat>宽屏</PresentationFormat>
  <Paragraphs>422</Paragraphs>
  <Slides>36</Slides>
  <Notes>14</Notes>
  <HiddenSlides>1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8" baseType="lpstr">
      <vt:lpstr>等线</vt:lpstr>
      <vt:lpstr>思源黑体 Regular</vt:lpstr>
      <vt:lpstr>宋体</vt:lpstr>
      <vt:lpstr>微软雅黑</vt:lpstr>
      <vt:lpstr>Arial</vt:lpstr>
      <vt:lpstr>Calibri</vt:lpstr>
      <vt:lpstr>Cambria Math</vt:lpstr>
      <vt:lpstr>Helvetica</vt:lpstr>
      <vt:lpstr>Times New Roman</vt:lpstr>
      <vt:lpstr>Wingdings</vt:lpstr>
      <vt:lpstr>原子能院ppt主题</vt:lpstr>
      <vt:lpstr>Visio</vt:lpstr>
      <vt:lpstr>PowerPoint 演示文稿</vt:lpstr>
      <vt:lpstr>PowerPoint 演示文稿</vt:lpstr>
      <vt:lpstr>PowerPoint 演示文稿</vt:lpstr>
      <vt:lpstr>PowerPoint 演示文稿</vt:lpstr>
      <vt:lpstr>中子辐射俘获反应截面测量方法</vt:lpstr>
      <vt:lpstr>国内外相关装置 </vt:lpstr>
      <vt:lpstr>全吸收型伽马测量装置工作原理</vt:lpstr>
      <vt:lpstr>二.   实验系统</vt:lpstr>
      <vt:lpstr>CSNS和Back-n 简介</vt:lpstr>
      <vt:lpstr>GTAF装置组成</vt:lpstr>
      <vt:lpstr>实验设置</vt:lpstr>
      <vt:lpstr>（n,  γ）本底事件的来源</vt:lpstr>
      <vt:lpstr>GTAF装置的数据获取系统1</vt:lpstr>
      <vt:lpstr>GTAF装置的数据获取系统2（GDDAQ）</vt:lpstr>
      <vt:lpstr>实验数据处理流程</vt:lpstr>
      <vt:lpstr>本底扣除方法</vt:lpstr>
      <vt:lpstr>Au实验数据</vt:lpstr>
      <vt:lpstr>Au-吸收片定量法</vt:lpstr>
      <vt:lpstr>三.  年度进展</vt:lpstr>
      <vt:lpstr>PowerPoint 演示文稿</vt:lpstr>
      <vt:lpstr>PowerPoint 演示文稿</vt:lpstr>
      <vt:lpstr>PowerPoint 演示文稿</vt:lpstr>
      <vt:lpstr>GTAF-II time resolution（60Co cascade gamma rays）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235U(n, γ)的气体电离室联合实验</vt:lpstr>
      <vt:lpstr>PowerPoint 演示文稿</vt:lpstr>
      <vt:lpstr>PowerPoint 演示文稿</vt:lpstr>
      <vt:lpstr>PowerPoint 演示文稿</vt:lpstr>
    </vt:vector>
  </TitlesOfParts>
  <Company>Lenovo (Beijing)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PPT模板</dc:title>
  <dc:creator>中核集团</dc:creator>
  <cp:lastModifiedBy>Guangyuan Luan</cp:lastModifiedBy>
  <cp:revision>613</cp:revision>
  <dcterms:created xsi:type="dcterms:W3CDTF">2014-12-13T21:38:00Z</dcterms:created>
  <dcterms:modified xsi:type="dcterms:W3CDTF">2024-08-23T21:26:58Z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