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59" r:id="rId5"/>
    <p:sldId id="263" r:id="rId6"/>
    <p:sldId id="264" r:id="rId7"/>
    <p:sldId id="265" r:id="rId8"/>
    <p:sldId id="267" r:id="rId9"/>
    <p:sldId id="266" r:id="rId10"/>
    <p:sldId id="262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36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D7148-51A4-457D-AACB-896C0955F088}" type="datetimeFigureOut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027BC-330B-413A-B7BB-24069F1DEB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354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AE408-48CD-4A5F-920A-C9223076BB4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105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027BC-330B-413A-B7BB-24069F1DEBC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209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0FA1-E619-40FF-BE03-2F1DA1228CB9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593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44EB8-6171-496C-8AB1-CC6621935F20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746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66F3-830E-4431-9B7E-F74153C2B98A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271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C514-EFCC-4200-BA8D-F4CDE7202C43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995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B926-814C-47DD-A0D2-AFBB297D88F5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756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E2AF7-0A43-48C1-9D59-1A169CC79D04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662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1941-E8ED-4E69-991C-ECC60D722C3A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8003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507B-0CE7-4B9B-B916-F4BD393F3530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6054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090C-302D-4525-85E8-59A58A5EA259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501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90A3-5A14-4D2D-8628-1DFB437F62AC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31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85F0-E66D-4D77-8CC3-4263CE115620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5918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4173F-2181-4319-9F59-FA80CC94CBEA}" type="datetime1">
              <a:rPr lang="zh-CN" altLang="en-US" smtClean="0"/>
              <a:t>2024/7/8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59AF1-F620-47B2-B5D3-740B87DDB9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0328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768926"/>
            <a:ext cx="9144000" cy="226522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Schedule,</a:t>
            </a:r>
            <a:br>
              <a:rPr lang="en-US" altLang="zh-CN" dirty="0" smtClean="0"/>
            </a:br>
            <a:r>
              <a:rPr lang="en-US" altLang="zh-CN" dirty="0" smtClean="0"/>
              <a:t> progress and plan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789074"/>
            <a:ext cx="9144000" cy="1655762"/>
          </a:xfrm>
        </p:spPr>
        <p:txBody>
          <a:bodyPr/>
          <a:lstStyle/>
          <a:p>
            <a:r>
              <a:rPr lang="en-US" altLang="zh-CN" dirty="0" err="1" smtClean="0"/>
              <a:t>Mingyi</a:t>
            </a:r>
            <a:r>
              <a:rPr lang="en-US" altLang="zh-CN" dirty="0" smtClean="0"/>
              <a:t> Dong</a:t>
            </a:r>
          </a:p>
          <a:p>
            <a:endParaRPr lang="en-US" altLang="zh-CN" dirty="0"/>
          </a:p>
          <a:p>
            <a:r>
              <a:rPr lang="en-US" altLang="zh-CN" dirty="0" smtClean="0"/>
              <a:t>2024.7.8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5392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9993"/>
          </a:xfrm>
        </p:spPr>
        <p:txBody>
          <a:bodyPr/>
          <a:lstStyle/>
          <a:p>
            <a:pPr algn="ctr"/>
            <a:r>
              <a:rPr lang="en-US" altLang="zh-CN" dirty="0" smtClean="0"/>
              <a:t>Details of plan for next week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657770"/>
              </p:ext>
            </p:extLst>
          </p:nvPr>
        </p:nvGraphicFramePr>
        <p:xfrm>
          <a:off x="235527" y="1639454"/>
          <a:ext cx="8987465" cy="4731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7699"/>
                <a:gridCol w="2879298"/>
                <a:gridCol w="1553048"/>
                <a:gridCol w="3597420"/>
              </a:tblGrid>
              <a:tr h="72563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Tasks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Time needed (day)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person in charge</a:t>
                      </a:r>
                      <a:endParaRPr lang="zh-CN" altLang="en-US" dirty="0"/>
                    </a:p>
                  </a:txBody>
                  <a:tcPr/>
                </a:tc>
              </a:tr>
              <a:tr h="725632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Remove the shielding concrete block covers on both sides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Facilities Operation group</a:t>
                      </a:r>
                    </a:p>
                    <a:p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(Jing Xiaoping)</a:t>
                      </a:r>
                      <a:endParaRPr lang="zh-CN" altLang="en-US" dirty="0"/>
                    </a:p>
                  </a:txBody>
                  <a:tcPr/>
                </a:tc>
              </a:tr>
              <a:tr h="725632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Disconnect the connection of power and cooling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3-4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Facilities Operation group</a:t>
                      </a:r>
                      <a:endParaRPr lang="zh-CN" alt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(Jing Xiaoping)</a:t>
                      </a:r>
                      <a:endParaRPr lang="zh-CN" altLang="en-US" dirty="0" smtClean="0"/>
                    </a:p>
                  </a:txBody>
                  <a:tcPr/>
                </a:tc>
              </a:tr>
              <a:tr h="725632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Remove the small angle luminosity detector and ZDD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err="1" smtClean="0"/>
                        <a:t>Cai</a:t>
                      </a:r>
                      <a:r>
                        <a:rPr lang="en-US" altLang="zh-CN" dirty="0" smtClean="0"/>
                        <a:t> Xiao </a:t>
                      </a:r>
                      <a:endParaRPr lang="zh-CN" altLang="en-US" dirty="0"/>
                    </a:p>
                  </a:txBody>
                  <a:tcPr/>
                </a:tc>
              </a:tr>
              <a:tr h="725632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Remove the support structure for small angle luminosity detector and ZDD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1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Zheng </a:t>
                      </a:r>
                      <a:r>
                        <a:rPr lang="en-US" altLang="zh-CN" dirty="0" err="1" smtClean="0"/>
                        <a:t>Jianping</a:t>
                      </a:r>
                      <a:endParaRPr lang="zh-CN" altLang="en-US" dirty="0"/>
                    </a:p>
                  </a:txBody>
                  <a:tcPr/>
                </a:tc>
              </a:tr>
              <a:tr h="725632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Start removing magnets from IP area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4554" y="4201810"/>
            <a:ext cx="2730020" cy="21545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118" y="1787013"/>
            <a:ext cx="3086892" cy="2092902"/>
          </a:xfrm>
          <a:prstGeom prst="rect">
            <a:avLst/>
          </a:prstGeom>
        </p:spPr>
      </p:pic>
      <p:cxnSp>
        <p:nvCxnSpPr>
          <p:cNvPr id="9" name="直接箭头连接符 8"/>
          <p:cNvCxnSpPr/>
          <p:nvPr/>
        </p:nvCxnSpPr>
        <p:spPr>
          <a:xfrm flipV="1">
            <a:off x="3512127" y="3553691"/>
            <a:ext cx="4977246" cy="820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3470564" y="5279080"/>
            <a:ext cx="5486400" cy="23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82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83548"/>
            <a:ext cx="10515600" cy="1076773"/>
          </a:xfrm>
        </p:spPr>
        <p:txBody>
          <a:bodyPr/>
          <a:lstStyle/>
          <a:p>
            <a:r>
              <a:rPr lang="en-US" altLang="zh-CN" dirty="0" smtClean="0"/>
              <a:t>Inner Chamber Upgrade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60321"/>
            <a:ext cx="10913918" cy="1633811"/>
          </a:xfrm>
        </p:spPr>
        <p:txBody>
          <a:bodyPr>
            <a:normAutofit fontScale="55000" lnSpcReduction="20000"/>
          </a:bodyPr>
          <a:lstStyle/>
          <a:p>
            <a:r>
              <a:rPr lang="en-US" altLang="zh-CN" dirty="0" smtClean="0"/>
              <a:t>CGEM workshop, Jun 28-29, 2024</a:t>
            </a:r>
          </a:p>
          <a:p>
            <a:pPr marL="0" indent="0">
              <a:buNone/>
            </a:pPr>
            <a:r>
              <a:rPr lang="zh-CN" altLang="en-US" dirty="0" smtClean="0"/>
              <a:t>      https://indico.ihep.ac.cn/event/22837/</a:t>
            </a:r>
          </a:p>
          <a:p>
            <a:endParaRPr lang="en-US" altLang="zh-CN" dirty="0" smtClean="0"/>
          </a:p>
          <a:p>
            <a:r>
              <a:rPr lang="en-US" altLang="zh-CN" dirty="0"/>
              <a:t>Collaboration Meeting in Summer 2024, Jul. 2 - 6, 2024, LNU</a:t>
            </a:r>
          </a:p>
          <a:p>
            <a:pPr marL="0" indent="0">
              <a:buNone/>
            </a:pPr>
            <a:r>
              <a:rPr lang="en-US" altLang="zh-CN" dirty="0" smtClean="0"/>
              <a:t>        https://indico.ihep.ac.cn/event/22305/contributions/157677/attachments/79594/99329/besiii--closeout-summer-2024.pdf</a:t>
            </a:r>
          </a:p>
          <a:p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55" y="3182339"/>
            <a:ext cx="4999935" cy="334315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690" y="2894132"/>
            <a:ext cx="6629407" cy="3772339"/>
          </a:xfrm>
          <a:prstGeom prst="rect">
            <a:avLst/>
          </a:prstGeom>
        </p:spPr>
      </p:pic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0860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27001"/>
            <a:ext cx="10515600" cy="5588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altLang="zh-CN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华文楷体" panose="02010600040101010101" pitchFamily="2" charset="-122"/>
              </a:rPr>
              <a:t>S</a:t>
            </a:r>
            <a:r>
              <a:rPr lang="en-US" altLang="zh-CN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华文楷体" panose="02010600040101010101" pitchFamily="2" charset="-122"/>
              </a:rPr>
              <a:t>chedule (may be updated each week) </a:t>
            </a:r>
            <a:endParaRPr lang="zh-CN" altLang="en-US" sz="3600" b="1" dirty="0">
              <a:solidFill>
                <a:srgbClr val="002060"/>
              </a:solidFill>
              <a:latin typeface="Cambria" panose="02040503050406030204" pitchFamily="18" charset="0"/>
              <a:ea typeface="华文楷体" panose="02010600040101010101" pitchFamily="2" charset="-122"/>
            </a:endParaRPr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4416215"/>
              </p:ext>
            </p:extLst>
          </p:nvPr>
        </p:nvGraphicFramePr>
        <p:xfrm>
          <a:off x="270163" y="786323"/>
          <a:ext cx="11465502" cy="5676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150"/>
                <a:gridCol w="2126768"/>
                <a:gridCol w="1018646"/>
                <a:gridCol w="1897918"/>
                <a:gridCol w="5844020"/>
              </a:tblGrid>
              <a:tr h="666388"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No.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tasks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Duration</a:t>
                      </a:r>
                      <a:r>
                        <a:rPr lang="zh-CN" altLang="en-US" sz="1800" dirty="0" smtClean="0"/>
                        <a:t>（</a:t>
                      </a:r>
                      <a:r>
                        <a:rPr lang="en-US" altLang="zh-CN" sz="1800" dirty="0" smtClean="0"/>
                        <a:t>day</a:t>
                      </a:r>
                      <a:r>
                        <a:rPr lang="zh-CN" altLang="en-US" sz="1800" dirty="0" smtClean="0"/>
                        <a:t>）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Start</a:t>
                      </a:r>
                      <a:r>
                        <a:rPr lang="en-US" altLang="zh-CN" sz="1800" baseline="0" dirty="0" smtClean="0"/>
                        <a:t> time and stop time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Sub-system</a:t>
                      </a:r>
                      <a:r>
                        <a:rPr lang="en-US" altLang="zh-CN" sz="1800" baseline="0" dirty="0" smtClean="0"/>
                        <a:t> involved</a:t>
                      </a:r>
                      <a:endParaRPr lang="zh-CN" altLang="en-US" sz="1800" dirty="0"/>
                    </a:p>
                  </a:txBody>
                  <a:tcPr/>
                </a:tc>
              </a:tr>
              <a:tr h="945554"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1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>
                          <a:solidFill>
                            <a:srgbClr val="0000FF"/>
                          </a:solidFill>
                        </a:rPr>
                        <a:t>Removal of equipment of</a:t>
                      </a:r>
                      <a:r>
                        <a:rPr lang="en-US" altLang="zh-CN" sz="1800" baseline="0" dirty="0" smtClean="0">
                          <a:solidFill>
                            <a:srgbClr val="0000FF"/>
                          </a:solidFill>
                        </a:rPr>
                        <a:t> machine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altLang="zh-CN" sz="1800" dirty="0" smtClean="0"/>
                        <a:t>July 1-</a:t>
                      </a:r>
                      <a:r>
                        <a:rPr lang="en-US" altLang="zh-CN" sz="1800" baseline="0" dirty="0" smtClean="0"/>
                        <a:t> Aug. 6</a:t>
                      </a:r>
                      <a:endParaRPr lang="en-US" altLang="zh-CN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Utility, Small angle </a:t>
                      </a:r>
                      <a:r>
                        <a:rPr lang="en-US" altLang="zh-CN" sz="1800" dirty="0" err="1" smtClean="0"/>
                        <a:t>lum</a:t>
                      </a:r>
                      <a:r>
                        <a:rPr lang="en-US" altLang="zh-CN" sz="1800" dirty="0" smtClean="0"/>
                        <a:t>. Detector and</a:t>
                      </a:r>
                      <a:r>
                        <a:rPr lang="en-US" altLang="zh-CN" sz="1800" baseline="0" dirty="0" smtClean="0"/>
                        <a:t> ZDD,  Beam pipe, slow control</a:t>
                      </a:r>
                      <a:endParaRPr lang="en-US" altLang="zh-CN" sz="1800" dirty="0" smtClean="0"/>
                    </a:p>
                  </a:txBody>
                  <a:tcPr/>
                </a:tc>
              </a:tr>
              <a:tr h="456305"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2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Pull-out of EEMC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Utility, EMC,</a:t>
                      </a:r>
                      <a:r>
                        <a:rPr lang="en-US" altLang="zh-CN" sz="1800" baseline="0" dirty="0" smtClean="0"/>
                        <a:t> TOF,  MDC, MUC</a:t>
                      </a:r>
                      <a:endParaRPr lang="zh-CN" altLang="en-US" dirty="0"/>
                    </a:p>
                  </a:txBody>
                  <a:tcPr/>
                </a:tc>
              </a:tr>
              <a:tr h="1229219"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3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Removal of inner chamber</a:t>
                      </a:r>
                      <a:r>
                        <a:rPr lang="zh-CN" altLang="en-US" sz="1800" dirty="0" smtClean="0"/>
                        <a:t>（</a:t>
                      </a:r>
                      <a:r>
                        <a:rPr lang="en-US" altLang="zh-CN" sz="1800" dirty="0" smtClean="0"/>
                        <a:t>Operate simultaneously on both sides </a:t>
                      </a:r>
                      <a:r>
                        <a:rPr lang="zh-CN" altLang="en-US" sz="1800" dirty="0" smtClean="0"/>
                        <a:t>）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51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aseline="0" dirty="0" smtClean="0"/>
                        <a:t>Aug. 7- Sep.7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aseline="0" dirty="0" smtClean="0"/>
                        <a:t>Sep.8- Sep. 28</a:t>
                      </a:r>
                      <a:endParaRPr lang="en-US" altLang="zh-CN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 smtClean="0"/>
                        <a:t>MDC,</a:t>
                      </a:r>
                      <a:r>
                        <a:rPr lang="en-US" altLang="zh-CN" sz="1800" baseline="0" dirty="0" smtClean="0"/>
                        <a:t> MDC electronics, Gas, Mechanics, Laser Alignment group, Trigger, DAQ, Slow control</a:t>
                      </a:r>
                      <a:endParaRPr lang="en-US" altLang="zh-CN" sz="1800" dirty="0" smtClean="0"/>
                    </a:p>
                  </a:txBody>
                  <a:tcPr/>
                </a:tc>
              </a:tr>
              <a:tr h="661887"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4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Installation of  CGEM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44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 smtClean="0"/>
                        <a:t>Sep.29- Nov.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 smtClean="0"/>
                        <a:t>CGEM group,</a:t>
                      </a:r>
                      <a:r>
                        <a:rPr lang="en-US" altLang="zh-CN" sz="1800" baseline="0" dirty="0" smtClean="0"/>
                        <a:t> </a:t>
                      </a:r>
                      <a:r>
                        <a:rPr lang="en-US" altLang="zh-CN" sz="1800" dirty="0" smtClean="0"/>
                        <a:t>MDC,</a:t>
                      </a:r>
                      <a:r>
                        <a:rPr lang="en-US" altLang="zh-CN" sz="1800" baseline="0" dirty="0" smtClean="0"/>
                        <a:t> MDC electronics, Gas, Mechanics, Laser Alignment group, Trigger, DAQ, Slow control</a:t>
                      </a:r>
                      <a:endParaRPr lang="en-US" altLang="zh-CN" sz="1800" dirty="0" smtClean="0"/>
                    </a:p>
                  </a:txBody>
                  <a:tcPr/>
                </a:tc>
              </a:tr>
              <a:tr h="517897"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5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Recover EEMC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 smtClean="0"/>
                        <a:t>Nov. 12-Dec.30</a:t>
                      </a:r>
                    </a:p>
                    <a:p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 smtClean="0"/>
                        <a:t>Utility, EMC,</a:t>
                      </a:r>
                      <a:r>
                        <a:rPr lang="en-US" altLang="zh-CN" sz="1800" baseline="0" dirty="0" smtClean="0"/>
                        <a:t> TOF,  MDC, MUC</a:t>
                      </a:r>
                      <a:endParaRPr lang="zh-CN" altLang="en-US" dirty="0" smtClean="0"/>
                    </a:p>
                  </a:txBody>
                  <a:tcPr/>
                </a:tc>
              </a:tr>
              <a:tr h="821349"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6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 smtClean="0">
                          <a:solidFill>
                            <a:srgbClr val="0000FF"/>
                          </a:solidFill>
                        </a:rPr>
                        <a:t>Recover equipment of</a:t>
                      </a:r>
                      <a:r>
                        <a:rPr lang="en-US" altLang="zh-CN" sz="1800" baseline="0" dirty="0" smtClean="0">
                          <a:solidFill>
                            <a:srgbClr val="0000FF"/>
                          </a:solidFill>
                        </a:rPr>
                        <a:t> machine</a:t>
                      </a:r>
                      <a:endParaRPr lang="zh-CN" alt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 smtClean="0"/>
                        <a:t>Utility, Small angle </a:t>
                      </a:r>
                      <a:r>
                        <a:rPr lang="en-US" altLang="zh-CN" sz="1800" dirty="0" err="1" smtClean="0"/>
                        <a:t>lum</a:t>
                      </a:r>
                      <a:r>
                        <a:rPr lang="en-US" altLang="zh-CN" sz="1800" dirty="0" smtClean="0"/>
                        <a:t>. Detector,</a:t>
                      </a:r>
                      <a:r>
                        <a:rPr lang="en-US" altLang="zh-CN" sz="1800" baseline="0" dirty="0" smtClean="0"/>
                        <a:t> ZDD,  Beam pipe, slow control, </a:t>
                      </a:r>
                      <a:endParaRPr lang="en-US" altLang="zh-CN" sz="1800" dirty="0" smtClean="0"/>
                    </a:p>
                  </a:txBody>
                  <a:tcPr/>
                </a:tc>
              </a:tr>
              <a:tr h="378221">
                <a:tc gridSpan="2">
                  <a:txBody>
                    <a:bodyPr/>
                    <a:lstStyle/>
                    <a:p>
                      <a:r>
                        <a:rPr lang="en-US" altLang="zh-CN" sz="1800" dirty="0" smtClean="0"/>
                        <a:t>total</a:t>
                      </a:r>
                      <a:endParaRPr lang="zh-CN" alt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 smtClean="0"/>
                        <a:t>180 days</a:t>
                      </a:r>
                      <a:endParaRPr lang="zh-CN" alt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 smtClean="0"/>
                        <a:t>July 1- Dec.30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A4AB-0E59-4FE3-84AB-28980A4BA75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8425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6245" y="406691"/>
            <a:ext cx="10515600" cy="87139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dirty="0" smtClean="0"/>
              <a:t>Key tasks before extraction of </a:t>
            </a:r>
            <a:r>
              <a:rPr lang="en-US" altLang="zh-CN" dirty="0" err="1" smtClean="0"/>
              <a:t>iMDC</a:t>
            </a:r>
            <a:r>
              <a:rPr lang="en-US" altLang="zh-CN" dirty="0" smtClean="0"/>
              <a:t> and installation of CGEM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86245" y="1943101"/>
            <a:ext cx="10758055" cy="4135581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CGEM Mock-up insertion test (last week )</a:t>
            </a:r>
          </a:p>
          <a:p>
            <a:pPr lvl="1"/>
            <a:r>
              <a:rPr lang="en-US" altLang="zh-CN" dirty="0" smtClean="0"/>
              <a:t>Done, successful</a:t>
            </a:r>
          </a:p>
          <a:p>
            <a:r>
              <a:rPr lang="en-US" altLang="zh-CN" dirty="0" smtClean="0"/>
              <a:t>Laser alignment preparation</a:t>
            </a:r>
          </a:p>
          <a:p>
            <a:pPr lvl="1"/>
            <a:r>
              <a:rPr lang="en-US" altLang="zh-CN" dirty="0" smtClean="0"/>
              <a:t>Discussed on last Friday</a:t>
            </a:r>
          </a:p>
          <a:p>
            <a:r>
              <a:rPr lang="en-US" altLang="zh-CN" dirty="0"/>
              <a:t>Extraction of the inner MDC is considered to be the most critical </a:t>
            </a:r>
            <a:r>
              <a:rPr lang="en-US" altLang="zh-CN" dirty="0" smtClean="0"/>
              <a:t>point. Continue inner chamber extraction test </a:t>
            </a:r>
          </a:p>
          <a:p>
            <a:pPr lvl="1"/>
            <a:r>
              <a:rPr lang="en-US" altLang="zh-CN" dirty="0" smtClean="0"/>
              <a:t>Preliminary discussion on cooling the connecting flange</a:t>
            </a:r>
          </a:p>
          <a:p>
            <a:r>
              <a:rPr lang="en-US" altLang="zh-CN" dirty="0" smtClean="0"/>
              <a:t>Continue CGEM cosmic-ray test </a:t>
            </a:r>
            <a:r>
              <a:rPr lang="en-US" altLang="zh-CN" dirty="0"/>
              <a:t>to gain more experience with the full detector</a:t>
            </a:r>
            <a:endParaRPr lang="en-US" altLang="zh-CN" dirty="0" smtClean="0"/>
          </a:p>
          <a:p>
            <a:r>
              <a:rPr lang="en-US" altLang="zh-CN" dirty="0" smtClean="0"/>
              <a:t>CGEM integrated and tested with BESIII DAQ, trigger, and slow control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0817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6245" y="406691"/>
            <a:ext cx="10515600" cy="871392"/>
          </a:xfrm>
        </p:spPr>
        <p:txBody>
          <a:bodyPr>
            <a:normAutofit/>
          </a:bodyPr>
          <a:lstStyle/>
          <a:p>
            <a:pPr algn="ctr"/>
            <a:r>
              <a:rPr lang="en-US" altLang="zh-CN" dirty="0" smtClean="0"/>
              <a:t>Progress in the experimental hall last week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86246" y="1943101"/>
            <a:ext cx="5167746" cy="3761509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Removed the </a:t>
            </a:r>
            <a:r>
              <a:rPr lang="en-US" altLang="zh-CN" dirty="0"/>
              <a:t>shielding </a:t>
            </a:r>
            <a:r>
              <a:rPr lang="en-US" altLang="zh-CN" dirty="0" smtClean="0"/>
              <a:t>brick wall on east and west sides of IP area</a:t>
            </a:r>
          </a:p>
          <a:p>
            <a:endParaRPr lang="en-US" altLang="zh-CN" dirty="0"/>
          </a:p>
          <a:p>
            <a:r>
              <a:rPr lang="en-US" altLang="zh-CN" dirty="0" smtClean="0"/>
              <a:t>Finished laser measurement of BESIII </a:t>
            </a:r>
            <a:r>
              <a:rPr lang="en-US" altLang="zh-CN" dirty="0" smtClean="0"/>
              <a:t>detector and IP area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681" y="1943101"/>
            <a:ext cx="5110162" cy="325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55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6243" y="327560"/>
            <a:ext cx="10515600" cy="87139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dirty="0"/>
              <a:t>Discussion on laser measurement during the upgrade of </a:t>
            </a:r>
            <a:r>
              <a:rPr lang="en-US" altLang="zh-CN" dirty="0" err="1"/>
              <a:t>iMDC</a:t>
            </a:r>
            <a:endParaRPr lang="en-US" altLang="zh-CN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5015" y="1612191"/>
            <a:ext cx="10758055" cy="1702509"/>
          </a:xfrm>
        </p:spPr>
        <p:txBody>
          <a:bodyPr>
            <a:normAutofit fontScale="92500" lnSpcReduction="10000"/>
          </a:bodyPr>
          <a:lstStyle/>
          <a:p>
            <a:r>
              <a:rPr lang="zh-CN" altLang="zh-CN" dirty="0"/>
              <a:t>时间：</a:t>
            </a:r>
            <a:r>
              <a:rPr lang="en-US" altLang="zh-CN" dirty="0"/>
              <a:t>2024.7.5</a:t>
            </a:r>
            <a:endParaRPr lang="zh-CN" altLang="zh-CN" dirty="0"/>
          </a:p>
          <a:p>
            <a:r>
              <a:rPr lang="zh-CN" altLang="zh-CN" dirty="0"/>
              <a:t>地点：高能所</a:t>
            </a:r>
            <a:r>
              <a:rPr lang="en-US" altLang="zh-CN" dirty="0"/>
              <a:t>3</a:t>
            </a:r>
            <a:r>
              <a:rPr lang="zh-CN" altLang="zh-CN" dirty="0"/>
              <a:t>号厅</a:t>
            </a:r>
            <a:r>
              <a:rPr lang="en-US" altLang="zh-CN" dirty="0"/>
              <a:t>207</a:t>
            </a:r>
            <a:r>
              <a:rPr lang="zh-CN" altLang="zh-CN" dirty="0"/>
              <a:t>，</a:t>
            </a:r>
            <a:r>
              <a:rPr lang="en-US" altLang="zh-CN" dirty="0"/>
              <a:t>106</a:t>
            </a:r>
            <a:endParaRPr lang="zh-CN" altLang="zh-CN" dirty="0"/>
          </a:p>
          <a:p>
            <a:r>
              <a:rPr lang="zh-CN" altLang="zh-CN" dirty="0"/>
              <a:t>参会人员：欧阳群，门玲鸰，付金煜，荆小平，马骁妍，董明义，</a:t>
            </a:r>
            <a:r>
              <a:rPr lang="en-US" altLang="zh-CN" dirty="0"/>
              <a:t> Stefano</a:t>
            </a:r>
            <a:endParaRPr lang="zh-CN" altLang="zh-CN" dirty="0"/>
          </a:p>
          <a:p>
            <a:endParaRPr lang="en-US" altLang="zh-CN" dirty="0" smtClean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665015" y="3496674"/>
            <a:ext cx="10758055" cy="265794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 In order to accurately </a:t>
            </a:r>
            <a:r>
              <a:rPr lang="en-US" altLang="zh-CN" dirty="0" smtClean="0"/>
              <a:t>measure </a:t>
            </a:r>
            <a:r>
              <a:rPr lang="en-US" altLang="zh-CN" dirty="0"/>
              <a:t>whether the step </a:t>
            </a:r>
            <a:r>
              <a:rPr lang="en-US" altLang="zh-CN" dirty="0" smtClean="0"/>
              <a:t>part of MDC has </a:t>
            </a:r>
            <a:r>
              <a:rPr lang="en-US" altLang="zh-CN" dirty="0"/>
              <a:t>deformation </a:t>
            </a:r>
            <a:r>
              <a:rPr lang="en-US" altLang="zh-CN" dirty="0" smtClean="0"/>
              <a:t>after the extraction of </a:t>
            </a:r>
            <a:r>
              <a:rPr lang="en-US" altLang="zh-CN" dirty="0" err="1" smtClean="0"/>
              <a:t>iMDC</a:t>
            </a:r>
            <a:r>
              <a:rPr lang="en-US" altLang="zh-CN" dirty="0" smtClean="0"/>
              <a:t>, additional </a:t>
            </a:r>
            <a:r>
              <a:rPr lang="en-US" altLang="zh-CN" dirty="0"/>
              <a:t>targets </a:t>
            </a:r>
            <a:r>
              <a:rPr lang="en-US" altLang="zh-CN" dirty="0" smtClean="0"/>
              <a:t>will be added on </a:t>
            </a:r>
            <a:r>
              <a:rPr lang="en-US" altLang="zh-CN" dirty="0"/>
              <a:t>the connecting rings of the 3rd and 5th steps </a:t>
            </a:r>
            <a:endParaRPr lang="en-US" altLang="zh-CN" dirty="0" smtClean="0"/>
          </a:p>
          <a:p>
            <a:r>
              <a:rPr lang="en-US" altLang="zh-CN" dirty="0" smtClean="0"/>
              <a:t>The connecting blocks between </a:t>
            </a:r>
            <a:r>
              <a:rPr lang="en-US" altLang="zh-CN" dirty="0"/>
              <a:t> first and second layer, as well as the connecting </a:t>
            </a:r>
            <a:r>
              <a:rPr lang="en-US" altLang="zh-CN" dirty="0" smtClean="0"/>
              <a:t>blocks </a:t>
            </a:r>
            <a:r>
              <a:rPr lang="en-US" altLang="zh-CN" dirty="0"/>
              <a:t>between the second and third layers </a:t>
            </a:r>
            <a:r>
              <a:rPr lang="en-US" altLang="zh-CN" dirty="0" smtClean="0"/>
              <a:t>of the CGEM </a:t>
            </a:r>
            <a:r>
              <a:rPr lang="en-US" altLang="zh-CN" dirty="0"/>
              <a:t>currently </a:t>
            </a:r>
            <a:r>
              <a:rPr lang="en-US" altLang="zh-CN" dirty="0" smtClean="0"/>
              <a:t>can </a:t>
            </a:r>
            <a:r>
              <a:rPr lang="en-US" altLang="zh-CN" dirty="0"/>
              <a:t>not </a:t>
            </a:r>
            <a:r>
              <a:rPr lang="en-US" altLang="zh-CN" dirty="0" smtClean="0"/>
              <a:t>be measured by laser</a:t>
            </a:r>
          </a:p>
          <a:p>
            <a:r>
              <a:rPr lang="en-US" altLang="zh-CN" dirty="0"/>
              <a:t>The flange connecting CGEM and </a:t>
            </a:r>
            <a:r>
              <a:rPr lang="en-US" altLang="zh-CN" dirty="0" smtClean="0"/>
              <a:t>MDC </a:t>
            </a:r>
            <a:r>
              <a:rPr lang="en-US" altLang="zh-CN" dirty="0"/>
              <a:t>needs to be individually measured with additional targets </a:t>
            </a:r>
            <a:r>
              <a:rPr lang="en-US" altLang="zh-CN" dirty="0" smtClean="0"/>
              <a:t>glued on it before </a:t>
            </a:r>
            <a:r>
              <a:rPr lang="en-US" altLang="zh-CN" dirty="0"/>
              <a:t>fixed on the CGEM </a:t>
            </a:r>
          </a:p>
          <a:p>
            <a:r>
              <a:rPr lang="en-US" altLang="zh-CN" dirty="0"/>
              <a:t>The flange will be measured in the lab after fixed on the CGEM. and measure the outermost cylinder of CGEM can also be measured in the lab </a:t>
            </a:r>
            <a:endParaRPr lang="en-US" altLang="zh-CN" dirty="0" smtClean="0"/>
          </a:p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557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8069" y="79131"/>
            <a:ext cx="11649808" cy="698744"/>
          </a:xfrm>
        </p:spPr>
        <p:txBody>
          <a:bodyPr>
            <a:noAutofit/>
          </a:bodyPr>
          <a:lstStyle/>
          <a:p>
            <a:r>
              <a:rPr lang="en-US" altLang="zh-CN" sz="3600" dirty="0"/>
              <a:t>Discussion on laser measurement during the upgrade of </a:t>
            </a:r>
            <a:r>
              <a:rPr lang="en-US" altLang="zh-CN" sz="3600" dirty="0" err="1"/>
              <a:t>iMDC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072" y="6006672"/>
            <a:ext cx="10515600" cy="699355"/>
          </a:xfrm>
        </p:spPr>
        <p:txBody>
          <a:bodyPr>
            <a:normAutofit fontScale="85000" lnSpcReduction="10000"/>
          </a:bodyPr>
          <a:lstStyle/>
          <a:p>
            <a:r>
              <a:rPr lang="en-US" altLang="zh-CN" dirty="0" smtClean="0"/>
              <a:t>Step 4 may not be necessary. CGEM has own alignment solution during installation, which has been validated through mock-up insertion test in hall 3 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885656"/>
              </p:ext>
            </p:extLst>
          </p:nvPr>
        </p:nvGraphicFramePr>
        <p:xfrm>
          <a:off x="527539" y="891221"/>
          <a:ext cx="11377245" cy="497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254"/>
                <a:gridCol w="4528038"/>
                <a:gridCol w="6224953"/>
              </a:tblGrid>
              <a:tr h="67576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Steps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Laser alignment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Targets</a:t>
                      </a:r>
                      <a:r>
                        <a:rPr lang="en-US" altLang="zh-CN" sz="1400" baseline="0" dirty="0" smtClean="0"/>
                        <a:t> will be used </a:t>
                      </a:r>
                      <a:endParaRPr lang="zh-CN" altLang="en-US" sz="1400" dirty="0"/>
                    </a:p>
                  </a:txBody>
                  <a:tcPr/>
                </a:tc>
              </a:tr>
              <a:tr h="67576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Initial measurement before extraction of  the inner chamber, and </a:t>
                      </a:r>
                      <a:r>
                        <a:rPr lang="en-US" altLang="zh-CN" sz="1400" dirty="0" smtClean="0"/>
                        <a:t>after removing the shielding cover, inner chamber preamp and cables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the </a:t>
                      </a:r>
                      <a:r>
                        <a:rPr lang="en-US" altLang="zh-CN" sz="1400" dirty="0" smtClean="0"/>
                        <a:t>innermost layer of the large end plate</a:t>
                      </a:r>
                    </a:p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</a:t>
                      </a:r>
                      <a:r>
                        <a:rPr lang="en-US" altLang="zh-CN" sz="1400" dirty="0" smtClean="0"/>
                        <a:t>the connecting rings</a:t>
                      </a:r>
                      <a:r>
                        <a:rPr lang="en-US" altLang="zh-CN" sz="1400" baseline="0" dirty="0" smtClean="0"/>
                        <a:t> of the </a:t>
                      </a:r>
                      <a:r>
                        <a:rPr lang="en-US" altLang="zh-CN" sz="1400" dirty="0" smtClean="0"/>
                        <a:t>3rd and 5th steps </a:t>
                      </a:r>
                    </a:p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</a:t>
                      </a:r>
                      <a:r>
                        <a:rPr lang="en-US" altLang="zh-CN" sz="1400" dirty="0" smtClean="0"/>
                        <a:t>inner chamber connection flange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Both"/>
                        <a:tabLst/>
                        <a:defRPr/>
                      </a:pPr>
                      <a:r>
                        <a:rPr lang="en-US" altLang="zh-CN" sz="1400" dirty="0" smtClean="0"/>
                        <a:t>Targets</a:t>
                      </a:r>
                      <a:r>
                        <a:rPr lang="zh-CN" altLang="en-US" sz="1400" baseline="0" dirty="0" smtClean="0"/>
                        <a:t> </a:t>
                      </a:r>
                      <a:r>
                        <a:rPr lang="en-US" altLang="zh-CN" sz="1400" baseline="0" dirty="0" smtClean="0"/>
                        <a:t>on end plates of the  </a:t>
                      </a:r>
                      <a:r>
                        <a:rPr lang="en-US" altLang="zh-CN" sz="1400" dirty="0" smtClean="0"/>
                        <a:t>inner chamber</a:t>
                      </a:r>
                      <a:endParaRPr lang="zh-CN" altLang="en-US" sz="1400" dirty="0"/>
                    </a:p>
                  </a:txBody>
                  <a:tcPr/>
                </a:tc>
              </a:tr>
              <a:tr h="67576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2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The alignment of the long rail  </a:t>
                      </a:r>
                      <a:r>
                        <a:rPr lang="en-US" altLang="zh-CN" sz="1400" dirty="0" smtClean="0"/>
                        <a:t>before removing the inner chamber, and after installing</a:t>
                      </a:r>
                      <a:r>
                        <a:rPr lang="en-US" altLang="zh-CN" sz="1400" baseline="0" dirty="0" smtClean="0"/>
                        <a:t> </a:t>
                      </a:r>
                      <a:r>
                        <a:rPr lang="en-US" altLang="zh-CN" sz="1400" dirty="0" smtClean="0"/>
                        <a:t>all dismantling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the innermost layer of the large end plate</a:t>
                      </a:r>
                    </a:p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the connecting rings</a:t>
                      </a:r>
                      <a:r>
                        <a:rPr lang="en-US" altLang="zh-CN" sz="1400" baseline="0" dirty="0" smtClean="0"/>
                        <a:t> of the </a:t>
                      </a:r>
                      <a:r>
                        <a:rPr lang="en-US" altLang="zh-CN" sz="1400" dirty="0" smtClean="0"/>
                        <a:t>3rd and 5th steps </a:t>
                      </a:r>
                    </a:p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the long axis close to the dismantling fixture</a:t>
                      </a:r>
                      <a:endParaRPr lang="zh-CN" altLang="en-US" sz="1400" dirty="0"/>
                    </a:p>
                  </a:txBody>
                  <a:tcPr/>
                </a:tc>
              </a:tr>
              <a:tr h="67576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3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Measurement </a:t>
                      </a:r>
                      <a:r>
                        <a:rPr lang="en-US" altLang="zh-CN" sz="1400" dirty="0" smtClean="0"/>
                        <a:t>after removing the inner chamber and installing the carbon fiber inner cylinder, as well as removing the outer chamber protect</a:t>
                      </a:r>
                      <a:r>
                        <a:rPr lang="en-US" altLang="zh-CN" sz="1400" baseline="0" dirty="0" smtClean="0"/>
                        <a:t> structure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the innermost layer of the large end plate</a:t>
                      </a:r>
                    </a:p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the connecting rings</a:t>
                      </a:r>
                      <a:r>
                        <a:rPr lang="en-US" altLang="zh-CN" sz="1400" baseline="0" dirty="0" smtClean="0"/>
                        <a:t> of the </a:t>
                      </a:r>
                      <a:r>
                        <a:rPr lang="en-US" altLang="zh-CN" sz="1400" dirty="0" smtClean="0"/>
                        <a:t>3rd and 5th steps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Both"/>
                        <a:tabLst/>
                        <a:defRPr/>
                      </a:pPr>
                      <a:r>
                        <a:rPr lang="en-US" altLang="zh-CN" sz="1400" dirty="0" smtClean="0"/>
                        <a:t>Targets on inner chamber connection flange</a:t>
                      </a:r>
                      <a:r>
                        <a:rPr lang="en-US" altLang="zh-CN" sz="1400" baseline="0" dirty="0" smtClean="0"/>
                        <a:t> </a:t>
                      </a:r>
                      <a:r>
                        <a:rPr lang="en-US" altLang="zh-CN" sz="1400" dirty="0" smtClean="0"/>
                        <a:t>(only on the west end, </a:t>
                      </a:r>
                      <a:r>
                        <a:rPr lang="en-US" altLang="zh-CN" sz="1400" dirty="0" smtClean="0"/>
                        <a:t>targets on </a:t>
                      </a:r>
                      <a:r>
                        <a:rPr lang="en-US" altLang="zh-CN" sz="1400" dirty="0" smtClean="0"/>
                        <a:t>the east end have been removed)</a:t>
                      </a:r>
                      <a:endParaRPr lang="zh-CN" altLang="en-US" sz="1400" dirty="0"/>
                    </a:p>
                  </a:txBody>
                  <a:tcPr/>
                </a:tc>
              </a:tr>
              <a:tr h="67576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4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CGEM alignment during its installation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the innermost layer of the large end plate</a:t>
                      </a:r>
                    </a:p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the connecting rings</a:t>
                      </a:r>
                      <a:r>
                        <a:rPr lang="en-US" altLang="zh-CN" sz="1400" baseline="0" dirty="0" smtClean="0"/>
                        <a:t> of the </a:t>
                      </a:r>
                      <a:r>
                        <a:rPr lang="en-US" altLang="zh-CN" sz="1400" dirty="0" smtClean="0"/>
                        <a:t>3rd and 5th steps </a:t>
                      </a:r>
                    </a:p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</a:t>
                      </a:r>
                      <a:r>
                        <a:rPr lang="en-US" altLang="zh-CN" sz="1400" baseline="0" dirty="0" smtClean="0"/>
                        <a:t> on the </a:t>
                      </a:r>
                      <a:r>
                        <a:rPr lang="en-US" altLang="zh-CN" sz="1400" dirty="0" smtClean="0"/>
                        <a:t>CGEM outer cylinder</a:t>
                      </a:r>
                      <a:endParaRPr lang="zh-CN" altLang="en-US" sz="1400" dirty="0"/>
                    </a:p>
                  </a:txBody>
                  <a:tcPr/>
                </a:tc>
              </a:tr>
              <a:tr h="675760"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5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 smtClean="0"/>
                        <a:t>Measurement after CGEM installation 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the innermost layer of the large end plate</a:t>
                      </a:r>
                    </a:p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the connecting rings</a:t>
                      </a:r>
                      <a:r>
                        <a:rPr lang="en-US" altLang="zh-CN" sz="1400" baseline="0" dirty="0" smtClean="0"/>
                        <a:t> of the </a:t>
                      </a:r>
                      <a:r>
                        <a:rPr lang="en-US" altLang="zh-CN" sz="1400" dirty="0" smtClean="0"/>
                        <a:t>3rd and 5th steps </a:t>
                      </a:r>
                    </a:p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</a:t>
                      </a:r>
                      <a:r>
                        <a:rPr lang="en-US" altLang="zh-CN" sz="1400" dirty="0" smtClean="0"/>
                        <a:t>flanges connecting CGEM and MDC</a:t>
                      </a:r>
                    </a:p>
                    <a:p>
                      <a:pPr marL="342900" indent="-342900">
                        <a:buAutoNum type="arabicParenBoth"/>
                      </a:pPr>
                      <a:r>
                        <a:rPr lang="en-US" altLang="zh-CN" sz="1400" dirty="0" smtClean="0"/>
                        <a:t>Targets on inner chamber connection flange</a:t>
                      </a:r>
                      <a:r>
                        <a:rPr lang="en-US" altLang="zh-CN" sz="1400" baseline="0" dirty="0" smtClean="0"/>
                        <a:t> </a:t>
                      </a:r>
                      <a:r>
                        <a:rPr lang="en-US" altLang="zh-CN" sz="1400" dirty="0" smtClean="0"/>
                        <a:t>(new flange on east end)</a:t>
                      </a:r>
                      <a:endParaRPr lang="zh-CN" alt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487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413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dirty="0" smtClean="0"/>
              <a:t>Discussion on CGEM Fast Control Signal and DAQ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41162"/>
            <a:ext cx="6518564" cy="1499465"/>
          </a:xfrm>
        </p:spPr>
        <p:txBody>
          <a:bodyPr/>
          <a:lstStyle/>
          <a:p>
            <a:r>
              <a:rPr lang="en-US" altLang="zh-CN" dirty="0" smtClean="0"/>
              <a:t>On July 1, </a:t>
            </a:r>
          </a:p>
          <a:p>
            <a:r>
              <a:rPr lang="en-US" altLang="zh-CN" dirty="0" smtClean="0"/>
              <a:t>Li </a:t>
            </a:r>
            <a:r>
              <a:rPr lang="en-US" altLang="zh-CN" dirty="0" err="1" smtClean="0"/>
              <a:t>Fei</a:t>
            </a:r>
            <a:r>
              <a:rPr lang="en-US" altLang="zh-CN" dirty="0" smtClean="0"/>
              <a:t>,  </a:t>
            </a:r>
            <a:r>
              <a:rPr lang="en-US" altLang="zh-CN" dirty="0" err="1" smtClean="0"/>
              <a:t>Ji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Xiaolu</a:t>
            </a:r>
            <a:r>
              <a:rPr lang="en-US" altLang="zh-CN" dirty="0" smtClean="0"/>
              <a:t>, Zhao </a:t>
            </a:r>
            <a:r>
              <a:rPr lang="en-US" altLang="zh-CN" dirty="0" err="1" smtClean="0"/>
              <a:t>Jingzhou</a:t>
            </a:r>
            <a:r>
              <a:rPr lang="en-US" altLang="zh-CN" dirty="0" smtClean="0"/>
              <a:t>, Dong </a:t>
            </a:r>
            <a:r>
              <a:rPr lang="en-US" altLang="zh-CN" dirty="0" err="1" smtClean="0"/>
              <a:t>Mingyi</a:t>
            </a:r>
            <a:r>
              <a:rPr lang="en-US" altLang="zh-CN" dirty="0" smtClean="0"/>
              <a:t>, Ouyang </a:t>
            </a:r>
            <a:r>
              <a:rPr lang="en-US" altLang="zh-CN" dirty="0" err="1" smtClean="0"/>
              <a:t>Qun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gg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Michela</a:t>
            </a:r>
            <a:r>
              <a:rPr lang="en-US" altLang="zh-CN" dirty="0" smtClean="0"/>
              <a:t>, </a:t>
            </a:r>
            <a:r>
              <a:rPr lang="zh-CN" altLang="zh-CN" dirty="0"/>
              <a:t>Angelo</a:t>
            </a:r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723900" y="3247592"/>
            <a:ext cx="6518564" cy="32171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/>
              <a:t>Discussion on the FCS interface between CGEM and BESIII, and feasibility of using fast signals from ZDD </a:t>
            </a:r>
          </a:p>
          <a:p>
            <a:r>
              <a:rPr lang="en-US" altLang="zh-CN" dirty="0" smtClean="0"/>
              <a:t>If </a:t>
            </a:r>
            <a:r>
              <a:rPr lang="en-US" altLang="zh-CN" dirty="0"/>
              <a:t>needed, can distribute the CGEM readout to two VME crates, thus helping </a:t>
            </a:r>
            <a:r>
              <a:rPr lang="en-US" altLang="zh-CN" dirty="0" smtClean="0"/>
              <a:t>with the </a:t>
            </a:r>
            <a:r>
              <a:rPr lang="en-US" altLang="zh-CN" dirty="0"/>
              <a:t>data rate pressure</a:t>
            </a:r>
            <a:endParaRPr lang="en-US" altLang="zh-CN" dirty="0" smtClean="0"/>
          </a:p>
          <a:p>
            <a:r>
              <a:rPr lang="en-US" altLang="zh-CN" dirty="0" smtClean="0"/>
              <a:t>After the meeting, </a:t>
            </a:r>
            <a:r>
              <a:rPr lang="en-US" altLang="zh-CN" dirty="0" err="1" smtClean="0"/>
              <a:t>Jingzhou</a:t>
            </a:r>
            <a:r>
              <a:rPr lang="en-US" altLang="zh-CN" dirty="0" smtClean="0"/>
              <a:t> and </a:t>
            </a:r>
            <a:r>
              <a:rPr lang="en-US" altLang="zh-CN" dirty="0" err="1" smtClean="0"/>
              <a:t>Mingyi</a:t>
            </a:r>
            <a:r>
              <a:rPr lang="en-US" altLang="zh-CN" dirty="0" smtClean="0"/>
              <a:t> checked the ZDD system.</a:t>
            </a:r>
          </a:p>
          <a:p>
            <a:r>
              <a:rPr lang="en-US" altLang="zh-CN" dirty="0" smtClean="0"/>
              <a:t>ZDD has two modules, MTI and MCC, receive fiber signal from trigger system (TRG, CLK, CHK), decode and convert into LVPECL level . For CGEM, it is possible to use this FCS with level conversion   (need further discussion and test)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447" y="1431590"/>
            <a:ext cx="4238625" cy="5105878"/>
          </a:xfrm>
          <a:prstGeom prst="rect">
            <a:avLst/>
          </a:prstGeom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1805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6245" y="406691"/>
            <a:ext cx="10515600" cy="871392"/>
          </a:xfrm>
        </p:spPr>
        <p:txBody>
          <a:bodyPr>
            <a:normAutofit/>
          </a:bodyPr>
          <a:lstStyle/>
          <a:p>
            <a:pPr algn="ctr"/>
            <a:r>
              <a:rPr lang="en-US" altLang="zh-CN" dirty="0"/>
              <a:t>I</a:t>
            </a:r>
            <a:r>
              <a:rPr lang="en-US" altLang="zh-CN" dirty="0" smtClean="0"/>
              <a:t>nsertion tests of CGEM Mock-up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86245" y="1837593"/>
            <a:ext cx="10758055" cy="3587261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Finished </a:t>
            </a:r>
            <a:r>
              <a:rPr lang="en-US" altLang="zh-CN" dirty="0"/>
              <a:t>the insertion </a:t>
            </a:r>
            <a:r>
              <a:rPr lang="en-US" altLang="zh-CN" dirty="0" smtClean="0"/>
              <a:t>tests of CGEM </a:t>
            </a:r>
            <a:r>
              <a:rPr lang="en-US" altLang="zh-CN" dirty="0" smtClean="0"/>
              <a:t>Mock-up </a:t>
            </a:r>
            <a:r>
              <a:rPr lang="en-US" altLang="zh-CN" dirty="0" smtClean="0"/>
              <a:t>with updated legs in hall3 . The tests are successful. (see Stefano’s talk)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9AF1-F620-47B2-B5D3-740B87DDB9F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1164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1040</Words>
  <Application>Microsoft Office PowerPoint</Application>
  <PresentationFormat>宽屏</PresentationFormat>
  <Paragraphs>142</Paragraphs>
  <Slides>10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华文楷体</vt:lpstr>
      <vt:lpstr>宋体</vt:lpstr>
      <vt:lpstr>Arial</vt:lpstr>
      <vt:lpstr>Calibri</vt:lpstr>
      <vt:lpstr>Calibri Light</vt:lpstr>
      <vt:lpstr>Cambria</vt:lpstr>
      <vt:lpstr>Office 主题</vt:lpstr>
      <vt:lpstr>Schedule,  progress and plan</vt:lpstr>
      <vt:lpstr>Inner Chamber Upgrade</vt:lpstr>
      <vt:lpstr>Schedule (may be updated each week) </vt:lpstr>
      <vt:lpstr>Key tasks before extraction of iMDC and installation of CGEM </vt:lpstr>
      <vt:lpstr>Progress in the experimental hall last week </vt:lpstr>
      <vt:lpstr>Discussion on laser measurement during the upgrade of iMDC</vt:lpstr>
      <vt:lpstr>Discussion on laser measurement during the upgrade of iMDC</vt:lpstr>
      <vt:lpstr>Discussion on CGEM Fast Control Signal and DAQ </vt:lpstr>
      <vt:lpstr>Insertion tests of CGEM Mock-up</vt:lpstr>
      <vt:lpstr>Details of plan for next week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Windows 用户</cp:lastModifiedBy>
  <cp:revision>46</cp:revision>
  <dcterms:created xsi:type="dcterms:W3CDTF">2024-07-07T18:09:25Z</dcterms:created>
  <dcterms:modified xsi:type="dcterms:W3CDTF">2024-07-08T05:43:55Z</dcterms:modified>
</cp:coreProperties>
</file>