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4"/>
  </p:notesMasterIdLst>
  <p:handoutMasterIdLst>
    <p:handoutMasterId r:id="rId15"/>
  </p:handoutMasterIdLst>
  <p:sldIdLst>
    <p:sldId id="5302" r:id="rId2"/>
    <p:sldId id="5303" r:id="rId3"/>
    <p:sldId id="5304" r:id="rId4"/>
    <p:sldId id="5305" r:id="rId5"/>
    <p:sldId id="5297" r:id="rId6"/>
    <p:sldId id="5299" r:id="rId7"/>
    <p:sldId id="5295" r:id="rId8"/>
    <p:sldId id="5300" r:id="rId9"/>
    <p:sldId id="5301" r:id="rId10"/>
    <p:sldId id="5306" r:id="rId11"/>
    <p:sldId id="5307" r:id="rId12"/>
    <p:sldId id="5308" r:id="rId13"/>
  </p:sldIdLst>
  <p:sldSz cx="9144000" cy="6858000" type="overhead"/>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iyan"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432FF"/>
    <a:srgbClr val="315745"/>
    <a:srgbClr val="FF2F93"/>
    <a:srgbClr val="26CB26"/>
    <a:srgbClr val="1E8F52"/>
    <a:srgbClr val="008F00"/>
    <a:srgbClr val="4E8F00"/>
    <a:srgbClr val="00FDFF"/>
    <a:srgbClr val="FFCD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90"/>
    <p:restoredTop sz="87447"/>
  </p:normalViewPr>
  <p:slideViewPr>
    <p:cSldViewPr snapToObjects="1">
      <p:cViewPr>
        <p:scale>
          <a:sx n="104" d="100"/>
          <a:sy n="104" d="100"/>
        </p:scale>
        <p:origin x="424" y="2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DAF4FBB-4CD4-1D4A-8B53-9CCC9F99C4F0}" type="datetimeFigureOut">
              <a:rPr lang="en-US"/>
              <a:pPr>
                <a:defRPr/>
              </a:pPr>
              <a:t>7/15/24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DB665D7-AFE7-754D-A5FB-A4F913645A4C}" type="slidenum">
              <a:rPr lang="en-US"/>
              <a:pPr>
                <a:defRPr/>
              </a:pPr>
              <a:t>‹#›</a:t>
            </a:fld>
            <a:endParaRPr lang="en-US"/>
          </a:p>
        </p:txBody>
      </p:sp>
    </p:spTree>
    <p:extLst>
      <p:ext uri="{BB962C8B-B14F-4D97-AF65-F5344CB8AC3E}">
        <p14:creationId xmlns:p14="http://schemas.microsoft.com/office/powerpoint/2010/main" val="1944832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F509F8A9-3B59-8C4A-9A75-C6E3A4052D6D}" type="datetime1">
              <a:rPr lang="en-US"/>
              <a:pPr>
                <a:defRPr/>
              </a:pPr>
              <a:t>7/15/24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04DC6D68-ECA3-B943-9812-6398A5B3112C}" type="slidenum">
              <a:rPr lang="en-US"/>
              <a:pPr>
                <a:defRPr/>
              </a:pPr>
              <a:t>‹#›</a:t>
            </a:fld>
            <a:endParaRPr lang="en-US"/>
          </a:p>
        </p:txBody>
      </p:sp>
    </p:spTree>
    <p:extLst>
      <p:ext uri="{BB962C8B-B14F-4D97-AF65-F5344CB8AC3E}">
        <p14:creationId xmlns:p14="http://schemas.microsoft.com/office/powerpoint/2010/main" val="52256120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4DC6D68-ECA3-B943-9812-6398A5B3112C}" type="slidenum">
              <a:rPr lang="en-US" smtClean="0"/>
              <a:pPr>
                <a:defRPr/>
              </a:pPr>
              <a:t>1</a:t>
            </a:fld>
            <a:endParaRPr lang="en-US"/>
          </a:p>
        </p:txBody>
      </p:sp>
    </p:spTree>
    <p:extLst>
      <p:ext uri="{BB962C8B-B14F-4D97-AF65-F5344CB8AC3E}">
        <p14:creationId xmlns:p14="http://schemas.microsoft.com/office/powerpoint/2010/main" val="387643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10</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2024/7/16</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2134691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11</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2024/7/16</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834101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12</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2024/7/16</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3633606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2</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2024/7/15</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386503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699"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3</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2024/7/15</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3219054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4</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2024/7/15</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1927197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5</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2024/7/15</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2820917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6</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2024/7/16</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759143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7</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2024/7/16</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347717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8</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2024/7/16</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201537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dirty="0">
              <a:latin typeface="Calibri" charset="0"/>
              <a:ea typeface="宋体" charset="0"/>
              <a:cs typeface="宋体" charset="0"/>
            </a:endParaRPr>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47C44340-7D27-3544-A68F-91AB0551C05E}" type="slidenum">
              <a:rPr lang="zh-CN" altLang="en-US" sz="1200"/>
              <a:pPr eaLnBrk="1" hangingPunct="1"/>
              <a:t>9</a:t>
            </a:fld>
            <a:endParaRPr lang="zh-CN" altLang="en-US" sz="1200"/>
          </a:p>
        </p:txBody>
      </p:sp>
      <p:sp>
        <p:nvSpPr>
          <p:cNvPr id="29701" name="日期占位符 4"/>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fld id="{CD9CF25B-2907-5643-AC42-CAF2443E6637}" type="datetime1">
              <a:rPr lang="zh-CN" altLang="en-US" sz="1200"/>
              <a:pPr eaLnBrk="1" hangingPunct="1"/>
              <a:t>2024/7/16</a:t>
            </a:fld>
            <a:endParaRPr lang="zh-CN" altLang="en-US" sz="1200"/>
          </a:p>
        </p:txBody>
      </p:sp>
      <p:sp>
        <p:nvSpPr>
          <p:cNvPr id="29702" name="页脚占位符 5"/>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
        <p:nvSpPr>
          <p:cNvPr id="29703" name="页眉占位符 6"/>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rgbClr val="000000"/>
                </a:solidFill>
                <a:latin typeface="Helvetica Neue Light" charset="0"/>
                <a:ea typeface="ヒラギノ角ゴ ProN W3" charset="0"/>
                <a:cs typeface="ヒラギノ角ゴ ProN W3" charset="0"/>
                <a:sym typeface="Helvetica Neue Light" charset="0"/>
              </a:defRPr>
            </a:lvl1pPr>
            <a:lvl2pPr marL="742950" indent="-285750" eaLnBrk="0" hangingPunct="0">
              <a:defRPr sz="2800">
                <a:solidFill>
                  <a:srgbClr val="000000"/>
                </a:solidFill>
                <a:latin typeface="Helvetica Neue Light" charset="0"/>
                <a:ea typeface="ヒラギノ角ゴ ProN W3" charset="0"/>
                <a:cs typeface="ヒラギノ角ゴ ProN W3" charset="0"/>
                <a:sym typeface="Helvetica Neue Light" charset="0"/>
              </a:defRPr>
            </a:lvl2pPr>
            <a:lvl3pPr marL="11430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3pPr>
            <a:lvl4pPr marL="16002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4pPr>
            <a:lvl5pPr marL="2057400" indent="-228600" eaLnBrk="0" hangingPunct="0">
              <a:defRPr sz="2800">
                <a:solidFill>
                  <a:srgbClr val="000000"/>
                </a:solidFill>
                <a:latin typeface="Helvetica Neue Light" charset="0"/>
                <a:ea typeface="ヒラギノ角ゴ ProN W3" charset="0"/>
                <a:cs typeface="ヒラギノ角ゴ ProN W3" charset="0"/>
                <a:sym typeface="Helvetica Neue Light" charset="0"/>
              </a:defRPr>
            </a:lvl5pPr>
            <a:lvl6pPr marL="25146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6pPr>
            <a:lvl7pPr marL="29718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7pPr>
            <a:lvl8pPr marL="34290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8pPr>
            <a:lvl9pPr marL="3886200" indent="-228600" algn="ctr" eaLnBrk="0" fontAlgn="base" hangingPunct="0">
              <a:spcBef>
                <a:spcPct val="0"/>
              </a:spcBef>
              <a:spcAft>
                <a:spcPct val="0"/>
              </a:spcAft>
              <a:defRPr sz="2800">
                <a:solidFill>
                  <a:srgbClr val="000000"/>
                </a:solidFill>
                <a:latin typeface="Helvetica Neue Light" charset="0"/>
                <a:ea typeface="ヒラギノ角ゴ ProN W3" charset="0"/>
                <a:cs typeface="ヒラギノ角ゴ ProN W3" charset="0"/>
                <a:sym typeface="Helvetica Neue Light" charset="0"/>
              </a:defRPr>
            </a:lvl9pPr>
          </a:lstStyle>
          <a:p>
            <a:pPr eaLnBrk="1" hangingPunct="1"/>
            <a:endParaRPr lang="zh-CN" altLang="en-US" sz="1200"/>
          </a:p>
        </p:txBody>
      </p:sp>
    </p:spTree>
    <p:extLst>
      <p:ext uri="{BB962C8B-B14F-4D97-AF65-F5344CB8AC3E}">
        <p14:creationId xmlns:p14="http://schemas.microsoft.com/office/powerpoint/2010/main" val="328542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C813B7DB-7074-CB4A-9564-B93D248148F5}" type="slidenum">
              <a:rPr lang="en-US"/>
              <a:pPr>
                <a:defRPr/>
              </a:pPr>
              <a:t>‹#›</a:t>
            </a:fld>
            <a:endParaRPr lang="en-US"/>
          </a:p>
        </p:txBody>
      </p:sp>
    </p:spTree>
    <p:extLst>
      <p:ext uri="{BB962C8B-B14F-4D97-AF65-F5344CB8AC3E}">
        <p14:creationId xmlns:p14="http://schemas.microsoft.com/office/powerpoint/2010/main" val="419355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9EFA0707-4282-5C4F-A33C-A1B125E212D7}" type="slidenum">
              <a:rPr lang="en-US"/>
              <a:pPr>
                <a:defRPr/>
              </a:pPr>
              <a:t>‹#›</a:t>
            </a:fld>
            <a:endParaRPr lang="en-US"/>
          </a:p>
        </p:txBody>
      </p:sp>
    </p:spTree>
    <p:extLst>
      <p:ext uri="{BB962C8B-B14F-4D97-AF65-F5344CB8AC3E}">
        <p14:creationId xmlns:p14="http://schemas.microsoft.com/office/powerpoint/2010/main" val="3690722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753A3017-8A78-C14E-8E5C-AE9B762763F9}" type="slidenum">
              <a:rPr lang="en-US"/>
              <a:pPr>
                <a:defRPr/>
              </a:pPr>
              <a:t>‹#›</a:t>
            </a:fld>
            <a:endParaRPr lang="en-US"/>
          </a:p>
        </p:txBody>
      </p:sp>
    </p:spTree>
    <p:extLst>
      <p:ext uri="{BB962C8B-B14F-4D97-AF65-F5344CB8AC3E}">
        <p14:creationId xmlns:p14="http://schemas.microsoft.com/office/powerpoint/2010/main" val="258633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00A9A409-9940-694A-92B8-CF40F74C2407}" type="slidenum">
              <a:rPr lang="en-US"/>
              <a:pPr>
                <a:defRPr/>
              </a:pPr>
              <a:t>‹#›</a:t>
            </a:fld>
            <a:endParaRPr lang="en-US"/>
          </a:p>
        </p:txBody>
      </p:sp>
    </p:spTree>
    <p:extLst>
      <p:ext uri="{BB962C8B-B14F-4D97-AF65-F5344CB8AC3E}">
        <p14:creationId xmlns:p14="http://schemas.microsoft.com/office/powerpoint/2010/main" val="403942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6" name="Slide Number Placeholder 5"/>
          <p:cNvSpPr>
            <a:spLocks noGrp="1"/>
          </p:cNvSpPr>
          <p:nvPr>
            <p:ph type="sldNum" sz="quarter" idx="12"/>
          </p:nvPr>
        </p:nvSpPr>
        <p:spPr/>
        <p:txBody>
          <a:bodyPr/>
          <a:lstStyle>
            <a:lvl1pPr>
              <a:defRPr/>
            </a:lvl1pPr>
          </a:lstStyle>
          <a:p>
            <a:pPr>
              <a:defRPr/>
            </a:pPr>
            <a:fld id="{249EDB4E-0568-8345-AB4C-34BA6C82BC1A}" type="slidenum">
              <a:rPr lang="en-US"/>
              <a:pPr>
                <a:defRPr/>
              </a:pPr>
              <a:t>‹#›</a:t>
            </a:fld>
            <a:endParaRPr lang="en-US"/>
          </a:p>
        </p:txBody>
      </p:sp>
    </p:spTree>
    <p:extLst>
      <p:ext uri="{BB962C8B-B14F-4D97-AF65-F5344CB8AC3E}">
        <p14:creationId xmlns:p14="http://schemas.microsoft.com/office/powerpoint/2010/main" val="408808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7" name="Slide Number Placeholder 5"/>
          <p:cNvSpPr>
            <a:spLocks noGrp="1"/>
          </p:cNvSpPr>
          <p:nvPr>
            <p:ph type="sldNum" sz="quarter" idx="12"/>
          </p:nvPr>
        </p:nvSpPr>
        <p:spPr/>
        <p:txBody>
          <a:bodyPr/>
          <a:lstStyle>
            <a:lvl1pPr>
              <a:defRPr/>
            </a:lvl1pPr>
          </a:lstStyle>
          <a:p>
            <a:pPr>
              <a:defRPr/>
            </a:pPr>
            <a:fld id="{DB5401D5-AB4B-AF47-BA15-D6F19911B0FF}" type="slidenum">
              <a:rPr lang="en-US"/>
              <a:pPr>
                <a:defRPr/>
              </a:pPr>
              <a:t>‹#›</a:t>
            </a:fld>
            <a:endParaRPr lang="en-US"/>
          </a:p>
        </p:txBody>
      </p:sp>
    </p:spTree>
    <p:extLst>
      <p:ext uri="{BB962C8B-B14F-4D97-AF65-F5344CB8AC3E}">
        <p14:creationId xmlns:p14="http://schemas.microsoft.com/office/powerpoint/2010/main" val="592159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8"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9" name="Slide Number Placeholder 5"/>
          <p:cNvSpPr>
            <a:spLocks noGrp="1"/>
          </p:cNvSpPr>
          <p:nvPr>
            <p:ph type="sldNum" sz="quarter" idx="12"/>
          </p:nvPr>
        </p:nvSpPr>
        <p:spPr/>
        <p:txBody>
          <a:bodyPr/>
          <a:lstStyle>
            <a:lvl1pPr>
              <a:defRPr/>
            </a:lvl1pPr>
          </a:lstStyle>
          <a:p>
            <a:pPr>
              <a:defRPr/>
            </a:pPr>
            <a:fld id="{4027DFCF-7AF2-2547-A30D-852D6F26E0E4}" type="slidenum">
              <a:rPr lang="en-US"/>
              <a:pPr>
                <a:defRPr/>
              </a:pPr>
              <a:t>‹#›</a:t>
            </a:fld>
            <a:endParaRPr lang="en-US"/>
          </a:p>
        </p:txBody>
      </p:sp>
    </p:spTree>
    <p:extLst>
      <p:ext uri="{BB962C8B-B14F-4D97-AF65-F5344CB8AC3E}">
        <p14:creationId xmlns:p14="http://schemas.microsoft.com/office/powerpoint/2010/main" val="403855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4"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5" name="Slide Number Placeholder 5"/>
          <p:cNvSpPr>
            <a:spLocks noGrp="1"/>
          </p:cNvSpPr>
          <p:nvPr>
            <p:ph type="sldNum" sz="quarter" idx="12"/>
          </p:nvPr>
        </p:nvSpPr>
        <p:spPr/>
        <p:txBody>
          <a:bodyPr/>
          <a:lstStyle>
            <a:lvl1pPr>
              <a:defRPr/>
            </a:lvl1pPr>
          </a:lstStyle>
          <a:p>
            <a:pPr>
              <a:defRPr/>
            </a:pPr>
            <a:fld id="{FE122F70-58D7-514A-AA12-8E3016669171}" type="slidenum">
              <a:rPr lang="en-US"/>
              <a:pPr>
                <a:defRPr/>
              </a:pPr>
              <a:t>‹#›</a:t>
            </a:fld>
            <a:endParaRPr lang="en-US"/>
          </a:p>
        </p:txBody>
      </p:sp>
    </p:spTree>
    <p:extLst>
      <p:ext uri="{BB962C8B-B14F-4D97-AF65-F5344CB8AC3E}">
        <p14:creationId xmlns:p14="http://schemas.microsoft.com/office/powerpoint/2010/main" val="38145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3"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4" name="Slide Number Placeholder 5"/>
          <p:cNvSpPr>
            <a:spLocks noGrp="1"/>
          </p:cNvSpPr>
          <p:nvPr>
            <p:ph type="sldNum" sz="quarter" idx="12"/>
          </p:nvPr>
        </p:nvSpPr>
        <p:spPr/>
        <p:txBody>
          <a:bodyPr/>
          <a:lstStyle>
            <a:lvl1pPr>
              <a:defRPr/>
            </a:lvl1pPr>
          </a:lstStyle>
          <a:p>
            <a:pPr>
              <a:defRPr/>
            </a:pPr>
            <a:fld id="{D01EE3DC-889D-CE4E-A95E-8CFA1A3DAD0A}" type="slidenum">
              <a:rPr lang="en-US"/>
              <a:pPr>
                <a:defRPr/>
              </a:pPr>
              <a:t>‹#›</a:t>
            </a:fld>
            <a:endParaRPr lang="en-US"/>
          </a:p>
        </p:txBody>
      </p:sp>
    </p:spTree>
    <p:extLst>
      <p:ext uri="{BB962C8B-B14F-4D97-AF65-F5344CB8AC3E}">
        <p14:creationId xmlns:p14="http://schemas.microsoft.com/office/powerpoint/2010/main" val="1972317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7" name="Slide Number Placeholder 5"/>
          <p:cNvSpPr>
            <a:spLocks noGrp="1"/>
          </p:cNvSpPr>
          <p:nvPr>
            <p:ph type="sldNum" sz="quarter" idx="12"/>
          </p:nvPr>
        </p:nvSpPr>
        <p:spPr/>
        <p:txBody>
          <a:bodyPr/>
          <a:lstStyle>
            <a:lvl1pPr>
              <a:defRPr/>
            </a:lvl1pPr>
          </a:lstStyle>
          <a:p>
            <a:pPr>
              <a:defRPr/>
            </a:pPr>
            <a:fld id="{A91AB5B9-13DE-C34E-A404-D4AC1FCC29C4}" type="slidenum">
              <a:rPr lang="en-US"/>
              <a:pPr>
                <a:defRPr/>
              </a:pPr>
              <a:t>‹#›</a:t>
            </a:fld>
            <a:endParaRPr lang="en-US"/>
          </a:p>
        </p:txBody>
      </p:sp>
    </p:spTree>
    <p:extLst>
      <p:ext uri="{BB962C8B-B14F-4D97-AF65-F5344CB8AC3E}">
        <p14:creationId xmlns:p14="http://schemas.microsoft.com/office/powerpoint/2010/main" val="397279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zh-CN"/>
              <a:t>09/09/2016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a:t>V. Choutko AMS DOE Review</a:t>
            </a:r>
          </a:p>
        </p:txBody>
      </p:sp>
      <p:sp>
        <p:nvSpPr>
          <p:cNvPr id="7" name="Slide Number Placeholder 5"/>
          <p:cNvSpPr>
            <a:spLocks noGrp="1"/>
          </p:cNvSpPr>
          <p:nvPr>
            <p:ph type="sldNum" sz="quarter" idx="12"/>
          </p:nvPr>
        </p:nvSpPr>
        <p:spPr/>
        <p:txBody>
          <a:bodyPr/>
          <a:lstStyle>
            <a:lvl1pPr>
              <a:defRPr/>
            </a:lvl1pPr>
          </a:lstStyle>
          <a:p>
            <a:pPr>
              <a:defRPr/>
            </a:pPr>
            <a:fld id="{45BA3F7D-7028-1740-A35B-778B4F14EFEB}" type="slidenum">
              <a:rPr lang="en-US"/>
              <a:pPr>
                <a:defRPr/>
              </a:pPr>
              <a:t>‹#›</a:t>
            </a:fld>
            <a:endParaRPr lang="en-US"/>
          </a:p>
        </p:txBody>
      </p:sp>
    </p:spTree>
    <p:extLst>
      <p:ext uri="{BB962C8B-B14F-4D97-AF65-F5344CB8AC3E}">
        <p14:creationId xmlns:p14="http://schemas.microsoft.com/office/powerpoint/2010/main" val="250089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r>
              <a:rPr lang="en-US" altLang="zh-CN"/>
              <a:t>09/09/2016</a:t>
            </a:r>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r>
              <a:rPr lang="en-US"/>
              <a:t>V. Choutko AMS DOE Review</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2483A7BA-FD98-6D47-BF58-B7A851C729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10.xml"/><Relationship Id="rId9"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473606-7C6E-F44C-B740-CA4DA451A58C}"/>
              </a:ext>
            </a:extLst>
          </p:cNvPr>
          <p:cNvSpPr>
            <a:spLocks noGrp="1"/>
          </p:cNvSpPr>
          <p:nvPr>
            <p:ph type="ctrTitle"/>
          </p:nvPr>
        </p:nvSpPr>
        <p:spPr>
          <a:xfrm>
            <a:off x="76200" y="2130426"/>
            <a:ext cx="8991600" cy="1470025"/>
          </a:xfrm>
        </p:spPr>
        <p:txBody>
          <a:bodyPr/>
          <a:lstStyle/>
          <a:p>
            <a:pPr eaLnBrk="1" hangingPunct="1"/>
            <a:r>
              <a:rPr lang="en-US" sz="4300" dirty="0">
                <a:latin typeface="+mn-lt"/>
                <a:ea typeface="+mj-ea"/>
                <a:cs typeface="ＭＳ Ｐゴシック" charset="0"/>
              </a:rPr>
              <a:t>CEPC Silicon Tracker Progress Report</a:t>
            </a:r>
            <a:endParaRPr lang="en-US" sz="4300" dirty="0">
              <a:latin typeface="SimSun" panose="02010600030101010101" pitchFamily="2" charset="-122"/>
              <a:ea typeface="SimSun" panose="02010600030101010101" pitchFamily="2" charset="-122"/>
              <a:cs typeface="ＭＳ Ｐゴシック" charset="0"/>
            </a:endParaRPr>
          </a:p>
        </p:txBody>
      </p:sp>
      <p:sp>
        <p:nvSpPr>
          <p:cNvPr id="4" name="TextBox 3">
            <a:extLst>
              <a:ext uri="{FF2B5EF4-FFF2-40B4-BE49-F238E27FC236}">
                <a16:creationId xmlns:a16="http://schemas.microsoft.com/office/drawing/2014/main" id="{D606DA4E-6B2A-E54A-8F1C-36E22C7C16F4}"/>
              </a:ext>
            </a:extLst>
          </p:cNvPr>
          <p:cNvSpPr txBox="1"/>
          <p:nvPr/>
        </p:nvSpPr>
        <p:spPr>
          <a:xfrm>
            <a:off x="-356461" y="387458"/>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26BC087A-37DA-1A42-A6F5-C48B9830B5E7}"/>
              </a:ext>
            </a:extLst>
          </p:cNvPr>
          <p:cNvSpPr txBox="1"/>
          <p:nvPr/>
        </p:nvSpPr>
        <p:spPr>
          <a:xfrm>
            <a:off x="991892" y="-1487837"/>
            <a:ext cx="184731" cy="461665"/>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279826A3-3515-A143-AC1F-DDFF92B7FF47}"/>
              </a:ext>
            </a:extLst>
          </p:cNvPr>
          <p:cNvSpPr txBox="1"/>
          <p:nvPr/>
        </p:nvSpPr>
        <p:spPr>
          <a:xfrm>
            <a:off x="-232475" y="4912963"/>
            <a:ext cx="184731" cy="461665"/>
          </a:xfrm>
          <a:prstGeom prst="rect">
            <a:avLst/>
          </a:prstGeom>
          <a:noFill/>
        </p:spPr>
        <p:txBody>
          <a:bodyPr wrap="none" rtlCol="0">
            <a:spAutoFit/>
          </a:bodyPr>
          <a:lstStyle/>
          <a:p>
            <a:endParaRPr lang="en-US" dirty="0"/>
          </a:p>
        </p:txBody>
      </p:sp>
      <p:sp>
        <p:nvSpPr>
          <p:cNvPr id="7" name="Content Placeholder 2">
            <a:extLst>
              <a:ext uri="{FF2B5EF4-FFF2-40B4-BE49-F238E27FC236}">
                <a16:creationId xmlns:a16="http://schemas.microsoft.com/office/drawing/2014/main" id="{DE1A316F-144E-58DF-ED82-830200C3C938}"/>
              </a:ext>
            </a:extLst>
          </p:cNvPr>
          <p:cNvSpPr txBox="1">
            <a:spLocks/>
          </p:cNvSpPr>
          <p:nvPr/>
        </p:nvSpPr>
        <p:spPr bwMode="auto">
          <a:xfrm>
            <a:off x="5334000" y="4780862"/>
            <a:ext cx="4572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zh-CN" altLang="en-US" sz="1800" dirty="0">
                <a:solidFill>
                  <a:srgbClr val="0000FF"/>
                </a:solidFill>
                <a:latin typeface="SimSun" panose="02010600030101010101" pitchFamily="2" charset="-122"/>
                <a:ea typeface="SimSun" panose="02010600030101010101" pitchFamily="2" charset="-122"/>
              </a:rPr>
              <a:t> </a:t>
            </a:r>
            <a:endParaRPr lang="en-US" altLang="zh-CN" sz="1800" dirty="0">
              <a:solidFill>
                <a:srgbClr val="0000FF"/>
              </a:solidFill>
              <a:latin typeface="SimSun" panose="02010600030101010101" pitchFamily="2" charset="-122"/>
              <a:ea typeface="SimSun" panose="02010600030101010101" pitchFamily="2" charset="-122"/>
            </a:endParaRPr>
          </a:p>
        </p:txBody>
      </p:sp>
      <p:sp>
        <p:nvSpPr>
          <p:cNvPr id="9" name="Subtitle 8">
            <a:extLst>
              <a:ext uri="{FF2B5EF4-FFF2-40B4-BE49-F238E27FC236}">
                <a16:creationId xmlns:a16="http://schemas.microsoft.com/office/drawing/2014/main" id="{7A9ED04A-F800-142C-AE8D-EEFA2D5A6FC8}"/>
              </a:ext>
            </a:extLst>
          </p:cNvPr>
          <p:cNvSpPr>
            <a:spLocks noGrp="1"/>
          </p:cNvSpPr>
          <p:nvPr>
            <p:ph type="subTitle" idx="1"/>
          </p:nvPr>
        </p:nvSpPr>
        <p:spPr/>
        <p:txBody>
          <a:bodyPr/>
          <a:lstStyle/>
          <a:p>
            <a:r>
              <a:rPr lang="en-US" sz="2800" dirty="0">
                <a:solidFill>
                  <a:schemeClr val="tx1"/>
                </a:solidFill>
                <a:latin typeface="Calibri" panose="020F0502020204030204" pitchFamily="34" charset="0"/>
                <a:ea typeface="SimSun" panose="02010600030101010101" pitchFamily="2" charset="-122"/>
                <a:cs typeface="Calibri" panose="020F0502020204030204" pitchFamily="34" charset="0"/>
              </a:rPr>
              <a:t>Qi Yan</a:t>
            </a:r>
            <a:r>
              <a:rPr lang="zh-CN" altLang="en-US" sz="2800" dirty="0">
                <a:solidFill>
                  <a:schemeClr val="tx1"/>
                </a:solidFill>
                <a:latin typeface="Calibri" panose="020F0502020204030204" pitchFamily="34" charset="0"/>
                <a:ea typeface="SimSun" panose="02010600030101010101" pitchFamily="2" charset="-122"/>
                <a:cs typeface="Calibri" panose="020F0502020204030204" pitchFamily="34" charset="0"/>
              </a:rPr>
              <a:t> </a:t>
            </a:r>
            <a:r>
              <a:rPr lang="en-US" altLang="zh-CN" sz="2800" i="1" dirty="0">
                <a:solidFill>
                  <a:schemeClr val="tx1"/>
                </a:solidFill>
                <a:latin typeface="Calibri" panose="020F0502020204030204" pitchFamily="34" charset="0"/>
                <a:ea typeface="SimSun" panose="02010600030101010101" pitchFamily="2" charset="-122"/>
                <a:cs typeface="Calibri" panose="020F0502020204030204" pitchFamily="34" charset="0"/>
              </a:rPr>
              <a:t>on behalf of the ITK+OTK Group</a:t>
            </a:r>
          </a:p>
          <a:p>
            <a:r>
              <a:rPr lang="en-US" altLang="zh-CN" sz="2800" dirty="0">
                <a:solidFill>
                  <a:schemeClr val="tx1"/>
                </a:solidFill>
                <a:latin typeface="Calibri" panose="020F0502020204030204" pitchFamily="34" charset="0"/>
                <a:ea typeface="SimSun" panose="02010600030101010101" pitchFamily="2" charset="-122"/>
                <a:cs typeface="Calibri" panose="020F0502020204030204" pitchFamily="34" charset="0"/>
              </a:rPr>
              <a:t>July 16, 2024, IHEP</a:t>
            </a:r>
            <a:endParaRPr lang="en-US" sz="2800" dirty="0">
              <a:solidFill>
                <a:schemeClr val="tx1"/>
              </a:solidFill>
              <a:latin typeface="Calibri" panose="020F0502020204030204" pitchFamily="34" charset="0"/>
              <a:ea typeface="SimSun" panose="02010600030101010101" pitchFamily="2" charset="-122"/>
              <a:cs typeface="Calibri" panose="020F0502020204030204" pitchFamily="34" charset="0"/>
            </a:endParaRPr>
          </a:p>
        </p:txBody>
      </p:sp>
      <p:sp>
        <p:nvSpPr>
          <p:cNvPr id="8" name="TextBox 7">
            <a:extLst>
              <a:ext uri="{FF2B5EF4-FFF2-40B4-BE49-F238E27FC236}">
                <a16:creationId xmlns:a16="http://schemas.microsoft.com/office/drawing/2014/main" id="{E49A4DA0-370B-D446-6468-CEE87C9FB0F2}"/>
              </a:ext>
            </a:extLst>
          </p:cNvPr>
          <p:cNvSpPr txBox="1"/>
          <p:nvPr/>
        </p:nvSpPr>
        <p:spPr>
          <a:xfrm>
            <a:off x="-1068779" y="5510151"/>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0320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956861C-075E-E979-38B9-F6B1E1B1A8D9}"/>
              </a:ext>
            </a:extLst>
          </p:cNvPr>
          <p:cNvPicPr>
            <a:picLocks noChangeAspect="1"/>
          </p:cNvPicPr>
          <p:nvPr/>
        </p:nvPicPr>
        <p:blipFill>
          <a:blip r:embed="rId5"/>
          <a:stretch>
            <a:fillRect/>
          </a:stretch>
        </p:blipFill>
        <p:spPr>
          <a:xfrm>
            <a:off x="3828040" y="533400"/>
            <a:ext cx="1743866" cy="1599037"/>
          </a:xfrm>
          <a:prstGeom prst="rect">
            <a:avLst/>
          </a:prstGeom>
        </p:spPr>
      </p:pic>
      <p:sp>
        <p:nvSpPr>
          <p:cNvPr id="6" name="Rectangle 1"/>
          <p:cNvSpPr txBox="1">
            <a:spLocks noChangeArrowheads="1"/>
          </p:cNvSpPr>
          <p:nvPr/>
        </p:nvSpPr>
        <p:spPr>
          <a:xfrm>
            <a:off x="-533400" y="0"/>
            <a:ext cx="10287000" cy="504056"/>
          </a:xfrm>
          <a:prstGeom prst="rect">
            <a:avLst/>
          </a:prstGeom>
        </p:spPr>
        <p:txBody>
          <a:bodyPr/>
          <a:lstStyle>
            <a:lvl1pPr algn="l" rtl="0" eaLnBrk="0" fontAlgn="base" hangingPunct="0">
              <a:spcBef>
                <a:spcPct val="0"/>
              </a:spcBef>
              <a:spcAft>
                <a:spcPct val="0"/>
              </a:spcAft>
              <a:defRPr sz="28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9pPr>
          </a:lstStyle>
          <a:p>
            <a:pPr algn="ctr" eaLnBrk="1" hangingPunct="1"/>
            <a:r>
              <a:rPr lang="en-US" altLang="zh-CN" sz="3200" b="1" dirty="0">
                <a:solidFill>
                  <a:srgbClr val="000090"/>
                </a:solidFill>
              </a:rPr>
              <a:t>Latest</a:t>
            </a:r>
            <a:r>
              <a:rPr lang="zh-CN" altLang="en-US" sz="3200" b="1" dirty="0">
                <a:solidFill>
                  <a:srgbClr val="000090"/>
                </a:solidFill>
              </a:rPr>
              <a:t> </a:t>
            </a:r>
            <a:r>
              <a:rPr lang="en-US" altLang="zh-CN" sz="3200" b="1" dirty="0">
                <a:solidFill>
                  <a:srgbClr val="000090"/>
                </a:solidFill>
              </a:rPr>
              <a:t>Progress</a:t>
            </a:r>
            <a:r>
              <a:rPr lang="zh-CN" altLang="en-US" sz="3200" b="1" dirty="0">
                <a:solidFill>
                  <a:srgbClr val="000090"/>
                </a:solidFill>
              </a:rPr>
              <a:t>：</a:t>
            </a:r>
            <a:r>
              <a:rPr lang="en-US" altLang="zh-CN" sz="3200" b="1" dirty="0">
                <a:solidFill>
                  <a:srgbClr val="000090"/>
                </a:solidFill>
              </a:rPr>
              <a:t>ITK Endcap</a:t>
            </a:r>
            <a:r>
              <a:rPr lang="zh-CN" altLang="en-US" sz="3200" b="1" dirty="0">
                <a:solidFill>
                  <a:srgbClr val="000090"/>
                </a:solidFill>
              </a:rPr>
              <a:t> </a:t>
            </a:r>
            <a:r>
              <a:rPr lang="en-US" altLang="zh-CN" sz="3200" b="1" dirty="0">
                <a:solidFill>
                  <a:srgbClr val="000090"/>
                </a:solidFill>
              </a:rPr>
              <a:t>Design (Plan 2)</a:t>
            </a:r>
            <a:endParaRPr lang="en-US" sz="3200" b="1" dirty="0">
              <a:solidFill>
                <a:srgbClr val="000090"/>
              </a:solidFill>
            </a:endParaRPr>
          </a:p>
        </p:txBody>
      </p:sp>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10</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pic>
        <p:nvPicPr>
          <p:cNvPr id="10" name="Picture 9" descr="A drawing of a box&#10;&#10;Description automatically generated">
            <a:extLst>
              <a:ext uri="{FF2B5EF4-FFF2-40B4-BE49-F238E27FC236}">
                <a16:creationId xmlns:a16="http://schemas.microsoft.com/office/drawing/2014/main" id="{953C6C0C-5A34-95AC-361D-4B93FD36E46D}"/>
              </a:ext>
            </a:extLst>
          </p:cNvPr>
          <p:cNvPicPr>
            <a:picLocks noChangeAspect="1"/>
          </p:cNvPicPr>
          <p:nvPr/>
        </p:nvPicPr>
        <p:blipFill>
          <a:blip r:embed="rId6"/>
          <a:stretch>
            <a:fillRect/>
          </a:stretch>
        </p:blipFill>
        <p:spPr>
          <a:xfrm>
            <a:off x="1187562" y="622247"/>
            <a:ext cx="608838" cy="1040298"/>
          </a:xfrm>
          <a:prstGeom prst="rect">
            <a:avLst/>
          </a:prstGeom>
        </p:spPr>
      </p:pic>
      <p:pic>
        <p:nvPicPr>
          <p:cNvPr id="12" name="691_1720963141.mp4">
            <a:hlinkClick r:id="" action="ppaction://media"/>
            <a:extLst>
              <a:ext uri="{FF2B5EF4-FFF2-40B4-BE49-F238E27FC236}">
                <a16:creationId xmlns:a16="http://schemas.microsoft.com/office/drawing/2014/main" id="{C672A182-7136-5C8F-832D-FD733F3B83E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25240" y="2133599"/>
            <a:ext cx="5029200" cy="2388870"/>
          </a:xfrm>
          <a:prstGeom prst="rect">
            <a:avLst/>
          </a:prstGeom>
        </p:spPr>
      </p:pic>
      <p:pic>
        <p:nvPicPr>
          <p:cNvPr id="19" name="Picture 18" descr="A circular pattern of a circular object&#10;&#10;Description automatically generated">
            <a:extLst>
              <a:ext uri="{FF2B5EF4-FFF2-40B4-BE49-F238E27FC236}">
                <a16:creationId xmlns:a16="http://schemas.microsoft.com/office/drawing/2014/main" id="{8EEE1266-5ECF-7E2D-BEDF-79D549114EF5}"/>
              </a:ext>
            </a:extLst>
          </p:cNvPr>
          <p:cNvPicPr>
            <a:picLocks noChangeAspect="1"/>
          </p:cNvPicPr>
          <p:nvPr/>
        </p:nvPicPr>
        <p:blipFill>
          <a:blip r:embed="rId8"/>
          <a:stretch>
            <a:fillRect/>
          </a:stretch>
        </p:blipFill>
        <p:spPr>
          <a:xfrm>
            <a:off x="602427" y="1797007"/>
            <a:ext cx="1797873" cy="1767692"/>
          </a:xfrm>
          <a:prstGeom prst="rect">
            <a:avLst/>
          </a:prstGeom>
        </p:spPr>
      </p:pic>
      <p:pic>
        <p:nvPicPr>
          <p:cNvPr id="20" name="Picture 19" descr="A circular pattern of chairs and a circle&#10;&#10;Description automatically generated">
            <a:extLst>
              <a:ext uri="{FF2B5EF4-FFF2-40B4-BE49-F238E27FC236}">
                <a16:creationId xmlns:a16="http://schemas.microsoft.com/office/drawing/2014/main" id="{27B08C2E-B96F-A8BB-2D74-7240C2968C9A}"/>
              </a:ext>
            </a:extLst>
          </p:cNvPr>
          <p:cNvPicPr>
            <a:picLocks noChangeAspect="1"/>
          </p:cNvPicPr>
          <p:nvPr/>
        </p:nvPicPr>
        <p:blipFill rotWithShape="1">
          <a:blip r:embed="rId9"/>
          <a:srcRect r="4110"/>
          <a:stretch/>
        </p:blipFill>
        <p:spPr>
          <a:xfrm>
            <a:off x="-76200" y="3733800"/>
            <a:ext cx="3065926" cy="2863031"/>
          </a:xfrm>
          <a:prstGeom prst="rect">
            <a:avLst/>
          </a:prstGeom>
        </p:spPr>
      </p:pic>
      <p:sp>
        <p:nvSpPr>
          <p:cNvPr id="21" name="TextBox 20">
            <a:extLst>
              <a:ext uri="{FF2B5EF4-FFF2-40B4-BE49-F238E27FC236}">
                <a16:creationId xmlns:a16="http://schemas.microsoft.com/office/drawing/2014/main" id="{9CF327DF-1324-EF4B-A648-10BFFFA3784A}"/>
              </a:ext>
            </a:extLst>
          </p:cNvPr>
          <p:cNvSpPr txBox="1"/>
          <p:nvPr/>
        </p:nvSpPr>
        <p:spPr>
          <a:xfrm>
            <a:off x="1993557" y="932151"/>
            <a:ext cx="2045259" cy="430887"/>
          </a:xfrm>
          <a:prstGeom prst="rect">
            <a:avLst/>
          </a:prstGeom>
          <a:noFill/>
        </p:spPr>
        <p:txBody>
          <a:bodyPr wrap="square" rtlCol="0">
            <a:spAutoFit/>
          </a:bodyPr>
          <a:lstStyle/>
          <a:p>
            <a:pPr algn="ctr"/>
            <a:r>
              <a:rPr lang="en-US" altLang="zh-CN" sz="2200" dirty="0">
                <a:solidFill>
                  <a:srgbClr val="FF2F93"/>
                </a:solidFill>
                <a:latin typeface="Helvetica" pitchFamily="2" charset="0"/>
              </a:rPr>
              <a:t>1:</a:t>
            </a:r>
            <a:r>
              <a:rPr lang="zh-CN" altLang="en-US" sz="2200" dirty="0">
                <a:solidFill>
                  <a:srgbClr val="FF2F93"/>
                </a:solidFill>
                <a:latin typeface="Helvetica" pitchFamily="2" charset="0"/>
              </a:rPr>
              <a:t> </a:t>
            </a:r>
            <a:r>
              <a:rPr lang="en-US" sz="2200" dirty="0">
                <a:solidFill>
                  <a:srgbClr val="FF2F93"/>
                </a:solidFill>
                <a:latin typeface="Helvetica" pitchFamily="2" charset="0"/>
              </a:rPr>
              <a:t>sensor</a:t>
            </a:r>
          </a:p>
        </p:txBody>
      </p:sp>
      <p:sp>
        <p:nvSpPr>
          <p:cNvPr id="22" name="TextBox 21">
            <a:extLst>
              <a:ext uri="{FF2B5EF4-FFF2-40B4-BE49-F238E27FC236}">
                <a16:creationId xmlns:a16="http://schemas.microsoft.com/office/drawing/2014/main" id="{A6ECFA57-B7D6-43EF-DE0E-C3CC1A6685FB}"/>
              </a:ext>
            </a:extLst>
          </p:cNvPr>
          <p:cNvSpPr txBox="1"/>
          <p:nvPr/>
        </p:nvSpPr>
        <p:spPr>
          <a:xfrm>
            <a:off x="1884220" y="2312313"/>
            <a:ext cx="2045259" cy="430887"/>
          </a:xfrm>
          <a:prstGeom prst="rect">
            <a:avLst/>
          </a:prstGeom>
          <a:noFill/>
        </p:spPr>
        <p:txBody>
          <a:bodyPr wrap="square" rtlCol="0">
            <a:spAutoFit/>
          </a:bodyPr>
          <a:lstStyle/>
          <a:p>
            <a:pPr algn="ctr"/>
            <a:r>
              <a:rPr lang="en-US" altLang="zh-CN" sz="2200" dirty="0">
                <a:solidFill>
                  <a:srgbClr val="FF2F93"/>
                </a:solidFill>
                <a:latin typeface="Helvetica" pitchFamily="2" charset="0"/>
              </a:rPr>
              <a:t>2:</a:t>
            </a:r>
            <a:r>
              <a:rPr lang="zh-CN" altLang="en-US" sz="2200" dirty="0">
                <a:solidFill>
                  <a:srgbClr val="FF2F93"/>
                </a:solidFill>
                <a:latin typeface="Helvetica" pitchFamily="2" charset="0"/>
              </a:rPr>
              <a:t> </a:t>
            </a:r>
            <a:r>
              <a:rPr lang="en-US" sz="2200" dirty="0">
                <a:solidFill>
                  <a:srgbClr val="FF2F93"/>
                </a:solidFill>
                <a:latin typeface="Helvetica" pitchFamily="2" charset="0"/>
              </a:rPr>
              <a:t>ring</a:t>
            </a:r>
          </a:p>
        </p:txBody>
      </p:sp>
      <p:sp>
        <p:nvSpPr>
          <p:cNvPr id="23" name="TextBox 22">
            <a:extLst>
              <a:ext uri="{FF2B5EF4-FFF2-40B4-BE49-F238E27FC236}">
                <a16:creationId xmlns:a16="http://schemas.microsoft.com/office/drawing/2014/main" id="{F9AADAA9-0438-D06F-3971-F8A462ACF893}"/>
              </a:ext>
            </a:extLst>
          </p:cNvPr>
          <p:cNvSpPr txBox="1"/>
          <p:nvPr/>
        </p:nvSpPr>
        <p:spPr>
          <a:xfrm>
            <a:off x="2131886" y="3733800"/>
            <a:ext cx="2045259" cy="430887"/>
          </a:xfrm>
          <a:prstGeom prst="rect">
            <a:avLst/>
          </a:prstGeom>
          <a:noFill/>
        </p:spPr>
        <p:txBody>
          <a:bodyPr wrap="square" rtlCol="0">
            <a:spAutoFit/>
          </a:bodyPr>
          <a:lstStyle/>
          <a:p>
            <a:pPr algn="ctr"/>
            <a:r>
              <a:rPr lang="en-US" altLang="zh-CN" sz="2200" dirty="0">
                <a:solidFill>
                  <a:srgbClr val="FF2F93"/>
                </a:solidFill>
                <a:latin typeface="Helvetica" pitchFamily="2" charset="0"/>
              </a:rPr>
              <a:t>3:</a:t>
            </a:r>
            <a:r>
              <a:rPr lang="zh-CN" altLang="en-US" sz="2200" dirty="0">
                <a:solidFill>
                  <a:srgbClr val="FF2F93"/>
                </a:solidFill>
                <a:latin typeface="Helvetica" pitchFamily="2" charset="0"/>
              </a:rPr>
              <a:t> </a:t>
            </a:r>
            <a:r>
              <a:rPr lang="en-US" sz="2200" dirty="0">
                <a:solidFill>
                  <a:srgbClr val="FF2F93"/>
                </a:solidFill>
                <a:latin typeface="Helvetica" pitchFamily="2" charset="0"/>
              </a:rPr>
              <a:t>endcap</a:t>
            </a:r>
          </a:p>
        </p:txBody>
      </p:sp>
      <p:cxnSp>
        <p:nvCxnSpPr>
          <p:cNvPr id="24" name="Straight Connector 23">
            <a:extLst>
              <a:ext uri="{FF2B5EF4-FFF2-40B4-BE49-F238E27FC236}">
                <a16:creationId xmlns:a16="http://schemas.microsoft.com/office/drawing/2014/main" id="{07292891-694F-5CA2-5F8F-BA7456CA78C9}"/>
              </a:ext>
            </a:extLst>
          </p:cNvPr>
          <p:cNvCxnSpPr>
            <a:cxnSpLocks/>
          </p:cNvCxnSpPr>
          <p:nvPr/>
        </p:nvCxnSpPr>
        <p:spPr>
          <a:xfrm>
            <a:off x="1487867" y="1642742"/>
            <a:ext cx="0" cy="228600"/>
          </a:xfrm>
          <a:prstGeom prst="line">
            <a:avLst/>
          </a:prstGeom>
          <a:ln>
            <a:solidFill>
              <a:srgbClr val="FF2F93"/>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C115C63-FDCE-52D9-628F-B3F1A82A9B4A}"/>
              </a:ext>
            </a:extLst>
          </p:cNvPr>
          <p:cNvCxnSpPr>
            <a:cxnSpLocks/>
          </p:cNvCxnSpPr>
          <p:nvPr/>
        </p:nvCxnSpPr>
        <p:spPr>
          <a:xfrm flipH="1">
            <a:off x="1508756" y="3463635"/>
            <a:ext cx="4" cy="228600"/>
          </a:xfrm>
          <a:prstGeom prst="line">
            <a:avLst/>
          </a:prstGeom>
          <a:ln>
            <a:solidFill>
              <a:srgbClr val="FF2F93"/>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D201C4E0-CD6E-686E-7523-9AB797CA718A}"/>
              </a:ext>
            </a:extLst>
          </p:cNvPr>
          <p:cNvSpPr txBox="1"/>
          <p:nvPr/>
        </p:nvSpPr>
        <p:spPr>
          <a:xfrm>
            <a:off x="4005679" y="4988004"/>
            <a:ext cx="5138321" cy="1107996"/>
          </a:xfrm>
          <a:prstGeom prst="rect">
            <a:avLst/>
          </a:prstGeom>
          <a:noFill/>
        </p:spPr>
        <p:txBody>
          <a:bodyPr wrap="square" rtlCol="0">
            <a:spAutoFit/>
          </a:bodyPr>
          <a:lstStyle/>
          <a:p>
            <a:r>
              <a:rPr lang="en-US" sz="2200" dirty="0">
                <a:latin typeface="Calibri" panose="020F0502020204030204" pitchFamily="34" charset="0"/>
                <a:ea typeface="SimSun" panose="02010600030101010101" pitchFamily="2" charset="-122"/>
                <a:cs typeface="Calibri" panose="020F0502020204030204" pitchFamily="34" charset="0"/>
              </a:rPr>
              <a:t>One endcap is divided into </a:t>
            </a:r>
            <a:r>
              <a:rPr lang="en-US" altLang="zh-CN" sz="2200" dirty="0">
                <a:latin typeface="Calibri" panose="020F0502020204030204" pitchFamily="34" charset="0"/>
                <a:ea typeface="SimSun" panose="02010600030101010101" pitchFamily="2" charset="-122"/>
                <a:cs typeface="Calibri" panose="020F0502020204030204" pitchFamily="34" charset="0"/>
              </a:rPr>
              <a:t>3</a:t>
            </a:r>
            <a:r>
              <a:rPr lang="zh-CN" altLang="en-US" sz="2200" dirty="0">
                <a:latin typeface="Calibri" panose="020F0502020204030204" pitchFamily="34" charset="0"/>
                <a:ea typeface="SimSun" panose="02010600030101010101" pitchFamily="2" charset="-122"/>
                <a:cs typeface="Calibri" panose="020F0502020204030204" pitchFamily="34" charset="0"/>
              </a:rPr>
              <a:t> </a:t>
            </a:r>
            <a:r>
              <a:rPr lang="en-US" altLang="zh-CN" sz="2200" dirty="0">
                <a:latin typeface="Calibri" panose="020F0502020204030204" pitchFamily="34" charset="0"/>
                <a:ea typeface="SimSun" panose="02010600030101010101" pitchFamily="2" charset="-122"/>
                <a:cs typeface="Calibri" panose="020F0502020204030204" pitchFamily="34" charset="0"/>
              </a:rPr>
              <a:t>rings</a:t>
            </a:r>
            <a:r>
              <a:rPr lang="en-US" sz="2200" dirty="0">
                <a:latin typeface="Calibri" panose="020F0502020204030204" pitchFamily="34" charset="0"/>
                <a:ea typeface="SimSun" panose="02010600030101010101" pitchFamily="2" charset="-122"/>
                <a:cs typeface="Calibri" panose="020F0502020204030204" pitchFamily="34" charset="0"/>
              </a:rPr>
              <a:t> : </a:t>
            </a:r>
          </a:p>
          <a:p>
            <a:r>
              <a:rPr lang="en-US" sz="2200" dirty="0">
                <a:latin typeface="Calibri" panose="020F0502020204030204" pitchFamily="34" charset="0"/>
                <a:ea typeface="SimSun" panose="02010600030101010101" pitchFamily="2" charset="-122"/>
                <a:cs typeface="Calibri" panose="020F0502020204030204" pitchFamily="34" charset="0"/>
              </a:rPr>
              <a:t>Each ring is composed of annular segment</a:t>
            </a:r>
            <a:r>
              <a:rPr lang="zh-CN" altLang="en-US" sz="2200" dirty="0">
                <a:latin typeface="Calibri" panose="020F0502020204030204" pitchFamily="34" charset="0"/>
                <a:ea typeface="SimSun" panose="02010600030101010101" pitchFamily="2" charset="-122"/>
                <a:cs typeface="Calibri" panose="020F0502020204030204" pitchFamily="34" charset="0"/>
              </a:rPr>
              <a:t> </a:t>
            </a:r>
            <a:r>
              <a:rPr lang="en-US" altLang="zh-CN" sz="2200" dirty="0">
                <a:latin typeface="Calibri" panose="020F0502020204030204" pitchFamily="34" charset="0"/>
                <a:ea typeface="SimSun" panose="02010600030101010101" pitchFamily="2" charset="-122"/>
                <a:cs typeface="Calibri" panose="020F0502020204030204" pitchFamily="34" charset="0"/>
              </a:rPr>
              <a:t>sensors.</a:t>
            </a:r>
            <a:endParaRPr lang="en-US" sz="2200" dirty="0">
              <a:latin typeface="Calibri" panose="020F0502020204030204" pitchFamily="34" charset="0"/>
              <a:ea typeface="SimSun" panose="02010600030101010101" pitchFamily="2" charset="-122"/>
              <a:cs typeface="Calibri" panose="020F0502020204030204" pitchFamily="34" charset="0"/>
            </a:endParaRPr>
          </a:p>
        </p:txBody>
      </p:sp>
      <p:sp>
        <p:nvSpPr>
          <p:cNvPr id="32" name="TextBox 31">
            <a:extLst>
              <a:ext uri="{FF2B5EF4-FFF2-40B4-BE49-F238E27FC236}">
                <a16:creationId xmlns:a16="http://schemas.microsoft.com/office/drawing/2014/main" id="{6F520727-977F-B9E4-519B-066B70E7E8C9}"/>
              </a:ext>
            </a:extLst>
          </p:cNvPr>
          <p:cNvSpPr txBox="1"/>
          <p:nvPr/>
        </p:nvSpPr>
        <p:spPr>
          <a:xfrm>
            <a:off x="5330372" y="1752600"/>
            <a:ext cx="3127828" cy="461665"/>
          </a:xfrm>
          <a:prstGeom prst="rect">
            <a:avLst/>
          </a:prstGeom>
          <a:noFill/>
        </p:spPr>
        <p:txBody>
          <a:bodyPr wrap="square" rtlCol="0">
            <a:spAutoFit/>
          </a:bodyPr>
          <a:lstStyle/>
          <a:p>
            <a:pPr algn="ctr"/>
            <a:r>
              <a:rPr lang="en-US" altLang="zh-CN" dirty="0">
                <a:solidFill>
                  <a:srgbClr val="0432FF"/>
                </a:solidFill>
                <a:latin typeface="+mj-lt"/>
                <a:ea typeface="SimSun" panose="02010600030101010101" pitchFamily="2" charset="-122"/>
                <a:cs typeface="Calibri" panose="020F0502020204030204" pitchFamily="34" charset="0"/>
              </a:rPr>
              <a:t>Qi YAN, Yihan ZHANG</a:t>
            </a:r>
          </a:p>
        </p:txBody>
      </p:sp>
    </p:spTree>
    <p:extLst>
      <p:ext uri="{BB962C8B-B14F-4D97-AF65-F5344CB8AC3E}">
        <p14:creationId xmlns:p14="http://schemas.microsoft.com/office/powerpoint/2010/main" val="129806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4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11</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7EDF85B2-CC69-6FEB-7240-8CABA087C836}"/>
              </a:ext>
            </a:extLst>
          </p:cNvPr>
          <p:cNvSpPr txBox="1"/>
          <p:nvPr/>
        </p:nvSpPr>
        <p:spPr>
          <a:xfrm>
            <a:off x="762000" y="5659049"/>
            <a:ext cx="3124200" cy="461665"/>
          </a:xfrm>
          <a:prstGeom prst="rect">
            <a:avLst/>
          </a:prstGeom>
          <a:noFill/>
        </p:spPr>
        <p:txBody>
          <a:bodyPr wrap="square" rtlCol="0">
            <a:spAutoFit/>
          </a:bodyPr>
          <a:lstStyle/>
          <a:p>
            <a:pPr algn="ctr"/>
            <a:r>
              <a:rPr lang="en-US" dirty="0">
                <a:solidFill>
                  <a:srgbClr val="C00000"/>
                </a:solidFill>
                <a:latin typeface="Helvetica" pitchFamily="2" charset="0"/>
              </a:rPr>
              <a:t>Endcap front</a:t>
            </a:r>
            <a:r>
              <a:rPr lang="zh-CN" altLang="en-US" dirty="0">
                <a:solidFill>
                  <a:srgbClr val="C00000"/>
                </a:solidFill>
                <a:latin typeface="Helvetica" pitchFamily="2" charset="0"/>
              </a:rPr>
              <a:t> </a:t>
            </a:r>
            <a:r>
              <a:rPr lang="en-US" altLang="zh-CN" dirty="0">
                <a:solidFill>
                  <a:srgbClr val="C00000"/>
                </a:solidFill>
                <a:latin typeface="Helvetica" pitchFamily="2" charset="0"/>
              </a:rPr>
              <a:t>view</a:t>
            </a:r>
            <a:endParaRPr lang="en-US" dirty="0">
              <a:solidFill>
                <a:srgbClr val="C00000"/>
              </a:solidFill>
              <a:latin typeface="Helvetica" pitchFamily="2" charset="0"/>
            </a:endParaRPr>
          </a:p>
        </p:txBody>
      </p:sp>
      <p:sp>
        <p:nvSpPr>
          <p:cNvPr id="5" name="TextBox 4">
            <a:extLst>
              <a:ext uri="{FF2B5EF4-FFF2-40B4-BE49-F238E27FC236}">
                <a16:creationId xmlns:a16="http://schemas.microsoft.com/office/drawing/2014/main" id="{1C09FA39-059E-4EB5-5F76-08EAD817A250}"/>
              </a:ext>
            </a:extLst>
          </p:cNvPr>
          <p:cNvSpPr txBox="1"/>
          <p:nvPr/>
        </p:nvSpPr>
        <p:spPr>
          <a:xfrm>
            <a:off x="5727041" y="5615986"/>
            <a:ext cx="2807359" cy="461665"/>
          </a:xfrm>
          <a:prstGeom prst="rect">
            <a:avLst/>
          </a:prstGeom>
          <a:noFill/>
        </p:spPr>
        <p:txBody>
          <a:bodyPr wrap="square" rtlCol="0">
            <a:spAutoFit/>
          </a:bodyPr>
          <a:lstStyle/>
          <a:p>
            <a:pPr algn="ctr"/>
            <a:r>
              <a:rPr lang="en-US" dirty="0">
                <a:solidFill>
                  <a:srgbClr val="C00000"/>
                </a:solidFill>
                <a:latin typeface="Helvetica" pitchFamily="2" charset="0"/>
              </a:rPr>
              <a:t>Endcap back</a:t>
            </a:r>
            <a:r>
              <a:rPr lang="zh-CN" altLang="en-US" dirty="0">
                <a:solidFill>
                  <a:srgbClr val="C00000"/>
                </a:solidFill>
                <a:latin typeface="Helvetica" pitchFamily="2" charset="0"/>
              </a:rPr>
              <a:t> </a:t>
            </a:r>
            <a:r>
              <a:rPr lang="en-US" altLang="zh-CN" dirty="0">
                <a:solidFill>
                  <a:srgbClr val="C00000"/>
                </a:solidFill>
                <a:latin typeface="Helvetica" pitchFamily="2" charset="0"/>
              </a:rPr>
              <a:t>view</a:t>
            </a:r>
            <a:endParaRPr lang="en-US" dirty="0">
              <a:solidFill>
                <a:srgbClr val="C00000"/>
              </a:solidFill>
              <a:latin typeface="Helvetica" pitchFamily="2" charset="0"/>
            </a:endParaRPr>
          </a:p>
        </p:txBody>
      </p:sp>
      <p:pic>
        <p:nvPicPr>
          <p:cNvPr id="17" name="Picture 16" descr="A circular pattern of chairs and a circle&#10;&#10;Description automatically generated">
            <a:extLst>
              <a:ext uri="{FF2B5EF4-FFF2-40B4-BE49-F238E27FC236}">
                <a16:creationId xmlns:a16="http://schemas.microsoft.com/office/drawing/2014/main" id="{99CCDF0B-4F53-C71B-5599-F54B55266FF4}"/>
              </a:ext>
            </a:extLst>
          </p:cNvPr>
          <p:cNvPicPr>
            <a:picLocks noChangeAspect="1"/>
          </p:cNvPicPr>
          <p:nvPr/>
        </p:nvPicPr>
        <p:blipFill rotWithShape="1">
          <a:blip r:embed="rId3"/>
          <a:srcRect r="4110"/>
          <a:stretch/>
        </p:blipFill>
        <p:spPr>
          <a:xfrm>
            <a:off x="4536208" y="1233456"/>
            <a:ext cx="4602245" cy="4297680"/>
          </a:xfrm>
          <a:prstGeom prst="rect">
            <a:avLst/>
          </a:prstGeom>
        </p:spPr>
      </p:pic>
      <p:pic>
        <p:nvPicPr>
          <p:cNvPr id="19" name="Picture 18" descr="A screenshot of a computer generated image&#10;&#10;Description automatically generated">
            <a:extLst>
              <a:ext uri="{FF2B5EF4-FFF2-40B4-BE49-F238E27FC236}">
                <a16:creationId xmlns:a16="http://schemas.microsoft.com/office/drawing/2014/main" id="{BC4E9707-64BD-705C-97F7-2DFDFE58BE31}"/>
              </a:ext>
            </a:extLst>
          </p:cNvPr>
          <p:cNvPicPr>
            <a:picLocks noChangeAspect="1"/>
          </p:cNvPicPr>
          <p:nvPr/>
        </p:nvPicPr>
        <p:blipFill rotWithShape="1">
          <a:blip r:embed="rId4"/>
          <a:srcRect l="5246" b="1174"/>
          <a:stretch/>
        </p:blipFill>
        <p:spPr>
          <a:xfrm>
            <a:off x="27709" y="1109041"/>
            <a:ext cx="4526280" cy="4420500"/>
          </a:xfrm>
          <a:prstGeom prst="rect">
            <a:avLst/>
          </a:prstGeom>
        </p:spPr>
      </p:pic>
      <p:sp>
        <p:nvSpPr>
          <p:cNvPr id="21" name="TextBox 20">
            <a:extLst>
              <a:ext uri="{FF2B5EF4-FFF2-40B4-BE49-F238E27FC236}">
                <a16:creationId xmlns:a16="http://schemas.microsoft.com/office/drawing/2014/main" id="{F59B4F1F-B63E-36A7-C3AB-F2C482431AFE}"/>
              </a:ext>
            </a:extLst>
          </p:cNvPr>
          <p:cNvSpPr txBox="1"/>
          <p:nvPr/>
        </p:nvSpPr>
        <p:spPr>
          <a:xfrm>
            <a:off x="5257800" y="605134"/>
            <a:ext cx="3127828" cy="461665"/>
          </a:xfrm>
          <a:prstGeom prst="rect">
            <a:avLst/>
          </a:prstGeom>
          <a:noFill/>
        </p:spPr>
        <p:txBody>
          <a:bodyPr wrap="square" rtlCol="0">
            <a:spAutoFit/>
          </a:bodyPr>
          <a:lstStyle/>
          <a:p>
            <a:pPr algn="ctr"/>
            <a:r>
              <a:rPr lang="en-US" altLang="zh-CN" dirty="0">
                <a:solidFill>
                  <a:srgbClr val="0432FF"/>
                </a:solidFill>
                <a:latin typeface="+mj-lt"/>
                <a:ea typeface="SimSun" panose="02010600030101010101" pitchFamily="2" charset="-122"/>
                <a:cs typeface="Calibri" panose="020F0502020204030204" pitchFamily="34" charset="0"/>
              </a:rPr>
              <a:t>Qi YAN, Yihan ZHANG</a:t>
            </a:r>
          </a:p>
        </p:txBody>
      </p:sp>
    </p:spTree>
    <p:extLst>
      <p:ext uri="{BB962C8B-B14F-4D97-AF65-F5344CB8AC3E}">
        <p14:creationId xmlns:p14="http://schemas.microsoft.com/office/powerpoint/2010/main" val="3029934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12</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sp>
        <p:nvSpPr>
          <p:cNvPr id="6" name="Rectangle 1">
            <a:extLst>
              <a:ext uri="{FF2B5EF4-FFF2-40B4-BE49-F238E27FC236}">
                <a16:creationId xmlns:a16="http://schemas.microsoft.com/office/drawing/2014/main" id="{33B614E4-732C-3CA9-8256-C093EF2DE4F4}"/>
              </a:ext>
            </a:extLst>
          </p:cNvPr>
          <p:cNvSpPr txBox="1">
            <a:spLocks noChangeArrowheads="1"/>
          </p:cNvSpPr>
          <p:nvPr/>
        </p:nvSpPr>
        <p:spPr>
          <a:xfrm>
            <a:off x="-533400" y="76200"/>
            <a:ext cx="10287000" cy="504056"/>
          </a:xfrm>
          <a:prstGeom prst="rect">
            <a:avLst/>
          </a:prstGeom>
        </p:spPr>
        <p:txBody>
          <a:bodyPr/>
          <a:lstStyle>
            <a:lvl1pPr algn="l" rtl="0" eaLnBrk="0" fontAlgn="base" hangingPunct="0">
              <a:spcBef>
                <a:spcPct val="0"/>
              </a:spcBef>
              <a:spcAft>
                <a:spcPct val="0"/>
              </a:spcAft>
              <a:defRPr sz="28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9pPr>
          </a:lstStyle>
          <a:p>
            <a:pPr algn="ctr" eaLnBrk="1" hangingPunct="1"/>
            <a:r>
              <a:rPr lang="en-US" altLang="zh-CN" sz="3200" b="1" dirty="0">
                <a:solidFill>
                  <a:srgbClr val="000090"/>
                </a:solidFill>
              </a:rPr>
              <a:t>Mechanical</a:t>
            </a:r>
            <a:r>
              <a:rPr lang="zh-CN" altLang="en-US" sz="3200" b="1" dirty="0">
                <a:solidFill>
                  <a:srgbClr val="000090"/>
                </a:solidFill>
              </a:rPr>
              <a:t> </a:t>
            </a:r>
            <a:r>
              <a:rPr lang="en-US" altLang="zh-CN" sz="3200" b="1" dirty="0">
                <a:solidFill>
                  <a:srgbClr val="000090"/>
                </a:solidFill>
              </a:rPr>
              <a:t>Design of</a:t>
            </a:r>
            <a:r>
              <a:rPr lang="zh-CN" altLang="en-US" sz="3200" b="1" dirty="0">
                <a:solidFill>
                  <a:srgbClr val="000090"/>
                </a:solidFill>
              </a:rPr>
              <a:t> </a:t>
            </a:r>
            <a:r>
              <a:rPr lang="en-US" altLang="zh-CN" sz="3200" b="1" dirty="0">
                <a:solidFill>
                  <a:srgbClr val="000090"/>
                </a:solidFill>
              </a:rPr>
              <a:t>ITK Endcap</a:t>
            </a:r>
            <a:r>
              <a:rPr lang="zh-CN" altLang="en-US" sz="3200" b="1" dirty="0">
                <a:solidFill>
                  <a:srgbClr val="000090"/>
                </a:solidFill>
              </a:rPr>
              <a:t> </a:t>
            </a:r>
            <a:r>
              <a:rPr lang="en-US" altLang="zh-CN" sz="3200" b="1" dirty="0">
                <a:solidFill>
                  <a:srgbClr val="000090"/>
                </a:solidFill>
              </a:rPr>
              <a:t>(Plan 2)</a:t>
            </a:r>
            <a:endParaRPr lang="en-US" sz="3200" b="1" dirty="0">
              <a:solidFill>
                <a:srgbClr val="000090"/>
              </a:solidFill>
            </a:endParaRPr>
          </a:p>
        </p:txBody>
      </p:sp>
      <p:pic>
        <p:nvPicPr>
          <p:cNvPr id="10" name="Picture 9" descr="A wire frame with a circular object&#10;&#10;Description automatically generated with medium confidence">
            <a:extLst>
              <a:ext uri="{FF2B5EF4-FFF2-40B4-BE49-F238E27FC236}">
                <a16:creationId xmlns:a16="http://schemas.microsoft.com/office/drawing/2014/main" id="{F3FAAE3E-FC2F-4553-2B7B-FE974BEF0AD3}"/>
              </a:ext>
            </a:extLst>
          </p:cNvPr>
          <p:cNvPicPr>
            <a:picLocks noChangeAspect="1"/>
          </p:cNvPicPr>
          <p:nvPr/>
        </p:nvPicPr>
        <p:blipFill>
          <a:blip r:embed="rId5"/>
          <a:stretch>
            <a:fillRect/>
          </a:stretch>
        </p:blipFill>
        <p:spPr>
          <a:xfrm>
            <a:off x="41351" y="1295539"/>
            <a:ext cx="3311449" cy="4236581"/>
          </a:xfrm>
          <a:prstGeom prst="rect">
            <a:avLst/>
          </a:prstGeom>
        </p:spPr>
      </p:pic>
      <p:pic>
        <p:nvPicPr>
          <p:cNvPr id="11" name="816_1721059269.mp4">
            <a:hlinkClick r:id="" action="ppaction://media"/>
            <a:extLst>
              <a:ext uri="{FF2B5EF4-FFF2-40B4-BE49-F238E27FC236}">
                <a16:creationId xmlns:a16="http://schemas.microsoft.com/office/drawing/2014/main" id="{6E11BFCB-0E66-B8CB-654D-82A9F7E3EF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95600" y="883920"/>
            <a:ext cx="6324600" cy="5059680"/>
          </a:xfrm>
          <a:prstGeom prst="rect">
            <a:avLst/>
          </a:prstGeom>
        </p:spPr>
      </p:pic>
      <p:sp>
        <p:nvSpPr>
          <p:cNvPr id="12" name="TextBox 11">
            <a:extLst>
              <a:ext uri="{FF2B5EF4-FFF2-40B4-BE49-F238E27FC236}">
                <a16:creationId xmlns:a16="http://schemas.microsoft.com/office/drawing/2014/main" id="{878E4739-6F24-A84E-8ED8-7A4E59A6C708}"/>
              </a:ext>
            </a:extLst>
          </p:cNvPr>
          <p:cNvSpPr txBox="1"/>
          <p:nvPr/>
        </p:nvSpPr>
        <p:spPr>
          <a:xfrm>
            <a:off x="0" y="5791200"/>
            <a:ext cx="3127828" cy="461665"/>
          </a:xfrm>
          <a:prstGeom prst="rect">
            <a:avLst/>
          </a:prstGeom>
          <a:noFill/>
        </p:spPr>
        <p:txBody>
          <a:bodyPr wrap="square" rtlCol="0">
            <a:spAutoFit/>
          </a:bodyPr>
          <a:lstStyle/>
          <a:p>
            <a:pPr algn="ctr"/>
            <a:r>
              <a:rPr lang="en-US" altLang="zh-CN" dirty="0">
                <a:solidFill>
                  <a:srgbClr val="0432FF"/>
                </a:solidFill>
                <a:latin typeface="+mj-lt"/>
                <a:ea typeface="SimSun" panose="02010600030101010101" pitchFamily="2" charset="-122"/>
                <a:cs typeface="Calibri" panose="020F0502020204030204" pitchFamily="34" charset="0"/>
              </a:rPr>
              <a:t>Qi YAN, Yihan ZHANG</a:t>
            </a:r>
          </a:p>
        </p:txBody>
      </p:sp>
    </p:spTree>
    <p:extLst>
      <p:ext uri="{BB962C8B-B14F-4D97-AF65-F5344CB8AC3E}">
        <p14:creationId xmlns:p14="http://schemas.microsoft.com/office/powerpoint/2010/main" val="4435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noChangeArrowheads="1"/>
          </p:cNvSpPr>
          <p:nvPr/>
        </p:nvSpPr>
        <p:spPr>
          <a:xfrm>
            <a:off x="-533400" y="90055"/>
            <a:ext cx="10287000" cy="504056"/>
          </a:xfrm>
          <a:prstGeom prst="rect">
            <a:avLst/>
          </a:prstGeom>
        </p:spPr>
        <p:txBody>
          <a:bodyPr/>
          <a:lstStyle>
            <a:lvl1pPr algn="l" rtl="0" eaLnBrk="0" fontAlgn="base" hangingPunct="0">
              <a:spcBef>
                <a:spcPct val="0"/>
              </a:spcBef>
              <a:spcAft>
                <a:spcPct val="0"/>
              </a:spcAft>
              <a:defRPr sz="28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9pPr>
          </a:lstStyle>
          <a:p>
            <a:pPr algn="ctr" eaLnBrk="1" hangingPunct="1"/>
            <a:r>
              <a:rPr lang="en-US" sz="3300" b="1" dirty="0">
                <a:solidFill>
                  <a:srgbClr val="000090"/>
                </a:solidFill>
              </a:rPr>
              <a:t>Status of the CEPC Inner Tracker (ITK) TDR</a:t>
            </a:r>
          </a:p>
        </p:txBody>
      </p:sp>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2</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sp>
        <p:nvSpPr>
          <p:cNvPr id="22" name="Content Placeholder 2">
            <a:extLst>
              <a:ext uri="{FF2B5EF4-FFF2-40B4-BE49-F238E27FC236}">
                <a16:creationId xmlns:a16="http://schemas.microsoft.com/office/drawing/2014/main" id="{38D182E9-9F0F-BD7C-378A-AC912A0752C6}"/>
              </a:ext>
            </a:extLst>
          </p:cNvPr>
          <p:cNvSpPr txBox="1">
            <a:spLocks/>
          </p:cNvSpPr>
          <p:nvPr/>
        </p:nvSpPr>
        <p:spPr>
          <a:xfrm>
            <a:off x="203886" y="685800"/>
            <a:ext cx="8763000" cy="1131112"/>
          </a:xfrm>
          <a:prstGeom prst="rect">
            <a:avLst/>
          </a:prstGeom>
          <a:noFill/>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The design and development maturity of the Vertex, Inner Silicon Tracker (ITK), Time Projection Chamber (TPC), and Outer Silicon Tracker (OTK) detectors are far ahead of the Inner Silicon Tracker (ITK). The ITK lacks a baseline for the overall detector design scheme.</a:t>
            </a:r>
            <a:endParaRPr lang="en-US" altLang="zh-CN" sz="2000" dirty="0"/>
          </a:p>
          <a:p>
            <a:pPr marL="0" indent="0">
              <a:buNone/>
            </a:pPr>
            <a:endParaRPr lang="en-US" sz="1900" dirty="0"/>
          </a:p>
        </p:txBody>
      </p:sp>
      <p:grpSp>
        <p:nvGrpSpPr>
          <p:cNvPr id="30" name="Group 29">
            <a:extLst>
              <a:ext uri="{FF2B5EF4-FFF2-40B4-BE49-F238E27FC236}">
                <a16:creationId xmlns:a16="http://schemas.microsoft.com/office/drawing/2014/main" id="{39BE7E7A-8BB9-17D3-0868-DB0EC998FB71}"/>
              </a:ext>
            </a:extLst>
          </p:cNvPr>
          <p:cNvGrpSpPr>
            <a:grpSpLocks noChangeAspect="1"/>
          </p:cNvGrpSpPr>
          <p:nvPr/>
        </p:nvGrpSpPr>
        <p:grpSpPr>
          <a:xfrm>
            <a:off x="491615" y="2057400"/>
            <a:ext cx="7661785" cy="4114800"/>
            <a:chOff x="228600" y="1744416"/>
            <a:chExt cx="8229599" cy="4419747"/>
          </a:xfrm>
        </p:grpSpPr>
        <p:grpSp>
          <p:nvGrpSpPr>
            <p:cNvPr id="9" name="Group 8">
              <a:extLst>
                <a:ext uri="{FF2B5EF4-FFF2-40B4-BE49-F238E27FC236}">
                  <a16:creationId xmlns:a16="http://schemas.microsoft.com/office/drawing/2014/main" id="{741CC964-CE60-968F-CEDB-164D264589D9}"/>
                </a:ext>
              </a:extLst>
            </p:cNvPr>
            <p:cNvGrpSpPr>
              <a:grpSpLocks noChangeAspect="1"/>
            </p:cNvGrpSpPr>
            <p:nvPr/>
          </p:nvGrpSpPr>
          <p:grpSpPr>
            <a:xfrm>
              <a:off x="228600" y="1744416"/>
              <a:ext cx="8229599" cy="4419747"/>
              <a:chOff x="1368622" y="2143977"/>
              <a:chExt cx="6175177" cy="3401211"/>
            </a:xfrm>
          </p:grpSpPr>
          <p:grpSp>
            <p:nvGrpSpPr>
              <p:cNvPr id="10" name="Group 9">
                <a:extLst>
                  <a:ext uri="{FF2B5EF4-FFF2-40B4-BE49-F238E27FC236}">
                    <a16:creationId xmlns:a16="http://schemas.microsoft.com/office/drawing/2014/main" id="{C2951FE2-0E52-06F5-3AA4-D36E3A1D3110}"/>
                  </a:ext>
                </a:extLst>
              </p:cNvPr>
              <p:cNvGrpSpPr/>
              <p:nvPr/>
            </p:nvGrpSpPr>
            <p:grpSpPr>
              <a:xfrm>
                <a:off x="1368622" y="2143977"/>
                <a:ext cx="6175177" cy="3401211"/>
                <a:chOff x="1368622" y="2143977"/>
                <a:chExt cx="6175177" cy="3401211"/>
              </a:xfrm>
            </p:grpSpPr>
            <p:pic>
              <p:nvPicPr>
                <p:cNvPr id="19" name="Content Placeholder 6">
                  <a:extLst>
                    <a:ext uri="{FF2B5EF4-FFF2-40B4-BE49-F238E27FC236}">
                      <a16:creationId xmlns:a16="http://schemas.microsoft.com/office/drawing/2014/main" id="{AE32F7B8-E6C5-833E-1051-E4AC3F7489F6}"/>
                    </a:ext>
                  </a:extLst>
                </p:cNvPr>
                <p:cNvPicPr>
                  <a:picLocks noChangeAspect="1"/>
                </p:cNvPicPr>
                <p:nvPr/>
              </p:nvPicPr>
              <p:blipFill rotWithShape="1">
                <a:blip r:embed="rId3"/>
                <a:srcRect l="3600" t="2369" b="4582"/>
                <a:stretch/>
              </p:blipFill>
              <p:spPr>
                <a:xfrm>
                  <a:off x="1704814" y="2143977"/>
                  <a:ext cx="5838985" cy="3401211"/>
                </a:xfrm>
                <a:prstGeom prst="rect">
                  <a:avLst/>
                </a:prstGeom>
              </p:spPr>
            </p:pic>
            <p:sp>
              <p:nvSpPr>
                <p:cNvPr id="20" name="TextBox 19">
                  <a:extLst>
                    <a:ext uri="{FF2B5EF4-FFF2-40B4-BE49-F238E27FC236}">
                      <a16:creationId xmlns:a16="http://schemas.microsoft.com/office/drawing/2014/main" id="{2EB5CCE0-407D-E47E-9A89-45FA957F7D0C}"/>
                    </a:ext>
                  </a:extLst>
                </p:cNvPr>
                <p:cNvSpPr txBox="1"/>
                <p:nvPr/>
              </p:nvSpPr>
              <p:spPr>
                <a:xfrm>
                  <a:off x="3810000" y="4998040"/>
                  <a:ext cx="1676400" cy="307777"/>
                </a:xfrm>
                <a:prstGeom prst="rect">
                  <a:avLst/>
                </a:prstGeom>
                <a:noFill/>
              </p:spPr>
              <p:txBody>
                <a:bodyPr wrap="square" rtlCol="0">
                  <a:spAutoFit/>
                </a:bodyPr>
                <a:lstStyle/>
                <a:p>
                  <a:pPr algn="ctr"/>
                  <a:r>
                    <a:rPr lang="en-US" sz="1400" dirty="0">
                      <a:solidFill>
                        <a:schemeClr val="tx1">
                          <a:lumMod val="65000"/>
                          <a:lumOff val="35000"/>
                        </a:schemeClr>
                      </a:solidFill>
                      <a:latin typeface="Helvetica" pitchFamily="2" charset="0"/>
                    </a:rPr>
                    <a:t>Z [mm]</a:t>
                  </a:r>
                </a:p>
              </p:txBody>
            </p:sp>
            <p:sp>
              <p:nvSpPr>
                <p:cNvPr id="21" name="TextBox 20">
                  <a:extLst>
                    <a:ext uri="{FF2B5EF4-FFF2-40B4-BE49-F238E27FC236}">
                      <a16:creationId xmlns:a16="http://schemas.microsoft.com/office/drawing/2014/main" id="{0C44F267-5696-E28F-91CC-E11848F1C311}"/>
                    </a:ext>
                  </a:extLst>
                </p:cNvPr>
                <p:cNvSpPr txBox="1">
                  <a:spLocks noChangeAspect="1"/>
                </p:cNvSpPr>
                <p:nvPr/>
              </p:nvSpPr>
              <p:spPr>
                <a:xfrm rot="16200000">
                  <a:off x="994208" y="3651014"/>
                  <a:ext cx="1056605" cy="307777"/>
                </a:xfrm>
                <a:prstGeom prst="rect">
                  <a:avLst/>
                </a:prstGeom>
                <a:noFill/>
              </p:spPr>
              <p:txBody>
                <a:bodyPr wrap="square" rtlCol="0">
                  <a:spAutoFit/>
                </a:bodyPr>
                <a:lstStyle/>
                <a:p>
                  <a:pPr algn="ctr"/>
                  <a:r>
                    <a:rPr lang="en-US" sz="1400" dirty="0">
                      <a:solidFill>
                        <a:schemeClr val="tx1">
                          <a:lumMod val="65000"/>
                          <a:lumOff val="35000"/>
                        </a:schemeClr>
                      </a:solidFill>
                      <a:latin typeface="Helvetica" pitchFamily="2" charset="0"/>
                    </a:rPr>
                    <a:t>R [mm]</a:t>
                  </a:r>
                </a:p>
              </p:txBody>
            </p:sp>
          </p:grpSp>
          <p:sp>
            <p:nvSpPr>
              <p:cNvPr id="11" name="TextBox 10">
                <a:extLst>
                  <a:ext uri="{FF2B5EF4-FFF2-40B4-BE49-F238E27FC236}">
                    <a16:creationId xmlns:a16="http://schemas.microsoft.com/office/drawing/2014/main" id="{E9DA9591-2286-CDA0-90CD-888034BCD961}"/>
                  </a:ext>
                </a:extLst>
              </p:cNvPr>
              <p:cNvSpPr txBox="1"/>
              <p:nvPr/>
            </p:nvSpPr>
            <p:spPr>
              <a:xfrm>
                <a:off x="2347064" y="4482050"/>
                <a:ext cx="762000" cy="369332"/>
              </a:xfrm>
              <a:prstGeom prst="rect">
                <a:avLst/>
              </a:prstGeom>
              <a:noFill/>
            </p:spPr>
            <p:txBody>
              <a:bodyPr wrap="square" rtlCol="0">
                <a:spAutoFit/>
              </a:bodyPr>
              <a:lstStyle/>
              <a:p>
                <a:r>
                  <a:rPr lang="en-US" sz="1800" dirty="0">
                    <a:solidFill>
                      <a:schemeClr val="accent3">
                        <a:lumMod val="50000"/>
                      </a:schemeClr>
                    </a:solidFill>
                  </a:rPr>
                  <a:t>ITK</a:t>
                </a:r>
              </a:p>
            </p:txBody>
          </p:sp>
          <p:sp>
            <p:nvSpPr>
              <p:cNvPr id="12" name="Rectangle 11">
                <a:extLst>
                  <a:ext uri="{FF2B5EF4-FFF2-40B4-BE49-F238E27FC236}">
                    <a16:creationId xmlns:a16="http://schemas.microsoft.com/office/drawing/2014/main" id="{3560024C-AD65-8328-23BA-536F4E6E590A}"/>
                  </a:ext>
                </a:extLst>
              </p:cNvPr>
              <p:cNvSpPr/>
              <p:nvPr/>
            </p:nvSpPr>
            <p:spPr>
              <a:xfrm>
                <a:off x="2072898" y="2387803"/>
                <a:ext cx="4861302" cy="1799074"/>
              </a:xfrm>
              <a:prstGeom prst="rect">
                <a:avLst/>
              </a:prstGeom>
              <a:solidFill>
                <a:schemeClr val="accent6">
                  <a:lumMod val="60000"/>
                  <a:lumOff val="40000"/>
                  <a:alpha val="28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D7C170A-BBEA-B317-8B60-D3AC091B684D}"/>
                  </a:ext>
                </a:extLst>
              </p:cNvPr>
              <p:cNvSpPr txBox="1"/>
              <p:nvPr/>
            </p:nvSpPr>
            <p:spPr>
              <a:xfrm>
                <a:off x="3814886" y="3182615"/>
                <a:ext cx="822702" cy="369332"/>
              </a:xfrm>
              <a:prstGeom prst="rect">
                <a:avLst/>
              </a:prstGeom>
              <a:noFill/>
            </p:spPr>
            <p:txBody>
              <a:bodyPr wrap="square" rtlCol="0">
                <a:spAutoFit/>
              </a:bodyPr>
              <a:lstStyle/>
              <a:p>
                <a:r>
                  <a:rPr lang="en-US" sz="1800" dirty="0">
                    <a:solidFill>
                      <a:schemeClr val="accent6">
                        <a:lumMod val="50000"/>
                      </a:schemeClr>
                    </a:solidFill>
                    <a:latin typeface="Helvetica" pitchFamily="2" charset="0"/>
                  </a:rPr>
                  <a:t>TPC</a:t>
                </a:r>
              </a:p>
            </p:txBody>
          </p:sp>
          <p:sp>
            <p:nvSpPr>
              <p:cNvPr id="14" name="TextBox 13">
                <a:extLst>
                  <a:ext uri="{FF2B5EF4-FFF2-40B4-BE49-F238E27FC236}">
                    <a16:creationId xmlns:a16="http://schemas.microsoft.com/office/drawing/2014/main" id="{449BC93A-4F5E-2D5F-CDA8-83C6E705CD61}"/>
                  </a:ext>
                </a:extLst>
              </p:cNvPr>
              <p:cNvSpPr txBox="1"/>
              <p:nvPr/>
            </p:nvSpPr>
            <p:spPr>
              <a:xfrm>
                <a:off x="5412782" y="2188008"/>
                <a:ext cx="762000" cy="369332"/>
              </a:xfrm>
              <a:prstGeom prst="rect">
                <a:avLst/>
              </a:prstGeom>
              <a:noFill/>
            </p:spPr>
            <p:txBody>
              <a:bodyPr wrap="square" rtlCol="0">
                <a:spAutoFit/>
              </a:bodyPr>
              <a:lstStyle/>
              <a:p>
                <a:r>
                  <a:rPr lang="en-US" sz="1800" dirty="0">
                    <a:solidFill>
                      <a:schemeClr val="accent3">
                        <a:lumMod val="50000"/>
                      </a:schemeClr>
                    </a:solidFill>
                  </a:rPr>
                  <a:t>OTK</a:t>
                </a:r>
              </a:p>
            </p:txBody>
          </p:sp>
          <p:cxnSp>
            <p:nvCxnSpPr>
              <p:cNvPr id="15" name="Straight Connector 14">
                <a:extLst>
                  <a:ext uri="{FF2B5EF4-FFF2-40B4-BE49-F238E27FC236}">
                    <a16:creationId xmlns:a16="http://schemas.microsoft.com/office/drawing/2014/main" id="{13BD290F-42A7-B234-2FC1-37EF58077AEB}"/>
                  </a:ext>
                </a:extLst>
              </p:cNvPr>
              <p:cNvCxnSpPr/>
              <p:nvPr/>
            </p:nvCxnSpPr>
            <p:spPr>
              <a:xfrm>
                <a:off x="2057400" y="5092903"/>
                <a:ext cx="685800" cy="0"/>
              </a:xfrm>
              <a:prstGeom prst="line">
                <a:avLst/>
              </a:prstGeom>
              <a:ln w="19050">
                <a:solidFill>
                  <a:srgbClr val="D883FF"/>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7BD0778-1A57-47CA-3CC1-B9EF12FC70D2}"/>
                  </a:ext>
                </a:extLst>
              </p:cNvPr>
              <p:cNvCxnSpPr/>
              <p:nvPr/>
            </p:nvCxnSpPr>
            <p:spPr>
              <a:xfrm>
                <a:off x="2057400" y="5130051"/>
                <a:ext cx="457200" cy="0"/>
              </a:xfrm>
              <a:prstGeom prst="line">
                <a:avLst/>
              </a:prstGeom>
              <a:ln w="19050">
                <a:solidFill>
                  <a:srgbClr val="D883FF"/>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D926BBF-9CC2-2DEE-88A1-3A42A246CB8C}"/>
                  </a:ext>
                </a:extLst>
              </p:cNvPr>
              <p:cNvCxnSpPr/>
              <p:nvPr/>
            </p:nvCxnSpPr>
            <p:spPr>
              <a:xfrm>
                <a:off x="2055446" y="5159591"/>
                <a:ext cx="274320" cy="0"/>
              </a:xfrm>
              <a:prstGeom prst="line">
                <a:avLst/>
              </a:prstGeom>
              <a:ln w="19050">
                <a:solidFill>
                  <a:srgbClr val="D883FF"/>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9FD3287-D9CA-A9D2-8C2E-AA7DDB55A5D7}"/>
                  </a:ext>
                </a:extLst>
              </p:cNvPr>
              <p:cNvSpPr txBox="1"/>
              <p:nvPr/>
            </p:nvSpPr>
            <p:spPr>
              <a:xfrm>
                <a:off x="2192606" y="5077291"/>
                <a:ext cx="1224922" cy="323165"/>
              </a:xfrm>
              <a:prstGeom prst="rect">
                <a:avLst/>
              </a:prstGeom>
              <a:noFill/>
            </p:spPr>
            <p:txBody>
              <a:bodyPr wrap="square" rtlCol="0">
                <a:spAutoFit/>
              </a:bodyPr>
              <a:lstStyle/>
              <a:p>
                <a:r>
                  <a:rPr lang="en-US" sz="1500" dirty="0">
                    <a:solidFill>
                      <a:srgbClr val="FF40FF"/>
                    </a:solidFill>
                  </a:rPr>
                  <a:t>Vertex</a:t>
                </a:r>
              </a:p>
            </p:txBody>
          </p:sp>
        </p:grpSp>
        <p:cxnSp>
          <p:nvCxnSpPr>
            <p:cNvPr id="24" name="Straight Connector 23">
              <a:extLst>
                <a:ext uri="{FF2B5EF4-FFF2-40B4-BE49-F238E27FC236}">
                  <a16:creationId xmlns:a16="http://schemas.microsoft.com/office/drawing/2014/main" id="{13B5E029-4330-CFFB-7BF3-BFA8CED979C0}"/>
                </a:ext>
              </a:extLst>
            </p:cNvPr>
            <p:cNvCxnSpPr>
              <a:cxnSpLocks/>
            </p:cNvCxnSpPr>
            <p:nvPr/>
          </p:nvCxnSpPr>
          <p:spPr>
            <a:xfrm flipV="1">
              <a:off x="4481945" y="4469475"/>
              <a:ext cx="0" cy="795528"/>
            </a:xfrm>
            <a:prstGeom prst="line">
              <a:avLst/>
            </a:prstGeom>
            <a:ln>
              <a:solidFill>
                <a:srgbClr val="26CB26"/>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5418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noChangeArrowheads="1"/>
          </p:cNvSpPr>
          <p:nvPr/>
        </p:nvSpPr>
        <p:spPr>
          <a:xfrm>
            <a:off x="-203887" y="76200"/>
            <a:ext cx="9576487" cy="504056"/>
          </a:xfrm>
          <a:prstGeom prst="rect">
            <a:avLst/>
          </a:prstGeom>
        </p:spPr>
        <p:txBody>
          <a:bodyPr/>
          <a:lstStyle>
            <a:lvl1pPr algn="l" rtl="0" eaLnBrk="0" fontAlgn="base" hangingPunct="0">
              <a:spcBef>
                <a:spcPct val="0"/>
              </a:spcBef>
              <a:spcAft>
                <a:spcPct val="0"/>
              </a:spcAft>
              <a:defRPr sz="28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9pPr>
          </a:lstStyle>
          <a:p>
            <a:pPr algn="ctr" eaLnBrk="1" hangingPunct="1"/>
            <a:r>
              <a:rPr lang="en-US" sz="3300" b="1" dirty="0">
                <a:solidFill>
                  <a:srgbClr val="000090"/>
                </a:solidFill>
              </a:rPr>
              <a:t>ITK Baseline Tasks  </a:t>
            </a:r>
          </a:p>
        </p:txBody>
      </p:sp>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3</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3" name="Content Placeholder 2">
            <a:extLst>
              <a:ext uri="{FF2B5EF4-FFF2-40B4-BE49-F238E27FC236}">
                <a16:creationId xmlns:a16="http://schemas.microsoft.com/office/drawing/2014/main" id="{DA8B26C0-8D96-C393-2DD1-6CA5C1AD7E72}"/>
              </a:ext>
            </a:extLst>
          </p:cNvPr>
          <p:cNvSpPr txBox="1">
            <a:spLocks/>
          </p:cNvSpPr>
          <p:nvPr/>
        </p:nvSpPr>
        <p:spPr>
          <a:xfrm>
            <a:off x="152400" y="762000"/>
            <a:ext cx="8839200" cy="58674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Sensor and module design (ladder/stave):</a:t>
            </a:r>
            <a:br>
              <a:rPr lang="en-US" sz="2000" dirty="0">
                <a:latin typeface="Calibri" panose="020F0502020204030204" pitchFamily="34" charset="0"/>
                <a:cs typeface="Calibri" panose="020F0502020204030204" pitchFamily="34" charset="0"/>
              </a:rPr>
            </a:br>
            <a:r>
              <a:rPr lang="en-US" sz="1800" dirty="0">
                <a:latin typeface="Calibri" panose="020F0502020204030204" pitchFamily="34" charset="0"/>
                <a:cs typeface="Calibri" panose="020F0502020204030204" pitchFamily="34" charset="0"/>
              </a:rPr>
              <a:t>P</a:t>
            </a:r>
            <a:r>
              <a:rPr lang="en-US" sz="1800" dirty="0"/>
              <a:t>arameters and readout of sensor and module (Yang ZHOU, Mei ZHAO, </a:t>
            </a:r>
            <a:r>
              <a:rPr lang="en-US" sz="1800" dirty="0" err="1"/>
              <a:t>Weiguo</a:t>
            </a:r>
            <a:r>
              <a:rPr lang="en-US" sz="1800" dirty="0"/>
              <a:t> LU, </a:t>
            </a:r>
            <a:r>
              <a:rPr lang="en-US" sz="1800" dirty="0" err="1"/>
              <a:t>Yiming</a:t>
            </a:r>
            <a:r>
              <a:rPr lang="en-US" sz="1800" dirty="0"/>
              <a:t> LI, Xin SHI)</a:t>
            </a:r>
          </a:p>
          <a:p>
            <a:pPr marL="457200" indent="-457200">
              <a:buFont typeface="+mj-lt"/>
              <a:buAutoNum type="arabicParenR"/>
            </a:pPr>
            <a:endParaRPr lang="en-US" sz="600" dirty="0">
              <a:latin typeface="Calibri" panose="020F0502020204030204" pitchFamily="34" charset="0"/>
              <a:cs typeface="Calibri" panose="020F0502020204030204" pitchFamily="34" charset="0"/>
            </a:endParaRPr>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Barrel design (HVCMOS pixels)</a:t>
            </a:r>
            <a:br>
              <a:rPr lang="en-US" sz="2400" dirty="0">
                <a:latin typeface="Calibri" panose="020F0502020204030204" pitchFamily="34" charset="0"/>
                <a:cs typeface="Calibri" panose="020F0502020204030204" pitchFamily="34" charset="0"/>
              </a:rPr>
            </a:br>
            <a:r>
              <a:rPr lang="en-US" sz="1800" dirty="0"/>
              <a:t>2D and 3D layout of the barrel detector   </a:t>
            </a:r>
            <a:r>
              <a:rPr lang="zh-CN" altLang="en-US" sz="1800" dirty="0"/>
              <a:t> </a:t>
            </a:r>
            <a:r>
              <a:rPr lang="en-US" sz="1800" dirty="0"/>
              <a:t>(</a:t>
            </a:r>
            <a:r>
              <a:rPr lang="en-US" sz="1800" dirty="0" err="1"/>
              <a:t>Yiming</a:t>
            </a:r>
            <a:r>
              <a:rPr lang="en-US" sz="1800" dirty="0"/>
              <a:t> LI, Qi YAN, Yihan ZHANG, </a:t>
            </a:r>
            <a:r>
              <a:rPr lang="en-US" sz="1800" dirty="0" err="1"/>
              <a:t>Jinyu</a:t>
            </a:r>
            <a:r>
              <a:rPr lang="en-US" sz="1800" dirty="0"/>
              <a:t> FU)</a:t>
            </a:r>
          </a:p>
          <a:p>
            <a:pPr marL="457200" indent="-457200">
              <a:buFont typeface="+mj-lt"/>
              <a:buAutoNum type="arabicParenR"/>
            </a:pPr>
            <a:endParaRPr lang="en-US" sz="600" dirty="0">
              <a:solidFill>
                <a:srgbClr val="0432FF"/>
              </a:solidFill>
              <a:latin typeface="Calibri" panose="020F0502020204030204" pitchFamily="34" charset="0"/>
              <a:cs typeface="Calibri" panose="020F0502020204030204" pitchFamily="34" charset="0"/>
            </a:endParaRPr>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Endcap design (CMOS strips)</a:t>
            </a:r>
            <a:br>
              <a:rPr lang="en-US" sz="2800" dirty="0">
                <a:latin typeface="Calibri" panose="020F0502020204030204" pitchFamily="34" charset="0"/>
                <a:cs typeface="Calibri" panose="020F0502020204030204" pitchFamily="34" charset="0"/>
              </a:rPr>
            </a:br>
            <a:r>
              <a:rPr lang="en-US" sz="1800" dirty="0"/>
              <a:t>2D and 3D layout of the endcap detector  (Xin SHI, Qi YAN, </a:t>
            </a:r>
            <a:r>
              <a:rPr lang="en-US" sz="1800" dirty="0" err="1"/>
              <a:t>Shoudong</a:t>
            </a:r>
            <a:r>
              <a:rPr lang="en-US" sz="1800" dirty="0"/>
              <a:t> LUO, Yihan ZHANG, </a:t>
            </a:r>
            <a:r>
              <a:rPr lang="en-US" sz="1800" dirty="0" err="1"/>
              <a:t>Jinyu</a:t>
            </a:r>
            <a:r>
              <a:rPr lang="en-US" sz="1800" dirty="0"/>
              <a:t> FU)</a:t>
            </a:r>
          </a:p>
          <a:p>
            <a:pPr marL="457200" indent="-457200">
              <a:buFont typeface="+mj-lt"/>
              <a:buAutoNum type="arabicParenR"/>
            </a:pPr>
            <a:endParaRPr lang="en-US" sz="600" dirty="0"/>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Design of 2d wire routing (bonding) scheme for endcaps </a:t>
            </a:r>
            <a:r>
              <a:rPr lang="en-US" sz="1800" dirty="0"/>
              <a:t>(</a:t>
            </a:r>
            <a:r>
              <a:rPr lang="en-US" sz="1800" dirty="0" err="1"/>
              <a:t>Yuxin</a:t>
            </a:r>
            <a:r>
              <a:rPr lang="en-US" sz="1800" dirty="0"/>
              <a:t> CUI, Qi YAN)</a:t>
            </a:r>
            <a:endParaRPr lang="en-US" sz="600" dirty="0"/>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Barrel and endcap counting rate                    </a:t>
            </a:r>
            <a:r>
              <a:rPr lang="en-US" sz="1800" dirty="0"/>
              <a:t>(Li ZHAN, Qi YAN, Xin SHI)</a:t>
            </a:r>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Readout electronics design        </a:t>
            </a:r>
            <a:r>
              <a:rPr lang="en-US" sz="1800" dirty="0">
                <a:solidFill>
                  <a:srgbClr val="0432FF"/>
                </a:solidFill>
                <a:latin typeface="Calibri" panose="020F0502020204030204" pitchFamily="34" charset="0"/>
                <a:cs typeface="Calibri" panose="020F0502020204030204" pitchFamily="34" charset="0"/>
              </a:rPr>
              <a:t>                      </a:t>
            </a:r>
            <a:r>
              <a:rPr lang="en-US" sz="1800" dirty="0"/>
              <a:t>(</a:t>
            </a:r>
            <a:r>
              <a:rPr lang="en-US" sz="1800" dirty="0" err="1"/>
              <a:t>Xiongbo</a:t>
            </a:r>
            <a:r>
              <a:rPr lang="en-US" sz="1800" dirty="0"/>
              <a:t> YAN)</a:t>
            </a:r>
            <a:endParaRPr lang="en-US" sz="600" dirty="0"/>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Power consumption</a:t>
            </a:r>
            <a:r>
              <a:rPr lang="zh-CN" altLang="en-US" sz="2000" dirty="0">
                <a:solidFill>
                  <a:srgbClr val="0432FF"/>
                </a:solidFill>
                <a:latin typeface="Calibri" panose="020F0502020204030204" pitchFamily="34" charset="0"/>
                <a:cs typeface="Calibri" panose="020F0502020204030204" pitchFamily="34" charset="0"/>
              </a:rPr>
              <a:t> </a:t>
            </a:r>
            <a:r>
              <a:rPr lang="en-US" sz="2000" dirty="0">
                <a:solidFill>
                  <a:srgbClr val="0432FF"/>
                </a:solidFill>
                <a:latin typeface="Calibri" panose="020F0502020204030204" pitchFamily="34" charset="0"/>
                <a:cs typeface="Calibri" panose="020F0502020204030204" pitchFamily="34" charset="0"/>
              </a:rPr>
              <a:t>and costs</a:t>
            </a:r>
            <a:r>
              <a:rPr lang="en-US" sz="1800" dirty="0">
                <a:solidFill>
                  <a:srgbClr val="0432FF"/>
                </a:solidFill>
                <a:latin typeface="Calibri" panose="020F0502020204030204" pitchFamily="34" charset="0"/>
                <a:cs typeface="Calibri" panose="020F0502020204030204" pitchFamily="34" charset="0"/>
              </a:rPr>
              <a:t> </a:t>
            </a:r>
            <a:r>
              <a:rPr lang="zh-CN" altLang="en-US" sz="1800" dirty="0">
                <a:solidFill>
                  <a:srgbClr val="0432FF"/>
                </a:solidFill>
                <a:latin typeface="Calibri" panose="020F0502020204030204" pitchFamily="34" charset="0"/>
                <a:cs typeface="Calibri" panose="020F0502020204030204" pitchFamily="34" charset="0"/>
              </a:rPr>
              <a:t>                        </a:t>
            </a:r>
            <a:r>
              <a:rPr lang="en-US" sz="1800" dirty="0"/>
              <a:t>(</a:t>
            </a:r>
            <a:r>
              <a:rPr lang="en-US" sz="1800" dirty="0" err="1"/>
              <a:t>Yiming</a:t>
            </a:r>
            <a:r>
              <a:rPr lang="en-US" sz="1800" dirty="0"/>
              <a:t> LI, Xin SHI)</a:t>
            </a:r>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Mechanics and cooling design        </a:t>
            </a:r>
            <a:r>
              <a:rPr lang="en-US" sz="1800" dirty="0"/>
              <a:t>(</a:t>
            </a:r>
            <a:r>
              <a:rPr lang="en-US" sz="1800" dirty="0" err="1"/>
              <a:t>Jinyu</a:t>
            </a:r>
            <a:r>
              <a:rPr lang="en-US" sz="1800" dirty="0"/>
              <a:t> FU, Qi YAN, Yihan ZHANG, </a:t>
            </a:r>
            <a:r>
              <a:rPr lang="en-US" sz="1800" dirty="0" err="1"/>
              <a:t>Shoudong</a:t>
            </a:r>
            <a:r>
              <a:rPr lang="en-US" sz="1800" dirty="0"/>
              <a:t> LUO)</a:t>
            </a:r>
            <a:endParaRPr lang="en-US" sz="500" dirty="0"/>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Implementation in MC simulation                 </a:t>
            </a:r>
            <a:r>
              <a:rPr lang="en-US" sz="1800" dirty="0"/>
              <a:t>(</a:t>
            </a:r>
            <a:r>
              <a:rPr lang="en-US" sz="1800" dirty="0" err="1"/>
              <a:t>Chengdong</a:t>
            </a:r>
            <a:r>
              <a:rPr lang="en-US" sz="1800" dirty="0"/>
              <a:t> FU, Gang LI, Qi YAN)</a:t>
            </a:r>
            <a:endParaRPr lang="en-US" sz="600" dirty="0">
              <a:solidFill>
                <a:srgbClr val="0432FF"/>
              </a:solidFill>
              <a:latin typeface="Calibri" panose="020F0502020204030204" pitchFamily="34" charset="0"/>
              <a:cs typeface="Calibri" panose="020F0502020204030204" pitchFamily="34" charset="0"/>
            </a:endParaRPr>
          </a:p>
          <a:p>
            <a:pPr marL="457200" indent="-457200">
              <a:buFont typeface="+mj-lt"/>
              <a:buAutoNum type="arabicParenR"/>
            </a:pPr>
            <a:r>
              <a:rPr lang="en-US" sz="2000" dirty="0">
                <a:solidFill>
                  <a:srgbClr val="0432FF"/>
                </a:solidFill>
                <a:latin typeface="Calibri" panose="020F0502020204030204" pitchFamily="34" charset="0"/>
                <a:cs typeface="Calibri" panose="020F0502020204030204" pitchFamily="34" charset="0"/>
              </a:rPr>
              <a:t>Others</a:t>
            </a:r>
          </a:p>
        </p:txBody>
      </p:sp>
    </p:spTree>
    <p:extLst>
      <p:ext uri="{BB962C8B-B14F-4D97-AF65-F5344CB8AC3E}">
        <p14:creationId xmlns:p14="http://schemas.microsoft.com/office/powerpoint/2010/main" val="200483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4</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919922"/>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555083"/>
            <a:ext cx="184731" cy="461665"/>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669766F9-B665-820C-36EA-924C405806A1}"/>
              </a:ext>
            </a:extLst>
          </p:cNvPr>
          <p:cNvPicPr>
            <a:picLocks noChangeAspect="1"/>
          </p:cNvPicPr>
          <p:nvPr/>
        </p:nvPicPr>
        <p:blipFill rotWithShape="1">
          <a:blip r:embed="rId3"/>
          <a:srcRect t="12486" b="9932"/>
          <a:stretch/>
        </p:blipFill>
        <p:spPr>
          <a:xfrm>
            <a:off x="88679" y="1517897"/>
            <a:ext cx="9055321" cy="3672025"/>
          </a:xfrm>
          <a:prstGeom prst="rect">
            <a:avLst/>
          </a:prstGeom>
        </p:spPr>
      </p:pic>
      <p:sp>
        <p:nvSpPr>
          <p:cNvPr id="9" name="TextBox 8">
            <a:extLst>
              <a:ext uri="{FF2B5EF4-FFF2-40B4-BE49-F238E27FC236}">
                <a16:creationId xmlns:a16="http://schemas.microsoft.com/office/drawing/2014/main" id="{BEF3E87F-FBC8-A3FC-A22E-73B7390E64F4}"/>
              </a:ext>
            </a:extLst>
          </p:cNvPr>
          <p:cNvSpPr txBox="1"/>
          <p:nvPr/>
        </p:nvSpPr>
        <p:spPr>
          <a:xfrm rot="2080825">
            <a:off x="5851918" y="3868481"/>
            <a:ext cx="3034613" cy="384721"/>
          </a:xfrm>
          <a:prstGeom prst="rect">
            <a:avLst/>
          </a:prstGeom>
          <a:noFill/>
        </p:spPr>
        <p:txBody>
          <a:bodyPr wrap="square" rtlCol="0">
            <a:spAutoFit/>
          </a:bodyPr>
          <a:lstStyle/>
          <a:p>
            <a:pPr algn="ctr"/>
            <a:r>
              <a:rPr lang="en-US" sz="1900" dirty="0">
                <a:solidFill>
                  <a:srgbClr val="FF40FF"/>
                </a:solidFill>
              </a:rPr>
              <a:t>module </a:t>
            </a:r>
            <a:r>
              <a:rPr lang="en-US" sz="1900" dirty="0"/>
              <a:t>(14 sensors)</a:t>
            </a:r>
          </a:p>
        </p:txBody>
      </p:sp>
      <p:sp>
        <p:nvSpPr>
          <p:cNvPr id="10" name="TextBox 9">
            <a:extLst>
              <a:ext uri="{FF2B5EF4-FFF2-40B4-BE49-F238E27FC236}">
                <a16:creationId xmlns:a16="http://schemas.microsoft.com/office/drawing/2014/main" id="{48153282-BCE6-8F76-ED96-7628CE02B9A0}"/>
              </a:ext>
            </a:extLst>
          </p:cNvPr>
          <p:cNvSpPr txBox="1"/>
          <p:nvPr/>
        </p:nvSpPr>
        <p:spPr>
          <a:xfrm>
            <a:off x="3966396" y="5726536"/>
            <a:ext cx="4720404" cy="400110"/>
          </a:xfrm>
          <a:prstGeom prst="rect">
            <a:avLst/>
          </a:prstGeom>
          <a:noFill/>
        </p:spPr>
        <p:txBody>
          <a:bodyPr wrap="square" rtlCol="0">
            <a:spAutoFit/>
          </a:bodyPr>
          <a:lstStyle/>
          <a:p>
            <a:r>
              <a:rPr lang="en-US" altLang="zh-CN" sz="2000" dirty="0" err="1">
                <a:solidFill>
                  <a:srgbClr val="0432FF"/>
                </a:solidFill>
                <a:latin typeface="+mj-lt"/>
                <a:cs typeface="Calibri" panose="020F0502020204030204" pitchFamily="34" charset="0"/>
              </a:rPr>
              <a:t>Yiming</a:t>
            </a:r>
            <a:r>
              <a:rPr lang="en-US" altLang="zh-CN" sz="2000" dirty="0">
                <a:solidFill>
                  <a:srgbClr val="0432FF"/>
                </a:solidFill>
                <a:latin typeface="+mj-lt"/>
                <a:cs typeface="Calibri" panose="020F0502020204030204" pitchFamily="34" charset="0"/>
              </a:rPr>
              <a:t> LI @ ITK+OTK meeting (2024.07.10) </a:t>
            </a:r>
          </a:p>
        </p:txBody>
      </p:sp>
      <p:sp>
        <p:nvSpPr>
          <p:cNvPr id="11" name="TextBox 10">
            <a:extLst>
              <a:ext uri="{FF2B5EF4-FFF2-40B4-BE49-F238E27FC236}">
                <a16:creationId xmlns:a16="http://schemas.microsoft.com/office/drawing/2014/main" id="{6E78E42D-0DE0-AD2D-BCAC-ACCD6D1DDE4E}"/>
              </a:ext>
            </a:extLst>
          </p:cNvPr>
          <p:cNvSpPr txBox="1"/>
          <p:nvPr/>
        </p:nvSpPr>
        <p:spPr>
          <a:xfrm>
            <a:off x="3202133" y="914400"/>
            <a:ext cx="1958936" cy="492443"/>
          </a:xfrm>
          <a:prstGeom prst="rect">
            <a:avLst/>
          </a:prstGeom>
          <a:noFill/>
        </p:spPr>
        <p:txBody>
          <a:bodyPr wrap="square" rtlCol="0">
            <a:spAutoFit/>
          </a:bodyPr>
          <a:lstStyle/>
          <a:p>
            <a:pPr algn="ctr"/>
            <a:r>
              <a:rPr lang="en-US" sz="2600" dirty="0">
                <a:solidFill>
                  <a:schemeClr val="accent6">
                    <a:lumMod val="50000"/>
                  </a:schemeClr>
                </a:solidFill>
              </a:rPr>
              <a:t>stave</a:t>
            </a:r>
          </a:p>
        </p:txBody>
      </p:sp>
      <p:sp>
        <p:nvSpPr>
          <p:cNvPr id="12" name="Rectangle 11">
            <a:extLst>
              <a:ext uri="{FF2B5EF4-FFF2-40B4-BE49-F238E27FC236}">
                <a16:creationId xmlns:a16="http://schemas.microsoft.com/office/drawing/2014/main" id="{F9982C2F-4857-E9D4-5B7B-ACE187FCB929}"/>
              </a:ext>
            </a:extLst>
          </p:cNvPr>
          <p:cNvSpPr/>
          <p:nvPr/>
        </p:nvSpPr>
        <p:spPr>
          <a:xfrm>
            <a:off x="1267443" y="1670297"/>
            <a:ext cx="1919104" cy="967318"/>
          </a:xfrm>
          <a:prstGeom prst="rect">
            <a:avLst/>
          </a:prstGeom>
          <a:noFill/>
          <a:ln w="50800">
            <a:solidFill>
              <a:srgbClr val="FF4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5" name="Rectangle 14">
            <a:extLst>
              <a:ext uri="{FF2B5EF4-FFF2-40B4-BE49-F238E27FC236}">
                <a16:creationId xmlns:a16="http://schemas.microsoft.com/office/drawing/2014/main" id="{9E622319-F84D-7236-69B2-DDCA28823433}"/>
              </a:ext>
            </a:extLst>
          </p:cNvPr>
          <p:cNvSpPr/>
          <p:nvPr/>
        </p:nvSpPr>
        <p:spPr>
          <a:xfrm>
            <a:off x="3214255" y="1670867"/>
            <a:ext cx="1919104" cy="967318"/>
          </a:xfrm>
          <a:prstGeom prst="rect">
            <a:avLst/>
          </a:prstGeom>
          <a:noFill/>
          <a:ln w="50800">
            <a:solidFill>
              <a:srgbClr val="FF4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 name="Rectangle 15">
            <a:extLst>
              <a:ext uri="{FF2B5EF4-FFF2-40B4-BE49-F238E27FC236}">
                <a16:creationId xmlns:a16="http://schemas.microsoft.com/office/drawing/2014/main" id="{630A7AC6-D334-B26D-460D-71913A8D268A}"/>
              </a:ext>
            </a:extLst>
          </p:cNvPr>
          <p:cNvSpPr/>
          <p:nvPr/>
        </p:nvSpPr>
        <p:spPr>
          <a:xfrm>
            <a:off x="5167496" y="1670867"/>
            <a:ext cx="1919104" cy="967318"/>
          </a:xfrm>
          <a:prstGeom prst="rect">
            <a:avLst/>
          </a:prstGeom>
          <a:noFill/>
          <a:ln w="50800">
            <a:solidFill>
              <a:srgbClr val="FF4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 name="Rectangle 1">
            <a:extLst>
              <a:ext uri="{FF2B5EF4-FFF2-40B4-BE49-F238E27FC236}">
                <a16:creationId xmlns:a16="http://schemas.microsoft.com/office/drawing/2014/main" id="{A736CCA0-6A2B-DA79-764C-392F75782B2B}"/>
              </a:ext>
            </a:extLst>
          </p:cNvPr>
          <p:cNvSpPr txBox="1">
            <a:spLocks noChangeArrowheads="1"/>
          </p:cNvSpPr>
          <p:nvPr/>
        </p:nvSpPr>
        <p:spPr>
          <a:xfrm>
            <a:off x="-609600" y="181320"/>
            <a:ext cx="10287000" cy="504056"/>
          </a:xfrm>
          <a:prstGeom prst="rect">
            <a:avLst/>
          </a:prstGeom>
        </p:spPr>
        <p:txBody>
          <a:bodyPr/>
          <a:lstStyle>
            <a:lvl1pPr algn="l" rtl="0" eaLnBrk="0" fontAlgn="base" hangingPunct="0">
              <a:spcBef>
                <a:spcPct val="0"/>
              </a:spcBef>
              <a:spcAft>
                <a:spcPct val="0"/>
              </a:spcAft>
              <a:defRPr sz="28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9pPr>
          </a:lstStyle>
          <a:p>
            <a:pPr algn="ctr" eaLnBrk="1" hangingPunct="1"/>
            <a:r>
              <a:rPr lang="en-US" sz="3100" b="1" dirty="0">
                <a:solidFill>
                  <a:srgbClr val="000090"/>
                </a:solidFill>
              </a:rPr>
              <a:t>Latest Progress</a:t>
            </a:r>
            <a:r>
              <a:rPr lang="zh-CN" altLang="en-US" sz="3100" b="1" dirty="0">
                <a:solidFill>
                  <a:srgbClr val="000090"/>
                </a:solidFill>
                <a:latin typeface="SimSun" panose="02010600030101010101" pitchFamily="2" charset="-122"/>
                <a:ea typeface="SimSun" panose="02010600030101010101" pitchFamily="2" charset="-122"/>
              </a:rPr>
              <a:t>：</a:t>
            </a:r>
            <a:r>
              <a:rPr lang="en-US" altLang="zh-CN" sz="3100" b="1" dirty="0">
                <a:solidFill>
                  <a:srgbClr val="000090"/>
                </a:solidFill>
              </a:rPr>
              <a:t>ITK Barrel Sensor, Module, and Stave</a:t>
            </a:r>
            <a:endParaRPr lang="en-US" sz="3100" b="1" dirty="0">
              <a:solidFill>
                <a:srgbClr val="000090"/>
              </a:solidFill>
            </a:endParaRPr>
          </a:p>
        </p:txBody>
      </p:sp>
      <p:sp>
        <p:nvSpPr>
          <p:cNvPr id="20" name="Right Brace 19">
            <a:extLst>
              <a:ext uri="{FF2B5EF4-FFF2-40B4-BE49-F238E27FC236}">
                <a16:creationId xmlns:a16="http://schemas.microsoft.com/office/drawing/2014/main" id="{0162227F-8F5C-D31E-6E54-550ADA845587}"/>
              </a:ext>
            </a:extLst>
          </p:cNvPr>
          <p:cNvSpPr/>
          <p:nvPr/>
        </p:nvSpPr>
        <p:spPr>
          <a:xfrm rot="16200000">
            <a:off x="4076748" y="-1413206"/>
            <a:ext cx="216389" cy="5803319"/>
          </a:xfrm>
          <a:prstGeom prst="rightBrace">
            <a:avLst/>
          </a:prstGeom>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9ED0B4DC-D47E-0779-A974-8DE48929AD30}"/>
              </a:ext>
            </a:extLst>
          </p:cNvPr>
          <p:cNvSpPr txBox="1"/>
          <p:nvPr/>
        </p:nvSpPr>
        <p:spPr>
          <a:xfrm>
            <a:off x="3752062" y="2691637"/>
            <a:ext cx="1194008" cy="400110"/>
          </a:xfrm>
          <a:prstGeom prst="rect">
            <a:avLst/>
          </a:prstGeom>
          <a:noFill/>
        </p:spPr>
        <p:txBody>
          <a:bodyPr wrap="square" rtlCol="0">
            <a:spAutoFit/>
          </a:bodyPr>
          <a:lstStyle/>
          <a:p>
            <a:r>
              <a:rPr lang="en-US" sz="2000" dirty="0">
                <a:solidFill>
                  <a:srgbClr val="FF40FF"/>
                </a:solidFill>
              </a:rPr>
              <a:t>module</a:t>
            </a:r>
          </a:p>
        </p:txBody>
      </p:sp>
      <p:cxnSp>
        <p:nvCxnSpPr>
          <p:cNvPr id="31" name="Straight Connector 30">
            <a:extLst>
              <a:ext uri="{FF2B5EF4-FFF2-40B4-BE49-F238E27FC236}">
                <a16:creationId xmlns:a16="http://schemas.microsoft.com/office/drawing/2014/main" id="{0C099872-6C70-358F-8C27-DED763B14560}"/>
              </a:ext>
            </a:extLst>
          </p:cNvPr>
          <p:cNvCxnSpPr/>
          <p:nvPr/>
        </p:nvCxnSpPr>
        <p:spPr>
          <a:xfrm>
            <a:off x="602671" y="3906067"/>
            <a:ext cx="4133088"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97A438C-A338-96B9-7673-C86494E520A3}"/>
              </a:ext>
            </a:extLst>
          </p:cNvPr>
          <p:cNvCxnSpPr/>
          <p:nvPr/>
        </p:nvCxnSpPr>
        <p:spPr>
          <a:xfrm>
            <a:off x="595745" y="4177145"/>
            <a:ext cx="4133088" cy="0"/>
          </a:xfrm>
          <a:prstGeom prst="line">
            <a:avLst/>
          </a:prstGeom>
          <a:ln>
            <a:solidFill>
              <a:srgbClr val="C00000"/>
            </a:solidFill>
            <a:prstDash val="lg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9B6977D-5E17-F955-E19F-C7A812A4B0F5}"/>
              </a:ext>
            </a:extLst>
          </p:cNvPr>
          <p:cNvCxnSpPr/>
          <p:nvPr/>
        </p:nvCxnSpPr>
        <p:spPr>
          <a:xfrm>
            <a:off x="609600" y="4447310"/>
            <a:ext cx="4133088"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4AE79E4-C269-EF7F-BA25-57F9916638D7}"/>
              </a:ext>
            </a:extLst>
          </p:cNvPr>
          <p:cNvCxnSpPr/>
          <p:nvPr/>
        </p:nvCxnSpPr>
        <p:spPr>
          <a:xfrm>
            <a:off x="595745" y="4696690"/>
            <a:ext cx="4133088" cy="0"/>
          </a:xfrm>
          <a:prstGeom prst="line">
            <a:avLst/>
          </a:prstGeom>
          <a:ln>
            <a:solidFill>
              <a:srgbClr val="C00000"/>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10396293-1E42-F3F0-F74B-295B43DF4DDD}"/>
              </a:ext>
            </a:extLst>
          </p:cNvPr>
          <p:cNvSpPr txBox="1"/>
          <p:nvPr/>
        </p:nvSpPr>
        <p:spPr>
          <a:xfrm rot="21259882">
            <a:off x="4890379" y="4419466"/>
            <a:ext cx="1906952" cy="338554"/>
          </a:xfrm>
          <a:prstGeom prst="rect">
            <a:avLst/>
          </a:prstGeom>
          <a:noFill/>
        </p:spPr>
        <p:txBody>
          <a:bodyPr wrap="square" rtlCol="0">
            <a:spAutoFit/>
          </a:bodyPr>
          <a:lstStyle/>
          <a:p>
            <a:r>
              <a:rPr lang="en-US" sz="1600" dirty="0"/>
              <a:t>need optimization</a:t>
            </a:r>
          </a:p>
        </p:txBody>
      </p:sp>
    </p:spTree>
    <p:extLst>
      <p:ext uri="{BB962C8B-B14F-4D97-AF65-F5344CB8AC3E}">
        <p14:creationId xmlns:p14="http://schemas.microsoft.com/office/powerpoint/2010/main" val="1227393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tube&#10;&#10;Description automatically generated">
            <a:extLst>
              <a:ext uri="{FF2B5EF4-FFF2-40B4-BE49-F238E27FC236}">
                <a16:creationId xmlns:a16="http://schemas.microsoft.com/office/drawing/2014/main" id="{D3A86C42-C449-EAF8-A230-ED1F15B673D6}"/>
              </a:ext>
            </a:extLst>
          </p:cNvPr>
          <p:cNvPicPr>
            <a:picLocks noChangeAspect="1"/>
          </p:cNvPicPr>
          <p:nvPr/>
        </p:nvPicPr>
        <p:blipFill rotWithShape="1">
          <a:blip r:embed="rId3"/>
          <a:srcRect l="4095" r="9974"/>
          <a:stretch/>
        </p:blipFill>
        <p:spPr>
          <a:xfrm>
            <a:off x="-845" y="447366"/>
            <a:ext cx="8001845" cy="5877234"/>
          </a:xfrm>
          <a:prstGeom prst="rect">
            <a:avLst/>
          </a:prstGeom>
        </p:spPr>
      </p:pic>
      <p:pic>
        <p:nvPicPr>
          <p:cNvPr id="12" name="Picture 11" descr="A long rectangular object with squares&#10;&#10;Description automatically generated">
            <a:extLst>
              <a:ext uri="{FF2B5EF4-FFF2-40B4-BE49-F238E27FC236}">
                <a16:creationId xmlns:a16="http://schemas.microsoft.com/office/drawing/2014/main" id="{5208FF3F-9298-3D24-728A-6BC6581D1DD7}"/>
              </a:ext>
            </a:extLst>
          </p:cNvPr>
          <p:cNvPicPr>
            <a:picLocks noChangeAspect="1"/>
          </p:cNvPicPr>
          <p:nvPr/>
        </p:nvPicPr>
        <p:blipFill rotWithShape="1">
          <a:blip r:embed="rId4"/>
          <a:srcRect t="7274" r="2325"/>
          <a:stretch/>
        </p:blipFill>
        <p:spPr>
          <a:xfrm>
            <a:off x="381000" y="4996542"/>
            <a:ext cx="3124200" cy="1785257"/>
          </a:xfrm>
          <a:prstGeom prst="rect">
            <a:avLst/>
          </a:prstGeom>
        </p:spPr>
      </p:pic>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5</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0CEF6A8-80AF-543B-7C2A-3F0E9313D2D9}"/>
              </a:ext>
            </a:extLst>
          </p:cNvPr>
          <p:cNvSpPr txBox="1"/>
          <p:nvPr/>
        </p:nvSpPr>
        <p:spPr>
          <a:xfrm>
            <a:off x="5943600" y="1143000"/>
            <a:ext cx="3127828" cy="461665"/>
          </a:xfrm>
          <a:prstGeom prst="rect">
            <a:avLst/>
          </a:prstGeom>
          <a:noFill/>
        </p:spPr>
        <p:txBody>
          <a:bodyPr wrap="square" rtlCol="0">
            <a:spAutoFit/>
          </a:bodyPr>
          <a:lstStyle/>
          <a:p>
            <a:pPr algn="ctr"/>
            <a:r>
              <a:rPr lang="en-US" altLang="zh-CN" dirty="0">
                <a:solidFill>
                  <a:srgbClr val="0432FF"/>
                </a:solidFill>
                <a:latin typeface="+mj-lt"/>
                <a:ea typeface="SimSun" panose="02010600030101010101" pitchFamily="2" charset="-122"/>
                <a:cs typeface="Calibri" panose="020F0502020204030204" pitchFamily="34" charset="0"/>
              </a:rPr>
              <a:t>Qi YAN, Yihan ZHANG</a:t>
            </a:r>
          </a:p>
        </p:txBody>
      </p:sp>
      <p:pic>
        <p:nvPicPr>
          <p:cNvPr id="5" name="Picture 4">
            <a:extLst>
              <a:ext uri="{FF2B5EF4-FFF2-40B4-BE49-F238E27FC236}">
                <a16:creationId xmlns:a16="http://schemas.microsoft.com/office/drawing/2014/main" id="{B21B8694-D355-CBF7-0034-C4A519B7D1FE}"/>
              </a:ext>
            </a:extLst>
          </p:cNvPr>
          <p:cNvPicPr>
            <a:picLocks noChangeAspect="1"/>
          </p:cNvPicPr>
          <p:nvPr/>
        </p:nvPicPr>
        <p:blipFill rotWithShape="1">
          <a:blip r:embed="rId5"/>
          <a:srcRect t="8022"/>
          <a:stretch/>
        </p:blipFill>
        <p:spPr>
          <a:xfrm>
            <a:off x="6541325" y="5050975"/>
            <a:ext cx="2514600" cy="1578425"/>
          </a:xfrm>
          <a:prstGeom prst="rect">
            <a:avLst/>
          </a:prstGeom>
        </p:spPr>
      </p:pic>
      <p:sp>
        <p:nvSpPr>
          <p:cNvPr id="3" name="Rectangle 1">
            <a:extLst>
              <a:ext uri="{FF2B5EF4-FFF2-40B4-BE49-F238E27FC236}">
                <a16:creationId xmlns:a16="http://schemas.microsoft.com/office/drawing/2014/main" id="{BE398027-45DD-365A-32FA-0BB04DABC2FB}"/>
              </a:ext>
            </a:extLst>
          </p:cNvPr>
          <p:cNvSpPr txBox="1">
            <a:spLocks noChangeArrowheads="1"/>
          </p:cNvSpPr>
          <p:nvPr/>
        </p:nvSpPr>
        <p:spPr>
          <a:xfrm>
            <a:off x="-533400" y="152400"/>
            <a:ext cx="10287000" cy="504056"/>
          </a:xfrm>
          <a:prstGeom prst="rect">
            <a:avLst/>
          </a:prstGeom>
        </p:spPr>
        <p:txBody>
          <a:bodyPr/>
          <a:lstStyle>
            <a:lvl1pPr algn="l" rtl="0" eaLnBrk="0" fontAlgn="base" hangingPunct="0">
              <a:spcBef>
                <a:spcPct val="0"/>
              </a:spcBef>
              <a:spcAft>
                <a:spcPct val="0"/>
              </a:spcAft>
              <a:defRPr sz="28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9pPr>
          </a:lstStyle>
          <a:p>
            <a:pPr algn="ctr" eaLnBrk="1" hangingPunct="1"/>
            <a:r>
              <a:rPr lang="en-US" sz="3400" b="1" dirty="0">
                <a:solidFill>
                  <a:srgbClr val="000090"/>
                </a:solidFill>
              </a:rPr>
              <a:t>Latest Progress</a:t>
            </a:r>
            <a:r>
              <a:rPr lang="en-US" sz="3400" b="1" dirty="0">
                <a:solidFill>
                  <a:srgbClr val="000090"/>
                </a:solidFill>
                <a:latin typeface="SimSun" panose="02010600030101010101" pitchFamily="2" charset="-122"/>
                <a:ea typeface="SimSun" panose="02010600030101010101" pitchFamily="2" charset="-122"/>
              </a:rPr>
              <a:t>: </a:t>
            </a:r>
            <a:r>
              <a:rPr lang="en-US" sz="3400" b="1" dirty="0">
                <a:solidFill>
                  <a:srgbClr val="000090"/>
                </a:solidFill>
              </a:rPr>
              <a:t>ITK Barrel Design</a:t>
            </a:r>
            <a:r>
              <a:rPr lang="zh-CN" altLang="en-US" sz="3400" b="1" dirty="0">
                <a:solidFill>
                  <a:srgbClr val="000090"/>
                </a:solidFill>
              </a:rPr>
              <a:t> </a:t>
            </a:r>
            <a:r>
              <a:rPr lang="en-US" altLang="zh-CN" sz="3400" b="1" dirty="0">
                <a:solidFill>
                  <a:srgbClr val="000090"/>
                </a:solidFill>
              </a:rPr>
              <a:t>(One Barrel)</a:t>
            </a:r>
            <a:endParaRPr lang="en-US" sz="3400" b="1" dirty="0">
              <a:solidFill>
                <a:srgbClr val="000090"/>
              </a:solidFill>
            </a:endParaRPr>
          </a:p>
        </p:txBody>
      </p:sp>
      <p:sp>
        <p:nvSpPr>
          <p:cNvPr id="9" name="TextBox 8">
            <a:extLst>
              <a:ext uri="{FF2B5EF4-FFF2-40B4-BE49-F238E27FC236}">
                <a16:creationId xmlns:a16="http://schemas.microsoft.com/office/drawing/2014/main" id="{CB4E5071-77CB-B184-1E38-6C84094C7D1B}"/>
              </a:ext>
            </a:extLst>
          </p:cNvPr>
          <p:cNvSpPr txBox="1"/>
          <p:nvPr/>
        </p:nvSpPr>
        <p:spPr>
          <a:xfrm rot="1759331">
            <a:off x="853049" y="5782695"/>
            <a:ext cx="1499715" cy="430887"/>
          </a:xfrm>
          <a:prstGeom prst="rect">
            <a:avLst/>
          </a:prstGeom>
          <a:noFill/>
        </p:spPr>
        <p:txBody>
          <a:bodyPr wrap="square" rtlCol="0">
            <a:spAutoFit/>
          </a:bodyPr>
          <a:lstStyle/>
          <a:p>
            <a:pPr algn="ctr"/>
            <a:r>
              <a:rPr lang="en-US" sz="2200" dirty="0">
                <a:solidFill>
                  <a:srgbClr val="FF2F93"/>
                </a:solidFill>
                <a:latin typeface="Helvetica" pitchFamily="2" charset="0"/>
              </a:rPr>
              <a:t>one</a:t>
            </a:r>
            <a:r>
              <a:rPr lang="zh-CN" altLang="en-US" sz="2200" dirty="0">
                <a:solidFill>
                  <a:srgbClr val="FF2F93"/>
                </a:solidFill>
                <a:latin typeface="Helvetica" pitchFamily="2" charset="0"/>
              </a:rPr>
              <a:t> </a:t>
            </a:r>
            <a:r>
              <a:rPr lang="en-US" sz="2200" dirty="0">
                <a:solidFill>
                  <a:srgbClr val="FF2F93"/>
                </a:solidFill>
                <a:latin typeface="Helvetica" pitchFamily="2" charset="0"/>
              </a:rPr>
              <a:t>stave</a:t>
            </a:r>
          </a:p>
        </p:txBody>
      </p:sp>
      <p:sp>
        <p:nvSpPr>
          <p:cNvPr id="10" name="TextBox 9">
            <a:extLst>
              <a:ext uri="{FF2B5EF4-FFF2-40B4-BE49-F238E27FC236}">
                <a16:creationId xmlns:a16="http://schemas.microsoft.com/office/drawing/2014/main" id="{066932EE-66FB-1353-C990-681A9F2EF1E2}"/>
              </a:ext>
            </a:extLst>
          </p:cNvPr>
          <p:cNvSpPr txBox="1"/>
          <p:nvPr/>
        </p:nvSpPr>
        <p:spPr>
          <a:xfrm rot="1952715">
            <a:off x="615523" y="4640118"/>
            <a:ext cx="4140866" cy="492443"/>
          </a:xfrm>
          <a:prstGeom prst="rect">
            <a:avLst/>
          </a:prstGeom>
          <a:noFill/>
        </p:spPr>
        <p:txBody>
          <a:bodyPr wrap="square" rtlCol="0">
            <a:spAutoFit/>
          </a:bodyPr>
          <a:lstStyle/>
          <a:p>
            <a:pPr algn="ctr"/>
            <a:r>
              <a:rPr lang="en-US" sz="2600" dirty="0">
                <a:solidFill>
                  <a:srgbClr val="FF2F93"/>
                </a:solidFill>
                <a:latin typeface="Helvetica" pitchFamily="2" charset="0"/>
              </a:rPr>
              <a:t>one ITK</a:t>
            </a:r>
            <a:r>
              <a:rPr lang="zh-CN" altLang="en-US" sz="2600" dirty="0">
                <a:solidFill>
                  <a:srgbClr val="FF2F93"/>
                </a:solidFill>
                <a:latin typeface="Helvetica" pitchFamily="2" charset="0"/>
              </a:rPr>
              <a:t> </a:t>
            </a:r>
            <a:r>
              <a:rPr lang="en-US" sz="2600" dirty="0">
                <a:solidFill>
                  <a:srgbClr val="FF2F93"/>
                </a:solidFill>
                <a:latin typeface="Helvetica" pitchFamily="2" charset="0"/>
              </a:rPr>
              <a:t>b</a:t>
            </a:r>
            <a:r>
              <a:rPr lang="en-US" altLang="zh-CN" sz="2600" dirty="0">
                <a:solidFill>
                  <a:srgbClr val="FF2F93"/>
                </a:solidFill>
                <a:latin typeface="Helvetica" pitchFamily="2" charset="0"/>
              </a:rPr>
              <a:t>arrel</a:t>
            </a:r>
            <a:endParaRPr lang="en-US" sz="2600" dirty="0">
              <a:solidFill>
                <a:srgbClr val="FF2F93"/>
              </a:solidFill>
              <a:latin typeface="Helvetica" pitchFamily="2" charset="0"/>
            </a:endParaRPr>
          </a:p>
        </p:txBody>
      </p:sp>
    </p:spTree>
    <p:extLst>
      <p:ext uri="{BB962C8B-B14F-4D97-AF65-F5344CB8AC3E}">
        <p14:creationId xmlns:p14="http://schemas.microsoft.com/office/powerpoint/2010/main" val="1983858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piraling spiral object with a hole in the middle&#10;&#10;Description automatically generated with medium confidence">
            <a:extLst>
              <a:ext uri="{FF2B5EF4-FFF2-40B4-BE49-F238E27FC236}">
                <a16:creationId xmlns:a16="http://schemas.microsoft.com/office/drawing/2014/main" id="{20B97E86-6F27-6E46-1726-F1E025DA933D}"/>
              </a:ext>
            </a:extLst>
          </p:cNvPr>
          <p:cNvPicPr>
            <a:picLocks noChangeAspect="1"/>
          </p:cNvPicPr>
          <p:nvPr/>
        </p:nvPicPr>
        <p:blipFill rotWithShape="1">
          <a:blip r:embed="rId3"/>
          <a:srcRect l="2790" r="5053"/>
          <a:stretch/>
        </p:blipFill>
        <p:spPr>
          <a:xfrm>
            <a:off x="304800" y="847270"/>
            <a:ext cx="7086600" cy="5782130"/>
          </a:xfrm>
          <a:prstGeom prst="rect">
            <a:avLst/>
          </a:prstGeom>
        </p:spPr>
      </p:pic>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6</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D5F2B508-E54F-0AA6-1930-AE26FBA65ADD}"/>
              </a:ext>
            </a:extLst>
          </p:cNvPr>
          <p:cNvSpPr txBox="1">
            <a:spLocks noChangeArrowheads="1"/>
          </p:cNvSpPr>
          <p:nvPr/>
        </p:nvSpPr>
        <p:spPr>
          <a:xfrm>
            <a:off x="-574965" y="152400"/>
            <a:ext cx="10287000" cy="504056"/>
          </a:xfrm>
          <a:prstGeom prst="rect">
            <a:avLst/>
          </a:prstGeom>
        </p:spPr>
        <p:txBody>
          <a:bodyPr/>
          <a:lstStyle>
            <a:lvl1pPr algn="l" rtl="0" eaLnBrk="0" fontAlgn="base" hangingPunct="0">
              <a:spcBef>
                <a:spcPct val="0"/>
              </a:spcBef>
              <a:spcAft>
                <a:spcPct val="0"/>
              </a:spcAft>
              <a:defRPr sz="28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9pPr>
          </a:lstStyle>
          <a:p>
            <a:pPr algn="ctr" eaLnBrk="1" hangingPunct="1"/>
            <a:r>
              <a:rPr lang="en-US" sz="3400" b="1" dirty="0">
                <a:solidFill>
                  <a:srgbClr val="000090"/>
                </a:solidFill>
              </a:rPr>
              <a:t>Latest Progress</a:t>
            </a:r>
            <a:r>
              <a:rPr lang="en-US" sz="3400" b="1" dirty="0">
                <a:solidFill>
                  <a:srgbClr val="000090"/>
                </a:solidFill>
                <a:latin typeface="SimSun" panose="02010600030101010101" pitchFamily="2" charset="-122"/>
                <a:ea typeface="SimSun" panose="02010600030101010101" pitchFamily="2" charset="-122"/>
              </a:rPr>
              <a:t>: </a:t>
            </a:r>
            <a:r>
              <a:rPr lang="en-US" sz="3400" b="1" dirty="0">
                <a:solidFill>
                  <a:srgbClr val="000090"/>
                </a:solidFill>
              </a:rPr>
              <a:t>ITK Barrel Design</a:t>
            </a:r>
            <a:r>
              <a:rPr lang="zh-CN" altLang="en-US" sz="3400" b="1" dirty="0">
                <a:solidFill>
                  <a:srgbClr val="000090"/>
                </a:solidFill>
              </a:rPr>
              <a:t> </a:t>
            </a:r>
            <a:r>
              <a:rPr lang="en-US" altLang="zh-CN" sz="3400" b="1" dirty="0">
                <a:solidFill>
                  <a:srgbClr val="000090"/>
                </a:solidFill>
              </a:rPr>
              <a:t>(Three Barrels)</a:t>
            </a:r>
            <a:endParaRPr lang="en-US" sz="3400" b="1" dirty="0">
              <a:solidFill>
                <a:srgbClr val="000090"/>
              </a:solidFill>
            </a:endParaRPr>
          </a:p>
        </p:txBody>
      </p:sp>
      <p:sp>
        <p:nvSpPr>
          <p:cNvPr id="9" name="TextBox 8">
            <a:extLst>
              <a:ext uri="{FF2B5EF4-FFF2-40B4-BE49-F238E27FC236}">
                <a16:creationId xmlns:a16="http://schemas.microsoft.com/office/drawing/2014/main" id="{4851B47A-E7DC-4DE1-F0F3-BFB5D446384C}"/>
              </a:ext>
            </a:extLst>
          </p:cNvPr>
          <p:cNvSpPr txBox="1"/>
          <p:nvPr/>
        </p:nvSpPr>
        <p:spPr>
          <a:xfrm rot="2264811">
            <a:off x="-60092" y="5114766"/>
            <a:ext cx="4140866" cy="492443"/>
          </a:xfrm>
          <a:prstGeom prst="rect">
            <a:avLst/>
          </a:prstGeom>
          <a:noFill/>
        </p:spPr>
        <p:txBody>
          <a:bodyPr wrap="square" rtlCol="0">
            <a:spAutoFit/>
          </a:bodyPr>
          <a:lstStyle/>
          <a:p>
            <a:pPr algn="ctr"/>
            <a:r>
              <a:rPr lang="en-US" sz="2600" dirty="0">
                <a:solidFill>
                  <a:srgbClr val="FF2F93"/>
                </a:solidFill>
                <a:latin typeface="Helvetica" pitchFamily="2" charset="0"/>
              </a:rPr>
              <a:t>three ITK</a:t>
            </a:r>
            <a:r>
              <a:rPr lang="zh-CN" altLang="en-US" sz="2600" dirty="0">
                <a:solidFill>
                  <a:srgbClr val="FF2F93"/>
                </a:solidFill>
                <a:latin typeface="Helvetica" pitchFamily="2" charset="0"/>
              </a:rPr>
              <a:t> </a:t>
            </a:r>
            <a:r>
              <a:rPr lang="en-US" sz="2600" dirty="0">
                <a:solidFill>
                  <a:srgbClr val="FF2F93"/>
                </a:solidFill>
                <a:latin typeface="Helvetica" pitchFamily="2" charset="0"/>
              </a:rPr>
              <a:t>b</a:t>
            </a:r>
            <a:r>
              <a:rPr lang="en-US" altLang="zh-CN" sz="2600" dirty="0">
                <a:solidFill>
                  <a:srgbClr val="FF2F93"/>
                </a:solidFill>
                <a:latin typeface="Helvetica" pitchFamily="2" charset="0"/>
              </a:rPr>
              <a:t>arrels</a:t>
            </a:r>
            <a:endParaRPr lang="en-US" sz="2600" dirty="0">
              <a:solidFill>
                <a:srgbClr val="FF2F93"/>
              </a:solidFill>
              <a:latin typeface="Helvetica" pitchFamily="2" charset="0"/>
            </a:endParaRPr>
          </a:p>
        </p:txBody>
      </p:sp>
      <p:sp>
        <p:nvSpPr>
          <p:cNvPr id="10" name="TextBox 9">
            <a:extLst>
              <a:ext uri="{FF2B5EF4-FFF2-40B4-BE49-F238E27FC236}">
                <a16:creationId xmlns:a16="http://schemas.microsoft.com/office/drawing/2014/main" id="{ACA204CE-8B9C-0CBA-A407-3FAB21DCB425}"/>
              </a:ext>
            </a:extLst>
          </p:cNvPr>
          <p:cNvSpPr txBox="1"/>
          <p:nvPr/>
        </p:nvSpPr>
        <p:spPr>
          <a:xfrm>
            <a:off x="5791200" y="1295400"/>
            <a:ext cx="3127828" cy="461665"/>
          </a:xfrm>
          <a:prstGeom prst="rect">
            <a:avLst/>
          </a:prstGeom>
          <a:noFill/>
        </p:spPr>
        <p:txBody>
          <a:bodyPr wrap="square" rtlCol="0">
            <a:spAutoFit/>
          </a:bodyPr>
          <a:lstStyle/>
          <a:p>
            <a:pPr algn="ctr"/>
            <a:r>
              <a:rPr lang="en-US" altLang="zh-CN" dirty="0">
                <a:solidFill>
                  <a:srgbClr val="0432FF"/>
                </a:solidFill>
                <a:latin typeface="+mj-lt"/>
                <a:ea typeface="SimSun" panose="02010600030101010101" pitchFamily="2" charset="-122"/>
                <a:cs typeface="Calibri" panose="020F0502020204030204" pitchFamily="34" charset="0"/>
              </a:rPr>
              <a:t>Qi YAN, Yihan ZHANG</a:t>
            </a:r>
          </a:p>
        </p:txBody>
      </p:sp>
    </p:spTree>
    <p:extLst>
      <p:ext uri="{BB962C8B-B14F-4D97-AF65-F5344CB8AC3E}">
        <p14:creationId xmlns:p14="http://schemas.microsoft.com/office/powerpoint/2010/main" val="1157709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noChangeArrowheads="1"/>
          </p:cNvSpPr>
          <p:nvPr/>
        </p:nvSpPr>
        <p:spPr>
          <a:xfrm>
            <a:off x="-533400" y="152400"/>
            <a:ext cx="10287000" cy="504056"/>
          </a:xfrm>
          <a:prstGeom prst="rect">
            <a:avLst/>
          </a:prstGeom>
        </p:spPr>
        <p:txBody>
          <a:bodyPr/>
          <a:lstStyle>
            <a:lvl1pPr algn="l" rtl="0" eaLnBrk="0" fontAlgn="base" hangingPunct="0">
              <a:spcBef>
                <a:spcPct val="0"/>
              </a:spcBef>
              <a:spcAft>
                <a:spcPct val="0"/>
              </a:spcAft>
              <a:defRPr sz="2800">
                <a:solidFill>
                  <a:schemeClr val="tx1"/>
                </a:solidFill>
                <a:latin typeface="+mj-lt"/>
                <a:ea typeface="+mj-ea"/>
                <a:cs typeface="+mj-cs"/>
                <a:sym typeface="Helvetica Neue Light" charset="0"/>
              </a:defRPr>
            </a:lvl1pPr>
            <a:lvl2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2pPr>
            <a:lvl3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3pPr>
            <a:lvl4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4pPr>
            <a:lvl5pPr algn="l" rtl="0" eaLnBrk="0" fontAlgn="base" hangingPunct="0">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5pPr>
            <a:lvl6pPr marL="4572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6pPr>
            <a:lvl7pPr marL="9144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7pPr>
            <a:lvl8pPr marL="13716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8pPr>
            <a:lvl9pPr marL="1828800" algn="l" rtl="0" fontAlgn="base">
              <a:spcBef>
                <a:spcPct val="0"/>
              </a:spcBef>
              <a:spcAft>
                <a:spcPct val="0"/>
              </a:spcAft>
              <a:defRPr sz="2800">
                <a:solidFill>
                  <a:schemeClr val="tx1"/>
                </a:solidFill>
                <a:latin typeface="Helvetica Neue Light" charset="0"/>
                <a:ea typeface="ヒラギノ角ゴ ProN W3" charset="0"/>
                <a:cs typeface="ヒラギノ角ゴ ProN W3" charset="0"/>
                <a:sym typeface="Helvetica Neue Light" charset="0"/>
              </a:defRPr>
            </a:lvl9pPr>
          </a:lstStyle>
          <a:p>
            <a:pPr algn="ctr" eaLnBrk="1" hangingPunct="1"/>
            <a:r>
              <a:rPr lang="en-US" altLang="zh-CN" sz="3200" b="1" dirty="0">
                <a:solidFill>
                  <a:srgbClr val="000090"/>
                </a:solidFill>
              </a:rPr>
              <a:t>Latest</a:t>
            </a:r>
            <a:r>
              <a:rPr lang="zh-CN" altLang="en-US" sz="3200" b="1" dirty="0">
                <a:solidFill>
                  <a:srgbClr val="000090"/>
                </a:solidFill>
              </a:rPr>
              <a:t> </a:t>
            </a:r>
            <a:r>
              <a:rPr lang="en-US" altLang="zh-CN" sz="3200" b="1" dirty="0">
                <a:solidFill>
                  <a:srgbClr val="000090"/>
                </a:solidFill>
              </a:rPr>
              <a:t>Progress</a:t>
            </a:r>
            <a:r>
              <a:rPr lang="zh-CN" altLang="en-US" sz="3200" b="1" dirty="0">
                <a:solidFill>
                  <a:srgbClr val="000090"/>
                </a:solidFill>
              </a:rPr>
              <a:t>：</a:t>
            </a:r>
            <a:r>
              <a:rPr lang="en-US" altLang="zh-CN" sz="3200" b="1" dirty="0">
                <a:solidFill>
                  <a:srgbClr val="000090"/>
                </a:solidFill>
              </a:rPr>
              <a:t>ITK Endcap</a:t>
            </a:r>
            <a:r>
              <a:rPr lang="zh-CN" altLang="en-US" sz="3200" b="1" dirty="0">
                <a:solidFill>
                  <a:srgbClr val="000090"/>
                </a:solidFill>
              </a:rPr>
              <a:t> </a:t>
            </a:r>
            <a:r>
              <a:rPr lang="en-US" altLang="zh-CN" sz="3200" b="1" dirty="0">
                <a:solidFill>
                  <a:srgbClr val="000090"/>
                </a:solidFill>
              </a:rPr>
              <a:t>Design (Plan 1)</a:t>
            </a:r>
            <a:endParaRPr lang="en-US" sz="3200" b="1" dirty="0">
              <a:solidFill>
                <a:srgbClr val="000090"/>
              </a:solidFill>
            </a:endParaRPr>
          </a:p>
        </p:txBody>
      </p:sp>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7</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D0CEF6A8-80AF-543B-7C2A-3F0E9313D2D9}"/>
              </a:ext>
            </a:extLst>
          </p:cNvPr>
          <p:cNvSpPr txBox="1"/>
          <p:nvPr/>
        </p:nvSpPr>
        <p:spPr>
          <a:xfrm>
            <a:off x="5330372" y="1519535"/>
            <a:ext cx="2365828" cy="400110"/>
          </a:xfrm>
          <a:prstGeom prst="rect">
            <a:avLst/>
          </a:prstGeom>
          <a:noFill/>
        </p:spPr>
        <p:txBody>
          <a:bodyPr wrap="square" rtlCol="0">
            <a:spAutoFit/>
          </a:bodyPr>
          <a:lstStyle/>
          <a:p>
            <a:r>
              <a:rPr lang="zh-CN" altLang="en-US" sz="2000" dirty="0">
                <a:solidFill>
                  <a:srgbClr val="0432FF"/>
                </a:solidFill>
                <a:latin typeface="SimSun" panose="02010600030101010101" pitchFamily="2" charset="-122"/>
                <a:ea typeface="SimSun" panose="02010600030101010101" pitchFamily="2" charset="-122"/>
                <a:cs typeface="Calibri" panose="020F0502020204030204" pitchFamily="34" charset="0"/>
              </a:rPr>
              <a:t>严琪、骆首栋</a:t>
            </a:r>
            <a:endParaRPr lang="en-US" altLang="zh-CN" sz="2000" dirty="0">
              <a:solidFill>
                <a:srgbClr val="0432FF"/>
              </a:solidFill>
              <a:latin typeface="+mj-lt"/>
              <a:cs typeface="Calibri" panose="020F0502020204030204" pitchFamily="34" charset="0"/>
            </a:endParaRPr>
          </a:p>
        </p:txBody>
      </p:sp>
      <p:pic>
        <p:nvPicPr>
          <p:cNvPr id="16" name="Picture 15">
            <a:extLst>
              <a:ext uri="{FF2B5EF4-FFF2-40B4-BE49-F238E27FC236}">
                <a16:creationId xmlns:a16="http://schemas.microsoft.com/office/drawing/2014/main" id="{D334B99D-854B-E7B5-468E-97BC1B76DCB8}"/>
              </a:ext>
            </a:extLst>
          </p:cNvPr>
          <p:cNvPicPr>
            <a:picLocks noChangeAspect="1"/>
          </p:cNvPicPr>
          <p:nvPr/>
        </p:nvPicPr>
        <p:blipFill>
          <a:blip r:embed="rId3"/>
          <a:stretch>
            <a:fillRect/>
          </a:stretch>
        </p:blipFill>
        <p:spPr>
          <a:xfrm>
            <a:off x="74178" y="1318161"/>
            <a:ext cx="4185377" cy="2256279"/>
          </a:xfrm>
          <a:prstGeom prst="rect">
            <a:avLst/>
          </a:prstGeom>
        </p:spPr>
      </p:pic>
      <p:pic>
        <p:nvPicPr>
          <p:cNvPr id="5" name="Picture 4" descr="A circular pattern with arrows&#10;&#10;Description automatically generated">
            <a:extLst>
              <a:ext uri="{FF2B5EF4-FFF2-40B4-BE49-F238E27FC236}">
                <a16:creationId xmlns:a16="http://schemas.microsoft.com/office/drawing/2014/main" id="{65D385D0-A6F9-D67E-63B2-D86F46E8507D}"/>
              </a:ext>
            </a:extLst>
          </p:cNvPr>
          <p:cNvPicPr>
            <a:picLocks noChangeAspect="1"/>
          </p:cNvPicPr>
          <p:nvPr/>
        </p:nvPicPr>
        <p:blipFill rotWithShape="1">
          <a:blip r:embed="rId4"/>
          <a:srcRect r="9553"/>
          <a:stretch/>
        </p:blipFill>
        <p:spPr>
          <a:xfrm>
            <a:off x="4114800" y="685800"/>
            <a:ext cx="4937760" cy="5269497"/>
          </a:xfrm>
          <a:prstGeom prst="rect">
            <a:avLst/>
          </a:prstGeom>
        </p:spPr>
      </p:pic>
      <p:sp>
        <p:nvSpPr>
          <p:cNvPr id="9" name="TextBox 8">
            <a:extLst>
              <a:ext uri="{FF2B5EF4-FFF2-40B4-BE49-F238E27FC236}">
                <a16:creationId xmlns:a16="http://schemas.microsoft.com/office/drawing/2014/main" id="{25ACACDA-E2FD-035F-43A0-311B364E3ABC}"/>
              </a:ext>
            </a:extLst>
          </p:cNvPr>
          <p:cNvSpPr txBox="1"/>
          <p:nvPr/>
        </p:nvSpPr>
        <p:spPr>
          <a:xfrm>
            <a:off x="152399" y="4092861"/>
            <a:ext cx="4279901" cy="1785104"/>
          </a:xfrm>
          <a:prstGeom prst="rect">
            <a:avLst/>
          </a:prstGeom>
          <a:noFill/>
        </p:spPr>
        <p:txBody>
          <a:bodyPr wrap="square" rtlCol="0">
            <a:spAutoFit/>
          </a:bodyPr>
          <a:lstStyle/>
          <a:p>
            <a:r>
              <a:rPr lang="en-US" sz="2200" dirty="0">
                <a:latin typeface="Calibri" panose="020F0502020204030204" pitchFamily="34" charset="0"/>
                <a:ea typeface="SimSun" panose="02010600030101010101" pitchFamily="2" charset="-122"/>
                <a:cs typeface="Calibri" panose="020F0502020204030204" pitchFamily="34" charset="0"/>
              </a:rPr>
              <a:t>One endcap is divided into 10 sectors: </a:t>
            </a:r>
          </a:p>
          <a:p>
            <a:r>
              <a:rPr lang="en-US" sz="2200" dirty="0">
                <a:latin typeface="Calibri" panose="020F0502020204030204" pitchFamily="34" charset="0"/>
                <a:ea typeface="SimSun" panose="02010600030101010101" pitchFamily="2" charset="-122"/>
                <a:cs typeface="Calibri" panose="020F0502020204030204" pitchFamily="34" charset="0"/>
              </a:rPr>
              <a:t>Each sector is entirely composed of rectangular ladders, with minimal overlapping between sectors</a:t>
            </a:r>
            <a:r>
              <a:rPr lang="en-US" sz="2200" dirty="0">
                <a:latin typeface="+mn-lt"/>
                <a:ea typeface="SimSun" panose="02010600030101010101" pitchFamily="2" charset="-122"/>
                <a:cs typeface="Calibri" panose="020F0502020204030204" pitchFamily="34" charset="0"/>
              </a:rPr>
              <a:t>.</a:t>
            </a:r>
            <a:endParaRPr lang="en-US" sz="2200" dirty="0">
              <a:latin typeface="Calibri" panose="020F0502020204030204" pitchFamily="34" charset="0"/>
              <a:ea typeface="SimSun" panose="02010600030101010101" pitchFamily="2" charset="-122"/>
              <a:cs typeface="Calibri" panose="020F0502020204030204" pitchFamily="34" charset="0"/>
            </a:endParaRPr>
          </a:p>
        </p:txBody>
      </p:sp>
      <p:cxnSp>
        <p:nvCxnSpPr>
          <p:cNvPr id="11" name="Straight Connector 10">
            <a:extLst>
              <a:ext uri="{FF2B5EF4-FFF2-40B4-BE49-F238E27FC236}">
                <a16:creationId xmlns:a16="http://schemas.microsoft.com/office/drawing/2014/main" id="{E3725413-7F7F-9F36-CB73-24A1E75AD4CE}"/>
              </a:ext>
            </a:extLst>
          </p:cNvPr>
          <p:cNvCxnSpPr>
            <a:cxnSpLocks/>
          </p:cNvCxnSpPr>
          <p:nvPr/>
        </p:nvCxnSpPr>
        <p:spPr>
          <a:xfrm flipH="1">
            <a:off x="5895110" y="5527964"/>
            <a:ext cx="159326" cy="456677"/>
          </a:xfrm>
          <a:prstGeom prst="line">
            <a:avLst/>
          </a:prstGeom>
          <a:ln>
            <a:solidFill>
              <a:srgbClr val="315745"/>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BF235EC-8903-EF19-91D2-822700D43251}"/>
              </a:ext>
            </a:extLst>
          </p:cNvPr>
          <p:cNvSpPr txBox="1"/>
          <p:nvPr/>
        </p:nvSpPr>
        <p:spPr>
          <a:xfrm>
            <a:off x="3817645" y="6019800"/>
            <a:ext cx="4030955" cy="430887"/>
          </a:xfrm>
          <a:prstGeom prst="rect">
            <a:avLst/>
          </a:prstGeom>
          <a:noFill/>
        </p:spPr>
        <p:txBody>
          <a:bodyPr wrap="square" rtlCol="0">
            <a:spAutoFit/>
          </a:bodyPr>
          <a:lstStyle/>
          <a:p>
            <a:pPr algn="ctr"/>
            <a:r>
              <a:rPr lang="en-US" sz="2200" dirty="0">
                <a:solidFill>
                  <a:srgbClr val="315745"/>
                </a:solidFill>
              </a:rPr>
              <a:t>sector overlap region </a:t>
            </a:r>
          </a:p>
        </p:txBody>
      </p:sp>
      <p:sp>
        <p:nvSpPr>
          <p:cNvPr id="20" name="TextBox 19">
            <a:extLst>
              <a:ext uri="{FF2B5EF4-FFF2-40B4-BE49-F238E27FC236}">
                <a16:creationId xmlns:a16="http://schemas.microsoft.com/office/drawing/2014/main" id="{CC1E6B33-65F7-FABB-8252-D45212A4272B}"/>
              </a:ext>
            </a:extLst>
          </p:cNvPr>
          <p:cNvSpPr txBox="1"/>
          <p:nvPr/>
        </p:nvSpPr>
        <p:spPr>
          <a:xfrm>
            <a:off x="5791200" y="762000"/>
            <a:ext cx="3127828" cy="461665"/>
          </a:xfrm>
          <a:prstGeom prst="rect">
            <a:avLst/>
          </a:prstGeom>
          <a:noFill/>
        </p:spPr>
        <p:txBody>
          <a:bodyPr wrap="square" rtlCol="0">
            <a:spAutoFit/>
          </a:bodyPr>
          <a:lstStyle/>
          <a:p>
            <a:pPr algn="ctr"/>
            <a:r>
              <a:rPr lang="en-US" altLang="zh-CN" dirty="0">
                <a:solidFill>
                  <a:srgbClr val="0432FF"/>
                </a:solidFill>
                <a:latin typeface="+mj-lt"/>
                <a:ea typeface="SimSun" panose="02010600030101010101" pitchFamily="2" charset="-122"/>
                <a:cs typeface="Calibri" panose="020F0502020204030204" pitchFamily="34" charset="0"/>
              </a:rPr>
              <a:t>Qi YAN, </a:t>
            </a:r>
            <a:r>
              <a:rPr lang="en-US" altLang="zh-CN" dirty="0" err="1">
                <a:solidFill>
                  <a:srgbClr val="0432FF"/>
                </a:solidFill>
                <a:latin typeface="+mj-lt"/>
                <a:ea typeface="SimSun" panose="02010600030101010101" pitchFamily="2" charset="-122"/>
                <a:cs typeface="Calibri" panose="020F0502020204030204" pitchFamily="34" charset="0"/>
              </a:rPr>
              <a:t>Shoudong</a:t>
            </a:r>
            <a:r>
              <a:rPr lang="en-US" altLang="zh-CN" dirty="0">
                <a:solidFill>
                  <a:srgbClr val="0432FF"/>
                </a:solidFill>
                <a:latin typeface="+mj-lt"/>
                <a:ea typeface="SimSun" panose="02010600030101010101" pitchFamily="2" charset="-122"/>
                <a:cs typeface="Calibri" panose="020F0502020204030204" pitchFamily="34" charset="0"/>
              </a:rPr>
              <a:t> LUO</a:t>
            </a:r>
          </a:p>
        </p:txBody>
      </p:sp>
    </p:spTree>
    <p:extLst>
      <p:ext uri="{BB962C8B-B14F-4D97-AF65-F5344CB8AC3E}">
        <p14:creationId xmlns:p14="http://schemas.microsoft.com/office/powerpoint/2010/main" val="480387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ircular pattern with a hole in the center&#10;&#10;Description automatically generated">
            <a:extLst>
              <a:ext uri="{FF2B5EF4-FFF2-40B4-BE49-F238E27FC236}">
                <a16:creationId xmlns:a16="http://schemas.microsoft.com/office/drawing/2014/main" id="{38F9F2CF-638A-93F6-D0FE-2B4865C03E01}"/>
              </a:ext>
            </a:extLst>
          </p:cNvPr>
          <p:cNvPicPr>
            <a:picLocks noChangeAspect="1"/>
          </p:cNvPicPr>
          <p:nvPr/>
        </p:nvPicPr>
        <p:blipFill rotWithShape="1">
          <a:blip r:embed="rId3"/>
          <a:srcRect l="22222" t="25952" r="26666" b="21206"/>
          <a:stretch/>
        </p:blipFill>
        <p:spPr>
          <a:xfrm rot="20529514">
            <a:off x="4564289" y="1117324"/>
            <a:ext cx="4480560" cy="4632278"/>
          </a:xfrm>
          <a:prstGeom prst="rect">
            <a:avLst/>
          </a:prstGeom>
        </p:spPr>
      </p:pic>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8</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pic>
        <p:nvPicPr>
          <p:cNvPr id="5" name="Picture 4" descr="A grey and green square shaped object&#10;&#10;Description automatically generated with medium confidence">
            <a:extLst>
              <a:ext uri="{FF2B5EF4-FFF2-40B4-BE49-F238E27FC236}">
                <a16:creationId xmlns:a16="http://schemas.microsoft.com/office/drawing/2014/main" id="{CF6D6001-D78D-63EA-870D-05058B6C68C2}"/>
              </a:ext>
            </a:extLst>
          </p:cNvPr>
          <p:cNvPicPr>
            <a:picLocks noChangeAspect="1"/>
          </p:cNvPicPr>
          <p:nvPr/>
        </p:nvPicPr>
        <p:blipFill rotWithShape="1">
          <a:blip r:embed="rId4"/>
          <a:srcRect l="6667" t="21284" r="10000" b="25456"/>
          <a:stretch/>
        </p:blipFill>
        <p:spPr>
          <a:xfrm>
            <a:off x="609600" y="1854041"/>
            <a:ext cx="3125937" cy="1997829"/>
          </a:xfrm>
          <a:prstGeom prst="rect">
            <a:avLst/>
          </a:prstGeom>
        </p:spPr>
      </p:pic>
      <p:pic>
        <p:nvPicPr>
          <p:cNvPr id="6" name="Picture 5" descr="A long rectangular object with a green strip&#10;&#10;Description automatically generated with medium confidence">
            <a:extLst>
              <a:ext uri="{FF2B5EF4-FFF2-40B4-BE49-F238E27FC236}">
                <a16:creationId xmlns:a16="http://schemas.microsoft.com/office/drawing/2014/main" id="{8E6FB207-7196-8F54-36AC-B25B0DDDA74B}"/>
              </a:ext>
            </a:extLst>
          </p:cNvPr>
          <p:cNvPicPr>
            <a:picLocks noChangeAspect="1"/>
          </p:cNvPicPr>
          <p:nvPr/>
        </p:nvPicPr>
        <p:blipFill rotWithShape="1">
          <a:blip r:embed="rId5"/>
          <a:srcRect l="21110" t="35555" r="18889" b="31538"/>
          <a:stretch/>
        </p:blipFill>
        <p:spPr>
          <a:xfrm>
            <a:off x="609649" y="533400"/>
            <a:ext cx="2438351" cy="1337270"/>
          </a:xfrm>
          <a:prstGeom prst="rect">
            <a:avLst/>
          </a:prstGeom>
        </p:spPr>
      </p:pic>
      <p:pic>
        <p:nvPicPr>
          <p:cNvPr id="10" name="Picture 9" descr="A circular pattern of white and green tiles&#10;&#10;Description automatically generated">
            <a:extLst>
              <a:ext uri="{FF2B5EF4-FFF2-40B4-BE49-F238E27FC236}">
                <a16:creationId xmlns:a16="http://schemas.microsoft.com/office/drawing/2014/main" id="{329780A1-EAD3-936D-E8C4-ACE363E71263}"/>
              </a:ext>
            </a:extLst>
          </p:cNvPr>
          <p:cNvPicPr>
            <a:picLocks noChangeAspect="1"/>
          </p:cNvPicPr>
          <p:nvPr/>
        </p:nvPicPr>
        <p:blipFill rotWithShape="1">
          <a:blip r:embed="rId6"/>
          <a:srcRect l="11111" t="22222" r="6666" b="28889"/>
          <a:stretch/>
        </p:blipFill>
        <p:spPr>
          <a:xfrm>
            <a:off x="116939" y="3820489"/>
            <a:ext cx="4410031" cy="2622181"/>
          </a:xfrm>
          <a:prstGeom prst="rect">
            <a:avLst/>
          </a:prstGeom>
        </p:spPr>
      </p:pic>
      <p:sp>
        <p:nvSpPr>
          <p:cNvPr id="3" name="TextBox 2">
            <a:extLst>
              <a:ext uri="{FF2B5EF4-FFF2-40B4-BE49-F238E27FC236}">
                <a16:creationId xmlns:a16="http://schemas.microsoft.com/office/drawing/2014/main" id="{D87DFC50-7ABF-7B08-580A-A39BB1EFFA1F}"/>
              </a:ext>
            </a:extLst>
          </p:cNvPr>
          <p:cNvSpPr txBox="1"/>
          <p:nvPr/>
        </p:nvSpPr>
        <p:spPr>
          <a:xfrm>
            <a:off x="2526741" y="375884"/>
            <a:ext cx="2045259" cy="430887"/>
          </a:xfrm>
          <a:prstGeom prst="rect">
            <a:avLst/>
          </a:prstGeom>
          <a:noFill/>
        </p:spPr>
        <p:txBody>
          <a:bodyPr wrap="square" rtlCol="0">
            <a:spAutoFit/>
          </a:bodyPr>
          <a:lstStyle/>
          <a:p>
            <a:pPr algn="ctr"/>
            <a:r>
              <a:rPr lang="en-US" altLang="zh-CN" sz="2200" dirty="0">
                <a:solidFill>
                  <a:srgbClr val="FF2F93"/>
                </a:solidFill>
                <a:latin typeface="Helvetica" pitchFamily="2" charset="0"/>
              </a:rPr>
              <a:t>1:</a:t>
            </a:r>
            <a:r>
              <a:rPr lang="zh-CN" altLang="en-US" sz="2200" dirty="0">
                <a:solidFill>
                  <a:srgbClr val="FF2F93"/>
                </a:solidFill>
                <a:latin typeface="Helvetica" pitchFamily="2" charset="0"/>
              </a:rPr>
              <a:t> </a:t>
            </a:r>
            <a:r>
              <a:rPr lang="en-US" sz="2200" dirty="0">
                <a:solidFill>
                  <a:srgbClr val="FF2F93"/>
                </a:solidFill>
                <a:latin typeface="Helvetica" pitchFamily="2" charset="0"/>
              </a:rPr>
              <a:t>ladder</a:t>
            </a:r>
          </a:p>
        </p:txBody>
      </p:sp>
      <p:sp>
        <p:nvSpPr>
          <p:cNvPr id="9" name="TextBox 8">
            <a:extLst>
              <a:ext uri="{FF2B5EF4-FFF2-40B4-BE49-F238E27FC236}">
                <a16:creationId xmlns:a16="http://schemas.microsoft.com/office/drawing/2014/main" id="{890AC067-73B2-467D-9F0A-609A5E740B96}"/>
              </a:ext>
            </a:extLst>
          </p:cNvPr>
          <p:cNvSpPr txBox="1"/>
          <p:nvPr/>
        </p:nvSpPr>
        <p:spPr>
          <a:xfrm>
            <a:off x="2526741" y="1826926"/>
            <a:ext cx="2045259" cy="430887"/>
          </a:xfrm>
          <a:prstGeom prst="rect">
            <a:avLst/>
          </a:prstGeom>
          <a:noFill/>
        </p:spPr>
        <p:txBody>
          <a:bodyPr wrap="square" rtlCol="0">
            <a:spAutoFit/>
          </a:bodyPr>
          <a:lstStyle/>
          <a:p>
            <a:pPr algn="ctr"/>
            <a:r>
              <a:rPr lang="en-US" altLang="zh-CN" sz="2200" dirty="0">
                <a:solidFill>
                  <a:srgbClr val="FF2F93"/>
                </a:solidFill>
                <a:latin typeface="Helvetica" pitchFamily="2" charset="0"/>
              </a:rPr>
              <a:t>2:</a:t>
            </a:r>
            <a:r>
              <a:rPr lang="zh-CN" altLang="en-US" sz="2200" dirty="0">
                <a:solidFill>
                  <a:srgbClr val="FF2F93"/>
                </a:solidFill>
                <a:latin typeface="Helvetica" pitchFamily="2" charset="0"/>
              </a:rPr>
              <a:t> </a:t>
            </a:r>
            <a:r>
              <a:rPr lang="en-US" sz="2200" dirty="0">
                <a:solidFill>
                  <a:srgbClr val="FF2F93"/>
                </a:solidFill>
                <a:latin typeface="Helvetica" pitchFamily="2" charset="0"/>
              </a:rPr>
              <a:t>sector</a:t>
            </a:r>
          </a:p>
        </p:txBody>
      </p:sp>
      <p:sp>
        <p:nvSpPr>
          <p:cNvPr id="11" name="TextBox 10">
            <a:extLst>
              <a:ext uri="{FF2B5EF4-FFF2-40B4-BE49-F238E27FC236}">
                <a16:creationId xmlns:a16="http://schemas.microsoft.com/office/drawing/2014/main" id="{B6A2E29E-01D6-A67A-DAED-7660E7C4770C}"/>
              </a:ext>
            </a:extLst>
          </p:cNvPr>
          <p:cNvSpPr txBox="1"/>
          <p:nvPr/>
        </p:nvSpPr>
        <p:spPr>
          <a:xfrm>
            <a:off x="2602941" y="3531513"/>
            <a:ext cx="2045259" cy="430887"/>
          </a:xfrm>
          <a:prstGeom prst="rect">
            <a:avLst/>
          </a:prstGeom>
          <a:noFill/>
        </p:spPr>
        <p:txBody>
          <a:bodyPr wrap="square" rtlCol="0">
            <a:spAutoFit/>
          </a:bodyPr>
          <a:lstStyle/>
          <a:p>
            <a:pPr algn="ctr"/>
            <a:r>
              <a:rPr lang="en-US" altLang="zh-CN" sz="2200" dirty="0">
                <a:solidFill>
                  <a:srgbClr val="FF2F93"/>
                </a:solidFill>
                <a:latin typeface="Helvetica" pitchFamily="2" charset="0"/>
              </a:rPr>
              <a:t>3:</a:t>
            </a:r>
            <a:r>
              <a:rPr lang="zh-CN" altLang="en-US" sz="2200" dirty="0">
                <a:solidFill>
                  <a:srgbClr val="FF2F93"/>
                </a:solidFill>
                <a:latin typeface="Helvetica" pitchFamily="2" charset="0"/>
              </a:rPr>
              <a:t> </a:t>
            </a:r>
            <a:r>
              <a:rPr lang="en-US" sz="2200" dirty="0">
                <a:solidFill>
                  <a:srgbClr val="FF2F93"/>
                </a:solidFill>
                <a:latin typeface="Helvetica" pitchFamily="2" charset="0"/>
              </a:rPr>
              <a:t>endcap</a:t>
            </a:r>
          </a:p>
        </p:txBody>
      </p:sp>
      <p:cxnSp>
        <p:nvCxnSpPr>
          <p:cNvPr id="17" name="Straight Connector 16">
            <a:extLst>
              <a:ext uri="{FF2B5EF4-FFF2-40B4-BE49-F238E27FC236}">
                <a16:creationId xmlns:a16="http://schemas.microsoft.com/office/drawing/2014/main" id="{5FA74FBE-1D34-E717-FA15-47A78F235A65}"/>
              </a:ext>
            </a:extLst>
          </p:cNvPr>
          <p:cNvCxnSpPr/>
          <p:nvPr/>
        </p:nvCxnSpPr>
        <p:spPr>
          <a:xfrm>
            <a:off x="2175165" y="1295400"/>
            <a:ext cx="0" cy="579936"/>
          </a:xfrm>
          <a:prstGeom prst="line">
            <a:avLst/>
          </a:prstGeom>
          <a:ln>
            <a:solidFill>
              <a:srgbClr val="FF2F93"/>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14F7F11-99AE-F2DD-1012-FB576410509E}"/>
              </a:ext>
            </a:extLst>
          </p:cNvPr>
          <p:cNvCxnSpPr/>
          <p:nvPr/>
        </p:nvCxnSpPr>
        <p:spPr>
          <a:xfrm>
            <a:off x="2279070" y="3536471"/>
            <a:ext cx="0" cy="579936"/>
          </a:xfrm>
          <a:prstGeom prst="line">
            <a:avLst/>
          </a:prstGeom>
          <a:ln>
            <a:solidFill>
              <a:srgbClr val="FF2F93"/>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1B964870-0D65-C6E4-39B7-57F8FDC0C9EC}"/>
              </a:ext>
            </a:extLst>
          </p:cNvPr>
          <p:cNvSpPr txBox="1"/>
          <p:nvPr/>
        </p:nvSpPr>
        <p:spPr>
          <a:xfrm>
            <a:off x="5181600" y="609600"/>
            <a:ext cx="3127828" cy="461665"/>
          </a:xfrm>
          <a:prstGeom prst="rect">
            <a:avLst/>
          </a:prstGeom>
          <a:noFill/>
        </p:spPr>
        <p:txBody>
          <a:bodyPr wrap="square" rtlCol="0">
            <a:spAutoFit/>
          </a:bodyPr>
          <a:lstStyle/>
          <a:p>
            <a:pPr algn="ctr"/>
            <a:r>
              <a:rPr lang="en-US" altLang="zh-CN" dirty="0">
                <a:solidFill>
                  <a:srgbClr val="0432FF"/>
                </a:solidFill>
                <a:latin typeface="+mj-lt"/>
                <a:ea typeface="SimSun" panose="02010600030101010101" pitchFamily="2" charset="-122"/>
                <a:cs typeface="Calibri" panose="020F0502020204030204" pitchFamily="34" charset="0"/>
              </a:rPr>
              <a:t>Qi YAN, </a:t>
            </a:r>
            <a:r>
              <a:rPr lang="en-US" altLang="zh-CN" dirty="0" err="1">
                <a:solidFill>
                  <a:srgbClr val="0432FF"/>
                </a:solidFill>
                <a:latin typeface="+mj-lt"/>
                <a:ea typeface="SimSun" panose="02010600030101010101" pitchFamily="2" charset="-122"/>
                <a:cs typeface="Calibri" panose="020F0502020204030204" pitchFamily="34" charset="0"/>
              </a:rPr>
              <a:t>Shoudong</a:t>
            </a:r>
            <a:r>
              <a:rPr lang="en-US" altLang="zh-CN" dirty="0">
                <a:solidFill>
                  <a:srgbClr val="0432FF"/>
                </a:solidFill>
                <a:latin typeface="+mj-lt"/>
                <a:ea typeface="SimSun" panose="02010600030101010101" pitchFamily="2" charset="-122"/>
                <a:cs typeface="Calibri" panose="020F0502020204030204" pitchFamily="34" charset="0"/>
              </a:rPr>
              <a:t> LUO</a:t>
            </a:r>
          </a:p>
        </p:txBody>
      </p:sp>
    </p:spTree>
    <p:extLst>
      <p:ext uri="{BB962C8B-B14F-4D97-AF65-F5344CB8AC3E}">
        <p14:creationId xmlns:p14="http://schemas.microsoft.com/office/powerpoint/2010/main" val="2193008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ircular pattern with a hole in the center&#10;&#10;Description automatically generated">
            <a:extLst>
              <a:ext uri="{FF2B5EF4-FFF2-40B4-BE49-F238E27FC236}">
                <a16:creationId xmlns:a16="http://schemas.microsoft.com/office/drawing/2014/main" id="{FB53AFA4-1371-CB49-B9C6-357C9B320310}"/>
              </a:ext>
            </a:extLst>
          </p:cNvPr>
          <p:cNvPicPr>
            <a:picLocks noChangeAspect="1"/>
          </p:cNvPicPr>
          <p:nvPr/>
        </p:nvPicPr>
        <p:blipFill rotWithShape="1">
          <a:blip r:embed="rId3"/>
          <a:srcRect l="22222" t="25952" r="26666" b="21206"/>
          <a:stretch/>
        </p:blipFill>
        <p:spPr>
          <a:xfrm rot="20529514">
            <a:off x="62347" y="1153175"/>
            <a:ext cx="4434840" cy="4585010"/>
          </a:xfrm>
          <a:prstGeom prst="rect">
            <a:avLst/>
          </a:prstGeom>
        </p:spPr>
      </p:pic>
      <p:sp>
        <p:nvSpPr>
          <p:cNvPr id="7" name="灯片编号占位符 6">
            <a:extLst>
              <a:ext uri="{FF2B5EF4-FFF2-40B4-BE49-F238E27FC236}">
                <a16:creationId xmlns:a16="http://schemas.microsoft.com/office/drawing/2014/main" id="{644556AE-5E8F-1E49-91F5-AC78D726B9D5}"/>
              </a:ext>
            </a:extLst>
          </p:cNvPr>
          <p:cNvSpPr>
            <a:spLocks noGrp="1"/>
          </p:cNvSpPr>
          <p:nvPr>
            <p:ph type="sldNum" sz="quarter" idx="12"/>
          </p:nvPr>
        </p:nvSpPr>
        <p:spPr/>
        <p:txBody>
          <a:bodyPr/>
          <a:lstStyle/>
          <a:p>
            <a:pPr>
              <a:defRPr/>
            </a:pPr>
            <a:fld id="{D01EE3DC-889D-CE4E-A95E-8CFA1A3DAD0A}" type="slidenum">
              <a:rPr lang="en-US" smtClean="0"/>
              <a:pPr>
                <a:defRPr/>
              </a:pPr>
              <a:t>9</a:t>
            </a:fld>
            <a:endParaRPr lang="en-US" dirty="0"/>
          </a:p>
        </p:txBody>
      </p:sp>
      <p:sp>
        <p:nvSpPr>
          <p:cNvPr id="8" name="TextBox 7">
            <a:extLst>
              <a:ext uri="{FF2B5EF4-FFF2-40B4-BE49-F238E27FC236}">
                <a16:creationId xmlns:a16="http://schemas.microsoft.com/office/drawing/2014/main" id="{2927732C-FA63-A040-B3B8-11D74F3F680D}"/>
              </a:ext>
            </a:extLst>
          </p:cNvPr>
          <p:cNvSpPr txBox="1"/>
          <p:nvPr/>
        </p:nvSpPr>
        <p:spPr>
          <a:xfrm>
            <a:off x="9558338" y="0"/>
            <a:ext cx="184731" cy="461665"/>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BF34A38-0143-2B46-A32E-87CA816651A7}"/>
              </a:ext>
            </a:extLst>
          </p:cNvPr>
          <p:cNvSpPr txBox="1"/>
          <p:nvPr/>
        </p:nvSpPr>
        <p:spPr>
          <a:xfrm>
            <a:off x="304800" y="605135"/>
            <a:ext cx="948788" cy="461665"/>
          </a:xfrm>
          <a:prstGeom prst="rect">
            <a:avLst/>
          </a:prstGeom>
          <a:solidFill>
            <a:schemeClr val="bg1"/>
          </a:solidFill>
        </p:spPr>
        <p:txBody>
          <a:bodyPr wrap="square" rtlCol="0">
            <a:spAutoFit/>
          </a:bodyPr>
          <a:lstStyle/>
          <a:p>
            <a:endParaRPr lang="en-US"/>
          </a:p>
        </p:txBody>
      </p:sp>
      <p:sp>
        <p:nvSpPr>
          <p:cNvPr id="41" name="TextBox 40">
            <a:extLst>
              <a:ext uri="{FF2B5EF4-FFF2-40B4-BE49-F238E27FC236}">
                <a16:creationId xmlns:a16="http://schemas.microsoft.com/office/drawing/2014/main" id="{BFE5B6B5-EE1B-AA47-B068-73AE78C7C3EB}"/>
              </a:ext>
            </a:extLst>
          </p:cNvPr>
          <p:cNvSpPr txBox="1"/>
          <p:nvPr/>
        </p:nvSpPr>
        <p:spPr>
          <a:xfrm>
            <a:off x="4757980" y="6958739"/>
            <a:ext cx="184731" cy="461665"/>
          </a:xfrm>
          <a:prstGeom prst="rect">
            <a:avLst/>
          </a:prstGeom>
          <a:noFill/>
        </p:spPr>
        <p:txBody>
          <a:bodyPr wrap="none" rtlCol="0">
            <a:spAutoFit/>
          </a:bodyPr>
          <a:lstStyle/>
          <a:p>
            <a:endParaRPr lang="en-US" dirty="0"/>
          </a:p>
        </p:txBody>
      </p:sp>
      <p:sp>
        <p:nvSpPr>
          <p:cNvPr id="29" name="TextBox 28">
            <a:extLst>
              <a:ext uri="{FF2B5EF4-FFF2-40B4-BE49-F238E27FC236}">
                <a16:creationId xmlns:a16="http://schemas.microsoft.com/office/drawing/2014/main" id="{653B8DEC-1A24-1162-7F8D-AADD1B21D4C4}"/>
              </a:ext>
            </a:extLst>
          </p:cNvPr>
          <p:cNvSpPr txBox="1"/>
          <p:nvPr/>
        </p:nvSpPr>
        <p:spPr>
          <a:xfrm>
            <a:off x="4432300" y="3683000"/>
            <a:ext cx="184731" cy="461665"/>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2D104B48-BC38-94D7-A93E-1A8D6C01F145}"/>
              </a:ext>
            </a:extLst>
          </p:cNvPr>
          <p:cNvSpPr txBox="1"/>
          <p:nvPr/>
        </p:nvSpPr>
        <p:spPr>
          <a:xfrm>
            <a:off x="6828312" y="1318161"/>
            <a:ext cx="184731" cy="461665"/>
          </a:xfrm>
          <a:prstGeom prst="rect">
            <a:avLst/>
          </a:prstGeom>
          <a:noFill/>
        </p:spPr>
        <p:txBody>
          <a:bodyPr wrap="none" rtlCol="0">
            <a:spAutoFit/>
          </a:bodyPr>
          <a:lstStyle/>
          <a:p>
            <a:endParaRPr lang="en-US" dirty="0"/>
          </a:p>
        </p:txBody>
      </p:sp>
      <p:pic>
        <p:nvPicPr>
          <p:cNvPr id="9" name="Picture 8" descr="A circular structure with a hole in the middle&#10;&#10;Description automatically generated">
            <a:extLst>
              <a:ext uri="{FF2B5EF4-FFF2-40B4-BE49-F238E27FC236}">
                <a16:creationId xmlns:a16="http://schemas.microsoft.com/office/drawing/2014/main" id="{90C3B7B2-C6FE-A875-3217-91B0486B3650}"/>
              </a:ext>
            </a:extLst>
          </p:cNvPr>
          <p:cNvPicPr>
            <a:picLocks noChangeAspect="1"/>
          </p:cNvPicPr>
          <p:nvPr/>
        </p:nvPicPr>
        <p:blipFill rotWithShape="1">
          <a:blip r:embed="rId4"/>
          <a:srcRect l="24511" t="16993" r="23421" b="16340"/>
          <a:stretch/>
        </p:blipFill>
        <p:spPr>
          <a:xfrm>
            <a:off x="4572000" y="1231319"/>
            <a:ext cx="4572000" cy="4390395"/>
          </a:xfrm>
          <a:prstGeom prst="rect">
            <a:avLst/>
          </a:prstGeom>
        </p:spPr>
      </p:pic>
      <p:sp>
        <p:nvSpPr>
          <p:cNvPr id="3" name="TextBox 2">
            <a:extLst>
              <a:ext uri="{FF2B5EF4-FFF2-40B4-BE49-F238E27FC236}">
                <a16:creationId xmlns:a16="http://schemas.microsoft.com/office/drawing/2014/main" id="{7EDF85B2-CC69-6FEB-7240-8CABA087C836}"/>
              </a:ext>
            </a:extLst>
          </p:cNvPr>
          <p:cNvSpPr txBox="1"/>
          <p:nvPr/>
        </p:nvSpPr>
        <p:spPr>
          <a:xfrm>
            <a:off x="1066800" y="5756871"/>
            <a:ext cx="2546467" cy="461665"/>
          </a:xfrm>
          <a:prstGeom prst="rect">
            <a:avLst/>
          </a:prstGeom>
          <a:noFill/>
        </p:spPr>
        <p:txBody>
          <a:bodyPr wrap="square" rtlCol="0">
            <a:spAutoFit/>
          </a:bodyPr>
          <a:lstStyle/>
          <a:p>
            <a:r>
              <a:rPr lang="en-US" dirty="0">
                <a:solidFill>
                  <a:srgbClr val="C00000"/>
                </a:solidFill>
                <a:latin typeface="Helvetica" pitchFamily="2" charset="0"/>
              </a:rPr>
              <a:t>Endcap</a:t>
            </a:r>
            <a:r>
              <a:rPr lang="zh-CN" altLang="en-US" dirty="0">
                <a:solidFill>
                  <a:srgbClr val="C00000"/>
                </a:solidFill>
                <a:latin typeface="Helvetica" pitchFamily="2" charset="0"/>
              </a:rPr>
              <a:t> </a:t>
            </a:r>
            <a:r>
              <a:rPr lang="en-US" altLang="zh-CN" dirty="0">
                <a:solidFill>
                  <a:srgbClr val="C00000"/>
                </a:solidFill>
                <a:latin typeface="Helvetica" pitchFamily="2" charset="0"/>
              </a:rPr>
              <a:t>p</a:t>
            </a:r>
            <a:r>
              <a:rPr lang="en-US" dirty="0">
                <a:solidFill>
                  <a:srgbClr val="C00000"/>
                </a:solidFill>
                <a:latin typeface="Helvetica" pitchFamily="2" charset="0"/>
              </a:rPr>
              <a:t>lan </a:t>
            </a:r>
            <a:r>
              <a:rPr lang="en-US" altLang="zh-CN" dirty="0">
                <a:solidFill>
                  <a:srgbClr val="C00000"/>
                </a:solidFill>
                <a:latin typeface="Helvetica" pitchFamily="2" charset="0"/>
              </a:rPr>
              <a:t>1 (a)</a:t>
            </a:r>
            <a:endParaRPr lang="en-US" dirty="0">
              <a:solidFill>
                <a:srgbClr val="C00000"/>
              </a:solidFill>
              <a:latin typeface="Helvetica" pitchFamily="2" charset="0"/>
            </a:endParaRPr>
          </a:p>
        </p:txBody>
      </p:sp>
      <p:sp>
        <p:nvSpPr>
          <p:cNvPr id="5" name="TextBox 4">
            <a:extLst>
              <a:ext uri="{FF2B5EF4-FFF2-40B4-BE49-F238E27FC236}">
                <a16:creationId xmlns:a16="http://schemas.microsoft.com/office/drawing/2014/main" id="{1C09FA39-059E-4EB5-5F76-08EAD817A250}"/>
              </a:ext>
            </a:extLst>
          </p:cNvPr>
          <p:cNvSpPr txBox="1"/>
          <p:nvPr/>
        </p:nvSpPr>
        <p:spPr>
          <a:xfrm>
            <a:off x="5671787" y="5733682"/>
            <a:ext cx="2634013" cy="461665"/>
          </a:xfrm>
          <a:prstGeom prst="rect">
            <a:avLst/>
          </a:prstGeom>
          <a:noFill/>
        </p:spPr>
        <p:txBody>
          <a:bodyPr wrap="square" rtlCol="0">
            <a:spAutoFit/>
          </a:bodyPr>
          <a:lstStyle/>
          <a:p>
            <a:r>
              <a:rPr lang="en-US" dirty="0">
                <a:solidFill>
                  <a:srgbClr val="C00000"/>
                </a:solidFill>
                <a:latin typeface="Helvetica" pitchFamily="2" charset="0"/>
              </a:rPr>
              <a:t>Endcap</a:t>
            </a:r>
            <a:r>
              <a:rPr lang="zh-CN" altLang="en-US" dirty="0">
                <a:solidFill>
                  <a:srgbClr val="C00000"/>
                </a:solidFill>
                <a:latin typeface="Helvetica" pitchFamily="2" charset="0"/>
              </a:rPr>
              <a:t> </a:t>
            </a:r>
            <a:r>
              <a:rPr lang="en-US" dirty="0">
                <a:solidFill>
                  <a:srgbClr val="C00000"/>
                </a:solidFill>
                <a:latin typeface="Helvetica" pitchFamily="2" charset="0"/>
              </a:rPr>
              <a:t>plan </a:t>
            </a:r>
            <a:r>
              <a:rPr lang="en-US" altLang="zh-CN" dirty="0">
                <a:solidFill>
                  <a:srgbClr val="C00000"/>
                </a:solidFill>
                <a:latin typeface="Helvetica" pitchFamily="2" charset="0"/>
              </a:rPr>
              <a:t>1 (b)</a:t>
            </a:r>
            <a:endParaRPr lang="en-US" dirty="0">
              <a:solidFill>
                <a:srgbClr val="C00000"/>
              </a:solidFill>
              <a:latin typeface="Helvetica" pitchFamily="2" charset="0"/>
            </a:endParaRPr>
          </a:p>
        </p:txBody>
      </p:sp>
      <p:sp>
        <p:nvSpPr>
          <p:cNvPr id="6" name="TextBox 5">
            <a:extLst>
              <a:ext uri="{FF2B5EF4-FFF2-40B4-BE49-F238E27FC236}">
                <a16:creationId xmlns:a16="http://schemas.microsoft.com/office/drawing/2014/main" id="{6C8B62E0-2E23-9071-A14D-83A9D64B2883}"/>
              </a:ext>
            </a:extLst>
          </p:cNvPr>
          <p:cNvSpPr txBox="1"/>
          <p:nvPr/>
        </p:nvSpPr>
        <p:spPr>
          <a:xfrm>
            <a:off x="5334000" y="685800"/>
            <a:ext cx="3127828" cy="461665"/>
          </a:xfrm>
          <a:prstGeom prst="rect">
            <a:avLst/>
          </a:prstGeom>
          <a:noFill/>
        </p:spPr>
        <p:txBody>
          <a:bodyPr wrap="square" rtlCol="0">
            <a:spAutoFit/>
          </a:bodyPr>
          <a:lstStyle/>
          <a:p>
            <a:pPr algn="ctr"/>
            <a:r>
              <a:rPr lang="en-US" altLang="zh-CN" dirty="0">
                <a:solidFill>
                  <a:srgbClr val="0432FF"/>
                </a:solidFill>
                <a:latin typeface="+mj-lt"/>
                <a:ea typeface="SimSun" panose="02010600030101010101" pitchFamily="2" charset="-122"/>
                <a:cs typeface="Calibri" panose="020F0502020204030204" pitchFamily="34" charset="0"/>
              </a:rPr>
              <a:t>Qi YAN, </a:t>
            </a:r>
            <a:r>
              <a:rPr lang="en-US" altLang="zh-CN" dirty="0" err="1">
                <a:solidFill>
                  <a:srgbClr val="0432FF"/>
                </a:solidFill>
                <a:latin typeface="+mj-lt"/>
                <a:ea typeface="SimSun" panose="02010600030101010101" pitchFamily="2" charset="-122"/>
                <a:cs typeface="Calibri" panose="020F0502020204030204" pitchFamily="34" charset="0"/>
              </a:rPr>
              <a:t>Shoudong</a:t>
            </a:r>
            <a:r>
              <a:rPr lang="en-US" altLang="zh-CN" dirty="0">
                <a:solidFill>
                  <a:srgbClr val="0432FF"/>
                </a:solidFill>
                <a:latin typeface="+mj-lt"/>
                <a:ea typeface="SimSun" panose="02010600030101010101" pitchFamily="2" charset="-122"/>
                <a:cs typeface="Calibri" panose="020F0502020204030204" pitchFamily="34" charset="0"/>
              </a:rPr>
              <a:t> LUO</a:t>
            </a:r>
          </a:p>
        </p:txBody>
      </p:sp>
    </p:spTree>
    <p:extLst>
      <p:ext uri="{BB962C8B-B14F-4D97-AF65-F5344CB8AC3E}">
        <p14:creationId xmlns:p14="http://schemas.microsoft.com/office/powerpoint/2010/main" val="34583512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oe-2016-p-nuclei-9" id="{F02AE54A-4FBD-9844-9CD6-44F8F63DD4C1}" vid="{EDCD6EA7-C739-A64C-9139-402D2CF824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Parcel</Template>
  <TotalTime>263564</TotalTime>
  <Words>520</Words>
  <Application>Microsoft Macintosh PowerPoint</Application>
  <PresentationFormat>Overhead</PresentationFormat>
  <Paragraphs>98</Paragraphs>
  <Slides>12</Slides>
  <Notes>12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SimSun</vt:lpstr>
      <vt:lpstr>Arial</vt:lpstr>
      <vt:lpstr>Calibri</vt:lpstr>
      <vt:lpstr>Helvetica</vt:lpstr>
      <vt:lpstr>Office Theme</vt:lpstr>
      <vt:lpstr>CEPC Silicon Tracker Progress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 Role in AMS SOC Organization, Development and Operations</dc:title>
  <dc:creator>System Administrator</dc:creator>
  <cp:lastModifiedBy>Qi Yan</cp:lastModifiedBy>
  <cp:revision>2415</cp:revision>
  <cp:lastPrinted>2019-07-30T02:36:04Z</cp:lastPrinted>
  <dcterms:created xsi:type="dcterms:W3CDTF">2012-07-25T08:13:46Z</dcterms:created>
  <dcterms:modified xsi:type="dcterms:W3CDTF">2024-07-15T16:19:57Z</dcterms:modified>
</cp:coreProperties>
</file>