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6"/>
  </p:notesMasterIdLst>
  <p:sldIdLst>
    <p:sldId id="2475" r:id="rId2"/>
    <p:sldId id="2575" r:id="rId3"/>
    <p:sldId id="2576" r:id="rId4"/>
    <p:sldId id="2579" r:id="rId5"/>
    <p:sldId id="2587" r:id="rId6"/>
    <p:sldId id="2577" r:id="rId7"/>
    <p:sldId id="2578" r:id="rId8"/>
    <p:sldId id="2558" r:id="rId9"/>
    <p:sldId id="2567" r:id="rId10"/>
    <p:sldId id="2572" r:id="rId11"/>
    <p:sldId id="2571" r:id="rId12"/>
    <p:sldId id="2493" r:id="rId13"/>
    <p:sldId id="2590" r:id="rId14"/>
    <p:sldId id="2494" r:id="rId15"/>
    <p:sldId id="2543" r:id="rId16"/>
    <p:sldId id="2568" r:id="rId17"/>
    <p:sldId id="2525" r:id="rId18"/>
    <p:sldId id="2581" r:id="rId19"/>
    <p:sldId id="2586" r:id="rId20"/>
    <p:sldId id="2584" r:id="rId21"/>
    <p:sldId id="2580" r:id="rId22"/>
    <p:sldId id="2565" r:id="rId23"/>
    <p:sldId id="2582" r:id="rId24"/>
    <p:sldId id="895" r:id="rId25"/>
    <p:sldId id="2589" r:id="rId26"/>
    <p:sldId id="2591" r:id="rId27"/>
    <p:sldId id="2570" r:id="rId28"/>
    <p:sldId id="2585" r:id="rId29"/>
    <p:sldId id="2583" r:id="rId30"/>
    <p:sldId id="2514" r:id="rId31"/>
    <p:sldId id="2588" r:id="rId32"/>
    <p:sldId id="907" r:id="rId33"/>
    <p:sldId id="906" r:id="rId34"/>
    <p:sldId id="256" r:id="rId35"/>
    <p:sldId id="2487" r:id="rId36"/>
    <p:sldId id="2485" r:id="rId37"/>
    <p:sldId id="2573" r:id="rId38"/>
    <p:sldId id="2484" r:id="rId39"/>
    <p:sldId id="2476" r:id="rId40"/>
    <p:sldId id="1904" r:id="rId41"/>
    <p:sldId id="1905" r:id="rId42"/>
    <p:sldId id="606" r:id="rId43"/>
    <p:sldId id="605" r:id="rId44"/>
    <p:sldId id="899" r:id="rId45"/>
  </p:sldIdLst>
  <p:sldSz cx="12192000" cy="6858000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92D9B31-3FCE-45BC-BE46-69D6BB95987B}">
          <p14:sldIdLst>
            <p14:sldId id="2475"/>
            <p14:sldId id="2575"/>
            <p14:sldId id="2576"/>
            <p14:sldId id="2579"/>
            <p14:sldId id="2587"/>
            <p14:sldId id="2577"/>
            <p14:sldId id="2578"/>
            <p14:sldId id="2558"/>
            <p14:sldId id="2567"/>
            <p14:sldId id="2572"/>
            <p14:sldId id="2571"/>
            <p14:sldId id="2493"/>
            <p14:sldId id="2590"/>
            <p14:sldId id="2494"/>
            <p14:sldId id="2543"/>
            <p14:sldId id="2568"/>
            <p14:sldId id="2525"/>
            <p14:sldId id="2581"/>
            <p14:sldId id="2586"/>
            <p14:sldId id="2584"/>
            <p14:sldId id="2580"/>
            <p14:sldId id="2565"/>
            <p14:sldId id="2582"/>
            <p14:sldId id="895"/>
            <p14:sldId id="2589"/>
            <p14:sldId id="2591"/>
            <p14:sldId id="2570"/>
            <p14:sldId id="2585"/>
            <p14:sldId id="2583"/>
            <p14:sldId id="2514"/>
            <p14:sldId id="2588"/>
            <p14:sldId id="907"/>
            <p14:sldId id="906"/>
            <p14:sldId id="256"/>
            <p14:sldId id="2487"/>
            <p14:sldId id="2485"/>
            <p14:sldId id="2573"/>
            <p14:sldId id="2484"/>
            <p14:sldId id="2476"/>
            <p14:sldId id="1904"/>
            <p14:sldId id="1905"/>
            <p14:sldId id="606"/>
            <p14:sldId id="605"/>
            <p14:sldId id="8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97">
          <p15:clr>
            <a:srgbClr val="A4A3A4"/>
          </p15:clr>
        </p15:guide>
        <p15:guide id="2" pos="38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9FF01"/>
    <a:srgbClr val="41719C"/>
    <a:srgbClr val="FFC000"/>
    <a:srgbClr val="F0FE68"/>
    <a:srgbClr val="DBEEF3"/>
    <a:srgbClr val="000098"/>
    <a:srgbClr val="1B4884"/>
    <a:srgbClr val="F2F2F2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8" autoAdjust="0"/>
    <p:restoredTop sz="95748" autoAdjust="0"/>
  </p:normalViewPr>
  <p:slideViewPr>
    <p:cSldViewPr snapToGrid="0">
      <p:cViewPr>
        <p:scale>
          <a:sx n="108" d="100"/>
          <a:sy n="108" d="100"/>
        </p:scale>
        <p:origin x="560" y="144"/>
      </p:cViewPr>
      <p:guideLst>
        <p:guide orient="horz" pos="2197"/>
        <p:guide pos="3818"/>
      </p:guideLst>
    </p:cSldViewPr>
  </p:slideViewPr>
  <p:outlineViewPr>
    <p:cViewPr>
      <p:scale>
        <a:sx n="33" d="100"/>
        <a:sy n="33" d="100"/>
      </p:scale>
      <p:origin x="0" y="-54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C1598-FE66-49D8-9F3D-1237217EE166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BB660-B7B4-4DD0-A819-51D710535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210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703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37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098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36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FA4996-62B6-4D9A-BD5A-94600371945B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7874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467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8DD640C-7723-4895-85B2-537690824351}" type="datetime1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066016" y="232573"/>
            <a:ext cx="3600000" cy="606511"/>
            <a:chOff x="8066016" y="232573"/>
            <a:chExt cx="3600000" cy="606511"/>
          </a:xfrm>
        </p:grpSpPr>
        <p:sp>
          <p:nvSpPr>
            <p:cNvPr id="10" name="圆角矩形 9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圆角矩形 12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1414" y="217133"/>
            <a:ext cx="11566205" cy="644004"/>
          </a:xfrm>
          <a:prstGeom prst="rect">
            <a:avLst/>
          </a:prstGeom>
        </p:spPr>
        <p:txBody>
          <a:bodyPr tIns="72000" bIns="72000" anchor="ctr" anchorCtr="0"/>
          <a:lstStyle>
            <a:lvl1pPr>
              <a:defRPr sz="32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742D0ED-DE49-440F-B079-143A973E8C86}" type="datetime1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12" name="文本占位符 2"/>
          <p:cNvSpPr>
            <a:spLocks noGrp="1"/>
          </p:cNvSpPr>
          <p:nvPr>
            <p:ph idx="1" hasCustomPrompt="1"/>
          </p:nvPr>
        </p:nvSpPr>
        <p:spPr>
          <a:xfrm>
            <a:off x="480060" y="1036321"/>
            <a:ext cx="11163599" cy="514734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noFill/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>
            <a:lvl1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380" y="113334"/>
            <a:ext cx="11493240" cy="838081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8066016" y="232573"/>
            <a:ext cx="3600000" cy="606511"/>
            <a:chOff x="8066016" y="232573"/>
            <a:chExt cx="3600000" cy="606511"/>
          </a:xfrm>
        </p:grpSpPr>
        <p:sp>
          <p:nvSpPr>
            <p:cNvPr id="10" name="圆角矩形 9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圆角矩形 12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圆角矩形 13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7133"/>
            <a:ext cx="11409419" cy="644004"/>
          </a:xfrm>
          <a:prstGeom prst="rect">
            <a:avLst/>
          </a:prstGeom>
        </p:spPr>
        <p:txBody>
          <a:bodyPr tIns="72000" bIns="72000" anchor="ctr" anchorCtr="0"/>
          <a:lstStyle>
            <a:lvl1pPr>
              <a:defRPr sz="32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FF42B40-922E-49E2-B461-C1D73F053795}" type="datetime1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12" name="文本占位符 2"/>
          <p:cNvSpPr>
            <a:spLocks noGrp="1"/>
          </p:cNvSpPr>
          <p:nvPr>
            <p:ph idx="1" hasCustomPrompt="1"/>
          </p:nvPr>
        </p:nvSpPr>
        <p:spPr>
          <a:xfrm>
            <a:off x="480060" y="1036321"/>
            <a:ext cx="11163599" cy="514734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noFill/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>
            <a:lvl1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67119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69895-2E93-024E-B62F-58D014B200D9}"/>
              </a:ext>
            </a:extLst>
          </p:cNvPr>
          <p:cNvSpPr txBox="1"/>
          <p:nvPr userDrawn="1"/>
        </p:nvSpPr>
        <p:spPr>
          <a:xfrm>
            <a:off x="5573486" y="6458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4084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0721" y="113334"/>
            <a:ext cx="12278341" cy="838081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8066016" y="232573"/>
            <a:ext cx="3600000" cy="606511"/>
            <a:chOff x="8066016" y="232573"/>
            <a:chExt cx="3600000" cy="606511"/>
          </a:xfrm>
        </p:grpSpPr>
        <p:sp>
          <p:nvSpPr>
            <p:cNvPr id="9" name="圆角矩形 8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圆角矩形 9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0060" y="1036321"/>
            <a:ext cx="11163599" cy="514734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/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EBD7764-E334-4E02-840E-F716F865F1E6}" type="datetime1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643659" y="6492875"/>
            <a:ext cx="5483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kumimoji="0" lang="zh-CN" altLang="en-US" sz="1600" b="1" i="0" u="none" strike="noStrike" kern="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0293A8B-7656-41F7-B47F-4F4E036E5275}" type="slidenum">
              <a:rPr lang="en-US" altLang="zh-CN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600" b="1" i="0" u="none" strike="noStrike" kern="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</p:titleStyle>
    <p:bodyStyle>
      <a:lvl1pPr marL="313055" indent="-313055" algn="l" defTabSz="914400" rtl="0" eaLnBrk="1" latinLnBrk="0" hangingPunct="1">
        <a:lnSpc>
          <a:spcPct val="140000"/>
        </a:lnSpc>
        <a:spcBef>
          <a:spcPts val="1000"/>
        </a:spcBef>
        <a:buSzPct val="100000"/>
        <a:buFont typeface="Wingdings" panose="05000000000000000000" pitchFamily="2" charset="2"/>
        <a:buChar char=""/>
        <a:defRPr lang="zh-CN" altLang="en-US" sz="2800" b="1" kern="1200" dirty="0" smtClean="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  <a:lvl2pPr marL="593725" indent="-281305" algn="l" defTabSz="914400" rtl="0" eaLnBrk="1" latinLnBrk="0" hangingPunct="1">
        <a:lnSpc>
          <a:spcPct val="140000"/>
        </a:lnSpc>
        <a:spcBef>
          <a:spcPts val="500"/>
        </a:spcBef>
        <a:buFontTx/>
        <a:buBlip>
          <a:blip r:embed="rId7"/>
        </a:buBlip>
        <a:defRPr lang="zh-CN" altLang="en-US" sz="2400" kern="1200" dirty="0" smtClean="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package" Target="../embeddings/Microsoft_Visio_Drawing.vsdx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s://baike.baidu.com/item/%CE%B8/119485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5.png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hyperlink" Target="mailto:0.75W@10.24Gb/s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13670B3-8B92-4A46-BBE1-8916B127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8B1454-9638-2046-960B-5CE3BD3EA459}"/>
              </a:ext>
            </a:extLst>
          </p:cNvPr>
          <p:cNvSpPr txBox="1"/>
          <p:nvPr/>
        </p:nvSpPr>
        <p:spPr>
          <a:xfrm>
            <a:off x="698313" y="784100"/>
            <a:ext cx="107923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kumimoji="1" lang="en-US" altLang="zh-CN" sz="4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CEPC</a:t>
            </a:r>
            <a:r>
              <a:rPr kumimoji="1" lang="zh-CN" altLang="en-US" sz="4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vertex detector</a:t>
            </a:r>
            <a:endParaRPr kumimoji="1" lang="zh-CN" altLang="en-US" sz="4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1618973-9F78-E640-B4F5-267B0220EA91}"/>
              </a:ext>
            </a:extLst>
          </p:cNvPr>
          <p:cNvSpPr txBox="1"/>
          <p:nvPr/>
        </p:nvSpPr>
        <p:spPr>
          <a:xfrm>
            <a:off x="-274170" y="1698380"/>
            <a:ext cx="12191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tabLst>
                <a:tab pos="1885950" algn="l"/>
              </a:tabLst>
            </a:pPr>
            <a:r>
              <a:rPr lang="en-US" altLang="zh-CN" sz="2800" b="1" dirty="0">
                <a:solidFill>
                  <a:srgbClr val="0000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Zhijun</a:t>
            </a:r>
            <a:r>
              <a:rPr lang="zh-CN" altLang="en-US" sz="2800" b="1" dirty="0">
                <a:solidFill>
                  <a:srgbClr val="0000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rgbClr val="0000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Liang</a:t>
            </a:r>
          </a:p>
          <a:p>
            <a:pPr algn="ctr">
              <a:spcAft>
                <a:spcPts val="600"/>
              </a:spcAft>
              <a:tabLst>
                <a:tab pos="1885950" algn="l"/>
              </a:tabLst>
            </a:pPr>
            <a:r>
              <a:rPr lang="en-US" altLang="zh-CN" sz="2000" b="1" dirty="0">
                <a:solidFill>
                  <a:srgbClr val="0000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(On behalf of the CEPC physics and detector group)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tabLst>
                <a:tab pos="1885950" algn="l"/>
              </a:tabLst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Institute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of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High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energy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physics,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404F9-A39A-62A9-BF42-B361C7C86A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51" y="4186813"/>
            <a:ext cx="11372708" cy="275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34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01C12-6A33-5090-3D9C-60FDC4F4A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25" y="186263"/>
            <a:ext cx="11566205" cy="644004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TaichuPix3</a:t>
            </a:r>
            <a:r>
              <a:rPr kumimoji="1" lang="zh-CN" altLang="en-US" dirty="0"/>
              <a:t> </a:t>
            </a:r>
            <a:r>
              <a:rPr kumimoji="1" lang="en-US" altLang="zh-CN" dirty="0"/>
              <a:t>(engineering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run)</a:t>
            </a:r>
            <a:r>
              <a:rPr kumimoji="1"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87602-D8EC-1249-94EF-1AD3257AA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10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D61A24-0B20-F46C-8358-86662D11F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5725" y="690918"/>
            <a:ext cx="13874877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b="1" dirty="0">
                <a:effectLst/>
              </a:rPr>
              <a:t>Developed the first full-size CMOS MAPS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sensor</a:t>
            </a:r>
          </a:p>
          <a:p>
            <a:pPr lvl="1"/>
            <a:r>
              <a:rPr lang="en" altLang="zh-CN" b="1" dirty="0">
                <a:effectLst/>
              </a:rPr>
              <a:t>Full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size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1024×512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Pixel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array,  Chip Size</a:t>
            </a:r>
            <a:r>
              <a:rPr lang="zh-CN" altLang="en-US" b="1" dirty="0">
                <a:effectLst/>
              </a:rPr>
              <a:t>：</a:t>
            </a:r>
            <a:r>
              <a:rPr lang="en" altLang="zh-CN" b="1" dirty="0">
                <a:solidFill>
                  <a:srgbClr val="0070C0"/>
                </a:solidFill>
                <a:effectLst/>
              </a:rPr>
              <a:t>15.9×25.7mm</a:t>
            </a:r>
            <a:r>
              <a:rPr lang="zh-CN" altLang="en-US" b="1" dirty="0">
                <a:solidFill>
                  <a:srgbClr val="0070C0"/>
                </a:solidFill>
                <a:effectLst/>
              </a:rPr>
              <a:t> </a:t>
            </a:r>
            <a:endParaRPr lang="en-US" altLang="zh-CN" b="1" dirty="0">
              <a:solidFill>
                <a:srgbClr val="0070C0"/>
              </a:solidFill>
              <a:effectLst/>
            </a:endParaRPr>
          </a:p>
          <a:p>
            <a:pPr lvl="2"/>
            <a:r>
              <a:rPr lang="el-GR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25μ</a:t>
            </a:r>
            <a:r>
              <a:rPr lang="en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m×25</a:t>
            </a:r>
            <a:r>
              <a:rPr lang="el-GR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en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pixel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size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itchFamily="2" charset="2"/>
              </a:rPr>
              <a:t> high spatial resolution 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r>
              <a:rPr lang="en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Process: </a:t>
            </a:r>
            <a:r>
              <a:rPr lang="en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Towerjazz</a:t>
            </a:r>
            <a:r>
              <a:rPr lang="en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180nm </a:t>
            </a:r>
            <a:r>
              <a:rPr lang="en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CIS process</a:t>
            </a:r>
          </a:p>
          <a:p>
            <a:pPr lvl="1"/>
            <a:r>
              <a:rPr lang="en" altLang="zh-CN" b="1" dirty="0">
                <a:effectLst/>
              </a:rPr>
              <a:t>Fast </a:t>
            </a:r>
            <a:r>
              <a:rPr lang="en-US" altLang="zh-CN" b="1" dirty="0">
                <a:effectLst/>
              </a:rPr>
              <a:t>digital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readout </a:t>
            </a:r>
            <a:r>
              <a:rPr lang="en-US" altLang="zh-CN" b="1" dirty="0">
                <a:effectLst/>
              </a:rPr>
              <a:t>to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cope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with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ZH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and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Z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runs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(support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effectLst/>
              </a:rPr>
              <a:t>40MHz</a:t>
            </a:r>
            <a:r>
              <a:rPr lang="zh-CN" altLang="en-US" b="1" dirty="0">
                <a:solidFill>
                  <a:srgbClr val="0070C0"/>
                </a:solidFill>
                <a:effectLst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effectLst/>
              </a:rPr>
              <a:t>clock</a:t>
            </a:r>
            <a:r>
              <a:rPr lang="en-US" altLang="zh-CN" b="1" dirty="0">
                <a:effectLst/>
              </a:rPr>
              <a:t>)</a:t>
            </a:r>
          </a:p>
          <a:p>
            <a:pPr lvl="2"/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Column-drain readout for pixel matrix</a:t>
            </a:r>
          </a:p>
          <a:p>
            <a:pPr lvl="1"/>
            <a:endParaRPr lang="zh-CN" altLang="en-US" b="1" dirty="0">
              <a:effectLst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234A53-16A2-FBE3-4378-D36B9A7B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381" y="3772436"/>
            <a:ext cx="4552664" cy="3085564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FF6291A0-8891-DC3C-09F5-DA54603711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6401"/>
          <a:stretch>
            <a:fillRect/>
          </a:stretch>
        </p:blipFill>
        <p:spPr>
          <a:xfrm>
            <a:off x="9266727" y="3609992"/>
            <a:ext cx="2980892" cy="3188504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177DECD0-DB28-7AC8-74F7-A29F4C5A7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2530"/>
            <a:ext cx="3886200" cy="2914649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128D6E77-C20C-B0FE-6085-F82DFB3F2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1740" y="961055"/>
            <a:ext cx="2345879" cy="20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82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0453-C79D-75DE-853B-A03353E9A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" altLang="zh-CN" dirty="0" err="1"/>
              <a:t>TaichuPix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9ABCD-2E93-16E5-7B07-CCD4E175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11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3C276-D13E-7B62-C581-86F1850FB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83" y="793544"/>
            <a:ext cx="11163599" cy="5147342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altLang="zh-CN" sz="1400" kern="0" dirty="0">
                <a:solidFill>
                  <a:srgbClr val="0070C0"/>
                </a:solidFill>
              </a:rPr>
              <a:t>Pixel</a:t>
            </a:r>
            <a:r>
              <a:rPr lang="zh-CN" altLang="en-US" sz="1400" kern="0" dirty="0">
                <a:solidFill>
                  <a:srgbClr val="0070C0"/>
                </a:solidFill>
              </a:rPr>
              <a:t> </a:t>
            </a:r>
            <a:r>
              <a:rPr lang="en-US" altLang="zh-CN" sz="1400" kern="0" dirty="0">
                <a:solidFill>
                  <a:srgbClr val="0070C0"/>
                </a:solidFill>
              </a:rPr>
              <a:t>25 </a:t>
            </a:r>
            <a:r>
              <a:rPr lang="el-GR" altLang="zh-CN" sz="1400" kern="0" dirty="0">
                <a:solidFill>
                  <a:srgbClr val="0070C0"/>
                </a:solidFill>
              </a:rPr>
              <a:t>μ</a:t>
            </a:r>
            <a:r>
              <a:rPr lang="en-US" altLang="zh-CN" sz="1400" kern="0" dirty="0">
                <a:solidFill>
                  <a:srgbClr val="0070C0"/>
                </a:solidFill>
              </a:rPr>
              <a:t>m × 25 </a:t>
            </a:r>
            <a:r>
              <a:rPr lang="el-GR" altLang="zh-CN" sz="1400" kern="0" dirty="0">
                <a:solidFill>
                  <a:srgbClr val="0070C0"/>
                </a:solidFill>
              </a:rPr>
              <a:t>μ</a:t>
            </a:r>
            <a:r>
              <a:rPr lang="en-US" altLang="zh-CN" sz="1400" kern="0" dirty="0">
                <a:solidFill>
                  <a:srgbClr val="0070C0"/>
                </a:solidFill>
              </a:rPr>
              <a:t>m</a:t>
            </a:r>
            <a:r>
              <a:rPr lang="zh-CN" altLang="en-US" sz="1400" kern="0" dirty="0">
                <a:solidFill>
                  <a:srgbClr val="0070C0"/>
                </a:solidFill>
              </a:rPr>
              <a:t> </a:t>
            </a:r>
            <a:endParaRPr lang="en-US" altLang="zh-CN" sz="1400" kern="0" dirty="0">
              <a:solidFill>
                <a:srgbClr val="0070C0"/>
              </a:solidFill>
            </a:endParaRPr>
          </a:p>
          <a:p>
            <a:pPr lvl="1"/>
            <a:r>
              <a:rPr lang="en-US" altLang="zh-CN" sz="1400" kern="0" dirty="0"/>
              <a:t>Continuously active front-end, in-pixel discrimination</a:t>
            </a:r>
          </a:p>
          <a:p>
            <a:pPr lvl="1"/>
            <a:r>
              <a:rPr lang="en-US" altLang="zh-CN" sz="1400" kern="0" dirty="0"/>
              <a:t>Fast-readout digital, with masking &amp; testing config. logic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Column-drain readout for pixel matrix</a:t>
            </a:r>
          </a:p>
          <a:p>
            <a:pPr lvl="1"/>
            <a:r>
              <a:rPr lang="en-US" altLang="zh-CN" sz="1400" kern="0" dirty="0"/>
              <a:t>Priority based data-driven readout</a:t>
            </a:r>
          </a:p>
          <a:p>
            <a:pPr lvl="1"/>
            <a:r>
              <a:rPr lang="en-US" altLang="zh-CN" sz="1400" kern="0" dirty="0"/>
              <a:t>Readout time: </a:t>
            </a:r>
            <a:r>
              <a:rPr lang="en-US" altLang="zh-CN" sz="1400" kern="0" dirty="0">
                <a:solidFill>
                  <a:srgbClr val="0070C0"/>
                </a:solidFill>
              </a:rPr>
              <a:t>50-100 ns </a:t>
            </a:r>
            <a:r>
              <a:rPr lang="en-US" altLang="zh-CN" sz="1400" kern="0" dirty="0"/>
              <a:t>for each pixel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2-level FIFO architecture</a:t>
            </a:r>
          </a:p>
          <a:p>
            <a:pPr lvl="1"/>
            <a:r>
              <a:rPr lang="en-US" altLang="zh-CN" sz="1400" kern="0" dirty="0"/>
              <a:t>L1 FIFO: de-randomize the injecting charge</a:t>
            </a:r>
          </a:p>
          <a:p>
            <a:pPr lvl="1"/>
            <a:r>
              <a:rPr lang="en-US" altLang="zh-CN" sz="1400" kern="0" dirty="0"/>
              <a:t>L2 FIFO: match the in/out data rate </a:t>
            </a:r>
          </a:p>
          <a:p>
            <a:pPr lvl="1"/>
            <a:r>
              <a:rPr lang="en-US" altLang="zh-CN" sz="1400" kern="0" dirty="0"/>
              <a:t>between core and interface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Trigger-less &amp; Trigger mode compatible </a:t>
            </a:r>
          </a:p>
          <a:p>
            <a:pPr lvl="1"/>
            <a:r>
              <a:rPr lang="en-US" altLang="zh-CN" sz="1400" kern="0" dirty="0"/>
              <a:t>Trigger-less: </a:t>
            </a:r>
            <a:r>
              <a:rPr lang="en-US" altLang="zh-CN" sz="1400" kern="0" dirty="0">
                <a:solidFill>
                  <a:srgbClr val="0070C0"/>
                </a:solidFill>
              </a:rPr>
              <a:t>3.84 Gbps </a:t>
            </a:r>
            <a:r>
              <a:rPr lang="en-US" altLang="zh-CN" sz="1400" kern="0" dirty="0"/>
              <a:t>data interface</a:t>
            </a:r>
          </a:p>
          <a:p>
            <a:pPr lvl="1"/>
            <a:r>
              <a:rPr lang="en-US" altLang="zh-CN" sz="1400" kern="0" dirty="0"/>
              <a:t>Trigger: data coincidence by time stamp</a:t>
            </a:r>
          </a:p>
          <a:p>
            <a:pPr marL="457200" lvl="1" indent="0">
              <a:buNone/>
            </a:pPr>
            <a:r>
              <a:rPr lang="zh-CN" altLang="en-US" sz="1400" dirty="0"/>
              <a:t>  </a:t>
            </a:r>
            <a:r>
              <a:rPr lang="en-US" altLang="zh-CN" sz="1400" kern="0" dirty="0"/>
              <a:t> only matched event will be readout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Features standalone operation</a:t>
            </a:r>
          </a:p>
          <a:p>
            <a:pPr lvl="1"/>
            <a:r>
              <a:rPr lang="en-US" altLang="zh-CN" sz="1400" kern="0" dirty="0"/>
              <a:t>On-chip bias generation, LDO, slow control, </a:t>
            </a:r>
            <a:r>
              <a:rPr lang="en-US" altLang="zh-CN" sz="1400" kern="0" dirty="0" err="1"/>
              <a:t>etc</a:t>
            </a:r>
            <a:endParaRPr lang="en-CN" sz="1400" dirty="0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E68B3206-1486-4A75-DECF-D5A5C56C9B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4632" y="1043053"/>
          <a:ext cx="5943676" cy="5632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438652" imgH="6072936" progId="Visio.Drawing.15">
                  <p:embed/>
                </p:oleObj>
              </mc:Choice>
              <mc:Fallback>
                <p:oleObj name="Visio" r:id="rId2" imgW="6438652" imgH="6072936" progId="Visio.Drawing.15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E68B3206-1486-4A75-DECF-D5A5C56C9B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4632" y="1043053"/>
                        <a:ext cx="5943676" cy="56323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1707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20851-5CCC-8249-9EE7-F07E8243D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3236" y="217133"/>
            <a:ext cx="12510855" cy="644004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dirty="0"/>
              <a:t>Jadepix3/TaichuPix3 beam test @ DESY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3EFB7E-D816-7C46-A55D-3E41F008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12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5C9FF-F06F-7B4E-BB01-D23C13A3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75" y="1151565"/>
            <a:ext cx="4887827" cy="24010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7F9F4A-5457-0F4C-AF8B-B6BC966ED18E}"/>
              </a:ext>
            </a:extLst>
          </p:cNvPr>
          <p:cNvSpPr/>
          <p:nvPr/>
        </p:nvSpPr>
        <p:spPr>
          <a:xfrm>
            <a:off x="6106078" y="967749"/>
            <a:ext cx="5630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Spatial resolution 4~5um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Efficiency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99%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CD794-EDCD-DF3E-3A1C-5B4C4ABBDA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14" y="3659961"/>
            <a:ext cx="4790688" cy="2740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B8C2C-C9C4-5081-812D-7430832697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560" y="4445250"/>
            <a:ext cx="2993260" cy="2145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2C920-08A5-6B31-45F8-EE96B2F05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020" y="1587844"/>
            <a:ext cx="2993260" cy="476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F07BD-80F7-CAC5-2AAB-21718FBB4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36" y="1854009"/>
            <a:ext cx="3248824" cy="23235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6DA25-CA9D-8EA2-D36F-CBAE0032A53F}"/>
              </a:ext>
            </a:extLst>
          </p:cNvPr>
          <p:cNvSpPr txBox="1"/>
          <p:nvPr/>
        </p:nvSpPr>
        <p:spPr>
          <a:xfrm>
            <a:off x="847535" y="4445250"/>
            <a:ext cx="121877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JadePix3</a:t>
            </a:r>
          </a:p>
          <a:p>
            <a:r>
              <a:rPr lang="en-US" sz="1600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telescope</a:t>
            </a:r>
            <a:endParaRPr lang="en-CN" sz="1600" dirty="0">
              <a:solidFill>
                <a:srgbClr val="00B0F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180734-87F2-10EC-90DA-5164D3DE1A5C}"/>
              </a:ext>
            </a:extLst>
          </p:cNvPr>
          <p:cNvSpPr txBox="1"/>
          <p:nvPr/>
        </p:nvSpPr>
        <p:spPr>
          <a:xfrm>
            <a:off x="5695226" y="1288531"/>
            <a:ext cx="2903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TaichuPix3 efficiency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27DCC-BD3A-2482-E9B8-39C885FE0997}"/>
              </a:ext>
            </a:extLst>
          </p:cNvPr>
          <p:cNvSpPr txBox="1"/>
          <p:nvPr/>
        </p:nvSpPr>
        <p:spPr>
          <a:xfrm>
            <a:off x="8883598" y="1462547"/>
            <a:ext cx="3308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TaichuPix3 resolution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10FF73-911E-DB2D-B24A-AF4998C226BD}"/>
              </a:ext>
            </a:extLst>
          </p:cNvPr>
          <p:cNvSpPr txBox="1"/>
          <p:nvPr/>
        </p:nvSpPr>
        <p:spPr>
          <a:xfrm>
            <a:off x="8788636" y="4045140"/>
            <a:ext cx="3308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JadePix3 resolution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68376-D8FD-0E85-1055-E237534317BC}"/>
              </a:ext>
            </a:extLst>
          </p:cNvPr>
          <p:cNvSpPr txBox="1"/>
          <p:nvPr/>
        </p:nvSpPr>
        <p:spPr>
          <a:xfrm>
            <a:off x="500180" y="6390263"/>
            <a:ext cx="8711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with CNRS and IFAE in </a:t>
            </a:r>
            <a:r>
              <a:rPr lang="en-US" sz="2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Jadepix</a:t>
            </a: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sz="2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</a:t>
            </a: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 &amp; D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2200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F0B39-0C89-FC6B-E1CB-AA38A0DC7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F8429-4F33-D4B3-C992-7F0A7023C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42132"/>
            <a:ext cx="13809238" cy="5147342"/>
          </a:xfrm>
        </p:spPr>
        <p:txBody>
          <a:bodyPr>
            <a:normAutofit/>
          </a:bodyPr>
          <a:lstStyle/>
          <a:p>
            <a:r>
              <a:rPr kumimoji="1" lang="en" altLang="zh-CN" sz="2000" dirty="0">
                <a:solidFill>
                  <a:srgbClr val="0070C0"/>
                </a:solidFill>
              </a:rPr>
              <a:t>Completed detector module (ladder) design</a:t>
            </a:r>
          </a:p>
          <a:p>
            <a:pPr lvl="1"/>
            <a:r>
              <a:rPr kumimoji="1" lang="en" altLang="zh-CN" sz="2000" dirty="0"/>
              <a:t>Detector module (ladder) = 10 sensors + readout board + support structure + control board</a:t>
            </a:r>
          </a:p>
          <a:p>
            <a:pPr lvl="1"/>
            <a:r>
              <a:rPr kumimoji="1" lang="en" altLang="zh-CN" sz="2000" dirty="0"/>
              <a:t>Signal, clock, control, power, ground will be handled by control board through flexible PCB</a:t>
            </a:r>
          </a:p>
          <a:p>
            <a:pPr lvl="1"/>
            <a:r>
              <a:rPr kumimoji="1" lang="en" altLang="zh-CN" sz="2000" dirty="0"/>
              <a:t>Functionality of a full ladder fundamental readout unit was verified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with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laser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tests</a:t>
            </a:r>
            <a:endParaRPr kumimoji="1" lang="en" altLang="zh-CN" sz="2000" dirty="0"/>
          </a:p>
          <a:p>
            <a:pPr lvl="1"/>
            <a:endParaRPr kumimoji="1" lang="en" altLang="zh-CN" dirty="0"/>
          </a:p>
          <a:p>
            <a:endParaRPr kumimoji="1" lang="en" altLang="zh-CN" dirty="0"/>
          </a:p>
        </p:txBody>
      </p:sp>
      <p:pic>
        <p:nvPicPr>
          <p:cNvPr id="16" name="图片 4">
            <a:extLst>
              <a:ext uri="{FF2B5EF4-FFF2-40B4-BE49-F238E27FC236}">
                <a16:creationId xmlns:a16="http://schemas.microsoft.com/office/drawing/2014/main" id="{638FF173-640C-8CBF-3ED9-FE53E0E36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415" y="9254126"/>
            <a:ext cx="24453026" cy="2828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2F877C-5E80-B75B-9CD7-7B9F0DC3D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68" y="4475266"/>
            <a:ext cx="11330787" cy="1265673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775C0B2F-A3C1-5272-EFAF-873BA582F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07" y="5631500"/>
            <a:ext cx="10204662" cy="1180211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B64E445A-D291-7915-A711-D51E978C4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531" y="2901304"/>
            <a:ext cx="8546614" cy="157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17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D1E640-A4F5-084D-BA79-22F1409A49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676" y="3298742"/>
            <a:ext cx="6734983" cy="3102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C234D-0F0B-A143-80C8-27DCE2C3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227518"/>
            <a:ext cx="11582399" cy="644004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dirty="0"/>
              <a:t>TaichuPix3 vertex detector prototype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DBA51-5161-ED4C-ABAE-2DFD63CD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14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B63BE-03E8-B345-BE95-E8241289B1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391" y="1488463"/>
            <a:ext cx="5562975" cy="3436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71DC82-E92B-6C4E-AA70-D5C020F924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10" y="4612234"/>
            <a:ext cx="4254745" cy="921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E33645-F292-414E-ADB2-535CDC7CD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8" y="1151260"/>
            <a:ext cx="6074736" cy="3292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253E88-62CB-8946-BBFF-74FA57377903}"/>
              </a:ext>
            </a:extLst>
          </p:cNvPr>
          <p:cNvSpPr/>
          <p:nvPr/>
        </p:nvSpPr>
        <p:spPr>
          <a:xfrm>
            <a:off x="508797" y="5686263"/>
            <a:ext cx="4067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first vertex detector (prototype) ever built in China</a:t>
            </a:r>
          </a:p>
        </p:txBody>
      </p:sp>
    </p:spTree>
    <p:extLst>
      <p:ext uri="{BB962C8B-B14F-4D97-AF65-F5344CB8AC3E}">
        <p14:creationId xmlns:p14="http://schemas.microsoft.com/office/powerpoint/2010/main" val="1375454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EE239-BD29-D0B2-A3D7-601641578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dirty="0"/>
              <a:t>vertex detector prototype beam test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86D96-1F55-36BE-E60E-7105FD3D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15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B750C3-5474-5F90-D386-5ACAE44DB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N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3C08D9F-6B8B-C459-B650-061B02EC6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400800"/>
            <a:ext cx="1463040" cy="365760"/>
          </a:xfrm>
        </p:spPr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11/09/2023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095B24FA-F799-F0BC-6EEA-F711FB24D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32" y="2955055"/>
            <a:ext cx="4759266" cy="3566332"/>
          </a:xfrm>
          <a:prstGeom prst="roundRect">
            <a:avLst>
              <a:gd name="adj" fmla="val 6167"/>
            </a:avLst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2D920E-2460-50ED-2862-DC19C5FB3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6961" y="2983027"/>
            <a:ext cx="5349239" cy="3566160"/>
          </a:xfrm>
          <a:prstGeom prst="roundRect">
            <a:avLst>
              <a:gd name="adj" fmla="val 4429"/>
            </a:avLst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EF0DDD18-4C37-F7D4-7BBA-55913CD1EB49}"/>
              </a:ext>
            </a:extLst>
          </p:cNvPr>
          <p:cNvSpPr txBox="1"/>
          <p:nvPr/>
        </p:nvSpPr>
        <p:spPr>
          <a:xfrm>
            <a:off x="8388623" y="1160383"/>
            <a:ext cx="3023095" cy="135421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TaichuPix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-based prototype detector tested at DESY in April 2023</a:t>
            </a:r>
          </a:p>
          <a:p>
            <a:pPr algn="just">
              <a:spcBef>
                <a:spcPts val="1200"/>
              </a:spcBef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Spatial resolution ~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4.9 </a:t>
            </a:r>
            <a:r>
              <a:rPr lang="en-US" altLang="zh-CN" b="1" dirty="0">
                <a:latin typeface="Symbol" panose="05050102010706020507" pitchFamily="18" charset="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E3C5912-2227-4969-9B19-986CDDC7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613" y="2156394"/>
            <a:ext cx="2389187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7F3E49-3A65-D641-F720-03B0A158CAC4}"/>
              </a:ext>
            </a:extLst>
          </p:cNvPr>
          <p:cNvSpPr txBox="1"/>
          <p:nvPr/>
        </p:nvSpPr>
        <p:spPr>
          <a:xfrm>
            <a:off x="1577944" y="2471171"/>
            <a:ext cx="25827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 double-sided ladders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B777393B-5DA8-03EB-0DEA-812741A15E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07634"/>
            <a:ext cx="7867994" cy="144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44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B3C0-456F-40AF-24E3-29C310DA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24" y="217133"/>
            <a:ext cx="11566205" cy="644004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altLang="zh-CN" dirty="0"/>
              <a:t>Air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F4F321-3D84-4D19-D78C-E98FC462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16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15F4D-6778-7FFD-C117-F85F176C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86" y="727109"/>
            <a:ext cx="13100165" cy="5147342"/>
          </a:xfrm>
        </p:spPr>
        <p:txBody>
          <a:bodyPr>
            <a:normAutofit/>
          </a:bodyPr>
          <a:lstStyle/>
          <a:p>
            <a:r>
              <a:rPr kumimoji="1" lang="en" altLang="zh-CN" dirty="0"/>
              <a:t>Dedicated air cooling channel designed in prototype. </a:t>
            </a:r>
          </a:p>
          <a:p>
            <a:pPr lvl="1"/>
            <a:r>
              <a:rPr kumimoji="1" lang="en" altLang="zh-CN" dirty="0"/>
              <a:t>Measured Power Dissipation of </a:t>
            </a:r>
            <a:r>
              <a:rPr kumimoji="1" lang="en" altLang="zh-CN" dirty="0" err="1"/>
              <a:t>Taichu</a:t>
            </a:r>
            <a:r>
              <a:rPr kumimoji="1" lang="en" altLang="zh-CN" dirty="0"/>
              <a:t> chip: </a:t>
            </a:r>
            <a:r>
              <a:rPr kumimoji="1" lang="en" altLang="zh-CN" dirty="0">
                <a:solidFill>
                  <a:srgbClr val="0070C0"/>
                </a:solidFill>
              </a:rPr>
              <a:t>~60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/cm</a:t>
            </a:r>
            <a:r>
              <a:rPr kumimoji="1" lang="en" altLang="zh-CN" baseline="30000" dirty="0">
                <a:solidFill>
                  <a:srgbClr val="0070C0"/>
                </a:solidFill>
              </a:rPr>
              <a:t>2</a:t>
            </a:r>
            <a:r>
              <a:rPr kumimoji="1" lang="en" altLang="zh-CN" dirty="0">
                <a:solidFill>
                  <a:srgbClr val="0070C0"/>
                </a:solidFill>
              </a:rPr>
              <a:t> (17.5 MHz clock in </a:t>
            </a:r>
            <a:r>
              <a:rPr kumimoji="1" lang="en" altLang="zh-CN" dirty="0" err="1">
                <a:solidFill>
                  <a:srgbClr val="0070C0"/>
                </a:solidFill>
              </a:rPr>
              <a:t>testbeam</a:t>
            </a:r>
            <a:r>
              <a:rPr kumimoji="1" lang="en" altLang="zh-CN" dirty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kumimoji="1" lang="en" altLang="zh-CN" dirty="0"/>
              <a:t>Before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(after</a:t>
            </a:r>
            <a:r>
              <a:rPr kumimoji="1" lang="en" altLang="zh-CN" dirty="0"/>
              <a:t> </a:t>
            </a:r>
            <a:r>
              <a:rPr kumimoji="1" lang="en-US" altLang="zh-CN" dirty="0"/>
              <a:t>)</a:t>
            </a:r>
            <a:r>
              <a:rPr kumimoji="1" lang="zh-CN" altLang="en-US" dirty="0"/>
              <a:t> </a:t>
            </a:r>
            <a:r>
              <a:rPr kumimoji="1" lang="en" altLang="zh-CN" dirty="0"/>
              <a:t>turning on the </a:t>
            </a:r>
            <a:r>
              <a:rPr kumimoji="1" lang="en-US" altLang="zh-CN" dirty="0"/>
              <a:t>cooling</a:t>
            </a:r>
            <a:r>
              <a:rPr kumimoji="1" lang="en" altLang="zh-CN" dirty="0"/>
              <a:t>, chip temperature </a:t>
            </a:r>
            <a:r>
              <a:rPr kumimoji="1" lang="en" altLang="zh-CN" dirty="0">
                <a:solidFill>
                  <a:srgbClr val="0070C0"/>
                </a:solidFill>
              </a:rPr>
              <a:t>41 °C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(25</a:t>
            </a:r>
            <a:r>
              <a:rPr kumimoji="1" lang="en" altLang="zh-CN" dirty="0">
                <a:solidFill>
                  <a:srgbClr val="0070C0"/>
                </a:solidFill>
              </a:rPr>
              <a:t> °C</a:t>
            </a:r>
            <a:r>
              <a:rPr kumimoji="1" lang="en-US" altLang="zh-CN" dirty="0">
                <a:solidFill>
                  <a:srgbClr val="0070C0"/>
                </a:solidFill>
              </a:rPr>
              <a:t>)</a:t>
            </a:r>
            <a:endParaRPr kumimoji="1" lang="en" altLang="zh-CN" dirty="0">
              <a:solidFill>
                <a:srgbClr val="0070C0"/>
              </a:solidFill>
            </a:endParaRPr>
          </a:p>
          <a:p>
            <a:pPr lvl="2"/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 good agreement to our cooling simulation </a:t>
            </a:r>
          </a:p>
          <a:p>
            <a:pPr lvl="2"/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 visible vibration effect in </a:t>
            </a:r>
            <a:r>
              <a:rPr kumimoji="1"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spatial</a:t>
            </a:r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resolution when turning on the fan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13A060-8591-2B61-EF93-1DA9B25B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733" y="3663165"/>
            <a:ext cx="5123335" cy="307705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133EFD47-0D69-2DA9-8AD3-A7AEBE64F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064" y="3608715"/>
            <a:ext cx="2270452" cy="318595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8B37AF7E-7C5C-0ADF-EFF5-F1A6247F5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754"/>
          <a:stretch/>
        </p:blipFill>
        <p:spPr>
          <a:xfrm>
            <a:off x="11402" y="3628154"/>
            <a:ext cx="4134445" cy="301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55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D13EE-4F10-427B-A285-6C11FCD0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dirty="0"/>
              <a:t>vertex detector prototype beam test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E76546-E45B-E42C-8D04-A839948F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17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A1D436-DD3F-05F8-EA47-51DB630BDD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0" y="1188189"/>
            <a:ext cx="3890735" cy="2266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F270A1-AB79-5793-185E-8F3080D995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43" y="3781452"/>
            <a:ext cx="7291253" cy="25513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78B999-E935-77CE-765D-B0082879A100}"/>
              </a:ext>
            </a:extLst>
          </p:cNvPr>
          <p:cNvSpPr/>
          <p:nvPr/>
        </p:nvSpPr>
        <p:spPr>
          <a:xfrm>
            <a:off x="2189710" y="3451881"/>
            <a:ext cx="4087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Spatial resolution ~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 </a:t>
            </a:r>
            <a:r>
              <a:rPr lang="en-US" altLang="zh-CN" sz="2000" b="1" dirty="0">
                <a:latin typeface="Symbol" panose="05050102010706020507" pitchFamily="18" charset="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A7210-F7BD-81D3-4C55-86B7C9668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910" y="1638795"/>
            <a:ext cx="4087070" cy="4854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AE21C2-9394-DEE3-DF52-0288E4F8F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159" y="976645"/>
            <a:ext cx="3330317" cy="24752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1824E8-BEDF-F868-1F4B-F23E75FA4B6E}"/>
              </a:ext>
            </a:extLst>
          </p:cNvPr>
          <p:cNvSpPr/>
          <p:nvPr/>
        </p:nvSpPr>
        <p:spPr>
          <a:xfrm>
            <a:off x="9301316" y="1740310"/>
            <a:ext cx="1759974" cy="4592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A0F70-9D81-959D-979F-A01C59899471}"/>
              </a:ext>
            </a:extLst>
          </p:cNvPr>
          <p:cNvSpPr txBox="1"/>
          <p:nvPr/>
        </p:nvSpPr>
        <p:spPr>
          <a:xfrm>
            <a:off x="7494639" y="1044608"/>
            <a:ext cx="6140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Hit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multiple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layers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detector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9535DD-3F3F-5504-BEEA-9D140A289E2C}"/>
              </a:ext>
            </a:extLst>
          </p:cNvPr>
          <p:cNvSpPr txBox="1"/>
          <p:nvPr/>
        </p:nvSpPr>
        <p:spPr>
          <a:xfrm>
            <a:off x="9645606" y="1394937"/>
            <a:ext cx="3538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spot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093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FF7B6-1ECC-6549-2529-B8BB1F4A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dirty="0"/>
              <a:t>curved MAPS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95477-C24D-3533-8F77-B281CC55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18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020FD-E868-923F-6C4A-4076FEE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87" y="747432"/>
            <a:ext cx="12894977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Baseline: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MAPS,</a:t>
            </a:r>
            <a:r>
              <a:rPr lang="zh-CN" altLang="en-US" dirty="0"/>
              <a:t> </a:t>
            </a:r>
            <a:r>
              <a:rPr lang="en-US" dirty="0"/>
              <a:t>Inspired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dirty="0"/>
              <a:t>ALICE ITS3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Advantage:</a:t>
            </a:r>
            <a:r>
              <a:rPr lang="zh-CN" altLang="en-US" dirty="0"/>
              <a:t> </a:t>
            </a:r>
            <a:r>
              <a:rPr lang="en-US" altLang="zh-CN" dirty="0"/>
              <a:t>3~5</a:t>
            </a:r>
            <a:r>
              <a:rPr lang="zh-CN" altLang="en-US" dirty="0"/>
              <a:t> </a:t>
            </a:r>
            <a:r>
              <a:rPr lang="en-US" altLang="zh-CN" dirty="0"/>
              <a:t>times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alternative</a:t>
            </a:r>
            <a:r>
              <a:rPr lang="zh-CN" altLang="en-US" dirty="0"/>
              <a:t> </a:t>
            </a:r>
            <a:r>
              <a:rPr lang="en-US" altLang="zh-CN" dirty="0"/>
              <a:t>(ladder</a:t>
            </a:r>
            <a:r>
              <a:rPr lang="zh-CN" altLang="en-US" dirty="0"/>
              <a:t> </a:t>
            </a:r>
            <a:r>
              <a:rPr lang="en-US" altLang="zh-CN" dirty="0"/>
              <a:t>options)</a:t>
            </a:r>
          </a:p>
          <a:p>
            <a:r>
              <a:rPr lang="en-US" altLang="zh-CN" dirty="0"/>
              <a:t>C</a:t>
            </a:r>
            <a:r>
              <a:rPr lang="en-US" dirty="0"/>
              <a:t>hallenges</a:t>
            </a:r>
          </a:p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b-layer</a:t>
            </a:r>
            <a:r>
              <a:rPr lang="zh-CN" altLang="en-US" dirty="0"/>
              <a:t> </a:t>
            </a:r>
            <a:r>
              <a:rPr lang="en-US" altLang="zh-CN" dirty="0"/>
              <a:t>radius</a:t>
            </a:r>
            <a:r>
              <a:rPr lang="zh-CN" altLang="en-US" dirty="0"/>
              <a:t> </a:t>
            </a:r>
            <a:r>
              <a:rPr lang="en-US" altLang="zh-CN" dirty="0"/>
              <a:t>(radius=</a:t>
            </a:r>
            <a:r>
              <a:rPr lang="en-US" altLang="zh-CN" dirty="0">
                <a:solidFill>
                  <a:srgbClr val="0070C0"/>
                </a:solidFill>
              </a:rPr>
              <a:t>11mm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dirty="0"/>
              <a:t>ALICE </a:t>
            </a:r>
            <a:r>
              <a:rPr lang="en-US" altLang="zh-CN" dirty="0"/>
              <a:t>ITS3</a:t>
            </a:r>
            <a:r>
              <a:rPr lang="zh-CN" altLang="en-US" dirty="0"/>
              <a:t> </a:t>
            </a:r>
            <a:r>
              <a:rPr lang="en-US" altLang="zh-CN" dirty="0"/>
              <a:t>(radius=</a:t>
            </a:r>
            <a:r>
              <a:rPr lang="en-US" altLang="zh-CN" dirty="0">
                <a:solidFill>
                  <a:srgbClr val="0070C0"/>
                </a:solidFill>
              </a:rPr>
              <a:t>18mm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</a:p>
          <a:p>
            <a:pPr lvl="1"/>
            <a:r>
              <a:rPr lang="en-US" altLang="zh-CN" dirty="0"/>
              <a:t>Feasibility</a:t>
            </a:r>
            <a:r>
              <a:rPr lang="zh-CN" altLang="en-US" dirty="0"/>
              <a:t> </a:t>
            </a:r>
            <a:r>
              <a:rPr lang="en-US" altLang="zh-CN" dirty="0"/>
              <a:t>study:</a:t>
            </a:r>
            <a:r>
              <a:rPr lang="zh-CN" altLang="en-US" dirty="0"/>
              <a:t> </a:t>
            </a:r>
            <a:r>
              <a:rPr lang="en-US" altLang="zh-CN" dirty="0"/>
              <a:t>Mechanical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dummy</a:t>
            </a:r>
            <a:r>
              <a:rPr lang="zh-CN" altLang="en-US" dirty="0"/>
              <a:t>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radius</a:t>
            </a:r>
            <a:r>
              <a:rPr lang="zh-CN" altLang="en-US" dirty="0"/>
              <a:t> </a:t>
            </a:r>
            <a:r>
              <a:rPr lang="en-US" altLang="zh-CN" dirty="0"/>
              <a:t>~</a:t>
            </a:r>
            <a:r>
              <a:rPr lang="en-US" altLang="zh-CN" dirty="0">
                <a:solidFill>
                  <a:srgbClr val="0070C0"/>
                </a:solidFill>
              </a:rPr>
              <a:t>12mm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Thinning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wafer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40um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altLang="zh-CN" dirty="0"/>
          </a:p>
        </p:txBody>
      </p:sp>
      <p:grpSp>
        <p:nvGrpSpPr>
          <p:cNvPr id="5" name="组合 22">
            <a:extLst>
              <a:ext uri="{FF2B5EF4-FFF2-40B4-BE49-F238E27FC236}">
                <a16:creationId xmlns:a16="http://schemas.microsoft.com/office/drawing/2014/main" id="{E965A056-F52A-9847-B38B-40E299FE36BD}"/>
              </a:ext>
            </a:extLst>
          </p:cNvPr>
          <p:cNvGrpSpPr/>
          <p:nvPr/>
        </p:nvGrpSpPr>
        <p:grpSpPr>
          <a:xfrm>
            <a:off x="548341" y="4360448"/>
            <a:ext cx="5108540" cy="2314989"/>
            <a:chOff x="2033" y="2254"/>
            <a:chExt cx="8702" cy="4151"/>
          </a:xfrm>
        </p:grpSpPr>
        <p:grpSp>
          <p:nvGrpSpPr>
            <p:cNvPr id="6" name="组合 11">
              <a:extLst>
                <a:ext uri="{FF2B5EF4-FFF2-40B4-BE49-F238E27FC236}">
                  <a16:creationId xmlns:a16="http://schemas.microsoft.com/office/drawing/2014/main" id="{1A60861F-62A5-8C01-6253-ACA26CF82573}"/>
                </a:ext>
              </a:extLst>
            </p:cNvPr>
            <p:cNvGrpSpPr/>
            <p:nvPr/>
          </p:nvGrpSpPr>
          <p:grpSpPr>
            <a:xfrm>
              <a:off x="7451" y="2254"/>
              <a:ext cx="3284" cy="4151"/>
              <a:chOff x="12179" y="2104"/>
              <a:chExt cx="3284" cy="4151"/>
            </a:xfrm>
          </p:grpSpPr>
          <p:pic>
            <p:nvPicPr>
              <p:cNvPr id="8" name="图片 5">
                <a:extLst>
                  <a:ext uri="{FF2B5EF4-FFF2-40B4-BE49-F238E27FC236}">
                    <a16:creationId xmlns:a16="http://schemas.microsoft.com/office/drawing/2014/main" id="{ACB6B2C1-CD95-5C51-CE01-467B393DE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79" y="2169"/>
                <a:ext cx="3080" cy="4086"/>
              </a:xfrm>
              <a:prstGeom prst="rect">
                <a:avLst/>
              </a:prstGeom>
            </p:spPr>
          </p:pic>
          <p:sp>
            <p:nvSpPr>
              <p:cNvPr id="9" name="文本框 6">
                <a:extLst>
                  <a:ext uri="{FF2B5EF4-FFF2-40B4-BE49-F238E27FC236}">
                    <a16:creationId xmlns:a16="http://schemas.microsoft.com/office/drawing/2014/main" id="{648EA58A-FDCE-C48D-7486-A6C2CAFA9254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2209" y="2104"/>
                <a:ext cx="2634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 12 mm</a:t>
                </a:r>
              </a:p>
            </p:txBody>
          </p:sp>
          <p:sp>
            <p:nvSpPr>
              <p:cNvPr id="10" name="文本框 8">
                <a:extLst>
                  <a:ext uri="{FF2B5EF4-FFF2-40B4-BE49-F238E27FC236}">
                    <a16:creationId xmlns:a16="http://schemas.microsoft.com/office/drawing/2014/main" id="{6B01AE13-FA97-F69C-1637-EB2002D38568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3819" y="2104"/>
                <a:ext cx="1644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 14 mm</a:t>
                </a:r>
              </a:p>
            </p:txBody>
          </p:sp>
        </p:grp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67458762-FBC7-2FA8-9A55-E786F4C66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33" y="2319"/>
              <a:ext cx="5448" cy="4086"/>
            </a:xfrm>
            <a:prstGeom prst="rect">
              <a:avLst/>
            </a:prstGeom>
          </p:spPr>
        </p:pic>
      </p:grpSp>
      <p:pic>
        <p:nvPicPr>
          <p:cNvPr id="11" name="图片 12">
            <a:extLst>
              <a:ext uri="{FF2B5EF4-FFF2-40B4-BE49-F238E27FC236}">
                <a16:creationId xmlns:a16="http://schemas.microsoft.com/office/drawing/2014/main" id="{05F324DE-49B3-0FE0-20D3-88068A4AAC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761636" y="4246783"/>
            <a:ext cx="3963191" cy="2314989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972071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E7FB-D6A2-C8CC-1AA0-F547D766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 err="1"/>
              <a:t>testbeam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261E91-3355-1636-15F8-E3DF1CF19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19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E3E6E-6983-96F8-091D-0294E5CB8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370" y="766897"/>
            <a:ext cx="11163599" cy="5147342"/>
          </a:xfrm>
        </p:spPr>
        <p:txBody>
          <a:bodyPr>
            <a:normAutofit/>
          </a:bodyPr>
          <a:lstStyle/>
          <a:p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en-US" dirty="0">
                <a:sym typeface="+mn-ea"/>
              </a:rPr>
              <a:t>MIMOSA</a:t>
            </a:r>
            <a:r>
              <a:rPr lang="en-US" altLang="zh-CN" dirty="0">
                <a:sym typeface="+mn-ea"/>
              </a:rPr>
              <a:t>28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chip</a:t>
            </a:r>
          </a:p>
          <a:p>
            <a:pPr lvl="1"/>
            <a:r>
              <a:rPr lang="en-US" altLang="zh-CN" dirty="0">
                <a:sym typeface="+mn-ea"/>
              </a:rPr>
              <a:t>No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visible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difference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in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noise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level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or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spatial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resolution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before/after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bending</a:t>
            </a:r>
            <a:r>
              <a:rPr lang="zh-CN" altLang="en-US" dirty="0">
                <a:sym typeface="+mn-ea"/>
              </a:rPr>
              <a:t> </a:t>
            </a:r>
            <a:endParaRPr lang="en-CN" altLang="en-US" dirty="0"/>
          </a:p>
        </p:txBody>
      </p:sp>
      <p:pic>
        <p:nvPicPr>
          <p:cNvPr id="5" name="图片 98" descr="5PCB2">
            <a:extLst>
              <a:ext uri="{FF2B5EF4-FFF2-40B4-BE49-F238E27FC236}">
                <a16:creationId xmlns:a16="http://schemas.microsoft.com/office/drawing/2014/main" id="{2ABD5B23-B0DF-7BB5-B656-B38CE4E34BA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31754" y="3089736"/>
            <a:ext cx="3044697" cy="2829817"/>
          </a:xfrm>
          <a:prstGeom prst="rect">
            <a:avLst/>
          </a:prstGeom>
        </p:spPr>
      </p:pic>
      <p:grpSp>
        <p:nvGrpSpPr>
          <p:cNvPr id="6" name="组合 114">
            <a:extLst>
              <a:ext uri="{FF2B5EF4-FFF2-40B4-BE49-F238E27FC236}">
                <a16:creationId xmlns:a16="http://schemas.microsoft.com/office/drawing/2014/main" id="{CCB92A33-669E-A57F-5AF9-8422782211EE}"/>
              </a:ext>
            </a:extLst>
          </p:cNvPr>
          <p:cNvGrpSpPr/>
          <p:nvPr/>
        </p:nvGrpSpPr>
        <p:grpSpPr>
          <a:xfrm>
            <a:off x="88680" y="4041177"/>
            <a:ext cx="5694045" cy="2599690"/>
            <a:chOff x="9698" y="1343"/>
            <a:chExt cx="8967" cy="4094"/>
          </a:xfrm>
        </p:grpSpPr>
        <p:sp>
          <p:nvSpPr>
            <p:cNvPr id="7" name="文本框 108">
              <a:extLst>
                <a:ext uri="{FF2B5EF4-FFF2-40B4-BE49-F238E27FC236}">
                  <a16:creationId xmlns:a16="http://schemas.microsoft.com/office/drawing/2014/main" id="{1CDCEFB4-963C-4B5D-F50B-775228E11E02}"/>
                </a:ext>
              </a:extLst>
            </p:cNvPr>
            <p:cNvSpPr txBox="1"/>
            <p:nvPr/>
          </p:nvSpPr>
          <p:spPr>
            <a:xfrm>
              <a:off x="15019" y="1567"/>
              <a:ext cx="364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</a:rPr>
                <a:t>d1 = 25 mm</a:t>
              </a:r>
            </a:p>
            <a:p>
              <a:pPr algn="ctr"/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</a:rPr>
                <a:t>d2 = 30 mm</a:t>
              </a:r>
            </a:p>
          </p:txBody>
        </p:sp>
        <p:grpSp>
          <p:nvGrpSpPr>
            <p:cNvPr id="9" name="组合 4">
              <a:extLst>
                <a:ext uri="{FF2B5EF4-FFF2-40B4-BE49-F238E27FC236}">
                  <a16:creationId xmlns:a16="http://schemas.microsoft.com/office/drawing/2014/main" id="{EEEB4193-5EB1-8B2F-AB0B-173B9CBD3F7D}"/>
                </a:ext>
              </a:extLst>
            </p:cNvPr>
            <p:cNvGrpSpPr/>
            <p:nvPr/>
          </p:nvGrpSpPr>
          <p:grpSpPr>
            <a:xfrm>
              <a:off x="9698" y="1343"/>
              <a:ext cx="8209" cy="4094"/>
              <a:chOff x="645" y="4945"/>
              <a:chExt cx="8209" cy="4094"/>
            </a:xfrm>
          </p:grpSpPr>
          <p:grpSp>
            <p:nvGrpSpPr>
              <p:cNvPr id="10" name="组合 11">
                <a:extLst>
                  <a:ext uri="{FF2B5EF4-FFF2-40B4-BE49-F238E27FC236}">
                    <a16:creationId xmlns:a16="http://schemas.microsoft.com/office/drawing/2014/main" id="{3957E7CB-1C4C-4EFF-AF3C-99D113BB84D9}"/>
                  </a:ext>
                </a:extLst>
              </p:cNvPr>
              <p:cNvGrpSpPr/>
              <p:nvPr/>
            </p:nvGrpSpPr>
            <p:grpSpPr>
              <a:xfrm>
                <a:off x="645" y="4945"/>
                <a:ext cx="7620" cy="3660"/>
                <a:chOff x="645" y="3580"/>
                <a:chExt cx="7620" cy="3660"/>
              </a:xfrm>
            </p:grpSpPr>
            <p:cxnSp>
              <p:nvCxnSpPr>
                <p:cNvPr id="35" name="直接箭头连接符 12">
                  <a:extLst>
                    <a:ext uri="{FF2B5EF4-FFF2-40B4-BE49-F238E27FC236}">
                      <a16:creationId xmlns:a16="http://schemas.microsoft.com/office/drawing/2014/main" id="{83DBB954-9A3B-1105-4748-BB6ACA76A919}"/>
                    </a:ext>
                  </a:extLst>
                </p:cNvPr>
                <p:cNvCxnSpPr/>
                <p:nvPr/>
              </p:nvCxnSpPr>
              <p:spPr>
                <a:xfrm flipV="1">
                  <a:off x="645" y="6158"/>
                  <a:ext cx="7620" cy="60"/>
                </a:xfrm>
                <a:prstGeom prst="straightConnector1">
                  <a:avLst/>
                </a:prstGeom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36" name="矩形 13">
                  <a:extLst>
                    <a:ext uri="{FF2B5EF4-FFF2-40B4-BE49-F238E27FC236}">
                      <a16:creationId xmlns:a16="http://schemas.microsoft.com/office/drawing/2014/main" id="{340FEE17-0B44-FD64-C06B-8EBAF13665CD}"/>
                    </a:ext>
                  </a:extLst>
                </p:cNvPr>
                <p:cNvSpPr/>
                <p:nvPr/>
              </p:nvSpPr>
              <p:spPr>
                <a:xfrm>
                  <a:off x="1516" y="533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矩形 14">
                  <a:extLst>
                    <a:ext uri="{FF2B5EF4-FFF2-40B4-BE49-F238E27FC236}">
                      <a16:creationId xmlns:a16="http://schemas.microsoft.com/office/drawing/2014/main" id="{3381938A-3BE4-832F-A7F5-1D722B7CB894}"/>
                    </a:ext>
                  </a:extLst>
                </p:cNvPr>
                <p:cNvSpPr/>
                <p:nvPr/>
              </p:nvSpPr>
              <p:spPr>
                <a:xfrm>
                  <a:off x="2556" y="533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矩形 15">
                  <a:extLst>
                    <a:ext uri="{FF2B5EF4-FFF2-40B4-BE49-F238E27FC236}">
                      <a16:creationId xmlns:a16="http://schemas.microsoft.com/office/drawing/2014/main" id="{C2D2BC34-899D-861F-338F-C8249C6448BC}"/>
                    </a:ext>
                  </a:extLst>
                </p:cNvPr>
                <p:cNvSpPr/>
                <p:nvPr/>
              </p:nvSpPr>
              <p:spPr>
                <a:xfrm>
                  <a:off x="3586" y="532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矩形 16">
                  <a:extLst>
                    <a:ext uri="{FF2B5EF4-FFF2-40B4-BE49-F238E27FC236}">
                      <a16:creationId xmlns:a16="http://schemas.microsoft.com/office/drawing/2014/main" id="{3A4BB475-2243-4CC2-637E-7F49BA8C0E0D}"/>
                    </a:ext>
                  </a:extLst>
                </p:cNvPr>
                <p:cNvSpPr/>
                <p:nvPr/>
              </p:nvSpPr>
              <p:spPr>
                <a:xfrm>
                  <a:off x="5656" y="532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矩形 17">
                  <a:extLst>
                    <a:ext uri="{FF2B5EF4-FFF2-40B4-BE49-F238E27FC236}">
                      <a16:creationId xmlns:a16="http://schemas.microsoft.com/office/drawing/2014/main" id="{23D5DD72-B8CB-EA17-C1C4-1B08A2C7EBBB}"/>
                    </a:ext>
                  </a:extLst>
                </p:cNvPr>
                <p:cNvSpPr/>
                <p:nvPr/>
              </p:nvSpPr>
              <p:spPr>
                <a:xfrm>
                  <a:off x="6686" y="531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弧形 18">
                  <a:extLst>
                    <a:ext uri="{FF2B5EF4-FFF2-40B4-BE49-F238E27FC236}">
                      <a16:creationId xmlns:a16="http://schemas.microsoft.com/office/drawing/2014/main" id="{A9BB782F-59C0-DD7F-7197-C9C526A52A20}"/>
                    </a:ext>
                  </a:extLst>
                </p:cNvPr>
                <p:cNvSpPr/>
                <p:nvPr/>
              </p:nvSpPr>
              <p:spPr>
                <a:xfrm rot="5400000" flipV="1">
                  <a:off x="4036" y="4230"/>
                  <a:ext cx="3660" cy="2360"/>
                </a:xfrm>
                <a:prstGeom prst="arc">
                  <a:avLst>
                    <a:gd name="adj1" fmla="val 16200000"/>
                    <a:gd name="adj2" fmla="val 20386911"/>
                  </a:avLst>
                </a:prstGeom>
                <a:ln w="635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矩形 19">
                  <a:extLst>
                    <a:ext uri="{FF2B5EF4-FFF2-40B4-BE49-F238E27FC236}">
                      <a16:creationId xmlns:a16="http://schemas.microsoft.com/office/drawing/2014/main" id="{8B25AB46-BE8B-4988-1A6F-075A7DB3E1DD}"/>
                    </a:ext>
                  </a:extLst>
                </p:cNvPr>
                <p:cNvSpPr/>
                <p:nvPr/>
              </p:nvSpPr>
              <p:spPr>
                <a:xfrm>
                  <a:off x="7477" y="5315"/>
                  <a:ext cx="119" cy="1905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1" name="组合 20">
                <a:extLst>
                  <a:ext uri="{FF2B5EF4-FFF2-40B4-BE49-F238E27FC236}">
                    <a16:creationId xmlns:a16="http://schemas.microsoft.com/office/drawing/2014/main" id="{C5FA7664-83F5-367B-D901-123E85258D79}"/>
                  </a:ext>
                </a:extLst>
              </p:cNvPr>
              <p:cNvGrpSpPr/>
              <p:nvPr/>
            </p:nvGrpSpPr>
            <p:grpSpPr>
              <a:xfrm>
                <a:off x="1079" y="6185"/>
                <a:ext cx="7775" cy="2854"/>
                <a:chOff x="1079" y="6185"/>
                <a:chExt cx="7775" cy="2854"/>
              </a:xfrm>
            </p:grpSpPr>
            <p:grpSp>
              <p:nvGrpSpPr>
                <p:cNvPr id="12" name="组合 21">
                  <a:extLst>
                    <a:ext uri="{FF2B5EF4-FFF2-40B4-BE49-F238E27FC236}">
                      <a16:creationId xmlns:a16="http://schemas.microsoft.com/office/drawing/2014/main" id="{510D480C-91D7-7BED-85BA-AB1EC16CAC32}"/>
                    </a:ext>
                  </a:extLst>
                </p:cNvPr>
                <p:cNvGrpSpPr/>
                <p:nvPr/>
              </p:nvGrpSpPr>
              <p:grpSpPr>
                <a:xfrm>
                  <a:off x="1642" y="6185"/>
                  <a:ext cx="922" cy="612"/>
                  <a:chOff x="1576" y="2284"/>
                  <a:chExt cx="1040" cy="612"/>
                </a:xfrm>
              </p:grpSpPr>
              <p:cxnSp>
                <p:nvCxnSpPr>
                  <p:cNvPr id="33" name="直接箭头连接符 22">
                    <a:extLst>
                      <a:ext uri="{FF2B5EF4-FFF2-40B4-BE49-F238E27FC236}">
                        <a16:creationId xmlns:a16="http://schemas.microsoft.com/office/drawing/2014/main" id="{23DB7D8E-849D-03CF-BA24-595E6DD08B40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文本框 24">
                    <a:extLst>
                      <a:ext uri="{FF2B5EF4-FFF2-40B4-BE49-F238E27FC236}">
                        <a16:creationId xmlns:a16="http://schemas.microsoft.com/office/drawing/2014/main" id="{FA175E83-024A-2411-BCB2-066920CC868C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1</a:t>
                    </a:r>
                  </a:p>
                </p:txBody>
              </p:sp>
            </p:grpSp>
            <p:grpSp>
              <p:nvGrpSpPr>
                <p:cNvPr id="13" name="组合 26">
                  <a:extLst>
                    <a:ext uri="{FF2B5EF4-FFF2-40B4-BE49-F238E27FC236}">
                      <a16:creationId xmlns:a16="http://schemas.microsoft.com/office/drawing/2014/main" id="{AE44E02C-DE51-A5F4-5C3C-B8D9A77801AC}"/>
                    </a:ext>
                  </a:extLst>
                </p:cNvPr>
                <p:cNvGrpSpPr/>
                <p:nvPr/>
              </p:nvGrpSpPr>
              <p:grpSpPr>
                <a:xfrm>
                  <a:off x="2666" y="6190"/>
                  <a:ext cx="927" cy="612"/>
                  <a:chOff x="1576" y="2284"/>
                  <a:chExt cx="1040" cy="612"/>
                </a:xfrm>
              </p:grpSpPr>
              <p:cxnSp>
                <p:nvCxnSpPr>
                  <p:cNvPr id="31" name="直接箭头连接符 28">
                    <a:extLst>
                      <a:ext uri="{FF2B5EF4-FFF2-40B4-BE49-F238E27FC236}">
                        <a16:creationId xmlns:a16="http://schemas.microsoft.com/office/drawing/2014/main" id="{00AFFEDF-1367-A9C8-AF93-863A9C86C087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文本框 29">
                    <a:extLst>
                      <a:ext uri="{FF2B5EF4-FFF2-40B4-BE49-F238E27FC236}">
                        <a16:creationId xmlns:a16="http://schemas.microsoft.com/office/drawing/2014/main" id="{AC302EF9-2635-6DE2-C2A2-50B02F8A6B0C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1</a:t>
                    </a:r>
                  </a:p>
                </p:txBody>
              </p:sp>
            </p:grpSp>
            <p:grpSp>
              <p:nvGrpSpPr>
                <p:cNvPr id="14" name="组合 30">
                  <a:extLst>
                    <a:ext uri="{FF2B5EF4-FFF2-40B4-BE49-F238E27FC236}">
                      <a16:creationId xmlns:a16="http://schemas.microsoft.com/office/drawing/2014/main" id="{9BE385DB-80AE-231B-43BC-7ABAA3423E4E}"/>
                    </a:ext>
                  </a:extLst>
                </p:cNvPr>
                <p:cNvGrpSpPr/>
                <p:nvPr/>
              </p:nvGrpSpPr>
              <p:grpSpPr>
                <a:xfrm>
                  <a:off x="3713" y="6190"/>
                  <a:ext cx="913" cy="612"/>
                  <a:chOff x="1576" y="2284"/>
                  <a:chExt cx="1040" cy="612"/>
                </a:xfrm>
              </p:grpSpPr>
              <p:cxnSp>
                <p:nvCxnSpPr>
                  <p:cNvPr id="29" name="直接箭头连接符 31">
                    <a:extLst>
                      <a:ext uri="{FF2B5EF4-FFF2-40B4-BE49-F238E27FC236}">
                        <a16:creationId xmlns:a16="http://schemas.microsoft.com/office/drawing/2014/main" id="{DE803B5F-1D5B-0F5D-A318-9B1FDC093496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文本框 32">
                    <a:extLst>
                      <a:ext uri="{FF2B5EF4-FFF2-40B4-BE49-F238E27FC236}">
                        <a16:creationId xmlns:a16="http://schemas.microsoft.com/office/drawing/2014/main" id="{5A00B28F-1C19-F8B8-C9E7-F1BB36457E9A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2</a:t>
                    </a:r>
                  </a:p>
                </p:txBody>
              </p:sp>
            </p:grpSp>
            <p:grpSp>
              <p:nvGrpSpPr>
                <p:cNvPr id="15" name="组合 33">
                  <a:extLst>
                    <a:ext uri="{FF2B5EF4-FFF2-40B4-BE49-F238E27FC236}">
                      <a16:creationId xmlns:a16="http://schemas.microsoft.com/office/drawing/2014/main" id="{F8E9049D-CBF3-01DF-7700-A1B03D588EE4}"/>
                    </a:ext>
                  </a:extLst>
                </p:cNvPr>
                <p:cNvGrpSpPr/>
                <p:nvPr/>
              </p:nvGrpSpPr>
              <p:grpSpPr>
                <a:xfrm>
                  <a:off x="5785" y="6190"/>
                  <a:ext cx="913" cy="612"/>
                  <a:chOff x="1576" y="2284"/>
                  <a:chExt cx="1040" cy="612"/>
                </a:xfrm>
              </p:grpSpPr>
              <p:cxnSp>
                <p:nvCxnSpPr>
                  <p:cNvPr id="27" name="直接箭头连接符 34">
                    <a:extLst>
                      <a:ext uri="{FF2B5EF4-FFF2-40B4-BE49-F238E27FC236}">
                        <a16:creationId xmlns:a16="http://schemas.microsoft.com/office/drawing/2014/main" id="{2FEDDF80-C98A-EC89-5835-938E54A4B3FF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文本框 35">
                    <a:extLst>
                      <a:ext uri="{FF2B5EF4-FFF2-40B4-BE49-F238E27FC236}">
                        <a16:creationId xmlns:a16="http://schemas.microsoft.com/office/drawing/2014/main" id="{A5D278A3-A101-AB18-757E-CA3A338E7AB7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1</a:t>
                    </a:r>
                  </a:p>
                </p:txBody>
              </p:sp>
            </p:grpSp>
            <p:grpSp>
              <p:nvGrpSpPr>
                <p:cNvPr id="16" name="组合 36">
                  <a:extLst>
                    <a:ext uri="{FF2B5EF4-FFF2-40B4-BE49-F238E27FC236}">
                      <a16:creationId xmlns:a16="http://schemas.microsoft.com/office/drawing/2014/main" id="{38B5CE81-3C17-733C-4B3E-81EF37D48C8F}"/>
                    </a:ext>
                  </a:extLst>
                </p:cNvPr>
                <p:cNvGrpSpPr/>
                <p:nvPr/>
              </p:nvGrpSpPr>
              <p:grpSpPr>
                <a:xfrm>
                  <a:off x="4750" y="6190"/>
                  <a:ext cx="913" cy="612"/>
                  <a:chOff x="1576" y="2284"/>
                  <a:chExt cx="1040" cy="612"/>
                </a:xfrm>
              </p:grpSpPr>
              <p:cxnSp>
                <p:nvCxnSpPr>
                  <p:cNvPr id="25" name="直接箭头连接符 37">
                    <a:extLst>
                      <a:ext uri="{FF2B5EF4-FFF2-40B4-BE49-F238E27FC236}">
                        <a16:creationId xmlns:a16="http://schemas.microsoft.com/office/drawing/2014/main" id="{03A197DF-ED4F-5DB5-790A-20D6181B9899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文本框 40">
                    <a:extLst>
                      <a:ext uri="{FF2B5EF4-FFF2-40B4-BE49-F238E27FC236}">
                        <a16:creationId xmlns:a16="http://schemas.microsoft.com/office/drawing/2014/main" id="{051C3140-5342-6014-5920-D581A3A80E30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1</a:t>
                    </a:r>
                  </a:p>
                </p:txBody>
              </p:sp>
            </p:grpSp>
            <p:sp>
              <p:nvSpPr>
                <p:cNvPr id="17" name="文本框 46">
                  <a:extLst>
                    <a:ext uri="{FF2B5EF4-FFF2-40B4-BE49-F238E27FC236}">
                      <a16:creationId xmlns:a16="http://schemas.microsoft.com/office/drawing/2014/main" id="{65C02F95-919D-A75C-0CDA-929DC4D0CF05}"/>
                    </a:ext>
                  </a:extLst>
                </p:cNvPr>
                <p:cNvSpPr txBox="1"/>
                <p:nvPr/>
              </p:nvSpPr>
              <p:spPr>
                <a:xfrm>
                  <a:off x="4117" y="8605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DUT</a:t>
                  </a:r>
                  <a:endParaRPr lang="en-US" altLang="zh-CN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8" name="文本框 51">
                  <a:extLst>
                    <a:ext uri="{FF2B5EF4-FFF2-40B4-BE49-F238E27FC236}">
                      <a16:creationId xmlns:a16="http://schemas.microsoft.com/office/drawing/2014/main" id="{3BCFDB84-30C9-AEED-A824-27CCBABDB8A4}"/>
                    </a:ext>
                  </a:extLst>
                </p:cNvPr>
                <p:cNvSpPr txBox="1"/>
                <p:nvPr/>
              </p:nvSpPr>
              <p:spPr>
                <a:xfrm>
                  <a:off x="1079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Ref1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9" name="文本框 54">
                  <a:extLst>
                    <a:ext uri="{FF2B5EF4-FFF2-40B4-BE49-F238E27FC236}">
                      <a16:creationId xmlns:a16="http://schemas.microsoft.com/office/drawing/2014/main" id="{825F727F-C273-6314-0B6F-FC40DD2CB329}"/>
                    </a:ext>
                  </a:extLst>
                </p:cNvPr>
                <p:cNvSpPr txBox="1"/>
                <p:nvPr/>
              </p:nvSpPr>
              <p:spPr>
                <a:xfrm>
                  <a:off x="2119" y="857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Ref2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0" name="文本框 109">
                  <a:extLst>
                    <a:ext uri="{FF2B5EF4-FFF2-40B4-BE49-F238E27FC236}">
                      <a16:creationId xmlns:a16="http://schemas.microsoft.com/office/drawing/2014/main" id="{33FB3C5F-D00C-1AC5-A0CB-D3E285D8B161}"/>
                    </a:ext>
                  </a:extLst>
                </p:cNvPr>
                <p:cNvSpPr txBox="1"/>
                <p:nvPr/>
              </p:nvSpPr>
              <p:spPr>
                <a:xfrm>
                  <a:off x="3115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Ref3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1" name="文本框 110">
                  <a:extLst>
                    <a:ext uri="{FF2B5EF4-FFF2-40B4-BE49-F238E27FC236}">
                      <a16:creationId xmlns:a16="http://schemas.microsoft.com/office/drawing/2014/main" id="{027F721C-D1F5-7AA9-AC87-FCA96C5462BA}"/>
                    </a:ext>
                  </a:extLst>
                </p:cNvPr>
                <p:cNvSpPr txBox="1"/>
                <p:nvPr/>
              </p:nvSpPr>
              <p:spPr>
                <a:xfrm>
                  <a:off x="5238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Ref4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2" name="文本框 111">
                  <a:extLst>
                    <a:ext uri="{FF2B5EF4-FFF2-40B4-BE49-F238E27FC236}">
                      <a16:creationId xmlns:a16="http://schemas.microsoft.com/office/drawing/2014/main" id="{EFB82F48-DC38-48ED-D2E0-EFD539632BA6}"/>
                    </a:ext>
                  </a:extLst>
                </p:cNvPr>
                <p:cNvSpPr txBox="1"/>
                <p:nvPr/>
              </p:nvSpPr>
              <p:spPr>
                <a:xfrm>
                  <a:off x="6248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Ref5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3" name="文本框 112">
                  <a:extLst>
                    <a:ext uri="{FF2B5EF4-FFF2-40B4-BE49-F238E27FC236}">
                      <a16:creationId xmlns:a16="http://schemas.microsoft.com/office/drawing/2014/main" id="{AE0B862D-3114-7524-8E79-9F6144794A40}"/>
                    </a:ext>
                  </a:extLst>
                </p:cNvPr>
                <p:cNvSpPr txBox="1"/>
                <p:nvPr/>
              </p:nvSpPr>
              <p:spPr>
                <a:xfrm>
                  <a:off x="6813" y="8596"/>
                  <a:ext cx="1604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Trigger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4" name="文本框 113">
                  <a:extLst>
                    <a:ext uri="{FF2B5EF4-FFF2-40B4-BE49-F238E27FC236}">
                      <a16:creationId xmlns:a16="http://schemas.microsoft.com/office/drawing/2014/main" id="{E44A9B81-502A-C364-B144-A63A99C33CC1}"/>
                    </a:ext>
                  </a:extLst>
                </p:cNvPr>
                <p:cNvSpPr txBox="1"/>
                <p:nvPr/>
              </p:nvSpPr>
              <p:spPr>
                <a:xfrm>
                  <a:off x="7250" y="6990"/>
                  <a:ext cx="1604" cy="4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baseline="-25000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Beam</a:t>
                  </a:r>
                </a:p>
              </p:txBody>
            </p:sp>
          </p:grpSp>
        </p:grpSp>
      </p:grpSp>
      <p:pic>
        <p:nvPicPr>
          <p:cNvPr id="43" name="图片 8">
            <a:extLst>
              <a:ext uri="{FF2B5EF4-FFF2-40B4-BE49-F238E27FC236}">
                <a16:creationId xmlns:a16="http://schemas.microsoft.com/office/drawing/2014/main" id="{8CFD7A90-9114-A423-3F5E-CDB6338178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19"/>
          <a:stretch/>
        </p:blipFill>
        <p:spPr>
          <a:xfrm>
            <a:off x="8448718" y="4250918"/>
            <a:ext cx="3194941" cy="2496998"/>
          </a:xfrm>
          <a:prstGeom prst="rect">
            <a:avLst/>
          </a:prstGeom>
        </p:spPr>
      </p:pic>
      <p:pic>
        <p:nvPicPr>
          <p:cNvPr id="44" name="图片 162" descr="r1">
            <a:extLst>
              <a:ext uri="{FF2B5EF4-FFF2-40B4-BE49-F238E27FC236}">
                <a16:creationId xmlns:a16="http://schemas.microsoft.com/office/drawing/2014/main" id="{5DC4257B-8CCF-0000-0F59-6EA30B8B5B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5040" r="6492"/>
          <a:stretch>
            <a:fillRect/>
          </a:stretch>
        </p:blipFill>
        <p:spPr>
          <a:xfrm>
            <a:off x="8448718" y="1915677"/>
            <a:ext cx="3458912" cy="22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9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CE45-2FFD-5B45-BC1E-77D0D660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905CA-73AE-9147-B4AE-AFC66CA9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8" name="副标题 2">
            <a:extLst>
              <a:ext uri="{FF2B5EF4-FFF2-40B4-BE49-F238E27FC236}">
                <a16:creationId xmlns:a16="http://schemas.microsoft.com/office/drawing/2014/main" id="{713EE6C1-2123-D4DB-5278-2BCF5D528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1103335"/>
            <a:ext cx="11163599" cy="5147342"/>
          </a:xfrm>
          <a:ln>
            <a:noFill/>
          </a:ln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survey and our choices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Technical challenges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efforts and results</a:t>
            </a:r>
            <a:endParaRPr lang="en-US" altLang="zh-CN" sz="21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Detailed design including electronics, cooling and mechanics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Readout electronics &amp; BEC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Performance from simulation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72754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3202B-9899-811F-C94F-FA82B9D93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dirty="0"/>
              <a:t>curved MAPS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CE4926-E4F6-2E02-13F1-032165FE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20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73A28-DD49-BD1E-5140-477661293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altLang="zh-CN" dirty="0"/>
              <a:t>titching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350nm</a:t>
            </a:r>
            <a:r>
              <a:rPr lang="zh-CN" altLang="en-US" dirty="0"/>
              <a:t> </a:t>
            </a:r>
            <a:r>
              <a:rPr lang="en-US" altLang="zh-CN" dirty="0"/>
              <a:t>CIS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r>
              <a:rPr lang="en-US" altLang="zh-CN" dirty="0" err="1"/>
              <a:t>Xfabs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Wafer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~11</a:t>
            </a:r>
            <a:r>
              <a:rPr lang="zh-CN" altLang="en-US" b="1" spc="-5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</a:t>
            </a:r>
            <a:r>
              <a:rPr lang="zh-CN" altLang="en-US" dirty="0">
                <a:sym typeface="+mn-ea"/>
              </a:rPr>
              <a:t>×</a:t>
            </a:r>
            <a:r>
              <a:rPr lang="en-US" altLang="zh-CN" dirty="0">
                <a:sym typeface="+mn-ea"/>
              </a:rPr>
              <a:t>11 cm</a:t>
            </a:r>
            <a:r>
              <a:rPr lang="en-US" altLang="zh-CN" baseline="30000" dirty="0">
                <a:sym typeface="+mn-ea"/>
              </a:rPr>
              <a:t>2</a:t>
            </a:r>
          </a:p>
          <a:p>
            <a:pPr lvl="1"/>
            <a:r>
              <a:rPr lang="en-US" altLang="zh-CN" dirty="0">
                <a:sym typeface="+mn-ea"/>
              </a:rPr>
              <a:t>reticle size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/>
              <a:t>~2</a:t>
            </a:r>
            <a:r>
              <a:rPr lang="zh-CN" altLang="en-US" dirty="0">
                <a:sym typeface="+mn-ea"/>
              </a:rPr>
              <a:t> ×</a:t>
            </a:r>
            <a:r>
              <a:rPr lang="en-US" altLang="zh-CN" dirty="0">
                <a:sym typeface="+mn-ea"/>
              </a:rPr>
              <a:t>2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cm</a:t>
            </a:r>
            <a:r>
              <a:rPr lang="en-US" altLang="zh-CN" baseline="30000" dirty="0">
                <a:sym typeface="+mn-ea"/>
              </a:rPr>
              <a:t>2</a:t>
            </a:r>
            <a:endParaRPr lang="en-US" altLang="zh-CN" dirty="0">
              <a:sym typeface="+mn-ea"/>
            </a:endParaRPr>
          </a:p>
          <a:p>
            <a:pPr lvl="1"/>
            <a:r>
              <a:rPr lang="en-US" altLang="zh-CN" dirty="0">
                <a:sym typeface="+mn-ea"/>
              </a:rPr>
              <a:t>2D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stitching</a:t>
            </a:r>
            <a:r>
              <a:rPr lang="zh-CN" altLang="en-US" dirty="0">
                <a:sym typeface="+mn-ea"/>
              </a:rPr>
              <a:t> </a:t>
            </a:r>
            <a:endParaRPr lang="en-US" altLang="zh-CN" dirty="0">
              <a:sym typeface="+mn-ea"/>
            </a:endParaRPr>
          </a:p>
          <a:p>
            <a:pPr lvl="1"/>
            <a:r>
              <a:rPr lang="en-US" altLang="zh-CN" dirty="0">
                <a:sym typeface="+mn-ea"/>
              </a:rPr>
              <a:t>Engineering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run,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chip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under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testing</a:t>
            </a:r>
            <a:r>
              <a:rPr lang="zh-CN" altLang="en-US" dirty="0">
                <a:sym typeface="+mn-ea"/>
              </a:rPr>
              <a:t> </a:t>
            </a:r>
            <a:endParaRPr lang="en-US" altLang="zh-CN" dirty="0"/>
          </a:p>
          <a:p>
            <a:pPr lvl="1"/>
            <a:endParaRPr lang="en-CN" altLang="en-US" baseline="30000" dirty="0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B5302C87-AC39-FE9F-BFC4-7B5267BD4D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73067" y="1252365"/>
            <a:ext cx="3503154" cy="3390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44D751-1BE3-DC5F-D3A1-C51C70FE9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54"/>
          <a:stretch/>
        </p:blipFill>
        <p:spPr>
          <a:xfrm>
            <a:off x="6591187" y="4536496"/>
            <a:ext cx="5466915" cy="20688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328F88-9D2E-B2C5-4AE8-37A7B83FD3AB}"/>
              </a:ext>
            </a:extLst>
          </p:cNvPr>
          <p:cNvSpPr txBox="1"/>
          <p:nvPr/>
        </p:nvSpPr>
        <p:spPr>
          <a:xfrm>
            <a:off x="7890460" y="895868"/>
            <a:ext cx="6139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</a:t>
            </a:r>
            <a:r>
              <a:rPr lang="en-US" altLang="zh-CN" dirty="0">
                <a:solidFill>
                  <a:srgbClr val="0070C0"/>
                </a:solidFill>
              </a:rPr>
              <a:t>titching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chip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11</a:t>
            </a:r>
            <a:r>
              <a:rPr lang="zh-CN" altLang="en-US" b="1" spc="-5" dirty="0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</a:t>
            </a:r>
            <a:r>
              <a:rPr lang="zh-CN" altLang="en-US" dirty="0">
                <a:solidFill>
                  <a:srgbClr val="0070C0"/>
                </a:solidFill>
                <a:sym typeface="+mn-ea"/>
              </a:rPr>
              <a:t>×</a:t>
            </a:r>
            <a:r>
              <a:rPr lang="en-US" altLang="zh-CN" dirty="0">
                <a:solidFill>
                  <a:srgbClr val="0070C0"/>
                </a:solidFill>
                <a:sym typeface="+mn-ea"/>
              </a:rPr>
              <a:t>11 cm</a:t>
            </a:r>
            <a:r>
              <a:rPr lang="en-US" altLang="zh-CN" baseline="30000" dirty="0">
                <a:solidFill>
                  <a:srgbClr val="0070C0"/>
                </a:solidFill>
                <a:sym typeface="+mn-ea"/>
              </a:rPr>
              <a:t>2</a:t>
            </a:r>
            <a:r>
              <a:rPr lang="zh-CN" altLang="en-US" baseline="30000" dirty="0">
                <a:solidFill>
                  <a:srgbClr val="0070C0"/>
                </a:solidFill>
                <a:sym typeface="+mn-ea"/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61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CE45-2FFD-5B45-BC1E-77D0D660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905CA-73AE-9147-B4AE-AFC66CA9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21</a:t>
            </a:fld>
            <a:endParaRPr lang="zh-CN" altLang="en-US"/>
          </a:p>
        </p:txBody>
      </p:sp>
      <p:sp>
        <p:nvSpPr>
          <p:cNvPr id="8" name="副标题 2">
            <a:extLst>
              <a:ext uri="{FF2B5EF4-FFF2-40B4-BE49-F238E27FC236}">
                <a16:creationId xmlns:a16="http://schemas.microsoft.com/office/drawing/2014/main" id="{713EE6C1-2123-D4DB-5278-2BCF5D528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1103335"/>
            <a:ext cx="11163599" cy="5147342"/>
          </a:xfrm>
          <a:ln>
            <a:noFill/>
          </a:ln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survey and our choices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Technical challenges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efforts and results</a:t>
            </a:r>
            <a:endParaRPr lang="en-US" altLang="zh-CN" sz="21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Detailed design including electronics, cooling and mechanics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Readout electronics &amp; BEC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Performance from simulation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07998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C82D-9CBB-C4EE-D1B7-58EE62A54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alternative :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endParaRPr lang="en-CN" dirty="0"/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CB8A30FF-9E33-AF6A-1400-DC435DD48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87" y="3217013"/>
            <a:ext cx="3937577" cy="2040873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54168E47-FCD0-39EA-5EB0-B776EDEF8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531" y="28416"/>
            <a:ext cx="3299469" cy="318859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BC54C198-5308-71E3-7ED5-F363963A1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51" y="5271689"/>
            <a:ext cx="6969605" cy="150925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5CE8E1C-18AE-F62F-AD2F-90AFBC8AB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87" y="747432"/>
            <a:ext cx="12807257" cy="268156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Alternative: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cover</a:t>
            </a:r>
            <a:r>
              <a:rPr lang="zh-CN" altLang="en-US" dirty="0"/>
              <a:t> </a:t>
            </a:r>
            <a:r>
              <a:rPr lang="en-US" altLang="zh-CN" dirty="0"/>
              <a:t>cos</a:t>
            </a:r>
            <a:r>
              <a:rPr lang="zh-CN" altLang="en-US" dirty="0"/>
              <a:t> </a:t>
            </a:r>
            <a:r>
              <a:rPr lang="el-GR" alt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θ</a:t>
            </a:r>
            <a:r>
              <a:rPr lang="en-US" altLang="zh-CN" dirty="0"/>
              <a:t>&lt;=0.991</a:t>
            </a:r>
            <a:r>
              <a:rPr lang="zh-CN" altLang="en-US" dirty="0"/>
              <a:t> </a:t>
            </a:r>
            <a:r>
              <a:rPr lang="en-US" altLang="zh-CN" dirty="0"/>
              <a:t>(no</a:t>
            </a:r>
            <a:r>
              <a:rPr lang="zh-CN" altLang="en-US" dirty="0"/>
              <a:t> </a:t>
            </a:r>
            <a:r>
              <a:rPr lang="en-US" altLang="zh-CN" dirty="0"/>
              <a:t>endcap</a:t>
            </a:r>
            <a:r>
              <a:rPr lang="zh-CN" altLang="en-US" dirty="0"/>
              <a:t> </a:t>
            </a:r>
            <a:r>
              <a:rPr lang="en-US" altLang="zh-CN" dirty="0"/>
              <a:t>disk)</a:t>
            </a:r>
          </a:p>
          <a:p>
            <a:pPr lvl="1"/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double-side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Aim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65nm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/55nm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technology(&lt;=</a:t>
            </a:r>
            <a:r>
              <a:rPr kumimoji="1" lang="en-US" altLang="zh-CN" dirty="0">
                <a:solidFill>
                  <a:srgbClr val="0070C0"/>
                </a:solidFill>
              </a:rPr>
              <a:t>4</a:t>
            </a:r>
            <a:r>
              <a:rPr kumimoji="1" lang="en" altLang="zh-CN" dirty="0">
                <a:solidFill>
                  <a:srgbClr val="0070C0"/>
                </a:solidFill>
              </a:rPr>
              <a:t>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/cm</a:t>
            </a:r>
            <a:r>
              <a:rPr kumimoji="1" lang="en" altLang="zh-CN" baseline="30000" dirty="0">
                <a:solidFill>
                  <a:srgbClr val="0070C0"/>
                </a:solidFill>
              </a:rPr>
              <a:t>2</a:t>
            </a:r>
            <a:r>
              <a:rPr lang="en-US" altLang="zh-CN" dirty="0"/>
              <a:t>)</a:t>
            </a:r>
          </a:p>
          <a:p>
            <a:pPr lvl="1"/>
            <a:endParaRPr lang="en-US" altLang="zh-CN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A3F78B54-A98B-152C-D916-5B9363403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1911" y="4040368"/>
            <a:ext cx="3636976" cy="27074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843078-1B15-17DB-24E5-52D4A89FA5AF}"/>
              </a:ext>
            </a:extLst>
          </p:cNvPr>
          <p:cNvSpPr txBox="1"/>
          <p:nvPr/>
        </p:nvSpPr>
        <p:spPr>
          <a:xfrm>
            <a:off x="8923020" y="3263593"/>
            <a:ext cx="6537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Material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budget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</a:t>
            </a:r>
          </a:p>
          <a:p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l-GR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Φ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=33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degree</a:t>
            </a:r>
            <a:endParaRPr lang="en-CN" altLang="en-US" sz="2400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0D0FFFF9-80B0-11F3-4C03-2B59EE4A4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140" y="3523746"/>
            <a:ext cx="2633324" cy="1734140"/>
          </a:xfrm>
          <a:prstGeom prst="rect">
            <a:avLst/>
          </a:prstGeom>
        </p:spPr>
      </p:pic>
      <p:sp>
        <p:nvSpPr>
          <p:cNvPr id="13" name="圆角矩形 10">
            <a:extLst>
              <a:ext uri="{FF2B5EF4-FFF2-40B4-BE49-F238E27FC236}">
                <a16:creationId xmlns:a16="http://schemas.microsoft.com/office/drawing/2014/main" id="{A402AA8B-7F7A-7DAF-C007-C4121F7ED493}"/>
              </a:ext>
            </a:extLst>
          </p:cNvPr>
          <p:cNvSpPr/>
          <p:nvPr/>
        </p:nvSpPr>
        <p:spPr>
          <a:xfrm>
            <a:off x="5278220" y="3153495"/>
            <a:ext cx="2437516" cy="352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Ladder support size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68359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161EF2B9-CDE0-C39E-761B-156B54A2A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038" y="21791"/>
            <a:ext cx="3299469" cy="3188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1069D-43BC-9BFB-2DAB-FE1E20165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</a:t>
            </a:r>
            <a:r>
              <a:rPr lang="en-US" altLang="zh-CN" dirty="0"/>
              <a:t>baseline</a:t>
            </a:r>
            <a:r>
              <a:rPr lang="en-US" dirty="0"/>
              <a:t>:</a:t>
            </a:r>
            <a:r>
              <a:rPr lang="zh-CN" altLang="en-US" dirty="0"/>
              <a:t> 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C2FDE-83AA-B875-EA4A-4B204CAE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3659" y="6618710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  <a:t>23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25EC0-90A1-28E6-62DC-13DBDBAD7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04" y="670662"/>
            <a:ext cx="11163599" cy="6130453"/>
          </a:xfrm>
        </p:spPr>
        <p:txBody>
          <a:bodyPr>
            <a:normAutofit/>
          </a:bodyPr>
          <a:lstStyle/>
          <a:p>
            <a:r>
              <a:rPr lang="en-US" altLang="zh-CN" dirty="0"/>
              <a:t>Layout: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double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Material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budget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factor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of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lower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than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alternative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option</a:t>
            </a:r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Inner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endParaRPr lang="en-US" altLang="zh-CN" dirty="0"/>
          </a:p>
          <a:p>
            <a:pPr lvl="2"/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Bent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MAPS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can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fit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closer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to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beampipe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endParaRPr lang="en-US" altLang="zh-CN" dirty="0">
              <a:solidFill>
                <a:srgbClr val="0070C0"/>
              </a:solidFill>
              <a:sym typeface="Wingdings" pitchFamily="2" charset="2"/>
            </a:endParaRPr>
          </a:p>
          <a:p>
            <a:pPr lvl="2"/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Low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material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budget,</a:t>
            </a:r>
            <a:r>
              <a:rPr lang="en-US" altLang="zh-CN" dirty="0">
                <a:solidFill>
                  <a:srgbClr val="0070C0"/>
                </a:solidFill>
              </a:rPr>
              <a:t> Single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easy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for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cooling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US" altLang="zh-CN" dirty="0">
              <a:solidFill>
                <a:srgbClr val="0070C0"/>
              </a:solidFill>
            </a:endParaRP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Yield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issue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not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problem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for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Inner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layer</a:t>
            </a:r>
          </a:p>
          <a:p>
            <a:pPr lvl="1"/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outer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No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area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Less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sensitive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Material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outer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layer</a:t>
            </a:r>
          </a:p>
          <a:p>
            <a:pPr lvl="2"/>
            <a:endParaRPr lang="en-US" altLang="zh-CN" dirty="0"/>
          </a:p>
          <a:p>
            <a:pPr lvl="1"/>
            <a:endParaRPr lang="en-US" altLang="zh-CN" dirty="0"/>
          </a:p>
          <a:p>
            <a:pPr lvl="2"/>
            <a:endParaRPr lang="en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C9986-185B-5BA5-B61F-C8D87949C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157" y="3283533"/>
            <a:ext cx="3875061" cy="3517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8B0E5D-F2D3-6835-6B8C-DF4430693AEC}"/>
              </a:ext>
            </a:extLst>
          </p:cNvPr>
          <p:cNvSpPr txBox="1"/>
          <p:nvPr/>
        </p:nvSpPr>
        <p:spPr>
          <a:xfrm>
            <a:off x="9209849" y="4180047"/>
            <a:ext cx="5278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2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21C43-C1C1-FE3E-4368-8D648543E96E}"/>
              </a:ext>
            </a:extLst>
          </p:cNvPr>
          <p:cNvSpPr txBox="1"/>
          <p:nvPr/>
        </p:nvSpPr>
        <p:spPr>
          <a:xfrm>
            <a:off x="10874437" y="5110534"/>
            <a:ext cx="454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3648DD-1222-7D48-7EFE-5CBDDAB606DA}"/>
              </a:ext>
            </a:extLst>
          </p:cNvPr>
          <p:cNvSpPr/>
          <p:nvPr/>
        </p:nvSpPr>
        <p:spPr>
          <a:xfrm>
            <a:off x="9392353" y="462546"/>
            <a:ext cx="2331346" cy="231707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C064D0-7FB2-056A-59A8-910F1A233917}"/>
              </a:ext>
            </a:extLst>
          </p:cNvPr>
          <p:cNvSpPr/>
          <p:nvPr/>
        </p:nvSpPr>
        <p:spPr>
          <a:xfrm>
            <a:off x="9485903" y="535691"/>
            <a:ext cx="2160000" cy="216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2B455E-3884-BE7A-2F64-0370B92AC072}"/>
              </a:ext>
            </a:extLst>
          </p:cNvPr>
          <p:cNvSpPr/>
          <p:nvPr/>
        </p:nvSpPr>
        <p:spPr>
          <a:xfrm>
            <a:off x="9755903" y="805691"/>
            <a:ext cx="1620000" cy="162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03D5E2-0EAC-26CA-2BC6-01320429A2C2}"/>
              </a:ext>
            </a:extLst>
          </p:cNvPr>
          <p:cNvSpPr/>
          <p:nvPr/>
        </p:nvSpPr>
        <p:spPr>
          <a:xfrm>
            <a:off x="10108026" y="1150097"/>
            <a:ext cx="900000" cy="90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69F905-9C65-43D4-3161-88B699A5B731}"/>
              </a:ext>
            </a:extLst>
          </p:cNvPr>
          <p:cNvSpPr/>
          <p:nvPr/>
        </p:nvSpPr>
        <p:spPr>
          <a:xfrm>
            <a:off x="9392353" y="1558820"/>
            <a:ext cx="2331346" cy="7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1A46C1-6E5E-0804-FAEE-43638C68E8BC}"/>
              </a:ext>
            </a:extLst>
          </p:cNvPr>
          <p:cNvSpPr txBox="1"/>
          <p:nvPr/>
        </p:nvSpPr>
        <p:spPr>
          <a:xfrm>
            <a:off x="7704335" y="5369007"/>
            <a:ext cx="2687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3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D051B2A8-267F-12E7-E35F-82FD02483CFB}"/>
              </a:ext>
            </a:extLst>
          </p:cNvPr>
          <p:cNvSpPr/>
          <p:nvPr/>
        </p:nvSpPr>
        <p:spPr>
          <a:xfrm>
            <a:off x="8600370" y="5148018"/>
            <a:ext cx="80617" cy="909959"/>
          </a:xfrm>
          <a:prstGeom prst="leftBrac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EA948674-B005-5A98-B2B0-B4F57EFECB70}"/>
              </a:ext>
            </a:extLst>
          </p:cNvPr>
          <p:cNvSpPr/>
          <p:nvPr/>
        </p:nvSpPr>
        <p:spPr>
          <a:xfrm rot="10800000">
            <a:off x="10599625" y="5202021"/>
            <a:ext cx="116793" cy="400976"/>
          </a:xfrm>
          <a:prstGeom prst="leftBrac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A0E1D32-1F32-4BA5-1648-0A22B7D96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264258"/>
              </p:ext>
            </p:extLst>
          </p:nvPr>
        </p:nvGraphicFramePr>
        <p:xfrm>
          <a:off x="78985" y="5142646"/>
          <a:ext cx="5235699" cy="1560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233">
                  <a:extLst>
                    <a:ext uri="{9D8B030D-6E8A-4147-A177-3AD203B41FA5}">
                      <a16:colId xmlns:a16="http://schemas.microsoft.com/office/drawing/2014/main" val="3974695895"/>
                    </a:ext>
                  </a:extLst>
                </a:gridCol>
                <a:gridCol w="1745233">
                  <a:extLst>
                    <a:ext uri="{9D8B030D-6E8A-4147-A177-3AD203B41FA5}">
                      <a16:colId xmlns:a16="http://schemas.microsoft.com/office/drawing/2014/main" val="4011166888"/>
                    </a:ext>
                  </a:extLst>
                </a:gridCol>
                <a:gridCol w="1745233">
                  <a:extLst>
                    <a:ext uri="{9D8B030D-6E8A-4147-A177-3AD203B41FA5}">
                      <a16:colId xmlns:a16="http://schemas.microsoft.com/office/drawing/2014/main" val="2843247831"/>
                    </a:ext>
                  </a:extLst>
                </a:gridCol>
              </a:tblGrid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Stitching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layer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Length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833076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160mm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816417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2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16.5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240mm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157391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22mm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320mm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900227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CFF51869-9963-2034-C341-F38664C60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703" y="5042324"/>
            <a:ext cx="2543322" cy="15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32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DDC78-F9D2-43A0-AE4B-6FEB51EE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rate estimation of CEPC VTX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6A1369-62A1-4665-841A-FF84C7B73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437112"/>
            <a:ext cx="10972800" cy="2420888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altLang="zh-CN" sz="1800" kern="0" dirty="0"/>
              <a:t>TDR raw hit density: Higgs 0.54</a:t>
            </a:r>
            <a:r>
              <a:rPr lang="zh-CN" altLang="en-US" sz="1800" kern="0" dirty="0"/>
              <a:t>，</a:t>
            </a:r>
            <a:r>
              <a:rPr lang="en-US" altLang="zh-CN" sz="1800" kern="0" dirty="0"/>
              <a:t>Z 0.3;  Safety factor: TDR 1.5, CDR 10; </a:t>
            </a:r>
          </a:p>
          <a:p>
            <a:pPr>
              <a:defRPr/>
            </a:pPr>
            <a:r>
              <a:rPr lang="en-US" altLang="zh-CN" sz="1800" kern="0" dirty="0"/>
              <a:t>Cluster size: </a:t>
            </a:r>
            <a:r>
              <a:rPr lang="en-US" altLang="zh-CN" sz="1800" dirty="0"/>
              <a:t>3pixels/hit (@Twjz 180nm, EPI 18~25um) </a:t>
            </a:r>
          </a:p>
          <a:p>
            <a:pPr>
              <a:defRPr/>
            </a:pPr>
            <a:r>
              <a:rPr lang="en-US" altLang="zh-CN" sz="1800" dirty="0"/>
              <a:t>Area: 1.28cm*2.56cm=3.27cm</a:t>
            </a:r>
            <a:r>
              <a:rPr lang="en-US" altLang="zh-CN" sz="1800" baseline="30000" dirty="0"/>
              <a:t>2</a:t>
            </a:r>
            <a:r>
              <a:rPr lang="en-US" altLang="zh-CN" sz="1800" dirty="0"/>
              <a:t> (@pixel size 25um*25um)</a:t>
            </a:r>
          </a:p>
          <a:p>
            <a:pPr>
              <a:defRPr/>
            </a:pPr>
            <a:r>
              <a:rPr lang="en-US" altLang="zh-CN" sz="1800" kern="0" dirty="0"/>
              <a:t>Word length: 32bit/event (@Taichu’s scale, 512*1024 array)</a:t>
            </a:r>
          </a:p>
          <a:p>
            <a:pPr>
              <a:defRPr/>
            </a:pPr>
            <a:r>
              <a:rPr lang="en-US" altLang="zh-CN" sz="1800" kern="0" dirty="0"/>
              <a:t>Trigger rate</a:t>
            </a:r>
            <a:r>
              <a:rPr lang="zh-CN" altLang="en-US" sz="1800" kern="0" dirty="0"/>
              <a:t>：</a:t>
            </a:r>
            <a:r>
              <a:rPr lang="en-US" altLang="zh-CN" sz="1800" kern="0" dirty="0"/>
              <a:t>20kHz@CDR</a:t>
            </a:r>
            <a:r>
              <a:rPr lang="zh-CN" altLang="en-US" sz="1800" kern="0" dirty="0"/>
              <a:t>，</a:t>
            </a:r>
            <a:r>
              <a:rPr lang="en-US" altLang="zh-CN" sz="1800" kern="0" dirty="0"/>
              <a:t>120kHz@TDR estimated</a:t>
            </a:r>
          </a:p>
          <a:p>
            <a:pPr lvl="1">
              <a:defRPr/>
            </a:pPr>
            <a:r>
              <a:rPr lang="en-US" altLang="zh-CN" sz="1400" kern="0" dirty="0"/>
              <a:t>Trigger latency: 3us(very likely not enough), Error window: 7 bins</a:t>
            </a:r>
          </a:p>
          <a:p>
            <a:pPr lvl="1">
              <a:defRPr/>
            </a:pPr>
            <a:r>
              <a:rPr lang="en-US" altLang="zh-CN" sz="1400" kern="0" dirty="0"/>
              <a:t>FIFO depth: @3us * hit rate/chip</a:t>
            </a:r>
          </a:p>
          <a:p>
            <a:pPr lvl="1">
              <a:defRPr/>
            </a:pPr>
            <a:r>
              <a:rPr lang="en-US" altLang="zh-CN" sz="1400" kern="0" dirty="0"/>
              <a:t>Data rate=pixel/bunch*trigger rate*32bit*error window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207028-A641-4007-A479-EFE92170C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9FD7E819-611F-446F-882F-46B5370504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514076"/>
              </p:ext>
            </p:extLst>
          </p:nvPr>
        </p:nvGraphicFramePr>
        <p:xfrm>
          <a:off x="1343472" y="939846"/>
          <a:ext cx="9109074" cy="3497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9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8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21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17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70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560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61989">
                <a:tc>
                  <a:txBody>
                    <a:bodyPr/>
                    <a:lstStyle/>
                    <a:p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Hit density</a:t>
                      </a:r>
                    </a:p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(Hits/cm</a:t>
                      </a:r>
                      <a:r>
                        <a:rPr lang="en-US" altLang="zh-CN" sz="11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/BX)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Bunch spacing</a:t>
                      </a:r>
                    </a:p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(ns)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Hit rate</a:t>
                      </a:r>
                    </a:p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(M Hits/cm</a:t>
                      </a:r>
                      <a:r>
                        <a:rPr lang="en-US" altLang="zh-CN" sz="11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)</a:t>
                      </a:r>
                    </a:p>
                    <a:p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Hit Pix rate</a:t>
                      </a:r>
                    </a:p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(M Px/cm</a:t>
                      </a:r>
                      <a:r>
                        <a:rPr lang="en-US" altLang="zh-CN" sz="11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)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Hit rate/chip</a:t>
                      </a:r>
                    </a:p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(MHz)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Data </a:t>
                      </a:r>
                      <a:r>
                        <a:rPr lang="en-US" altLang="zh-CN" sz="11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rate@triggerless</a:t>
                      </a:r>
                      <a:endParaRPr lang="en-US" altLang="zh-CN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latin typeface="+mj-lt"/>
                        </a:rPr>
                        <a:t>(Gbps)</a:t>
                      </a:r>
                      <a:endParaRPr lang="zh-CN" altLang="en-US" sz="11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Pixel/bunch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FIFO Depth</a:t>
                      </a:r>
                    </a:p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@3us </a:t>
                      </a:r>
                      <a:r>
                        <a:rPr lang="en-US" altLang="zh-CN" sz="11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rg</a:t>
                      </a:r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 latency 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</a:t>
                      </a:r>
                      <a:r>
                        <a:rPr lang="en-US" altLang="zh-CN" sz="11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rate@trigger</a:t>
                      </a:r>
                      <a:r>
                        <a:rPr lang="en-US" altLang="zh-C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CN" alt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(Mbps)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9">
                <a:tc rowSpan="3"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+mj-lt"/>
                        </a:rPr>
                        <a:t>CDR</a:t>
                      </a: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Higgs</a:t>
                      </a: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2.4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680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3.53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10.59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34.62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1.1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23.5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103.9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105.28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99">
                <a:tc vMerge="1">
                  <a:txBody>
                    <a:bodyPr/>
                    <a:lstStyle/>
                    <a:p>
                      <a:endParaRPr lang="en-US" altLang="zh-CN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W</a:t>
                      </a: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2.3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210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10.95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32.86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107.44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3.4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22.6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322.3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101.248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99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Z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0.25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25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30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98.1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3.1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2.4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294.3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53.76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9">
                <a:tc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99">
                <a:tc rowSpan="3"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+mj-lt"/>
                        </a:rPr>
                        <a:t>TDR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Higgs</a:t>
                      </a: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0.81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591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1.37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4.11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13.44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0.43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7.96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40.4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&lt;10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9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W</a:t>
                      </a: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0.81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257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3.16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9.45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30.90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0.98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7.96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92.8</a:t>
                      </a:r>
                    </a:p>
                    <a:p>
                      <a:pPr algn="r" fontAlgn="ctr"/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~10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482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Z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0.45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latin typeface="+mj-lt"/>
                        </a:rPr>
                        <a:t>23</a:t>
                      </a:r>
                      <a:endParaRPr lang="zh-CN" altLang="en-US" sz="11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19.6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58.7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191.9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latin typeface="+mj-lt"/>
                        </a:rPr>
                        <a:t>5.9</a:t>
                      </a:r>
                      <a:endParaRPr lang="zh-CN" altLang="en-US" sz="11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4.4</a:t>
                      </a:r>
                    </a:p>
                    <a:p>
                      <a:pPr algn="r" fontAlgn="ctr"/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575</a:t>
                      </a:r>
                    </a:p>
                    <a:p>
                      <a:pPr algn="r" fontAlgn="ctr"/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118</a:t>
                      </a:r>
                    </a:p>
                    <a:p>
                      <a:pPr algn="ctr" fontAlgn="ctr"/>
                      <a:endParaRPr lang="en-US" altLang="zh-CN" sz="1100" b="1" i="0" u="none" strike="noStrike" dirty="0">
                        <a:solidFill>
                          <a:srgbClr val="0000FF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852A9AC4-2E13-4273-8F4A-A222266317EB}"/>
              </a:ext>
            </a:extLst>
          </p:cNvPr>
          <p:cNvSpPr/>
          <p:nvPr/>
        </p:nvSpPr>
        <p:spPr bwMode="auto">
          <a:xfrm>
            <a:off x="6888088" y="3428999"/>
            <a:ext cx="949626" cy="929403"/>
          </a:xfrm>
          <a:prstGeom prst="ellipse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2E581CD-1F0D-4DD0-82B8-589B4F619F64}"/>
              </a:ext>
            </a:extLst>
          </p:cNvPr>
          <p:cNvSpPr txBox="1"/>
          <p:nvPr/>
        </p:nvSpPr>
        <p:spPr>
          <a:xfrm>
            <a:off x="6096000" y="5340687"/>
            <a:ext cx="65987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runs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runs (20%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Z)</a:t>
            </a:r>
          </a:p>
          <a:p>
            <a:pPr>
              <a:defRPr/>
            </a:pP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@1Gbps per chip for simplicity </a:t>
            </a:r>
          </a:p>
          <a:p>
            <a:pPr>
              <a:defRPr/>
            </a:pP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triggerless </a:t>
            </a:r>
          </a:p>
        </p:txBody>
      </p:sp>
    </p:spTree>
    <p:extLst>
      <p:ext uri="{BB962C8B-B14F-4D97-AF65-F5344CB8AC3E}">
        <p14:creationId xmlns:p14="http://schemas.microsoft.com/office/powerpoint/2010/main" val="1812795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1A45-859F-50BA-58A7-162DD9B6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TDR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consumption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DA1C76-77FA-87FC-0A18-62B45F45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25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5C3A0-436B-F176-FCED-80500EBB9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303" y="783821"/>
            <a:ext cx="11163599" cy="5147342"/>
          </a:xfrm>
        </p:spPr>
        <p:txBody>
          <a:bodyPr>
            <a:normAutofit/>
          </a:bodyPr>
          <a:lstStyle/>
          <a:p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 err="1"/>
              <a:t>Taichu</a:t>
            </a:r>
            <a:r>
              <a:rPr lang="en-US" altLang="zh-CN" dirty="0"/>
              <a:t>/</a:t>
            </a:r>
            <a:r>
              <a:rPr lang="en-US" altLang="zh-CN" dirty="0" err="1"/>
              <a:t>Jadepix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" altLang="zh-CN" b="1" dirty="0">
                <a:effectLst/>
              </a:rPr>
              <a:t>Fast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priority</a:t>
            </a:r>
            <a:r>
              <a:rPr lang="en" altLang="zh-CN" b="1" dirty="0">
                <a:effectLst/>
              </a:rPr>
              <a:t> </a:t>
            </a:r>
            <a:r>
              <a:rPr lang="en-US" altLang="zh-CN" b="1" dirty="0">
                <a:effectLst/>
              </a:rPr>
              <a:t>digital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readout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cope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40MHz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pole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65/55nm</a:t>
            </a:r>
            <a:r>
              <a:rPr lang="zh-CN" altLang="en-US" dirty="0"/>
              <a:t> </a:t>
            </a:r>
            <a:r>
              <a:rPr lang="en-US" altLang="zh-CN" dirty="0"/>
              <a:t>CIS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consumption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reduced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40mW/cm</a:t>
            </a:r>
            <a:r>
              <a:rPr lang="en-US" altLang="zh-CN" baseline="30000" dirty="0"/>
              <a:t>2</a:t>
            </a:r>
            <a:endParaRPr lang="en-CN" baseline="30000" dirty="0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C4E0BF1B-28BE-AF9B-00C5-F867A7389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340" y="1943752"/>
            <a:ext cx="4147357" cy="2833129"/>
          </a:xfrm>
          <a:prstGeom prst="rect">
            <a:avLst/>
          </a:prstGeom>
        </p:spPr>
      </p:pic>
      <p:graphicFrame>
        <p:nvGraphicFramePr>
          <p:cNvPr id="6" name="表格 2">
            <a:extLst>
              <a:ext uri="{FF2B5EF4-FFF2-40B4-BE49-F238E27FC236}">
                <a16:creationId xmlns:a16="http://schemas.microsoft.com/office/drawing/2014/main" id="{95A1CA3B-6CFE-22BF-63C1-FED51B5C72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677441"/>
              </p:ext>
            </p:extLst>
          </p:nvPr>
        </p:nvGraphicFramePr>
        <p:xfrm>
          <a:off x="585796" y="4719955"/>
          <a:ext cx="8944812" cy="17729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85211">
                  <a:extLst>
                    <a:ext uri="{9D8B030D-6E8A-4147-A177-3AD203B41FA5}">
                      <a16:colId xmlns:a16="http://schemas.microsoft.com/office/drawing/2014/main" val="228147397"/>
                    </a:ext>
                  </a:extLst>
                </a:gridCol>
                <a:gridCol w="1588168">
                  <a:extLst>
                    <a:ext uri="{9D8B030D-6E8A-4147-A177-3AD203B41FA5}">
                      <a16:colId xmlns:a16="http://schemas.microsoft.com/office/drawing/2014/main" val="1007386139"/>
                    </a:ext>
                  </a:extLst>
                </a:gridCol>
                <a:gridCol w="1359569">
                  <a:extLst>
                    <a:ext uri="{9D8B030D-6E8A-4147-A177-3AD203B41FA5}">
                      <a16:colId xmlns:a16="http://schemas.microsoft.com/office/drawing/2014/main" val="2762844204"/>
                    </a:ext>
                  </a:extLst>
                </a:gridCol>
                <a:gridCol w="1335505">
                  <a:extLst>
                    <a:ext uri="{9D8B030D-6E8A-4147-A177-3AD203B41FA5}">
                      <a16:colId xmlns:a16="http://schemas.microsoft.com/office/drawing/2014/main" val="2123088747"/>
                    </a:ext>
                  </a:extLst>
                </a:gridCol>
                <a:gridCol w="1311442">
                  <a:extLst>
                    <a:ext uri="{9D8B030D-6E8A-4147-A177-3AD203B41FA5}">
                      <a16:colId xmlns:a16="http://schemas.microsoft.com/office/drawing/2014/main" val="1597840684"/>
                    </a:ext>
                  </a:extLst>
                </a:gridCol>
                <a:gridCol w="1364917">
                  <a:extLst>
                    <a:ext uri="{9D8B030D-6E8A-4147-A177-3AD203B41FA5}">
                      <a16:colId xmlns:a16="http://schemas.microsoft.com/office/drawing/2014/main" val="2329680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Matrix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Periphery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err="1"/>
                        <a:t>DataTrans</a:t>
                      </a:r>
                      <a:r>
                        <a:rPr lang="en-US" altLang="zh-CN" sz="1600" dirty="0"/>
                        <a:t>.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DACs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Total Power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734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TaiChu3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prototype</a:t>
                      </a:r>
                    </a:p>
                    <a:p>
                      <a:r>
                        <a:rPr lang="en-US" altLang="zh-CN" sz="1600" dirty="0"/>
                        <a:t>@ </a:t>
                      </a:r>
                      <a:r>
                        <a:rPr lang="en-US" altLang="zh-CN" sz="1600" dirty="0" err="1"/>
                        <a:t>triggerless</a:t>
                      </a:r>
                      <a:r>
                        <a:rPr lang="en-US" altLang="zh-CN" sz="1600" dirty="0"/>
                        <a:t> (CDR)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304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135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</a:rPr>
                        <a:t>mW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206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655 </a:t>
                      </a:r>
                      <a:r>
                        <a:rPr lang="en-US" altLang="zh-CN" sz="1600" dirty="0" err="1">
                          <a:solidFill>
                            <a:srgbClr val="C00000"/>
                          </a:solidFill>
                        </a:rPr>
                        <a:t>mW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0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65nm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for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TDR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@ 1 Gbps/chip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(TDR </a:t>
                      </a:r>
                      <a:r>
                        <a:rPr lang="en-US" altLang="zh-CN" sz="1600" dirty="0" err="1"/>
                        <a:t>LowLumi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Z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80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36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186 </a:t>
                      </a:r>
                      <a:r>
                        <a:rPr lang="en-US" altLang="zh-CN" sz="1600" dirty="0" err="1">
                          <a:solidFill>
                            <a:srgbClr val="C00000"/>
                          </a:solidFill>
                        </a:rPr>
                        <a:t>mW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970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452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C539F-010C-4363-D5CC-4C4B7E846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Electronics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C02656-7D3A-C092-8FFF-D846F738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26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592FC-A9AD-0685-9314-FBF98ACC3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0536" y="810732"/>
            <a:ext cx="11163599" cy="5147342"/>
          </a:xfrm>
        </p:spPr>
        <p:txBody>
          <a:bodyPr>
            <a:normAutofit/>
          </a:bodyPr>
          <a:lstStyle/>
          <a:p>
            <a:pPr lvl="1"/>
            <a:r>
              <a:rPr kumimoji="1" lang="en-US" altLang="zh-CN" sz="2800" dirty="0"/>
              <a:t>Alternative: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flexible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PCB</a:t>
            </a:r>
            <a:r>
              <a:rPr kumimoji="1" lang="zh-CN" altLang="en-US" sz="2800" dirty="0"/>
              <a:t> </a:t>
            </a:r>
            <a:endParaRPr kumimoji="1" lang="en-US" altLang="zh-CN" sz="2800" dirty="0"/>
          </a:p>
          <a:p>
            <a:pPr lvl="2"/>
            <a:r>
              <a:rPr kumimoji="1" lang="en" altLang="zh-CN" sz="2400" dirty="0"/>
              <a:t>Signal, clock, control, power, ground will be handled by control board through flexible PCB</a:t>
            </a:r>
          </a:p>
          <a:p>
            <a:pPr lvl="1"/>
            <a:r>
              <a:rPr kumimoji="1" lang="en-US" altLang="zh-CN" sz="2800" dirty="0"/>
              <a:t>Baseline: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stitching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and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RDL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metal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layer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wafer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to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replace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PCB</a:t>
            </a:r>
            <a:endParaRPr kumimoji="1" lang="en" altLang="zh-CN" sz="2800" dirty="0"/>
          </a:p>
          <a:p>
            <a:pPr lvl="1"/>
            <a:endParaRPr kumimoji="1" lang="en" altLang="zh-C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970F86-3845-1ECB-06AC-630111B8D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933583"/>
            <a:ext cx="6096000" cy="243941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4E7F7A2-3FAA-FC31-720D-057349696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21" y="3840048"/>
            <a:ext cx="5570742" cy="10259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33DEE3-8315-684F-ED03-767FCF8302D0}"/>
              </a:ext>
            </a:extLst>
          </p:cNvPr>
          <p:cNvSpPr txBox="1"/>
          <p:nvPr/>
        </p:nvSpPr>
        <p:spPr>
          <a:xfrm>
            <a:off x="1148937" y="3199737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Alternative:</a:t>
            </a:r>
            <a:r>
              <a:rPr lang="zh-CN" altLang="en-US" dirty="0">
                <a:solidFill>
                  <a:srgbClr val="0070C0"/>
                </a:solidFill>
              </a:rPr>
              <a:t>  </a:t>
            </a:r>
            <a:endParaRPr lang="en-CN" dirty="0">
              <a:solidFill>
                <a:srgbClr val="0070C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2D3D12D-0939-8A25-ACC4-45C7364A2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2" y="5101770"/>
            <a:ext cx="5144291" cy="16117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1C69E3-C11A-63FC-8F7A-CD0352904CCF}"/>
              </a:ext>
            </a:extLst>
          </p:cNvPr>
          <p:cNvSpPr txBox="1"/>
          <p:nvPr/>
        </p:nvSpPr>
        <p:spPr>
          <a:xfrm>
            <a:off x="6942116" y="3259678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baseline: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ITS3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like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stitching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and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RDL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77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6BC4F-4CB4-7751-1FE3-EE6BAFDE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technologies: Cable and service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84245F-3654-1BF5-9D03-A5B17DBE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27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FBB11-D888-F450-A4CC-60FE305CF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32" y="723836"/>
            <a:ext cx="12870180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MDI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cable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service</a:t>
            </a:r>
          </a:p>
          <a:p>
            <a:pPr lvl="1"/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 dirty="0"/>
              <a:t>signal</a:t>
            </a:r>
            <a:r>
              <a:rPr lang="zh-CN" altLang="en-US" dirty="0"/>
              <a:t> </a:t>
            </a:r>
            <a:r>
              <a:rPr lang="en-US" altLang="zh-CN" dirty="0"/>
              <a:t>transferred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fiber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service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E3D85-EA27-2698-97FB-EFC0574CC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32" y="2238421"/>
            <a:ext cx="7087558" cy="432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D902D3-CB8F-5512-31B9-F1565B382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82" t="24547"/>
          <a:stretch/>
        </p:blipFill>
        <p:spPr>
          <a:xfrm>
            <a:off x="7291393" y="4070652"/>
            <a:ext cx="4278363" cy="2082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3ABE5-55CA-E718-1BCD-2CD7F4912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168" y="2322542"/>
            <a:ext cx="5002900" cy="998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4C06C-A0DF-27D9-634C-5056B62AB85C}"/>
              </a:ext>
            </a:extLst>
          </p:cNvPr>
          <p:cNvSpPr txBox="1"/>
          <p:nvPr/>
        </p:nvSpPr>
        <p:spPr>
          <a:xfrm>
            <a:off x="7724259" y="3575138"/>
            <a:ext cx="6519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ATLAS</a:t>
            </a:r>
            <a:r>
              <a:rPr lang="zh-CN" altLang="en-US" dirty="0"/>
              <a:t> </a:t>
            </a:r>
            <a:r>
              <a:rPr lang="en-US" altLang="zh-CN" dirty="0"/>
              <a:t>HGTD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r>
              <a:rPr lang="zh-CN" altLang="en-US" dirty="0"/>
              <a:t> 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362683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BF7C-0B20-2586-E403-9868DC097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Physics</a:t>
            </a:r>
            <a:r>
              <a:rPr lang="zh-CN" altLang="en-US" dirty="0"/>
              <a:t> </a:t>
            </a:r>
            <a:r>
              <a:rPr lang="en-US" altLang="zh-CN" dirty="0"/>
              <a:t>Performance:</a:t>
            </a:r>
            <a:r>
              <a:rPr lang="zh-CN" altLang="en-US" dirty="0"/>
              <a:t> </a:t>
            </a:r>
            <a:r>
              <a:rPr lang="en-US" altLang="zh-CN" dirty="0"/>
              <a:t>impact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72CD8F-E29D-88AF-C8B5-890B2F29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28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0C8C6-804C-2BAA-1BA1-43035080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643"/>
            <a:ext cx="13110358" cy="5147342"/>
          </a:xfrm>
        </p:spPr>
        <p:txBody>
          <a:bodyPr>
            <a:normAutofit/>
          </a:bodyPr>
          <a:lstStyle/>
          <a:p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barrel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(alternative</a:t>
            </a:r>
            <a:r>
              <a:rPr lang="zh-CN" altLang="en-US" dirty="0"/>
              <a:t> </a:t>
            </a:r>
            <a:r>
              <a:rPr lang="en-US" altLang="zh-CN" dirty="0"/>
              <a:t>option)</a:t>
            </a:r>
          </a:p>
          <a:p>
            <a:pPr lvl="1"/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r>
              <a:rPr lang="en-US" altLang="zh-CN" dirty="0"/>
              <a:t>(baseline)</a:t>
            </a:r>
            <a:r>
              <a:rPr lang="zh-CN" altLang="en-US" dirty="0"/>
              <a:t> </a:t>
            </a:r>
            <a:r>
              <a:rPr lang="en-US" altLang="zh-CN" dirty="0"/>
              <a:t>replacing</a:t>
            </a:r>
            <a:r>
              <a:rPr lang="zh-CN" altLang="en-US" dirty="0"/>
              <a:t> </a:t>
            </a:r>
            <a:r>
              <a:rPr lang="en-US" altLang="zh-CN" dirty="0"/>
              <a:t>1/2/3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(~30%</a:t>
            </a:r>
            <a:r>
              <a:rPr lang="zh-CN" altLang="en-US" dirty="0"/>
              <a:t> </a:t>
            </a:r>
            <a:r>
              <a:rPr lang="en-US" altLang="zh-CN" dirty="0"/>
              <a:t>improvement)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75D21-69BF-53B2-1D5E-449799308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312" y="1834025"/>
            <a:ext cx="4067694" cy="4844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484A15-3FBF-07EA-C0F4-41901BE3F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486" y="1852300"/>
            <a:ext cx="4091967" cy="4844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2FF10-30CC-FD84-CBDF-A6AEA97D1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210" y="3610099"/>
            <a:ext cx="3209042" cy="256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20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0F71B-2315-D231-DDD8-3CDE3CF7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60A3E-BA7D-A713-0750-2A37C313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29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A0FD7-2E9D-FED9-719D-B5707F518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64" y="861137"/>
            <a:ext cx="11144895" cy="5779730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/>
              <a:t>IHEP:</a:t>
            </a:r>
            <a:r>
              <a:rPr lang="zh-CN" altLang="en-US" dirty="0"/>
              <a:t> </a:t>
            </a:r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 err="1"/>
              <a:t>intergration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assembly,</a:t>
            </a:r>
            <a:r>
              <a:rPr lang="zh-CN" altLang="en-US" dirty="0"/>
              <a:t> </a:t>
            </a:r>
            <a:r>
              <a:rPr lang="en-US" altLang="zh-CN" dirty="0"/>
              <a:t>electronics,</a:t>
            </a:r>
            <a:r>
              <a:rPr lang="zh-CN" altLang="en-US" dirty="0"/>
              <a:t> </a:t>
            </a:r>
            <a:r>
              <a:rPr lang="en-US" altLang="zh-CN" dirty="0"/>
              <a:t>offline</a:t>
            </a:r>
            <a:r>
              <a:rPr lang="zh-CN" altLang="en-US" dirty="0"/>
              <a:t>  </a:t>
            </a:r>
            <a:endParaRPr lang="en-US" altLang="zh-CN" dirty="0"/>
          </a:p>
          <a:p>
            <a:pPr lvl="1"/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Joao,</a:t>
            </a:r>
            <a:r>
              <a:rPr lang="zh-CN" altLang="en-US" dirty="0"/>
              <a:t> </a:t>
            </a:r>
            <a:r>
              <a:rPr lang="en-US" altLang="zh-CN" dirty="0"/>
              <a:t>Zhijun</a:t>
            </a:r>
            <a:r>
              <a:rPr lang="zh-CN" altLang="en-US" dirty="0"/>
              <a:t> </a:t>
            </a:r>
            <a:r>
              <a:rPr lang="en-US" altLang="zh-CN" dirty="0"/>
              <a:t>,Ouyang</a:t>
            </a:r>
            <a:r>
              <a:rPr lang="zh-CN" altLang="en-US" dirty="0"/>
              <a:t> </a:t>
            </a:r>
            <a:r>
              <a:rPr lang="en-US" altLang="zh-CN" dirty="0" err="1"/>
              <a:t>Qun</a:t>
            </a:r>
            <a:endParaRPr lang="en-US" altLang="zh-CN" dirty="0"/>
          </a:p>
          <a:p>
            <a:pPr lvl="1"/>
            <a:r>
              <a:rPr lang="en-US" altLang="zh-CN" dirty="0" err="1"/>
              <a:t>Mechnical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 err="1"/>
              <a:t>Jinyu</a:t>
            </a:r>
            <a:r>
              <a:rPr lang="zh-CN" altLang="en-US" dirty="0"/>
              <a:t> </a:t>
            </a:r>
            <a:r>
              <a:rPr lang="en-US" altLang="zh-CN" dirty="0"/>
              <a:t>Fu</a:t>
            </a:r>
          </a:p>
          <a:p>
            <a:pPr lvl="1"/>
            <a:r>
              <a:rPr lang="en-US" altLang="zh-CN" dirty="0"/>
              <a:t>Electronics:</a:t>
            </a:r>
            <a:r>
              <a:rPr lang="zh-CN" altLang="en-US" dirty="0"/>
              <a:t> </a:t>
            </a:r>
            <a:r>
              <a:rPr lang="en-US" altLang="zh-CN" dirty="0"/>
              <a:t>Wei</a:t>
            </a:r>
            <a:r>
              <a:rPr lang="zh-CN" altLang="en-US" dirty="0"/>
              <a:t> </a:t>
            </a:r>
            <a:r>
              <a:rPr lang="en-US" altLang="zh-CN" dirty="0" err="1"/>
              <a:t>wei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Ying</a:t>
            </a:r>
            <a:r>
              <a:rPr lang="zh-CN" altLang="en-US" dirty="0"/>
              <a:t> </a:t>
            </a:r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Jun</a:t>
            </a:r>
            <a:r>
              <a:rPr lang="zh-CN" altLang="en-US" dirty="0"/>
              <a:t> </a:t>
            </a:r>
            <a:r>
              <a:rPr lang="en-US" altLang="zh-CN" dirty="0"/>
              <a:t>Hu,</a:t>
            </a:r>
            <a:r>
              <a:rPr lang="zh-CN" altLang="en-US" dirty="0"/>
              <a:t> </a:t>
            </a:r>
            <a:r>
              <a:rPr lang="en-US" altLang="zh-CN" dirty="0" err="1"/>
              <a:t>Yunpeng</a:t>
            </a:r>
            <a:r>
              <a:rPr lang="zh-CN" altLang="en-US" dirty="0"/>
              <a:t> </a:t>
            </a:r>
            <a:r>
              <a:rPr lang="en-US" altLang="zh-CN" dirty="0"/>
              <a:t>Lu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Yang</a:t>
            </a:r>
            <a:r>
              <a:rPr lang="zh-CN" altLang="en-US" dirty="0"/>
              <a:t> </a:t>
            </a:r>
            <a:r>
              <a:rPr lang="en-US" altLang="zh-CN" dirty="0"/>
              <a:t>Zhou,</a:t>
            </a:r>
            <a:r>
              <a:rPr lang="zh-CN" altLang="en-US" dirty="0"/>
              <a:t> </a:t>
            </a:r>
            <a:r>
              <a:rPr lang="en-US" altLang="zh-CN" dirty="0" err="1"/>
              <a:t>Xiaoting</a:t>
            </a:r>
            <a:r>
              <a:rPr lang="zh-CN" altLang="en-US" dirty="0"/>
              <a:t> </a:t>
            </a:r>
            <a:r>
              <a:rPr lang="en-US" altLang="zh-CN" dirty="0"/>
              <a:t>Li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DAQ:</a:t>
            </a:r>
            <a:r>
              <a:rPr lang="zh-CN" altLang="en-US" dirty="0"/>
              <a:t> </a:t>
            </a:r>
            <a:r>
              <a:rPr lang="en-US" altLang="zh-CN" dirty="0" err="1"/>
              <a:t>Hongyu</a:t>
            </a:r>
            <a:r>
              <a:rPr lang="zh-CN" altLang="en-US" dirty="0"/>
              <a:t> </a:t>
            </a:r>
            <a:r>
              <a:rPr lang="en-US" altLang="zh-CN" dirty="0"/>
              <a:t>Zhang</a:t>
            </a:r>
          </a:p>
          <a:p>
            <a:pPr lvl="1"/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assembly:</a:t>
            </a:r>
            <a:r>
              <a:rPr lang="zh-CN" altLang="en-US" dirty="0"/>
              <a:t> </a:t>
            </a:r>
            <a:r>
              <a:rPr lang="en-US" altLang="zh-CN" dirty="0" err="1"/>
              <a:t>Mingyi</a:t>
            </a:r>
            <a:r>
              <a:rPr lang="zh-CN" altLang="en-US" dirty="0"/>
              <a:t> </a:t>
            </a:r>
            <a:r>
              <a:rPr lang="en-US" altLang="zh-CN" dirty="0"/>
              <a:t>Dong</a:t>
            </a:r>
          </a:p>
          <a:p>
            <a:pPr lvl="1"/>
            <a:r>
              <a:rPr lang="en-US" altLang="zh-CN" dirty="0"/>
              <a:t>Physics:</a:t>
            </a:r>
            <a:r>
              <a:rPr lang="zh-CN" altLang="en-US" dirty="0"/>
              <a:t>  </a:t>
            </a:r>
            <a:r>
              <a:rPr lang="en-US" altLang="zh-CN" dirty="0" err="1"/>
              <a:t>Chengdong</a:t>
            </a:r>
            <a:r>
              <a:rPr lang="zh-CN" altLang="en-US" dirty="0"/>
              <a:t> </a:t>
            </a:r>
            <a:r>
              <a:rPr lang="en-US" altLang="zh-CN" dirty="0"/>
              <a:t>Fu,</a:t>
            </a:r>
            <a:r>
              <a:rPr lang="zh-CN" altLang="en-US" dirty="0"/>
              <a:t> </a:t>
            </a:r>
            <a:r>
              <a:rPr lang="en-US" altLang="zh-CN" dirty="0" err="1"/>
              <a:t>linghui</a:t>
            </a:r>
            <a:r>
              <a:rPr lang="zh-CN" altLang="en-US" dirty="0"/>
              <a:t> </a:t>
            </a:r>
            <a:r>
              <a:rPr lang="en-US" altLang="zh-CN" dirty="0"/>
              <a:t>Wu,</a:t>
            </a:r>
            <a:r>
              <a:rPr lang="zh-CN" altLang="en-US" dirty="0"/>
              <a:t> </a:t>
            </a:r>
            <a:r>
              <a:rPr lang="en-US" altLang="zh-CN" dirty="0"/>
              <a:t>Gang</a:t>
            </a:r>
            <a:r>
              <a:rPr lang="zh-CN" altLang="en-US" dirty="0"/>
              <a:t> </a:t>
            </a:r>
            <a:r>
              <a:rPr lang="en-US" altLang="zh-CN" dirty="0"/>
              <a:t>Li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 err="1"/>
              <a:t>ShanDong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Meng</a:t>
            </a:r>
            <a:r>
              <a:rPr lang="zh-CN" altLang="en-US" dirty="0"/>
              <a:t> </a:t>
            </a:r>
            <a:r>
              <a:rPr lang="en-US" altLang="zh-CN" dirty="0"/>
              <a:t>Wang,</a:t>
            </a:r>
            <a:r>
              <a:rPr lang="zh-CN" altLang="en-US" dirty="0"/>
              <a:t> </a:t>
            </a:r>
            <a:r>
              <a:rPr lang="en-US" altLang="zh-CN" dirty="0"/>
              <a:t>Liang</a:t>
            </a:r>
            <a:r>
              <a:rPr lang="zh-CN" altLang="en-US" dirty="0"/>
              <a:t> </a:t>
            </a:r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 err="1"/>
              <a:t>Jianing</a:t>
            </a:r>
            <a:r>
              <a:rPr lang="zh-CN" altLang="en-US" dirty="0"/>
              <a:t> </a:t>
            </a:r>
            <a:r>
              <a:rPr lang="en-US" altLang="zh-CN" dirty="0"/>
              <a:t>Dong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CCNU: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assembly,</a:t>
            </a:r>
            <a:r>
              <a:rPr lang="zh-CN" altLang="en-US" dirty="0"/>
              <a:t> </a:t>
            </a:r>
            <a:r>
              <a:rPr lang="en-US" altLang="zh-CN" dirty="0" err="1"/>
              <a:t>Xiangming</a:t>
            </a:r>
            <a:r>
              <a:rPr lang="zh-CN" altLang="en-US" dirty="0"/>
              <a:t> </a:t>
            </a:r>
            <a:r>
              <a:rPr lang="en-US" altLang="zh-CN" dirty="0"/>
              <a:t>Sun,</a:t>
            </a:r>
            <a:r>
              <a:rPr lang="zh-CN" altLang="en-US" dirty="0"/>
              <a:t> </a:t>
            </a:r>
            <a:r>
              <a:rPr lang="en-US" altLang="zh-CN" dirty="0"/>
              <a:t>Ping</a:t>
            </a:r>
            <a:r>
              <a:rPr lang="zh-CN" altLang="en-US" dirty="0"/>
              <a:t> </a:t>
            </a:r>
            <a:r>
              <a:rPr lang="en-US" altLang="zh-CN" dirty="0"/>
              <a:t>Yang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North</a:t>
            </a:r>
            <a:r>
              <a:rPr lang="zh-CN" altLang="en-US" dirty="0"/>
              <a:t> </a:t>
            </a:r>
            <a:r>
              <a:rPr lang="en-US" altLang="zh-CN" dirty="0"/>
              <a:t>West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 err="1"/>
              <a:t>Xiaoming</a:t>
            </a:r>
            <a:r>
              <a:rPr lang="zh-CN" altLang="en-US" dirty="0"/>
              <a:t> </a:t>
            </a:r>
            <a:r>
              <a:rPr lang="en-US" altLang="zh-CN" dirty="0"/>
              <a:t>Wei,</a:t>
            </a:r>
            <a:r>
              <a:rPr lang="zh-CN" altLang="en-US" dirty="0"/>
              <a:t> </a:t>
            </a:r>
            <a:r>
              <a:rPr lang="en-US" altLang="zh-CN" dirty="0"/>
              <a:t>Jia</a:t>
            </a:r>
            <a:r>
              <a:rPr lang="zh-CN" altLang="en-US" dirty="0"/>
              <a:t> </a:t>
            </a:r>
            <a:r>
              <a:rPr lang="en-US" altLang="zh-CN" dirty="0"/>
              <a:t>Wang,</a:t>
            </a:r>
            <a:r>
              <a:rPr lang="zh-CN" altLang="en-US" dirty="0"/>
              <a:t> </a:t>
            </a:r>
            <a:r>
              <a:rPr lang="en-US" altLang="zh-CN" dirty="0" err="1"/>
              <a:t>Yongcai</a:t>
            </a:r>
            <a:r>
              <a:rPr lang="zh-CN" altLang="en-US" dirty="0"/>
              <a:t> </a:t>
            </a:r>
            <a:r>
              <a:rPr lang="en-US" altLang="zh-CN" dirty="0"/>
              <a:t>Hu</a:t>
            </a:r>
          </a:p>
          <a:p>
            <a:r>
              <a:rPr lang="en-US" altLang="zh-CN" dirty="0"/>
              <a:t>Nanchang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  </a:t>
            </a:r>
            <a:r>
              <a:rPr lang="en-US" altLang="zh-CN" dirty="0"/>
              <a:t>Tianya</a:t>
            </a:r>
            <a:r>
              <a:rPr lang="zh-CN" altLang="en-US" dirty="0"/>
              <a:t> </a:t>
            </a:r>
            <a:r>
              <a:rPr lang="en-US" altLang="zh-CN" dirty="0"/>
              <a:t>Wu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Nanjing:</a:t>
            </a:r>
            <a:r>
              <a:rPr lang="zh-CN" altLang="en-US" dirty="0"/>
              <a:t> </a:t>
            </a:r>
            <a:r>
              <a:rPr lang="en-US" altLang="zh-CN" dirty="0" err="1"/>
              <a:t>irradation</a:t>
            </a:r>
            <a:r>
              <a:rPr lang="zh-CN" altLang="en-US" dirty="0"/>
              <a:t> </a:t>
            </a:r>
            <a:r>
              <a:rPr lang="en-US" altLang="zh-CN" dirty="0"/>
              <a:t>study:</a:t>
            </a:r>
            <a:r>
              <a:rPr lang="zh-CN" altLang="en-US" dirty="0"/>
              <a:t> </a:t>
            </a:r>
            <a:r>
              <a:rPr lang="en-US" altLang="zh-CN" dirty="0"/>
              <a:t>Ming</a:t>
            </a:r>
            <a:r>
              <a:rPr lang="zh-CN" altLang="en-US" dirty="0"/>
              <a:t> </a:t>
            </a:r>
            <a:r>
              <a:rPr lang="en-US" altLang="zh-CN" dirty="0"/>
              <a:t>Qi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Lei</a:t>
            </a:r>
            <a:r>
              <a:rPr lang="zh-CN" altLang="en-US" dirty="0"/>
              <a:t> </a:t>
            </a:r>
            <a:r>
              <a:rPr lang="en-US" altLang="zh-CN" dirty="0"/>
              <a:t>Zhang</a:t>
            </a:r>
          </a:p>
          <a:p>
            <a:r>
              <a:rPr lang="en-US" altLang="zh-CN" dirty="0"/>
              <a:t>IFAE: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Sebastian</a:t>
            </a:r>
            <a:r>
              <a:rPr lang="zh-CN" altLang="en-US" dirty="0"/>
              <a:t> </a:t>
            </a:r>
            <a:r>
              <a:rPr lang="en-US" altLang="en-US" dirty="0"/>
              <a:t>Grinstein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Raimon</a:t>
            </a:r>
            <a:r>
              <a:rPr lang="zh-CN" altLang="en-US" dirty="0"/>
              <a:t> </a:t>
            </a:r>
            <a:r>
              <a:rPr lang="en-US" altLang="zh-CN" dirty="0"/>
              <a:t>Casanova</a:t>
            </a:r>
          </a:p>
          <a:p>
            <a:r>
              <a:rPr lang="en-US" altLang="zh-CN" dirty="0"/>
              <a:t>IPHC/CNRS: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 ,</a:t>
            </a:r>
            <a:r>
              <a:rPr lang="zh-CN" altLang="en-US" dirty="0"/>
              <a:t> </a:t>
            </a:r>
            <a:r>
              <a:rPr lang="en-US" altLang="zh-CN" dirty="0"/>
              <a:t>Christine</a:t>
            </a:r>
            <a:r>
              <a:rPr lang="zh-CN" altLang="en-US" dirty="0"/>
              <a:t> </a:t>
            </a:r>
            <a:r>
              <a:rPr lang="en-US" altLang="zh-CN" dirty="0"/>
              <a:t>Hu,</a:t>
            </a:r>
            <a:r>
              <a:rPr lang="zh-CN" altLang="en-US" dirty="0"/>
              <a:t> </a:t>
            </a:r>
            <a:r>
              <a:rPr lang="en-US" altLang="zh-CN" dirty="0" err="1"/>
              <a:t>Yongcai</a:t>
            </a:r>
            <a:r>
              <a:rPr lang="zh-CN" altLang="en-US" dirty="0"/>
              <a:t> </a:t>
            </a:r>
            <a:r>
              <a:rPr lang="en-US" altLang="zh-CN" dirty="0"/>
              <a:t>Hu</a:t>
            </a:r>
          </a:p>
          <a:p>
            <a:endParaRPr lang="en-US" altLang="zh-CN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416399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123D0-3BDE-5B32-BD96-1B8C7C775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Introduction: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63EFFA-D9FA-2900-DB5A-3D605C42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E67B8-061C-1030-2876-BF0277EB0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54" y="694357"/>
            <a:ext cx="11163599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required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four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concept</a:t>
            </a:r>
          </a:p>
          <a:p>
            <a:r>
              <a:rPr lang="en-US" altLang="zh-CN" dirty="0"/>
              <a:t>Motivation: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Aim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impact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vertexing</a:t>
            </a:r>
            <a:r>
              <a:rPr lang="zh-CN" altLang="en-US" dirty="0"/>
              <a:t> </a:t>
            </a:r>
            <a:r>
              <a:rPr lang="en-US" altLang="zh-CN" dirty="0"/>
              <a:t>capability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dirty="0"/>
              <a:t>H → bb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cc/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light</a:t>
            </a:r>
            <a:r>
              <a:rPr lang="zh-CN" altLang="en-US" dirty="0"/>
              <a:t> </a:t>
            </a:r>
            <a:r>
              <a:rPr lang="en-US" altLang="zh-CN" dirty="0"/>
              <a:t>quark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gluons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observation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cc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gg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important</a:t>
            </a:r>
            <a:r>
              <a:rPr lang="zh-CN" altLang="en-US" dirty="0"/>
              <a:t> </a:t>
            </a:r>
            <a:r>
              <a:rPr lang="en-US" altLang="zh-CN" dirty="0"/>
              <a:t>goal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</a:p>
          <a:p>
            <a:pPr lvl="1"/>
            <a:endParaRPr lang="en-CN" dirty="0"/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9B4C11EC-0C08-9911-18A7-8B16F94F4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1356"/>
            <a:ext cx="4429302" cy="2831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54DDD071-6FA6-57B3-C800-12D542A2E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756" y="3881356"/>
            <a:ext cx="3994253" cy="29167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9992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C4EBA-63F6-1940-9CF9-10624DFF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540C01-1F8D-D94B-9EE4-D6308E3D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30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1F900-D53D-4040-A5D3-76D57B059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30" y="861137"/>
            <a:ext cx="11163599" cy="5425515"/>
          </a:xfrm>
          <a:noFill/>
          <a:ln>
            <a:noFill/>
          </a:ln>
        </p:spPr>
        <p:txBody>
          <a:bodyPr>
            <a:normAutofit/>
          </a:bodyPr>
          <a:lstStyle/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ea typeface="黑体" panose="02010609060101010101" pitchFamily="49" charset="-122"/>
              </a:rPr>
              <a:t>1</a:t>
            </a:r>
            <a:r>
              <a:rPr lang="en-US" altLang="zh-CN" sz="2200" baseline="30000" dirty="0">
                <a:ea typeface="黑体" panose="02010609060101010101" pitchFamily="49" charset="-122"/>
              </a:rPr>
              <a:t>st</a:t>
            </a:r>
            <a:r>
              <a:rPr lang="en-US" altLang="zh-CN" sz="2200" dirty="0">
                <a:ea typeface="黑体" panose="02010609060101010101" pitchFamily="49" charset="-122"/>
              </a:rPr>
              <a:t> full-size Prototype for CEPC vertex detector developed  </a:t>
            </a:r>
          </a:p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ea typeface="黑体" panose="02010609060101010101" pitchFamily="49" charset="-122"/>
              </a:rPr>
              <a:t>Reference detector TDR under preparation, to be completed by the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zh-CN" altLang="en-US" sz="2200" dirty="0">
                <a:ea typeface="黑体" panose="02010609060101010101" pitchFamily="49" charset="-122"/>
              </a:rPr>
              <a:t>    </a:t>
            </a:r>
            <a:r>
              <a:rPr lang="en-US" altLang="zh-CN" sz="2200" dirty="0">
                <a:ea typeface="黑体" panose="02010609060101010101" pitchFamily="49" charset="-122"/>
              </a:rPr>
              <a:t>mid-2025 for the proposal of China’s 15th 5-year plan.</a:t>
            </a:r>
          </a:p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ea typeface="黑体" panose="02010609060101010101" pitchFamily="49" charset="-122"/>
              </a:rPr>
              <a:t>We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are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active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expanding international collaboration and explore synergies with other international projects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(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especially</a:t>
            </a:r>
            <a:r>
              <a:rPr lang="zh-CN" altLang="en-US" sz="2200" dirty="0">
                <a:solidFill>
                  <a:srgbClr val="0070C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framework</a:t>
            </a:r>
            <a:r>
              <a:rPr lang="zh-CN" altLang="en-US" sz="2200" dirty="0">
                <a:solidFill>
                  <a:srgbClr val="0070C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of</a:t>
            </a:r>
            <a:r>
              <a:rPr lang="zh-CN" altLang="en-US" sz="2200" dirty="0">
                <a:solidFill>
                  <a:srgbClr val="0070C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DRD7 (electronics) and DRD8 (mechanics and</a:t>
            </a:r>
            <a:r>
              <a:rPr lang="zh-CN" altLang="en-US" sz="2200" dirty="0">
                <a:solidFill>
                  <a:srgbClr val="0070C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integration) more than DRD3 (solid state detectors). </a:t>
            </a:r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0AFDDE72-07E8-CC8E-6C3B-C1F3760E3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1" y="3976846"/>
            <a:ext cx="4429302" cy="2831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00FBC6DB-3E91-03EE-A5C0-3D5B396DF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129" y="4014844"/>
            <a:ext cx="5054500" cy="28431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9982065-CCF9-826F-68FA-7109AFBAC53F}"/>
              </a:ext>
            </a:extLst>
          </p:cNvPr>
          <p:cNvSpPr txBox="1"/>
          <p:nvPr/>
        </p:nvSpPr>
        <p:spPr>
          <a:xfrm>
            <a:off x="0" y="3576736"/>
            <a:ext cx="562052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CEPC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conceptional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design (2016)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右箭头 5">
            <a:extLst>
              <a:ext uri="{FF2B5EF4-FFF2-40B4-BE49-F238E27FC236}">
                <a16:creationId xmlns:a16="http://schemas.microsoft.com/office/drawing/2014/main" id="{289F37CC-ABB1-488C-A2C3-B7F2F5591735}"/>
              </a:ext>
            </a:extLst>
          </p:cNvPr>
          <p:cNvSpPr/>
          <p:nvPr/>
        </p:nvSpPr>
        <p:spPr>
          <a:xfrm>
            <a:off x="4555218" y="5253672"/>
            <a:ext cx="1667995" cy="640080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D3330D66-2F57-B131-BC9E-58E6BFB87540}"/>
              </a:ext>
            </a:extLst>
          </p:cNvPr>
          <p:cNvSpPr txBox="1"/>
          <p:nvPr/>
        </p:nvSpPr>
        <p:spPr>
          <a:xfrm>
            <a:off x="6464516" y="3647970"/>
            <a:ext cx="467957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CEPC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prototype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(2023)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87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C71DC-34A0-35B8-EDC5-8C0BE9ECE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787343-5265-778F-1D5B-300D4463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31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39F735-ACBA-EF9F-9CD3-BE9B06B89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df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CBCFA-EEA0-6A27-20DD-6B66FB077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993456"/>
            <a:ext cx="11163599" cy="544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88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313A-0702-B34C-9953-356A55A1C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73BA9-26AC-1DB8-AEF6-9039DD4F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19D9-38E7-9192-FE43-A3475CFF08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7EB5C-45C3-ACF1-842A-46D8918ED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3" y="33030"/>
            <a:ext cx="11704395" cy="649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71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13406-BBD8-AF23-2819-9E8F8DDB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6D66-3E5A-30C1-9220-21D190533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1DCDD-503A-CE43-C33E-79FCEAE96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33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84E2E-6A9B-060C-3629-7737DEEF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" y="41936"/>
            <a:ext cx="11688338" cy="64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10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945EB61-969F-9409-D463-DE3B1AD2E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796" y="188461"/>
            <a:ext cx="9954065" cy="487054"/>
          </a:xfrm>
        </p:spPr>
        <p:txBody>
          <a:bodyPr/>
          <a:lstStyle/>
          <a:p>
            <a:r>
              <a:rPr lang="en-US" altLang="zh-CN" dirty="0"/>
              <a:t>Highlights of CEPC machine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interface</a:t>
            </a:r>
            <a:r>
              <a:rPr lang="zh-CN" altLang="en-US" dirty="0"/>
              <a:t> </a:t>
            </a:r>
            <a:r>
              <a:rPr lang="en-US" altLang="zh-CN" dirty="0"/>
              <a:t>(MDI)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60A03C4-1039-4FA4-BAD5-9EB9B62D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76" y="1097653"/>
            <a:ext cx="3080574" cy="2312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F715B3-D022-4F45-6CEA-6E4DA3298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559" y="1287229"/>
            <a:ext cx="4634272" cy="221153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60AD2CF-13E3-1BE0-3F05-A4CB95A76C90}"/>
              </a:ext>
            </a:extLst>
          </p:cNvPr>
          <p:cNvSpPr txBox="1"/>
          <p:nvPr/>
        </p:nvSpPr>
        <p:spPr>
          <a:xfrm>
            <a:off x="550521" y="865091"/>
            <a:ext cx="969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The design based on Accelerator TDR has been done. The background simulation is performing.</a:t>
            </a:r>
            <a:endParaRPr kumimoji="1" lang="zh-CN" altLang="en-US" dirty="0"/>
          </a:p>
        </p:txBody>
      </p:sp>
      <p:pic>
        <p:nvPicPr>
          <p:cNvPr id="13" name="内容占位符 3">
            <a:extLst>
              <a:ext uri="{FF2B5EF4-FFF2-40B4-BE49-F238E27FC236}">
                <a16:creationId xmlns:a16="http://schemas.microsoft.com/office/drawing/2014/main" id="{A002944D-B6E2-A8C1-CA7D-5161A7B15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7" y="4198394"/>
            <a:ext cx="3266632" cy="244997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CC7C3C6-4BCF-6C93-7E4A-40EC751517DB}"/>
              </a:ext>
            </a:extLst>
          </p:cNvPr>
          <p:cNvSpPr txBox="1"/>
          <p:nvPr/>
        </p:nvSpPr>
        <p:spPr>
          <a:xfrm>
            <a:off x="218230" y="3688344"/>
            <a:ext cx="800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The  experiment at BEPCII has been done several times to validate the code. </a:t>
            </a:r>
            <a:endParaRPr kumimoji="1"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6B65C82-9580-827D-AF65-9E958CA3E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659" y="1284774"/>
            <a:ext cx="3116082" cy="23306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E9BB16-4DE5-6CCD-B500-3777127E7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6559" y="4619630"/>
            <a:ext cx="5063262" cy="195855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9AB62F9-1B69-F675-BEB2-DFF26C64419D}"/>
              </a:ext>
            </a:extLst>
          </p:cNvPr>
          <p:cNvSpPr txBox="1"/>
          <p:nvPr/>
        </p:nvSpPr>
        <p:spPr>
          <a:xfrm>
            <a:off x="8183551" y="3696300"/>
            <a:ext cx="4008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The collaboration on beam induced background study between different groups has been formed.</a:t>
            </a:r>
            <a:endParaRPr kumimoji="1" lang="zh-CN" altLang="en-US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03F2965-E997-E707-A4E7-25949E16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090" y="4700469"/>
            <a:ext cx="3310847" cy="183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274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8355-CC6C-8342-9A68-BBDAF2028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detector sensor R&amp;D 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A5D2E4-ED5D-F44B-BB39-3DF62316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35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7A960E-8D47-DA42-B97D-8728C556AB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06" y="1554808"/>
            <a:ext cx="11066950" cy="42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54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920E5-9E80-354B-9D19-F844ED44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4</a:t>
            </a:r>
            <a:r>
              <a:rPr lang="en-US" baseline="30000" dirty="0"/>
              <a:t>th</a:t>
            </a:r>
            <a:r>
              <a:rPr lang="en-US" dirty="0"/>
              <a:t> Detector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A8C002-E3DE-304F-8715-7E6671A3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36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9AD1F-9A7D-8A41-8427-D64B772E0F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5133"/>
            <a:ext cx="9310255" cy="5267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CDB68C-B213-854C-978F-1A92C499A98B}"/>
              </a:ext>
            </a:extLst>
          </p:cNvPr>
          <p:cNvSpPr txBox="1"/>
          <p:nvPr/>
        </p:nvSpPr>
        <p:spPr>
          <a:xfrm>
            <a:off x="9465932" y="2253496"/>
            <a:ext cx="302675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1000"/>
              </a:spcAft>
              <a:buClr>
                <a:srgbClr val="7030A0"/>
              </a:buClr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Excellent e/gamma energy resolution;</a:t>
            </a:r>
          </a:p>
          <a:p>
            <a:pPr fontAlgn="base">
              <a:spcAft>
                <a:spcPts val="1000"/>
              </a:spcAft>
              <a:buClr>
                <a:srgbClr val="7030A0"/>
              </a:buClr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PID capability; </a:t>
            </a:r>
          </a:p>
          <a:p>
            <a:pPr fontAlgn="base">
              <a:spcAft>
                <a:spcPts val="1000"/>
              </a:spcAft>
              <a:buClr>
                <a:srgbClr val="7030A0"/>
              </a:buClr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Better hadronic energy resolution; </a:t>
            </a:r>
          </a:p>
          <a:p>
            <a:pPr fontAlgn="base">
              <a:spcAft>
                <a:spcPts val="1000"/>
              </a:spcAft>
              <a:buClr>
                <a:srgbClr val="7030A0"/>
              </a:buClr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Magnet in much reduced size.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A48346-D539-5241-BA95-E70612898C01}"/>
              </a:ext>
            </a:extLst>
          </p:cNvPr>
          <p:cNvSpPr txBox="1"/>
          <p:nvPr/>
        </p:nvSpPr>
        <p:spPr>
          <a:xfrm>
            <a:off x="10816389" y="4511842"/>
            <a:ext cx="548868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-36068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endParaRPr 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F37B65-2C8C-E402-81E3-F20CBED14198}"/>
              </a:ext>
            </a:extLst>
          </p:cNvPr>
          <p:cNvSpPr txBox="1"/>
          <p:nvPr/>
        </p:nvSpPr>
        <p:spPr>
          <a:xfrm>
            <a:off x="9661566" y="5123708"/>
            <a:ext cx="2256263" cy="49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</a:pPr>
            <a:r>
              <a:rPr lang="en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BMR: 4%</a:t>
            </a:r>
            <a:r>
              <a:rPr lang="en-HK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→</a:t>
            </a:r>
            <a:r>
              <a:rPr lang="en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3%</a:t>
            </a:r>
          </a:p>
        </p:txBody>
      </p:sp>
    </p:spTree>
    <p:extLst>
      <p:ext uri="{BB962C8B-B14F-4D97-AF65-F5344CB8AC3E}">
        <p14:creationId xmlns:p14="http://schemas.microsoft.com/office/powerpoint/2010/main" val="1811867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4BEE6-3721-F31D-D55C-7D861152F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Backup:</a:t>
            </a:r>
            <a:r>
              <a:rPr lang="zh-CN" altLang="en-US" dirty="0"/>
              <a:t> </a:t>
            </a:r>
            <a:r>
              <a:rPr lang="en-US" dirty="0"/>
              <a:t>Vertex alternative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expected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3C3509-8A5D-EC83-EC33-C5BD08CD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37</a:t>
            </a:fld>
            <a:endParaRPr lang="zh-CN" altLang="en-US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CAAAB49A-B1F7-51A5-8F60-61E541B1B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503"/>
            <a:ext cx="6474149" cy="5143436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0A0A4A2-B0A8-45DF-A561-B492C2B13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229" y="1083158"/>
            <a:ext cx="3484341" cy="2593847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2DD4230C-CA91-E177-F759-5520CE208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229" y="4081590"/>
            <a:ext cx="3378633" cy="259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664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CD1D5-5AB2-EE46-BEF7-254159DFB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CEPC Detector Conceptual Designs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BC6CC4-54BD-D148-BF4A-6289C932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38</a:t>
            </a:fld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E8ED73-6B69-4C4B-B8DD-C90754B56A97}"/>
              </a:ext>
            </a:extLst>
          </p:cNvPr>
          <p:cNvSpPr/>
          <p:nvPr/>
        </p:nvSpPr>
        <p:spPr>
          <a:xfrm>
            <a:off x="11049550" y="6124074"/>
            <a:ext cx="30079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610621-9C67-E24C-819C-8F532740B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22" y="973735"/>
            <a:ext cx="10459828" cy="53662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19E4C1-2E57-B26D-1DD5-F8713BFA4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046" y="3719474"/>
            <a:ext cx="4132612" cy="3091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AE580A-DBD3-E3D5-494F-D2375E8C129F}"/>
              </a:ext>
            </a:extLst>
          </p:cNvPr>
          <p:cNvSpPr txBox="1"/>
          <p:nvPr/>
        </p:nvSpPr>
        <p:spPr>
          <a:xfrm>
            <a:off x="9390412" y="3669554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4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Detector Concept</a:t>
            </a:r>
            <a:endParaRPr lang="en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48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CE45-2FFD-5B45-BC1E-77D0D660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CEPC physics program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905CA-73AE-9147-B4AE-AFC66CA9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39</a:t>
            </a:fld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656590-DE36-9B4F-AD63-E53EBE67C3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435" y="899788"/>
            <a:ext cx="1902261" cy="1199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04C86F-C6C5-EE4D-91F0-71CD158B93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241" y="904620"/>
            <a:ext cx="1668751" cy="946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81813A-59C5-0943-A50D-331D549401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274" y="904620"/>
            <a:ext cx="1226871" cy="10027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417731-6F11-3447-B508-0302063DB0B6}"/>
              </a:ext>
            </a:extLst>
          </p:cNvPr>
          <p:cNvSpPr txBox="1"/>
          <p:nvPr/>
        </p:nvSpPr>
        <p:spPr>
          <a:xfrm>
            <a:off x="228065" y="836698"/>
            <a:ext cx="5554658" cy="1168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20000"/>
              </a:lnSpc>
              <a:spcAft>
                <a:spcPct val="0"/>
              </a:spcAft>
              <a:buClr>
                <a:srgbClr val="7030A0"/>
              </a:buClr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 extremely versatile machine with a broad spectrum of physics opportunities</a:t>
            </a:r>
          </a:p>
          <a:p>
            <a:pPr algn="ctr" fontAlgn="base">
              <a:lnSpc>
                <a:spcPct val="120000"/>
              </a:lnSpc>
              <a:spcAft>
                <a:spcPct val="0"/>
              </a:spcAft>
              <a:buClr>
                <a:srgbClr val="7030A0"/>
              </a:buClr>
            </a:pP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 Far beyond a Higgs factory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F71207-0808-95BA-AA35-F9AC7163D2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165" y="926601"/>
            <a:ext cx="1199936" cy="1054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49AFE24-F1D6-66FC-B53D-E4C404546A2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4196" y="1981232"/>
              <a:ext cx="6317329" cy="3796857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1241682860"/>
                        </a:ext>
                      </a:extLst>
                    </a:gridCol>
                    <a:gridCol w="884555">
                      <a:extLst>
                        <a:ext uri="{9D8B030D-6E8A-4147-A177-3AD203B41FA5}">
                          <a16:colId xmlns:a16="http://schemas.microsoft.com/office/drawing/2014/main" val="1882579010"/>
                        </a:ext>
                      </a:extLst>
                    </a:gridCol>
                    <a:gridCol w="2035283">
                      <a:extLst>
                        <a:ext uri="{9D8B030D-6E8A-4147-A177-3AD203B41FA5}">
                          <a16:colId xmlns:a16="http://schemas.microsoft.com/office/drawing/2014/main" val="1492984293"/>
                        </a:ext>
                      </a:extLst>
                    </a:gridCol>
                    <a:gridCol w="729763">
                      <a:extLst>
                        <a:ext uri="{9D8B030D-6E8A-4147-A177-3AD203B41FA5}">
                          <a16:colId xmlns:a16="http://schemas.microsoft.com/office/drawing/2014/main" val="644696180"/>
                        </a:ext>
                      </a:extLst>
                    </a:gridCol>
                    <a:gridCol w="797018">
                      <a:extLst>
                        <a:ext uri="{9D8B030D-6E8A-4147-A177-3AD203B41FA5}">
                          <a16:colId xmlns:a16="http://schemas.microsoft.com/office/drawing/2014/main" val="1749324493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514182418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268466278"/>
                        </a:ext>
                      </a:extLst>
                    </a:gridCol>
                  </a:tblGrid>
                  <a:tr h="324478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Operation mode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ZH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</a:t>
                          </a: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1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1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800" b="1" i="1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b="1" i="1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800" b="1" baseline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7943"/>
                      </a:ext>
                    </a:extLst>
                  </a:tr>
                  <a:tr h="327406"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zh-CN" alt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rad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alt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i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~240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~91.2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~160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~360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6537145"/>
                      </a:ext>
                    </a:extLst>
                  </a:tr>
                  <a:tr h="324478">
                    <a:tc gridSpan="3"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en-US" altLang="zh-CN" sz="1600" b="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time [y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832496"/>
                      </a:ext>
                    </a:extLst>
                  </a:tr>
                  <a:tr h="324478">
                    <a:tc rowSpan="3"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CDR</a:t>
                          </a: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(30 MW)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562341"/>
                      </a:ext>
                    </a:extLst>
                  </a:tr>
                  <a:tr h="362108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[ab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7404758"/>
                      </a:ext>
                    </a:extLst>
                  </a:tr>
                  <a:tr h="324478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11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4822003"/>
                      </a:ext>
                    </a:extLst>
                  </a:tr>
                  <a:tr h="324478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Time [years]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~5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061054"/>
                      </a:ext>
                    </a:extLst>
                  </a:tr>
                  <a:tr h="324478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Latest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vert="vert27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 MW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115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7316486"/>
                      </a:ext>
                    </a:extLst>
                  </a:tr>
                  <a:tr h="32447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 MW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8.3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191.7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26.6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0.8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51766"/>
                      </a:ext>
                    </a:extLst>
                  </a:tr>
                  <a:tr h="32447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[ab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0720659"/>
                      </a:ext>
                    </a:extLst>
                  </a:tr>
                  <a:tr h="32447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410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600" b="0" kern="1200" baseline="3000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87453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49AFE24-F1D6-66FC-B53D-E4C404546A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5050491"/>
                  </p:ext>
                </p:extLst>
              </p:nvPr>
            </p:nvGraphicFramePr>
            <p:xfrm>
              <a:off x="54196" y="1981232"/>
              <a:ext cx="6317329" cy="3796857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1241682860"/>
                        </a:ext>
                      </a:extLst>
                    </a:gridCol>
                    <a:gridCol w="884555">
                      <a:extLst>
                        <a:ext uri="{9D8B030D-6E8A-4147-A177-3AD203B41FA5}">
                          <a16:colId xmlns:a16="http://schemas.microsoft.com/office/drawing/2014/main" val="1882579010"/>
                        </a:ext>
                      </a:extLst>
                    </a:gridCol>
                    <a:gridCol w="2035283">
                      <a:extLst>
                        <a:ext uri="{9D8B030D-6E8A-4147-A177-3AD203B41FA5}">
                          <a16:colId xmlns:a16="http://schemas.microsoft.com/office/drawing/2014/main" val="1492984293"/>
                        </a:ext>
                      </a:extLst>
                    </a:gridCol>
                    <a:gridCol w="729763">
                      <a:extLst>
                        <a:ext uri="{9D8B030D-6E8A-4147-A177-3AD203B41FA5}">
                          <a16:colId xmlns:a16="http://schemas.microsoft.com/office/drawing/2014/main" val="644696180"/>
                        </a:ext>
                      </a:extLst>
                    </a:gridCol>
                    <a:gridCol w="797018">
                      <a:extLst>
                        <a:ext uri="{9D8B030D-6E8A-4147-A177-3AD203B41FA5}">
                          <a16:colId xmlns:a16="http://schemas.microsoft.com/office/drawing/2014/main" val="1749324493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514182418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268466278"/>
                        </a:ext>
                      </a:extLst>
                    </a:gridCol>
                  </a:tblGrid>
                  <a:tr h="36576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Operation mode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ZH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</a:t>
                          </a: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1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745763" t="-3448" r="-3390" b="-10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7943"/>
                      </a:ext>
                    </a:extLst>
                  </a:tr>
                  <a:tr h="338265">
                    <a:tc gridSpan="3"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85" t="-115385" r="-92308" b="-104615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i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~240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~91.2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~160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~360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6537145"/>
                      </a:ext>
                    </a:extLst>
                  </a:tr>
                  <a:tr h="335280">
                    <a:tc gridSpan="3"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en-US" altLang="zh-CN" sz="1600" b="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time [y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832496"/>
                      </a:ext>
                    </a:extLst>
                  </a:tr>
                  <a:tr h="335280">
                    <a:tc rowSpan="3"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CDR</a:t>
                          </a: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(30 MW)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562341"/>
                      </a:ext>
                    </a:extLst>
                  </a:tr>
                  <a:tr h="372936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3125" t="-363333" r="-150000" b="-6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7404758"/>
                      </a:ext>
                    </a:extLst>
                  </a:tr>
                  <a:tr h="335280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11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4822003"/>
                      </a:ext>
                    </a:extLst>
                  </a:tr>
                  <a:tr h="33528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Time [years]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~5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061054"/>
                      </a:ext>
                    </a:extLst>
                  </a:tr>
                  <a:tr h="335280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Latest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vert="vert27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 MW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115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7316486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 MW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8.3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191.7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26.6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0.8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51766"/>
                      </a:ext>
                    </a:extLst>
                  </a:tr>
                  <a:tr h="37293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3125" t="-813333" r="-150000" b="-1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0720659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410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600" b="0" kern="1200" baseline="3000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874531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AE3F2C-ACEC-1B9F-1567-ABD6EFDFE0B1}"/>
                  </a:ext>
                </a:extLst>
              </p:cNvPr>
              <p:cNvSpPr txBox="1"/>
              <p:nvPr/>
            </p:nvSpPr>
            <p:spPr>
              <a:xfrm>
                <a:off x="74936" y="6099988"/>
                <a:ext cx="1088975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Both 50 MW 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modes are currently considered as CEPC upgrades.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AE3F2C-ACEC-1B9F-1567-ABD6EFDFE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6" y="6099988"/>
                <a:ext cx="10889759" cy="461665"/>
              </a:xfrm>
              <a:prstGeom prst="rect">
                <a:avLst/>
              </a:prstGeom>
              <a:blipFill>
                <a:blip r:embed="rId8"/>
                <a:stretch>
                  <a:fillRect l="-815" t="-10811" b="-2702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F18717-9B2D-2DA9-8BA4-BC7274623CD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17369" y="5375772"/>
            <a:ext cx="304800" cy="804633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44CAE4-AC6F-CD55-9ED9-34726A73399F}"/>
              </a:ext>
            </a:extLst>
          </p:cNvPr>
          <p:cNvCxnSpPr>
            <a:cxnSpLocks/>
          </p:cNvCxnSpPr>
          <p:nvPr/>
        </p:nvCxnSpPr>
        <p:spPr bwMode="auto">
          <a:xfrm flipV="1">
            <a:off x="3046748" y="4909535"/>
            <a:ext cx="2674202" cy="1338033"/>
          </a:xfrm>
          <a:prstGeom prst="straightConnector1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635A8C-95CD-34FA-1ED1-AC325E219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946" y="2037179"/>
            <a:ext cx="5904357" cy="4613119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Huge measurement potential for p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recision tests of SM</a:t>
            </a: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 Higgs, electroweak physics, flavor physics, QCD/Top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Searching for exotic or rare decays of H, Z, B and 𝜏, and new physics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CEPC community joined ECFA </a:t>
            </a:r>
            <a:r>
              <a:rPr lang="en-US" altLang="en-US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Phy</a:t>
            </a:r>
            <a:r>
              <a:rPr lang="en-US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focus</a:t>
            </a:r>
            <a:endParaRPr lang="en-US" altLang="en-US" sz="2000" b="0" dirty="0">
              <a:latin typeface="Microsoft YaHei" panose="020B0503020204020204" pitchFamily="34" charset="-122"/>
              <a:ea typeface="Microsoft YaHei" panose="020B0503020204020204" pitchFamily="34" charset="-122"/>
              <a:sym typeface="Wingdings" pitchFamily="2" charset="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87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9CA1-C20D-9BE6-E186-6965923F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Requirement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01F33-CEA1-1329-99E5-57A63AD6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881751-4F8C-3209-1A07-FCB206B42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optimized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10</a:t>
            </a:r>
            <a:r>
              <a:rPr lang="zh-CN" altLang="en-US" dirty="0"/>
              <a:t> </a:t>
            </a:r>
            <a:r>
              <a:rPr lang="en-US" altLang="zh-CN" dirty="0"/>
              <a:t>year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operation</a:t>
            </a:r>
            <a:r>
              <a:rPr lang="zh-CN" altLang="en-US" dirty="0"/>
              <a:t> </a:t>
            </a:r>
            <a:r>
              <a:rPr lang="en-US" altLang="zh-CN" dirty="0"/>
              <a:t>(ZH,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 err="1"/>
              <a:t>lumi</a:t>
            </a:r>
            <a:r>
              <a:rPr lang="en-US" altLang="zh-CN" dirty="0"/>
              <a:t>-Z</a:t>
            </a:r>
            <a:r>
              <a:rPr lang="zh-CN" altLang="en-US" dirty="0"/>
              <a:t> </a:t>
            </a:r>
            <a:r>
              <a:rPr lang="en-US" altLang="zh-CN" dirty="0"/>
              <a:t>runs)</a:t>
            </a:r>
          </a:p>
          <a:p>
            <a:pPr lvl="2"/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ZH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runs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(240GeV)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Higgs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factory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pole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running (low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lumiosity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20%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of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high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lumi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runs)</a:t>
            </a:r>
          </a:p>
          <a:p>
            <a:pPr lvl="2"/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Support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high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lumi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much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possible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(not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optimized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high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lumi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Z)</a:t>
            </a:r>
          </a:p>
          <a:p>
            <a:pPr lvl="1"/>
            <a:r>
              <a:rPr lang="en-US" altLang="zh-CN" dirty="0"/>
              <a:t>Inner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(b-layer)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close to beam pipe as</a:t>
            </a:r>
            <a:r>
              <a:rPr lang="zh-CN" altLang="en-US" dirty="0"/>
              <a:t> </a:t>
            </a:r>
            <a:r>
              <a:rPr lang="en-US" altLang="zh-CN" dirty="0"/>
              <a:t>possible</a:t>
            </a:r>
          </a:p>
          <a:p>
            <a:pPr lvl="2"/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Inner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radius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~11mm</a:t>
            </a:r>
          </a:p>
          <a:p>
            <a:pPr lvl="1"/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(&lt;=</a:t>
            </a:r>
            <a:r>
              <a:rPr kumimoji="1" lang="en-US" altLang="zh-CN" dirty="0">
                <a:solidFill>
                  <a:srgbClr val="0070C0"/>
                </a:solidFill>
              </a:rPr>
              <a:t>4</a:t>
            </a:r>
            <a:r>
              <a:rPr kumimoji="1" lang="en" altLang="zh-CN" dirty="0">
                <a:solidFill>
                  <a:srgbClr val="0070C0"/>
                </a:solidFill>
              </a:rPr>
              <a:t>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</a:t>
            </a:r>
            <a:r>
              <a:rPr kumimoji="1" lang="en" altLang="zh-CN" sz="3200" dirty="0">
                <a:solidFill>
                  <a:srgbClr val="0070C0"/>
                </a:solidFill>
              </a:rPr>
              <a:t>cm</a:t>
            </a:r>
            <a:r>
              <a:rPr kumimoji="1" lang="en" altLang="zh-CN" sz="3200" baseline="30000" dirty="0">
                <a:solidFill>
                  <a:srgbClr val="0070C0"/>
                </a:solidFill>
              </a:rPr>
              <a:t>2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with air cooling 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High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data rate: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(especially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pole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40MHz,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1Gbps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chip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dirty="0"/>
          </a:p>
          <a:p>
            <a:pPr lvl="1"/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(~1Mrad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year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average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(~0.05%X/X0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layer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3-5um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3287772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26BF-B0EE-A83E-C228-0F7E94A0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ICHEP2024:</a:t>
            </a:r>
            <a:r>
              <a:rPr lang="zh-CN" altLang="en-US" dirty="0"/>
              <a:t> </a:t>
            </a:r>
            <a:r>
              <a:rPr lang="en-US" altLang="zh-CN" dirty="0"/>
              <a:t>ALICE</a:t>
            </a:r>
            <a:r>
              <a:rPr lang="zh-CN" altLang="en-US" dirty="0"/>
              <a:t> </a:t>
            </a:r>
            <a:r>
              <a:rPr lang="en-US" altLang="zh-CN" dirty="0"/>
              <a:t>ITS3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5FADC-6C0C-2398-FFF4-3DDC36C6E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3AD9C-FAAE-5527-81BA-E734A7E9B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3" y="993457"/>
            <a:ext cx="10002114" cy="48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2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26574-FDF6-C940-6EDD-93C18C858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ICHEP2024:</a:t>
            </a:r>
            <a:r>
              <a:rPr lang="zh-CN" altLang="en-US" dirty="0"/>
              <a:t> </a:t>
            </a:r>
            <a:r>
              <a:rPr lang="en-US" altLang="zh-CN" dirty="0" err="1"/>
              <a:t>Fcc-ee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DB18E-5469-D0D6-46E0-44F2F45E5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df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6E341-0374-BB84-9740-B52C76A1C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77" y="858191"/>
            <a:ext cx="10684844" cy="547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14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400D48-C4EA-4204-9C0F-29A06483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Flex</a:t>
            </a:r>
            <a:r>
              <a:rPr lang="zh-CN" altLang="en-US" dirty="0"/>
              <a:t>厚度和物质分布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AB2664-46C0-4E5D-8FD3-EB24A8F0BF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9F13AA-CD6A-4D07-974E-5AAFAFD08B35}" type="slidenum">
              <a:rPr lang="en-US" altLang="zh-CN" smtClean="0"/>
              <a:pPr>
                <a:defRPr/>
              </a:pPr>
              <a:t>42</a:t>
            </a:fld>
            <a:endParaRPr lang="en-US" altLang="zh-CN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BF48EAE-C518-4E13-AE8F-096D1FD81984}"/>
              </a:ext>
            </a:extLst>
          </p:cNvPr>
          <p:cNvSpPr txBox="1"/>
          <p:nvPr/>
        </p:nvSpPr>
        <p:spPr>
          <a:xfrm>
            <a:off x="7359814" y="4827145"/>
            <a:ext cx="4213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0" dirty="0"/>
              <a:t>6</a:t>
            </a:r>
            <a:r>
              <a:rPr lang="zh-CN" altLang="en-US" sz="1800" kern="0" dirty="0"/>
              <a:t>层柔性板基于国内</a:t>
            </a:r>
            <a:r>
              <a:rPr lang="en-US" altLang="zh-CN" sz="1800" kern="0" dirty="0"/>
              <a:t>Cu</a:t>
            </a:r>
            <a:r>
              <a:rPr lang="zh-CN" altLang="en-US" sz="1800" kern="0" dirty="0"/>
              <a:t>工艺（当前阶段）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E3A8AD4-8AC6-4F90-8237-60391E57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649"/>
            <a:ext cx="7578041" cy="2374335"/>
          </a:xfrm>
          <a:prstGeom prst="rect">
            <a:avLst/>
          </a:prstGeom>
        </p:spPr>
      </p:pic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CF00753B-DE5C-44C9-B169-C5471FF73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56" y="930581"/>
            <a:ext cx="3800271" cy="3865233"/>
          </a:xfr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7F2E102-35B3-4E65-80CE-F7A09860F1EE}"/>
              </a:ext>
            </a:extLst>
          </p:cNvPr>
          <p:cNvSpPr txBox="1"/>
          <p:nvPr/>
        </p:nvSpPr>
        <p:spPr>
          <a:xfrm>
            <a:off x="1990832" y="3286351"/>
            <a:ext cx="4392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0" dirty="0"/>
              <a:t>4</a:t>
            </a:r>
            <a:r>
              <a:rPr lang="zh-CN" altLang="en-US" sz="1800" kern="0" dirty="0"/>
              <a:t>层柔性板基于国内</a:t>
            </a:r>
            <a:r>
              <a:rPr lang="en-US" altLang="zh-CN" sz="1800" kern="0" dirty="0"/>
              <a:t>Cu</a:t>
            </a:r>
            <a:r>
              <a:rPr lang="zh-CN" altLang="en-US" sz="1800" kern="0" dirty="0"/>
              <a:t>工艺（当前阶段）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5E0DF37-C328-4E34-94AD-4E5BB30E1CEE}"/>
              </a:ext>
            </a:extLst>
          </p:cNvPr>
          <p:cNvSpPr txBox="1"/>
          <p:nvPr/>
        </p:nvSpPr>
        <p:spPr>
          <a:xfrm>
            <a:off x="4489015" y="5227808"/>
            <a:ext cx="75780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国内工艺当前只能实现基于铜的</a:t>
            </a:r>
            <a:r>
              <a:rPr lang="en-US" altLang="zh-CN" dirty="0"/>
              <a:t>PCB</a:t>
            </a:r>
            <a:r>
              <a:rPr lang="zh-CN" altLang="en-US" dirty="0"/>
              <a:t>，如需采用铝材料，需要委托</a:t>
            </a:r>
            <a:r>
              <a:rPr lang="en-US" altLang="zh-CN" dirty="0"/>
              <a:t>CERN</a:t>
            </a:r>
            <a:r>
              <a:rPr lang="zh-CN" altLang="en-US" dirty="0"/>
              <a:t>进行加工（</a:t>
            </a:r>
            <a:r>
              <a:rPr lang="en-US" altLang="zh-CN" dirty="0"/>
              <a:t>accessibility</a:t>
            </a:r>
            <a:r>
              <a:rPr lang="zh-CN" altLang="en-US" dirty="0"/>
              <a:t>？）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Long barrel</a:t>
            </a:r>
            <a:r>
              <a:rPr lang="zh-CN" altLang="en-US" sz="1600" dirty="0"/>
              <a:t>方案，同</a:t>
            </a:r>
            <a:r>
              <a:rPr lang="en-US" altLang="zh-CN" sz="1600" dirty="0"/>
              <a:t>ladder</a:t>
            </a:r>
            <a:r>
              <a:rPr lang="zh-CN" altLang="en-US" sz="1600" dirty="0"/>
              <a:t>芯片更多，需要更多层的</a:t>
            </a:r>
            <a:r>
              <a:rPr lang="en-US" altLang="zh-CN" sz="1600" dirty="0"/>
              <a:t>PCB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For Innermost</a:t>
            </a:r>
            <a:r>
              <a:rPr lang="zh-CN" altLang="en-US" sz="1600" dirty="0"/>
              <a:t>：</a:t>
            </a:r>
            <a:r>
              <a:rPr lang="en-US" altLang="zh-CN" sz="1600" dirty="0"/>
              <a:t>4</a:t>
            </a:r>
            <a:r>
              <a:rPr lang="zh-CN" altLang="en-US" sz="1600" dirty="0"/>
              <a:t>层</a:t>
            </a:r>
            <a:r>
              <a:rPr lang="en-US" altLang="zh-CN" sz="1600" dirty="0"/>
              <a:t>Flex</a:t>
            </a:r>
            <a:r>
              <a:rPr lang="zh-CN" altLang="en-US" sz="1600" dirty="0"/>
              <a:t>（</a:t>
            </a:r>
            <a:r>
              <a:rPr lang="en-US" altLang="zh-CN" sz="1600" dirty="0"/>
              <a:t>now</a:t>
            </a:r>
            <a:r>
              <a:rPr lang="zh-CN" altLang="en-US" sz="1600" dirty="0"/>
              <a:t>：</a:t>
            </a:r>
            <a:r>
              <a:rPr lang="en-US" altLang="zh-CN" sz="1600" dirty="0"/>
              <a:t>Cu based</a:t>
            </a:r>
            <a:r>
              <a:rPr lang="zh-CN" altLang="en-US" sz="1600" dirty="0"/>
              <a:t>，</a:t>
            </a:r>
            <a:r>
              <a:rPr lang="en-US" altLang="zh-CN" sz="1600" dirty="0"/>
              <a:t>proposed</a:t>
            </a:r>
            <a:r>
              <a:rPr lang="zh-CN" altLang="en-US" sz="1600" dirty="0"/>
              <a:t>：</a:t>
            </a:r>
            <a:r>
              <a:rPr lang="en-US" altLang="zh-CN" sz="1600" dirty="0"/>
              <a:t>Al based</a:t>
            </a:r>
            <a:r>
              <a:rPr lang="zh-CN" altLang="en-US" sz="1600" dirty="0"/>
              <a:t>）</a:t>
            </a:r>
            <a:endParaRPr lang="en-US" altLang="zh-CN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For Middle &amp; Outer</a:t>
            </a:r>
            <a:r>
              <a:rPr lang="zh-CN" altLang="en-US" sz="1600" dirty="0"/>
              <a:t>：</a:t>
            </a:r>
            <a:r>
              <a:rPr lang="en-US" altLang="zh-CN" sz="1600" dirty="0"/>
              <a:t>6</a:t>
            </a:r>
            <a:r>
              <a:rPr lang="zh-CN" altLang="en-US" sz="1600" dirty="0"/>
              <a:t>层</a:t>
            </a:r>
            <a:r>
              <a:rPr lang="en-US" altLang="zh-CN" sz="1600" dirty="0"/>
              <a:t>Flex</a:t>
            </a:r>
            <a:r>
              <a:rPr lang="zh-CN" altLang="en-US" sz="1600" dirty="0"/>
              <a:t>（</a:t>
            </a:r>
            <a:r>
              <a:rPr lang="en-US" altLang="zh-CN" sz="1600" dirty="0"/>
              <a:t>now</a:t>
            </a:r>
            <a:r>
              <a:rPr lang="zh-CN" altLang="en-US" sz="1600" dirty="0"/>
              <a:t>：</a:t>
            </a:r>
            <a:r>
              <a:rPr lang="en-US" altLang="zh-CN" sz="1600" dirty="0"/>
              <a:t>Cu based</a:t>
            </a:r>
            <a:r>
              <a:rPr lang="zh-CN" altLang="en-US" sz="1600" dirty="0"/>
              <a:t>，</a:t>
            </a:r>
            <a:r>
              <a:rPr lang="en-US" altLang="zh-CN" sz="1600" dirty="0"/>
              <a:t>proposed</a:t>
            </a:r>
            <a:r>
              <a:rPr lang="zh-CN" altLang="en-US" sz="1600" dirty="0"/>
              <a:t>：</a:t>
            </a:r>
            <a:r>
              <a:rPr lang="en-US" altLang="zh-CN" sz="1600" dirty="0"/>
              <a:t>Al based</a:t>
            </a:r>
            <a:r>
              <a:rPr lang="zh-CN" altLang="en-US" sz="1600" dirty="0"/>
              <a:t>）</a:t>
            </a:r>
            <a:endParaRPr lang="en-US" altLang="zh-CN" sz="1600" dirty="0"/>
          </a:p>
          <a:p>
            <a:pPr lvl="1"/>
            <a:endParaRPr lang="zh-CN" altLang="en-US" sz="1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59CEC5-5076-4EFA-AE93-40A144833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4" y="3665181"/>
            <a:ext cx="3164529" cy="299191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408CECB-E1EE-47B0-9505-C3B84E6DA294}"/>
              </a:ext>
            </a:extLst>
          </p:cNvPr>
          <p:cNvSpPr txBox="1"/>
          <p:nvPr/>
        </p:nvSpPr>
        <p:spPr>
          <a:xfrm>
            <a:off x="0" y="6535239"/>
            <a:ext cx="4719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Proposed</a:t>
            </a:r>
            <a:r>
              <a:rPr lang="en-US" altLang="zh-CN" dirty="0"/>
              <a:t> Double-sided ladder based on </a:t>
            </a:r>
            <a:r>
              <a:rPr lang="zh-CN" altLang="en-US" dirty="0"/>
              <a:t>铝</a:t>
            </a:r>
          </a:p>
        </p:txBody>
      </p:sp>
    </p:spTree>
    <p:extLst>
      <p:ext uri="{BB962C8B-B14F-4D97-AF65-F5344CB8AC3E}">
        <p14:creationId xmlns:p14="http://schemas.microsoft.com/office/powerpoint/2010/main" val="3774212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95587D-6C6A-44AD-8071-CB95D0137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Ladder</a:t>
            </a:r>
            <a:r>
              <a:rPr lang="zh-CN" altLang="en-US" dirty="0"/>
              <a:t>端部功耗分布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031E90-EB52-4536-87D2-4384A31967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9F13AA-CD6A-4D07-974E-5AAFAFD08B35}" type="slidenum">
              <a:rPr lang="en-US" altLang="zh-CN" smtClean="0"/>
              <a:pPr>
                <a:defRPr/>
              </a:pPr>
              <a:t>43</a:t>
            </a:fld>
            <a:endParaRPr lang="en-US" altLang="zh-CN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6FFA2B9-1939-4605-AD80-6B0EE683996A}"/>
              </a:ext>
            </a:extLst>
          </p:cNvPr>
          <p:cNvSpPr txBox="1">
            <a:spLocks/>
          </p:cNvSpPr>
          <p:nvPr/>
        </p:nvSpPr>
        <p:spPr bwMode="auto">
          <a:xfrm>
            <a:off x="395632" y="2505837"/>
            <a:ext cx="8322705" cy="389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1800" kern="0" dirty="0"/>
              <a:t>DCDC</a:t>
            </a:r>
            <a:r>
              <a:rPr lang="zh-CN" altLang="en-US" sz="1800" kern="0" dirty="0"/>
              <a:t>：电源管理芯片</a:t>
            </a:r>
            <a:endParaRPr lang="en-US" altLang="zh-CN" sz="1800" kern="0" dirty="0"/>
          </a:p>
          <a:p>
            <a:pPr lvl="1"/>
            <a:r>
              <a:rPr lang="en-US" altLang="zh-CN" sz="1400" kern="0" dirty="0"/>
              <a:t>TAICHU</a:t>
            </a:r>
            <a:r>
              <a:rPr lang="zh-CN" altLang="en-US" sz="1400" kern="0" dirty="0"/>
              <a:t>功耗</a:t>
            </a:r>
            <a:r>
              <a:rPr lang="en-US" altLang="zh-CN" sz="1400" kern="0" dirty="0"/>
              <a:t>0.8W</a:t>
            </a:r>
            <a:r>
              <a:rPr lang="zh-CN" altLang="en-US" sz="1400" kern="0" dirty="0"/>
              <a:t>（</a:t>
            </a:r>
            <a:r>
              <a:rPr lang="en-US" altLang="zh-CN" sz="1400" kern="0" dirty="0"/>
              <a:t>1.8V*0.42A</a:t>
            </a:r>
            <a:r>
              <a:rPr lang="zh-CN" altLang="en-US" sz="1400" kern="0" dirty="0"/>
              <a:t>）</a:t>
            </a:r>
            <a:endParaRPr lang="en-US" altLang="zh-CN" sz="1400" kern="0" dirty="0"/>
          </a:p>
          <a:p>
            <a:pPr lvl="1"/>
            <a:r>
              <a:rPr lang="zh-CN" altLang="en-US" sz="1400" kern="0" dirty="0"/>
              <a:t>单个</a:t>
            </a:r>
            <a:r>
              <a:rPr lang="en-US" altLang="zh-CN" sz="1400" kern="0" dirty="0"/>
              <a:t>DCDC</a:t>
            </a:r>
            <a:r>
              <a:rPr lang="zh-CN" altLang="en-US" sz="1400" kern="0" dirty="0"/>
              <a:t>最多为</a:t>
            </a:r>
            <a:r>
              <a:rPr lang="en-US" altLang="zh-CN" sz="1400" kern="0" dirty="0"/>
              <a:t>10</a:t>
            </a:r>
            <a:r>
              <a:rPr lang="zh-CN" altLang="en-US" sz="1400" kern="0" dirty="0"/>
              <a:t>个</a:t>
            </a:r>
            <a:r>
              <a:rPr lang="en-US" altLang="zh-CN" sz="1400" kern="0" dirty="0"/>
              <a:t>TAICHU</a:t>
            </a:r>
            <a:r>
              <a:rPr lang="zh-CN" altLang="en-US" sz="1400" kern="0" dirty="0"/>
              <a:t>提供电源，效率按</a:t>
            </a:r>
            <a:r>
              <a:rPr lang="en-US" altLang="zh-CN" sz="1400" kern="0" dirty="0"/>
              <a:t>85%</a:t>
            </a:r>
            <a:r>
              <a:rPr lang="zh-CN" altLang="en-US" sz="1400" kern="0" dirty="0"/>
              <a:t>计算</a:t>
            </a:r>
            <a:endParaRPr lang="en-US" altLang="zh-CN" sz="1400" kern="0" dirty="0"/>
          </a:p>
          <a:p>
            <a:pPr lvl="1"/>
            <a:r>
              <a:rPr lang="en-US" altLang="zh-CN" sz="1400" kern="0" dirty="0"/>
              <a:t>DCDC</a:t>
            </a:r>
            <a:r>
              <a:rPr lang="zh-CN" altLang="en-US" sz="1400" kern="0" dirty="0"/>
              <a:t>功耗为</a:t>
            </a:r>
            <a:r>
              <a:rPr lang="en-US" altLang="zh-CN" sz="1400" kern="0" dirty="0"/>
              <a:t>0.8*10*15% = 1.2W</a:t>
            </a:r>
          </a:p>
          <a:p>
            <a:pPr lvl="1"/>
            <a:r>
              <a:rPr lang="zh-CN" altLang="en-US" sz="1400" kern="0" dirty="0"/>
              <a:t>如果最外层需要</a:t>
            </a:r>
            <a:r>
              <a:rPr lang="en-US" altLang="zh-CN" sz="1400" kern="0" dirty="0"/>
              <a:t>20</a:t>
            </a:r>
            <a:r>
              <a:rPr lang="zh-CN" altLang="en-US" sz="1400" kern="0" dirty="0"/>
              <a:t>个芯片则需要</a:t>
            </a:r>
            <a:r>
              <a:rPr lang="en-US" altLang="zh-CN" sz="1400" kern="0" dirty="0"/>
              <a:t>2</a:t>
            </a:r>
            <a:r>
              <a:rPr lang="zh-CN" altLang="en-US" sz="1400" kern="0" dirty="0"/>
              <a:t>个</a:t>
            </a:r>
            <a:r>
              <a:rPr lang="en-US" altLang="zh-CN" sz="1400" kern="0" dirty="0"/>
              <a:t>DCDC</a:t>
            </a:r>
          </a:p>
          <a:p>
            <a:pPr lvl="1"/>
            <a:r>
              <a:rPr lang="en-US" altLang="zh-CN" sz="1400" kern="0" dirty="0" err="1"/>
              <a:t>lpGBT</a:t>
            </a:r>
            <a:r>
              <a:rPr lang="zh-CN" altLang="en-US" sz="1400" kern="0" dirty="0"/>
              <a:t>和</a:t>
            </a:r>
            <a:r>
              <a:rPr lang="en-US" altLang="zh-CN" sz="1400" kern="0" dirty="0"/>
              <a:t>VTRX+</a:t>
            </a:r>
            <a:r>
              <a:rPr lang="zh-CN" altLang="en-US" sz="1400" kern="0" dirty="0"/>
              <a:t>需要其他种类电源（</a:t>
            </a:r>
            <a:r>
              <a:rPr lang="en-US" altLang="zh-CN" sz="1400" kern="0" dirty="0"/>
              <a:t>1.2V</a:t>
            </a:r>
            <a:r>
              <a:rPr lang="zh-CN" altLang="en-US" sz="1400" kern="0" dirty="0"/>
              <a:t>，</a:t>
            </a:r>
            <a:r>
              <a:rPr lang="en-US" altLang="zh-CN" sz="1400" kern="0" dirty="0"/>
              <a:t>2.5V</a:t>
            </a:r>
            <a:r>
              <a:rPr lang="zh-CN" altLang="en-US" sz="1400" kern="0" dirty="0"/>
              <a:t>），总体功耗不高，</a:t>
            </a:r>
            <a:r>
              <a:rPr lang="en-US" altLang="zh-CN" sz="1400" kern="0" dirty="0"/>
              <a:t>~1W</a:t>
            </a:r>
            <a:r>
              <a:rPr lang="zh-CN" altLang="en-US" sz="1400" kern="0" dirty="0"/>
              <a:t>，则</a:t>
            </a:r>
            <a:r>
              <a:rPr lang="en-US" altLang="zh-CN" sz="1400" kern="0" dirty="0"/>
              <a:t>DCDC</a:t>
            </a:r>
            <a:r>
              <a:rPr lang="zh-CN" altLang="en-US" sz="1400" kern="0" dirty="0"/>
              <a:t>功耗为</a:t>
            </a:r>
            <a:r>
              <a:rPr lang="en-US" altLang="zh-CN" sz="1400" kern="0" dirty="0"/>
              <a:t>0.15W</a:t>
            </a:r>
          </a:p>
          <a:p>
            <a:r>
              <a:rPr lang="en-US" altLang="zh-CN" sz="1800" kern="0" dirty="0" err="1"/>
              <a:t>lpGBT</a:t>
            </a:r>
            <a:r>
              <a:rPr lang="zh-CN" altLang="en-US" sz="1800" kern="0" dirty="0"/>
              <a:t>：数据汇总芯片</a:t>
            </a:r>
            <a:endParaRPr lang="en-US" altLang="zh-CN" sz="1800" kern="0" dirty="0"/>
          </a:p>
          <a:p>
            <a:pPr lvl="1"/>
            <a:r>
              <a:rPr lang="en-US" altLang="zh-CN" sz="1400" kern="0" dirty="0">
                <a:hlinkClick r:id="rId2"/>
              </a:rPr>
              <a:t>0.75W@10.24Gb/s</a:t>
            </a:r>
            <a:endParaRPr lang="en-US" altLang="zh-CN" sz="1400" kern="0" dirty="0"/>
          </a:p>
          <a:p>
            <a:r>
              <a:rPr lang="en-US" altLang="zh-CN" sz="1800" kern="0" dirty="0"/>
              <a:t>VTRX+</a:t>
            </a:r>
            <a:r>
              <a:rPr lang="zh-CN" altLang="en-US" sz="1800" kern="0" dirty="0"/>
              <a:t>：光电转化芯片</a:t>
            </a:r>
            <a:endParaRPr lang="en-US" altLang="zh-CN" sz="1800" kern="0" dirty="0"/>
          </a:p>
          <a:p>
            <a:pPr lvl="1"/>
            <a:r>
              <a:rPr lang="en-US" altLang="zh-CN" sz="1400" kern="0" dirty="0"/>
              <a:t>1</a:t>
            </a:r>
            <a:r>
              <a:rPr lang="zh-CN" altLang="en-US" sz="1400" kern="0" dirty="0"/>
              <a:t>发</a:t>
            </a:r>
            <a:r>
              <a:rPr lang="en-US" altLang="zh-CN" sz="1400" kern="0" dirty="0"/>
              <a:t>1</a:t>
            </a:r>
            <a:r>
              <a:rPr lang="zh-CN" altLang="en-US" sz="1400" kern="0" dirty="0"/>
              <a:t>收：</a:t>
            </a:r>
            <a:r>
              <a:rPr lang="en-US" altLang="zh-CN" sz="1400" kern="0" dirty="0"/>
              <a:t>0.193W</a:t>
            </a:r>
            <a:r>
              <a:rPr lang="zh-CN" altLang="en-US" sz="1400" kern="0" dirty="0"/>
              <a:t>（</a:t>
            </a:r>
            <a:r>
              <a:rPr lang="en-US" altLang="zh-CN" sz="1400" kern="0" dirty="0"/>
              <a:t>RX</a:t>
            </a:r>
            <a:r>
              <a:rPr lang="zh-CN" altLang="en-US" sz="1400" kern="0" dirty="0"/>
              <a:t>：</a:t>
            </a:r>
            <a:r>
              <a:rPr lang="en-US" altLang="zh-CN" sz="1400" kern="0" dirty="0"/>
              <a:t>2.5V*0.05A</a:t>
            </a:r>
            <a:r>
              <a:rPr lang="zh-CN" altLang="en-US" sz="1400" kern="0" dirty="0"/>
              <a:t>，</a:t>
            </a:r>
            <a:r>
              <a:rPr lang="en-US" altLang="zh-CN" sz="1400" kern="0" dirty="0"/>
              <a:t>TX</a:t>
            </a:r>
            <a:r>
              <a:rPr lang="zh-CN" altLang="en-US" sz="1400" kern="0" dirty="0"/>
              <a:t>：</a:t>
            </a:r>
            <a:r>
              <a:rPr lang="en-US" altLang="zh-CN" sz="1400" kern="0" dirty="0"/>
              <a:t>2.5V*0.02A</a:t>
            </a:r>
            <a:r>
              <a:rPr lang="zh-CN" altLang="en-US" sz="1400" kern="0" dirty="0"/>
              <a:t>，</a:t>
            </a:r>
            <a:r>
              <a:rPr lang="en-US" altLang="zh-CN" sz="1400" kern="0" dirty="0"/>
              <a:t>core</a:t>
            </a:r>
            <a:r>
              <a:rPr lang="zh-CN" altLang="en-US" sz="1400" kern="0" dirty="0"/>
              <a:t>：</a:t>
            </a:r>
            <a:r>
              <a:rPr lang="en-US" altLang="zh-CN" sz="1400" kern="0" dirty="0"/>
              <a:t>1.2V*0.015A</a:t>
            </a:r>
            <a:r>
              <a:rPr lang="zh-CN" altLang="en-US" sz="1400" kern="0" dirty="0"/>
              <a:t>）</a:t>
            </a:r>
            <a:endParaRPr lang="en-US" altLang="zh-CN" sz="1400" kern="0" dirty="0"/>
          </a:p>
          <a:p>
            <a:r>
              <a:rPr lang="zh-CN" altLang="en-US" sz="1800" kern="0" dirty="0"/>
              <a:t>说明：</a:t>
            </a:r>
            <a:r>
              <a:rPr lang="en-US" altLang="zh-CN" sz="1800" kern="0" dirty="0"/>
              <a:t>1</a:t>
            </a:r>
            <a:r>
              <a:rPr lang="zh-CN" altLang="en-US" sz="1800" kern="0" dirty="0"/>
              <a:t>：图中仅展示</a:t>
            </a:r>
            <a:r>
              <a:rPr lang="en-US" altLang="zh-CN" sz="1800" kern="0" dirty="0"/>
              <a:t>ladder</a:t>
            </a:r>
            <a:r>
              <a:rPr lang="zh-CN" altLang="en-US" sz="1800" kern="0" dirty="0"/>
              <a:t>一端一面，底面及</a:t>
            </a:r>
            <a:r>
              <a:rPr lang="en-US" altLang="zh-CN" sz="1800" kern="0" dirty="0"/>
              <a:t>ladder</a:t>
            </a:r>
            <a:r>
              <a:rPr lang="zh-CN" altLang="en-US" sz="1800" kern="0" dirty="0"/>
              <a:t>另一端有同样的配置</a:t>
            </a:r>
            <a:endParaRPr lang="en-US" altLang="zh-CN" sz="1800" kern="0" dirty="0"/>
          </a:p>
          <a:p>
            <a:r>
              <a:rPr lang="en-US" altLang="zh-CN" sz="1800" kern="0" dirty="0"/>
              <a:t>             2</a:t>
            </a:r>
            <a:r>
              <a:rPr lang="zh-CN" altLang="en-US" sz="1800" kern="0" dirty="0"/>
              <a:t>：</a:t>
            </a:r>
            <a:r>
              <a:rPr lang="en-US" altLang="zh-CN" sz="1800" kern="0" dirty="0" err="1"/>
              <a:t>lpGBT</a:t>
            </a:r>
            <a:r>
              <a:rPr lang="zh-CN" altLang="en-US" sz="1800" kern="0" dirty="0"/>
              <a:t>及</a:t>
            </a:r>
            <a:r>
              <a:rPr lang="en-US" altLang="zh-CN" sz="1800" kern="0" dirty="0"/>
              <a:t>VTRX+</a:t>
            </a:r>
            <a:r>
              <a:rPr lang="zh-CN" altLang="en-US" sz="1800" kern="0" dirty="0"/>
              <a:t>的参数为</a:t>
            </a:r>
            <a:r>
              <a:rPr lang="en-US" altLang="zh-CN" sz="1800" kern="0" dirty="0"/>
              <a:t>CERN</a:t>
            </a:r>
            <a:r>
              <a:rPr lang="zh-CN" altLang="en-US" sz="1800" kern="0" dirty="0"/>
              <a:t>对应芯片手册得到，</a:t>
            </a:r>
            <a:r>
              <a:rPr lang="en-US" altLang="zh-CN" sz="1800" kern="0" dirty="0"/>
              <a:t>CEPC</a:t>
            </a:r>
            <a:r>
              <a:rPr lang="zh-CN" altLang="en-US" sz="1800" kern="0" dirty="0"/>
              <a:t>最终参数可能有所不同。</a:t>
            </a:r>
            <a:endParaRPr lang="en-US" altLang="zh-CN" sz="1800" kern="0" dirty="0"/>
          </a:p>
          <a:p>
            <a:r>
              <a:rPr lang="en-US" altLang="zh-CN" sz="1800" kern="0" dirty="0">
                <a:solidFill>
                  <a:srgbClr val="FF0000"/>
                </a:solidFill>
              </a:rPr>
              <a:t>Ladder</a:t>
            </a:r>
            <a:r>
              <a:rPr lang="zh-CN" altLang="en-US" sz="1800" kern="0" dirty="0">
                <a:solidFill>
                  <a:srgbClr val="FF0000"/>
                </a:solidFill>
              </a:rPr>
              <a:t>长度及端部器件位置，需</a:t>
            </a:r>
            <a:r>
              <a:rPr lang="zh-CN" altLang="en-US" sz="1800" kern="0">
                <a:solidFill>
                  <a:srgbClr val="FF0000"/>
                </a:solidFill>
              </a:rPr>
              <a:t>结合机械及安装设计来</a:t>
            </a:r>
            <a:r>
              <a:rPr lang="zh-CN" altLang="en-US" sz="1800" kern="0" dirty="0">
                <a:solidFill>
                  <a:srgbClr val="FF0000"/>
                </a:solidFill>
              </a:rPr>
              <a:t>调整</a:t>
            </a:r>
            <a:endParaRPr lang="en-US" altLang="zh-CN" sz="1800" kern="0" dirty="0">
              <a:solidFill>
                <a:srgbClr val="FF0000"/>
              </a:solidFill>
            </a:endParaRPr>
          </a:p>
          <a:p>
            <a:endParaRPr lang="en-US" altLang="zh-CN" sz="1400" kern="0" dirty="0"/>
          </a:p>
          <a:p>
            <a:endParaRPr lang="zh-CN" altLang="en-US" sz="1800" kern="0" dirty="0"/>
          </a:p>
          <a:p>
            <a:endParaRPr lang="zh-CN" altLang="en-US" sz="1800" kern="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48FFEBD-E87A-43A5-96B7-661A74CEB51A}"/>
              </a:ext>
            </a:extLst>
          </p:cNvPr>
          <p:cNvSpPr/>
          <p:nvPr/>
        </p:nvSpPr>
        <p:spPr>
          <a:xfrm>
            <a:off x="427194" y="859769"/>
            <a:ext cx="11337612" cy="9712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50CC100-9FBE-45A5-A64B-20B0C32AED2D}"/>
              </a:ext>
            </a:extLst>
          </p:cNvPr>
          <p:cNvSpPr/>
          <p:nvPr/>
        </p:nvSpPr>
        <p:spPr>
          <a:xfrm>
            <a:off x="5928914" y="1148776"/>
            <a:ext cx="324000" cy="324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54425E8-098E-4AA0-AF3E-60612F41C29B}"/>
              </a:ext>
            </a:extLst>
          </p:cNvPr>
          <p:cNvSpPr/>
          <p:nvPr/>
        </p:nvSpPr>
        <p:spPr>
          <a:xfrm>
            <a:off x="6466931" y="1130776"/>
            <a:ext cx="720000" cy="36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0E9A600-B089-4715-BE05-C6A06212C594}"/>
              </a:ext>
            </a:extLst>
          </p:cNvPr>
          <p:cNvSpPr/>
          <p:nvPr/>
        </p:nvSpPr>
        <p:spPr>
          <a:xfrm>
            <a:off x="7394532" y="974661"/>
            <a:ext cx="1800000" cy="72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1.2W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21F345F-6491-473E-B2A5-B568A2093476}"/>
              </a:ext>
            </a:extLst>
          </p:cNvPr>
          <p:cNvSpPr txBox="1"/>
          <p:nvPr/>
        </p:nvSpPr>
        <p:spPr>
          <a:xfrm>
            <a:off x="5325313" y="805834"/>
            <a:ext cx="1282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/>
              <a:t>0.75W</a:t>
            </a:r>
            <a:endParaRPr lang="zh-CN" altLang="en-US" sz="1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4C732AE-6E62-4BC4-9370-2450E74077CE}"/>
              </a:ext>
            </a:extLst>
          </p:cNvPr>
          <p:cNvSpPr txBox="1"/>
          <p:nvPr/>
        </p:nvSpPr>
        <p:spPr>
          <a:xfrm>
            <a:off x="6316261" y="797956"/>
            <a:ext cx="1038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/>
              <a:t>0.193W</a:t>
            </a:r>
            <a:endParaRPr lang="zh-CN" altLang="en-US" sz="18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5F8BCDC-F8E7-4C9F-8BBC-138CEC89DD2C}"/>
              </a:ext>
            </a:extLst>
          </p:cNvPr>
          <p:cNvSpPr txBox="1"/>
          <p:nvPr/>
        </p:nvSpPr>
        <p:spPr>
          <a:xfrm>
            <a:off x="4970149" y="1825481"/>
            <a:ext cx="1282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/>
              <a:t>lpGBT</a:t>
            </a:r>
            <a:r>
              <a:rPr lang="en-US" altLang="zh-CN" sz="1800" dirty="0"/>
              <a:t> :</a:t>
            </a:r>
          </a:p>
          <a:p>
            <a:pPr algn="ctr"/>
            <a:r>
              <a:rPr lang="en-US" altLang="zh-CN" dirty="0"/>
              <a:t>9mmX9mm</a:t>
            </a:r>
            <a:endParaRPr lang="zh-CN" altLang="en-US" sz="18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748B8BB-4D03-4E2E-80F1-7F6BC6D7346B}"/>
              </a:ext>
            </a:extLst>
          </p:cNvPr>
          <p:cNvSpPr txBox="1"/>
          <p:nvPr/>
        </p:nvSpPr>
        <p:spPr>
          <a:xfrm>
            <a:off x="6167166" y="1824634"/>
            <a:ext cx="1663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/>
              <a:t>VTRX+:</a:t>
            </a:r>
            <a:endParaRPr lang="zh-CN" altLang="en-US" sz="1800" dirty="0"/>
          </a:p>
          <a:p>
            <a:pPr algn="ctr"/>
            <a:r>
              <a:rPr lang="en-US" altLang="zh-CN" dirty="0"/>
              <a:t>10mmX20mm</a:t>
            </a:r>
            <a:endParaRPr lang="zh-CN" altLang="en-US" sz="1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B8649F7-56DC-44B7-91D6-25A17D9CF946}"/>
              </a:ext>
            </a:extLst>
          </p:cNvPr>
          <p:cNvSpPr txBox="1"/>
          <p:nvPr/>
        </p:nvSpPr>
        <p:spPr>
          <a:xfrm>
            <a:off x="8569242" y="1884740"/>
            <a:ext cx="1663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DCDC:</a:t>
            </a:r>
          </a:p>
          <a:p>
            <a:pPr algn="ctr"/>
            <a:r>
              <a:rPr lang="en-US" altLang="zh-CN" dirty="0"/>
              <a:t>50mmX20mm</a:t>
            </a:r>
            <a:endParaRPr lang="zh-CN" altLang="en-US" sz="1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066CA91-6D29-4BB5-A0EA-3954C42FA610}"/>
              </a:ext>
            </a:extLst>
          </p:cNvPr>
          <p:cNvSpPr/>
          <p:nvPr/>
        </p:nvSpPr>
        <p:spPr>
          <a:xfrm>
            <a:off x="9464571" y="990500"/>
            <a:ext cx="1800000" cy="720000"/>
          </a:xfrm>
          <a:prstGeom prst="rect">
            <a:avLst/>
          </a:prstGeom>
          <a:solidFill>
            <a:srgbClr val="FF0000"/>
          </a:solidFill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1.2W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27902DF0-ED90-4409-A54C-D1C18062DF8C}"/>
              </a:ext>
            </a:extLst>
          </p:cNvPr>
          <p:cNvCxnSpPr>
            <a:cxnSpLocks/>
          </p:cNvCxnSpPr>
          <p:nvPr/>
        </p:nvCxnSpPr>
        <p:spPr>
          <a:xfrm flipV="1">
            <a:off x="5656431" y="1490776"/>
            <a:ext cx="434483" cy="42293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5F89CDA1-43BC-4CF1-A878-F33FE04676F0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6852802" y="1567381"/>
            <a:ext cx="146346" cy="25725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4DA1AAD1-CF6C-4B7A-B579-6D383EA07DD2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8718337" y="1649475"/>
            <a:ext cx="682887" cy="23526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324C796-942B-4D59-A59C-B0664A37E798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9401224" y="1561399"/>
            <a:ext cx="422345" cy="32334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62E545EB-4351-4BFF-9B5D-4B63FAE5D29B}"/>
              </a:ext>
            </a:extLst>
          </p:cNvPr>
          <p:cNvSpPr/>
          <p:nvPr/>
        </p:nvSpPr>
        <p:spPr>
          <a:xfrm>
            <a:off x="3729171" y="982622"/>
            <a:ext cx="1800000" cy="72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>
                <a:solidFill>
                  <a:schemeClr val="tx1"/>
                </a:solidFill>
              </a:rPr>
              <a:t>0.15W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F830C4B-8D93-400D-941D-84EB131814D1}"/>
              </a:ext>
            </a:extLst>
          </p:cNvPr>
          <p:cNvSpPr txBox="1"/>
          <p:nvPr/>
        </p:nvSpPr>
        <p:spPr>
          <a:xfrm>
            <a:off x="3268059" y="1862166"/>
            <a:ext cx="1663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DCDC:</a:t>
            </a:r>
          </a:p>
          <a:p>
            <a:pPr algn="ctr"/>
            <a:r>
              <a:rPr lang="en-US" altLang="zh-CN" dirty="0"/>
              <a:t>50mmX20mm</a:t>
            </a:r>
            <a:endParaRPr lang="zh-CN" altLang="en-US" sz="1800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BB67EEA-FF14-4C58-BC6A-FFE8C1812017}"/>
              </a:ext>
            </a:extLst>
          </p:cNvPr>
          <p:cNvCxnSpPr>
            <a:cxnSpLocks/>
          </p:cNvCxnSpPr>
          <p:nvPr/>
        </p:nvCxnSpPr>
        <p:spPr>
          <a:xfrm flipV="1">
            <a:off x="4052750" y="1620181"/>
            <a:ext cx="422345" cy="32334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9C0DA805-6A13-4144-922D-69C322EAA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72" y="2681232"/>
            <a:ext cx="2990512" cy="398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68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B52DE3-9233-4809-9242-8ABC5F73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Issues of the dead area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93177C77-B404-4AD2-8EA1-DC639C7F8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955400"/>
            <a:ext cx="7128792" cy="2706654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E1A605-91D5-4248-9088-FE55D99DA0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44</a:t>
            </a:fld>
            <a:endParaRPr lang="en-US" altLang="zh-C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4DF3F13-3C48-4456-8ACB-3776C3AE3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3609301"/>
            <a:ext cx="6264696" cy="321764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8CE2A7F-4FF8-4A71-B4D8-CAD335EDD97F}"/>
              </a:ext>
            </a:extLst>
          </p:cNvPr>
          <p:cNvSpPr/>
          <p:nvPr/>
        </p:nvSpPr>
        <p:spPr bwMode="auto">
          <a:xfrm>
            <a:off x="4871864" y="3861048"/>
            <a:ext cx="6480720" cy="1296144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79F722C-898E-4FFC-BD3F-39D35D063A50}"/>
              </a:ext>
            </a:extLst>
          </p:cNvPr>
          <p:cNvSpPr/>
          <p:nvPr/>
        </p:nvSpPr>
        <p:spPr bwMode="auto">
          <a:xfrm>
            <a:off x="4871864" y="5229200"/>
            <a:ext cx="6552728" cy="108012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2536AD1-0549-4D1E-81B0-63C67B8154C4}"/>
              </a:ext>
            </a:extLst>
          </p:cNvPr>
          <p:cNvSpPr txBox="1"/>
          <p:nvPr/>
        </p:nvSpPr>
        <p:spPr>
          <a:xfrm>
            <a:off x="2927649" y="4240194"/>
            <a:ext cx="2016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Sensitive area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A6D930C-B124-4831-BF8E-BF38D69D6567}"/>
              </a:ext>
            </a:extLst>
          </p:cNvPr>
          <p:cNvSpPr txBox="1"/>
          <p:nvPr/>
        </p:nvSpPr>
        <p:spPr>
          <a:xfrm>
            <a:off x="2955677" y="5536338"/>
            <a:ext cx="2016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dead area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2F7859D-E02C-4C4E-93EE-99A283F8DDC0}"/>
              </a:ext>
            </a:extLst>
          </p:cNvPr>
          <p:cNvSpPr txBox="1"/>
          <p:nvPr/>
        </p:nvSpPr>
        <p:spPr>
          <a:xfrm>
            <a:off x="7608168" y="995646"/>
            <a:ext cx="43344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CERN-LHCC-2024-003/ALICE-TDR-021</a:t>
            </a:r>
            <a:r>
              <a:rPr lang="zh-CN" alt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Design Report for the ALICE Inner Tracking System 3 - ITS3 A bent wafer-scale monolithic pixel detector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938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5CAB-4961-4C2E-DBE2-FAC0DA37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Requirement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F6015-1CE3-5BA4-3D7C-40E3F83B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5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2D257-1169-83D0-9AB8-39DDF9FA8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1036321"/>
            <a:ext cx="13378444" cy="5147342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1</a:t>
            </a:r>
            <a:r>
              <a:rPr kumimoji="1" lang="en-US" altLang="zh-CN" sz="2400" baseline="30000" dirty="0"/>
              <a:t>st</a:t>
            </a:r>
            <a:r>
              <a:rPr kumimoji="1" lang="en-US" altLang="zh-CN" sz="2400" dirty="0"/>
              <a:t> priority: Small inner radius, close to beam pipe (</a:t>
            </a:r>
            <a:r>
              <a:rPr kumimoji="1" lang="en-US" altLang="zh-CN" sz="2400" dirty="0">
                <a:solidFill>
                  <a:srgbClr val="0070C0"/>
                </a:solidFill>
              </a:rPr>
              <a:t>11mm</a:t>
            </a:r>
            <a:r>
              <a:rPr kumimoji="1" lang="zh-CN" altLang="en-US" sz="2400" dirty="0"/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)</a:t>
            </a:r>
          </a:p>
          <a:p>
            <a:r>
              <a:rPr kumimoji="1" lang="en-US" altLang="zh-CN" sz="2400" dirty="0"/>
              <a:t>2</a:t>
            </a:r>
            <a:r>
              <a:rPr kumimoji="1" lang="en-US" altLang="zh-CN" sz="2400" baseline="30000" dirty="0"/>
              <a:t>nd</a:t>
            </a:r>
            <a:r>
              <a:rPr kumimoji="1" lang="en-US" altLang="zh-CN" sz="2400" dirty="0"/>
              <a:t> priority: Low material budget  </a:t>
            </a:r>
            <a:r>
              <a:rPr kumimoji="1" lang="en-US" altLang="zh-CN" sz="2400" dirty="0">
                <a:solidFill>
                  <a:srgbClr val="0070C0"/>
                </a:solidFill>
              </a:rPr>
              <a:t>&lt;0.15% X0 per layer</a:t>
            </a:r>
          </a:p>
          <a:p>
            <a:r>
              <a:rPr kumimoji="1" lang="en-US" altLang="zh-CN" sz="2400" baseline="30000" dirty="0"/>
              <a:t>3rd</a:t>
            </a:r>
            <a:r>
              <a:rPr kumimoji="1" lang="en-US" altLang="zh-CN" sz="2400" dirty="0"/>
              <a:t> priority: High resolution pixel sensor</a:t>
            </a:r>
            <a:r>
              <a:rPr kumimoji="1" lang="zh-CN" altLang="en-US" sz="2400" dirty="0">
                <a:solidFill>
                  <a:srgbClr val="0070C0"/>
                </a:solidFill>
              </a:rPr>
              <a:t>： </a:t>
            </a:r>
            <a:r>
              <a:rPr kumimoji="1" lang="en-US" altLang="zh-CN" dirty="0">
                <a:solidFill>
                  <a:srgbClr val="0070C0"/>
                </a:solidFill>
              </a:rPr>
              <a:t>3~5 </a:t>
            </a:r>
            <a:r>
              <a:rPr kumimoji="1" lang="en-US" altLang="zh-CN" dirty="0" err="1">
                <a:solidFill>
                  <a:srgbClr val="0070C0"/>
                </a:solidFill>
              </a:rPr>
              <a:t>μm</a:t>
            </a:r>
            <a:r>
              <a:rPr kumimoji="1" lang="en-US" altLang="zh-CN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EB06CC-3C04-F33E-B36E-3C191AB8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704" y="2847591"/>
            <a:ext cx="3945925" cy="36452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060A58-1CE4-AFB1-BF5C-68A91BA5C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3662"/>
            <a:ext cx="4622800" cy="34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76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CBB3D-05B1-4450-B61F-BE23FEFF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Technology survey and our choices</a:t>
            </a:r>
            <a:endParaRPr lang="en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BC142B-67A3-24A8-7E11-3FF3B76A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6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AE678-9C73-B84A-8C2D-628B57BF5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35" y="886202"/>
            <a:ext cx="12102084" cy="575466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dirty="0"/>
              <a:t>Technology selection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Baseline: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curved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MAPS (Inspired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ALICE ITS3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Alternative: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endParaRPr lang="en-CN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5A0BF75-06BA-5C82-D4DA-BADE3B11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443" y="3981506"/>
            <a:ext cx="3471426" cy="249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34BCF9-A229-438E-80B8-9A2DC82B6D3B}"/>
              </a:ext>
            </a:extLst>
          </p:cNvPr>
          <p:cNvSpPr txBox="1"/>
          <p:nvPr/>
        </p:nvSpPr>
        <p:spPr>
          <a:xfrm>
            <a:off x="7903443" y="3244334"/>
            <a:ext cx="6228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Alternative: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887D6-F1EC-D2E7-0864-BC248D943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582" y="3891639"/>
            <a:ext cx="2995536" cy="2812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D8298B-AC01-39EB-67C5-2AA7BFFFB4FC}"/>
              </a:ext>
            </a:extLst>
          </p:cNvPr>
          <p:cNvSpPr txBox="1"/>
          <p:nvPr/>
        </p:nvSpPr>
        <p:spPr>
          <a:xfrm>
            <a:off x="4446657" y="3236202"/>
            <a:ext cx="2652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Baseline: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curved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CN" dirty="0"/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329FEE9C-FEEF-7386-FAAA-57CF26341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20" y="3744402"/>
            <a:ext cx="4006582" cy="2563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01C162-C099-C0EE-A01B-4B1D2BB15145}"/>
              </a:ext>
            </a:extLst>
          </p:cNvPr>
          <p:cNvSpPr txBox="1"/>
          <p:nvPr/>
        </p:nvSpPr>
        <p:spPr>
          <a:xfrm>
            <a:off x="0" y="3307514"/>
            <a:ext cx="4006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Monolithic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active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Pixel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(MAPS)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21969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9CA1-C20D-9BE6-E186-6965923F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</a:t>
            </a:r>
            <a:r>
              <a:rPr lang="en-US" dirty="0"/>
              <a:t>hallenges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01F33-CEA1-1329-99E5-57A63AD6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7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881751-4F8C-3209-1A07-FCB206B42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b-layer</a:t>
            </a:r>
            <a:r>
              <a:rPr lang="zh-CN" altLang="en-US" dirty="0"/>
              <a:t> </a:t>
            </a:r>
            <a:r>
              <a:rPr lang="en-US" altLang="zh-CN" dirty="0"/>
              <a:t>radius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11mm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dirty="0"/>
              <a:t>ALICE </a:t>
            </a:r>
            <a:r>
              <a:rPr lang="en-US" altLang="zh-CN" dirty="0"/>
              <a:t>ITS3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18mm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background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(~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1Gbps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chip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)</a:t>
            </a:r>
            <a:r>
              <a:rPr lang="zh-CN" altLang="en-US" dirty="0"/>
              <a:t> </a:t>
            </a:r>
            <a:endParaRPr lang="en-US" altLang="zh-CN" dirty="0"/>
          </a:p>
          <a:p>
            <a:pPr lvl="2"/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especially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halleng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ing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curved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MAPS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without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PCB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metal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line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dirty="0"/>
          </a:p>
          <a:p>
            <a:pPr lvl="1"/>
            <a:r>
              <a:rPr lang="zh-CN" altLang="en-US" dirty="0"/>
              <a:t> </a:t>
            </a:r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consumption</a:t>
            </a:r>
            <a:r>
              <a:rPr lang="zh-CN" altLang="en-US" dirty="0"/>
              <a:t> </a:t>
            </a:r>
            <a:r>
              <a:rPr lang="en-US" altLang="zh-CN" dirty="0"/>
              <a:t>(&lt;=</a:t>
            </a:r>
            <a:r>
              <a:rPr kumimoji="1" lang="en-US" altLang="zh-CN" dirty="0">
                <a:solidFill>
                  <a:srgbClr val="0070C0"/>
                </a:solidFill>
              </a:rPr>
              <a:t>4</a:t>
            </a:r>
            <a:r>
              <a:rPr kumimoji="1" lang="en" altLang="zh-CN" dirty="0">
                <a:solidFill>
                  <a:srgbClr val="0070C0"/>
                </a:solidFill>
              </a:rPr>
              <a:t>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</a:t>
            </a:r>
            <a:r>
              <a:rPr kumimoji="1" lang="en" altLang="zh-CN" sz="2800" dirty="0">
                <a:solidFill>
                  <a:srgbClr val="0070C0"/>
                </a:solidFill>
              </a:rPr>
              <a:t>cm</a:t>
            </a:r>
            <a:r>
              <a:rPr kumimoji="1" lang="en" altLang="zh-CN" sz="2800" baseline="30000" dirty="0">
                <a:solidFill>
                  <a:srgbClr val="0070C0"/>
                </a:solidFill>
              </a:rPr>
              <a:t>2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 err="1"/>
              <a:t>datarate</a:t>
            </a:r>
            <a:r>
              <a:rPr lang="zh-CN" altLang="en-US" dirty="0"/>
              <a:t> </a:t>
            </a:r>
            <a:endParaRPr lang="en-US" altLang="zh-CN" dirty="0"/>
          </a:p>
          <a:p>
            <a:pPr lvl="2"/>
            <a:r>
              <a:rPr lang="en-US" altLang="zh-CN" dirty="0"/>
              <a:t>Feasibility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Air cooling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06680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CA26B8-52C0-3217-27E9-AFEAB5D3A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86" y="861137"/>
            <a:ext cx="11757143" cy="5996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A23E6E-0461-C2F0-B380-75FE84CD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altLang="en-US" dirty="0"/>
              <a:t>Silicon Pixel Chips for Vertex Detector</a:t>
            </a:r>
            <a:endParaRPr lang="en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24EFD-B52B-D511-CD4E-838687EE4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3658" y="649287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  <a:t>8</a:t>
            </a:fld>
            <a:endParaRPr lang="zh-CN" alt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A1202C1-C6E7-9E7A-52B4-8D54F2432879}"/>
              </a:ext>
            </a:extLst>
          </p:cNvPr>
          <p:cNvSpPr txBox="1">
            <a:spLocks/>
          </p:cNvSpPr>
          <p:nvPr/>
        </p:nvSpPr>
        <p:spPr>
          <a:xfrm>
            <a:off x="11000411" y="6650043"/>
            <a:ext cx="548341" cy="2079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kumimoji="0" lang="zh-CN" altLang="en-US" sz="1600" b="1" i="0" u="none" strike="noStrike" kern="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436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E4CAB-721B-FB7F-B052-B86BF6875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24" y="232682"/>
            <a:ext cx="11566205" cy="644004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kumimoji="1" lang="en-US" altLang="zh-CN" dirty="0"/>
              <a:t>CEPC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FB0EA-E371-1C88-60D6-82AFC206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F224044E-37BE-29F6-E186-53C43819F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16231"/>
            <a:ext cx="1935126" cy="197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566C8CAF-C56C-8DE8-A04D-919B9350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5177"/>
            <a:ext cx="1935126" cy="1202521"/>
          </a:xfrm>
          <a:prstGeom prst="rect">
            <a:avLst/>
          </a:prstGeom>
        </p:spPr>
      </p:pic>
      <p:pic>
        <p:nvPicPr>
          <p:cNvPr id="9" name="图片 26">
            <a:extLst>
              <a:ext uri="{FF2B5EF4-FFF2-40B4-BE49-F238E27FC236}">
                <a16:creationId xmlns:a16="http://schemas.microsoft.com/office/drawing/2014/main" id="{33EDC043-282A-1254-0B5D-30A565ACE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269" y="3705014"/>
            <a:ext cx="3286141" cy="2463641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DF80A462-86D6-8024-BA46-FF25C49C9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204" y="4234850"/>
            <a:ext cx="5078322" cy="93523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3FDF44C-57B2-4296-B9AA-281035E3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312" y="1344990"/>
            <a:ext cx="3408056" cy="245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4056C06-C328-998B-CD3E-4536A9BB3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482" y="2182228"/>
            <a:ext cx="4255766" cy="1129736"/>
          </a:xfrm>
          <a:prstGeom prst="rect">
            <a:avLst/>
          </a:prstGeom>
        </p:spPr>
      </p:pic>
      <p:sp>
        <p:nvSpPr>
          <p:cNvPr id="13" name="右箭头 16">
            <a:extLst>
              <a:ext uri="{FF2B5EF4-FFF2-40B4-BE49-F238E27FC236}">
                <a16:creationId xmlns:a16="http://schemas.microsoft.com/office/drawing/2014/main" id="{D0286B52-943D-391C-AF77-E311DE02901A}"/>
              </a:ext>
            </a:extLst>
          </p:cNvPr>
          <p:cNvSpPr/>
          <p:nvPr/>
        </p:nvSpPr>
        <p:spPr>
          <a:xfrm>
            <a:off x="1785803" y="2615131"/>
            <a:ext cx="1113662" cy="497007"/>
          </a:xfrm>
          <a:prstGeom prst="rightArrow">
            <a:avLst/>
          </a:prstGeom>
          <a:blipFill rotWithShape="1">
            <a:blip r:embed="rId8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右箭头 16">
            <a:extLst>
              <a:ext uri="{FF2B5EF4-FFF2-40B4-BE49-F238E27FC236}">
                <a16:creationId xmlns:a16="http://schemas.microsoft.com/office/drawing/2014/main" id="{1FAE4DB2-83B0-237D-9F8F-A0AC69FC6216}"/>
              </a:ext>
            </a:extLst>
          </p:cNvPr>
          <p:cNvSpPr/>
          <p:nvPr/>
        </p:nvSpPr>
        <p:spPr>
          <a:xfrm>
            <a:off x="7271265" y="3048213"/>
            <a:ext cx="1113662" cy="497007"/>
          </a:xfrm>
          <a:prstGeom prst="rightArrow">
            <a:avLst/>
          </a:prstGeom>
          <a:blipFill rotWithShape="1">
            <a:blip r:embed="rId8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ED196F-E462-D77A-271D-03265A22AEDB}"/>
              </a:ext>
            </a:extLst>
          </p:cNvPr>
          <p:cNvSpPr txBox="1"/>
          <p:nvPr/>
        </p:nvSpPr>
        <p:spPr>
          <a:xfrm>
            <a:off x="131602" y="1120620"/>
            <a:ext cx="25903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Sensor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chip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development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A69554-C22F-0E44-8616-6B18AE11E6BE}"/>
              </a:ext>
            </a:extLst>
          </p:cNvPr>
          <p:cNvSpPr txBox="1"/>
          <p:nvPr/>
        </p:nvSpPr>
        <p:spPr>
          <a:xfrm>
            <a:off x="3293725" y="1310061"/>
            <a:ext cx="3680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Detector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module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(Ladder)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Prototyping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8E795B-6925-34B2-93BB-A7770DD2A7B1}"/>
              </a:ext>
            </a:extLst>
          </p:cNvPr>
          <p:cNvSpPr txBox="1"/>
          <p:nvPr/>
        </p:nvSpPr>
        <p:spPr>
          <a:xfrm>
            <a:off x="8357518" y="985828"/>
            <a:ext cx="4396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detector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prototype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3146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0" indent="-360680" fontAlgn="base">
          <a:lnSpc>
            <a:spcPct val="150000"/>
          </a:lnSpc>
          <a:spcBef>
            <a:spcPct val="20000"/>
          </a:spcBef>
          <a:spcAft>
            <a:spcPct val="0"/>
          </a:spcAft>
          <a:buClr>
            <a:srgbClr val="7030A0"/>
          </a:buClr>
          <a:buFont typeface="Wingdings 2" panose="05020102010507070707" pitchFamily="18" charset="2"/>
          <a:buChar char="²"/>
          <a:defRPr sz="2400" b="1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19462</TotalTime>
  <Words>2680</Words>
  <Application>Microsoft Macintosh PowerPoint</Application>
  <PresentationFormat>Widescreen</PresentationFormat>
  <Paragraphs>512</Paragraphs>
  <Slides>44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等线</vt:lpstr>
      <vt:lpstr>Microsoft YaHei</vt:lpstr>
      <vt:lpstr>Microsoft YaHei</vt:lpstr>
      <vt:lpstr>黑体</vt:lpstr>
      <vt:lpstr>Arial</vt:lpstr>
      <vt:lpstr>Arial Rounded MT Bold</vt:lpstr>
      <vt:lpstr>Cambria Math</vt:lpstr>
      <vt:lpstr>Helvetica Neue Light</vt:lpstr>
      <vt:lpstr>Symbol</vt:lpstr>
      <vt:lpstr>Times New Roman</vt:lpstr>
      <vt:lpstr>Wingdings</vt:lpstr>
      <vt:lpstr>Wingdings 2</vt:lpstr>
      <vt:lpstr>Office 主题​​</vt:lpstr>
      <vt:lpstr>Visio</vt:lpstr>
      <vt:lpstr>PowerPoint Presentation</vt:lpstr>
      <vt:lpstr>Content</vt:lpstr>
      <vt:lpstr>Introduction: vertex detector </vt:lpstr>
      <vt:lpstr>Vertex Requirement </vt:lpstr>
      <vt:lpstr>Vertex Requirement </vt:lpstr>
      <vt:lpstr>Technology survey and our choices</vt:lpstr>
      <vt:lpstr>Challenges</vt:lpstr>
      <vt:lpstr>R&amp;D efforts and results: Silicon Pixel Chips for Vertex Detector</vt:lpstr>
      <vt:lpstr> R&amp;D efforts and results: CEPC vertex detector prototype R &amp; D</vt:lpstr>
      <vt:lpstr> R&amp;D efforts and results: Full-size TaichuPix3 (engineering run) </vt:lpstr>
      <vt:lpstr> R&amp;D efforts and results: TaichuPix design </vt:lpstr>
      <vt:lpstr> R&amp;D efforts and results: Jadepix3/TaichuPix3 beam test @ DESY</vt:lpstr>
      <vt:lpstr> R&amp;D efforts and results: ladder design </vt:lpstr>
      <vt:lpstr> R&amp;D efforts and results: TaichuPix3 vertex detector prototype</vt:lpstr>
      <vt:lpstr> R&amp;D efforts and results: vertex detector prototype beam test</vt:lpstr>
      <vt:lpstr> R&amp;D efforts and results: Air cooling in vertex detector prototype </vt:lpstr>
      <vt:lpstr> R&amp;D efforts and results: vertex detector prototype beam test </vt:lpstr>
      <vt:lpstr> R&amp;D efforts and results:  R &amp; D for curved MAPS </vt:lpstr>
      <vt:lpstr> R&amp;D efforts and results: Curved MAPS testbeam </vt:lpstr>
      <vt:lpstr> R&amp;D efforts and results:  R &amp; D for curved MAPS </vt:lpstr>
      <vt:lpstr>Content</vt:lpstr>
      <vt:lpstr>Vertex alternative : CMOS ladder</vt:lpstr>
      <vt:lpstr>Vertex baseline:  bent MAPS</vt:lpstr>
      <vt:lpstr>Data rate estimation of CEPC VTX</vt:lpstr>
      <vt:lpstr>Chip design for TDR and power consumption </vt:lpstr>
      <vt:lpstr>Ladder Electronics </vt:lpstr>
      <vt:lpstr>Vertex technologies: Cable and service </vt:lpstr>
      <vt:lpstr>Physics Performance: impact parameter resolution </vt:lpstr>
      <vt:lpstr>Research team and working plan</vt:lpstr>
      <vt:lpstr>Summary</vt:lpstr>
      <vt:lpstr>PowerPoint Presentation</vt:lpstr>
      <vt:lpstr>PowerPoint Presentation</vt:lpstr>
      <vt:lpstr>PowerPoint Presentation</vt:lpstr>
      <vt:lpstr>Highlights of CEPC machine detector interface (MDI)</vt:lpstr>
      <vt:lpstr>Vertex detector sensor R&amp;D timeline</vt:lpstr>
      <vt:lpstr>The 4th Detector Concept</vt:lpstr>
      <vt:lpstr>Backup: Vertex alternative: expected performance </vt:lpstr>
      <vt:lpstr>CEPC Detector Conceptual Designs</vt:lpstr>
      <vt:lpstr>CEPC physics program </vt:lpstr>
      <vt:lpstr>News from ICHEP2024: ALICE ITS3</vt:lpstr>
      <vt:lpstr>News from ICHEP2024: Fcc-ee </vt:lpstr>
      <vt:lpstr>Flex厚度和物质分布</vt:lpstr>
      <vt:lpstr>Ladder端部功耗分布</vt:lpstr>
      <vt:lpstr>Issues of the dead area</vt:lpstr>
    </vt:vector>
  </TitlesOfParts>
  <Company>CAS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沈连成</dc:creator>
  <cp:lastModifiedBy>Microsoft Office User</cp:lastModifiedBy>
  <cp:revision>3240</cp:revision>
  <cp:lastPrinted>2023-03-30T00:25:04Z</cp:lastPrinted>
  <dcterms:created xsi:type="dcterms:W3CDTF">2019-12-04T11:53:00Z</dcterms:created>
  <dcterms:modified xsi:type="dcterms:W3CDTF">2024-07-27T01:14:32Z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719F727487804D5FB81AFE4D5FCF4E0C</vt:lpwstr>
  </property>
  <property fmtid="{D5CDD505-2E9C-101B-9397-08002B2CF9AE}" pid="3" name="KSOProductBuildVer">
    <vt:lpwstr>2052-11.1.0.10700</vt:lpwstr>
  </property>
</Properties>
</file>