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953" r:id="rId2"/>
    <p:sldId id="907" r:id="rId3"/>
    <p:sldId id="2576" r:id="rId4"/>
    <p:sldId id="2580" r:id="rId5"/>
    <p:sldId id="2577" r:id="rId6"/>
    <p:sldId id="2589" r:id="rId7"/>
    <p:sldId id="2588" r:id="rId8"/>
    <p:sldId id="2543" r:id="rId9"/>
    <p:sldId id="2525" r:id="rId10"/>
    <p:sldId id="2581" r:id="rId11"/>
    <p:sldId id="2592" r:id="rId12"/>
    <p:sldId id="2565" r:id="rId13"/>
    <p:sldId id="895" r:id="rId14"/>
    <p:sldId id="2593" r:id="rId15"/>
    <p:sldId id="2594" r:id="rId16"/>
    <p:sldId id="2570" r:id="rId17"/>
    <p:sldId id="2585" r:id="rId18"/>
    <p:sldId id="2595" r:id="rId19"/>
    <p:sldId id="2514" r:id="rId20"/>
    <p:sldId id="2596" r:id="rId21"/>
    <p:sldId id="983" r:id="rId22"/>
    <p:sldId id="2568" r:id="rId23"/>
    <p:sldId id="2590" r:id="rId24"/>
    <p:sldId id="2597" r:id="rId25"/>
    <p:sldId id="2587" r:id="rId26"/>
    <p:sldId id="2583" r:id="rId27"/>
    <p:sldId id="2493" r:id="rId2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 autoAdjust="0"/>
    <p:restoredTop sz="90709" autoAdjust="0"/>
  </p:normalViewPr>
  <p:slideViewPr>
    <p:cSldViewPr>
      <p:cViewPr>
        <p:scale>
          <a:sx n="96" d="100"/>
          <a:sy n="96" d="100"/>
        </p:scale>
        <p:origin x="976" y="2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A4996-62B6-4D9A-BD5A-94600371945B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87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81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vertex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002006" y="3880713"/>
            <a:ext cx="1060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Zhijun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(On behalf of the CEPC physics and detector group)</a:t>
            </a: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F7B6-1ECC-6549-2529-B8BB1F4A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5477-C24D-3533-8F77-B281CC5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020FD-E868-923F-6C4A-4076FEE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1489" y="950981"/>
            <a:ext cx="12894977" cy="5147342"/>
          </a:xfrm>
          <a:ln>
            <a:noFill/>
          </a:ln>
        </p:spPr>
        <p:txBody>
          <a:bodyPr>
            <a:normAutofit/>
          </a:bodyPr>
          <a:lstStyle/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</a:p>
          <a:p>
            <a:pPr lvl="1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0070C0"/>
                </a:solidFill>
              </a:rPr>
              <a:t>12mm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Thinning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40um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1A60861F-62A5-8C01-6253-ACA26CF82573}"/>
              </a:ext>
            </a:extLst>
          </p:cNvPr>
          <p:cNvGrpSpPr/>
          <p:nvPr/>
        </p:nvGrpSpPr>
        <p:grpSpPr>
          <a:xfrm>
            <a:off x="2493403" y="2529146"/>
            <a:ext cx="1927884" cy="2314989"/>
            <a:chOff x="12179" y="2104"/>
            <a:chExt cx="3284" cy="41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ACB6B2C1-CD95-5C51-CE01-467B393D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79" y="2169"/>
              <a:ext cx="3080" cy="4086"/>
            </a:xfrm>
            <a:prstGeom prst="rect">
              <a:avLst/>
            </a:prstGeom>
          </p:spPr>
        </p:pic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648EA58A-FDCE-C48D-7486-A6C2CAFA925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209" y="2104"/>
              <a:ext cx="263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12 mm</a:t>
              </a:r>
            </a:p>
          </p:txBody>
        </p:sp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6B01AE13-FA97-F69C-1637-EB2002D38568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3819" y="2104"/>
              <a:ext cx="16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14 mm</a:t>
              </a:r>
            </a:p>
          </p:txBody>
        </p:sp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05F324DE-49B3-0FE0-20D3-88068A4AAC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35406" y="2529146"/>
            <a:ext cx="3963191" cy="2314989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33E7463-4DDC-198A-8E29-E190AD3A1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60696"/>
              </p:ext>
            </p:extLst>
          </p:nvPr>
        </p:nvGraphicFramePr>
        <p:xfrm>
          <a:off x="304861" y="54186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8847412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92456076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277799423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2396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9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07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DE83F-01BC-F013-3290-A1676AA3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237" y="3284984"/>
            <a:ext cx="3607416" cy="3489527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161EF2B9-CDE0-C39E-761B-156B54A2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11" y="24379"/>
            <a:ext cx="3299469" cy="318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500" y="77873"/>
            <a:ext cx="10763325" cy="725470"/>
          </a:xfrm>
        </p:spPr>
        <p:txBody>
          <a:bodyPr/>
          <a:lstStyle/>
          <a:p>
            <a:r>
              <a:rPr lang="en-US" dirty="0"/>
              <a:t>Vertex </a:t>
            </a:r>
            <a:r>
              <a:rPr lang="en-US" altLang="zh-CN" dirty="0"/>
              <a:t>baseline</a:t>
            </a:r>
            <a:r>
              <a:rPr lang="en-US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852" y="650036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7181" y="1013149"/>
            <a:ext cx="11163599" cy="613045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budget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factor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2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alternative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option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Low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material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budget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0.06%X0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per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sym typeface="Wingdings" pitchFamily="2" charset="2"/>
            </a:endParaRPr>
          </a:p>
          <a:p>
            <a:pPr lvl="1"/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outer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No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B0E5D-F2D3-6835-6B8C-DF4430693AEC}"/>
              </a:ext>
            </a:extLst>
          </p:cNvPr>
          <p:cNvSpPr txBox="1"/>
          <p:nvPr/>
        </p:nvSpPr>
        <p:spPr>
          <a:xfrm>
            <a:off x="9962154" y="3857218"/>
            <a:ext cx="1138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21C43-C1C1-FE3E-4368-8D648543E96E}"/>
              </a:ext>
            </a:extLst>
          </p:cNvPr>
          <p:cNvSpPr txBox="1"/>
          <p:nvPr/>
        </p:nvSpPr>
        <p:spPr>
          <a:xfrm>
            <a:off x="10219027" y="5589434"/>
            <a:ext cx="454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3648DD-1222-7D48-7EFE-5CBDDAB606DA}"/>
              </a:ext>
            </a:extLst>
          </p:cNvPr>
          <p:cNvSpPr/>
          <p:nvPr/>
        </p:nvSpPr>
        <p:spPr>
          <a:xfrm>
            <a:off x="9392353" y="462546"/>
            <a:ext cx="2331346" cy="2317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C064D0-7FB2-056A-59A8-910F1A233917}"/>
              </a:ext>
            </a:extLst>
          </p:cNvPr>
          <p:cNvSpPr/>
          <p:nvPr/>
        </p:nvSpPr>
        <p:spPr>
          <a:xfrm>
            <a:off x="9485903" y="535691"/>
            <a:ext cx="2160000" cy="216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2B455E-3884-BE7A-2F64-0370B92AC072}"/>
              </a:ext>
            </a:extLst>
          </p:cNvPr>
          <p:cNvSpPr/>
          <p:nvPr/>
        </p:nvSpPr>
        <p:spPr>
          <a:xfrm>
            <a:off x="9755903" y="805691"/>
            <a:ext cx="1620000" cy="16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3D5E2-0EAC-26CA-2BC6-01320429A2C2}"/>
              </a:ext>
            </a:extLst>
          </p:cNvPr>
          <p:cNvSpPr/>
          <p:nvPr/>
        </p:nvSpPr>
        <p:spPr>
          <a:xfrm>
            <a:off x="10308528" y="1338685"/>
            <a:ext cx="540000" cy="54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9F905-9C65-43D4-3161-88B699A5B731}"/>
              </a:ext>
            </a:extLst>
          </p:cNvPr>
          <p:cNvSpPr/>
          <p:nvPr/>
        </p:nvSpPr>
        <p:spPr>
          <a:xfrm>
            <a:off x="9392353" y="1558820"/>
            <a:ext cx="2331346" cy="7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A46C1-6E5E-0804-FAEE-43638C68E8BC}"/>
              </a:ext>
            </a:extLst>
          </p:cNvPr>
          <p:cNvSpPr txBox="1"/>
          <p:nvPr/>
        </p:nvSpPr>
        <p:spPr>
          <a:xfrm>
            <a:off x="8743859" y="5661320"/>
            <a:ext cx="2687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051B2A8-267F-12E7-E35F-82FD02483CFB}"/>
              </a:ext>
            </a:extLst>
          </p:cNvPr>
          <p:cNvSpPr/>
          <p:nvPr/>
        </p:nvSpPr>
        <p:spPr>
          <a:xfrm>
            <a:off x="9489674" y="5432685"/>
            <a:ext cx="80617" cy="909959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A948674-B005-5A98-B2B0-B4F57EFECB70}"/>
              </a:ext>
            </a:extLst>
          </p:cNvPr>
          <p:cNvSpPr/>
          <p:nvPr/>
        </p:nvSpPr>
        <p:spPr>
          <a:xfrm rot="10800000">
            <a:off x="11429783" y="5438162"/>
            <a:ext cx="116793" cy="400976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E1D32-1F32-4BA5-1648-0A22B7D9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544975"/>
              </p:ext>
            </p:extLst>
          </p:nvPr>
        </p:nvGraphicFramePr>
        <p:xfrm>
          <a:off x="0" y="3702253"/>
          <a:ext cx="4754952" cy="298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84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584984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584984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16.5mm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0022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27.5mm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00154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35-45mm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0.74%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6FBCD49-DE2C-71E4-B373-0EF019A70E0A}"/>
              </a:ext>
            </a:extLst>
          </p:cNvPr>
          <p:cNvSpPr/>
          <p:nvPr/>
        </p:nvSpPr>
        <p:spPr>
          <a:xfrm>
            <a:off x="10038528" y="1058314"/>
            <a:ext cx="1080000" cy="108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155175-AEDE-4563-C80C-BEB47B35F97C}"/>
              </a:ext>
            </a:extLst>
          </p:cNvPr>
          <p:cNvSpPr txBox="1"/>
          <p:nvPr/>
        </p:nvSpPr>
        <p:spPr>
          <a:xfrm>
            <a:off x="9185571" y="4516269"/>
            <a:ext cx="8493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CN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B1FB17-8540-4493-F834-98FE1A44E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40" y="4355467"/>
            <a:ext cx="4276132" cy="16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C82D-9CBB-C4EE-D1B7-58EE62A5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760" y="137509"/>
            <a:ext cx="10763325" cy="725470"/>
          </a:xfrm>
        </p:spPr>
        <p:txBody>
          <a:bodyPr/>
          <a:lstStyle/>
          <a:p>
            <a:r>
              <a:rPr lang="en-US" dirty="0"/>
              <a:t>Alternative : 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lang="en-CN" dirty="0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B8A30FF-9E33-AF6A-1400-DC435DD4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7" y="3217013"/>
            <a:ext cx="3937577" cy="20408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4168E47-FCD0-39EA-5EB0-B776EDEF8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531" y="28416"/>
            <a:ext cx="3299469" cy="318859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C54C198-5308-71E3-7ED5-F363963A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1" y="5271689"/>
            <a:ext cx="6969605" cy="15092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CE8E1C-18AE-F62F-AD2F-90AFBC8A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9" y="970413"/>
            <a:ext cx="12807257" cy="26815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65nm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/55nm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technology(&lt;=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</a:p>
          <a:p>
            <a:pPr lvl="1"/>
            <a:endParaRPr lang="en-US" altLang="zh-CN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3F78B54-A98B-152C-D916-5B9363403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911" y="4040368"/>
            <a:ext cx="3636976" cy="2707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43078-1B15-17DB-24E5-52D4A89FA5AF}"/>
              </a:ext>
            </a:extLst>
          </p:cNvPr>
          <p:cNvSpPr txBox="1"/>
          <p:nvPr/>
        </p:nvSpPr>
        <p:spPr>
          <a:xfrm>
            <a:off x="8923020" y="3263593"/>
            <a:ext cx="6537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Material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budget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</a:p>
          <a:p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Φ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=33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degree</a:t>
            </a:r>
            <a:endParaRPr lang="en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0D0FFFF9-80B0-11F3-4C03-2B59EE4A42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140" y="3523746"/>
            <a:ext cx="2633324" cy="1734140"/>
          </a:xfrm>
          <a:prstGeom prst="rect">
            <a:avLst/>
          </a:prstGeom>
        </p:spPr>
      </p:pic>
      <p:sp>
        <p:nvSpPr>
          <p:cNvPr id="13" name="圆角矩形 10">
            <a:extLst>
              <a:ext uri="{FF2B5EF4-FFF2-40B4-BE49-F238E27FC236}">
                <a16:creationId xmlns:a16="http://schemas.microsoft.com/office/drawing/2014/main" id="{A402AA8B-7F7A-7DAF-C007-C4121F7ED493}"/>
              </a:ext>
            </a:extLst>
          </p:cNvPr>
          <p:cNvSpPr/>
          <p:nvPr/>
        </p:nvSpPr>
        <p:spPr>
          <a:xfrm>
            <a:off x="5278220" y="3153495"/>
            <a:ext cx="2437516" cy="352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Ladder support size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5010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6A1369-62A1-4665-841A-FF84C7B7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37112"/>
            <a:ext cx="10972800" cy="24208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altLang="zh-CN" sz="1800" kern="0" dirty="0"/>
              <a:t>TDR raw hit density: Higgs 0.54</a:t>
            </a:r>
            <a:r>
              <a:rPr lang="zh-CN" altLang="en-US" sz="1800" kern="0" dirty="0"/>
              <a:t>，</a:t>
            </a:r>
            <a:r>
              <a:rPr lang="en-US" altLang="zh-CN" sz="1800" kern="0" dirty="0"/>
              <a:t>Z 0.3;  Safety factor: TDR 1.5, CDR 10; </a:t>
            </a:r>
          </a:p>
          <a:p>
            <a:pPr>
              <a:defRPr/>
            </a:pPr>
            <a:r>
              <a:rPr lang="en-US" altLang="zh-CN" sz="1800" kern="0" dirty="0"/>
              <a:t>Cluster size: </a:t>
            </a:r>
            <a:r>
              <a:rPr lang="en-US" altLang="zh-CN" sz="1800" dirty="0"/>
              <a:t>3pixels/hit (@Twjz 180nm, EPI 18~25um) </a:t>
            </a:r>
          </a:p>
          <a:p>
            <a:pPr>
              <a:defRPr/>
            </a:pPr>
            <a:r>
              <a:rPr lang="en-US" altLang="zh-CN" sz="1800" dirty="0"/>
              <a:t>Area: 1.28cm*2.56cm=3.27cm</a:t>
            </a:r>
            <a:r>
              <a:rPr lang="en-US" altLang="zh-CN" sz="1800" baseline="30000" dirty="0"/>
              <a:t>2</a:t>
            </a:r>
            <a:r>
              <a:rPr lang="en-US" altLang="zh-CN" sz="1800" dirty="0"/>
              <a:t> (@pixel size 25um*25um)</a:t>
            </a:r>
          </a:p>
          <a:p>
            <a:pPr>
              <a:defRPr/>
            </a:pPr>
            <a:r>
              <a:rPr lang="en-US" altLang="zh-CN" sz="1800" kern="0" dirty="0"/>
              <a:t>Word length: 32bit/event (@Taichu’s scale, 512*1024 array)</a:t>
            </a:r>
          </a:p>
          <a:p>
            <a:pPr>
              <a:defRPr/>
            </a:pPr>
            <a:r>
              <a:rPr lang="en-US" altLang="zh-CN" sz="1800" kern="0" dirty="0"/>
              <a:t>Trigger rate</a:t>
            </a:r>
            <a:r>
              <a:rPr lang="zh-CN" altLang="en-US" sz="1800" kern="0" dirty="0"/>
              <a:t>：</a:t>
            </a:r>
            <a:r>
              <a:rPr lang="en-US" altLang="zh-CN" sz="1800" kern="0" dirty="0"/>
              <a:t>20kHz@CDR</a:t>
            </a:r>
            <a:r>
              <a:rPr lang="zh-CN" altLang="en-US" sz="1800" kern="0" dirty="0"/>
              <a:t>，</a:t>
            </a:r>
            <a:r>
              <a:rPr lang="en-US" altLang="zh-CN" sz="1800" kern="0" dirty="0"/>
              <a:t>120kHz@TDR estimated</a:t>
            </a:r>
          </a:p>
          <a:p>
            <a:pPr lvl="1">
              <a:defRPr/>
            </a:pPr>
            <a:r>
              <a:rPr lang="en-US" altLang="zh-CN" sz="1400" kern="0" dirty="0"/>
              <a:t>Trigger latency: 3us(very likely not enough), Error window: 7 bins</a:t>
            </a:r>
          </a:p>
          <a:p>
            <a:pPr lvl="1">
              <a:defRPr/>
            </a:pPr>
            <a:r>
              <a:rPr lang="en-US" altLang="zh-CN" sz="1400" kern="0" dirty="0"/>
              <a:t>FIFO depth: @3us * hit rate/chip</a:t>
            </a:r>
          </a:p>
          <a:p>
            <a:pPr lvl="1">
              <a:defRPr/>
            </a:pPr>
            <a:r>
              <a:rPr lang="en-US" altLang="zh-CN" sz="1400" kern="0" dirty="0"/>
              <a:t>Data rate=pixel/bunch*trigger rate*32bit*error window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/>
        </p:nvGraphicFramePr>
        <p:xfrm>
          <a:off x="1343472" y="939846"/>
          <a:ext cx="9109074" cy="3497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21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1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70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560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61989">
                <a:tc>
                  <a:txBody>
                    <a:bodyPr/>
                    <a:lstStyle/>
                    <a:p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density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(Hits/cm</a:t>
                      </a:r>
                      <a:r>
                        <a:rPr lang="en-US" altLang="zh-CN" sz="11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/BX)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Bunch spacing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(ns)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 Hits/cm</a:t>
                      </a:r>
                      <a:r>
                        <a:rPr lang="en-US" altLang="zh-CN" sz="11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</a:p>
                    <a:p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Pix rate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 Px/cm</a:t>
                      </a:r>
                      <a:r>
                        <a:rPr lang="en-US" altLang="zh-CN" sz="1100" b="1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Hit rate/chip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(MHz)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Data </a:t>
                      </a:r>
                      <a:r>
                        <a:rPr lang="en-US" altLang="zh-CN" sz="11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rate@triggerless</a:t>
                      </a:r>
                      <a:endParaRPr lang="en-US" altLang="zh-CN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(Gbps)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Pixel/bunch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FIFO Depth</a:t>
                      </a: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@3us </a:t>
                      </a:r>
                      <a:r>
                        <a:rPr lang="en-US" altLang="zh-CN" sz="11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rg</a:t>
                      </a:r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 latency 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altLang="zh-CN" sz="11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rate@trigger</a:t>
                      </a:r>
                      <a:r>
                        <a:rPr lang="en-US" altLang="zh-CN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(Mbps)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9">
                <a:tc rowSpan="3"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+mj-lt"/>
                        </a:rPr>
                        <a:t>CDR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Higgs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2.4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680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3.53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10.59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34.62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1.1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23.5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103.9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105.28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9">
                <a:tc vMerge="1">
                  <a:txBody>
                    <a:bodyPr/>
                    <a:lstStyle/>
                    <a:p>
                      <a:endParaRPr lang="en-US" altLang="zh-CN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W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2.3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210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10.95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32.86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107.44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3.4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322.3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101.248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9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Z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0.25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98.1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3.1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2.4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294.3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53.76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9">
                <a:tc rowSpan="3">
                  <a:txBody>
                    <a:bodyPr/>
                    <a:lstStyle/>
                    <a:p>
                      <a:r>
                        <a:rPr lang="en-US" altLang="zh-CN" sz="1100" b="1" dirty="0">
                          <a:latin typeface="+mj-lt"/>
                        </a:rPr>
                        <a:t>TDR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Higgs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0.81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591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1.37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4.11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13.44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0.43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40.4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&lt;10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9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W</a:t>
                      </a: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0.81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257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3.16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9.45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30.90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0.98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7.96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92.8</a:t>
                      </a:r>
                    </a:p>
                    <a:p>
                      <a:pPr algn="r" fontAlgn="ctr"/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~10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482">
                <a:tc vMerge="1">
                  <a:txBody>
                    <a:bodyPr/>
                    <a:lstStyle/>
                    <a:p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Z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latin typeface="+mj-lt"/>
                        </a:rPr>
                        <a:t>0.45</a:t>
                      </a:r>
                      <a:endParaRPr lang="zh-CN" altLang="en-US" sz="11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23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19.6</a:t>
                      </a: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solidFill>
                            <a:schemeClr val="tx1"/>
                          </a:solidFill>
                          <a:latin typeface="+mj-lt"/>
                        </a:rPr>
                        <a:t>58.7</a:t>
                      </a:r>
                      <a:endParaRPr lang="zh-CN" altLang="en-US" sz="11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191.9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5.9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4.4</a:t>
                      </a:r>
                    </a:p>
                    <a:p>
                      <a:pPr algn="r" fontAlgn="ctr"/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575</a:t>
                      </a:r>
                    </a:p>
                    <a:p>
                      <a:pPr algn="r" fontAlgn="ctr"/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FF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118</a:t>
                      </a:r>
                    </a:p>
                    <a:p>
                      <a:pPr algn="ctr" fontAlgn="ctr"/>
                      <a:endParaRPr lang="en-US" altLang="zh-CN" sz="11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6888088" y="3428999"/>
            <a:ext cx="949626" cy="929403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6096000" y="5340687"/>
            <a:ext cx="65987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 (20%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</a:p>
          <a:p>
            <a:pPr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@1Gbps per chip for simplicity </a:t>
            </a:r>
          </a:p>
          <a:p>
            <a:pPr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</a:t>
            </a:r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A45-859F-50BA-58A7-162DD9B6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A1C76-77FA-87FC-0A18-62B45F45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5C3A0-436B-F176-FCED-80500EBB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03" y="1070854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 err="1"/>
              <a:t>Taichu</a:t>
            </a:r>
            <a:r>
              <a:rPr lang="en-US" altLang="zh-CN" dirty="0"/>
              <a:t>/</a:t>
            </a:r>
            <a:r>
              <a:rPr lang="en-US" altLang="zh-CN" dirty="0" err="1"/>
              <a:t>Jadepix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" altLang="zh-CN" b="1" dirty="0">
                <a:effectLst/>
              </a:rPr>
              <a:t>Fast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priority</a:t>
            </a:r>
            <a:r>
              <a:rPr lang="en" altLang="zh-CN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40MHz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65/55nm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40mW/cm</a:t>
            </a:r>
            <a:r>
              <a:rPr lang="en-US" altLang="zh-CN" baseline="30000" dirty="0"/>
              <a:t>2</a:t>
            </a:r>
            <a:endParaRPr lang="en-CN" baseline="30000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4E0BF1B-28BE-AF9B-00C5-F867A738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40" y="1943752"/>
            <a:ext cx="4147357" cy="2833129"/>
          </a:xfrm>
          <a:prstGeom prst="rect">
            <a:avLst/>
          </a:prstGeom>
        </p:spPr>
      </p:pic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95A1CA3B-6CFE-22BF-63C1-FED51B5C7290}"/>
              </a:ext>
            </a:extLst>
          </p:cNvPr>
          <p:cNvGraphicFramePr>
            <a:graphicFrameLocks noGrp="1"/>
          </p:cNvGraphicFramePr>
          <p:nvPr/>
        </p:nvGraphicFramePr>
        <p:xfrm>
          <a:off x="585796" y="4719955"/>
          <a:ext cx="8944812" cy="1772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85211">
                  <a:extLst>
                    <a:ext uri="{9D8B030D-6E8A-4147-A177-3AD203B41FA5}">
                      <a16:colId xmlns:a16="http://schemas.microsoft.com/office/drawing/2014/main" val="228147397"/>
                    </a:ext>
                  </a:extLst>
                </a:gridCol>
                <a:gridCol w="1588168">
                  <a:extLst>
                    <a:ext uri="{9D8B030D-6E8A-4147-A177-3AD203B41FA5}">
                      <a16:colId xmlns:a16="http://schemas.microsoft.com/office/drawing/2014/main" val="1007386139"/>
                    </a:ext>
                  </a:extLst>
                </a:gridCol>
                <a:gridCol w="1359569">
                  <a:extLst>
                    <a:ext uri="{9D8B030D-6E8A-4147-A177-3AD203B41FA5}">
                      <a16:colId xmlns:a16="http://schemas.microsoft.com/office/drawing/2014/main" val="2762844204"/>
                    </a:ext>
                  </a:extLst>
                </a:gridCol>
                <a:gridCol w="1335505">
                  <a:extLst>
                    <a:ext uri="{9D8B030D-6E8A-4147-A177-3AD203B41FA5}">
                      <a16:colId xmlns:a16="http://schemas.microsoft.com/office/drawing/2014/main" val="2123088747"/>
                    </a:ext>
                  </a:extLst>
                </a:gridCol>
                <a:gridCol w="1311442">
                  <a:extLst>
                    <a:ext uri="{9D8B030D-6E8A-4147-A177-3AD203B41FA5}">
                      <a16:colId xmlns:a16="http://schemas.microsoft.com/office/drawing/2014/main" val="1597840684"/>
                    </a:ext>
                  </a:extLst>
                </a:gridCol>
                <a:gridCol w="1364917">
                  <a:extLst>
                    <a:ext uri="{9D8B030D-6E8A-4147-A177-3AD203B41FA5}">
                      <a16:colId xmlns:a16="http://schemas.microsoft.com/office/drawing/2014/main" val="2329680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Matrix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Periphery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DataTrans</a:t>
                      </a:r>
                      <a:r>
                        <a:rPr lang="en-US" altLang="zh-CN" sz="1600" dirty="0"/>
                        <a:t>.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DACs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Total Power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73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TaiChu3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prototype</a:t>
                      </a:r>
                    </a:p>
                    <a:p>
                      <a:r>
                        <a:rPr lang="en-US" altLang="zh-CN" sz="1600" dirty="0"/>
                        <a:t>@ </a:t>
                      </a:r>
                      <a:r>
                        <a:rPr lang="en-US" altLang="zh-CN" sz="1600" dirty="0" err="1"/>
                        <a:t>triggerless</a:t>
                      </a:r>
                      <a:r>
                        <a:rPr lang="en-US" altLang="zh-CN" sz="1600" dirty="0"/>
                        <a:t> (CDR)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304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135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206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655 </a:t>
                      </a:r>
                      <a:r>
                        <a:rPr lang="en-US" altLang="zh-CN" sz="1600" dirty="0" err="1">
                          <a:solidFill>
                            <a:srgbClr val="C00000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65nm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for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TDR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 Gbps/chip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(TDR </a:t>
                      </a:r>
                      <a:r>
                        <a:rPr lang="en-US" altLang="zh-CN" sz="1600" dirty="0" err="1"/>
                        <a:t>LowLumi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Z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186 </a:t>
                      </a:r>
                      <a:r>
                        <a:rPr lang="en-US" altLang="zh-CN" sz="1600" dirty="0" err="1">
                          <a:solidFill>
                            <a:srgbClr val="C00000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70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45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539F-010C-4363-D5CC-4C4B7E84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Electronics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02656-7D3A-C092-8FFF-D846F738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92FC-A9AD-0685-9314-FBF98ACC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0536" y="1104125"/>
            <a:ext cx="11163599" cy="5147342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sz="2800" dirty="0"/>
              <a:t>Alternative: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flexible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2"/>
            <a:r>
              <a:rPr kumimoji="1" lang="en" altLang="zh-CN" sz="2400" dirty="0"/>
              <a:t>Signal, clock, control, power, ground will be handled by control board through flexible PCB</a:t>
            </a:r>
          </a:p>
          <a:p>
            <a:pPr lvl="1"/>
            <a:r>
              <a:rPr kumimoji="1" lang="en-US" altLang="zh-CN" sz="2800" dirty="0"/>
              <a:t>Baseline: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stitching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RDL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metal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layer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replace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endParaRPr kumimoji="1" lang="en" altLang="zh-CN" sz="2800" dirty="0"/>
          </a:p>
          <a:p>
            <a:pPr lvl="1"/>
            <a:endParaRPr kumimoji="1" lang="en" altLang="zh-C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70F86-3845-1ECB-06AC-630111B8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" y="3677796"/>
            <a:ext cx="6096000" cy="243941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4E7F7A2-3FAA-FC31-720D-05734969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98" y="3459265"/>
            <a:ext cx="5570742" cy="102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3DEE3-8315-684F-ED03-767FCF8302D0}"/>
              </a:ext>
            </a:extLst>
          </p:cNvPr>
          <p:cNvSpPr txBox="1"/>
          <p:nvPr/>
        </p:nvSpPr>
        <p:spPr>
          <a:xfrm>
            <a:off x="7176120" y="30294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flexible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PCB</a:t>
            </a:r>
            <a:r>
              <a:rPr lang="zh-CN" altLang="en-US" dirty="0">
                <a:solidFill>
                  <a:srgbClr val="0070C0"/>
                </a:solidFill>
              </a:rPr>
              <a:t>   </a:t>
            </a:r>
            <a:endParaRPr lang="en-CN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D3D12D-0939-8A25-ACC4-45C7364A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23" y="4692111"/>
            <a:ext cx="5144291" cy="1611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C69E3-C11A-63FC-8F7A-CD0352904CCF}"/>
              </a:ext>
            </a:extLst>
          </p:cNvPr>
          <p:cNvSpPr txBox="1"/>
          <p:nvPr/>
        </p:nvSpPr>
        <p:spPr>
          <a:xfrm>
            <a:off x="551384" y="3179312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like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stitching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RDL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7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BC4F-4CB4-7751-1FE3-EE6BAFD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4245F-3654-1BF5-9D03-A5B17DB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FBB11-D888-F450-A4CC-60FE305C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32" y="1005829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3D85-EA27-2698-97FB-EFC0574C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2" y="2238421"/>
            <a:ext cx="7087558" cy="432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02D3-CB8F-5512-31B9-F1565B38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2" t="24547"/>
          <a:stretch/>
        </p:blipFill>
        <p:spPr>
          <a:xfrm>
            <a:off x="7291393" y="4070652"/>
            <a:ext cx="4278363" cy="2082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ABE5-55CA-E718-1BCD-2CD7F4912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68" y="2322542"/>
            <a:ext cx="5002900" cy="998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4C06C-A0DF-27D9-634C-5056B62AB85C}"/>
              </a:ext>
            </a:extLst>
          </p:cNvPr>
          <p:cNvSpPr txBox="1"/>
          <p:nvPr/>
        </p:nvSpPr>
        <p:spPr>
          <a:xfrm>
            <a:off x="7724259" y="3575138"/>
            <a:ext cx="6519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6268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BF7C-0B20-2586-E403-9868DC09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Performance: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2CD8F-E29D-88AF-C8B5-890B2F2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0C8C6-804C-2BAA-1BA1-43035080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7142"/>
            <a:ext cx="13110358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(alternative</a:t>
            </a:r>
            <a:r>
              <a:rPr lang="zh-CN" altLang="en-US" dirty="0"/>
              <a:t> </a:t>
            </a:r>
            <a:r>
              <a:rPr lang="en-US" altLang="zh-CN" dirty="0"/>
              <a:t>option)</a:t>
            </a:r>
          </a:p>
          <a:p>
            <a:pPr lvl="1"/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(baseline)</a:t>
            </a:r>
            <a:r>
              <a:rPr lang="zh-CN" altLang="en-US" dirty="0"/>
              <a:t> </a:t>
            </a:r>
            <a:r>
              <a:rPr lang="en-US" altLang="zh-CN" dirty="0"/>
              <a:t>replacing</a:t>
            </a:r>
            <a:r>
              <a:rPr lang="zh-CN" altLang="en-US" dirty="0"/>
              <a:t> </a:t>
            </a:r>
            <a:r>
              <a:rPr lang="en-US" altLang="zh-CN" dirty="0"/>
              <a:t>1/2/3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(~30%</a:t>
            </a:r>
            <a:r>
              <a:rPr lang="zh-CN" altLang="en-US" dirty="0"/>
              <a:t> </a:t>
            </a:r>
            <a:r>
              <a:rPr lang="en-US" altLang="zh-CN" dirty="0"/>
              <a:t>improvement)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75D21-69BF-53B2-1D5E-44979930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54" y="2420887"/>
            <a:ext cx="3574951" cy="4257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84A15-3FBF-07EA-C0F4-41901BE3F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2633442"/>
            <a:ext cx="3432189" cy="4063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2FF10-30CC-FD84-CBDF-A6AEA97D1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210" y="3610099"/>
            <a:ext cx="3209042" cy="25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24" y="1135223"/>
            <a:ext cx="12873460" cy="5779730"/>
          </a:xfrm>
        </p:spPr>
        <p:txBody>
          <a:bodyPr>
            <a:normAutofit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integration,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/>
              <a:t>electronics,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</a:p>
          <a:p>
            <a:pPr lvl="1"/>
            <a:r>
              <a:rPr lang="en-US" altLang="zh-CN" dirty="0"/>
              <a:t>15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irradation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student)</a:t>
            </a:r>
            <a:endParaRPr lang="en-US" altLang="zh-CN" dirty="0"/>
          </a:p>
          <a:p>
            <a:r>
              <a:rPr lang="en-US" altLang="zh-CN" dirty="0"/>
              <a:t>IPHC/CNRS: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,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faculty)</a:t>
            </a:r>
            <a:endParaRPr lang="en-US" altLang="zh-CN" dirty="0"/>
          </a:p>
          <a:p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0112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4EBA-63F6-1940-9CF9-10624DFF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40C01-1F8D-D94B-9EE4-D6308E3D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1F900-D53D-4040-A5D3-76D57B05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982564"/>
            <a:ext cx="11817059" cy="54255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1</a:t>
            </a:r>
            <a:r>
              <a:rPr lang="en-US" altLang="zh-CN" sz="2200" baseline="30000" dirty="0">
                <a:ea typeface="黑体" panose="02010609060101010101" pitchFamily="49" charset="-122"/>
              </a:rPr>
              <a:t>st</a:t>
            </a:r>
            <a:r>
              <a:rPr lang="en-US" altLang="zh-CN" sz="2200" dirty="0">
                <a:ea typeface="黑体" panose="02010609060101010101" pitchFamily="49" charset="-122"/>
              </a:rPr>
              <a:t> full-size Prototype for CEPC vertex detector developed  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Reference detector TDR is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in preparation, for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2025 for the proposal of China’s 15th 5-year plan.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We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are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active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expanding international collaboration and explore synergies with other international projects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especially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framework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of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DRD7 (electronics) and DRD8 (mechanics and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integration) more than DRD3 (solid state detectors).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AFDDE72-07E8-CC8E-6C3B-C1F3760E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97684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00FBC6DB-3E91-03EE-A5C0-3D5B396D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9" y="4014844"/>
            <a:ext cx="5054500" cy="28431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982065-CCF9-826F-68FA-7109AFBAC53F}"/>
              </a:ext>
            </a:extLst>
          </p:cNvPr>
          <p:cNvSpPr txBox="1"/>
          <p:nvPr/>
        </p:nvSpPr>
        <p:spPr>
          <a:xfrm>
            <a:off x="0" y="3576736"/>
            <a:ext cx="562052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conceptional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design (2016)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箭头 5">
            <a:extLst>
              <a:ext uri="{FF2B5EF4-FFF2-40B4-BE49-F238E27FC236}">
                <a16:creationId xmlns:a16="http://schemas.microsoft.com/office/drawing/2014/main" id="{289F37CC-ABB1-488C-A2C3-B7F2F5591735}"/>
              </a:ext>
            </a:extLst>
          </p:cNvPr>
          <p:cNvSpPr/>
          <p:nvPr/>
        </p:nvSpPr>
        <p:spPr>
          <a:xfrm>
            <a:off x="4555218" y="5253672"/>
            <a:ext cx="1667995" cy="6400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D3330D66-2F57-B131-BC9E-58E6BFB87540}"/>
              </a:ext>
            </a:extLst>
          </p:cNvPr>
          <p:cNvSpPr txBox="1"/>
          <p:nvPr/>
        </p:nvSpPr>
        <p:spPr>
          <a:xfrm>
            <a:off x="6464516" y="3647970"/>
            <a:ext cx="46795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(2023)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including electronics, cooling and mechanics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 &amp; BEC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Summary:</a:t>
            </a:r>
            <a:r>
              <a:rPr lang="zh-CN" altLang="en-US" dirty="0"/>
              <a:t> </a:t>
            </a:r>
            <a:r>
              <a:rPr lang="en-US" altLang="zh-CN" dirty="0"/>
              <a:t>R&amp;D 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/>
        </p:nvGraphicFramePr>
        <p:xfrm>
          <a:off x="585638" y="1844824"/>
          <a:ext cx="11487026" cy="36123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92127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0607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53521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60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39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3C0-456F-40AF-24E3-29C310D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6" y="154609"/>
            <a:ext cx="12297104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efforts: 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4F321-3D84-4D19-D78C-E98FC46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5F4D-6778-7FFD-C117-F85F176C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350" y="855329"/>
            <a:ext cx="13100165" cy="514734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Dedicated air cooling channel designed in prototype. </a:t>
            </a:r>
          </a:p>
          <a:p>
            <a:pPr lvl="1"/>
            <a:r>
              <a:rPr kumimoji="1" lang="en" altLang="zh-CN" dirty="0"/>
              <a:t>Measured Power Dissipation of </a:t>
            </a:r>
            <a:r>
              <a:rPr kumimoji="1" lang="en" altLang="zh-CN" dirty="0" err="1"/>
              <a:t>Taichu</a:t>
            </a:r>
            <a:r>
              <a:rPr kumimoji="1" lang="en" altLang="zh-CN" dirty="0"/>
              <a:t> chip: </a:t>
            </a:r>
            <a:r>
              <a:rPr kumimoji="1" lang="en" altLang="zh-CN" dirty="0">
                <a:solidFill>
                  <a:srgbClr val="0070C0"/>
                </a:solidFill>
              </a:rPr>
              <a:t>~60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kumimoji="1" lang="en" altLang="zh-CN" dirty="0">
                <a:solidFill>
                  <a:srgbClr val="0070C0"/>
                </a:solidFill>
              </a:rPr>
              <a:t> (17.5 MHz clock in </a:t>
            </a:r>
            <a:r>
              <a:rPr kumimoji="1" lang="en" altLang="zh-CN" dirty="0" err="1">
                <a:solidFill>
                  <a:srgbClr val="0070C0"/>
                </a:solidFill>
              </a:rPr>
              <a:t>testbeam</a:t>
            </a:r>
            <a:r>
              <a:rPr kumimoji="1" lang="en" altLang="zh-CN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1" lang="en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(after</a:t>
            </a:r>
            <a:r>
              <a:rPr kumimoji="1" lang="en" altLang="zh-CN" dirty="0"/>
              <a:t>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" altLang="zh-CN" dirty="0"/>
              <a:t>turning on the </a:t>
            </a:r>
            <a:r>
              <a:rPr kumimoji="1" lang="en-US" altLang="zh-CN" dirty="0"/>
              <a:t>cooling</a:t>
            </a:r>
            <a:r>
              <a:rPr kumimoji="1" lang="en" altLang="zh-CN" dirty="0"/>
              <a:t>, chip temperature </a:t>
            </a:r>
            <a:r>
              <a:rPr kumimoji="1" lang="en" altLang="zh-CN" dirty="0">
                <a:solidFill>
                  <a:srgbClr val="0070C0"/>
                </a:solidFill>
              </a:rPr>
              <a:t>41 °C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(25</a:t>
            </a:r>
            <a:r>
              <a:rPr kumimoji="1" lang="en" altLang="zh-CN" dirty="0">
                <a:solidFill>
                  <a:srgbClr val="0070C0"/>
                </a:solidFill>
              </a:rPr>
              <a:t> °C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good agreement to our cooling simulation </a:t>
            </a: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visible vibration effect in 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</a:t>
            </a:r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resolution when turning on the fan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13A060-8591-2B61-EF93-1DA9B25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817" y="3291817"/>
            <a:ext cx="4329583" cy="260033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33EFD47-0D69-2DA9-8AD3-A7AEBE6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77" y="3325379"/>
            <a:ext cx="1776141" cy="249232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37AF7E-7C5C-0ADF-EFF5-F1A6247F5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4"/>
          <a:stretch/>
        </p:blipFill>
        <p:spPr>
          <a:xfrm>
            <a:off x="157675" y="3421764"/>
            <a:ext cx="3420302" cy="24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7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293AA1-AEE6-2596-623E-570E611D0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7F26D9-EA50-857D-40B6-B713DB2D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24463-66EC-15A0-9F2B-B13ECE87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081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DE83F-01BC-F013-3290-A1676AA3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517" y="3420434"/>
            <a:ext cx="3607416" cy="3489527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161EF2B9-CDE0-C39E-761B-156B54A2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11" y="24379"/>
            <a:ext cx="3299469" cy="318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500" y="77873"/>
            <a:ext cx="10763325" cy="725470"/>
          </a:xfrm>
        </p:spPr>
        <p:txBody>
          <a:bodyPr/>
          <a:lstStyle/>
          <a:p>
            <a:r>
              <a:rPr lang="en-US" dirty="0"/>
              <a:t>Vertex </a:t>
            </a:r>
            <a:r>
              <a:rPr lang="en-US" altLang="zh-CN" dirty="0"/>
              <a:t>baseline</a:t>
            </a:r>
            <a:r>
              <a:rPr lang="en-US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9" y="6618710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24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47181" y="1013149"/>
            <a:ext cx="11163599" cy="613045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budget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factor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of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alternative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option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endParaRPr lang="en-US" altLang="zh-CN" dirty="0"/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Bent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MAPS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can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fit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closer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to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beampipe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Low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material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budget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0.06%X0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per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sym typeface="Wingdings" pitchFamily="2" charset="2"/>
            </a:endParaRPr>
          </a:p>
          <a:p>
            <a:pPr lvl="2"/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(40um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silicon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+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metal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layer+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support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)</a:t>
            </a:r>
          </a:p>
          <a:p>
            <a:pPr lvl="1"/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outer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No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B0E5D-F2D3-6835-6B8C-DF4430693AEC}"/>
              </a:ext>
            </a:extLst>
          </p:cNvPr>
          <p:cNvSpPr txBox="1"/>
          <p:nvPr/>
        </p:nvSpPr>
        <p:spPr>
          <a:xfrm>
            <a:off x="9577434" y="3992668"/>
            <a:ext cx="1138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21C43-C1C1-FE3E-4368-8D648543E96E}"/>
              </a:ext>
            </a:extLst>
          </p:cNvPr>
          <p:cNvSpPr txBox="1"/>
          <p:nvPr/>
        </p:nvSpPr>
        <p:spPr>
          <a:xfrm>
            <a:off x="10219027" y="5589434"/>
            <a:ext cx="454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3648DD-1222-7D48-7EFE-5CBDDAB606DA}"/>
              </a:ext>
            </a:extLst>
          </p:cNvPr>
          <p:cNvSpPr/>
          <p:nvPr/>
        </p:nvSpPr>
        <p:spPr>
          <a:xfrm>
            <a:off x="9392353" y="462546"/>
            <a:ext cx="2331346" cy="2317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C064D0-7FB2-056A-59A8-910F1A233917}"/>
              </a:ext>
            </a:extLst>
          </p:cNvPr>
          <p:cNvSpPr/>
          <p:nvPr/>
        </p:nvSpPr>
        <p:spPr>
          <a:xfrm>
            <a:off x="9485903" y="535691"/>
            <a:ext cx="2160000" cy="216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2B455E-3884-BE7A-2F64-0370B92AC072}"/>
              </a:ext>
            </a:extLst>
          </p:cNvPr>
          <p:cNvSpPr/>
          <p:nvPr/>
        </p:nvSpPr>
        <p:spPr>
          <a:xfrm>
            <a:off x="9755903" y="805691"/>
            <a:ext cx="1620000" cy="16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3D5E2-0EAC-26CA-2BC6-01320429A2C2}"/>
              </a:ext>
            </a:extLst>
          </p:cNvPr>
          <p:cNvSpPr/>
          <p:nvPr/>
        </p:nvSpPr>
        <p:spPr>
          <a:xfrm>
            <a:off x="10308528" y="1338685"/>
            <a:ext cx="540000" cy="54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9F905-9C65-43D4-3161-88B699A5B731}"/>
              </a:ext>
            </a:extLst>
          </p:cNvPr>
          <p:cNvSpPr/>
          <p:nvPr/>
        </p:nvSpPr>
        <p:spPr>
          <a:xfrm>
            <a:off x="9392353" y="1558820"/>
            <a:ext cx="2331346" cy="7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A46C1-6E5E-0804-FAEE-43638C68E8BC}"/>
              </a:ext>
            </a:extLst>
          </p:cNvPr>
          <p:cNvSpPr txBox="1"/>
          <p:nvPr/>
        </p:nvSpPr>
        <p:spPr>
          <a:xfrm>
            <a:off x="8359139" y="5796770"/>
            <a:ext cx="2687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051B2A8-267F-12E7-E35F-82FD02483CFB}"/>
              </a:ext>
            </a:extLst>
          </p:cNvPr>
          <p:cNvSpPr/>
          <p:nvPr/>
        </p:nvSpPr>
        <p:spPr>
          <a:xfrm>
            <a:off x="9104954" y="5568135"/>
            <a:ext cx="80617" cy="909959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A948674-B005-5A98-B2B0-B4F57EFECB70}"/>
              </a:ext>
            </a:extLst>
          </p:cNvPr>
          <p:cNvSpPr/>
          <p:nvPr/>
        </p:nvSpPr>
        <p:spPr>
          <a:xfrm rot="10800000">
            <a:off x="11045063" y="5573612"/>
            <a:ext cx="116793" cy="400976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E1D32-1F32-4BA5-1648-0A22B7D96539}"/>
              </a:ext>
            </a:extLst>
          </p:cNvPr>
          <p:cNvGraphicFramePr>
            <a:graphicFrameLocks noGrp="1"/>
          </p:cNvGraphicFramePr>
          <p:nvPr/>
        </p:nvGraphicFramePr>
        <p:xfrm>
          <a:off x="132108" y="3717032"/>
          <a:ext cx="4754952" cy="298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84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584984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584984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16.5mm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00227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27.5mm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00154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35-45mm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0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0.74%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3C5A57-0E55-E0E8-18C4-D7770B5FB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349" y="5496574"/>
            <a:ext cx="3252416" cy="127414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FBCD49-DE2C-71E4-B373-0EF019A70E0A}"/>
              </a:ext>
            </a:extLst>
          </p:cNvPr>
          <p:cNvSpPr/>
          <p:nvPr/>
        </p:nvSpPr>
        <p:spPr>
          <a:xfrm>
            <a:off x="10038528" y="1058314"/>
            <a:ext cx="1080000" cy="108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155175-AEDE-4563-C80C-BEB47B35F97C}"/>
              </a:ext>
            </a:extLst>
          </p:cNvPr>
          <p:cNvSpPr txBox="1"/>
          <p:nvPr/>
        </p:nvSpPr>
        <p:spPr>
          <a:xfrm>
            <a:off x="9185571" y="4516269"/>
            <a:ext cx="8493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C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5CAB-4961-4C2E-DBE2-FAC0DA3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6015-1CE3-5BA4-3D7C-40E3F83B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2D257-1169-83D0-9AB8-39DDF9FA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36321"/>
            <a:ext cx="13378444" cy="5147342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1</a:t>
            </a:r>
            <a:r>
              <a:rPr kumimoji="1" lang="en-US" altLang="zh-CN" sz="2400" baseline="30000" dirty="0"/>
              <a:t>st</a:t>
            </a:r>
            <a:r>
              <a:rPr kumimoji="1" lang="en-US" altLang="zh-CN" sz="2400" dirty="0"/>
              <a:t> priority: Small inner radius, close to beam pipe (</a:t>
            </a:r>
            <a:r>
              <a:rPr kumimoji="1" lang="en-US" altLang="zh-CN" sz="2400" dirty="0">
                <a:solidFill>
                  <a:srgbClr val="0070C0"/>
                </a:solidFill>
              </a:rPr>
              <a:t>11mm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zh-CN" sz="2400" dirty="0"/>
              <a:t>2</a:t>
            </a:r>
            <a:r>
              <a:rPr kumimoji="1" lang="en-US" altLang="zh-CN" sz="2400" baseline="30000" dirty="0"/>
              <a:t>nd</a:t>
            </a:r>
            <a:r>
              <a:rPr kumimoji="1" lang="en-US" altLang="zh-CN" sz="2400" dirty="0"/>
              <a:t> priority: Low material budget  </a:t>
            </a:r>
            <a:r>
              <a:rPr kumimoji="1" lang="en-US" altLang="zh-CN" sz="2400" dirty="0">
                <a:solidFill>
                  <a:srgbClr val="0070C0"/>
                </a:solidFill>
              </a:rPr>
              <a:t>&lt;0.15% X0 per layer</a:t>
            </a:r>
          </a:p>
          <a:p>
            <a:r>
              <a:rPr kumimoji="1" lang="en-US" altLang="zh-CN" sz="2400" baseline="30000" dirty="0"/>
              <a:t>3rd</a:t>
            </a:r>
            <a:r>
              <a:rPr kumimoji="1" lang="en-US" altLang="zh-CN" sz="2400" dirty="0"/>
              <a:t> priority: High resolution pixel sensor</a:t>
            </a:r>
            <a:r>
              <a:rPr kumimoji="1" lang="zh-CN" altLang="en-US" sz="2400" dirty="0">
                <a:solidFill>
                  <a:srgbClr val="0070C0"/>
                </a:solidFill>
              </a:rPr>
              <a:t>： </a:t>
            </a:r>
            <a:r>
              <a:rPr kumimoji="1" lang="en-US" altLang="zh-CN" dirty="0">
                <a:solidFill>
                  <a:srgbClr val="0070C0"/>
                </a:solidFill>
              </a:rPr>
              <a:t>3~5 </a:t>
            </a:r>
            <a:r>
              <a:rPr kumimoji="1" lang="en-US" altLang="zh-CN" dirty="0" err="1">
                <a:solidFill>
                  <a:srgbClr val="0070C0"/>
                </a:solidFill>
              </a:rPr>
              <a:t>μm</a:t>
            </a:r>
            <a:r>
              <a:rPr kumimoji="1" lang="en-US" altLang="zh-CN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EB06CC-3C04-F33E-B36E-3C191AB8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731871"/>
            <a:ext cx="4311795" cy="39832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060A58-1CE4-AFB1-BF5C-68A91BA5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3662"/>
            <a:ext cx="4622800" cy="34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1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24" y="1135223"/>
            <a:ext cx="11144895" cy="577973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 err="1"/>
              <a:t>intergration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/>
              <a:t>electronics,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 </a:t>
            </a:r>
            <a:endParaRPr lang="en-US" altLang="zh-CN" dirty="0"/>
          </a:p>
          <a:p>
            <a:pPr lvl="1"/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Joao,</a:t>
            </a:r>
            <a:r>
              <a:rPr lang="zh-CN" altLang="en-US" dirty="0"/>
              <a:t> </a:t>
            </a:r>
            <a:r>
              <a:rPr lang="en-US" altLang="zh-CN" dirty="0"/>
              <a:t>Zhijun</a:t>
            </a:r>
            <a:r>
              <a:rPr lang="zh-CN" altLang="en-US" dirty="0"/>
              <a:t> </a:t>
            </a:r>
            <a:r>
              <a:rPr lang="en-US" altLang="zh-CN" dirty="0"/>
              <a:t>,Ouyang</a:t>
            </a:r>
            <a:r>
              <a:rPr lang="zh-CN" altLang="en-US" dirty="0"/>
              <a:t> </a:t>
            </a:r>
            <a:r>
              <a:rPr lang="en-US" altLang="zh-CN" dirty="0" err="1"/>
              <a:t>Qun</a:t>
            </a:r>
            <a:endParaRPr lang="en-US" altLang="zh-CN" dirty="0"/>
          </a:p>
          <a:p>
            <a:pPr lvl="1"/>
            <a:r>
              <a:rPr lang="en-US" altLang="zh-CN" dirty="0" err="1"/>
              <a:t>Mechnical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 err="1"/>
              <a:t>Jinyu</a:t>
            </a:r>
            <a:r>
              <a:rPr lang="zh-CN" altLang="en-US" dirty="0"/>
              <a:t> </a:t>
            </a:r>
            <a:r>
              <a:rPr lang="en-US" altLang="zh-CN" dirty="0"/>
              <a:t>Fu</a:t>
            </a:r>
          </a:p>
          <a:p>
            <a:pPr lvl="1"/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Jun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Yunpeng</a:t>
            </a:r>
            <a:r>
              <a:rPr lang="zh-CN" altLang="en-US" dirty="0"/>
              <a:t> </a:t>
            </a:r>
            <a:r>
              <a:rPr lang="en-US" altLang="zh-CN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r>
              <a:rPr lang="en-US" altLang="zh-CN" dirty="0"/>
              <a:t>Zhou,</a:t>
            </a:r>
            <a:r>
              <a:rPr lang="zh-CN" altLang="en-US" dirty="0"/>
              <a:t> </a:t>
            </a:r>
            <a:r>
              <a:rPr lang="en-US" altLang="zh-CN" dirty="0" err="1"/>
              <a:t>Xiaoting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DAQ:</a:t>
            </a:r>
            <a:r>
              <a:rPr lang="zh-CN" altLang="en-US" dirty="0"/>
              <a:t> </a:t>
            </a:r>
            <a:r>
              <a:rPr lang="en-US" altLang="zh-CN" dirty="0" err="1"/>
              <a:t>Hongyu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assembly:</a:t>
            </a:r>
            <a:r>
              <a:rPr lang="zh-CN" altLang="en-US" dirty="0"/>
              <a:t> </a:t>
            </a:r>
            <a:r>
              <a:rPr lang="en-US" altLang="zh-CN" dirty="0" err="1"/>
              <a:t>Mingyi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</a:p>
          <a:p>
            <a:pPr lvl="1"/>
            <a:r>
              <a:rPr lang="en-US" altLang="zh-CN" dirty="0"/>
              <a:t>Physics:</a:t>
            </a:r>
            <a:r>
              <a:rPr lang="zh-CN" altLang="en-US" dirty="0"/>
              <a:t>  </a:t>
            </a:r>
            <a:r>
              <a:rPr lang="en-US" altLang="zh-CN" dirty="0" err="1"/>
              <a:t>Chengdong</a:t>
            </a:r>
            <a:r>
              <a:rPr lang="zh-CN" altLang="en-US" dirty="0"/>
              <a:t> </a:t>
            </a:r>
            <a:r>
              <a:rPr lang="en-US" altLang="zh-CN" dirty="0"/>
              <a:t>Fu,</a:t>
            </a:r>
            <a:r>
              <a:rPr lang="zh-CN" altLang="en-US" dirty="0"/>
              <a:t> </a:t>
            </a:r>
            <a:r>
              <a:rPr lang="en-US" altLang="zh-CN" dirty="0" err="1"/>
              <a:t>linghui</a:t>
            </a:r>
            <a:r>
              <a:rPr lang="zh-CN" altLang="en-US" dirty="0"/>
              <a:t> </a:t>
            </a:r>
            <a:r>
              <a:rPr lang="en-US" altLang="zh-CN" dirty="0"/>
              <a:t>Wu,</a:t>
            </a:r>
            <a:r>
              <a:rPr lang="zh-CN" altLang="en-US" dirty="0"/>
              <a:t> </a:t>
            </a:r>
            <a:r>
              <a:rPr lang="en-US" altLang="zh-CN" dirty="0"/>
              <a:t>Gang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Meng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Liang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 err="1"/>
              <a:t>Jianing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 err="1"/>
              <a:t>Xiangming</a:t>
            </a:r>
            <a:r>
              <a:rPr lang="zh-CN" altLang="en-US" dirty="0"/>
              <a:t> </a:t>
            </a:r>
            <a:r>
              <a:rPr lang="en-US" altLang="zh-CN" dirty="0"/>
              <a:t>Sun,</a:t>
            </a:r>
            <a:r>
              <a:rPr lang="zh-CN" altLang="en-US" dirty="0"/>
              <a:t> </a:t>
            </a:r>
            <a:r>
              <a:rPr lang="en-US" altLang="zh-CN" dirty="0"/>
              <a:t>Ping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 err="1"/>
              <a:t>Xiaoming</a:t>
            </a:r>
            <a:r>
              <a:rPr lang="zh-CN" altLang="en-US" dirty="0"/>
              <a:t> </a:t>
            </a:r>
            <a:r>
              <a:rPr lang="en-US" altLang="zh-CN" dirty="0"/>
              <a:t>Wei,</a:t>
            </a:r>
            <a:r>
              <a:rPr lang="zh-CN" altLang="en-US" dirty="0"/>
              <a:t> </a:t>
            </a:r>
            <a:r>
              <a:rPr lang="en-US" altLang="zh-CN" dirty="0"/>
              <a:t>Jia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  </a:t>
            </a:r>
            <a:r>
              <a:rPr lang="en-US" altLang="zh-CN" dirty="0"/>
              <a:t>Tianya</a:t>
            </a:r>
            <a:r>
              <a:rPr lang="zh-CN" altLang="en-US" dirty="0"/>
              <a:t> </a:t>
            </a:r>
            <a:r>
              <a:rPr lang="en-US" altLang="zh-CN" dirty="0"/>
              <a:t>Wu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 err="1"/>
              <a:t>irradation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Ming</a:t>
            </a:r>
            <a:r>
              <a:rPr lang="zh-CN" altLang="en-US" dirty="0"/>
              <a:t> </a:t>
            </a:r>
            <a:r>
              <a:rPr lang="en-US" altLang="zh-CN" dirty="0"/>
              <a:t>Qi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Lei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Raimon</a:t>
            </a:r>
            <a:r>
              <a:rPr lang="zh-CN" altLang="en-US" dirty="0"/>
              <a:t> </a:t>
            </a:r>
            <a:r>
              <a:rPr lang="en-US" altLang="zh-CN" dirty="0"/>
              <a:t>Casanova</a:t>
            </a:r>
          </a:p>
          <a:p>
            <a:r>
              <a:rPr lang="en-US" altLang="zh-CN" dirty="0"/>
              <a:t>IPHC/CNRS: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,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1735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851-5CCC-8249-9EE7-F07E8243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236" y="217133"/>
            <a:ext cx="12510855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Jadepix3/TaichuPix3 beam test @ 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FB7E-D816-7C46-A55D-3E41F008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27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5C9FF-F06F-7B4E-BB01-D23C13A3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5" y="1151565"/>
            <a:ext cx="4887827" cy="2401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7F9F4A-5457-0F4C-AF8B-B6BC966ED18E}"/>
              </a:ext>
            </a:extLst>
          </p:cNvPr>
          <p:cNvSpPr/>
          <p:nvPr/>
        </p:nvSpPr>
        <p:spPr>
          <a:xfrm>
            <a:off x="6106078" y="967749"/>
            <a:ext cx="563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4~5um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CD794-EDCD-DF3E-3A1C-5B4C4ABB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14" y="3659961"/>
            <a:ext cx="4790688" cy="2740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8C2C-C9C4-5081-812D-743083269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60" y="4445250"/>
            <a:ext cx="2993260" cy="214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C920-08A5-6B31-45F8-EE96B2F0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20" y="1587844"/>
            <a:ext cx="2993260" cy="476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07BD-80F7-CAC5-2AAB-21718FBB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36" y="1854009"/>
            <a:ext cx="3248824" cy="232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6DA25-CA9D-8EA2-D36F-CBAE0032A53F}"/>
              </a:ext>
            </a:extLst>
          </p:cNvPr>
          <p:cNvSpPr txBox="1"/>
          <p:nvPr/>
        </p:nvSpPr>
        <p:spPr>
          <a:xfrm>
            <a:off x="847535" y="4445250"/>
            <a:ext cx="12187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JadePix3</a:t>
            </a:r>
          </a:p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telescope</a:t>
            </a:r>
            <a:endParaRPr lang="en-CN" sz="1600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80734-87F2-10EC-90DA-5164D3DE1A5C}"/>
              </a:ext>
            </a:extLst>
          </p:cNvPr>
          <p:cNvSpPr txBox="1"/>
          <p:nvPr/>
        </p:nvSpPr>
        <p:spPr>
          <a:xfrm>
            <a:off x="5695226" y="1288531"/>
            <a:ext cx="290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efficiency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7DCC-BD3A-2482-E9B8-39C885FE0997}"/>
              </a:ext>
            </a:extLst>
          </p:cNvPr>
          <p:cNvSpPr txBox="1"/>
          <p:nvPr/>
        </p:nvSpPr>
        <p:spPr>
          <a:xfrm>
            <a:off x="8883598" y="1462547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0FF73-911E-DB2D-B24A-AF4998C226BD}"/>
              </a:ext>
            </a:extLst>
          </p:cNvPr>
          <p:cNvSpPr txBox="1"/>
          <p:nvPr/>
        </p:nvSpPr>
        <p:spPr>
          <a:xfrm>
            <a:off x="8788636" y="4045140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8376-D8FD-0E85-1055-E237534317BC}"/>
              </a:ext>
            </a:extLst>
          </p:cNvPr>
          <p:cNvSpPr txBox="1"/>
          <p:nvPr/>
        </p:nvSpPr>
        <p:spPr>
          <a:xfrm>
            <a:off x="500180" y="6390263"/>
            <a:ext cx="871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with CNRS and IFAE in 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 &amp; D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20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Introduction: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0" y="979708"/>
            <a:ext cx="13894458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r>
              <a:rPr lang="zh-CN" altLang="en-US" dirty="0"/>
              <a:t> </a:t>
            </a:r>
            <a:r>
              <a:rPr lang="en-US" altLang="zh-CN" dirty="0"/>
              <a:t>(ZH,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en-US" altLang="zh-CN" dirty="0"/>
              <a:t>-Z</a:t>
            </a:r>
            <a:r>
              <a:rPr lang="zh-CN" altLang="en-US" dirty="0"/>
              <a:t> </a:t>
            </a:r>
            <a:r>
              <a:rPr lang="en-US" altLang="zh-CN" dirty="0"/>
              <a:t>runs)</a:t>
            </a:r>
          </a:p>
          <a:p>
            <a:r>
              <a:rPr lang="en-US" altLang="zh-CN" dirty="0"/>
              <a:t>Motivation: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vertexing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H → bb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light</a:t>
            </a:r>
            <a:r>
              <a:rPr lang="zh-CN" altLang="en-US" dirty="0"/>
              <a:t> </a:t>
            </a:r>
            <a:r>
              <a:rPr lang="en-US" altLang="zh-CN" dirty="0"/>
              <a:t>quark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gluons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gg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</a:p>
          <a:p>
            <a:pPr lvl="1"/>
            <a:endParaRPr lang="en-CN" dirty="0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9B4C11EC-0C08-9911-18A7-8B16F94F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3947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4DDD071-6FA6-57B3-C800-12D542A2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747" y="3881356"/>
            <a:ext cx="3994253" cy="29167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9992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CA1-C20D-9BE6-E186-6965923F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01F33-CEA1-1329-99E5-57A63AD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1751-4F8C-3209-1A07-FCB206B4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12776"/>
            <a:ext cx="11967120" cy="484030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(b-layer)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close to beam pipe as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Challenges: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b-layer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radius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11mm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smaller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compared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ALICE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ITS3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18mm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(~0.15%X/X0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3-5um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3200" dirty="0">
                <a:solidFill>
                  <a:srgbClr val="0070C0"/>
                </a:solidFill>
              </a:rPr>
              <a:t>cm</a:t>
            </a:r>
            <a:r>
              <a:rPr kumimoji="1" lang="en" altLang="zh-CN" sz="32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with air cooling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data rate:</a:t>
            </a:r>
            <a:r>
              <a:rPr lang="zh-CN" altLang="en-US" dirty="0"/>
              <a:t> </a:t>
            </a:r>
            <a:r>
              <a:rPr lang="en-US" altLang="zh-CN" dirty="0"/>
              <a:t>(especially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40MHz,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1Gbps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Challenges: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hig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 data rate especially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pole</a:t>
            </a:r>
          </a:p>
          <a:p>
            <a:pPr lvl="1"/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(~1Mrad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average</a:t>
            </a:r>
            <a:r>
              <a:rPr lang="en-US" altLang="zh-CN" dirty="0"/>
              <a:t>)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669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BB3D-05B1-4450-B61F-BE23FEFF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Technology survey and our choices</a:t>
            </a:r>
            <a:endParaRPr lang="en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142B-67A3-24A8-7E11-3FF3B76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E678-9C73-B84A-8C2D-628B57BF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5" y="886202"/>
            <a:ext cx="12102084" cy="57546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dirty="0"/>
              <a:t>Technology selection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curved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MAPS (Inspired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ALICE 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altLang="zh-CN" dirty="0"/>
              <a:t>Advantage:</a:t>
            </a:r>
            <a:r>
              <a:rPr lang="zh-CN" altLang="en-US" dirty="0"/>
              <a:t> </a:t>
            </a:r>
            <a:r>
              <a:rPr lang="en-US" altLang="zh-CN" dirty="0"/>
              <a:t>3~5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</a:t>
            </a:r>
            <a:r>
              <a:rPr lang="zh-CN" altLang="en-US" dirty="0"/>
              <a:t> </a:t>
            </a:r>
            <a:r>
              <a:rPr lang="en-US" altLang="zh-CN" dirty="0"/>
              <a:t>options)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A0BF75-06BA-5C82-D4DA-BADE3B11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443" y="3981506"/>
            <a:ext cx="3471426" cy="249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4BCF9-A229-438E-80B8-9A2DC82B6D3B}"/>
              </a:ext>
            </a:extLst>
          </p:cNvPr>
          <p:cNvSpPr txBox="1"/>
          <p:nvPr/>
        </p:nvSpPr>
        <p:spPr>
          <a:xfrm>
            <a:off x="7903443" y="3244334"/>
            <a:ext cx="622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887D6-F1EC-D2E7-0864-BC248D94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582" y="3891639"/>
            <a:ext cx="2995536" cy="28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8298B-AC01-39EB-67C5-2AA7BFFFB4FC}"/>
              </a:ext>
            </a:extLst>
          </p:cNvPr>
          <p:cNvSpPr txBox="1"/>
          <p:nvPr/>
        </p:nvSpPr>
        <p:spPr>
          <a:xfrm>
            <a:off x="4446657" y="3236202"/>
            <a:ext cx="2652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curved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329FEE9C-FEEF-7386-FAAA-57CF2634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20" y="3744402"/>
            <a:ext cx="4006582" cy="25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1C162-C099-C0EE-A01B-4B1D2BB15145}"/>
              </a:ext>
            </a:extLst>
          </p:cNvPr>
          <p:cNvSpPr txBox="1"/>
          <p:nvPr/>
        </p:nvSpPr>
        <p:spPr>
          <a:xfrm>
            <a:off x="0" y="3307514"/>
            <a:ext cx="400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Monolithic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active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(MAPS)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19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715780"/>
              </p:ext>
            </p:extLst>
          </p:nvPr>
        </p:nvGraphicFramePr>
        <p:xfrm>
          <a:off x="585638" y="1844824"/>
          <a:ext cx="11487026" cy="36123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92127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0607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53521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60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18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3C3BF-DEA0-9217-3ADE-925B49F4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33" y="936747"/>
            <a:ext cx="10972800" cy="4840303"/>
          </a:xfrm>
        </p:spPr>
        <p:txBody>
          <a:bodyPr/>
          <a:lstStyle/>
          <a:p>
            <a:r>
              <a:rPr lang="en-US" altLang="zh-CN" dirty="0"/>
              <a:t>Full size 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developed,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1024×512 Pixel array,  Chip Size</a:t>
            </a:r>
            <a:r>
              <a:rPr lang="zh-CN" altLang="en-US" dirty="0"/>
              <a:t>：</a:t>
            </a:r>
            <a:r>
              <a:rPr lang="en-US" altLang="zh-CN" dirty="0"/>
              <a:t>15.9×25.7mm </a:t>
            </a:r>
          </a:p>
          <a:p>
            <a:pPr lvl="1"/>
            <a:r>
              <a:rPr lang="en-US" altLang="zh-CN" dirty="0"/>
              <a:t>25</a:t>
            </a:r>
            <a:r>
              <a:rPr lang="el-GR" altLang="zh-CN" dirty="0"/>
              <a:t>μ</a:t>
            </a:r>
            <a:r>
              <a:rPr lang="en-US" altLang="zh-CN" dirty="0"/>
              <a:t>m×25</a:t>
            </a:r>
            <a:r>
              <a:rPr lang="el-GR" altLang="zh-CN" dirty="0"/>
              <a:t>μ</a:t>
            </a:r>
            <a:r>
              <a:rPr lang="en-US" altLang="zh-CN" dirty="0"/>
              <a:t>m pixel size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 high spatial resolution </a:t>
            </a:r>
          </a:p>
          <a:p>
            <a:pPr lvl="1"/>
            <a:r>
              <a:rPr lang="en-US" altLang="zh-CN" dirty="0"/>
              <a:t>Process: </a:t>
            </a:r>
            <a:r>
              <a:rPr lang="en-US" altLang="zh-CN" dirty="0" err="1"/>
              <a:t>Towerjazz</a:t>
            </a:r>
            <a:r>
              <a:rPr lang="en-US" altLang="zh-CN" dirty="0"/>
              <a:t> 180nm CIS process</a:t>
            </a:r>
          </a:p>
          <a:p>
            <a:pPr lvl="1"/>
            <a:r>
              <a:rPr lang="en-US" altLang="zh-CN" dirty="0"/>
              <a:t>Fast digital readout to cope with ZH and Z runs (support 40MHz clock)</a:t>
            </a:r>
          </a:p>
          <a:p>
            <a:endParaRPr lang="en-US" altLang="zh-CN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26E291-11F3-C49C-9859-D24032B0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" y="180376"/>
            <a:ext cx="1342217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efforts:</a:t>
            </a:r>
            <a:r>
              <a:rPr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35289-97C5-F239-AAE5-FB182D83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537E0-7BD8-B3E7-1FB4-DBAEA87EE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39871"/>
              </p:ext>
            </p:extLst>
          </p:nvPr>
        </p:nvGraphicFramePr>
        <p:xfrm>
          <a:off x="414263" y="5878423"/>
          <a:ext cx="10814992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758208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TJ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</a:tbl>
          </a:graphicData>
        </a:graphic>
      </p:graphicFrame>
      <p:pic>
        <p:nvPicPr>
          <p:cNvPr id="6" name="图片 4">
            <a:extLst>
              <a:ext uri="{FF2B5EF4-FFF2-40B4-BE49-F238E27FC236}">
                <a16:creationId xmlns:a16="http://schemas.microsoft.com/office/drawing/2014/main" id="{65553C54-843C-896C-66BB-31331292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40" y="3273649"/>
            <a:ext cx="3598439" cy="243883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ADE59C3-90D8-1AA9-4307-71D8B761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7620979" y="3505584"/>
            <a:ext cx="2153744" cy="230374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9ECA4744-C97B-66DF-DF59-BF801397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" y="3429610"/>
            <a:ext cx="3071664" cy="230374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6304119-E38A-C392-4273-84751A92A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723" y="3625617"/>
            <a:ext cx="2345879" cy="2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E239-BD29-D0B2-A3D7-6016415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effort:</a:t>
            </a:r>
            <a:r>
              <a:rPr lang="zh-CN" altLang="en-US" dirty="0"/>
              <a:t> </a:t>
            </a:r>
            <a:r>
              <a:rPr lang="en-US" dirty="0"/>
              <a:t>vertex detector prototype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6D96-1F55-36BE-E60E-7105FD3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8</a:t>
            </a:fld>
            <a:endParaRPr lang="zh-CN" alt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C0D4520-0292-C0AD-F1D4-739709E63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965141"/>
              </p:ext>
            </p:extLst>
          </p:nvPr>
        </p:nvGraphicFramePr>
        <p:xfrm>
          <a:off x="422990" y="5490996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89697792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26784244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1390207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4691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636087"/>
                  </a:ext>
                </a:extLst>
              </a:tr>
            </a:tbl>
          </a:graphicData>
        </a:graphic>
      </p:graphicFrame>
      <p:pic>
        <p:nvPicPr>
          <p:cNvPr id="7" name="图片 1">
            <a:extLst>
              <a:ext uri="{FF2B5EF4-FFF2-40B4-BE49-F238E27FC236}">
                <a16:creationId xmlns:a16="http://schemas.microsoft.com/office/drawing/2014/main" id="{095B24FA-F799-F0BC-6EEA-F711FB24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2" y="2444265"/>
            <a:ext cx="3947566" cy="2958089"/>
          </a:xfrm>
          <a:prstGeom prst="roundRect">
            <a:avLst>
              <a:gd name="adj" fmla="val 6167"/>
            </a:avLst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2D920E-2460-50ED-2862-DC19C5F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363" y="2596629"/>
            <a:ext cx="4164981" cy="2776655"/>
          </a:xfrm>
          <a:prstGeom prst="roundRect">
            <a:avLst>
              <a:gd name="adj" fmla="val 4429"/>
            </a:avLst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EF0DDD18-4C37-F7D4-7BBA-55913CD1EB49}"/>
              </a:ext>
            </a:extLst>
          </p:cNvPr>
          <p:cNvSpPr txBox="1"/>
          <p:nvPr/>
        </p:nvSpPr>
        <p:spPr>
          <a:xfrm>
            <a:off x="8388623" y="1160383"/>
            <a:ext cx="3023095" cy="135421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TaichuPix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-based prototype detector tested at DESY in April 2023</a:t>
            </a:r>
          </a:p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4.9 </a:t>
            </a:r>
            <a:r>
              <a:rPr lang="en-US" altLang="zh-CN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3C5912-2227-4969-9B19-986CDD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439" y="2696730"/>
            <a:ext cx="23891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F3E49-3A65-D641-F720-03B0A158CAC4}"/>
              </a:ext>
            </a:extLst>
          </p:cNvPr>
          <p:cNvSpPr txBox="1"/>
          <p:nvPr/>
        </p:nvSpPr>
        <p:spPr>
          <a:xfrm>
            <a:off x="1577944" y="2471171"/>
            <a:ext cx="25827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double-sided ladders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B777393B-5DA8-03EB-0DEA-812741A15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90" y="1022185"/>
            <a:ext cx="7867994" cy="1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13EE-4F10-427B-A285-6C11FCD0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vertex detector prototype beam test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76546-E45B-E42C-8D04-A839948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270A1-AB79-5793-185E-8F3080D9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3863936" y="1835204"/>
            <a:ext cx="3980993" cy="27860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8B999-E935-77CE-765D-B0082879A100}"/>
              </a:ext>
            </a:extLst>
          </p:cNvPr>
          <p:cNvSpPr/>
          <p:nvPr/>
        </p:nvSpPr>
        <p:spPr>
          <a:xfrm>
            <a:off x="2100556" y="1271335"/>
            <a:ext cx="408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en-US" altLang="zh-CN" sz="2000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7210-F7BD-81D3-4C55-86B7C966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910" y="1638795"/>
            <a:ext cx="4087070" cy="485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E21C2-9394-DEE3-DF52-0288E4F8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" y="1793916"/>
            <a:ext cx="3538888" cy="26302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824E8-BEDF-F868-1F4B-F23E75FA4B6E}"/>
              </a:ext>
            </a:extLst>
          </p:cNvPr>
          <p:cNvSpPr/>
          <p:nvPr/>
        </p:nvSpPr>
        <p:spPr>
          <a:xfrm>
            <a:off x="9301316" y="1740310"/>
            <a:ext cx="1759974" cy="459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0F70-9D81-959D-979F-A01C59899471}"/>
              </a:ext>
            </a:extLst>
          </p:cNvPr>
          <p:cNvSpPr txBox="1"/>
          <p:nvPr/>
        </p:nvSpPr>
        <p:spPr>
          <a:xfrm>
            <a:off x="7494639" y="1044608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Hit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layers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35DD-3F3F-5504-BEEA-9D140A289E2C}"/>
              </a:ext>
            </a:extLst>
          </p:cNvPr>
          <p:cNvSpPr txBox="1"/>
          <p:nvPr/>
        </p:nvSpPr>
        <p:spPr>
          <a:xfrm>
            <a:off x="9645606" y="1394937"/>
            <a:ext cx="353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spot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EFB74D-7037-ABD7-8BBF-FC86D9CE0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993317"/>
              </p:ext>
            </p:extLst>
          </p:nvPr>
        </p:nvGraphicFramePr>
        <p:xfrm>
          <a:off x="498464" y="5467550"/>
          <a:ext cx="6704859" cy="12475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7114">
                  <a:extLst>
                    <a:ext uri="{9D8B030D-6E8A-4147-A177-3AD203B41FA5}">
                      <a16:colId xmlns:a16="http://schemas.microsoft.com/office/drawing/2014/main" val="3762373486"/>
                    </a:ext>
                  </a:extLst>
                </a:gridCol>
                <a:gridCol w="2767807">
                  <a:extLst>
                    <a:ext uri="{9D8B030D-6E8A-4147-A177-3AD203B41FA5}">
                      <a16:colId xmlns:a16="http://schemas.microsoft.com/office/drawing/2014/main" val="2031450929"/>
                    </a:ext>
                  </a:extLst>
                </a:gridCol>
                <a:gridCol w="2329938">
                  <a:extLst>
                    <a:ext uri="{9D8B030D-6E8A-4147-A177-3AD203B41FA5}">
                      <a16:colId xmlns:a16="http://schemas.microsoft.com/office/drawing/2014/main" val="37308974"/>
                    </a:ext>
                  </a:extLst>
                </a:gridCol>
              </a:tblGrid>
              <a:tr h="607518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19271"/>
                  </a:ext>
                </a:extLst>
              </a:tr>
              <a:tr h="607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002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093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43901</TotalTime>
  <Words>1998</Words>
  <Application>Microsoft Macintosh PowerPoint</Application>
  <PresentationFormat>Widescreen</PresentationFormat>
  <Paragraphs>406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微软雅黑</vt:lpstr>
      <vt:lpstr>黑体</vt:lpstr>
      <vt:lpstr>Arial</vt:lpstr>
      <vt:lpstr>Arial Black</vt:lpstr>
      <vt:lpstr>Arial Rounded MT Bold</vt:lpstr>
      <vt:lpstr>Calibri</vt:lpstr>
      <vt:lpstr>Helvetica Neue Light</vt:lpstr>
      <vt:lpstr>Symbol</vt:lpstr>
      <vt:lpstr>Times New Roman</vt:lpstr>
      <vt:lpstr>Wingdings</vt:lpstr>
      <vt:lpstr>Office 主题</vt:lpstr>
      <vt:lpstr>PowerPoint Presentation</vt:lpstr>
      <vt:lpstr>Content</vt:lpstr>
      <vt:lpstr>Introduction: vertex detector </vt:lpstr>
      <vt:lpstr>Vertex Requirement </vt:lpstr>
      <vt:lpstr>Technology survey and our choices</vt:lpstr>
      <vt:lpstr>R&amp;D status and final goal </vt:lpstr>
      <vt:lpstr>R&amp;D efforts: Full-size TaichuPix3</vt:lpstr>
      <vt:lpstr> R&amp;D effort: vertex detector prototype</vt:lpstr>
      <vt:lpstr> R&amp;D efforts and results: vertex detector prototype beam test </vt:lpstr>
      <vt:lpstr> R&amp;D efforts curved MAPS </vt:lpstr>
      <vt:lpstr>Vertex baseline:  bent MAPS</vt:lpstr>
      <vt:lpstr>Alternative :  CMOS ladder</vt:lpstr>
      <vt:lpstr>Data rate estimation of CEPC VTX</vt:lpstr>
      <vt:lpstr>Chip design for TDR and power consumption </vt:lpstr>
      <vt:lpstr>Ladder Electronics </vt:lpstr>
      <vt:lpstr>Vertex technologies: Cable and service </vt:lpstr>
      <vt:lpstr>Physics Performance: impact parameter resolution </vt:lpstr>
      <vt:lpstr>Research team</vt:lpstr>
      <vt:lpstr>Summary</vt:lpstr>
      <vt:lpstr>Summary: R&amp;D status and final goal </vt:lpstr>
      <vt:lpstr>PowerPoint Presentation</vt:lpstr>
      <vt:lpstr> R&amp;D efforts: Air cooling in vertex prototype </vt:lpstr>
      <vt:lpstr>PowerPoint Presentation</vt:lpstr>
      <vt:lpstr>Vertex baseline:  bent MAPS</vt:lpstr>
      <vt:lpstr>Vertex Requirement </vt:lpstr>
      <vt:lpstr>Research team and working plan</vt:lpstr>
      <vt:lpstr> R&amp;D efforts and results: Jadepix3/TaichuPix3 beam test @ DESY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Microsoft Office User</cp:lastModifiedBy>
  <cp:revision>2116</cp:revision>
  <cp:lastPrinted>2022-11-06T05:19:21Z</cp:lastPrinted>
  <dcterms:created xsi:type="dcterms:W3CDTF">2012-09-04T11:33:36Z</dcterms:created>
  <dcterms:modified xsi:type="dcterms:W3CDTF">2024-08-06T02:38:35Z</dcterms:modified>
</cp:coreProperties>
</file>