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953" r:id="rId2"/>
    <p:sldId id="907" r:id="rId3"/>
    <p:sldId id="994" r:id="rId4"/>
    <p:sldId id="995" r:id="rId5"/>
    <p:sldId id="984" r:id="rId6"/>
    <p:sldId id="998" r:id="rId7"/>
    <p:sldId id="990" r:id="rId8"/>
    <p:sldId id="1000" r:id="rId9"/>
    <p:sldId id="1004" r:id="rId10"/>
    <p:sldId id="999" r:id="rId11"/>
    <p:sldId id="1005" r:id="rId12"/>
    <p:sldId id="1002" r:id="rId13"/>
    <p:sldId id="986" r:id="rId14"/>
    <p:sldId id="1008" r:id="rId15"/>
    <p:sldId id="1003" r:id="rId16"/>
    <p:sldId id="1009" r:id="rId17"/>
    <p:sldId id="606" r:id="rId18"/>
    <p:sldId id="817" r:id="rId19"/>
    <p:sldId id="997" r:id="rId20"/>
    <p:sldId id="1006" r:id="rId21"/>
    <p:sldId id="1007" r:id="rId22"/>
    <p:sldId id="993" r:id="rId23"/>
    <p:sldId id="992" r:id="rId24"/>
    <p:sldId id="996" r:id="rId25"/>
    <p:sldId id="983" r:id="rId26"/>
    <p:sldId id="1010" r:id="rId27"/>
    <p:sldId id="261" r:id="rId28"/>
    <p:sldId id="262" r:id="rId29"/>
    <p:sldId id="405" r:id="rId30"/>
    <p:sldId id="411" r:id="rId3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0707" autoAdjust="0"/>
  </p:normalViewPr>
  <p:slideViewPr>
    <p:cSldViewPr>
      <p:cViewPr varScale="1">
        <p:scale>
          <a:sx n="96" d="100"/>
          <a:sy n="96" d="100"/>
        </p:scale>
        <p:origin x="63" y="12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720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C3D91-9FB7-4F3F-A0C2-AFABE1A403E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801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47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3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473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95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163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41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49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0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16.png"/><Relationship Id="rId4" Type="http://schemas.openxmlformats.org/officeDocument/2006/relationships/image" Target="../media/image56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tif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Muon Detector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39616" y="4221088"/>
            <a:ext cx="6769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Xiaolong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Wang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(for the Muon Detector Group)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Fudan University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-3546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Performance of PS bars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6784624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PS bars made in GNKD company</a:t>
            </a:r>
          </a:p>
          <a:p>
            <a:pPr lvl="1"/>
            <a:r>
              <a:rPr lang="en-US" altLang="zh-CN" sz="2000" dirty="0"/>
              <a:t>Increase the light yield;</a:t>
            </a:r>
          </a:p>
          <a:p>
            <a:pPr lvl="1"/>
            <a:r>
              <a:rPr lang="en-US" altLang="zh-CN" sz="2000" dirty="0"/>
              <a:t>Develop/improve the reflection layer with Teflon;</a:t>
            </a:r>
          </a:p>
          <a:p>
            <a:pPr lvl="1"/>
            <a:r>
              <a:rPr lang="en-US" altLang="zh-CN" sz="2000" dirty="0"/>
              <a:t>Strip production.</a:t>
            </a:r>
          </a:p>
          <a:p>
            <a:r>
              <a:rPr lang="en-US" altLang="zh-CN" sz="2400" dirty="0"/>
              <a:t>The quality of 1.5 m bars has achieved the required performance, which will be described later.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3DDA2B-ED16-41D8-AAA9-D5062CD5B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 t="15046" r="22826" b="14830"/>
          <a:stretch/>
        </p:blipFill>
        <p:spPr>
          <a:xfrm>
            <a:off x="1055440" y="4563069"/>
            <a:ext cx="3078667" cy="19398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405076-4D5A-46B6-8920-1A2481AE7B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6" b="16534"/>
          <a:stretch/>
        </p:blipFill>
        <p:spPr>
          <a:xfrm rot="16200000">
            <a:off x="7552715" y="2908390"/>
            <a:ext cx="5508104" cy="19408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48A0BC-C2FB-4DF1-8BCB-D2BE5B91A1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634"/>
          <a:stretch/>
        </p:blipFill>
        <p:spPr>
          <a:xfrm>
            <a:off x="4379051" y="4102014"/>
            <a:ext cx="3683329" cy="24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E1046298-8CB9-42DB-8241-EAF71A9666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360" y="1124744"/>
                <a:ext cx="11247040" cy="289630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CN" sz="2400" dirty="0">
                    <a:latin typeface="MyriadPro-SemiboldSemiCn"/>
                  </a:rPr>
                  <a:t>Many different kinds of </a:t>
                </a:r>
                <a:r>
                  <a:rPr lang="en-US" altLang="zh-CN" sz="2400" dirty="0" err="1">
                    <a:latin typeface="MyriadPro-SemiboldSemiCn"/>
                  </a:rPr>
                  <a:t>preams</a:t>
                </a:r>
                <a:r>
                  <a:rPr lang="en-US" altLang="zh-CN" sz="2400" dirty="0">
                    <a:latin typeface="MyriadPro-SemiboldSemiCn"/>
                  </a:rPr>
                  <a:t> for </a:t>
                </a:r>
                <a:r>
                  <a:rPr lang="en-US" altLang="zh-CN" sz="2400" dirty="0" err="1">
                    <a:latin typeface="MyriadPro-SemiboldSemiCn"/>
                  </a:rPr>
                  <a:t>SiPM</a:t>
                </a:r>
                <a:r>
                  <a:rPr lang="en-US" altLang="zh-CN" sz="2400" dirty="0">
                    <a:latin typeface="MyriadPro-SemiboldSemiCn"/>
                  </a:rPr>
                  <a:t> have been designed and tested, such as: </a:t>
                </a:r>
                <a:endParaRPr lang="en-US" altLang="zh-CN" sz="2400" b="0" i="0" u="none" strike="noStrike" baseline="0" dirty="0">
                  <a:latin typeface="MyriadPro-SemiboldSemiCn"/>
                </a:endParaRPr>
              </a:p>
              <a:p>
                <a:pPr lvl="1"/>
                <a:r>
                  <a:rPr lang="en-US" altLang="zh-CN" sz="2000" b="0" i="0" u="none" strike="noStrike" baseline="0" dirty="0">
                    <a:latin typeface="MyriadPro-SemiboldSemiCn"/>
                  </a:rPr>
                  <a:t>Design high‑speed and low‑noise </a:t>
                </a:r>
                <a:r>
                  <a:rPr lang="en-US" altLang="zh-CN" sz="2000" b="0" i="0" u="none" strike="noStrike" baseline="0" dirty="0" err="1">
                    <a:latin typeface="MyriadPro-SemiboldSemiCn"/>
                  </a:rPr>
                  <a:t>pream</a:t>
                </a:r>
                <a:r>
                  <a:rPr lang="en-US" altLang="zh-CN" sz="2000" b="0" i="0" u="none" strike="noStrike" baseline="0" dirty="0">
                    <a:latin typeface="MyriadPro-SemiboldSemiCn"/>
                  </a:rPr>
                  <a:t> for </a:t>
                </a:r>
                <a:r>
                  <a:rPr lang="en-US" altLang="zh-CN" sz="2000" b="0" i="0" u="none" strike="noStrike" baseline="0" dirty="0" err="1">
                    <a:latin typeface="MyriadPro-SemiboldSemiCn"/>
                  </a:rPr>
                  <a:t>SiPM</a:t>
                </a:r>
                <a:r>
                  <a:rPr lang="en-US" altLang="zh-CN" sz="2000" dirty="0">
                    <a:latin typeface="MyriadPro-SemiboldSemiCn"/>
                  </a:rPr>
                  <a:t>.</a:t>
                </a:r>
                <a:r>
                  <a:rPr lang="en-US" altLang="zh-CN" sz="2000" b="0" i="0" u="none" strike="noStrike" baseline="0" dirty="0">
                    <a:latin typeface="MyriadPro-SemiboldSemiCn"/>
                  </a:rPr>
                  <a:t> </a:t>
                </a:r>
              </a:p>
              <a:p>
                <a:pPr lvl="2"/>
                <a:r>
                  <a:rPr lang="en-US" altLang="zh-CN" sz="2000" dirty="0">
                    <a:solidFill>
                      <a:srgbClr val="FF0000"/>
                    </a:solidFill>
                    <a:latin typeface="MyriadPro-SemiboldSemiCn"/>
                  </a:rPr>
                  <a:t>B</a:t>
                </a:r>
                <a:r>
                  <a:rPr lang="en-US" altLang="zh-CN" sz="2000" b="0" i="0" u="none" strike="noStrike" baseline="0" dirty="0">
                    <a:solidFill>
                      <a:srgbClr val="FF0000"/>
                    </a:solidFill>
                    <a:latin typeface="MyriadPro-SemiboldSemiCn"/>
                  </a:rPr>
                  <a:t>aseline noise of 0.6 mV, bandwidth of 426 MHz, and time resolution of 20 ps.</a:t>
                </a:r>
              </a:p>
              <a:p>
                <a:pPr lvl="2"/>
                <a:r>
                  <a:rPr lang="en-US" altLang="zh-CN" sz="2000" dirty="0">
                    <a:latin typeface="MyriadPro-SemiboldSemiCn"/>
                  </a:rPr>
                  <a:t>Test with lase input at 20MHz.</a:t>
                </a:r>
              </a:p>
              <a:p>
                <a:pPr lvl="2"/>
                <a:r>
                  <a:rPr lang="en-US" altLang="zh-CN" sz="2000" dirty="0">
                    <a:latin typeface="MyriadPro-SemiboldSemiCn"/>
                  </a:rPr>
                  <a:t>Clear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MyriadPro-SemiboldSemiCn"/>
                  </a:rPr>
                  <a:t> spetrum. </a:t>
                </a:r>
                <a:r>
                  <a:rPr lang="en-US" altLang="zh-CN" sz="2000" b="0" i="0" u="none" strike="noStrike" baseline="0" dirty="0">
                    <a:latin typeface="MyriadPro-SemiboldSemiCn"/>
                  </a:rPr>
                  <a:t> </a:t>
                </a:r>
              </a:p>
              <a:p>
                <a:pPr lvl="1"/>
                <a:r>
                  <a:rPr lang="en-US" altLang="zh-CN" sz="2100" dirty="0">
                    <a:latin typeface="MyriadPro-SemiboldSemiCn"/>
                  </a:rPr>
                  <a:t>Design FEE to test with  16 </a:t>
                </a:r>
                <a:r>
                  <a:rPr lang="en-US" altLang="zh-CN" sz="2100" dirty="0" err="1">
                    <a:latin typeface="MyriadPro-SemiboldSemiCn"/>
                  </a:rPr>
                  <a:t>ch</a:t>
                </a:r>
                <a:r>
                  <a:rPr lang="en-US" altLang="zh-CN" sz="2100" dirty="0">
                    <a:latin typeface="MyriadPro-SemiboldSemiCn"/>
                  </a:rPr>
                  <a:t> ADC</a:t>
                </a:r>
              </a:p>
              <a:p>
                <a:pPr lvl="2"/>
                <a:r>
                  <a:rPr lang="en-US" altLang="zh-CN" sz="2100" dirty="0">
                    <a:latin typeface="MyriadPro-SemiboldSemiCn"/>
                  </a:rPr>
                  <a:t>Develop the FPGA for ADC.</a:t>
                </a:r>
              </a:p>
              <a:p>
                <a:pPr lvl="2"/>
                <a:r>
                  <a:rPr lang="en-US" altLang="zh-CN" sz="2000" dirty="0"/>
                  <a:t>Works well, but time resolution is several ns due to the DCR.</a:t>
                </a:r>
                <a:endParaRPr lang="zh-CN" altLang="en-US" sz="2000" dirty="0"/>
              </a:p>
            </p:txBody>
          </p:sp>
        </mc:Choice>
        <mc:Fallback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E1046298-8CB9-42DB-8241-EAF71A9666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0" y="1124744"/>
                <a:ext cx="11247040" cy="2896307"/>
              </a:xfrm>
              <a:blipFill>
                <a:blip r:embed="rId2"/>
                <a:stretch>
                  <a:fillRect l="-325" t="-1474" b="-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EF28FB52-7596-42A1-B3DC-E8C1DE2B1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 for front-end electronics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99C1EE-09ED-46C7-9685-34B0C73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B26504-E4A7-4DE3-B0E7-C8DE4C521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70" y="4510284"/>
            <a:ext cx="2714709" cy="22048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3252C47-EFFC-46CF-8564-499FE3330AAB}"/>
              </a:ext>
            </a:extLst>
          </p:cNvPr>
          <p:cNvSpPr txBox="1"/>
          <p:nvPr/>
        </p:nvSpPr>
        <p:spPr>
          <a:xfrm>
            <a:off x="4008386" y="5301208"/>
            <a:ext cx="18002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NST34,169(2023)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A0F127-0C52-4AB5-9FC2-5C9B92A29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" y="4687001"/>
            <a:ext cx="3025906" cy="1597745"/>
          </a:xfrm>
          <a:prstGeom prst="rect">
            <a:avLst/>
          </a:prstGeom>
        </p:spPr>
      </p:pic>
      <p:pic>
        <p:nvPicPr>
          <p:cNvPr id="12" name="图片 11" descr="卡通人物&#10;&#10;中度可信度描述已自动生成">
            <a:extLst>
              <a:ext uri="{FF2B5EF4-FFF2-40B4-BE49-F238E27FC236}">
                <a16:creationId xmlns:a16="http://schemas.microsoft.com/office/drawing/2014/main" id="{3BD8AF71-89A6-4D2D-91AB-0105C6558B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01" y="4115898"/>
            <a:ext cx="3687899" cy="25673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0D4BBDE-E97A-48EF-8BB0-EFED03FB1218}"/>
              </a:ext>
            </a:extLst>
          </p:cNvPr>
          <p:cNvSpPr/>
          <p:nvPr/>
        </p:nvSpPr>
        <p:spPr>
          <a:xfrm>
            <a:off x="5902309" y="4077631"/>
            <a:ext cx="745863" cy="7932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3F8798-2901-4A52-AA4C-AC7FC8EDF77A}"/>
              </a:ext>
            </a:extLst>
          </p:cNvPr>
          <p:cNvSpPr txBox="1"/>
          <p:nvPr/>
        </p:nvSpPr>
        <p:spPr>
          <a:xfrm>
            <a:off x="4195995" y="4109871"/>
            <a:ext cx="14401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8ch PS bars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F85929C-EBEB-4E83-83EB-7C3042873A3F}"/>
              </a:ext>
            </a:extLst>
          </p:cNvPr>
          <p:cNvSpPr txBox="1"/>
          <p:nvPr/>
        </p:nvSpPr>
        <p:spPr>
          <a:xfrm>
            <a:off x="7197190" y="4756502"/>
            <a:ext cx="94989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/>
              <a:t>preams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BB8BF7-0292-4EBC-B479-1CB5D71F44D2}"/>
              </a:ext>
            </a:extLst>
          </p:cNvPr>
          <p:cNvSpPr txBox="1"/>
          <p:nvPr/>
        </p:nvSpPr>
        <p:spPr>
          <a:xfrm>
            <a:off x="6481559" y="6370456"/>
            <a:ext cx="256676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16 </a:t>
            </a:r>
            <a:r>
              <a:rPr lang="en-US" altLang="zh-CN" dirty="0" err="1"/>
              <a:t>ch</a:t>
            </a:r>
            <a:r>
              <a:rPr lang="en-US" altLang="zh-CN" dirty="0"/>
              <a:t> </a:t>
            </a:r>
            <a:r>
              <a:rPr lang="en-US" altLang="zh-CN" sz="1800" dirty="0"/>
              <a:t>ADC (10-100 MSPS) 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DD109311-61F4-409D-AD0C-8DF9931512AB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636155" y="4294537"/>
            <a:ext cx="317140" cy="19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>
            <a:extLst>
              <a:ext uri="{FF2B5EF4-FFF2-40B4-BE49-F238E27FC236}">
                <a16:creationId xmlns:a16="http://schemas.microsoft.com/office/drawing/2014/main" id="{76211637-37CC-440C-BFBF-000D0189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793" y="4428285"/>
            <a:ext cx="2411538" cy="215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6C6F563-468B-49E6-99A8-ABE63B066F62}"/>
              </a:ext>
            </a:extLst>
          </p:cNvPr>
          <p:cNvSpPr txBox="1"/>
          <p:nvPr/>
        </p:nvSpPr>
        <p:spPr>
          <a:xfrm>
            <a:off x="9408368" y="2272954"/>
            <a:ext cx="2674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ADC output signals of scintillators</a:t>
            </a:r>
            <a:endParaRPr lang="zh-CN" altLang="en-US" sz="14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9459A74-8D52-4198-8B93-299957A2E6A8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988" y="2563259"/>
            <a:ext cx="3291309" cy="15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43420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Prototype and CR test</a:t>
            </a:r>
            <a:endParaRPr lang="en-US" altLang="zh-CN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0A2E891-8B74-4D5A-AC2C-D73490209C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1384" y="1268760"/>
                <a:ext cx="6134472" cy="232002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</a:rPr>
                  <a:t>Study of </a:t>
                </a:r>
                <a:r>
                  <a:rPr lang="en-US" altLang="zh-CN" dirty="0" err="1">
                    <a:latin typeface="Cambria Math" panose="02040503050406030204" pitchFamily="18" charset="0"/>
                  </a:rPr>
                  <a:t>SiPMs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, WLS fibers</a:t>
                </a:r>
              </a:p>
              <a:p>
                <a:r>
                  <a:rPr lang="en-US" altLang="zh-CN" dirty="0">
                    <a:latin typeface="Cambria Math" panose="02040503050406030204" pitchFamily="18" charset="0"/>
                  </a:rPr>
                  <a:t>Prototype: </a:t>
                </a:r>
              </a:p>
              <a:p>
                <a:pPr lvl="1"/>
                <a:r>
                  <a:rPr lang="en-US" altLang="zh-CN" dirty="0">
                    <a:latin typeface="Cambria Math" panose="02040503050406030204" pitchFamily="18" charset="0"/>
                  </a:rPr>
                  <a:t>1.5m PS bar + Kuraray WLS fiber + NDL </a:t>
                </a:r>
                <a:r>
                  <a:rPr lang="en-US" altLang="zh-CN" dirty="0" err="1">
                    <a:latin typeface="Cambria Math" panose="02040503050406030204" pitchFamily="18" charset="0"/>
                  </a:rPr>
                  <a:t>SiPM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/MPPC</a:t>
                </a:r>
                <a:endParaRPr lang="en-US" altLang="zh-CN" b="0" dirty="0">
                  <a:latin typeface="Cambria Math" panose="02040503050406030204" pitchFamily="18" charset="0"/>
                </a:endParaRPr>
              </a:p>
              <a:p>
                <a:r>
                  <a:rPr lang="en-US" altLang="zh-CN" b="0" dirty="0"/>
                  <a:t>Performance: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&gt;98%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Time resolution better than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0A2E891-8B74-4D5A-AC2C-D73490209C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4" y="1268760"/>
                <a:ext cx="6134472" cy="2320023"/>
              </a:xfrm>
              <a:blipFill>
                <a:blip r:embed="rId3"/>
                <a:stretch>
                  <a:fillRect l="-397" t="-26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416AD4C-CC60-4115-9061-CCE89CC9E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439" y="3406383"/>
            <a:ext cx="2243926" cy="17783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AF53D1-3796-4D60-84C8-39CB8E5EF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360" y="5129920"/>
            <a:ext cx="2180531" cy="1728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AA1CCBA-48F7-48DD-A34B-35AFD6943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487" y="4695821"/>
            <a:ext cx="2613460" cy="20711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5D49D4-DD72-418E-A633-85CABD2F8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328" y="4500040"/>
            <a:ext cx="2709098" cy="214697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FB6B234-A579-43E8-A7A3-5CA83A68F5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71" y="3588783"/>
            <a:ext cx="3704979" cy="24597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2CE5D5-E11E-497C-84D8-CD6C6D5048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283" y="1042323"/>
            <a:ext cx="2133033" cy="16904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D48C358-E147-4BC6-984B-AFB3D183DB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7803" y="2869072"/>
            <a:ext cx="2133034" cy="16904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E7C28F3-6850-42D5-98A8-6D716C1E3A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0837" y="1033900"/>
            <a:ext cx="2774511" cy="346614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1C661C5-938F-45A1-988D-8C9C8C3CA196}"/>
              </a:ext>
            </a:extLst>
          </p:cNvPr>
          <p:cNvSpPr txBox="1"/>
          <p:nvPr/>
        </p:nvSpPr>
        <p:spPr>
          <a:xfrm>
            <a:off x="686390" y="6171685"/>
            <a:ext cx="232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yriadPro-SemiboldSemiCn"/>
              </a:rPr>
              <a:t>JINST 19 P06020(2024)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96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D25017E1-CF43-4981-8BDD-9968FAF10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608"/>
          <a:stretch/>
        </p:blipFill>
        <p:spPr>
          <a:xfrm>
            <a:off x="6765201" y="2996952"/>
            <a:ext cx="4083327" cy="3411694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196651" y="3655"/>
            <a:ext cx="1202533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Detailed design - geometry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826" y="983821"/>
            <a:ext cx="584644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Geometry: </a:t>
            </a:r>
          </a:p>
          <a:p>
            <a:pPr lvl="1"/>
            <a:r>
              <a:rPr lang="en-US" altLang="zh-CN" sz="2000" dirty="0"/>
              <a:t>Barrel: Helix dodecagon sectors</a:t>
            </a:r>
          </a:p>
          <a:p>
            <a:pPr lvl="1"/>
            <a:r>
              <a:rPr lang="en-US" altLang="zh-CN" sz="2000" dirty="0"/>
              <a:t>Rectangle modules inserted in the gaps between iron plates</a:t>
            </a:r>
          </a:p>
          <a:p>
            <a:pPr lvl="1"/>
            <a:r>
              <a:rPr lang="en-US" altLang="zh-CN" sz="2000" dirty="0"/>
              <a:t>Cable: towards the gaps between barrel and endcaps</a:t>
            </a:r>
          </a:p>
          <a:p>
            <a:pPr marL="0" indent="0">
              <a:buNone/>
            </a:pPr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AA49D20-3765-449D-97BF-77A27A760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126" y="1609833"/>
            <a:ext cx="4787368" cy="12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F438854-C666-448C-B7C7-14EDB99065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24" t="12398" r="22927" b="15322"/>
          <a:stretch/>
        </p:blipFill>
        <p:spPr>
          <a:xfrm>
            <a:off x="297396" y="3403972"/>
            <a:ext cx="2929258" cy="288032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DB812CB-5D46-4A22-9E3E-B029FE2A639D}"/>
              </a:ext>
            </a:extLst>
          </p:cNvPr>
          <p:cNvSpPr txBox="1"/>
          <p:nvPr/>
        </p:nvSpPr>
        <p:spPr>
          <a:xfrm>
            <a:off x="8328248" y="11967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 = 4.275m or 4.625m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5DA19C-0BC3-4794-8F19-A64C945472D4}"/>
              </a:ext>
            </a:extLst>
          </p:cNvPr>
          <p:cNvSpPr txBox="1"/>
          <p:nvPr/>
        </p:nvSpPr>
        <p:spPr>
          <a:xfrm>
            <a:off x="10344472" y="5481316"/>
            <a:ext cx="168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Width from 0.7m to 4.06m</a:t>
            </a:r>
            <a:endParaRPr lang="zh-CN" altLang="en-US" dirty="0"/>
          </a:p>
        </p:txBody>
      </p:sp>
      <p:sp>
        <p:nvSpPr>
          <p:cNvPr id="16" name="箭头: 圆角右 15">
            <a:extLst>
              <a:ext uri="{FF2B5EF4-FFF2-40B4-BE49-F238E27FC236}">
                <a16:creationId xmlns:a16="http://schemas.microsoft.com/office/drawing/2014/main" id="{EC79BBE3-C0A3-48A3-ADBB-19699718F376}"/>
              </a:ext>
            </a:extLst>
          </p:cNvPr>
          <p:cNvSpPr/>
          <p:nvPr/>
        </p:nvSpPr>
        <p:spPr>
          <a:xfrm rot="16200000">
            <a:off x="6257332" y="2096852"/>
            <a:ext cx="432048" cy="2160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箭头: 圆角右 22">
            <a:extLst>
              <a:ext uri="{FF2B5EF4-FFF2-40B4-BE49-F238E27FC236}">
                <a16:creationId xmlns:a16="http://schemas.microsoft.com/office/drawing/2014/main" id="{38B83739-4589-4568-A3C3-1B0C68C0B780}"/>
              </a:ext>
            </a:extLst>
          </p:cNvPr>
          <p:cNvSpPr/>
          <p:nvPr/>
        </p:nvSpPr>
        <p:spPr>
          <a:xfrm rot="16200000" flipV="1">
            <a:off x="11463600" y="2169957"/>
            <a:ext cx="432048" cy="15638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192E66C-92F5-48A6-966C-C1B029C00240}"/>
              </a:ext>
            </a:extLst>
          </p:cNvPr>
          <p:cNvSpPr txBox="1"/>
          <p:nvPr/>
        </p:nvSpPr>
        <p:spPr>
          <a:xfrm>
            <a:off x="5875909" y="1583167"/>
            <a:ext cx="8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31643AB-50E8-46C1-80CA-A19EED5D8AA8}"/>
              </a:ext>
            </a:extLst>
          </p:cNvPr>
          <p:cNvSpPr txBox="1"/>
          <p:nvPr/>
        </p:nvSpPr>
        <p:spPr>
          <a:xfrm>
            <a:off x="11443218" y="1627395"/>
            <a:ext cx="87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0D97A34-3906-4BA2-A3E0-2560D0D046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50" t="20059" r="5987" b="9883"/>
          <a:stretch/>
        </p:blipFill>
        <p:spPr>
          <a:xfrm>
            <a:off x="3090465" y="3984752"/>
            <a:ext cx="3374736" cy="220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196651" y="3655"/>
            <a:ext cx="1202533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Detailed design - geometry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3FF63E6-D773-4985-96BD-8ABEABD8B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5270376" cy="1567075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Geometry: </a:t>
            </a:r>
          </a:p>
          <a:p>
            <a:pPr lvl="1"/>
            <a:r>
              <a:rPr lang="en-US" altLang="zh-CN" sz="2000" dirty="0"/>
              <a:t>Endcaps: inner and outer sectors</a:t>
            </a:r>
          </a:p>
          <a:p>
            <a:pPr lvl="1"/>
            <a:r>
              <a:rPr lang="en-US" altLang="zh-CN" sz="2000" dirty="0"/>
              <a:t>High hit rates for the inner sectors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2133866-2AC6-40FA-B50F-A27BC0E1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771891"/>
            <a:ext cx="2376264" cy="25653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DA3BE2-1A99-484E-91E8-7A11143CC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603" y="3430135"/>
            <a:ext cx="3527512" cy="310877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896BA7-81D1-4A5B-B79D-2EE68319B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542" y="1632460"/>
            <a:ext cx="2271113" cy="4748232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871A0346-27ED-4B4D-8937-3443541D23EF}"/>
              </a:ext>
            </a:extLst>
          </p:cNvPr>
          <p:cNvSpPr/>
          <p:nvPr/>
        </p:nvSpPr>
        <p:spPr>
          <a:xfrm rot="16200000">
            <a:off x="5614804" y="3552340"/>
            <a:ext cx="5760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38D4F1-B57A-4858-87DF-904560F6994D}"/>
              </a:ext>
            </a:extLst>
          </p:cNvPr>
          <p:cNvSpPr txBox="1"/>
          <p:nvPr/>
        </p:nvSpPr>
        <p:spPr>
          <a:xfrm>
            <a:off x="5473110" y="2923109"/>
            <a:ext cx="90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54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469DACF7-D2C0-43C8-9E3E-4A71F82D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98" b="12023"/>
          <a:stretch/>
        </p:blipFill>
        <p:spPr>
          <a:xfrm>
            <a:off x="138416" y="4843261"/>
            <a:ext cx="4206083" cy="1913758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B1CBA4A-EED6-415B-A2EB-2ED9673E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024" y="1046302"/>
            <a:ext cx="5486400" cy="2403590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Detector module</a:t>
            </a:r>
          </a:p>
          <a:p>
            <a:pPr lvl="1"/>
            <a:r>
              <a:rPr lang="en-US" altLang="zh-CN" dirty="0"/>
              <a:t>Superlayer with perpendicular channels</a:t>
            </a:r>
          </a:p>
          <a:p>
            <a:pPr lvl="1"/>
            <a:r>
              <a:rPr lang="en-US" altLang="zh-CN" dirty="0"/>
              <a:t>Carriers for </a:t>
            </a:r>
            <a:r>
              <a:rPr lang="en-US" altLang="zh-CN" dirty="0" err="1"/>
              <a:t>preams</a:t>
            </a:r>
            <a:r>
              <a:rPr lang="en-US" altLang="zh-CN" dirty="0"/>
              <a:t> held at the frame</a:t>
            </a:r>
          </a:p>
          <a:p>
            <a:pPr lvl="1"/>
            <a:r>
              <a:rPr lang="en-US" altLang="zh-CN" dirty="0"/>
              <a:t>Space between PS bars and aluminum layer is allowed for long cables.</a:t>
            </a:r>
          </a:p>
          <a:p>
            <a:r>
              <a:rPr lang="en-US" altLang="zh-CN" dirty="0"/>
              <a:t>Mechanics</a:t>
            </a:r>
          </a:p>
          <a:p>
            <a:pPr lvl="1"/>
            <a:r>
              <a:rPr lang="en-US" altLang="zh-CN" dirty="0"/>
              <a:t>Aluminum frame, PS bars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F7C1CA-B5BA-4E07-AECC-9914D073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54110924-DD34-4854-95FD-D283509405B1}"/>
              </a:ext>
            </a:extLst>
          </p:cNvPr>
          <p:cNvSpPr txBox="1"/>
          <p:nvPr/>
        </p:nvSpPr>
        <p:spPr>
          <a:xfrm>
            <a:off x="166664" y="188640"/>
            <a:ext cx="1202533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Detailed design – channel and module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3B404F2-C2F7-4628-94C9-2749D9D7D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3908021"/>
            <a:ext cx="1911029" cy="12212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DC86B67-B023-4CAD-B452-367EC07C10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0" t="4889" r="5874" b="3187"/>
          <a:stretch/>
        </p:blipFill>
        <p:spPr>
          <a:xfrm rot="16200000">
            <a:off x="9398228" y="3565892"/>
            <a:ext cx="1172409" cy="4464496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CC06B6D-51A7-4256-B301-FD9A286301D9}"/>
              </a:ext>
            </a:extLst>
          </p:cNvPr>
          <p:cNvCxnSpPr>
            <a:cxnSpLocks/>
          </p:cNvCxnSpPr>
          <p:nvPr/>
        </p:nvCxnSpPr>
        <p:spPr>
          <a:xfrm flipV="1">
            <a:off x="3263471" y="4685506"/>
            <a:ext cx="1248353" cy="3659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F460CA9-948B-425D-B18D-94E14F1F677F}"/>
              </a:ext>
            </a:extLst>
          </p:cNvPr>
          <p:cNvSpPr/>
          <p:nvPr/>
        </p:nvSpPr>
        <p:spPr>
          <a:xfrm>
            <a:off x="2964138" y="4982775"/>
            <a:ext cx="310039" cy="1744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2236BAB-DCF6-4012-93DA-E91EA2A11B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07" y="5347883"/>
            <a:ext cx="2318050" cy="1439287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8A19F11F-2443-480B-9828-35BC115B6004}"/>
              </a:ext>
            </a:extLst>
          </p:cNvPr>
          <p:cNvSpPr/>
          <p:nvPr/>
        </p:nvSpPr>
        <p:spPr>
          <a:xfrm>
            <a:off x="3944629" y="5488207"/>
            <a:ext cx="490264" cy="3099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F9585D5-B32F-4A57-A17A-D12B0C4CD903}"/>
              </a:ext>
            </a:extLst>
          </p:cNvPr>
          <p:cNvSpPr txBox="1"/>
          <p:nvPr/>
        </p:nvSpPr>
        <p:spPr>
          <a:xfrm>
            <a:off x="8064038" y="4613443"/>
            <a:ext cx="4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Carrier for the FEE, inside the module</a:t>
            </a:r>
            <a:endParaRPr lang="zh-CN" altLang="en-US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C50EA0A-59F4-49B6-9DBC-BAA8BB86DD18}"/>
              </a:ext>
            </a:extLst>
          </p:cNvPr>
          <p:cNvCxnSpPr>
            <a:cxnSpLocks/>
          </p:cNvCxnSpPr>
          <p:nvPr/>
        </p:nvCxnSpPr>
        <p:spPr>
          <a:xfrm flipV="1">
            <a:off x="4408872" y="5417062"/>
            <a:ext cx="652567" cy="98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FCD649C-EAA6-43BA-89D1-75FBBF9FABDA}"/>
              </a:ext>
            </a:extLst>
          </p:cNvPr>
          <p:cNvCxnSpPr>
            <a:cxnSpLocks/>
          </p:cNvCxnSpPr>
          <p:nvPr/>
        </p:nvCxnSpPr>
        <p:spPr>
          <a:xfrm>
            <a:off x="4426024" y="5803409"/>
            <a:ext cx="594283" cy="4339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箭头: 圆角右 26">
            <a:extLst>
              <a:ext uri="{FF2B5EF4-FFF2-40B4-BE49-F238E27FC236}">
                <a16:creationId xmlns:a16="http://schemas.microsoft.com/office/drawing/2014/main" id="{FF207DD1-D5D6-43F3-A633-5AD7DE051541}"/>
              </a:ext>
            </a:extLst>
          </p:cNvPr>
          <p:cNvSpPr/>
          <p:nvPr/>
        </p:nvSpPr>
        <p:spPr>
          <a:xfrm rot="3868633">
            <a:off x="6685869" y="4161034"/>
            <a:ext cx="1130152" cy="1262433"/>
          </a:xfrm>
          <a:prstGeom prst="bentArrow">
            <a:avLst>
              <a:gd name="adj1" fmla="val 5832"/>
              <a:gd name="adj2" fmla="val 979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A90EEF2E-421E-4005-A394-DDBA30EBA469}"/>
              </a:ext>
            </a:extLst>
          </p:cNvPr>
          <p:cNvSpPr/>
          <p:nvPr/>
        </p:nvSpPr>
        <p:spPr>
          <a:xfrm rot="16200000">
            <a:off x="11542596" y="4623767"/>
            <a:ext cx="860380" cy="196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764D1D5-BB1C-49DC-983F-B2D4F33C482D}"/>
              </a:ext>
            </a:extLst>
          </p:cNvPr>
          <p:cNvSpPr txBox="1"/>
          <p:nvPr/>
        </p:nvSpPr>
        <p:spPr>
          <a:xfrm>
            <a:off x="10372658" y="3718070"/>
            <a:ext cx="1798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Goes to BEE with ribbon cables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3367E36-8DE9-4C46-9EF3-9DE07CF35B54}"/>
              </a:ext>
            </a:extLst>
          </p:cNvPr>
          <p:cNvSpPr txBox="1"/>
          <p:nvPr/>
        </p:nvSpPr>
        <p:spPr>
          <a:xfrm>
            <a:off x="773382" y="4221088"/>
            <a:ext cx="232276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Space covered by large area aluminum layer. </a:t>
            </a:r>
            <a:endParaRPr lang="zh-CN" altLang="en-US" dirty="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9011E1B6-138B-4F99-82F6-B9C907EE9FAD}"/>
              </a:ext>
            </a:extLst>
          </p:cNvPr>
          <p:cNvCxnSpPr>
            <a:cxnSpLocks/>
          </p:cNvCxnSpPr>
          <p:nvPr/>
        </p:nvCxnSpPr>
        <p:spPr>
          <a:xfrm>
            <a:off x="1399842" y="4876598"/>
            <a:ext cx="534922" cy="611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201A24-1041-4967-B73E-C12B9E2A25EF}"/>
                  </a:ext>
                </a:extLst>
              </p:cNvPr>
              <p:cNvSpPr txBox="1"/>
              <p:nvPr/>
            </p:nvSpPr>
            <p:spPr>
              <a:xfrm>
                <a:off x="212534" y="1067165"/>
                <a:ext cx="4968552" cy="1556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0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微软雅黑" pitchFamily="34" charset="-122"/>
                    <a:cs typeface="+mn-cs"/>
                  </a:rPr>
                  <a:t>Detector channel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–"/>
                  <a:tabLst/>
                  <a:defRPr/>
                </a:pP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PS bar: </a:t>
                </a:r>
                <a14:m>
                  <m:oMath xmlns:m="http://schemas.openxmlformats.org/officeDocument/2006/math"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×1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𝑐𝑚</m:t>
                    </m:r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 cross section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–"/>
                  <a:tabLst/>
                  <a:defRPr/>
                </a:pP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WLS </a:t>
                </a:r>
                <a:r>
                  <a:rPr kumimoji="0" lang="en-US" altLang="zh-CN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fibre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𝜙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=2.0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𝑚𝑚</m:t>
                    </m:r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–"/>
                  <a:tabLst/>
                  <a:defRPr/>
                </a:pPr>
                <a:r>
                  <a:rPr kumimoji="0" lang="en-US" altLang="zh-CN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SiPM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itchFamily="34" charset="-122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3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𝑚𝑚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×3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𝑚𝑚</m:t>
                    </m:r>
                  </m:oMath>
                </a14:m>
                <a:endParaRPr lang="en-US" altLang="zh-CN" sz="160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201A24-1041-4967-B73E-C12B9E2A2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34" y="1067165"/>
                <a:ext cx="4968552" cy="1556323"/>
              </a:xfrm>
              <a:prstGeom prst="rect">
                <a:avLst/>
              </a:prstGeom>
              <a:blipFill>
                <a:blip r:embed="rId6"/>
                <a:stretch>
                  <a:fillRect l="-491" t="-1176" b="-50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BC1A8C8F-CAB1-4602-BF79-C90FC9F99D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r="30392"/>
          <a:stretch/>
        </p:blipFill>
        <p:spPr>
          <a:xfrm rot="5400000">
            <a:off x="1167056" y="1735259"/>
            <a:ext cx="1314835" cy="32953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72F5EAF-C951-4997-8E7D-4E345806C1D1}"/>
              </a:ext>
            </a:extLst>
          </p:cNvPr>
          <p:cNvSpPr txBox="1"/>
          <p:nvPr/>
        </p:nvSpPr>
        <p:spPr>
          <a:xfrm>
            <a:off x="3836309" y="6344261"/>
            <a:ext cx="125571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superlayer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6630AB-00E4-43D4-97F5-D96B480BED6D}"/>
              </a:ext>
            </a:extLst>
          </p:cNvPr>
          <p:cNvSpPr txBox="1"/>
          <p:nvPr/>
        </p:nvSpPr>
        <p:spPr>
          <a:xfrm>
            <a:off x="3514306" y="2911236"/>
            <a:ext cx="223224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R&amp;D on the new production is ongoing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7978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196651" y="3655"/>
            <a:ext cx="12025336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Detailed design including electronics and mechanics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6292" y="1191411"/>
                <a:ext cx="5501716" cy="286540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Number of channels: (288 modules)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51,744</m:t>
                    </m:r>
                  </m:oMath>
                </a14:m>
                <a:endParaRPr lang="en-US" altLang="zh-CN" sz="2000" dirty="0"/>
              </a:p>
              <a:p>
                <a:pPr lvl="1"/>
                <a:r>
                  <a:rPr lang="en-US" altLang="zh-CN" sz="1800" dirty="0"/>
                  <a:t>Barrel: 192 modules,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32,544</m:t>
                    </m:r>
                  </m:oMath>
                </a14:m>
                <a:r>
                  <a:rPr lang="en-US" altLang="zh-CN" sz="1800" dirty="0"/>
                  <a:t> ch</a:t>
                </a:r>
              </a:p>
              <a:p>
                <a:pPr lvl="1"/>
                <a:r>
                  <a:rPr lang="en-US" altLang="zh-CN" sz="1800" dirty="0"/>
                  <a:t>Inner endcaps: 48 modules,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6,912</m:t>
                    </m:r>
                  </m:oMath>
                </a14:m>
                <a:r>
                  <a:rPr lang="en-US" altLang="zh-CN" sz="1800" dirty="0"/>
                  <a:t> ch</a:t>
                </a:r>
              </a:p>
              <a:p>
                <a:pPr lvl="1"/>
                <a:r>
                  <a:rPr lang="en-US" altLang="zh-CN" sz="1800" dirty="0"/>
                  <a:t>Outer endcaps: 48 modules,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12,288</m:t>
                    </m:r>
                  </m:oMath>
                </a14:m>
                <a:r>
                  <a:rPr lang="en-US" altLang="zh-CN" sz="1800" dirty="0"/>
                  <a:t> ch</a:t>
                </a:r>
              </a:p>
              <a:p>
                <a:r>
                  <a:rPr lang="en-US" altLang="zh-CN" sz="2000" dirty="0"/>
                  <a:t> Sensitive length: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148,416 </m:t>
                    </m:r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  <a:p>
                <a:pPr lvl="1"/>
                <a:r>
                  <a:rPr lang="en-US" altLang="zh-CN" sz="1800" dirty="0"/>
                  <a:t>Length for PS bar and WLS </a:t>
                </a:r>
                <a:r>
                  <a:rPr lang="en-US" altLang="zh-CN" sz="1800" dirty="0" err="1"/>
                  <a:t>fibre</a:t>
                </a:r>
                <a:endParaRPr lang="en-US" altLang="zh-CN" sz="1800" dirty="0"/>
              </a:p>
              <a:p>
                <a:r>
                  <a:rPr lang="en-US" altLang="zh-CN" sz="2000" dirty="0"/>
                  <a:t>Sensitive area: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5936 </m:t>
                    </m:r>
                    <m:sSup>
                      <m:sSupPr>
                        <m:ctrlP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endParaRPr lang="zh-CN" altLang="en-US" sz="2000" dirty="0"/>
              </a:p>
            </p:txBody>
          </p:sp>
        </mc:Choice>
        <mc:Fallback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53FF63E6-D773-4985-96BD-8ABEABD8BB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6292" y="1191411"/>
                <a:ext cx="5501716" cy="2865404"/>
              </a:xfrm>
              <a:blipFill>
                <a:blip r:embed="rId3"/>
                <a:stretch>
                  <a:fillRect l="-443" t="-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79437-3C66-44E0-8970-238052118847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00F3F55-C3EC-4A7A-B2ED-A53A7A881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61" t="16491" r="14309" b="4912"/>
          <a:stretch/>
        </p:blipFill>
        <p:spPr>
          <a:xfrm>
            <a:off x="119336" y="4056815"/>
            <a:ext cx="2797538" cy="25912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354F81-3AB0-423C-BA8B-54A17D6AC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04" t="17368" r="23882" b="8539"/>
          <a:stretch/>
        </p:blipFill>
        <p:spPr>
          <a:xfrm>
            <a:off x="3454401" y="4109088"/>
            <a:ext cx="2569591" cy="25859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A5DC947-6FDF-411A-A55B-2B22F4C56D57}"/>
              </a:ext>
            </a:extLst>
          </p:cNvPr>
          <p:cNvSpPr txBox="1"/>
          <p:nvPr/>
        </p:nvSpPr>
        <p:spPr>
          <a:xfrm>
            <a:off x="6816080" y="5584806"/>
            <a:ext cx="4968552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Detection dead area: </a:t>
            </a:r>
            <a:r>
              <a:rPr lang="en-US" altLang="zh-CN" sz="2000" dirty="0">
                <a:solidFill>
                  <a:srgbClr val="FF0000"/>
                </a:solidFill>
              </a:rPr>
              <a:t>~1.5%</a:t>
            </a:r>
          </a:p>
          <a:p>
            <a:r>
              <a:rPr lang="en-US" altLang="zh-CN" dirty="0"/>
              <a:t>No dead zone in the barrel, 0.07% from the cross in endcaps, and 1.4% due to the beampipe 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7253D94-F701-487E-AF72-672645E190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5" y="1138173"/>
            <a:ext cx="5184576" cy="42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FAA1923-EF55-0CEF-E407-8C5942B0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664" y="4537188"/>
            <a:ext cx="2941081" cy="203285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1684306-41F3-2AC7-CFD7-660CBB36C73D}"/>
              </a:ext>
            </a:extLst>
          </p:cNvPr>
          <p:cNvGrpSpPr/>
          <p:nvPr/>
        </p:nvGrpSpPr>
        <p:grpSpPr>
          <a:xfrm>
            <a:off x="1187851" y="5158187"/>
            <a:ext cx="4578715" cy="1527541"/>
            <a:chOff x="5703532" y="2811504"/>
            <a:chExt cx="6375295" cy="355856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4D527BA-89E7-4252-C013-9951E90AA3CF}"/>
                </a:ext>
              </a:extLst>
            </p:cNvPr>
            <p:cNvSpPr/>
            <p:nvPr/>
          </p:nvSpPr>
          <p:spPr>
            <a:xfrm>
              <a:off x="7345673" y="5368584"/>
              <a:ext cx="1694483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DAC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4F22CE4-405A-5320-197E-B0AF121B78E7}"/>
                </a:ext>
              </a:extLst>
            </p:cNvPr>
            <p:cNvSpPr/>
            <p:nvPr/>
          </p:nvSpPr>
          <p:spPr>
            <a:xfrm>
              <a:off x="5703532" y="3791857"/>
              <a:ext cx="1168612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>
                  <a:solidFill>
                    <a:schemeClr val="tx1"/>
                  </a:solidFill>
                </a:rPr>
                <a:t>SiPM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5462EDF-AD99-6869-7905-82A51516D366}"/>
                </a:ext>
              </a:extLst>
            </p:cNvPr>
            <p:cNvSpPr/>
            <p:nvPr/>
          </p:nvSpPr>
          <p:spPr>
            <a:xfrm>
              <a:off x="7252795" y="3791857"/>
              <a:ext cx="1616899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>
                  <a:solidFill>
                    <a:schemeClr val="tx1"/>
                  </a:solidFill>
                </a:rPr>
                <a:t>PreAMP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4C0F440-B776-5A32-699A-F6454E5A644C}"/>
                </a:ext>
              </a:extLst>
            </p:cNvPr>
            <p:cNvSpPr/>
            <p:nvPr/>
          </p:nvSpPr>
          <p:spPr>
            <a:xfrm>
              <a:off x="9198081" y="3800257"/>
              <a:ext cx="1408314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COMP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连接符: 肘形 14">
              <a:extLst>
                <a:ext uri="{FF2B5EF4-FFF2-40B4-BE49-F238E27FC236}">
                  <a16:creationId xmlns:a16="http://schemas.microsoft.com/office/drawing/2014/main" id="{A7700012-CB21-05E2-C41D-9E833D90A7F8}"/>
                </a:ext>
              </a:extLst>
            </p:cNvPr>
            <p:cNvCxnSpPr>
              <a:cxnSpLocks/>
              <a:stCxn id="10" idx="1"/>
              <a:endCxn id="11" idx="2"/>
            </p:cNvCxnSpPr>
            <p:nvPr/>
          </p:nvCxnSpPr>
          <p:spPr>
            <a:xfrm rot="10800000">
              <a:off x="6287839" y="4793343"/>
              <a:ext cx="1057835" cy="10759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343EE6A2-B081-6B18-69F1-E7B1096A397C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6872144" y="4292600"/>
              <a:ext cx="380651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B488CD7D-F69F-5BC5-CDFD-A2CDE5630328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>
              <a:off x="8869694" y="4292600"/>
              <a:ext cx="328387" cy="8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连接符: 肘形 17">
              <a:extLst>
                <a:ext uri="{FF2B5EF4-FFF2-40B4-BE49-F238E27FC236}">
                  <a16:creationId xmlns:a16="http://schemas.microsoft.com/office/drawing/2014/main" id="{8A60DEED-51F6-9E56-B76A-BF493ABCB783}"/>
                </a:ext>
              </a:extLst>
            </p:cNvPr>
            <p:cNvCxnSpPr>
              <a:cxnSpLocks/>
              <a:stCxn id="10" idx="3"/>
              <a:endCxn id="14" idx="2"/>
            </p:cNvCxnSpPr>
            <p:nvPr/>
          </p:nvCxnSpPr>
          <p:spPr>
            <a:xfrm flipV="1">
              <a:off x="9040156" y="4801743"/>
              <a:ext cx="862082" cy="1067584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7DC8396-BC8F-A245-3298-8469436B8DC0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10606395" y="4301000"/>
              <a:ext cx="37737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5A40551-A280-785A-F404-1D9499B7F251}"/>
                </a:ext>
              </a:extLst>
            </p:cNvPr>
            <p:cNvSpPr/>
            <p:nvPr/>
          </p:nvSpPr>
          <p:spPr>
            <a:xfrm>
              <a:off x="10983767" y="3791857"/>
              <a:ext cx="1095060" cy="10014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TDC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2CAFC4A-87DF-1554-E626-102BB991FBC8}"/>
                </a:ext>
              </a:extLst>
            </p:cNvPr>
            <p:cNvGrpSpPr/>
            <p:nvPr/>
          </p:nvGrpSpPr>
          <p:grpSpPr>
            <a:xfrm>
              <a:off x="7274227" y="2811504"/>
              <a:ext cx="1393524" cy="729981"/>
              <a:chOff x="7252795" y="2779713"/>
              <a:chExt cx="2153248" cy="72998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8F98852E-D9C3-B065-3A4A-8AE929CCED63}"/>
                  </a:ext>
                </a:extLst>
              </p:cNvPr>
              <p:cNvCxnSpPr/>
              <p:nvPr/>
            </p:nvCxnSpPr>
            <p:spPr>
              <a:xfrm>
                <a:off x="7252795" y="3509694"/>
                <a:ext cx="57040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33A58D3D-AD26-2BF6-A1F8-7E2F3E3481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6833" y="2779713"/>
                <a:ext cx="0" cy="7299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DE646C46-AFEF-DF22-A158-2BD9D6CDAB56}"/>
                  </a:ext>
                </a:extLst>
              </p:cNvPr>
              <p:cNvSpPr/>
              <p:nvPr/>
            </p:nvSpPr>
            <p:spPr>
              <a:xfrm>
                <a:off x="7803356" y="2783681"/>
                <a:ext cx="1083469" cy="726010"/>
              </a:xfrm>
              <a:custGeom>
                <a:avLst/>
                <a:gdLst>
                  <a:gd name="connsiteX0" fmla="*/ 0 w 1083469"/>
                  <a:gd name="connsiteY0" fmla="*/ 0 h 688737"/>
                  <a:gd name="connsiteX1" fmla="*/ 323850 w 1083469"/>
                  <a:gd name="connsiteY1" fmla="*/ 383382 h 688737"/>
                  <a:gd name="connsiteX2" fmla="*/ 573882 w 1083469"/>
                  <a:gd name="connsiteY2" fmla="*/ 609600 h 688737"/>
                  <a:gd name="connsiteX3" fmla="*/ 947738 w 1083469"/>
                  <a:gd name="connsiteY3" fmla="*/ 681038 h 688737"/>
                  <a:gd name="connsiteX4" fmla="*/ 1083469 w 1083469"/>
                  <a:gd name="connsiteY4" fmla="*/ 683419 h 68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469" h="688737">
                    <a:moveTo>
                      <a:pt x="0" y="0"/>
                    </a:moveTo>
                    <a:cubicBezTo>
                      <a:pt x="114101" y="140891"/>
                      <a:pt x="228203" y="281782"/>
                      <a:pt x="323850" y="383382"/>
                    </a:cubicBezTo>
                    <a:cubicBezTo>
                      <a:pt x="419497" y="484982"/>
                      <a:pt x="469901" y="559991"/>
                      <a:pt x="573882" y="609600"/>
                    </a:cubicBezTo>
                    <a:cubicBezTo>
                      <a:pt x="677863" y="659209"/>
                      <a:pt x="862807" y="668735"/>
                      <a:pt x="947738" y="681038"/>
                    </a:cubicBezTo>
                    <a:cubicBezTo>
                      <a:pt x="1032669" y="693341"/>
                      <a:pt x="1058069" y="688380"/>
                      <a:pt x="1083469" y="683419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6FE29468-4F73-87E4-08D3-14664C1E8407}"/>
                  </a:ext>
                </a:extLst>
              </p:cNvPr>
              <p:cNvCxnSpPr/>
              <p:nvPr/>
            </p:nvCxnSpPr>
            <p:spPr>
              <a:xfrm>
                <a:off x="8835638" y="3509691"/>
                <a:ext cx="57040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CEF4113-8D49-1F4D-9D49-C5A1F40B857E}"/>
                </a:ext>
              </a:extLst>
            </p:cNvPr>
            <p:cNvGrpSpPr/>
            <p:nvPr/>
          </p:nvGrpSpPr>
          <p:grpSpPr>
            <a:xfrm>
              <a:off x="9141127" y="2815472"/>
              <a:ext cx="1393524" cy="726013"/>
              <a:chOff x="7252795" y="2783681"/>
              <a:chExt cx="2153248" cy="726013"/>
            </a:xfrm>
          </p:grpSpPr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3836C0A1-C8A0-853D-A197-551B1BB123BB}"/>
                  </a:ext>
                </a:extLst>
              </p:cNvPr>
              <p:cNvCxnSpPr/>
              <p:nvPr/>
            </p:nvCxnSpPr>
            <p:spPr>
              <a:xfrm>
                <a:off x="7252795" y="3509694"/>
                <a:ext cx="57040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5B79BE73-8B78-AB03-2755-AAAE6DB52B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6832" y="3144703"/>
                <a:ext cx="0" cy="364991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5A9DCDB0-A9C9-3816-E060-CFA097F114B4}"/>
                  </a:ext>
                </a:extLst>
              </p:cNvPr>
              <p:cNvSpPr/>
              <p:nvPr/>
            </p:nvSpPr>
            <p:spPr>
              <a:xfrm>
                <a:off x="7803356" y="2783681"/>
                <a:ext cx="1083469" cy="726010"/>
              </a:xfrm>
              <a:custGeom>
                <a:avLst/>
                <a:gdLst>
                  <a:gd name="connsiteX0" fmla="*/ 0 w 1083469"/>
                  <a:gd name="connsiteY0" fmla="*/ 0 h 688737"/>
                  <a:gd name="connsiteX1" fmla="*/ 323850 w 1083469"/>
                  <a:gd name="connsiteY1" fmla="*/ 383382 h 688737"/>
                  <a:gd name="connsiteX2" fmla="*/ 573882 w 1083469"/>
                  <a:gd name="connsiteY2" fmla="*/ 609600 h 688737"/>
                  <a:gd name="connsiteX3" fmla="*/ 947738 w 1083469"/>
                  <a:gd name="connsiteY3" fmla="*/ 681038 h 688737"/>
                  <a:gd name="connsiteX4" fmla="*/ 1083469 w 1083469"/>
                  <a:gd name="connsiteY4" fmla="*/ 683419 h 68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469" h="688737">
                    <a:moveTo>
                      <a:pt x="0" y="0"/>
                    </a:moveTo>
                    <a:cubicBezTo>
                      <a:pt x="114101" y="140891"/>
                      <a:pt x="228203" y="281782"/>
                      <a:pt x="323850" y="383382"/>
                    </a:cubicBezTo>
                    <a:cubicBezTo>
                      <a:pt x="419497" y="484982"/>
                      <a:pt x="469901" y="559991"/>
                      <a:pt x="573882" y="609600"/>
                    </a:cubicBezTo>
                    <a:cubicBezTo>
                      <a:pt x="677863" y="659209"/>
                      <a:pt x="862807" y="668735"/>
                      <a:pt x="947738" y="681038"/>
                    </a:cubicBezTo>
                    <a:cubicBezTo>
                      <a:pt x="1032669" y="693341"/>
                      <a:pt x="1058069" y="688380"/>
                      <a:pt x="1083469" y="683419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1561ECEB-D384-D78C-E51E-9642E6BD335E}"/>
                  </a:ext>
                </a:extLst>
              </p:cNvPr>
              <p:cNvCxnSpPr/>
              <p:nvPr/>
            </p:nvCxnSpPr>
            <p:spPr>
              <a:xfrm>
                <a:off x="8835638" y="3509691"/>
                <a:ext cx="57040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83EF4669-1BAC-BEB5-C3CF-85F9D409EED7}"/>
                </a:ext>
              </a:extLst>
            </p:cNvPr>
            <p:cNvCxnSpPr>
              <a:cxnSpLocks/>
            </p:cNvCxnSpPr>
            <p:nvPr/>
          </p:nvCxnSpPr>
          <p:spPr>
            <a:xfrm>
              <a:off x="9489064" y="3198171"/>
              <a:ext cx="209587" cy="0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88FE4B7-E4FC-A4E2-44C0-DA677DF58B84}"/>
                </a:ext>
              </a:extLst>
            </p:cNvPr>
            <p:cNvCxnSpPr>
              <a:cxnSpLocks/>
            </p:cNvCxnSpPr>
            <p:nvPr/>
          </p:nvCxnSpPr>
          <p:spPr>
            <a:xfrm>
              <a:off x="9698651" y="3198171"/>
              <a:ext cx="0" cy="354654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9F33E20-0E35-2D69-2B6E-746848B0E8A9}"/>
                </a:ext>
              </a:extLst>
            </p:cNvPr>
            <p:cNvCxnSpPr>
              <a:cxnSpLocks/>
            </p:cNvCxnSpPr>
            <p:nvPr/>
          </p:nvCxnSpPr>
          <p:spPr>
            <a:xfrm>
              <a:off x="9686239" y="3531961"/>
              <a:ext cx="851790" cy="9522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F0E4A9FE-3E98-6399-C078-40ABC20A264D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 flipH="1" flipV="1">
              <a:off x="9497435" y="2815472"/>
              <a:ext cx="625" cy="737353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42D6604B-9EB1-5A6C-1110-A71D022CE1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97036" y="3179753"/>
              <a:ext cx="1767" cy="373072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6FFB1FF-C980-F2E6-DC1A-0F29F69D91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41127" y="3541482"/>
              <a:ext cx="369151" cy="5812"/>
            </a:xfrm>
            <a:prstGeom prst="line">
              <a:avLst/>
            </a:prstGeom>
            <a:ln w="38100">
              <a:solidFill>
                <a:schemeClr val="tx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8C3DFFD-179C-892F-6A4C-21932556B305}"/>
              </a:ext>
            </a:extLst>
          </p:cNvPr>
          <p:cNvGrpSpPr/>
          <p:nvPr/>
        </p:nvGrpSpPr>
        <p:grpSpPr>
          <a:xfrm>
            <a:off x="7104112" y="980729"/>
            <a:ext cx="5023582" cy="3240360"/>
            <a:chOff x="2596103" y="877399"/>
            <a:chExt cx="8292142" cy="5832682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43B9A44-B1F1-8769-F6D8-3C703CE6A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94" y="1300465"/>
              <a:ext cx="7181789" cy="5409616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8142FD35-FFDE-0107-A4B5-D0278932CFAC}"/>
                </a:ext>
              </a:extLst>
            </p:cNvPr>
            <p:cNvSpPr/>
            <p:nvPr/>
          </p:nvSpPr>
          <p:spPr>
            <a:xfrm>
              <a:off x="2773795" y="2778147"/>
              <a:ext cx="1013132" cy="147089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A330C78-62D2-7B91-FA5F-E04C194494FB}"/>
                </a:ext>
              </a:extLst>
            </p:cNvPr>
            <p:cNvSpPr txBox="1"/>
            <p:nvPr/>
          </p:nvSpPr>
          <p:spPr>
            <a:xfrm>
              <a:off x="2596103" y="2321561"/>
              <a:ext cx="1300121" cy="45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TO </a:t>
              </a:r>
              <a:r>
                <a:rPr lang="en-US" altLang="zh-CN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SiPM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40C5009A-D41C-1327-1030-9309EF36BE3A}"/>
                </a:ext>
              </a:extLst>
            </p:cNvPr>
            <p:cNvSpPr/>
            <p:nvPr/>
          </p:nvSpPr>
          <p:spPr>
            <a:xfrm>
              <a:off x="8756507" y="2881133"/>
              <a:ext cx="1130742" cy="13679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DAE908E2-4D2C-9198-E800-02165C4288D6}"/>
                </a:ext>
              </a:extLst>
            </p:cNvPr>
            <p:cNvSpPr/>
            <p:nvPr/>
          </p:nvSpPr>
          <p:spPr>
            <a:xfrm>
              <a:off x="5461172" y="3190552"/>
              <a:ext cx="1494320" cy="10584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7CBE695-A990-DDBB-91FA-484AC6A8F23D}"/>
                </a:ext>
              </a:extLst>
            </p:cNvPr>
            <p:cNvSpPr txBox="1"/>
            <p:nvPr/>
          </p:nvSpPr>
          <p:spPr>
            <a:xfrm>
              <a:off x="5788908" y="3816229"/>
              <a:ext cx="1151560" cy="37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8CH DAC</a:t>
              </a:r>
              <a:endParaRPr lang="zh-CN" altLang="en-US" sz="1400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A5EC612E-2012-3355-99AF-182493094223}"/>
                </a:ext>
              </a:extLst>
            </p:cNvPr>
            <p:cNvSpPr/>
            <p:nvPr/>
          </p:nvSpPr>
          <p:spPr>
            <a:xfrm>
              <a:off x="3743237" y="1368717"/>
              <a:ext cx="5381403" cy="10584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221DC15D-D020-C4DA-C796-B129DC4C224F}"/>
                </a:ext>
              </a:extLst>
            </p:cNvPr>
            <p:cNvSpPr txBox="1"/>
            <p:nvPr/>
          </p:nvSpPr>
          <p:spPr>
            <a:xfrm>
              <a:off x="4578943" y="877399"/>
              <a:ext cx="3117821" cy="4647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OUT-TIME&amp;OUT-AMP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72F20A3B-7ED7-26F5-E97D-0405A59C1374}"/>
                </a:ext>
              </a:extLst>
            </p:cNvPr>
            <p:cNvSpPr txBox="1"/>
            <p:nvPr/>
          </p:nvSpPr>
          <p:spPr>
            <a:xfrm>
              <a:off x="8667589" y="2412359"/>
              <a:ext cx="1300121" cy="45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TO </a:t>
              </a:r>
              <a:r>
                <a:rPr lang="en-US" altLang="zh-CN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SiPM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6EED2463-631F-B675-900E-EAA40ED9486B}"/>
                </a:ext>
              </a:extLst>
            </p:cNvPr>
            <p:cNvSpPr/>
            <p:nvPr/>
          </p:nvSpPr>
          <p:spPr>
            <a:xfrm>
              <a:off x="8756507" y="4377918"/>
              <a:ext cx="1046505" cy="93975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3CB09EA2-D874-3657-528B-533844EC27DD}"/>
                </a:ext>
              </a:extLst>
            </p:cNvPr>
            <p:cNvSpPr txBox="1"/>
            <p:nvPr/>
          </p:nvSpPr>
          <p:spPr>
            <a:xfrm>
              <a:off x="8714839" y="5326702"/>
              <a:ext cx="1333956" cy="45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HV-</a:t>
              </a:r>
              <a:r>
                <a:rPr lang="en-US" altLang="zh-CN" dirty="0" err="1">
                  <a:solidFill>
                    <a:srgbClr val="FF0000"/>
                  </a:solidFill>
                  <a:highlight>
                    <a:srgbClr val="FFFF00"/>
                  </a:highlight>
                </a:rPr>
                <a:t>SiPM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A3502089-F73E-2C40-D3B7-F6BCA6450E07}"/>
                </a:ext>
              </a:extLst>
            </p:cNvPr>
            <p:cNvSpPr/>
            <p:nvPr/>
          </p:nvSpPr>
          <p:spPr>
            <a:xfrm>
              <a:off x="3435493" y="4613466"/>
              <a:ext cx="2856449" cy="13845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CEDA9538-F540-E8EE-202C-54FFCA3BE452}"/>
                </a:ext>
              </a:extLst>
            </p:cNvPr>
            <p:cNvSpPr txBox="1"/>
            <p:nvPr/>
          </p:nvSpPr>
          <p:spPr>
            <a:xfrm>
              <a:off x="4232775" y="6046108"/>
              <a:ext cx="1204060" cy="45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POWER</a:t>
              </a:r>
              <a:endParaRPr lang="zh-CN" altLang="en-US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C59DD474-4C29-FB78-7E59-09135B3B763F}"/>
                </a:ext>
              </a:extLst>
            </p:cNvPr>
            <p:cNvSpPr txBox="1"/>
            <p:nvPr/>
          </p:nvSpPr>
          <p:spPr>
            <a:xfrm>
              <a:off x="9194703" y="1418981"/>
              <a:ext cx="1693542" cy="7939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8CH DAC AD5628</a:t>
              </a:r>
            </a:p>
            <a:p>
              <a:r>
                <a:rPr lang="en-US" altLang="zh-CN" sz="1200" dirty="0"/>
                <a:t>4CH For HV_ADJ</a:t>
              </a:r>
            </a:p>
            <a:p>
              <a:r>
                <a:rPr lang="en-US" altLang="zh-CN" sz="1200" dirty="0"/>
                <a:t>4CH For TH_ADJ</a:t>
              </a:r>
              <a:endParaRPr lang="zh-CN" altLang="en-US" sz="1200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ACDCCC15-7795-44FC-A828-77BB3D0A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43165"/>
            <a:ext cx="10763325" cy="725470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Readout electronics:</a:t>
            </a:r>
            <a:br>
              <a:rPr lang="en-US" altLang="zh-CN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altLang="zh-CN" sz="3200" dirty="0"/>
              <a:t>Time-over-threshold (TOT) scheme</a:t>
            </a:r>
            <a:endParaRPr lang="zh-CN" altLang="en-US" sz="3200" dirty="0"/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DAF60042-DA01-486E-BD0D-E86671333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807" y="4408002"/>
            <a:ext cx="3000039" cy="2360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ontent Placeholder 1">
                <a:extLst>
                  <a:ext uri="{FF2B5EF4-FFF2-40B4-BE49-F238E27FC236}">
                    <a16:creationId xmlns:a16="http://schemas.microsoft.com/office/drawing/2014/main" id="{B1187278-E838-476B-8D77-D2A4F36D59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9525" y="1133551"/>
                <a:ext cx="7055012" cy="396865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CN" sz="2000" dirty="0"/>
                  <a:t>Front-end electronics</a:t>
                </a:r>
              </a:p>
              <a:p>
                <a:pPr lvl="1"/>
                <a:r>
                  <a:rPr lang="en-US" altLang="zh-CN" sz="1800" dirty="0"/>
                  <a:t>High time resolution </a:t>
                </a:r>
                <a:r>
                  <a:rPr lang="en-US" altLang="zh-CN" sz="1800" dirty="0" err="1"/>
                  <a:t>pream</a:t>
                </a:r>
                <a:r>
                  <a:rPr lang="en-US" altLang="zh-CN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≈20 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endParaRPr lang="en-US" altLang="zh-CN" sz="1800" dirty="0"/>
              </a:p>
              <a:p>
                <a:pPr lvl="1"/>
                <a:r>
                  <a:rPr lang="en-US" altLang="zh-CN" sz="1800" dirty="0"/>
                  <a:t>High-speed discriminator shows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≈0.2 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1800" dirty="0"/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/>
                  <a:t>Implementation of TOT: operational amplifier + high-speed </a:t>
                </a:r>
                <a:r>
                  <a:rPr lang="en-US" altLang="zh-CN" sz="2000" dirty="0"/>
                  <a:t>discriminator</a:t>
                </a:r>
                <a:r>
                  <a:rPr lang="zh-CN" altLang="en-US" sz="2000" dirty="0"/>
                  <a:t> + 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TDC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.</a:t>
                </a:r>
                <a:endParaRPr lang="zh-CN" altLang="en-US" sz="2000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/>
                  <a:t>F</a:t>
                </a:r>
                <a:r>
                  <a:rPr lang="en-US" altLang="zh-CN" sz="2000" dirty="0"/>
                  <a:t>EE</a:t>
                </a:r>
                <a:r>
                  <a:rPr lang="zh-CN" altLang="en-US" sz="2000" dirty="0"/>
                  <a:t> integrated DAC to adjust threshold and SiPM bias voltage</a:t>
                </a:r>
                <a:r>
                  <a:rPr lang="en-US" altLang="zh-CN" sz="20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/>
                  <a:t>It’s possible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according to TOT.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/>
                  <a:t>Investigating the possibility to integrate the BEE into the detector module, keep only cable for power and fiber cables.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59" name="Content Placeholder 1">
                <a:extLst>
                  <a:ext uri="{FF2B5EF4-FFF2-40B4-BE49-F238E27FC236}">
                    <a16:creationId xmlns:a16="http://schemas.microsoft.com/office/drawing/2014/main" id="{B1187278-E838-476B-8D77-D2A4F36D59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525" y="1133551"/>
                <a:ext cx="7055012" cy="3968654"/>
              </a:xfrm>
              <a:blipFill>
                <a:blip r:embed="rId5"/>
                <a:stretch>
                  <a:fillRect l="-346" t="-768" b="-6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7AD14564-7195-4459-8CE7-439AFB589912}"/>
              </a:ext>
            </a:extLst>
          </p:cNvPr>
          <p:cNvCxnSpPr/>
          <p:nvPr/>
        </p:nvCxnSpPr>
        <p:spPr>
          <a:xfrm>
            <a:off x="7032104" y="5013176"/>
            <a:ext cx="648072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3AF61B2C-B023-4F0A-AC7D-BBAB9386297D}"/>
              </a:ext>
            </a:extLst>
          </p:cNvPr>
          <p:cNvCxnSpPr>
            <a:cxnSpLocks/>
          </p:cNvCxnSpPr>
          <p:nvPr/>
        </p:nvCxnSpPr>
        <p:spPr>
          <a:xfrm>
            <a:off x="7312330" y="5184418"/>
            <a:ext cx="848537" cy="1143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556F25B6-82B7-4418-82A3-3B4D107FEC9F}"/>
              </a:ext>
            </a:extLst>
          </p:cNvPr>
          <p:cNvCxnSpPr>
            <a:cxnSpLocks/>
          </p:cNvCxnSpPr>
          <p:nvPr/>
        </p:nvCxnSpPr>
        <p:spPr>
          <a:xfrm>
            <a:off x="7648018" y="5184418"/>
            <a:ext cx="829870" cy="1143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655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3B825-388D-42A1-8E59-BBD2020E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33" y="59554"/>
            <a:ext cx="10058400" cy="839442"/>
          </a:xfrm>
        </p:spPr>
        <p:txBody>
          <a:bodyPr>
            <a:normAutofit/>
          </a:bodyPr>
          <a:lstStyle/>
          <a:p>
            <a:r>
              <a:rPr lang="en-US" altLang="zh-CN" dirty="0"/>
              <a:t>Geant4 simulation for performance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62919E2-1096-4889-BE34-6759F77A36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0289" y="1400450"/>
                <a:ext cx="6632621" cy="402336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Reflection layer: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90% 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 98%</m:t>
                    </m:r>
                  </m:oMath>
                </a14:m>
                <a:endPara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Scintillator for fiber: groove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 hole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WLS </a:t>
                </a:r>
                <a:r>
                  <a:rPr lang="en-US" altLang="zh-CN" sz="18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fibre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diameter: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1.2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𝑚𝑚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 2.0 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𝑚𝑚</m:t>
                    </m:r>
                  </m:oMath>
                </a14:m>
                <a:endPara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 pitchFamily="2" charset="2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PS bar length: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1.5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𝑚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𝑣𝑠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. 4.0</m:t>
                    </m:r>
                    <m:r>
                      <a:rPr lang="en-US" altLang="zh-CN" sz="1800" i="1" dirty="0" err="1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𝑚</m:t>
                    </m:r>
                  </m:oMath>
                </a14:m>
                <a:endPara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62919E2-1096-4889-BE34-6759F77A36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0289" y="1400450"/>
                <a:ext cx="6632621" cy="4023360"/>
              </a:xfrm>
              <a:blipFill>
                <a:blip r:embed="rId3"/>
                <a:stretch>
                  <a:fillRect l="-184" t="-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E9BD65CE-9115-4133-9382-84025C1CAB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29311" r="11854" b="28527"/>
          <a:stretch/>
        </p:blipFill>
        <p:spPr>
          <a:xfrm>
            <a:off x="5827036" y="1215787"/>
            <a:ext cx="2360826" cy="6408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61F5230-9DC2-49DF-BE7B-4BACCECCC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25340" r="4232" b="25057"/>
          <a:stretch/>
        </p:blipFill>
        <p:spPr>
          <a:xfrm>
            <a:off x="8904312" y="1170578"/>
            <a:ext cx="2360826" cy="626613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9869E68-B9C0-4AB6-9EC5-510DEBB8A7C3}"/>
              </a:ext>
            </a:extLst>
          </p:cNvPr>
          <p:cNvCxnSpPr>
            <a:cxnSpLocks/>
          </p:cNvCxnSpPr>
          <p:nvPr/>
        </p:nvCxnSpPr>
        <p:spPr>
          <a:xfrm>
            <a:off x="8351148" y="1556792"/>
            <a:ext cx="3898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E7B85480-E6CD-4CF9-9DEF-6DCFF9415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655" y="4552090"/>
            <a:ext cx="5351797" cy="208706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E78B68F-DD85-4836-897D-89F7D8BEF804}"/>
              </a:ext>
            </a:extLst>
          </p:cNvPr>
          <p:cNvSpPr txBox="1"/>
          <p:nvPr/>
        </p:nvSpPr>
        <p:spPr>
          <a:xfrm>
            <a:off x="7115705" y="4866284"/>
            <a:ext cx="119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NDl</a:t>
            </a:r>
            <a:r>
              <a:rPr lang="en-US" altLang="zh-CN" dirty="0"/>
              <a:t> </a:t>
            </a:r>
            <a:r>
              <a:rPr lang="en-US" altLang="zh-CN" dirty="0" err="1"/>
              <a:t>SiPM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9AC1F3-1489-4ADF-ADA4-7254939D53BA}"/>
              </a:ext>
            </a:extLst>
          </p:cNvPr>
          <p:cNvSpPr txBox="1"/>
          <p:nvPr/>
        </p:nvSpPr>
        <p:spPr>
          <a:xfrm>
            <a:off x="9590923" y="4727784"/>
            <a:ext cx="13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Hamamastu</a:t>
            </a:r>
            <a:r>
              <a:rPr lang="en-US" altLang="zh-CN" dirty="0"/>
              <a:t> </a:t>
            </a:r>
            <a:r>
              <a:rPr lang="en-US" altLang="zh-CN" dirty="0" err="1"/>
              <a:t>MPPC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A5B875-1E0C-4D2F-A1EF-A4F0732044C3}"/>
              </a:ext>
            </a:extLst>
          </p:cNvPr>
          <p:cNvSpPr/>
          <p:nvPr/>
        </p:nvSpPr>
        <p:spPr>
          <a:xfrm>
            <a:off x="6036604" y="4325716"/>
            <a:ext cx="5137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MyriadPro-SemiboldSemiCn"/>
              </a:rPr>
              <a:t>JINST 19 P06020(2024)</a:t>
            </a:r>
            <a:r>
              <a:rPr lang="en-US" altLang="zh-CN" dirty="0"/>
              <a:t>, experimental measurements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077408-BF1F-4987-A4DA-5FA2C7983D70}"/>
              </a:ext>
            </a:extLst>
          </p:cNvPr>
          <p:cNvSpPr/>
          <p:nvPr/>
        </p:nvSpPr>
        <p:spPr>
          <a:xfrm>
            <a:off x="5815668" y="3934279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90% reflection</a:t>
            </a:r>
            <a:endParaRPr lang="zh-CN" altLang="en-US" sz="1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C5E8D3C-A0F3-49A6-B317-B1B735DC5013}"/>
              </a:ext>
            </a:extLst>
          </p:cNvPr>
          <p:cNvSpPr/>
          <p:nvPr/>
        </p:nvSpPr>
        <p:spPr>
          <a:xfrm>
            <a:off x="8646575" y="3908642"/>
            <a:ext cx="15940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98% reflection</a:t>
            </a:r>
            <a:endParaRPr lang="zh-CN" altLang="en-US" sz="16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3F5DE0F-6FFB-4368-A587-035E47BE9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024" y="3627671"/>
            <a:ext cx="2533518" cy="14272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48ECF18-C4E1-4CDC-945C-B5D4CDA02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515" y="3637563"/>
            <a:ext cx="2609066" cy="146862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3087703-3719-4D3A-9B75-FC61E192B25A}"/>
              </a:ext>
            </a:extLst>
          </p:cNvPr>
          <p:cNvSpPr txBox="1"/>
          <p:nvPr/>
        </p:nvSpPr>
        <p:spPr>
          <a:xfrm>
            <a:off x="88335" y="3258241"/>
            <a:ext cx="5450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Comparison of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2mm &amp; 1.2mm </a:t>
            </a:r>
            <a:r>
              <a:rPr lang="en-US" altLang="zh-CN" sz="14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fibre</a:t>
            </a:r>
            <a:r>
              <a:rPr lang="en-US" altLang="zh-CN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(hole) (40 GeV/c) (1.5m)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6870342-BEB2-4FEE-837D-F5D6BF0FD4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018" y="2470502"/>
            <a:ext cx="2685065" cy="15153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964C3B6-0BF9-4BB5-A61D-C9F55C231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4251" y="2431128"/>
            <a:ext cx="2743200" cy="154933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83C356A-DBA1-4E2A-A187-FAD2A9634FDC}"/>
              </a:ext>
            </a:extLst>
          </p:cNvPr>
          <p:cNvSpPr txBox="1"/>
          <p:nvPr/>
        </p:nvSpPr>
        <p:spPr>
          <a:xfrm>
            <a:off x="5312933" y="2085072"/>
            <a:ext cx="5286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Comparison of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groove &amp; hole (40 GeV mu-)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(1.5m)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803AAF9-CE1F-4BA0-88B7-3ED890E3CF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352" y="5345621"/>
            <a:ext cx="2434163" cy="137142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C873E53-3089-4312-8C0E-E0C58B50E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8741" y="5369193"/>
            <a:ext cx="2521278" cy="142925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6109A73-98E9-48BF-92FA-535CDD3D5531}"/>
              </a:ext>
            </a:extLst>
          </p:cNvPr>
          <p:cNvSpPr txBox="1"/>
          <p:nvPr/>
        </p:nvSpPr>
        <p:spPr>
          <a:xfrm>
            <a:off x="216884" y="5061344"/>
            <a:ext cx="1437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PS bar length</a:t>
            </a:r>
            <a:endParaRPr lang="zh-CN" altLang="en-US" sz="16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FB057E1-C308-4915-91BB-D519A3A09748}"/>
              </a:ext>
            </a:extLst>
          </p:cNvPr>
          <p:cNvSpPr txBox="1"/>
          <p:nvPr/>
        </p:nvSpPr>
        <p:spPr>
          <a:xfrm>
            <a:off x="2770540" y="5085256"/>
            <a:ext cx="186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Muon momentum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77705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A5B8053-67D5-49C1-8DA3-A536A9855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05" y="1250645"/>
            <a:ext cx="620648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Homemade Oil-free Bakelite RPC;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Gas mixture: Ar:R134a:ISO-B=50:42:8</a:t>
            </a:r>
            <a:endParaRPr lang="en-US" altLang="zh-CN" sz="2400" dirty="0"/>
          </a:p>
          <a:p>
            <a:r>
              <a:rPr lang="en-US" altLang="zh-CN" sz="2400" dirty="0"/>
              <a:t>First time successful mass production in China, bare chamber pass rate &gt; 90%; </a:t>
            </a:r>
          </a:p>
          <a:p>
            <a:r>
              <a:rPr lang="en-US" altLang="zh-CN" sz="2400" dirty="0"/>
              <a:t>Good performance and keep running even now (&gt;15years)!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A393A010-DE30-4CB5-9A8D-25918DD4D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 technology – BESIII MUC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86F21A-E464-4E0A-A99F-62F3902D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80E3D7F-2F88-4BBE-ACA2-B6E5E1EC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76" y="4470986"/>
            <a:ext cx="2769541" cy="168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B003_jpg">
            <a:extLst>
              <a:ext uri="{FF2B5EF4-FFF2-40B4-BE49-F238E27FC236}">
                <a16:creationId xmlns:a16="http://schemas.microsoft.com/office/drawing/2014/main" id="{1696E112-7548-4420-9B64-6D21A2A2D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117" y="4437112"/>
            <a:ext cx="2677132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EAA4A4BC-AB79-491C-A3D7-FAD5960753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465750"/>
                  </p:ext>
                </p:extLst>
              </p:nvPr>
            </p:nvGraphicFramePr>
            <p:xfrm>
              <a:off x="6960096" y="1196752"/>
              <a:ext cx="4824534" cy="20548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6302">
                      <a:extLst>
                        <a:ext uri="{9D8B030D-6E8A-4147-A177-3AD203B41FA5}">
                          <a16:colId xmlns:a16="http://schemas.microsoft.com/office/drawing/2014/main" val="3434225357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4161490822"/>
                        </a:ext>
                      </a:extLst>
                    </a:gridCol>
                  </a:tblGrid>
                  <a:tr h="386536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Bare RPCs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latin typeface="Cambria Math" panose="02040503050406030204" pitchFamily="18" charset="0"/>
                                  </a:rPr>
                                  <m:t>1272 </m:t>
                                </m:r>
                                <m:sSup>
                                  <m:sSupPr>
                                    <m:ctrlPr>
                                      <a:rPr lang="en-US" altLang="zh-CN" sz="2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200" i="1" dirty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z="22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0494579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Box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dirty="0"/>
                            <a:t>136</a:t>
                          </a:r>
                          <a:endParaRPr lang="zh-CN" altLang="en-US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9460270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>
                              <a:solidFill>
                                <a:srgbClr val="FF0000"/>
                              </a:solidFill>
                            </a:rPr>
                            <a:t>Readout strip &amp; insulation materials</a:t>
                          </a:r>
                          <a:endParaRPr lang="zh-CN" alt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636 </m:t>
                                </m:r>
                                <m:sSup>
                                  <m:sSupPr>
                                    <m:ctrlPr>
                                      <a:rPr lang="en-US" altLang="zh-CN" sz="220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20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z="220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070590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Electronics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dirty="0"/>
                            <a:t>9152ch</a:t>
                          </a:r>
                          <a:endParaRPr lang="zh-CN" altLang="en-US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12234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EAA4A4BC-AB79-491C-A3D7-FAD5960753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465750"/>
                  </p:ext>
                </p:extLst>
              </p:nvPr>
            </p:nvGraphicFramePr>
            <p:xfrm>
              <a:off x="6960096" y="1196752"/>
              <a:ext cx="4824534" cy="20548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6302">
                      <a:extLst>
                        <a:ext uri="{9D8B030D-6E8A-4147-A177-3AD203B41FA5}">
                          <a16:colId xmlns:a16="http://schemas.microsoft.com/office/drawing/2014/main" val="3434225357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4161490822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Bare RPCs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31487" t="-8571" r="-1166" b="-4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0494579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Box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dirty="0"/>
                            <a:t>136</a:t>
                          </a:r>
                          <a:endParaRPr lang="zh-CN" altLang="en-US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9460270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>
                              <a:solidFill>
                                <a:srgbClr val="FF0000"/>
                              </a:solidFill>
                            </a:rPr>
                            <a:t>Readout strip &amp; insulation materials</a:t>
                          </a:r>
                          <a:endParaRPr lang="zh-CN" alt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31487" t="-116667" r="-1166" b="-7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0590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Electronics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dirty="0"/>
                            <a:t>9152ch</a:t>
                          </a:r>
                          <a:endParaRPr lang="zh-CN" altLang="en-US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122348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9F6F156A-3A48-4AEA-887E-D44D27774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077072"/>
            <a:ext cx="6636907" cy="25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87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271464" y="1131730"/>
            <a:ext cx="9793088" cy="5308700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0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Readout electronics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from simulation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RPC related and testing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F7E895DC-05AA-4997-BE48-A7DB137AA7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6710536" cy="300723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sz="2000" dirty="0"/>
                  <a:t>Super module: </a:t>
                </a:r>
              </a:p>
              <a:p>
                <a:pPr lvl="1"/>
                <a:r>
                  <a:rPr lang="en-US" altLang="zh-CN" sz="1800" dirty="0"/>
                  <a:t>Two layers of 2-D readout</a:t>
                </a:r>
              </a:p>
              <a:p>
                <a:pPr lvl="1"/>
                <a:r>
                  <a:rPr lang="en-US" altLang="zh-CN" sz="1800" dirty="0"/>
                  <a:t>4-layer RPCs</a:t>
                </a:r>
                <a:endParaRPr lang="zh-CN" altLang="en-US" sz="1800" dirty="0"/>
              </a:p>
              <a:p>
                <a:r>
                  <a:rPr lang="en-US" altLang="zh-CN" sz="2000" dirty="0"/>
                  <a:t>Module size: 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2.17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2.20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0.08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  <a:p>
                <a:r>
                  <a:rPr lang="en-US" altLang="zh-CN" sz="2000" dirty="0"/>
                  <a:t>Module number: 194;</a:t>
                </a:r>
              </a:p>
              <a:p>
                <a:r>
                  <a:rPr lang="en-US" altLang="zh-CN" sz="2000" dirty="0"/>
                  <a:t>Bare RPC sizes: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2.10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000" dirty="0"/>
                  <a:t>,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1.1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2.1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000" dirty="0"/>
              </a:p>
              <a:p>
                <a:r>
                  <a:rPr lang="en-US" altLang="zh-CN" sz="2000" dirty="0">
                    <a:solidFill>
                      <a:srgbClr val="FF0000"/>
                    </a:solidFill>
                  </a:rPr>
                  <a:t>Bakelite plate size limitation: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2.4</m:t>
                    </m:r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zh-CN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!</a:t>
                </a:r>
              </a:p>
              <a:p>
                <a:endParaRPr lang="zh-CN" altLang="en-US" sz="2000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F7E895DC-05AA-4997-BE48-A7DB137AA7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6710536" cy="3007235"/>
              </a:xfrm>
              <a:blipFill>
                <a:blip r:embed="rId2"/>
                <a:stretch>
                  <a:fillRect l="-363" t="-1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EF2B9352-B95A-4106-8C1D-661A8FBF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RPC technology – </a:t>
            </a:r>
            <a:r>
              <a:rPr lang="en-US" altLang="zh-CN" dirty="0" err="1"/>
              <a:t>Dayabay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0633FF-9660-443D-BFAC-96DE2C69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25A817-2A3B-42FA-B937-1FDFA51C6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185" y="980728"/>
            <a:ext cx="3995272" cy="23409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0522D7-9DD0-4786-B571-5E34E6E3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1" y="3320972"/>
            <a:ext cx="4545339" cy="1253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87C30327-6278-4029-8C2B-C6AD065460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2645930"/>
                  </p:ext>
                </p:extLst>
              </p:nvPr>
            </p:nvGraphicFramePr>
            <p:xfrm>
              <a:off x="839416" y="4460802"/>
              <a:ext cx="4824534" cy="20548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6302">
                      <a:extLst>
                        <a:ext uri="{9D8B030D-6E8A-4147-A177-3AD203B41FA5}">
                          <a16:colId xmlns:a16="http://schemas.microsoft.com/office/drawing/2014/main" val="3434225357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4161490822"/>
                        </a:ext>
                      </a:extLst>
                    </a:gridCol>
                  </a:tblGrid>
                  <a:tr h="386536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Bare RPCs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2200" b="1" i="1" dirty="0" smtClean="0">
                                    <a:latin typeface="Cambria Math" panose="02040503050406030204" pitchFamily="18" charset="0"/>
                                  </a:rPr>
                                  <m:t>𝟐𝟎𝟎</m:t>
                                </m:r>
                                <m:r>
                                  <a:rPr lang="en-US" altLang="zh-CN" sz="220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zh-CN" sz="2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200" i="1" dirty="0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z="220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0494579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Box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dirty="0"/>
                            <a:t>195</a:t>
                          </a:r>
                          <a:endParaRPr lang="zh-CN" altLang="en-US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9460270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>
                              <a:solidFill>
                                <a:srgbClr val="FF0000"/>
                              </a:solidFill>
                            </a:rPr>
                            <a:t>Readout strip &amp; insulation materials</a:t>
                          </a:r>
                          <a:endParaRPr lang="zh-CN" alt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22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200</m:t>
                                </m:r>
                                <m:r>
                                  <a:rPr lang="en-US" altLang="zh-CN" sz="22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zh-CN" sz="220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20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z="220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070590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Electronics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dirty="0"/>
                            <a:t>6000ch</a:t>
                          </a:r>
                          <a:endParaRPr lang="zh-CN" altLang="en-US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12234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87C30327-6278-4029-8C2B-C6AD065460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2645930"/>
                  </p:ext>
                </p:extLst>
              </p:nvPr>
            </p:nvGraphicFramePr>
            <p:xfrm>
              <a:off x="839416" y="4460802"/>
              <a:ext cx="4824534" cy="20548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36302">
                      <a:extLst>
                        <a:ext uri="{9D8B030D-6E8A-4147-A177-3AD203B41FA5}">
                          <a16:colId xmlns:a16="http://schemas.microsoft.com/office/drawing/2014/main" val="3434225357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4161490822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Bare RPCs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31487" t="-8571" r="-1166" b="-4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0494579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Box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dirty="0"/>
                            <a:t>195</a:t>
                          </a:r>
                          <a:endParaRPr lang="zh-CN" altLang="en-US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9460270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>
                              <a:solidFill>
                                <a:srgbClr val="FF0000"/>
                              </a:solidFill>
                            </a:rPr>
                            <a:t>Readout strip &amp; insulation materials</a:t>
                          </a:r>
                          <a:endParaRPr lang="zh-CN" altLang="en-US" sz="2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31487" t="-116667" r="-1166" b="-7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070590"/>
                      </a:ext>
                    </a:extLst>
                  </a:tr>
                  <a:tr h="433083">
                    <a:tc>
                      <a:txBody>
                        <a:bodyPr/>
                        <a:lstStyle/>
                        <a:p>
                          <a:r>
                            <a:rPr lang="en-US" altLang="zh-CN" sz="2200" dirty="0"/>
                            <a:t>Electronics</a:t>
                          </a:r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dirty="0"/>
                            <a:t>6000ch</a:t>
                          </a:r>
                          <a:endParaRPr lang="zh-CN" altLang="en-US" sz="2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122348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478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02FE30B-BF8A-486A-B686-EF1F90E21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2"/>
            <a:ext cx="5198368" cy="1451820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 prototype from ATLAS (upgrade).</a:t>
            </a:r>
          </a:p>
          <a:p>
            <a:r>
              <a:rPr lang="en-US" altLang="zh-CN" sz="2000" dirty="0"/>
              <a:t>Use R134a gas.</a:t>
            </a:r>
          </a:p>
          <a:p>
            <a:r>
              <a:rPr lang="en-US" altLang="zh-CN" sz="2000" dirty="0"/>
              <a:t> Efficiency curve of large RPC determined.</a:t>
            </a:r>
            <a:endParaRPr lang="zh-CN" alt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9337FFF-B2F0-4401-8585-6FAF2B54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Ongoing test at SJTU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2C8849-7663-4CB2-B3E2-188065C1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0C19001-50FE-4D22-B1E2-D5481EBDF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31" y="3493467"/>
            <a:ext cx="3051223" cy="228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9A0206-A00C-4677-B9AA-157791DFA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513" y="1098509"/>
            <a:ext cx="4392487" cy="54906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2832E71-1A96-4738-9A83-24114615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37" y="3477037"/>
            <a:ext cx="3630033" cy="2343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00608AE-F4AF-455D-A0FD-DF5FDFBD916B}"/>
                  </a:ext>
                </a:extLst>
              </p:cNvPr>
              <p:cNvSpPr txBox="1"/>
              <p:nvPr/>
            </p:nvSpPr>
            <p:spPr>
              <a:xfrm>
                <a:off x="1775520" y="2780928"/>
                <a:ext cx="3249672" cy="600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HK" sz="2400" dirty="0"/>
                  <a:t>Fit to </a:t>
                </a:r>
                <a14:m>
                  <m:oMath xmlns:m="http://schemas.openxmlformats.org/officeDocument/2006/math">
                    <m:r>
                      <a:rPr lang="el-GR" altLang="zh-HK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en-US" altLang="zh-HK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HK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HK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HK" altLang="en-US" sz="240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zh-HK" sz="24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en-US" altLang="zh-HK" sz="2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altLang="zh-HK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HK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zh-HK" altLang="en-US" sz="24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HK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HK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HK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sSub>
                              <m:sSubPr>
                                <m:ctrlPr>
                                  <a:rPr lang="en-US" altLang="zh-HK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HK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zh-HK" sz="2400" b="0" i="1" smtClean="0">
                                    <a:latin typeface="Cambria Math" panose="02040503050406030204" pitchFamily="18" charset="0"/>
                                  </a:rPr>
                                  <m:t>50%</m:t>
                                </m:r>
                              </m:sub>
                            </m:sSub>
                            <m:r>
                              <a:rPr lang="en-US" altLang="zh-HK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HK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  <m:r>
                              <a:rPr lang="en-US" altLang="zh-HK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zh-HK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00608AE-F4AF-455D-A0FD-DF5FDFBD9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2780928"/>
                <a:ext cx="3249672" cy="600036"/>
              </a:xfrm>
              <a:prstGeom prst="rect">
                <a:avLst/>
              </a:prstGeom>
              <a:blipFill>
                <a:blip r:embed="rId5"/>
                <a:stretch>
                  <a:fillRect l="-2814" b="-70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9867A32A-B735-4867-A806-C3529610FCD4}"/>
              </a:ext>
            </a:extLst>
          </p:cNvPr>
          <p:cNvSpPr txBox="1"/>
          <p:nvPr/>
        </p:nvSpPr>
        <p:spPr>
          <a:xfrm>
            <a:off x="10160000" y="5301208"/>
            <a:ext cx="153830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HK" dirty="0"/>
              <a:t>Signal window</a:t>
            </a:r>
            <a:endParaRPr lang="zh-HK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7182D20-D6AE-4F8B-84AF-1F6C0B6B93B0}"/>
              </a:ext>
            </a:extLst>
          </p:cNvPr>
          <p:cNvSpPr txBox="1"/>
          <p:nvPr/>
        </p:nvSpPr>
        <p:spPr>
          <a:xfrm>
            <a:off x="6127658" y="2896280"/>
            <a:ext cx="100811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CR test</a:t>
            </a:r>
            <a:endParaRPr lang="zh-CN" altLang="en-US" dirty="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AC6AF571-4BA1-43AD-93AE-AC9245906A7B}"/>
              </a:ext>
            </a:extLst>
          </p:cNvPr>
          <p:cNvSpPr/>
          <p:nvPr/>
        </p:nvSpPr>
        <p:spPr>
          <a:xfrm>
            <a:off x="7363474" y="5313710"/>
            <a:ext cx="436039" cy="172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DA4019B-EFCC-4F22-A62A-D972BEA3D501}"/>
                  </a:ext>
                </a:extLst>
              </p:cNvPr>
              <p:cNvSpPr txBox="1"/>
              <p:nvPr/>
            </p:nvSpPr>
            <p:spPr>
              <a:xfrm>
                <a:off x="266841" y="6038694"/>
                <a:ext cx="7200800" cy="646331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We will perform the R&amp;D focusing on glass with low resistance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, which is available in China.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DA4019B-EFCC-4F22-A62A-D972BEA3D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41" y="6038694"/>
                <a:ext cx="7200800" cy="646331"/>
              </a:xfrm>
              <a:prstGeom prst="rect">
                <a:avLst/>
              </a:prstGeom>
              <a:blipFill>
                <a:blip r:embed="rId6"/>
                <a:stretch>
                  <a:fillRect l="-591" t="-3636" r="-253" b="-1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874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3C300-5278-4ECC-B03C-580B89C3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3114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Institutions and faculties/staff: 11</a:t>
            </a:r>
          </a:p>
          <a:p>
            <a:pPr lvl="1"/>
            <a:r>
              <a:rPr lang="en-US" dirty="0"/>
              <a:t>Fudan University (FDU): </a:t>
            </a:r>
            <a:r>
              <a:rPr lang="en-US" dirty="0" err="1"/>
              <a:t>Xiaolong</a:t>
            </a:r>
            <a:r>
              <a:rPr lang="en-US" dirty="0"/>
              <a:t> Wang, </a:t>
            </a:r>
            <a:r>
              <a:rPr lang="en-US" dirty="0" err="1"/>
              <a:t>Wanbing</a:t>
            </a:r>
            <a:r>
              <a:rPr lang="en-US" dirty="0"/>
              <a:t> He, </a:t>
            </a:r>
            <a:r>
              <a:rPr lang="en-US" dirty="0" err="1"/>
              <a:t>Weihu</a:t>
            </a:r>
            <a:r>
              <a:rPr lang="en-US" dirty="0"/>
              <a:t> Ma</a:t>
            </a:r>
          </a:p>
          <a:p>
            <a:pPr lvl="1"/>
            <a:r>
              <a:rPr lang="en-US" dirty="0"/>
              <a:t>Shanghai </a:t>
            </a:r>
            <a:r>
              <a:rPr lang="en-US" dirty="0" err="1"/>
              <a:t>Jiaotong</a:t>
            </a:r>
            <a:r>
              <a:rPr lang="en-US" dirty="0"/>
              <a:t> University (SJTU): Jun Guo, Liang Li</a:t>
            </a:r>
          </a:p>
          <a:p>
            <a:pPr lvl="1"/>
            <a:r>
              <a:rPr lang="en-US" dirty="0"/>
              <a:t>IHEP: </a:t>
            </a:r>
            <a:r>
              <a:rPr lang="en-US" dirty="0" err="1"/>
              <a:t>Zhi</a:t>
            </a:r>
            <a:r>
              <a:rPr lang="en-US" dirty="0"/>
              <a:t> Wu, </a:t>
            </a:r>
            <a:r>
              <a:rPr lang="en-US" dirty="0" err="1"/>
              <a:t>Yuguang</a:t>
            </a:r>
            <a:r>
              <a:rPr lang="en-US" dirty="0"/>
              <a:t> </a:t>
            </a:r>
            <a:r>
              <a:rPr lang="en-US" dirty="0" err="1"/>
              <a:t>Xie</a:t>
            </a:r>
            <a:endParaRPr lang="en-US" dirty="0"/>
          </a:p>
          <a:p>
            <a:pPr lvl="1"/>
            <a:r>
              <a:rPr lang="en-US" dirty="0"/>
              <a:t>South China Normal University (SCNU): </a:t>
            </a:r>
            <a:r>
              <a:rPr lang="en-US" dirty="0" err="1"/>
              <a:t>Hengne</a:t>
            </a:r>
            <a:r>
              <a:rPr lang="en-US" dirty="0"/>
              <a:t> Li </a:t>
            </a:r>
          </a:p>
          <a:p>
            <a:pPr lvl="1"/>
            <a:r>
              <a:rPr lang="en-US" dirty="0"/>
              <a:t>Nankai University: </a:t>
            </a:r>
            <a:r>
              <a:rPr lang="en-US" dirty="0" err="1"/>
              <a:t>Minggang</a:t>
            </a:r>
            <a:r>
              <a:rPr lang="en-US" dirty="0"/>
              <a:t> Zhao, </a:t>
            </a:r>
            <a:r>
              <a:rPr lang="en-US" dirty="0" err="1"/>
              <a:t>Junhao</a:t>
            </a:r>
            <a:r>
              <a:rPr lang="en-US" dirty="0"/>
              <a:t> Yin</a:t>
            </a:r>
          </a:p>
          <a:p>
            <a:pPr lvl="1"/>
            <a:r>
              <a:rPr lang="en-US" dirty="0"/>
              <a:t>USST: </a:t>
            </a:r>
            <a:r>
              <a:rPr lang="en-US" dirty="0" err="1"/>
              <a:t>Qibin</a:t>
            </a:r>
            <a:r>
              <a:rPr lang="en-US" dirty="0"/>
              <a:t> Zheng</a:t>
            </a:r>
          </a:p>
          <a:p>
            <a:r>
              <a:rPr lang="en-US" dirty="0"/>
              <a:t>Task board:</a:t>
            </a:r>
          </a:p>
          <a:p>
            <a:pPr lvl="1"/>
            <a:r>
              <a:rPr lang="en-US" dirty="0"/>
              <a:t>Overall: X.L. Wang</a:t>
            </a:r>
          </a:p>
          <a:p>
            <a:pPr lvl="1"/>
            <a:r>
              <a:rPr lang="en-US" dirty="0"/>
              <a:t>Software and simulation: H.N. Li, L. Li, J.H. Yin, M.G. Zhao</a:t>
            </a:r>
          </a:p>
          <a:p>
            <a:pPr lvl="1"/>
            <a:r>
              <a:rPr lang="en-US" dirty="0"/>
              <a:t>R&amp;D on PS scheme: X.L. Wang, Z. Wu, W.B. He, W.H. Ma</a:t>
            </a:r>
          </a:p>
          <a:p>
            <a:pPr lvl="1"/>
            <a:r>
              <a:rPr lang="en-US" dirty="0"/>
              <a:t>R&amp;D on PRC scheme: J. Guo, Y.G. </a:t>
            </a:r>
            <a:r>
              <a:rPr lang="en-US" dirty="0" err="1"/>
              <a:t>Xie</a:t>
            </a:r>
            <a:endParaRPr lang="en-US" dirty="0"/>
          </a:p>
          <a:p>
            <a:pPr lvl="1"/>
            <a:r>
              <a:rPr lang="en-US" dirty="0"/>
              <a:t>Production and testing: Z. Wu, Y.G. </a:t>
            </a:r>
            <a:r>
              <a:rPr lang="en-US" dirty="0" err="1"/>
              <a:t>Xie</a:t>
            </a:r>
            <a:endParaRPr lang="en-US" dirty="0"/>
          </a:p>
          <a:p>
            <a:pPr lvl="1"/>
            <a:r>
              <a:rPr lang="en-US" dirty="0"/>
              <a:t>Electronics: X.L. Wang, Q.B. Zheng</a:t>
            </a:r>
          </a:p>
          <a:p>
            <a:r>
              <a:rPr lang="en-US" dirty="0"/>
              <a:t>Graduate students: ~15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E9C65-41E0-4976-9C43-D917C478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A34F050A-D41F-4594-9AB5-31E24D83520B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Research Team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62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Working plan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ACC54D9F-A49A-417F-885E-1DCD4F829C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10972800" cy="484030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altLang="zh-CN" dirty="0"/>
                  <a:t>Improvement and optimization of PS bars</a:t>
                </a:r>
              </a:p>
              <a:p>
                <a:pPr lvl="1"/>
                <a:r>
                  <a:rPr lang="en-US" altLang="zh-CN" dirty="0"/>
                  <a:t>Increase the light yield to reduce the weight of a long module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Electronic readout</a:t>
                </a:r>
              </a:p>
              <a:p>
                <a:pPr lvl="1"/>
                <a:r>
                  <a:rPr lang="en-US" altLang="zh-CN" dirty="0"/>
                  <a:t>Study on the TOT scheme</a:t>
                </a:r>
              </a:p>
              <a:p>
                <a:pPr lvl="1"/>
                <a:r>
                  <a:rPr lang="en-US" altLang="zh-CN" dirty="0"/>
                  <a:t>Implementation of the CEPC electronics frame</a:t>
                </a:r>
              </a:p>
              <a:p>
                <a:pPr lvl="1"/>
                <a:r>
                  <a:rPr lang="en-US" altLang="zh-CN" dirty="0">
                    <a:solidFill>
                      <a:srgbClr val="00B050"/>
                    </a:solidFill>
                  </a:rPr>
                  <a:t> An open question: how about integrating the BEE into the module, and try wireless like 5G/6G to avoid the troubles from long cables?</a:t>
                </a:r>
              </a:p>
              <a:p>
                <a:r>
                  <a:rPr lang="en-US" altLang="zh-CN" dirty="0"/>
                  <a:t>Build a prototype module and testing</a:t>
                </a:r>
              </a:p>
              <a:p>
                <a:pPr lvl="1"/>
                <a:r>
                  <a:rPr lang="en-US" altLang="zh-CN" dirty="0"/>
                  <a:t>The performance of a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module with a length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/>
                  <a:t>: efficiency, time resolution</a:t>
                </a:r>
              </a:p>
              <a:p>
                <a:r>
                  <a:rPr lang="en-US" altLang="zh-CN" dirty="0"/>
                  <a:t>Optimization of structure design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Software and simulation</a:t>
                </a:r>
              </a:p>
              <a:p>
                <a:pPr lvl="1"/>
                <a:r>
                  <a:rPr lang="en-US" altLang="zh-CN" dirty="0"/>
                  <a:t>Algorithm for muon ID</a:t>
                </a:r>
              </a:p>
              <a:p>
                <a:pPr lvl="1"/>
                <a:r>
                  <a:rPr lang="en-US" altLang="zh-CN" dirty="0"/>
                  <a:t>More physics performance study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ACC54D9F-A49A-417F-885E-1DCD4F829C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10972800" cy="4840303"/>
              </a:xfrm>
              <a:blipFill>
                <a:blip r:embed="rId3"/>
                <a:stretch>
                  <a:fillRect l="-389" t="-1763" b="-5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94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7B1ED2-9EA9-4783-904A-C39E0D3948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altLang="zh-CN" dirty="0"/>
                  <a:t>Muon detector will be designed for muon ID, but not limited to.</a:t>
                </a:r>
              </a:p>
              <a:p>
                <a:r>
                  <a:rPr lang="en-US" altLang="zh-CN" dirty="0"/>
                  <a:t>Many R&amp;D efforts have been performed: FEE, prototype, simulation, etc.</a:t>
                </a:r>
              </a:p>
              <a:p>
                <a:pPr lvl="1"/>
                <a:r>
                  <a:rPr lang="en-US" altLang="zh-CN" dirty="0"/>
                  <a:t>Performance of a 1.5 m prototype: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&gt;98%</m:t>
                    </m:r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&lt;1.5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Detailed design:</a:t>
                </a:r>
              </a:p>
              <a:p>
                <a:pPr lvl="1"/>
                <a:r>
                  <a:rPr lang="en-US" altLang="zh-CN" dirty="0"/>
                  <a:t>Barrel: 8 layers, 2 long modules per layer, helix dodecagon </a:t>
                </a:r>
              </a:p>
              <a:p>
                <a:pPr lvl="1"/>
                <a:r>
                  <a:rPr lang="en-US" altLang="zh-CN" dirty="0"/>
                  <a:t>Endcaps: 6 layers, 4 sectors per layer, two modules (inner and outer) per sector</a:t>
                </a:r>
              </a:p>
              <a:p>
                <a:pPr lvl="1"/>
                <a:r>
                  <a:rPr lang="en-US" altLang="zh-CN" dirty="0"/>
                  <a:t>Large area modules with long PS bars.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51,744</m:t>
                    </m:r>
                  </m:oMath>
                </a14:m>
                <a:r>
                  <a:rPr lang="en-US" altLang="zh-CN" dirty="0"/>
                  <a:t> channels,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5936 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area, and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148,416 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/>
                  <a:t> long </a:t>
                </a:r>
                <a:r>
                  <a:rPr lang="en-US" altLang="zh-CN" dirty="0" err="1"/>
                  <a:t>fibre</a:t>
                </a:r>
                <a:r>
                  <a:rPr lang="en-US" altLang="zh-CN" dirty="0"/>
                  <a:t>, in total.</a:t>
                </a:r>
              </a:p>
              <a:p>
                <a:r>
                  <a:rPr lang="en-US" altLang="zh-CN" dirty="0"/>
                  <a:t>Work plan will focus on electronics, software and simulation for performance, prototype modules with long bars.</a:t>
                </a: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27B1ED2-9EA9-4783-904A-C39E0D3948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630" r="-12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AAB9F250-153F-4F71-8492-03A9CA074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4334272" cy="702979"/>
          </a:xfrm>
        </p:spPr>
        <p:txBody>
          <a:bodyPr/>
          <a:lstStyle/>
          <a:p>
            <a:r>
              <a:rPr lang="en-US" altLang="zh-CN" dirty="0"/>
              <a:t>Structure of a module</a:t>
            </a:r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7D12678-638B-43FA-B1B3-3B5681CDE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 for endcaps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C16CF4-1BF9-4250-9E8E-28EF69317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6" name="droppedImage.tiff" descr="droppedImage.tiff">
            <a:extLst>
              <a:ext uri="{FF2B5EF4-FFF2-40B4-BE49-F238E27FC236}">
                <a16:creationId xmlns:a16="http://schemas.microsoft.com/office/drawing/2014/main" id="{4F78DDE4-0885-43E4-8064-7001755C6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7" y="1844824"/>
            <a:ext cx="3816424" cy="2462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EKLM-b2gm-virginia 18.pdf" descr="EKLM-b2gm-virginia 18.pdf">
            <a:extLst>
              <a:ext uri="{FF2B5EF4-FFF2-40B4-BE49-F238E27FC236}">
                <a16:creationId xmlns:a16="http://schemas.microsoft.com/office/drawing/2014/main" id="{24FF12D5-DE7A-4FCF-9BCC-ECE20DA8D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3" t="14565" r="9933" b="13516"/>
          <a:stretch/>
        </p:blipFill>
        <p:spPr>
          <a:xfrm>
            <a:off x="7388698" y="1628362"/>
            <a:ext cx="3555193" cy="23762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内容占位符 4">
            <a:extLst>
              <a:ext uri="{FF2B5EF4-FFF2-40B4-BE49-F238E27FC236}">
                <a16:creationId xmlns:a16="http://schemas.microsoft.com/office/drawing/2014/main" id="{7DF636C3-3287-4AAC-A424-4B034D68C9DA}"/>
              </a:ext>
            </a:extLst>
          </p:cNvPr>
          <p:cNvSpPr txBox="1">
            <a:spLocks/>
          </p:cNvSpPr>
          <p:nvPr/>
        </p:nvSpPr>
        <p:spPr>
          <a:xfrm>
            <a:off x="7095765" y="1175989"/>
            <a:ext cx="4334272" cy="702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Installation</a:t>
            </a:r>
            <a:endParaRPr lang="zh-CN" altLang="en-US" dirty="0"/>
          </a:p>
        </p:txBody>
      </p:sp>
      <p:pic>
        <p:nvPicPr>
          <p:cNvPr id="10" name="EKLM-b2gm-virginia 19.pdf" descr="EKLM-b2gm-virginia 19.pdf">
            <a:extLst>
              <a:ext uri="{FF2B5EF4-FFF2-40B4-BE49-F238E27FC236}">
                <a16:creationId xmlns:a16="http://schemas.microsoft.com/office/drawing/2014/main" id="{933DF0DA-E3EC-479E-AAEA-4DAF784F14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43" t="17398" r="17391" b="13985"/>
          <a:stretch/>
        </p:blipFill>
        <p:spPr>
          <a:xfrm>
            <a:off x="7364276" y="4087290"/>
            <a:ext cx="3555193" cy="262785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2ADAD18E-AC17-4473-8A45-A6329D3D0CAE}"/>
              </a:ext>
            </a:extLst>
          </p:cNvPr>
          <p:cNvSpPr/>
          <p:nvPr/>
        </p:nvSpPr>
        <p:spPr>
          <a:xfrm>
            <a:off x="10056440" y="5301208"/>
            <a:ext cx="360040" cy="1048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9860FD2-C481-4121-979C-CA4B8EF2799A}"/>
              </a:ext>
            </a:extLst>
          </p:cNvPr>
          <p:cNvSpPr txBox="1"/>
          <p:nvPr/>
        </p:nvSpPr>
        <p:spPr>
          <a:xfrm>
            <a:off x="11208568" y="45091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Cables</a:t>
            </a:r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7883EF7-1A1E-4E65-833B-4B504186D079}"/>
              </a:ext>
            </a:extLst>
          </p:cNvPr>
          <p:cNvCxnSpPr>
            <a:stCxn id="12" idx="1"/>
          </p:cNvCxnSpPr>
          <p:nvPr/>
        </p:nvCxnSpPr>
        <p:spPr>
          <a:xfrm flipH="1">
            <a:off x="10416480" y="4693786"/>
            <a:ext cx="792088" cy="8234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roppedImage.tiff" descr="droppedImage.tiff">
            <a:extLst>
              <a:ext uri="{FF2B5EF4-FFF2-40B4-BE49-F238E27FC236}">
                <a16:creationId xmlns:a16="http://schemas.microsoft.com/office/drawing/2014/main" id="{B8EBFB57-F40D-4040-9783-9BA69A5B1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4473421"/>
            <a:ext cx="5640442" cy="1964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7602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48A7-B38F-4D26-AE73-625ED0B7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217438"/>
            <a:ext cx="10515600" cy="69406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Estimation of dead zone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291B94-FE68-4A02-A058-6BE86052C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7E082C-4484-4B4A-956C-FF7115B5D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992777"/>
            <a:ext cx="4180114" cy="4262846"/>
          </a:xfrm>
          <a:prstGeom prst="rect">
            <a:avLst/>
          </a:prstGeom>
        </p:spPr>
      </p:pic>
      <p:sp>
        <p:nvSpPr>
          <p:cNvPr id="6" name="TextBox 69">
            <a:extLst>
              <a:ext uri="{FF2B5EF4-FFF2-40B4-BE49-F238E27FC236}">
                <a16:creationId xmlns:a16="http://schemas.microsoft.com/office/drawing/2014/main" id="{89AFCB7E-FD94-462F-A05A-43DCE3437128}"/>
              </a:ext>
            </a:extLst>
          </p:cNvPr>
          <p:cNvSpPr txBox="1"/>
          <p:nvPr/>
        </p:nvSpPr>
        <p:spPr>
          <a:xfrm>
            <a:off x="471158" y="5356211"/>
            <a:ext cx="436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Tracks</a:t>
            </a:r>
            <a:r>
              <a:rPr lang="zh-CN" altLang="en-US" sz="1600" dirty="0"/>
              <a:t> </a:t>
            </a:r>
            <a:r>
              <a:rPr lang="en-US" altLang="zh-CN" sz="1600" dirty="0"/>
              <a:t>passing</a:t>
            </a:r>
            <a:r>
              <a:rPr lang="zh-CN" altLang="en-US" sz="1600" dirty="0"/>
              <a:t> </a:t>
            </a:r>
            <a:r>
              <a:rPr lang="en-US" altLang="zh-CN" sz="1600" dirty="0">
                <a:solidFill>
                  <a:schemeClr val="accent2"/>
                </a:solidFill>
              </a:rPr>
              <a:t>6,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en-US" altLang="zh-CN" sz="1600" dirty="0">
                <a:solidFill>
                  <a:schemeClr val="accent2"/>
                </a:solidFill>
              </a:rPr>
              <a:t>,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/>
              <a:t>or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>
                <a:solidFill>
                  <a:schemeClr val="accent5"/>
                </a:solidFill>
              </a:rPr>
              <a:t>8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/>
              <a:t>layers.</a:t>
            </a:r>
          </a:p>
          <a:p>
            <a:r>
              <a:rPr lang="zh-CN" altLang="en-US" sz="1600" dirty="0"/>
              <a:t> </a:t>
            </a:r>
            <a:r>
              <a:rPr lang="en-US" altLang="zh-CN" sz="1600" dirty="0">
                <a:solidFill>
                  <a:schemeClr val="accent2"/>
                </a:solidFill>
              </a:rPr>
              <a:t>6-layers:</a:t>
            </a:r>
            <a:r>
              <a:rPr lang="zh-CN" altLang="en-US" sz="1600" dirty="0">
                <a:solidFill>
                  <a:schemeClr val="accent2"/>
                </a:solidFill>
              </a:rPr>
              <a:t> </a:t>
            </a:r>
            <a:r>
              <a:rPr lang="en-US" altLang="zh-CN" sz="1600" dirty="0">
                <a:solidFill>
                  <a:schemeClr val="accent2"/>
                </a:solidFill>
              </a:rPr>
              <a:t>~25%,</a:t>
            </a:r>
            <a:r>
              <a:rPr lang="zh-CN" altLang="en-US" sz="1600" dirty="0">
                <a:solidFill>
                  <a:schemeClr val="accent2"/>
                </a:solidFill>
              </a:rPr>
              <a:t> 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7-layers: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</a:rPr>
              <a:t>~50%,</a:t>
            </a: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accent5"/>
                </a:solidFill>
              </a:rPr>
              <a:t>8-layers:</a:t>
            </a:r>
            <a:r>
              <a:rPr lang="zh-CN" altLang="en-US" sz="1600" dirty="0">
                <a:solidFill>
                  <a:schemeClr val="accent5"/>
                </a:solidFill>
              </a:rPr>
              <a:t> </a:t>
            </a:r>
            <a:r>
              <a:rPr lang="en-US" altLang="zh-CN" sz="1600" dirty="0">
                <a:solidFill>
                  <a:schemeClr val="accent5"/>
                </a:solidFill>
              </a:rPr>
              <a:t>~25%</a:t>
            </a:r>
            <a:endParaRPr lang="en-FR" sz="1600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DC79601-A1FF-4F6C-A79A-22AC63988819}"/>
                  </a:ext>
                </a:extLst>
              </p:cNvPr>
              <p:cNvSpPr txBox="1"/>
              <p:nvPr/>
            </p:nvSpPr>
            <p:spPr>
              <a:xfrm>
                <a:off x="8897133" y="2604751"/>
                <a:ext cx="3225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The cross without detection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Width of the cross: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DC79601-A1FF-4F6C-A79A-22AC63988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7133" y="2604751"/>
                <a:ext cx="3225800" cy="646331"/>
              </a:xfrm>
              <a:prstGeom prst="rect">
                <a:avLst/>
              </a:prstGeom>
              <a:blipFill>
                <a:blip r:embed="rId3"/>
                <a:stretch>
                  <a:fillRect l="-1323" t="-4717" r="-756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21F9C08-C3D7-4708-BEF4-7D5A80ED2EA3}"/>
              </a:ext>
            </a:extLst>
          </p:cNvPr>
          <p:cNvCxnSpPr/>
          <p:nvPr/>
        </p:nvCxnSpPr>
        <p:spPr>
          <a:xfrm flipH="1">
            <a:off x="8312933" y="2853721"/>
            <a:ext cx="584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715701-E423-408E-A107-9D265528A49D}"/>
                  </a:ext>
                </a:extLst>
              </p:cNvPr>
              <p:cNvSpPr txBox="1"/>
              <p:nvPr/>
            </p:nvSpPr>
            <p:spPr>
              <a:xfrm>
                <a:off x="9017154" y="3899264"/>
                <a:ext cx="16700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For beam pipe,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=75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715701-E423-408E-A107-9D265528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154" y="3899264"/>
                <a:ext cx="1670050" cy="646331"/>
              </a:xfrm>
              <a:prstGeom prst="rect">
                <a:avLst/>
              </a:prstGeom>
              <a:blipFill>
                <a:blip r:embed="rId4"/>
                <a:stretch>
                  <a:fillRect l="-2920" t="-5660" r="-6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2B7A90F-5688-4F27-A51A-C397F547D0DE}"/>
                  </a:ext>
                </a:extLst>
              </p:cNvPr>
              <p:cNvSpPr/>
              <p:nvPr/>
            </p:nvSpPr>
            <p:spPr>
              <a:xfrm>
                <a:off x="4970792" y="4652621"/>
                <a:ext cx="6684282" cy="1248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/>
                  <a:t>Conclusion:</a:t>
                </a:r>
              </a:p>
              <a:p>
                <a:pPr lvl="1"/>
                <a:r>
                  <a:rPr lang="en-US" altLang="zh-CN" sz="1600" dirty="0"/>
                  <a:t>There is no dead zone in the barrel.</a:t>
                </a:r>
                <a:endParaRPr lang="en-FR" altLang="zh-CN" sz="1600" dirty="0"/>
              </a:p>
              <a:p>
                <a:pPr lvl="1"/>
                <a:r>
                  <a:rPr lang="en-US" altLang="zh-CN" sz="1600" dirty="0"/>
                  <a:t>Due to the cross</a:t>
                </a:r>
                <a:r>
                  <a:rPr lang="zh-CN" altLang="en-US" sz="1600" dirty="0"/>
                  <a:t>：</a:t>
                </a:r>
                <a:r>
                  <a:rPr lang="en-US" altLang="zh-CN" sz="16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0.00214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2.09829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600" b="0" i="0" smtClean="0">
                        <a:latin typeface="Cambria Math" panose="02040503050406030204" pitchFamily="18" charset="0"/>
                      </a:rPr>
                      <m:t>/4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1600" dirty="0"/>
                  <a:t>=0.07%</a:t>
                </a:r>
              </a:p>
              <a:p>
                <a:pPr lvl="1"/>
                <a:r>
                  <a:rPr lang="en-US" altLang="zh-CN" sz="1600" dirty="0"/>
                  <a:t>Due to the beam pipes</a:t>
                </a:r>
                <a:r>
                  <a:rPr lang="zh-CN" altLang="en-US" sz="1600" dirty="0"/>
                  <a:t>：</a:t>
                </a:r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zh-CN" altLang="en-US" sz="1600" b="0" i="0" dirty="0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=0.173</m:t>
                    </m:r>
                    <m:r>
                      <a:rPr lang="zh-CN" alt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600" dirty="0"/>
                  <a:t>  </a:t>
                </a:r>
                <a:r>
                  <a:rPr lang="en-US" altLang="zh-CN" sz="1600" dirty="0"/>
                  <a:t>;</a:t>
                </a:r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zh-CN" altLang="en-US" sz="1600" dirty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1600" dirty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sz="16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=1.4%</m:t>
                    </m:r>
                  </m:oMath>
                </a14:m>
                <a:endParaRPr lang="en-FR" altLang="zh-CN" sz="16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2B7A90F-5688-4F27-A51A-C397F547D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792" y="4652621"/>
                <a:ext cx="6684282" cy="1248612"/>
              </a:xfrm>
              <a:prstGeom prst="rect">
                <a:avLst/>
              </a:prstGeom>
              <a:blipFill>
                <a:blip r:embed="rId5"/>
                <a:stretch>
                  <a:fillRect l="-912" t="-2439" b="-1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8EE0789E-D06F-486C-A636-C2162D1B71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04" t="17368" r="23882" b="8539"/>
          <a:stretch/>
        </p:blipFill>
        <p:spPr>
          <a:xfrm>
            <a:off x="4632183" y="1012088"/>
            <a:ext cx="3660010" cy="3683266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5C935056-E815-43BD-B14B-5A3D90089FE7}"/>
              </a:ext>
            </a:extLst>
          </p:cNvPr>
          <p:cNvCxnSpPr>
            <a:cxnSpLocks/>
          </p:cNvCxnSpPr>
          <p:nvPr/>
        </p:nvCxnSpPr>
        <p:spPr>
          <a:xfrm flipH="1" flipV="1">
            <a:off x="6578600" y="2912831"/>
            <a:ext cx="2463800" cy="1174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737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410A4F-95C5-4AF2-B47C-E5417643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Cost estimation – PS scheme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86B7795-2138-432C-9435-B34AA93350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699236"/>
                <a:ext cx="58928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sz="2400" dirty="0"/>
                  <a:t>SiPM+FEE:</a:t>
                </a:r>
              </a:p>
              <a:p>
                <a:r>
                  <a:rPr lang="en-US" altLang="zh-CN" sz="2400" dirty="0"/>
                  <a:t>Number of detector channels: 51,744</a:t>
                </a:r>
              </a:p>
              <a:p>
                <a:pPr lvl="1"/>
                <a:r>
                  <a:rPr lang="en-US" altLang="zh-CN" sz="2000" dirty="0"/>
                  <a:t>Endcaps:</a:t>
                </a:r>
              </a:p>
              <a:p>
                <a:pPr lvl="2"/>
                <a:r>
                  <a:rPr lang="en-US" altLang="zh-CN" sz="1800" dirty="0"/>
                  <a:t>Inner modules: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72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2 = 6,912</m:t>
                    </m:r>
                  </m:oMath>
                </a14:m>
                <a:endParaRPr lang="en-US" altLang="zh-CN" sz="1800" dirty="0"/>
              </a:p>
              <a:p>
                <a:pPr lvl="2"/>
                <a:r>
                  <a:rPr lang="en-US" altLang="zh-CN" sz="1800" dirty="0"/>
                  <a:t>Outer modules: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128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2 = 12,288</m:t>
                    </m:r>
                  </m:oMath>
                </a14:m>
                <a:endParaRPr lang="en-US" altLang="zh-CN" sz="1800" dirty="0"/>
              </a:p>
              <a:p>
                <a:pPr lvl="1"/>
                <a:r>
                  <a:rPr lang="en-US" altLang="zh-CN" sz="2000" dirty="0"/>
                  <a:t>Barrel: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1356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12 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= 32,544</m:t>
                    </m:r>
                  </m:oMath>
                </a14:m>
                <a:endParaRPr lang="en-US" altLang="zh-CN" sz="2000" dirty="0"/>
              </a:p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Cost: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51,744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𝑐h</m:t>
                    </m:r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80/</m:t>
                    </m:r>
                    <m:r>
                      <a:rPr lang="en-US" altLang="zh-CN" sz="2400" i="1" dirty="0" err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𝑐h</m:t>
                    </m:r>
                    <m:r>
                      <a:rPr lang="en-US" altLang="zh-CN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4.14 </m:t>
                    </m:r>
                    <m:r>
                      <a:rPr lang="en-US" altLang="zh-CN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altLang="zh-CN" sz="1600" dirty="0" err="1"/>
                  <a:t>SiPM</a:t>
                </a:r>
                <a:r>
                  <a:rPr lang="en-US" altLang="zh-CN" sz="1600" dirty="0"/>
                  <a:t>: </a:t>
                </a:r>
                <a:r>
                  <a:rPr lang="zh-CN" altLang="en-US" sz="1600" dirty="0"/>
                  <a:t>￥</a:t>
                </a:r>
                <a:r>
                  <a:rPr lang="en-US" altLang="zh-CN" sz="1600" dirty="0"/>
                  <a:t>50/</a:t>
                </a:r>
                <a:r>
                  <a:rPr lang="en-US" altLang="zh-CN" sz="1600" dirty="0" err="1"/>
                  <a:t>ch</a:t>
                </a:r>
                <a:endParaRPr lang="en-US" altLang="zh-CN" sz="1600" dirty="0"/>
              </a:p>
              <a:p>
                <a:pPr marL="457200" lvl="1" indent="0">
                  <a:buNone/>
                </a:pPr>
                <a:r>
                  <a:rPr lang="en-US" altLang="zh-CN" sz="1600" dirty="0" err="1"/>
                  <a:t>Pream</a:t>
                </a:r>
                <a:r>
                  <a:rPr lang="en-US" altLang="zh-CN" sz="1600" dirty="0"/>
                  <a:t>: </a:t>
                </a:r>
                <a:r>
                  <a:rPr lang="zh-CN" altLang="en-US" sz="1600" dirty="0"/>
                  <a:t>￥</a:t>
                </a:r>
                <a:r>
                  <a:rPr lang="en-US" altLang="zh-CN" sz="1600" dirty="0"/>
                  <a:t>30/</a:t>
                </a:r>
                <a:r>
                  <a:rPr lang="en-US" altLang="zh-CN" sz="1600" dirty="0" err="1"/>
                  <a:t>ch</a:t>
                </a:r>
                <a:r>
                  <a:rPr lang="en-US" altLang="zh-CN" sz="1600" dirty="0"/>
                  <a:t> (could be </a:t>
                </a:r>
                <a:r>
                  <a:rPr lang="zh-CN" altLang="en-US" sz="1600" dirty="0"/>
                  <a:t>￥</a:t>
                </a:r>
                <a:r>
                  <a:rPr lang="en-US" altLang="zh-CN" sz="1600" dirty="0"/>
                  <a:t>10)</a:t>
                </a:r>
              </a:p>
              <a:p>
                <a:pPr marL="0" indent="0">
                  <a:buNone/>
                </a:pPr>
                <a:r>
                  <a:rPr lang="en-US" altLang="zh-CN" sz="2400" dirty="0"/>
                  <a:t> 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86B7795-2138-432C-9435-B34AA9335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699236"/>
                <a:ext cx="5892800" cy="4351338"/>
              </a:xfrm>
              <a:blipFill>
                <a:blip r:embed="rId2"/>
                <a:stretch>
                  <a:fillRect l="-1656" t="-7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1B7A380-FBE6-43EE-A2F8-B967D5568FEB}"/>
                  </a:ext>
                </a:extLst>
              </p:cNvPr>
              <p:cNvSpPr txBox="1"/>
              <p:nvPr/>
            </p:nvSpPr>
            <p:spPr>
              <a:xfrm>
                <a:off x="6451715" y="1628800"/>
                <a:ext cx="5740285" cy="326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PS + </a:t>
                </a:r>
                <a:r>
                  <a:rPr lang="en-US" altLang="zh-CN" sz="2000" dirty="0" err="1"/>
                  <a:t>fibre</a:t>
                </a:r>
                <a:endParaRPr lang="en-US" altLang="zh-CN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Sensitive length: 148,416 m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Endcaps: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154.83+343.73</m:t>
                        </m:r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2 = 47861.76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Barrel: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4189.76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12 = 100,554.24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Sensitive area: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5936.64 </m:t>
                    </m:r>
                    <m:sSup>
                      <m:sSupPr>
                        <m:ctrlPr>
                          <a:rPr lang="en-US" altLang="zh-CN" sz="2000" i="1" dirty="0" err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i="1" dirty="0" err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Scintillator volume: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59.3664 </m:t>
                    </m:r>
                    <m:sSup>
                      <m:sSupPr>
                        <m:ctrlPr>
                          <a:rPr lang="en-US" altLang="zh-CN" sz="2000" i="1" dirty="0" err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i="1" dirty="0" err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endParaRPr lang="en-US" altLang="zh-CN" dirty="0"/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Cost for </a:t>
                </a:r>
                <a:r>
                  <a:rPr lang="en-US" altLang="zh-CN" dirty="0" err="1">
                    <a:solidFill>
                      <a:srgbClr val="FF0000"/>
                    </a:solidFill>
                  </a:rPr>
                  <a:t>fibre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148,416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45/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6.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68 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Cost for scintillator: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59.3664</m:t>
                    </m:r>
                    <m:sSup>
                      <m:sSup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200/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11.87 </m:t>
                    </m:r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</a:endParaRP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1B7A380-FBE6-43EE-A2F8-B967D5568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715" y="1628800"/>
                <a:ext cx="5740285" cy="3262432"/>
              </a:xfrm>
              <a:prstGeom prst="rect">
                <a:avLst/>
              </a:prstGeom>
              <a:blipFill>
                <a:blip r:embed="rId3"/>
                <a:stretch>
                  <a:fillRect l="-1062" t="-9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B4107BA-0D8F-4775-8279-BB8CB273DE76}"/>
                  </a:ext>
                </a:extLst>
              </p:cNvPr>
              <p:cNvSpPr txBox="1"/>
              <p:nvPr/>
            </p:nvSpPr>
            <p:spPr>
              <a:xfrm>
                <a:off x="5879976" y="4922507"/>
                <a:ext cx="5899354" cy="120032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Total cost: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𝟏𝟒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𝟔𝟖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𝟖𝟕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𝟔𝟗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endParaRPr lang="en-US" altLang="zh-CN" b="1" dirty="0">
                  <a:solidFill>
                    <a:srgbClr val="FF0000"/>
                  </a:solidFill>
                </a:endParaRPr>
              </a:p>
              <a:p>
                <a:r>
                  <a:rPr lang="en-US" altLang="zh-CN" dirty="0"/>
                  <a:t>Consider 20% is for additional costs, like the module structure, wastage, etc.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22.69</m:t>
                      </m:r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1.2 = 27.228 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B4107BA-0D8F-4775-8279-BB8CB273D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976" y="4922507"/>
                <a:ext cx="5899354" cy="1200329"/>
              </a:xfrm>
              <a:prstGeom prst="rect">
                <a:avLst/>
              </a:prstGeom>
              <a:blipFill>
                <a:blip r:embed="rId4"/>
                <a:stretch>
                  <a:fillRect l="-721" t="-1493"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CF4F484B-B171-4FB3-AD41-803CCB7351A3}"/>
              </a:ext>
            </a:extLst>
          </p:cNvPr>
          <p:cNvSpPr/>
          <p:nvPr/>
        </p:nvSpPr>
        <p:spPr>
          <a:xfrm>
            <a:off x="9851041" y="979629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Unit: CNY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812863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51381" y="234788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CEPC RPC Muon cost</a:t>
            </a:r>
            <a:endParaRPr lang="zh-CN" altLang="en-US" sz="25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07369" y="746563"/>
          <a:ext cx="1144927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1">
                  <a:extLst>
                    <a:ext uri="{9D8B030D-6E8A-4147-A177-3AD203B41FA5}">
                      <a16:colId xmlns:a16="http://schemas.microsoft.com/office/drawing/2014/main" val="4152329504"/>
                    </a:ext>
                  </a:extLst>
                </a:gridCol>
                <a:gridCol w="1637280">
                  <a:extLst>
                    <a:ext uri="{9D8B030D-6E8A-4147-A177-3AD203B41FA5}">
                      <a16:colId xmlns:a16="http://schemas.microsoft.com/office/drawing/2014/main" val="2087071387"/>
                    </a:ext>
                  </a:extLst>
                </a:gridCol>
                <a:gridCol w="2194091">
                  <a:extLst>
                    <a:ext uri="{9D8B030D-6E8A-4147-A177-3AD203B41FA5}">
                      <a16:colId xmlns:a16="http://schemas.microsoft.com/office/drawing/2014/main" val="4147563761"/>
                    </a:ext>
                  </a:extLst>
                </a:gridCol>
                <a:gridCol w="3480282">
                  <a:extLst>
                    <a:ext uri="{9D8B030D-6E8A-4147-A177-3AD203B41FA5}">
                      <a16:colId xmlns:a16="http://schemas.microsoft.com/office/drawing/2014/main" val="11053627"/>
                    </a:ext>
                  </a:extLst>
                </a:gridCol>
                <a:gridCol w="1689346">
                  <a:extLst>
                    <a:ext uri="{9D8B030D-6E8A-4147-A177-3AD203B41FA5}">
                      <a16:colId xmlns:a16="http://schemas.microsoft.com/office/drawing/2014/main" val="181846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23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Bare RPCs (Bakelite)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5080 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2200/m^2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11.18 </a:t>
                      </a:r>
                      <a:r>
                        <a:rPr lang="en-US" altLang="zh-CN" sz="2000" baseline="0" dirty="0"/>
                        <a:t> +0.6 = 11.78M</a:t>
                      </a:r>
                      <a:endParaRPr lang="en-US" altLang="zh-C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From</a:t>
                      </a:r>
                      <a:r>
                        <a:rPr lang="en-US" altLang="zh-CN" sz="2000" baseline="0" dirty="0"/>
                        <a:t> </a:t>
                      </a:r>
                      <a:r>
                        <a:rPr lang="en-US" altLang="zh-CN" sz="2000" dirty="0"/>
                        <a:t>GNKD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624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Bare RPCs(glass)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5080 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1000/m^2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5.08+0.6=5.68M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0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Box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280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3500/module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0.98</a:t>
                      </a:r>
                      <a:r>
                        <a:rPr lang="en-US" altLang="zh-CN" sz="2000" baseline="0" dirty="0"/>
                        <a:t> 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3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Readout strip &amp; insulation</a:t>
                      </a:r>
                      <a:r>
                        <a:rPr lang="en-US" altLang="zh-CN" sz="2000" baseline="0" dirty="0"/>
                        <a:t> materials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5080 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1000/m^2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5.08 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Ref to DYB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29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Subtotal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17.84(Bakelite)/11.74(glass)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66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Electronics (discrete)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31100 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~200/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aseline="0" dirty="0"/>
                        <a:t>6.22 M </a:t>
                      </a:r>
                      <a:endParaRPr lang="en-US" altLang="zh-C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From</a:t>
                      </a:r>
                      <a:r>
                        <a:rPr lang="en-US" altLang="zh-CN" sz="2000" baseline="0" dirty="0"/>
                        <a:t> USTC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584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Electronics (ASIC)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31100 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~146.5/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4.55M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From USTC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5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HV system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1.5M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16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Gas system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1.0M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93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Total </a:t>
                      </a:r>
                      <a:endParaRPr lang="zh-CN" altLang="en-US" sz="2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altLang="zh-CN" sz="2000" dirty="0"/>
                        <a:t>Bakelite</a:t>
                      </a:r>
                      <a:r>
                        <a:rPr lang="en-US" altLang="zh-CN" sz="2000" baseline="0" dirty="0"/>
                        <a:t> RPC: </a:t>
                      </a:r>
                      <a:r>
                        <a:rPr lang="en-US" altLang="zh-CN" sz="2000" dirty="0"/>
                        <a:t>26.56M(discrete)/2.489(ASIC); Glass RPC: 20.46M(discrete)/18.79(ASIC)</a:t>
                      </a:r>
                      <a:endParaRPr lang="zh-CN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478643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695400" y="5444724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RPC mass production condition</a:t>
            </a:r>
            <a:endParaRPr lang="zh-CN" altLang="en-US" sz="25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5F9019F-092A-4CE3-8E65-1DAF8E826D79}"/>
              </a:ext>
            </a:extLst>
          </p:cNvPr>
          <p:cNvSpPr txBox="1"/>
          <p:nvPr/>
        </p:nvSpPr>
        <p:spPr>
          <a:xfrm>
            <a:off x="791072" y="5851137"/>
            <a:ext cx="1065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Vendor: </a:t>
            </a:r>
            <a:r>
              <a:rPr lang="en-US" altLang="zh-CN" sz="2000" dirty="0" err="1"/>
              <a:t>GaoNengKeDi</a:t>
            </a:r>
            <a:r>
              <a:rPr lang="en-US" altLang="zh-CN" sz="2000" dirty="0"/>
              <a:t> </a:t>
            </a:r>
            <a:r>
              <a:rPr lang="en-US" altLang="zh-CN" sz="2000" dirty="0" err="1"/>
              <a:t>co.ltd</a:t>
            </a:r>
            <a:r>
              <a:rPr lang="en-US" altLang="zh-CN" sz="2000" dirty="0"/>
              <a:t>  only, currently; glass RPC no problem. A new clean room is needed. Raw materials are not an issue. (Bakelite, graphite, glass, glue, strips of insulation film, etc. 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CE820C8-5F76-4C49-86F3-6D31D5027DD7}"/>
              </a:ext>
            </a:extLst>
          </p:cNvPr>
          <p:cNvSpPr txBox="1"/>
          <p:nvPr/>
        </p:nvSpPr>
        <p:spPr>
          <a:xfrm>
            <a:off x="7608168" y="2347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 previous estimation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402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6FA1491-1AFC-4901-81B5-0D3CEDE586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9826" y="1555856"/>
                <a:ext cx="7573693" cy="496948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sz="2400" dirty="0"/>
                  <a:t>Production of Higgs: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𝑍𝐻</m:t>
                    </m:r>
                  </m:oMath>
                </a14:m>
                <a:r>
                  <a:rPr lang="en-US" altLang="zh-CN" sz="2400" dirty="0"/>
                  <a:t>, Higgs could be determined in the recoil of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/>
                  <a:t>. </a:t>
                </a:r>
              </a:p>
              <a:p>
                <a:pPr lvl="1"/>
                <a:r>
                  <a:rPr lang="en-US" altLang="zh-CN" sz="2000" dirty="0"/>
                  <a:t>Special determination of muon with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≈40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2000" dirty="0"/>
                  <a:t>.</a:t>
                </a:r>
              </a:p>
              <a:p>
                <a:r>
                  <a:rPr lang="en-US" altLang="zh-CN" sz="2400" dirty="0"/>
                  <a:t>Muons provide in many theoretical models a characteristic signature for new physics.</a:t>
                </a:r>
              </a:p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Muon detector is designed </a:t>
                </a:r>
                <a:r>
                  <a:rPr lang="en-US" altLang="zh-CN" sz="2400" dirty="0" err="1">
                    <a:solidFill>
                      <a:srgbClr val="FF0000"/>
                    </a:solidFill>
                  </a:rPr>
                  <a:t>ror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 muon identification, but not limited to.</a:t>
                </a:r>
              </a:p>
              <a:p>
                <a:pPr lvl="1"/>
                <a:r>
                  <a:rPr lang="en-US" altLang="zh-CN" sz="1800" dirty="0"/>
                  <a:t>Could be used to detect the leakage of HCAL.</a:t>
                </a:r>
              </a:p>
              <a:p>
                <a:pPr lvl="1"/>
                <a:r>
                  <a:rPr lang="en-US" altLang="zh-CN" sz="1800" dirty="0"/>
                  <a:t>Can be used for trigger, like in ATLAS.</a:t>
                </a:r>
              </a:p>
              <a:p>
                <a:pPr lvl="1"/>
                <a:r>
                  <a:rPr lang="en-US" altLang="zh-CN" sz="1800" dirty="0"/>
                  <a:t>Could be useful for T0 determination.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)/</m:t>
                    </m:r>
                    <m:rad>
                      <m:radPr>
                        <m:degHide m:val="on"/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h𝑖𝑡𝑠</m:t>
                            </m:r>
                          </m:sub>
                        </m:sSub>
                      </m:e>
                    </m:rad>
                  </m:oMath>
                </a14:m>
                <a:endParaRPr lang="en-US" altLang="zh-CN" sz="1800" dirty="0"/>
              </a:p>
              <a:p>
                <a:pPr lvl="1"/>
                <a:r>
                  <a:rPr lang="en-US" altLang="zh-CN" sz="1800" dirty="0"/>
                  <a:t>Can be used to search for Long-lived particles, with its large volume, and relatively clean environment after HCAL. </a:t>
                </a:r>
              </a:p>
              <a:p>
                <a:r>
                  <a:rPr lang="en-US" altLang="zh-CN" sz="2400" dirty="0"/>
                  <a:t>Furthermore, it must be robust and lost cost.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96FA1491-1AFC-4901-81B5-0D3CEDE586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9826" y="1555856"/>
                <a:ext cx="7573693" cy="4969488"/>
              </a:xfrm>
              <a:blipFill>
                <a:blip r:embed="rId2"/>
                <a:stretch>
                  <a:fillRect l="-563" t="-9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777F52-E73E-4D18-8A8E-CDD3BD074151}"/>
              </a:ext>
            </a:extLst>
          </p:cNvPr>
          <p:cNvSpPr txBox="1"/>
          <p:nvPr/>
        </p:nvSpPr>
        <p:spPr>
          <a:xfrm>
            <a:off x="551384" y="1101757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Muon detector, the outmost detector with large volume.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97B8C86-F79D-4DD4-9ECC-96F9708D97A7}"/>
              </a:ext>
            </a:extLst>
          </p:cNvPr>
          <p:cNvGrpSpPr/>
          <p:nvPr/>
        </p:nvGrpSpPr>
        <p:grpSpPr>
          <a:xfrm>
            <a:off x="8074516" y="2204864"/>
            <a:ext cx="4049895" cy="3216763"/>
            <a:chOff x="8074516" y="2204864"/>
            <a:chExt cx="4049895" cy="321676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78CA1CF-D7ED-4E26-966D-782B26FE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2420888"/>
              <a:ext cx="3401990" cy="2834991"/>
            </a:xfrm>
            <a:prstGeom prst="rect">
              <a:avLst/>
            </a:pr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77171E5E-E143-40EB-9437-ADE8F043DB45}"/>
                </a:ext>
              </a:extLst>
            </p:cNvPr>
            <p:cNvSpPr/>
            <p:nvPr/>
          </p:nvSpPr>
          <p:spPr>
            <a:xfrm>
              <a:off x="8512865" y="2440057"/>
              <a:ext cx="3160644" cy="2777986"/>
            </a:xfrm>
            <a:custGeom>
              <a:avLst/>
              <a:gdLst>
                <a:gd name="connsiteX0" fmla="*/ 556592 w 3160644"/>
                <a:gd name="connsiteY0" fmla="*/ 99391 h 2777986"/>
                <a:gd name="connsiteX1" fmla="*/ 626165 w 3160644"/>
                <a:gd name="connsiteY1" fmla="*/ 1073426 h 2777986"/>
                <a:gd name="connsiteX2" fmla="*/ 0 w 3160644"/>
                <a:gd name="connsiteY2" fmla="*/ 1595230 h 2777986"/>
                <a:gd name="connsiteX3" fmla="*/ 39757 w 3160644"/>
                <a:gd name="connsiteY3" fmla="*/ 1863586 h 2777986"/>
                <a:gd name="connsiteX4" fmla="*/ 233570 w 3160644"/>
                <a:gd name="connsiteY4" fmla="*/ 2117034 h 2777986"/>
                <a:gd name="connsiteX5" fmla="*/ 2464905 w 3160644"/>
                <a:gd name="connsiteY5" fmla="*/ 2777986 h 2777986"/>
                <a:gd name="connsiteX6" fmla="*/ 2643809 w 3160644"/>
                <a:gd name="connsiteY6" fmla="*/ 2678595 h 2777986"/>
                <a:gd name="connsiteX7" fmla="*/ 2827683 w 3160644"/>
                <a:gd name="connsiteY7" fmla="*/ 2345634 h 2777986"/>
                <a:gd name="connsiteX8" fmla="*/ 3001618 w 3160644"/>
                <a:gd name="connsiteY8" fmla="*/ 1853647 h 2777986"/>
                <a:gd name="connsiteX9" fmla="*/ 3105978 w 3160644"/>
                <a:gd name="connsiteY9" fmla="*/ 1321904 h 2777986"/>
                <a:gd name="connsiteX10" fmla="*/ 3160644 w 3160644"/>
                <a:gd name="connsiteY10" fmla="*/ 824947 h 2777986"/>
                <a:gd name="connsiteX11" fmla="*/ 3130826 w 3160644"/>
                <a:gd name="connsiteY11" fmla="*/ 457200 h 2777986"/>
                <a:gd name="connsiteX12" fmla="*/ 2966831 w 3160644"/>
                <a:gd name="connsiteY12" fmla="*/ 367747 h 2777986"/>
                <a:gd name="connsiteX13" fmla="*/ 715618 w 3160644"/>
                <a:gd name="connsiteY13" fmla="*/ 0 h 2777986"/>
                <a:gd name="connsiteX14" fmla="*/ 556592 w 3160644"/>
                <a:gd name="connsiteY14" fmla="*/ 99391 h 277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60644" h="2777986">
                  <a:moveTo>
                    <a:pt x="556592" y="99391"/>
                  </a:moveTo>
                  <a:lnTo>
                    <a:pt x="626165" y="1073426"/>
                  </a:lnTo>
                  <a:lnTo>
                    <a:pt x="0" y="1595230"/>
                  </a:lnTo>
                  <a:lnTo>
                    <a:pt x="39757" y="1863586"/>
                  </a:lnTo>
                  <a:lnTo>
                    <a:pt x="233570" y="2117034"/>
                  </a:lnTo>
                  <a:lnTo>
                    <a:pt x="2464905" y="2777986"/>
                  </a:lnTo>
                  <a:lnTo>
                    <a:pt x="2643809" y="2678595"/>
                  </a:lnTo>
                  <a:lnTo>
                    <a:pt x="2827683" y="2345634"/>
                  </a:lnTo>
                  <a:lnTo>
                    <a:pt x="3001618" y="1853647"/>
                  </a:lnTo>
                  <a:lnTo>
                    <a:pt x="3105978" y="1321904"/>
                  </a:lnTo>
                  <a:lnTo>
                    <a:pt x="3160644" y="824947"/>
                  </a:lnTo>
                  <a:lnTo>
                    <a:pt x="3130826" y="457200"/>
                  </a:lnTo>
                  <a:lnTo>
                    <a:pt x="2966831" y="367747"/>
                  </a:lnTo>
                  <a:lnTo>
                    <a:pt x="715618" y="0"/>
                  </a:lnTo>
                  <a:lnTo>
                    <a:pt x="556592" y="99391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47C860FC-99D4-4116-BB79-64CF0CE899C6}"/>
                </a:ext>
              </a:extLst>
            </p:cNvPr>
            <p:cNvSpPr/>
            <p:nvPr/>
          </p:nvSpPr>
          <p:spPr>
            <a:xfrm>
              <a:off x="9024730" y="2902226"/>
              <a:ext cx="2032553" cy="1495839"/>
            </a:xfrm>
            <a:custGeom>
              <a:avLst/>
              <a:gdLst>
                <a:gd name="connsiteX0" fmla="*/ 357809 w 2032553"/>
                <a:gd name="connsiteY0" fmla="*/ 0 h 1495839"/>
                <a:gd name="connsiteX1" fmla="*/ 397566 w 2032553"/>
                <a:gd name="connsiteY1" fmla="*/ 675861 h 1495839"/>
                <a:gd name="connsiteX2" fmla="*/ 0 w 2032553"/>
                <a:gd name="connsiteY2" fmla="*/ 1053548 h 1495839"/>
                <a:gd name="connsiteX3" fmla="*/ 1639957 w 2032553"/>
                <a:gd name="connsiteY3" fmla="*/ 1490870 h 1495839"/>
                <a:gd name="connsiteX4" fmla="*/ 1664805 w 2032553"/>
                <a:gd name="connsiteY4" fmla="*/ 1495839 h 1495839"/>
                <a:gd name="connsiteX5" fmla="*/ 1992796 w 2032553"/>
                <a:gd name="connsiteY5" fmla="*/ 1053548 h 1495839"/>
                <a:gd name="connsiteX6" fmla="*/ 2032553 w 2032553"/>
                <a:gd name="connsiteY6" fmla="*/ 308113 h 1495839"/>
                <a:gd name="connsiteX7" fmla="*/ 357809 w 2032553"/>
                <a:gd name="connsiteY7" fmla="*/ 0 h 149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553" h="1495839">
                  <a:moveTo>
                    <a:pt x="357809" y="0"/>
                  </a:moveTo>
                  <a:lnTo>
                    <a:pt x="397566" y="675861"/>
                  </a:lnTo>
                  <a:lnTo>
                    <a:pt x="0" y="1053548"/>
                  </a:lnTo>
                  <a:lnTo>
                    <a:pt x="1639957" y="1490870"/>
                  </a:lnTo>
                  <a:lnTo>
                    <a:pt x="1664805" y="1495839"/>
                  </a:lnTo>
                  <a:lnTo>
                    <a:pt x="1992796" y="1053548"/>
                  </a:lnTo>
                  <a:lnTo>
                    <a:pt x="2032553" y="308113"/>
                  </a:lnTo>
                  <a:lnTo>
                    <a:pt x="357809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823CD96-5A61-4B53-BAAB-85809C66DED2}"/>
                </a:ext>
              </a:extLst>
            </p:cNvPr>
            <p:cNvSpPr txBox="1"/>
            <p:nvPr/>
          </p:nvSpPr>
          <p:spPr>
            <a:xfrm>
              <a:off x="9912424" y="2204864"/>
              <a:ext cx="792088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Barrel</a:t>
              </a:r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052ECEC-89C4-416D-B88A-A459467FEA80}"/>
                </a:ext>
              </a:extLst>
            </p:cNvPr>
            <p:cNvSpPr txBox="1"/>
            <p:nvPr/>
          </p:nvSpPr>
          <p:spPr>
            <a:xfrm>
              <a:off x="8074516" y="3123463"/>
              <a:ext cx="901804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Endcap</a:t>
              </a:r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A0201BC-0310-44A0-B469-933A177FDE1B}"/>
                </a:ext>
              </a:extLst>
            </p:cNvPr>
            <p:cNvSpPr txBox="1"/>
            <p:nvPr/>
          </p:nvSpPr>
          <p:spPr>
            <a:xfrm>
              <a:off x="11222607" y="5052295"/>
              <a:ext cx="901804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dirty="0"/>
                <a:t>Endcap</a:t>
              </a:r>
              <a:endParaRPr lang="zh-CN" altLang="en-US" dirty="0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6BBE8F9C-6F73-4275-95CA-D7071FD28249}"/>
              </a:ext>
            </a:extLst>
          </p:cNvPr>
          <p:cNvSpPr txBox="1"/>
          <p:nvPr/>
        </p:nvSpPr>
        <p:spPr>
          <a:xfrm>
            <a:off x="8256240" y="5877272"/>
            <a:ext cx="317379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We seek excellent performance from the muon detector!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3018128-7D9A-4FF5-BC78-640DE9C1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281" y="684463"/>
            <a:ext cx="6165431" cy="42484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7363" y="207409"/>
            <a:ext cx="55648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Bakelite or glass?</a:t>
            </a:r>
          </a:p>
        </p:txBody>
      </p:sp>
      <p:sp>
        <p:nvSpPr>
          <p:cNvPr id="5" name="矩形 4"/>
          <p:cNvSpPr/>
          <p:nvPr/>
        </p:nvSpPr>
        <p:spPr>
          <a:xfrm>
            <a:off x="359058" y="1202340"/>
            <a:ext cx="540292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Major factors for choosing glass:</a:t>
            </a:r>
          </a:p>
          <a:p>
            <a:pPr marL="457200" indent="-457200">
              <a:buAutoNum type="arabicPeriod"/>
            </a:pPr>
            <a:r>
              <a:rPr lang="en-US" altLang="zh-CN" sz="2000" dirty="0"/>
              <a:t>Module size is too big, Bakelite bare chamber size limited in 2.3*1.1m (Bakelite plate 2.4*1.2m). Glass can be larger, 2.44*2.0m (2mm glass plate 2.44*2.0m) . </a:t>
            </a:r>
            <a:r>
              <a:rPr lang="en-US" altLang="zh-CN" sz="2000" dirty="0">
                <a:solidFill>
                  <a:srgbClr val="0000FF"/>
                </a:solidFill>
              </a:rPr>
              <a:t>Two workers can handle. </a:t>
            </a:r>
          </a:p>
          <a:p>
            <a:pPr marL="457200" indent="-457200">
              <a:buAutoNum type="arabicPeriod"/>
            </a:pPr>
            <a:r>
              <a:rPr lang="en-US" altLang="zh-CN" sz="2000" dirty="0">
                <a:solidFill>
                  <a:srgbClr val="FF0000"/>
                </a:solidFill>
              </a:rPr>
              <a:t>Much cheaper, float glass plate -2mm, 10.6/m^2, 21.2(double layer)/m^2 for glass RPC. So bare chamber cost should be much lower than the Bakelite one. (</a:t>
            </a:r>
            <a:r>
              <a:rPr lang="en-US" altLang="zh-CN" sz="2000" dirty="0" err="1">
                <a:solidFill>
                  <a:srgbClr val="FF0000"/>
                </a:solidFill>
              </a:rPr>
              <a:t>e.g</a:t>
            </a:r>
            <a:r>
              <a:rPr lang="en-US" altLang="zh-CN" sz="2000" dirty="0">
                <a:solidFill>
                  <a:srgbClr val="FF0000"/>
                </a:solidFill>
              </a:rPr>
              <a:t>, half or 1/3). </a:t>
            </a:r>
          </a:p>
          <a:p>
            <a:pPr marL="457200" indent="-457200">
              <a:buAutoNum type="arabicPeriod"/>
            </a:pPr>
            <a:r>
              <a:rPr lang="en-US" altLang="zh-CN" sz="2000" dirty="0">
                <a:solidFill>
                  <a:srgbClr val="FF0000"/>
                </a:solidFill>
              </a:rPr>
              <a:t>Strength and performance improved for glass, not fragile, bulk resistivity could be controlled to  0.1~1*10^12 </a:t>
            </a:r>
            <a:r>
              <a:rPr lang="en-US" altLang="zh-CN" sz="2000" dirty="0" err="1">
                <a:solidFill>
                  <a:srgbClr val="FF0000"/>
                </a:solidFill>
              </a:rPr>
              <a:t>Ωm</a:t>
            </a:r>
            <a:r>
              <a:rPr lang="en-US" altLang="zh-CN" sz="2000" dirty="0">
                <a:solidFill>
                  <a:srgbClr val="FF0000"/>
                </a:solidFill>
              </a:rPr>
              <a:t>*cm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10449138" y="764704"/>
            <a:ext cx="1270427" cy="360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20036" y="5456897"/>
            <a:ext cx="110642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/>
              <a:t>For CEPC RPC, glass should be a better choice according to current survey in China.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But glass RPC option needs some R&amp;Ds, rate capability and aging are the main issues.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959324" y="5079993"/>
            <a:ext cx="979627" cy="369332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Old data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2" name="直接箭头连接符 11"/>
          <p:cNvCxnSpPr>
            <a:stCxn id="7" idx="0"/>
          </p:cNvCxnSpPr>
          <p:nvPr/>
        </p:nvCxnSpPr>
        <p:spPr>
          <a:xfrm flipV="1">
            <a:off x="10449138" y="4365105"/>
            <a:ext cx="471398" cy="7148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124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B9BF7E8-5AE6-4C1C-9BDF-C634C5E64C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7142584" cy="484030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/>
                  <a:t>Solid angle coverage: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0.98×4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Detection efficiency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&gt;1.5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2400" dirty="0"/>
                  <a:t>):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&gt;95%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Fake (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2400" dirty="0"/>
                  <a:t>) @ 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30 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24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&lt;1%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Position resolution: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Time resolution: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1−2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sz="2400" dirty="0"/>
              </a:p>
              <a:p>
                <a:r>
                  <a:rPr lang="en-US" altLang="zh-CN" sz="2400" dirty="0"/>
                  <a:t>Rate capability: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~60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B9BF7E8-5AE6-4C1C-9BDF-C634C5E64C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7142584" cy="4840303"/>
              </a:xfrm>
              <a:blipFill>
                <a:blip r:embed="rId2"/>
                <a:stretch>
                  <a:fillRect l="-597" t="-6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右大括号 3">
            <a:extLst>
              <a:ext uri="{FF2B5EF4-FFF2-40B4-BE49-F238E27FC236}">
                <a16:creationId xmlns:a16="http://schemas.microsoft.com/office/drawing/2014/main" id="{C807774B-6341-4A0C-85AE-9C0FBBA41C2E}"/>
              </a:ext>
            </a:extLst>
          </p:cNvPr>
          <p:cNvSpPr/>
          <p:nvPr/>
        </p:nvSpPr>
        <p:spPr>
          <a:xfrm>
            <a:off x="7104112" y="1484784"/>
            <a:ext cx="288032" cy="720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D391F2B-8C9F-41B4-83C0-E0ACD50C205F}"/>
              </a:ext>
            </a:extLst>
          </p:cNvPr>
          <p:cNvSpPr txBox="1"/>
          <p:nvPr/>
        </p:nvSpPr>
        <p:spPr>
          <a:xfrm>
            <a:off x="8328248" y="1656688"/>
            <a:ext cx="165618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High efficiency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26B55B0-8679-42A7-AA14-310D3FB741B1}"/>
              </a:ext>
            </a:extLst>
          </p:cNvPr>
          <p:cNvSpPr txBox="1"/>
          <p:nvPr/>
        </p:nvSpPr>
        <p:spPr>
          <a:xfrm>
            <a:off x="6456040" y="2447029"/>
            <a:ext cx="14401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Low fake rate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6B08EB-1825-40E9-99D8-47A7D2787981}"/>
              </a:ext>
            </a:extLst>
          </p:cNvPr>
          <p:cNvSpPr txBox="1"/>
          <p:nvPr/>
        </p:nvSpPr>
        <p:spPr>
          <a:xfrm>
            <a:off x="5447928" y="2996700"/>
            <a:ext cx="496855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Resolution due to the multiple scattering of muon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AD1218-09E1-464A-80AD-B30A5D80DBD5}"/>
              </a:ext>
            </a:extLst>
          </p:cNvPr>
          <p:cNvSpPr txBox="1"/>
          <p:nvPr/>
        </p:nvSpPr>
        <p:spPr>
          <a:xfrm>
            <a:off x="5375920" y="3491969"/>
            <a:ext cx="561662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A typical time resolution of modern muon detector, and useful for trigger, T0 and background suppression.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962656-28A9-4455-919C-A8BA9A6CE8A5}"/>
              </a:ext>
            </a:extLst>
          </p:cNvPr>
          <p:cNvSpPr txBox="1"/>
          <p:nvPr/>
        </p:nvSpPr>
        <p:spPr>
          <a:xfrm>
            <a:off x="3683732" y="4585368"/>
            <a:ext cx="464451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Compatible with  the high luminosity operation 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5429A28F-D39A-45E8-879F-56A23760CEF6}"/>
              </a:ext>
            </a:extLst>
          </p:cNvPr>
          <p:cNvCxnSpPr>
            <a:cxnSpLocks/>
          </p:cNvCxnSpPr>
          <p:nvPr/>
        </p:nvCxnSpPr>
        <p:spPr>
          <a:xfrm>
            <a:off x="7680176" y="1841354"/>
            <a:ext cx="50405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BB7A096-E61E-4BB6-ABE7-6F97AF19B354}"/>
              </a:ext>
            </a:extLst>
          </p:cNvPr>
          <p:cNvCxnSpPr>
            <a:cxnSpLocks/>
          </p:cNvCxnSpPr>
          <p:nvPr/>
        </p:nvCxnSpPr>
        <p:spPr>
          <a:xfrm>
            <a:off x="5663952" y="2636912"/>
            <a:ext cx="6480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A8CE3A9-3154-410C-AC7F-106FC9A4EFC3}"/>
              </a:ext>
            </a:extLst>
          </p:cNvPr>
          <p:cNvCxnSpPr>
            <a:cxnSpLocks/>
          </p:cNvCxnSpPr>
          <p:nvPr/>
        </p:nvCxnSpPr>
        <p:spPr>
          <a:xfrm>
            <a:off x="4655840" y="3140968"/>
            <a:ext cx="7200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E04279D1-71C1-4456-82E9-D70CB8827A86}"/>
              </a:ext>
            </a:extLst>
          </p:cNvPr>
          <p:cNvCxnSpPr>
            <a:cxnSpLocks/>
          </p:cNvCxnSpPr>
          <p:nvPr/>
        </p:nvCxnSpPr>
        <p:spPr>
          <a:xfrm>
            <a:off x="4472406" y="3717032"/>
            <a:ext cx="50405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DB584B5C-BFFC-49DA-9D6E-4A59F70F9E1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143672" y="4437112"/>
            <a:ext cx="540060" cy="3329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Technology survey and our choices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E6A890B-B7DF-4EB4-A4A5-5B4AB4A543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85861"/>
                <a:ext cx="8006680" cy="351129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altLang="zh-CN" dirty="0"/>
                  <a:t>Extuded plastic scintillator (PS) technology</a:t>
                </a:r>
              </a:p>
              <a:p>
                <a:pPr lvl="1"/>
                <a:r>
                  <a:rPr lang="en-US" altLang="zh-CN" dirty="0"/>
                  <a:t>Belle II, JUNO-TAO, MATHUSLA, LHAASO, </a:t>
                </a:r>
                <a:r>
                  <a:rPr lang="en-US" altLang="zh-CN" dirty="0" err="1"/>
                  <a:t>sPHENIX</a:t>
                </a:r>
                <a:r>
                  <a:rPr lang="en-US" altLang="zh-CN" dirty="0"/>
                  <a:t>, etc.</a:t>
                </a:r>
              </a:p>
              <a:p>
                <a:r>
                  <a:rPr lang="en-US" altLang="zh-CN" dirty="0"/>
                  <a:t>RPC technology:</a:t>
                </a:r>
              </a:p>
              <a:p>
                <a:pPr lvl="1"/>
                <a:r>
                  <a:rPr lang="en-US" altLang="zh-CN" dirty="0"/>
                  <a:t>Belle, BESIII, </a:t>
                </a:r>
                <a:r>
                  <a:rPr lang="en-US" altLang="zh-CN" dirty="0" err="1"/>
                  <a:t>Dayabay</a:t>
                </a:r>
                <a:r>
                  <a:rPr lang="en-US" altLang="zh-CN" dirty="0"/>
                  <a:t>, ATLAS, CMS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/>
                  <a:t>-RWELL (MGPD) technology</a:t>
                </a:r>
              </a:p>
              <a:p>
                <a:pPr lvl="1"/>
                <a:r>
                  <a:rPr lang="en-US" altLang="zh-CN" dirty="0"/>
                  <a:t>IDEA</a:t>
                </a:r>
              </a:p>
              <a:p>
                <a:r>
                  <a:rPr lang="en-US" altLang="zh-CN" dirty="0"/>
                  <a:t>Experiments @ LHC</a:t>
                </a:r>
              </a:p>
              <a:p>
                <a:pPr lvl="1"/>
                <a:r>
                  <a:rPr lang="en-US" altLang="zh-CN" dirty="0"/>
                  <a:t>ATLAS: Thin Gap Chamber, 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  <a:r>
                  <a:rPr lang="en-US" altLang="zh-CN" dirty="0"/>
                  <a:t>, Monitored Drift Tube, Small-Strip Thin-Gap Chamber, and Micromegas</a:t>
                </a:r>
              </a:p>
              <a:p>
                <a:pPr lvl="1"/>
                <a:r>
                  <a:rPr lang="en-US" altLang="zh-CN" dirty="0" err="1"/>
                  <a:t>LHCb</a:t>
                </a:r>
                <a:r>
                  <a:rPr lang="en-US" altLang="zh-CN" dirty="0"/>
                  <a:t>: MWPC,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</a:p>
              <a:p>
                <a:pPr lvl="1"/>
                <a:r>
                  <a:rPr lang="en-US" altLang="zh-CN" dirty="0"/>
                  <a:t>CMS: Drift tube, Cathode Strip Chamber,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RPC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DE6A890B-B7DF-4EB4-A4A5-5B4AB4A543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85861"/>
                <a:ext cx="8006680" cy="3511291"/>
              </a:xfrm>
              <a:blipFill>
                <a:blip r:embed="rId3"/>
                <a:stretch>
                  <a:fillRect l="-305" t="-1910" b="-8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6F2F5-077E-452F-AA9C-055CAFD3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2D9B80-F4A5-46F1-9A2C-FD86D122A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2597406"/>
            <a:ext cx="280957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86AC0D-D074-474F-A168-51079C0C6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70" y="3734533"/>
            <a:ext cx="2809575" cy="1140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4622F7-F26A-4D28-98D3-2C374E87F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009" y="5036516"/>
            <a:ext cx="2525005" cy="174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ED16BA-2F0E-4F15-93A7-40D3E3454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22" y="5246299"/>
            <a:ext cx="3609578" cy="1255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47CBEF-F121-4D0F-A6D9-47262EE190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10" y="4738858"/>
            <a:ext cx="4656663" cy="201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444545-DF73-4A00-9663-72A9BD9FDE3B}"/>
              </a:ext>
            </a:extLst>
          </p:cNvPr>
          <p:cNvSpPr txBox="1"/>
          <p:nvPr/>
        </p:nvSpPr>
        <p:spPr>
          <a:xfrm>
            <a:off x="7242459" y="2283145"/>
            <a:ext cx="187075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Simple structure: PS bar, fiber, </a:t>
            </a:r>
            <a:r>
              <a:rPr lang="en-US" altLang="zh-CN" dirty="0" err="1"/>
              <a:t>SiPM</a:t>
            </a:r>
            <a:endParaRPr lang="en-US" altLang="zh-CN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10DA559-6C6E-4186-A639-EA7ABA3BA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3426" y="1018142"/>
            <a:ext cx="2857624" cy="158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62B972A-1060-4658-8757-2FA86336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A517D0-F18D-414A-9E2E-C75756EB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C869F9-142A-4820-B7DA-011EEE47DC0F}"/>
              </a:ext>
            </a:extLst>
          </p:cNvPr>
          <p:cNvSpPr txBox="1"/>
          <p:nvPr/>
        </p:nvSpPr>
        <p:spPr>
          <a:xfrm>
            <a:off x="3431704" y="165053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F619FC-6152-4083-956E-A7F5B73DCA57}"/>
              </a:ext>
            </a:extLst>
          </p:cNvPr>
          <p:cNvSpPr txBox="1"/>
          <p:nvPr/>
        </p:nvSpPr>
        <p:spPr>
          <a:xfrm>
            <a:off x="7824192" y="148478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disadvantages</a:t>
            </a:r>
            <a:endParaRPr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CDDE86-B932-41DF-9252-B519CCF9357B}"/>
              </a:ext>
            </a:extLst>
          </p:cNvPr>
          <p:cNvSpPr txBox="1"/>
          <p:nvPr/>
        </p:nvSpPr>
        <p:spPr>
          <a:xfrm>
            <a:off x="8521576" y="368137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EPS and RPC have similar cost.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E7D977-8BB0-4B93-82A1-DC9E528ACB04}"/>
              </a:ext>
            </a:extLst>
          </p:cNvPr>
          <p:cNvSpPr txBox="1"/>
          <p:nvPr/>
        </p:nvSpPr>
        <p:spPr>
          <a:xfrm>
            <a:off x="8203199" y="4054671"/>
            <a:ext cx="3879241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Our choice: PS as the baseline option, RPC for comparison in R&amp;D.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表格 31">
                <a:extLst>
                  <a:ext uri="{FF2B5EF4-FFF2-40B4-BE49-F238E27FC236}">
                    <a16:creationId xmlns:a16="http://schemas.microsoft.com/office/drawing/2014/main" id="{E7B0E80A-6C29-4434-A692-33C69C4FA0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1487165"/>
                  </p:ext>
                </p:extLst>
              </p:nvPr>
            </p:nvGraphicFramePr>
            <p:xfrm>
              <a:off x="735386" y="1240439"/>
              <a:ext cx="10625976" cy="2291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9031">
                      <a:extLst>
                        <a:ext uri="{9D8B030D-6E8A-4147-A177-3AD203B41FA5}">
                          <a16:colId xmlns:a16="http://schemas.microsoft.com/office/drawing/2014/main" val="916189221"/>
                        </a:ext>
                      </a:extLst>
                    </a:gridCol>
                    <a:gridCol w="4954953">
                      <a:extLst>
                        <a:ext uri="{9D8B030D-6E8A-4147-A177-3AD203B41FA5}">
                          <a16:colId xmlns:a16="http://schemas.microsoft.com/office/drawing/2014/main" val="3799022082"/>
                        </a:ext>
                      </a:extLst>
                    </a:gridCol>
                    <a:gridCol w="3541992">
                      <a:extLst>
                        <a:ext uri="{9D8B030D-6E8A-4147-A177-3AD203B41FA5}">
                          <a16:colId xmlns:a16="http://schemas.microsoft.com/office/drawing/2014/main" val="2589609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Advantages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7096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PS(+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Solid detector, structure simple, high rate capability, low operation voltage, use 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en-US" altLang="zh-CN" dirty="0"/>
                            <a:t> similar to HCAL, time resolution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DCR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of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 err="1"/>
                            <a:t>SiPM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453428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Cost, mature tech., time resolution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Fill gas, HV system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035044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altLang="zh-CN" sz="1800" dirty="0"/>
                            <a:t>-RWELL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Spatial resolution, high rate capability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Structure, number of readout channels, time resolution, cost.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56117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表格 31">
                <a:extLst>
                  <a:ext uri="{FF2B5EF4-FFF2-40B4-BE49-F238E27FC236}">
                    <a16:creationId xmlns:a16="http://schemas.microsoft.com/office/drawing/2014/main" id="{E7B0E80A-6C29-4434-A692-33C69C4FA0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1487165"/>
                  </p:ext>
                </p:extLst>
              </p:nvPr>
            </p:nvGraphicFramePr>
            <p:xfrm>
              <a:off x="735386" y="1240439"/>
              <a:ext cx="10625976" cy="2291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9031">
                      <a:extLst>
                        <a:ext uri="{9D8B030D-6E8A-4147-A177-3AD203B41FA5}">
                          <a16:colId xmlns:a16="http://schemas.microsoft.com/office/drawing/2014/main" val="916189221"/>
                        </a:ext>
                      </a:extLst>
                    </a:gridCol>
                    <a:gridCol w="4954953">
                      <a:extLst>
                        <a:ext uri="{9D8B030D-6E8A-4147-A177-3AD203B41FA5}">
                          <a16:colId xmlns:a16="http://schemas.microsoft.com/office/drawing/2014/main" val="3799022082"/>
                        </a:ext>
                      </a:extLst>
                    </a:gridCol>
                    <a:gridCol w="3541992">
                      <a:extLst>
                        <a:ext uri="{9D8B030D-6E8A-4147-A177-3AD203B41FA5}">
                          <a16:colId xmlns:a16="http://schemas.microsoft.com/office/drawing/2014/main" val="258960934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Advantages</a:t>
                          </a:r>
                          <a:endParaRPr lang="zh-CN" altLang="en-US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1709609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PS(+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Solid detector, structure simple, high rate capability, low operation voltage, use </a:t>
                          </a:r>
                          <a:r>
                            <a:rPr lang="en-US" altLang="zh-CN" dirty="0" err="1"/>
                            <a:t>SiPM</a:t>
                          </a:r>
                          <a:r>
                            <a:rPr lang="en-US" altLang="zh-CN" dirty="0"/>
                            <a:t> similar to HCAL, time resolution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DCR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of</a:t>
                          </a:r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 err="1"/>
                            <a:t>SiPM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645342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Cost, mature tech., time resolution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Fill gas, HV system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4035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87" t="-263810" r="-400860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Spatial resolution, high rate capability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Structure, number of readout channels, time resolution, cost.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561179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2CBCAD-8E4D-43AC-BDAC-8B505388E143}"/>
                  </a:ext>
                </a:extLst>
              </p:cNvPr>
              <p:cNvSpPr txBox="1"/>
              <p:nvPr/>
            </p:nvSpPr>
            <p:spPr>
              <a:xfrm>
                <a:off x="120924" y="4048180"/>
                <a:ext cx="3524466" cy="1785104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Consideration of rate capability: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Decay time: ns level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 err="1"/>
                  <a:t>SiPM+FE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→10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endParaRPr lang="en-US" altLang="zh-CN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Typical area of a bar: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1600 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Pulse shape: width ~ 10-20 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Rate capability: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~10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n-US" altLang="zh-CN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Hz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2CBCAD-8E4D-43AC-BDAC-8B505388E1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24" y="4048180"/>
                <a:ext cx="3524466" cy="1785104"/>
              </a:xfrm>
              <a:prstGeom prst="rect">
                <a:avLst/>
              </a:prstGeom>
              <a:blipFill>
                <a:blip r:embed="rId4"/>
                <a:stretch>
                  <a:fillRect l="-1546" t="-1010" r="-344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4F0F22C6-CA25-4AAB-BCED-01463588B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438" y="3670144"/>
            <a:ext cx="4428054" cy="1672241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4A6F677-0993-4BD0-AEF7-CC856759584D}"/>
              </a:ext>
            </a:extLst>
          </p:cNvPr>
          <p:cNvSpPr/>
          <p:nvPr/>
        </p:nvSpPr>
        <p:spPr>
          <a:xfrm>
            <a:off x="6240016" y="4149080"/>
            <a:ext cx="422721" cy="10936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92B61E7-31BC-4827-8C6A-DC355E70F6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2"/>
          <a:stretch/>
        </p:blipFill>
        <p:spPr>
          <a:xfrm>
            <a:off x="3882156" y="5373216"/>
            <a:ext cx="4332435" cy="12035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896F17-C9F5-43BA-9C3E-5C4AC94171C2}"/>
              </a:ext>
            </a:extLst>
          </p:cNvPr>
          <p:cNvSpPr txBox="1"/>
          <p:nvPr/>
        </p:nvSpPr>
        <p:spPr>
          <a:xfrm>
            <a:off x="8400256" y="58052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20MHz tested for </a:t>
            </a:r>
            <a:r>
              <a:rPr lang="en-US" altLang="zh-CN" dirty="0" err="1"/>
              <a:t>SiPM+FEE</a:t>
            </a:r>
            <a:r>
              <a:rPr lang="en-US" altLang="zh-CN" dirty="0"/>
              <a:t> with laser.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477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231961-F43F-4B6A-B2F0-E677A9FA4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250317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detector module: could be ~5m</a:t>
            </a:r>
          </a:p>
          <a:p>
            <a:r>
              <a:rPr lang="en-US" sz="2400" dirty="0">
                <a:solidFill>
                  <a:srgbClr val="FF0000"/>
                </a:solidFill>
              </a:rPr>
              <a:t>How to achieve the efficiency and the time resolution required from a long PS bar?</a:t>
            </a:r>
          </a:p>
          <a:p>
            <a:pPr lvl="1"/>
            <a:r>
              <a:rPr lang="en-US" sz="2000" dirty="0"/>
              <a:t>2.8 m bar has been used at Belle II;</a:t>
            </a:r>
          </a:p>
          <a:p>
            <a:pPr lvl="1"/>
            <a:r>
              <a:rPr lang="en-US" sz="2000" dirty="0"/>
              <a:t>1.5 m bar has been tested in lab;</a:t>
            </a:r>
          </a:p>
          <a:p>
            <a:pPr lvl="1"/>
            <a:r>
              <a:rPr lang="en-US" sz="2000" dirty="0"/>
              <a:t>It’s possible since Kuraray fiber has an attenuation length of 6.8 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A85A63-C414-4FDA-B9D4-3AD48A8A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Technical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4868-02A4-4E4A-BCBA-23D546A0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369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efforts and results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0A2E891-8B74-4D5A-AC2C-D73490209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5001"/>
            <a:ext cx="6638528" cy="2031991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Simulation and software</a:t>
            </a:r>
          </a:p>
          <a:p>
            <a:r>
              <a:rPr lang="en-US" altLang="zh-CN" dirty="0"/>
              <a:t>Performance of PS bars</a:t>
            </a:r>
          </a:p>
          <a:p>
            <a:r>
              <a:rPr lang="en-US" altLang="zh-CN" dirty="0"/>
              <a:t>Front-end electronics</a:t>
            </a:r>
          </a:p>
          <a:p>
            <a:r>
              <a:rPr lang="en-US" altLang="zh-CN" dirty="0"/>
              <a:t>Prototype and CR testing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07537-25B1-48D0-9AED-BBEC5D70429F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4CA4367-C92D-4C22-8EA4-F7994FD1347C}"/>
              </a:ext>
            </a:extLst>
          </p:cNvPr>
          <p:cNvSpPr txBox="1"/>
          <p:nvPr/>
        </p:nvSpPr>
        <p:spPr>
          <a:xfrm>
            <a:off x="335360" y="4581128"/>
            <a:ext cx="11161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Published papers:</a:t>
            </a:r>
          </a:p>
          <a:p>
            <a:pPr marL="342900" indent="-342900" algn="l">
              <a:buAutoNum type="arabicPeriod"/>
            </a:pPr>
            <a:r>
              <a:rPr lang="en-US" altLang="zh-CN" dirty="0"/>
              <a:t>Design and performance of </a:t>
            </a:r>
            <a:r>
              <a:rPr lang="en-US" altLang="zh-CN" sz="1800" b="0" i="0" u="none" strike="noStrike" baseline="0" dirty="0">
                <a:latin typeface="MyriadPro-SemiboldSemiCn"/>
              </a:rPr>
              <a:t>a high‑speed and low‑noise preamplifier for </a:t>
            </a:r>
            <a:r>
              <a:rPr lang="en-US" altLang="zh-CN" sz="1800" b="0" i="0" u="none" strike="noStrike" baseline="0" dirty="0" err="1">
                <a:latin typeface="MyriadPro-SemiboldSemiCn"/>
              </a:rPr>
              <a:t>SiPM</a:t>
            </a:r>
            <a:r>
              <a:rPr lang="en-US" altLang="zh-CN" sz="1800" b="0" i="0" u="none" strike="noStrike" baseline="0" dirty="0">
                <a:latin typeface="MyriadPro-SemiboldSemiCn"/>
              </a:rPr>
              <a:t>, </a:t>
            </a:r>
            <a:r>
              <a:rPr lang="en-US" altLang="zh-CN" sz="1800" b="0" i="0" u="none" strike="noStrike" baseline="0" dirty="0" err="1">
                <a:latin typeface="MyriadPro-SemiboldSemiCn"/>
              </a:rPr>
              <a:t>Nucl</a:t>
            </a:r>
            <a:r>
              <a:rPr lang="en-US" altLang="zh-CN" sz="1800" b="0" i="0" u="none" strike="noStrike" baseline="0" dirty="0">
                <a:latin typeface="MyriadPro-SemiboldSemiCn"/>
              </a:rPr>
              <a:t>. Sci. Tech. 34, 169(2023)</a:t>
            </a:r>
          </a:p>
          <a:p>
            <a:pPr marL="342900" indent="-342900" algn="l">
              <a:buAutoNum type="arabicPeriod"/>
            </a:pPr>
            <a:r>
              <a:rPr lang="en-US" altLang="zh-CN" dirty="0">
                <a:latin typeface="MyriadPro-SemiboldSemiCn"/>
              </a:rPr>
              <a:t>Design and test for the CEPC muon subdetector based on extruded scintillator and </a:t>
            </a:r>
            <a:r>
              <a:rPr lang="en-US" altLang="zh-CN" dirty="0" err="1">
                <a:latin typeface="MyriadPro-SemiboldSemiCn"/>
              </a:rPr>
              <a:t>SiPM</a:t>
            </a:r>
            <a:r>
              <a:rPr lang="en-US" altLang="zh-CN" dirty="0">
                <a:latin typeface="MyriadPro-SemiboldSemiCn"/>
              </a:rPr>
              <a:t>, JINST 19 P06020(2024)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63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51B74191-8B91-4387-B92C-3653037895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1384" y="1233465"/>
                <a:ext cx="7646640" cy="295091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sz="2400" dirty="0"/>
                  <a:t>Simulation based on Geant4</a:t>
                </a:r>
              </a:p>
              <a:p>
                <a:pPr lvl="1"/>
                <a:r>
                  <a:rPr lang="en-US" altLang="zh-CN" sz="2000" dirty="0"/>
                  <a:t>Standalone</a:t>
                </a:r>
              </a:p>
              <a:p>
                <a:pPr lvl="1"/>
                <a:r>
                  <a:rPr lang="en-US" altLang="zh-CN" sz="2000" dirty="0"/>
                  <a:t>Implemented in CEPCSW</a:t>
                </a:r>
              </a:p>
              <a:p>
                <a:r>
                  <a:rPr lang="en-US" altLang="zh-CN" sz="2400" dirty="0"/>
                  <a:t>Simulation for single channel</a:t>
                </a:r>
              </a:p>
              <a:p>
                <a:pPr lvl="1"/>
                <a:r>
                  <a:rPr lang="en-US" altLang="zh-CN" sz="2000" dirty="0"/>
                  <a:t>Light collection and compared to lab test</a:t>
                </a:r>
              </a:p>
              <a:p>
                <a:pPr lvl="1"/>
                <a:r>
                  <a:rPr lang="en-US" altLang="zh-CN" sz="2000" dirty="0"/>
                  <a:t>Fiber embedment: Groove </a:t>
                </a:r>
                <a:r>
                  <a:rPr lang="en-US" altLang="zh-CN" sz="2000" dirty="0">
                    <a:sym typeface="Wingdings" panose="05000000000000000000" pitchFamily="2" charset="2"/>
                  </a:rPr>
                  <a:t> hole,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𝑝𝑒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×1.4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zh-CN" sz="2000" dirty="0"/>
                  <a:t>Diameter: 1.2 mm </a:t>
                </a:r>
                <a:r>
                  <a:rPr lang="en-US" altLang="zh-CN" sz="2000" dirty="0">
                    <a:sym typeface="Wingdings" panose="05000000000000000000" pitchFamily="2" charset="2"/>
                  </a:rPr>
                  <a:t> 2.0mm,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𝑁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𝑝𝑒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×(2−2.8)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51B74191-8B91-4387-B92C-3653037895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4" y="1233465"/>
                <a:ext cx="7646640" cy="2950911"/>
              </a:xfrm>
              <a:blipFill>
                <a:blip r:embed="rId2"/>
                <a:stretch>
                  <a:fillRect l="-558" t="-1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1780BD43-BAF1-4D5F-88B7-E924AD42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and software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50C79D-6FCC-47AE-9006-44FE66D68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2866A4-09EB-49DA-A1B1-1580A2364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24" y="1340768"/>
            <a:ext cx="3238952" cy="28960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CD0DA67-E2AB-4E98-A2B0-C6CA150CD0BE}"/>
              </a:ext>
            </a:extLst>
          </p:cNvPr>
          <p:cNvSpPr txBox="1"/>
          <p:nvPr/>
        </p:nvSpPr>
        <p:spPr>
          <a:xfrm>
            <a:off x="9350152" y="433114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Geometry of endcaps is being modified.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08E723F-A4CB-4046-BF35-D4B64ABFD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5" y="4543164"/>
            <a:ext cx="2538923" cy="18003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B5A4B-FF94-47B7-8460-E82890C9D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4977476"/>
            <a:ext cx="2844800" cy="16067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CE4E49-0B88-433A-969A-6A14645DE6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t="29311" r="11854" b="28527"/>
          <a:stretch/>
        </p:blipFill>
        <p:spPr>
          <a:xfrm>
            <a:off x="2567607" y="4962632"/>
            <a:ext cx="1553701" cy="4217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0D46B4-26F9-4522-B89F-032454E8C5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25340" r="4232" b="25057"/>
          <a:stretch/>
        </p:blipFill>
        <p:spPr>
          <a:xfrm>
            <a:off x="2567608" y="5877272"/>
            <a:ext cx="1553701" cy="4123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7C2C512-D71A-47EB-A4E6-551C7BB98E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3294" y="4984521"/>
            <a:ext cx="2834458" cy="15996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BE9FA70-01DF-4BC9-B8B4-BAD4C4E8900A}"/>
              </a:ext>
            </a:extLst>
          </p:cNvPr>
          <p:cNvSpPr txBox="1"/>
          <p:nvPr/>
        </p:nvSpPr>
        <p:spPr>
          <a:xfrm>
            <a:off x="551384" y="4136907"/>
            <a:ext cx="798914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Simulation shows potential to increase the light yield by a factor of 2.8-3.9, which is helpful for building long detector module.</a:t>
            </a:r>
            <a:endParaRPr lang="zh-CN" altLang="en-US" dirty="0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48249941-E36D-4BA9-A53C-54CA2328D0B5}"/>
              </a:ext>
            </a:extLst>
          </p:cNvPr>
          <p:cNvCxnSpPr/>
          <p:nvPr/>
        </p:nvCxnSpPr>
        <p:spPr>
          <a:xfrm>
            <a:off x="3344457" y="5443361"/>
            <a:ext cx="0" cy="4146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96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46773</TotalTime>
  <Words>2624</Words>
  <Application>Microsoft Office PowerPoint</Application>
  <PresentationFormat>宽屏</PresentationFormat>
  <Paragraphs>409</Paragraphs>
  <Slides>30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MyriadPro-SemiboldSemiCn</vt:lpstr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Introduction</vt:lpstr>
      <vt:lpstr>Requirement</vt:lpstr>
      <vt:lpstr>PowerPoint 演示文稿</vt:lpstr>
      <vt:lpstr>Comparisons</vt:lpstr>
      <vt:lpstr>Main Technical Challenges</vt:lpstr>
      <vt:lpstr>PowerPoint 演示文稿</vt:lpstr>
      <vt:lpstr>Simulation and software</vt:lpstr>
      <vt:lpstr>PowerPoint 演示文稿</vt:lpstr>
      <vt:lpstr>R&amp;D for front-end electronics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Readout electronics: Time-over-threshold (TOT) scheme</vt:lpstr>
      <vt:lpstr>Geant4 simulation for performance</vt:lpstr>
      <vt:lpstr>RPC technology – BESIII MUC</vt:lpstr>
      <vt:lpstr>RPC technology – Dayabay</vt:lpstr>
      <vt:lpstr>Ongoing test at SJTU</vt:lpstr>
      <vt:lpstr>PowerPoint 演示文稿</vt:lpstr>
      <vt:lpstr>PowerPoint 演示文稿</vt:lpstr>
      <vt:lpstr>Summary</vt:lpstr>
      <vt:lpstr>PowerPoint 演示文稿</vt:lpstr>
      <vt:lpstr>Reference for endcaps</vt:lpstr>
      <vt:lpstr>Estimation of dead zone</vt:lpstr>
      <vt:lpstr>Cost estimation – PS scheme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XiaoLong Wang</cp:lastModifiedBy>
  <cp:revision>2190</cp:revision>
  <cp:lastPrinted>2022-11-06T05:19:21Z</cp:lastPrinted>
  <dcterms:created xsi:type="dcterms:W3CDTF">2012-09-04T11:33:36Z</dcterms:created>
  <dcterms:modified xsi:type="dcterms:W3CDTF">2024-08-01T07:21:32Z</dcterms:modified>
</cp:coreProperties>
</file>