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953" r:id="rId2"/>
    <p:sldId id="907" r:id="rId3"/>
    <p:sldId id="994" r:id="rId4"/>
    <p:sldId id="995" r:id="rId5"/>
    <p:sldId id="984" r:id="rId6"/>
    <p:sldId id="990" r:id="rId7"/>
    <p:sldId id="985" r:id="rId8"/>
    <p:sldId id="1001" r:id="rId9"/>
    <p:sldId id="1002" r:id="rId10"/>
    <p:sldId id="1005" r:id="rId11"/>
    <p:sldId id="986" r:id="rId12"/>
    <p:sldId id="1004" r:id="rId13"/>
    <p:sldId id="1003" r:id="rId14"/>
    <p:sldId id="987" r:id="rId15"/>
    <p:sldId id="988" r:id="rId16"/>
    <p:sldId id="997" r:id="rId17"/>
    <p:sldId id="993" r:id="rId18"/>
    <p:sldId id="998" r:id="rId19"/>
    <p:sldId id="1000" r:id="rId20"/>
    <p:sldId id="999" r:id="rId21"/>
    <p:sldId id="992" r:id="rId22"/>
    <p:sldId id="996" r:id="rId23"/>
    <p:sldId id="983" r:id="rId2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0000FF"/>
    <a:srgbClr val="003399"/>
    <a:srgbClr val="FFFFFF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3" autoAdjust="0"/>
    <p:restoredTop sz="96076" autoAdjust="0"/>
  </p:normalViewPr>
  <p:slideViewPr>
    <p:cSldViewPr>
      <p:cViewPr varScale="1">
        <p:scale>
          <a:sx n="100" d="100"/>
          <a:sy n="100" d="100"/>
        </p:scale>
        <p:origin x="96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2024/7/26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229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096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4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171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34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3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8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9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33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65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63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3.png"/><Relationship Id="rId4" Type="http://schemas.openxmlformats.org/officeDocument/2006/relationships/image" Target="../media/image22.png"/><Relationship Id="rId9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Detector Magnet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Feipeng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/>
          <a:lstStyle/>
          <a:p>
            <a:r>
              <a:rPr lang="en-US" altLang="zh-CN" sz="2800" dirty="0"/>
              <a:t>R&amp;D of High Strength and High RRR </a:t>
            </a:r>
            <a:r>
              <a:rPr lang="en-US" altLang="zh-CN" sz="2800" dirty="0">
                <a:solidFill>
                  <a:srgbClr val="FF0000"/>
                </a:solidFill>
              </a:rPr>
              <a:t>Aluminum- Stabilizer </a:t>
            </a:r>
            <a:r>
              <a:rPr lang="en-US" altLang="zh-CN" sz="2800" dirty="0"/>
              <a:t>for Superconducting Cable</a:t>
            </a:r>
            <a:endParaRPr lang="zh-CN" altLang="en-US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EB80A-DF76-C852-0F8E-B5AB4297EC4D}"/>
              </a:ext>
            </a:extLst>
          </p:cNvPr>
          <p:cNvSpPr/>
          <p:nvPr/>
        </p:nvSpPr>
        <p:spPr>
          <a:xfrm>
            <a:off x="623392" y="2636912"/>
            <a:ext cx="53939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Yield strength &gt; 100 MPa@4.2K, 74 MPa at room temperature, </a:t>
            </a:r>
            <a:r>
              <a:rPr lang="en-US" altLang="zh-CN" sz="2800" b="1" dirty="0">
                <a:solidFill>
                  <a:srgbClr val="0070C0"/>
                </a:solidFill>
              </a:rPr>
              <a:t>RRR value &gt; 400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sz="2000" dirty="0"/>
              <a:t>By doping  </a:t>
            </a:r>
            <a:r>
              <a:rPr lang="en-US" altLang="zh-CN" sz="2000" dirty="0">
                <a:solidFill>
                  <a:srgbClr val="FF0000"/>
                </a:solidFill>
              </a:rPr>
              <a:t>Ni-0.025% Be-0.025%</a:t>
            </a:r>
            <a:r>
              <a:rPr lang="en-US" altLang="zh-CN" sz="2000" dirty="0"/>
              <a:t>, annealing, cold-working and curing.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sz="2000" dirty="0"/>
              <a:t>The Al-0.025%Ni-0.025%Be alloy prepared from 4N8-aluminum achieved high 0.2% </a:t>
            </a:r>
            <a:r>
              <a:rPr lang="en-US" altLang="zh-CN" sz="2000" dirty="0">
                <a:solidFill>
                  <a:srgbClr val="FF0000"/>
                </a:solidFill>
              </a:rPr>
              <a:t>yield strength of 75MPa (R.T.)</a:t>
            </a:r>
            <a:r>
              <a:rPr lang="en-US" altLang="zh-CN" sz="2000" dirty="0"/>
              <a:t> with </a:t>
            </a:r>
            <a:r>
              <a:rPr lang="en-US" altLang="zh-CN" sz="2000" dirty="0">
                <a:solidFill>
                  <a:srgbClr val="FF0000"/>
                </a:solidFill>
              </a:rPr>
              <a:t>RRR of 417 </a:t>
            </a:r>
            <a:r>
              <a:rPr lang="en-US" altLang="zh-CN" sz="2000" dirty="0"/>
              <a:t>after cold working of 21% and annealing at 130℃ for </a:t>
            </a:r>
            <a:r>
              <a:rPr lang="en-US" altLang="zh-CN" sz="2000" dirty="0" smtClean="0"/>
              <a:t>15hours</a:t>
            </a:r>
            <a:r>
              <a:rPr lang="en-US" altLang="zh-CN" sz="2000" dirty="0"/>
              <a:t>.</a:t>
            </a:r>
            <a:endParaRPr lang="zh-CN" altLang="en-US" sz="2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E5A803-713A-3202-266E-CAE4ADD66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097827"/>
            <a:ext cx="4766411" cy="36474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1041465"/>
            <a:ext cx="1813992" cy="21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 smtClean="0"/>
              <a:t>Design </a:t>
            </a:r>
            <a:r>
              <a:rPr lang="en-US" altLang="zh-CN" dirty="0"/>
              <a:t>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25745"/>
              </p:ext>
            </p:extLst>
          </p:nvPr>
        </p:nvGraphicFramePr>
        <p:xfrm>
          <a:off x="8472264" y="2515342"/>
          <a:ext cx="3213679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Central magnetic field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r>
                        <a:rPr lang="en-US" altLang="zh-CN" sz="1800" baseline="0" dirty="0"/>
                        <a:t> T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 </a:t>
                      </a:r>
                      <a:r>
                        <a:rPr lang="en-US" altLang="zh-CN" sz="1800" dirty="0" smtClean="0"/>
                        <a:t>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Cold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140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Yoke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3752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40040"/>
                  </a:ext>
                </a:extLst>
              </a:tr>
              <a:tr h="17064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Magnet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265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908474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8286692" y="1904567"/>
            <a:ext cx="274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Magnet parameters: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77D8944-8E0A-3F99-C569-739D2737F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24" y="4125066"/>
            <a:ext cx="2480255" cy="25964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FCD1BC5-A72A-B4A3-9BB6-2DC964B59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38" y="1676037"/>
            <a:ext cx="2480255" cy="248754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0DF8BC-BD61-FA7A-FAC9-009159481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15" y="2013062"/>
            <a:ext cx="5332186" cy="430104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873BC3C-9D5E-5D1E-0A52-2E956D0F5DB8}"/>
              </a:ext>
            </a:extLst>
          </p:cNvPr>
          <p:cNvSpPr txBox="1"/>
          <p:nvPr/>
        </p:nvSpPr>
        <p:spPr>
          <a:xfrm>
            <a:off x="2279576" y="2987660"/>
            <a:ext cx="90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magnet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7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484030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151" y="1180899"/>
            <a:ext cx="2398782" cy="2825817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84D3B64-EA47-BD55-3250-4E43B03C0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473328"/>
              </p:ext>
            </p:extLst>
          </p:nvPr>
        </p:nvGraphicFramePr>
        <p:xfrm>
          <a:off x="7280699" y="4149725"/>
          <a:ext cx="3966851" cy="23596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6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99263607"/>
                    </a:ext>
                  </a:extLst>
                </a:gridCol>
              </a:tblGrid>
              <a:tr h="408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Material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Von Mises </a:t>
                      </a:r>
                      <a:r>
                        <a:rPr lang="en-US" altLang="zh-CN" sz="1600" kern="100" dirty="0" smtClean="0">
                          <a:effectLst/>
                        </a:rPr>
                        <a:t>stress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 </a:t>
                      </a:r>
                      <a:r>
                        <a:rPr lang="en-US" altLang="zh-CN" sz="1600" kern="100" dirty="0" smtClean="0">
                          <a:effectLst/>
                        </a:rPr>
                        <a:t>(MPa)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Pure Aluminum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12.8-96.5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188-246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Al alloy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30.2-57.1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FF0000"/>
                          </a:solidFill>
                          <a:effectLst/>
                        </a:rPr>
                        <a:t>Pure Aluminum</a:t>
                      </a:r>
                      <a:endParaRPr lang="zh-CN" sz="16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52.5-102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SC cable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80-223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46.7-125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32922D50-4683-A2E5-92DA-088B133FF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733" y="1268761"/>
            <a:ext cx="1715065" cy="74427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469D53-B854-9F0B-A63E-806214C59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856" y="2097250"/>
            <a:ext cx="1466044" cy="1899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1293DD-7DC3-EFB5-083A-99314AA97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5" y="1884376"/>
            <a:ext cx="3510466" cy="2898683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CDCB70E-41E9-DB03-B65E-D0995DDB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654426"/>
              </p:ext>
            </p:extLst>
          </p:nvPr>
        </p:nvGraphicFramePr>
        <p:xfrm>
          <a:off x="3538416" y="4463073"/>
          <a:ext cx="3213679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Central magnetic field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</a:t>
                      </a:r>
                      <a:r>
                        <a:rPr lang="en-US" altLang="zh-CN" sz="1600" baseline="0" dirty="0"/>
                        <a:t> 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Inner diameter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7300 mm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Operating</a:t>
                      </a:r>
                      <a:r>
                        <a:rPr lang="en-US" altLang="zh-CN" sz="1600" baseline="0" dirty="0"/>
                        <a:t> current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16702 A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Cable length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33 km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Inductance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 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Stored Energy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1.54 GJ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F9B6FCE6-5133-F4EF-976A-E70216821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287" y="1818458"/>
            <a:ext cx="2810777" cy="2223251"/>
          </a:xfrm>
          <a:prstGeom prst="rect">
            <a:avLst/>
          </a:prstGeom>
        </p:spPr>
      </p:pic>
      <p:sp>
        <p:nvSpPr>
          <p:cNvPr id="16" name="圆角矩形 6">
            <a:extLst>
              <a:ext uri="{FF2B5EF4-FFF2-40B4-BE49-F238E27FC236}">
                <a16:creationId xmlns:a16="http://schemas.microsoft.com/office/drawing/2014/main" id="{D30FFDC1-E895-4A2F-E139-2F7EED87C677}"/>
              </a:ext>
            </a:extLst>
          </p:cNvPr>
          <p:cNvSpPr/>
          <p:nvPr/>
        </p:nvSpPr>
        <p:spPr>
          <a:xfrm>
            <a:off x="3004889" y="2694828"/>
            <a:ext cx="195100" cy="208698"/>
          </a:xfrm>
          <a:prstGeom prst="round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6DEE6A96-FAA9-5312-F990-7E155C803873}"/>
              </a:ext>
            </a:extLst>
          </p:cNvPr>
          <p:cNvCxnSpPr/>
          <p:nvPr/>
        </p:nvCxnSpPr>
        <p:spPr>
          <a:xfrm>
            <a:off x="3251113" y="2783947"/>
            <a:ext cx="6537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754F57A1-2795-FDAA-963A-3F7C269FB5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8" y="5015231"/>
            <a:ext cx="2653580" cy="165765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51435" y="4119637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Coil parameters: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29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Yoke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3059" t="11813" r="23158" b="11169"/>
          <a:stretch/>
        </p:blipFill>
        <p:spPr>
          <a:xfrm>
            <a:off x="192923" y="2745786"/>
            <a:ext cx="3575720" cy="35381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25954" t="33100" r="17302" b="37076"/>
          <a:stretch/>
        </p:blipFill>
        <p:spPr>
          <a:xfrm>
            <a:off x="3768643" y="4439297"/>
            <a:ext cx="3773984" cy="11157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l="30413" t="20565" r="32913" b="8870"/>
          <a:stretch/>
        </p:blipFill>
        <p:spPr>
          <a:xfrm>
            <a:off x="7595918" y="3572568"/>
            <a:ext cx="2505102" cy="27113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37246" t="18983" r="46864" b="7063"/>
          <a:stretch/>
        </p:blipFill>
        <p:spPr>
          <a:xfrm>
            <a:off x="10363291" y="3507443"/>
            <a:ext cx="1085400" cy="28415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931148"/>
              </p:ext>
            </p:extLst>
          </p:nvPr>
        </p:nvGraphicFramePr>
        <p:xfrm>
          <a:off x="7041373" y="1995491"/>
          <a:ext cx="3614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702000283"/>
                    </a:ext>
                  </a:extLst>
                </a:gridCol>
                <a:gridCol w="1309936">
                  <a:extLst>
                    <a:ext uri="{9D8B030D-6E8A-4147-A177-3AD203B41FA5}">
                      <a16:colId xmlns:a16="http://schemas.microsoft.com/office/drawing/2014/main" val="284361735"/>
                    </a:ext>
                  </a:extLst>
                </a:gridCol>
              </a:tblGrid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Barrel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2184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64390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Each End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784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502194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3752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285883"/>
                  </a:ext>
                </a:extLst>
              </a:tr>
              <a:tr h="248166">
                <a:tc>
                  <a:txBody>
                    <a:bodyPr/>
                    <a:lstStyle/>
                    <a:p>
                      <a:r>
                        <a:rPr lang="en-US" altLang="zh-CN" sz="1600" baseline="0" dirty="0"/>
                        <a:t>Diameter(m) &amp;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10.97&amp;11.75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54152"/>
                  </a:ext>
                </a:extLst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6983282" y="1642956"/>
            <a:ext cx="1525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 parameters</a:t>
            </a:r>
            <a:r>
              <a:rPr lang="zh-CN" altLang="en-US" dirty="0"/>
              <a:t>：</a:t>
            </a:r>
          </a:p>
        </p:txBody>
      </p:sp>
      <p:sp>
        <p:nvSpPr>
          <p:cNvPr id="2" name="矩形 1"/>
          <p:cNvSpPr/>
          <p:nvPr/>
        </p:nvSpPr>
        <p:spPr>
          <a:xfrm>
            <a:off x="621060" y="1855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In order to reduce the detection dead zone of the muon detector, the barrel yoke is designed as a </a:t>
            </a:r>
            <a:r>
              <a:rPr lang="zh-CN" altLang="en-US" dirty="0">
                <a:solidFill>
                  <a:srgbClr val="FF0000"/>
                </a:solidFill>
              </a:rPr>
              <a:t>spiral </a:t>
            </a:r>
            <a:r>
              <a:rPr lang="zh-CN" altLang="en-US" dirty="0" smtClean="0">
                <a:solidFill>
                  <a:srgbClr val="FF0000"/>
                </a:solidFill>
              </a:rPr>
              <a:t>structure</a:t>
            </a:r>
            <a:r>
              <a:rPr lang="en-US" altLang="zh-CN" dirty="0" smtClean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7159" y="6091117"/>
            <a:ext cx="1234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Barrel yoke</a:t>
            </a:r>
          </a:p>
          <a:p>
            <a:r>
              <a:rPr lang="en-US" altLang="zh-CN" dirty="0"/>
              <a:t>2184 tons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7476" y="5543644"/>
            <a:ext cx="3225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Single module </a:t>
            </a:r>
            <a:r>
              <a:rPr lang="en-US" altLang="zh-CN" dirty="0"/>
              <a:t>of the barrel yoke</a:t>
            </a:r>
          </a:p>
          <a:p>
            <a:r>
              <a:rPr lang="en-US" altLang="zh-CN" dirty="0"/>
              <a:t>182 tons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994616" y="6126164"/>
            <a:ext cx="1028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</a:p>
          <a:p>
            <a:r>
              <a:rPr lang="en-US" altLang="zh-CN" dirty="0"/>
              <a:t>784 tons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11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622795-7983-4D4D-909C-886F89C8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Cooling methods: Thermal siphon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C069C-C00D-42F9-A211-9637182E083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7034090" y="2132856"/>
            <a:ext cx="482453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Uniform temperature distribution</a:t>
            </a:r>
            <a:r>
              <a:rPr lang="en-US" altLang="zh-CN" sz="2000" dirty="0"/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High heat transfer efficiency, not limited by source pressure and pressure drop;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Low cost. No need for liquid helium circulation pump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770" y="4051340"/>
            <a:ext cx="2111974" cy="239170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3353" y="6352144"/>
            <a:ext cx="24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Cooling process diagram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098212" y="6384987"/>
            <a:ext cx="420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Verification experiment schematic diagram</a:t>
            </a:r>
          </a:p>
        </p:txBody>
      </p:sp>
      <p:sp>
        <p:nvSpPr>
          <p:cNvPr id="10" name="矩形 9"/>
          <p:cNvSpPr/>
          <p:nvPr/>
        </p:nvSpPr>
        <p:spPr>
          <a:xfrm>
            <a:off x="7104112" y="5057342"/>
            <a:ext cx="4359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</a:rPr>
              <a:t>Detailed calculations and process design</a:t>
            </a:r>
            <a:r>
              <a:rPr lang="en-US" altLang="zh-CN" dirty="0">
                <a:solidFill>
                  <a:srgbClr val="0000FF"/>
                </a:solidFill>
              </a:rPr>
              <a:t>s</a:t>
            </a:r>
            <a:r>
              <a:rPr lang="zh-CN" altLang="en-US" dirty="0">
                <a:solidFill>
                  <a:srgbClr val="0000FF"/>
                </a:solidFill>
              </a:rPr>
              <a:t> are currently underway</a:t>
            </a:r>
            <a:r>
              <a:rPr lang="en-US" altLang="zh-CN" dirty="0">
                <a:solidFill>
                  <a:srgbClr val="0000FF"/>
                </a:solidFill>
              </a:rPr>
              <a:t>.</a:t>
            </a:r>
            <a:endParaRPr lang="zh-CN" altLang="en-US" dirty="0">
              <a:solidFill>
                <a:srgbClr val="0000FF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73643A5-1548-64DD-52D2-B6DC58C2C707}"/>
              </a:ext>
            </a:extLst>
          </p:cNvPr>
          <p:cNvGrpSpPr/>
          <p:nvPr/>
        </p:nvGrpSpPr>
        <p:grpSpPr>
          <a:xfrm>
            <a:off x="272159" y="2022376"/>
            <a:ext cx="3456383" cy="4218882"/>
            <a:chOff x="272159" y="2022376"/>
            <a:chExt cx="3456383" cy="4218882"/>
          </a:xfrm>
        </p:grpSpPr>
        <p:grpSp>
          <p:nvGrpSpPr>
            <p:cNvPr id="12" name="组合 14">
              <a:extLst>
                <a:ext uri="{FF2B5EF4-FFF2-40B4-BE49-F238E27FC236}">
                  <a16:creationId xmlns:a16="http://schemas.microsoft.com/office/drawing/2014/main" id="{E4232FA3-2319-4D50-8FA1-A1DB717F44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159" y="2022376"/>
              <a:ext cx="3456383" cy="4218882"/>
              <a:chOff x="7625575" y="1068116"/>
              <a:chExt cx="5448606" cy="5223392"/>
            </a:xfrm>
          </p:grpSpPr>
          <p:pic>
            <p:nvPicPr>
              <p:cNvPr id="13" name="图片 2" descr="虹吸回路图示-中文">
                <a:extLst>
                  <a:ext uri="{FF2B5EF4-FFF2-40B4-BE49-F238E27FC236}">
                    <a16:creationId xmlns:a16="http://schemas.microsoft.com/office/drawing/2014/main" id="{B138B991-A381-482A-AEAF-F7B8FB425B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2072" y="1068116"/>
                <a:ext cx="4358463" cy="5223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文本框 7">
                <a:extLst>
                  <a:ext uri="{FF2B5EF4-FFF2-40B4-BE49-F238E27FC236}">
                    <a16:creationId xmlns:a16="http://schemas.microsoft.com/office/drawing/2014/main" id="{27BD35E0-DA71-4DDC-8BB6-5F39398B3F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90898" y="3728490"/>
                <a:ext cx="1783283" cy="338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zh-CN" sz="1050" b="1"/>
                  <a:t>Liquid helium</a:t>
                </a:r>
                <a:endParaRPr lang="zh-CN" altLang="en-US" sz="1050" b="1"/>
              </a:p>
            </p:txBody>
          </p:sp>
          <p:sp>
            <p:nvSpPr>
              <p:cNvPr id="15" name="文本框 8">
                <a:extLst>
                  <a:ext uri="{FF2B5EF4-FFF2-40B4-BE49-F238E27FC236}">
                    <a16:creationId xmlns:a16="http://schemas.microsoft.com/office/drawing/2014/main" id="{E047F7F3-BAA8-47AE-8CE1-D2DA125005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5575" y="2776088"/>
                <a:ext cx="2248854" cy="338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zh-CN" sz="1050" b="1"/>
                  <a:t>Liquid/Gas helium</a:t>
                </a:r>
                <a:endParaRPr lang="zh-CN" altLang="en-US" sz="1050" b="1"/>
              </a:p>
            </p:txBody>
          </p:sp>
          <p:sp>
            <p:nvSpPr>
              <p:cNvPr id="16" name="矩形 9">
                <a:extLst>
                  <a:ext uri="{FF2B5EF4-FFF2-40B4-BE49-F238E27FC236}">
                    <a16:creationId xmlns:a16="http://schemas.microsoft.com/office/drawing/2014/main" id="{A327A9EB-B6E8-4C47-8ED6-911995E0B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6658" y="1582412"/>
                <a:ext cx="1969512" cy="338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zh-CN" sz="1050" b="1">
                    <a:solidFill>
                      <a:srgbClr val="2B2B2B"/>
                    </a:solidFill>
                  </a:rPr>
                  <a:t>Phase separator</a:t>
                </a:r>
                <a:endParaRPr lang="zh-CN" altLang="en-US" sz="1050" b="1"/>
              </a:p>
            </p:txBody>
          </p:sp>
        </p:grp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2E8FE24-9C6A-77EE-2E8C-065BBDB62CAC}"/>
                </a:ext>
              </a:extLst>
            </p:cNvPr>
            <p:cNvSpPr/>
            <p:nvPr/>
          </p:nvSpPr>
          <p:spPr>
            <a:xfrm>
              <a:off x="407368" y="5226616"/>
              <a:ext cx="2448272" cy="57606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coil</a:t>
              </a:r>
              <a:endParaRPr lang="zh-CN" altLang="en-US" dirty="0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5F911664-AC53-7C41-36AD-05B458C36C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70" y="1832346"/>
            <a:ext cx="2017586" cy="22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A804E77-BE25-44F8-8048-98C8E81E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066" y="2099620"/>
            <a:ext cx="3866064" cy="4558826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5249020" cy="4840303"/>
          </a:xfrm>
        </p:spPr>
        <p:txBody>
          <a:bodyPr/>
          <a:lstStyle/>
          <a:p>
            <a:r>
              <a:rPr lang="en-US" altLang="zh-CN" dirty="0"/>
              <a:t>2D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</a:t>
            </a:r>
            <a:r>
              <a:rPr lang="en-US" altLang="zh-CN" sz="2000" dirty="0" smtClean="0"/>
              <a:t>2D </a:t>
            </a:r>
            <a:r>
              <a:rPr lang="en-US" altLang="zh-CN" sz="2000" dirty="0"/>
              <a:t>chain and the space occupied by each component.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" y="2954635"/>
            <a:ext cx="4254624" cy="37198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18BD40-53CA-4714-BE2E-64FB4DA32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1" y="4005064"/>
            <a:ext cx="3184379" cy="1358977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721238" y="3004400"/>
            <a:ext cx="1205067" cy="486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下箭头 2"/>
          <p:cNvSpPr/>
          <p:nvPr/>
        </p:nvSpPr>
        <p:spPr>
          <a:xfrm rot="19735755">
            <a:off x="7617574" y="3447749"/>
            <a:ext cx="432048" cy="516527"/>
          </a:xfrm>
          <a:prstGeom prst="downArrow">
            <a:avLst>
              <a:gd name="adj1" fmla="val 31843"/>
              <a:gd name="adj2" fmla="val 34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 txBox="1">
            <a:spLocks/>
          </p:cNvSpPr>
          <p:nvPr/>
        </p:nvSpPr>
        <p:spPr>
          <a:xfrm>
            <a:off x="6025342" y="1269887"/>
            <a:ext cx="5903305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3D structure, added suspension system, cooling pipes, and connection structure.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0123401" y="5389660"/>
            <a:ext cx="50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coil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9745" y="550380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Thermal shield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6942744" y="5327191"/>
            <a:ext cx="16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FFFF00"/>
                </a:solidFill>
              </a:rPr>
              <a:t>suspension rod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5" name="直接箭头连接符 14"/>
          <p:cNvCxnSpPr>
            <a:stCxn id="4" idx="0"/>
          </p:cNvCxnSpPr>
          <p:nvPr/>
        </p:nvCxnSpPr>
        <p:spPr>
          <a:xfrm flipH="1" flipV="1">
            <a:off x="10168549" y="4825696"/>
            <a:ext cx="208928" cy="5639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2" idx="0"/>
          </p:cNvCxnSpPr>
          <p:nvPr/>
        </p:nvCxnSpPr>
        <p:spPr>
          <a:xfrm flipH="1" flipV="1">
            <a:off x="8840099" y="4946654"/>
            <a:ext cx="464476" cy="5571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7500877" y="4581128"/>
            <a:ext cx="134566" cy="8640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3152"/>
            <a:ext cx="10972800" cy="4840303"/>
          </a:xfrm>
        </p:spPr>
        <p:txBody>
          <a:bodyPr/>
          <a:lstStyle/>
          <a:p>
            <a:r>
              <a:rPr lang="en-US" altLang="zh-CN" dirty="0" smtClean="0"/>
              <a:t>Suspension system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853" y="1401378"/>
            <a:ext cx="2582483" cy="25947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ECE85D-346C-4C06-8071-09A6E120C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9" y="1469668"/>
            <a:ext cx="2945678" cy="234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A5749F-2D8A-4CDB-AE93-8135B24C4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25" y="4653136"/>
            <a:ext cx="2838906" cy="20860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68401" y="4020180"/>
            <a:ext cx="3876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Thermal shield suspension system:</a:t>
            </a:r>
          </a:p>
          <a:p>
            <a:r>
              <a:rPr lang="en-US" altLang="zh-CN" dirty="0"/>
              <a:t>   6 radial </a:t>
            </a:r>
            <a:r>
              <a:rPr lang="en-US" altLang="zh-CN" dirty="0" smtClean="0"/>
              <a:t>rods </a:t>
            </a:r>
            <a:r>
              <a:rPr lang="en-US" altLang="zh-CN" dirty="0"/>
              <a:t>each end</a:t>
            </a:r>
          </a:p>
          <a:p>
            <a:r>
              <a:rPr lang="en-US" altLang="zh-CN" dirty="0"/>
              <a:t>Material: titanium alloy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910946" y="1536037"/>
            <a:ext cx="3456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Coil suspension system (140 tons):</a:t>
            </a:r>
          </a:p>
          <a:p>
            <a:r>
              <a:rPr lang="en-US" altLang="zh-CN" sz="1600" dirty="0"/>
              <a:t>   8 axial </a:t>
            </a:r>
            <a:r>
              <a:rPr lang="en-US" altLang="zh-CN" sz="1600" dirty="0" smtClean="0"/>
              <a:t>rods </a:t>
            </a:r>
            <a:r>
              <a:rPr lang="en-US" altLang="zh-CN" sz="1600" dirty="0"/>
              <a:t>each end</a:t>
            </a:r>
          </a:p>
          <a:p>
            <a:r>
              <a:rPr lang="en-US" altLang="zh-CN" sz="1600" dirty="0"/>
              <a:t>   6 </a:t>
            </a:r>
            <a:r>
              <a:rPr lang="en-US" altLang="zh-CN" sz="1600" dirty="0" smtClean="0"/>
              <a:t>radial </a:t>
            </a:r>
            <a:r>
              <a:rPr lang="en-US" altLang="zh-CN" sz="1600" dirty="0"/>
              <a:t>rods each end</a:t>
            </a:r>
          </a:p>
          <a:p>
            <a:r>
              <a:rPr lang="en-US" altLang="zh-CN" sz="1600" dirty="0"/>
              <a:t>Material: titanium alloy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313517" y="3986852"/>
            <a:ext cx="4546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and torques resulting from axial and radial offset, and from angular tilt of the coil.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500391"/>
              </p:ext>
            </p:extLst>
          </p:nvPr>
        </p:nvGraphicFramePr>
        <p:xfrm>
          <a:off x="602480" y="4643159"/>
          <a:ext cx="4980152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7136">
                  <a:extLst>
                    <a:ext uri="{9D8B030D-6E8A-4147-A177-3AD203B41FA5}">
                      <a16:colId xmlns:a16="http://schemas.microsoft.com/office/drawing/2014/main" val="3632639264"/>
                    </a:ext>
                  </a:extLst>
                </a:gridCol>
                <a:gridCol w="1070808">
                  <a:extLst>
                    <a:ext uri="{9D8B030D-6E8A-4147-A177-3AD203B41FA5}">
                      <a16:colId xmlns:a16="http://schemas.microsoft.com/office/drawing/2014/main" val="194727514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2074818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99438192"/>
                    </a:ext>
                  </a:extLst>
                </a:gridCol>
              </a:tblGrid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6242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484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1498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5034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8546540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27807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34.3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236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656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306995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Angular 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tilt (angle)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1/407.5 =0.14°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3/407.5 =0.42°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10/407.5 =1.41°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4917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Torque 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kN.m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1965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6170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19935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256878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4998337"/>
            <a:ext cx="1889415" cy="1740832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CF77B72-3479-45BC-AA45-F12E5E32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35108"/>
              </p:ext>
            </p:extLst>
          </p:nvPr>
        </p:nvGraphicFramePr>
        <p:xfrm>
          <a:off x="1631504" y="2698754"/>
          <a:ext cx="402933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736">
                  <a:extLst>
                    <a:ext uri="{9D8B030D-6E8A-4147-A177-3AD203B41FA5}">
                      <a16:colId xmlns:a16="http://schemas.microsoft.com/office/drawing/2014/main" val="897793758"/>
                    </a:ext>
                  </a:extLst>
                </a:gridCol>
                <a:gridCol w="1036193">
                  <a:extLst>
                    <a:ext uri="{9D8B030D-6E8A-4147-A177-3AD203B41FA5}">
                      <a16:colId xmlns:a16="http://schemas.microsoft.com/office/drawing/2014/main" val="1691986095"/>
                    </a:ext>
                  </a:extLst>
                </a:gridCol>
                <a:gridCol w="876779">
                  <a:extLst>
                    <a:ext uri="{9D8B030D-6E8A-4147-A177-3AD203B41FA5}">
                      <a16:colId xmlns:a16="http://schemas.microsoft.com/office/drawing/2014/main" val="2024864965"/>
                    </a:ext>
                  </a:extLst>
                </a:gridCol>
                <a:gridCol w="785625">
                  <a:extLst>
                    <a:ext uri="{9D8B030D-6E8A-4147-A177-3AD203B41FA5}">
                      <a16:colId xmlns:a16="http://schemas.microsoft.com/office/drawing/2014/main" val="1924984898"/>
                    </a:ext>
                  </a:extLst>
                </a:gridCol>
              </a:tblGrid>
              <a:tr h="206462">
                <a:tc>
                  <a:txBody>
                    <a:bodyPr/>
                    <a:lstStyle/>
                    <a:p>
                      <a:pPr algn="ctr"/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/>
                        <a:t>Diameter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/>
                        <a:t>Length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/>
                        <a:t>amount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5467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Axial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3530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34023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Radial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40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1700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5500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Main</a:t>
                      </a:r>
                      <a:r>
                        <a:rPr lang="en-US" altLang="zh-CN" sz="1400" baseline="0" dirty="0" smtClean="0"/>
                        <a:t> pull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48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1650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8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0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IHEP: </a:t>
            </a:r>
            <a:r>
              <a:rPr lang="en-US" altLang="zh-CN" sz="2400" dirty="0">
                <a:solidFill>
                  <a:schemeClr val="tx1"/>
                </a:solidFill>
              </a:rPr>
              <a:t>staff 18; post doctor 1; students 3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institutes and Universities: </a:t>
            </a:r>
            <a:r>
              <a:rPr lang="en-US" altLang="zh-CN" sz="2000" dirty="0">
                <a:solidFill>
                  <a:schemeClr val="tx1"/>
                </a:solidFill>
              </a:rPr>
              <a:t>SJTU, SWJTU, NCEPU, TSINGHUA, IEE, IPC, IPP and so on.</a:t>
            </a:r>
            <a:endParaRPr lang="en-US" altLang="zh-CN" dirty="0">
              <a:solidFill>
                <a:schemeClr val="tx1"/>
              </a:solidFill>
            </a:endParaRP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companies: </a:t>
            </a:r>
            <a:r>
              <a:rPr lang="en-US" altLang="zh-CN" sz="2000" dirty="0">
                <a:solidFill>
                  <a:schemeClr val="tx1"/>
                </a:solidFill>
              </a:rPr>
              <a:t>Wuxi </a:t>
            </a:r>
            <a:r>
              <a:rPr lang="en-US" altLang="zh-CN" sz="2000" dirty="0" err="1">
                <a:solidFill>
                  <a:schemeClr val="tx1"/>
                </a:solidFill>
              </a:rPr>
              <a:t>Toly</a:t>
            </a:r>
            <a:r>
              <a:rPr lang="en-US" altLang="zh-CN" sz="2000" dirty="0">
                <a:solidFill>
                  <a:schemeClr val="tx1"/>
                </a:solidFill>
              </a:rPr>
              <a:t> (LTS and HTS conductors development), Hefei </a:t>
            </a:r>
            <a:r>
              <a:rPr lang="en-US" altLang="zh-CN" sz="2000" dirty="0" err="1">
                <a:solidFill>
                  <a:schemeClr val="tx1"/>
                </a:solidFill>
              </a:rPr>
              <a:t>Keye</a:t>
            </a:r>
            <a:r>
              <a:rPr lang="en-US" altLang="zh-CN" sz="2000" dirty="0">
                <a:solidFill>
                  <a:schemeClr val="tx1"/>
                </a:solidFill>
              </a:rPr>
              <a:t> ( coil winding and epoxy impregnation), Xinjiang </a:t>
            </a:r>
            <a:r>
              <a:rPr lang="en-US" altLang="zh-CN" sz="2000" dirty="0" err="1">
                <a:solidFill>
                  <a:schemeClr val="tx1"/>
                </a:solidFill>
              </a:rPr>
              <a:t>Zhonghe</a:t>
            </a:r>
            <a:r>
              <a:rPr lang="en-US" altLang="zh-CN" sz="2000" dirty="0">
                <a:solidFill>
                  <a:schemeClr val="tx1"/>
                </a:solidFill>
              </a:rPr>
              <a:t> ( Aluminum stabilizer), WST ( LTS wires), SSCT ( HTS tapes), and so on.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 </a:t>
            </a:r>
            <a:r>
              <a:rPr lang="en-US" altLang="zh-CN" dirty="0" smtClean="0"/>
              <a:t>Welcome </a:t>
            </a:r>
            <a:r>
              <a:rPr lang="en-US" altLang="zh-CN" dirty="0"/>
              <a:t>international cooperation.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62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pPr marL="400050">
              <a:lnSpc>
                <a:spcPct val="150000"/>
              </a:lnSpc>
            </a:pPr>
            <a:r>
              <a:rPr lang="en-US" altLang="zh-CN" dirty="0" smtClean="0"/>
              <a:t>Experience: </a:t>
            </a:r>
            <a:r>
              <a:rPr lang="en-US" altLang="zh-CN" dirty="0"/>
              <a:t>BES III detector magnet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39416" y="1700808"/>
            <a:ext cx="10009112" cy="4966425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48" y="2601613"/>
            <a:ext cx="3305869" cy="214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2601613"/>
            <a:ext cx="4445738" cy="214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127448" y="1819580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D</a:t>
            </a:r>
            <a:r>
              <a:rPr lang="zh-CN" altLang="en-US" sz="2000" dirty="0"/>
              <a:t>esign, processing, manufacturing, and assembly </a:t>
            </a:r>
            <a:r>
              <a:rPr lang="en-US" altLang="zh-CN" sz="2000" dirty="0"/>
              <a:t>experience of BES III detector magnet;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Safe, stable, and accident free operation for nearly 20 years.</a:t>
            </a:r>
            <a:endParaRPr lang="zh-CN" altLang="en-US" sz="2000" dirty="0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4712082"/>
            <a:ext cx="4400595" cy="19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5" y="4749906"/>
            <a:ext cx="2748341" cy="189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822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r>
              <a:rPr lang="en-US" altLang="zh-CN" dirty="0"/>
              <a:t>Experiences: </a:t>
            </a:r>
            <a:r>
              <a:rPr lang="en-US" altLang="zh-CN" b="1" dirty="0"/>
              <a:t>12T Dipole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79376" y="1556792"/>
            <a:ext cx="11103024" cy="4968552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31776" y="1578636"/>
            <a:ext cx="2205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12T Dipole Magnet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7" y="1929585"/>
            <a:ext cx="4452400" cy="33670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9298" y="5247488"/>
            <a:ext cx="5462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Development of the LPF1 </a:t>
            </a:r>
            <a:r>
              <a:rPr lang="en-US" altLang="zh-CN" b="1" dirty="0">
                <a:solidFill>
                  <a:srgbClr val="000000"/>
                </a:solidFill>
              </a:rPr>
              <a:t>NbTi+Nb</a:t>
            </a:r>
            <a:r>
              <a:rPr lang="en-US" altLang="zh-CN" b="1" baseline="-25000" dirty="0">
                <a:solidFill>
                  <a:srgbClr val="000000"/>
                </a:solidFill>
              </a:rPr>
              <a:t>3</a:t>
            </a:r>
            <a:r>
              <a:rPr lang="en-US" altLang="zh-CN" b="1" dirty="0">
                <a:solidFill>
                  <a:srgbClr val="000000"/>
                </a:solidFill>
              </a:rPr>
              <a:t>Sn dual-aperture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model dipole magnet from 2017.</a:t>
            </a:r>
          </a:p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Dipole field reached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T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2*</a:t>
            </a:r>
            <a:r>
              <a:rPr lang="el-GR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mm apertures in May 2021 and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12.47 T 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July after a thermal cycle.</a:t>
            </a:r>
            <a:endParaRPr lang="zh-CN" alt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70"/>
          <a:stretch/>
        </p:blipFill>
        <p:spPr bwMode="auto">
          <a:xfrm>
            <a:off x="8364516" y="1633062"/>
            <a:ext cx="1147322" cy="231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"/>
          <a:stretch/>
        </p:blipFill>
        <p:spPr>
          <a:xfrm>
            <a:off x="6456040" y="4025549"/>
            <a:ext cx="3124233" cy="2462081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r="31698"/>
          <a:stretch/>
        </p:blipFill>
        <p:spPr bwMode="auto">
          <a:xfrm>
            <a:off x="6450682" y="1633062"/>
            <a:ext cx="1913834" cy="23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/>
          <a:srcRect r="38452"/>
          <a:stretch/>
        </p:blipFill>
        <p:spPr>
          <a:xfrm>
            <a:off x="9580273" y="1633062"/>
            <a:ext cx="1573256" cy="48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271464" y="1412776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of the solenoid magnet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Cryogenic system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Mechanical design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6258297" y="1700808"/>
            <a:ext cx="5239493" cy="4896544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9"/>
            <a:ext cx="10972800" cy="6571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mtClean="0"/>
              <a:t>Experience: </a:t>
            </a:r>
            <a:r>
              <a:rPr lang="en-US" altLang="zh-CN" dirty="0"/>
              <a:t>Aluminum stabilized </a:t>
            </a:r>
            <a:r>
              <a:rPr lang="en-US" altLang="zh-CN"/>
              <a:t>superconducting </a:t>
            </a:r>
            <a:r>
              <a:rPr lang="en-US" altLang="zh-CN" smtClean="0"/>
              <a:t>conductors</a:t>
            </a: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79376" y="1700808"/>
            <a:ext cx="5440007" cy="4896544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83085" y="3823904"/>
            <a:ext cx="1947687" cy="1388453"/>
            <a:chOff x="5629869" y="2726362"/>
            <a:chExt cx="2659224" cy="189849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41650" y="2896596"/>
              <a:ext cx="852485" cy="260403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9869" y="2726362"/>
              <a:ext cx="2659224" cy="924267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523905" y="5207813"/>
            <a:ext cx="3247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Dimensions: 15*4.7mm</a:t>
            </a:r>
            <a:r>
              <a:rPr lang="en-US" altLang="zh-CN" sz="14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Al(99.99% purity)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time:2017.8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Shear strength (COPPER &amp;Al) &gt; 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35MPa</a:t>
            </a: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Length: 1.5 km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916" y="3956246"/>
            <a:ext cx="2000906" cy="247468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044825" y="6026677"/>
            <a:ext cx="6591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1.5 km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900" y="2590992"/>
            <a:ext cx="5098469" cy="6550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9930" y="3297573"/>
            <a:ext cx="2114245" cy="31409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340" y="3651662"/>
            <a:ext cx="2480733" cy="1552141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364982" y="5322664"/>
            <a:ext cx="20900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Dimensions: 15*10 mm</a:t>
            </a:r>
            <a:r>
              <a:rPr lang="en-US" altLang="zh-CN" sz="14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tapes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Al 1100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 2023.12</a:t>
            </a: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Length: 100 m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36040" y="1774768"/>
            <a:ext cx="4651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LTS: </a:t>
            </a:r>
            <a:r>
              <a:rPr lang="en-US" altLang="zh-CN" sz="2000" b="1" dirty="0" err="1">
                <a:solidFill>
                  <a:srgbClr val="FF0000"/>
                </a:solidFill>
              </a:rPr>
              <a:t>NbTi</a:t>
            </a:r>
            <a:r>
              <a:rPr lang="en-US" altLang="zh-CN" sz="2000" b="1" dirty="0">
                <a:solidFill>
                  <a:srgbClr val="FF0000"/>
                </a:solidFill>
              </a:rPr>
              <a:t> cable</a:t>
            </a:r>
          </a:p>
          <a:p>
            <a:r>
              <a:rPr lang="en-US" altLang="zh-CN" sz="2000" dirty="0"/>
              <a:t>Aluminum stabilized </a:t>
            </a:r>
            <a:r>
              <a:rPr lang="en-US" altLang="zh-CN" sz="2000" dirty="0" err="1"/>
              <a:t>NbTi</a:t>
            </a:r>
            <a:r>
              <a:rPr lang="en-US" altLang="zh-CN" sz="2000" dirty="0"/>
              <a:t> Rutherford cable</a:t>
            </a:r>
            <a:endParaRPr lang="zh-CN" altLang="en-US" sz="2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6296101" y="1791957"/>
            <a:ext cx="5118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HTS: </a:t>
            </a:r>
            <a:r>
              <a:rPr lang="en-US" altLang="zh-CN" sz="2000" b="1" dirty="0" err="1">
                <a:solidFill>
                  <a:srgbClr val="FF0000"/>
                </a:solidFill>
              </a:rPr>
              <a:t>ReBCO</a:t>
            </a:r>
            <a:r>
              <a:rPr lang="en-US" altLang="zh-CN" sz="2000" b="1" dirty="0">
                <a:solidFill>
                  <a:srgbClr val="FF0000"/>
                </a:solidFill>
              </a:rPr>
              <a:t> cable</a:t>
            </a:r>
          </a:p>
          <a:p>
            <a:r>
              <a:rPr lang="en-US" altLang="zh-CN" sz="2000" dirty="0"/>
              <a:t>Aluminum stabilized Stacked REBCO Tape Cable</a:t>
            </a:r>
            <a:endParaRPr lang="zh-CN" altLang="en-US" sz="2000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905" y="2465606"/>
            <a:ext cx="5112917" cy="13258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624392" y="6021288"/>
            <a:ext cx="77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100 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9" name="图片 10" descr="Image_00_026.jpg_副本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1099422" y="3788802"/>
            <a:ext cx="1915011" cy="8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653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Working plan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CC54D9F-A49A-417F-885E-1DCD4F82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Further optimize the physical design of the coil, including magnetic field distribution, conductor structure, quench calculation and so on;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Full size superconducting conductors development;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Optimize the workflow of cryogenic system;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Refine the design of mechanical </a:t>
            </a:r>
            <a:r>
              <a:rPr lang="en-US" altLang="zh-CN" dirty="0" smtClean="0"/>
              <a:t>structures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R&amp;D of </a:t>
            </a:r>
            <a:r>
              <a:rPr lang="en-US" altLang="zh-CN" smtClean="0"/>
              <a:t>HTS coil.</a:t>
            </a: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94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 After comparison, we have selected a solution and carried out the physical design, mechanical design, and cryogenic system design of the magnet.</a:t>
            </a:r>
          </a:p>
          <a:p>
            <a:r>
              <a:rPr lang="en-US" altLang="zh-CN" dirty="0"/>
              <a:t>2. The main challenge in the project is the processing technology.</a:t>
            </a:r>
          </a:p>
          <a:p>
            <a:r>
              <a:rPr lang="en-US" altLang="zh-CN" dirty="0"/>
              <a:t>3. The research team has a lot of experience in developing superconducting magnets, which can ensure the progress of the project.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FA1491-1AFC-4901-81B5-0D3CEDE5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This talk is about the design and development of the detector magnet for the TDR.</a:t>
            </a:r>
          </a:p>
          <a:p>
            <a:r>
              <a:rPr lang="en-US" altLang="zh-CN" dirty="0"/>
              <a:t>This talk relates to the Ref-TDR Chapter 9.</a:t>
            </a:r>
          </a:p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3066679"/>
            <a:ext cx="3542535" cy="36547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2852936"/>
            <a:ext cx="3984474" cy="386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BF7E8-5AE6-4C1C-9BDF-C634C5E6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Position and size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Magnetic field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20" y="1424774"/>
            <a:ext cx="5419725" cy="45624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733613"/>
              </p:ext>
            </p:extLst>
          </p:nvPr>
        </p:nvGraphicFramePr>
        <p:xfrm>
          <a:off x="2207568" y="1988840"/>
          <a:ext cx="331236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6113">
                  <a:extLst>
                    <a:ext uri="{9D8B030D-6E8A-4147-A177-3AD203B41FA5}">
                      <a16:colId xmlns:a16="http://schemas.microsoft.com/office/drawing/2014/main" val="1089162884"/>
                    </a:ext>
                  </a:extLst>
                </a:gridCol>
                <a:gridCol w="1466255">
                  <a:extLst>
                    <a:ext uri="{9D8B030D-6E8A-4147-A177-3AD203B41FA5}">
                      <a16:colId xmlns:a16="http://schemas.microsoft.com/office/drawing/2014/main" val="783139351"/>
                    </a:ext>
                  </a:extLst>
                </a:gridCol>
              </a:tblGrid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039399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08882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</a:t>
                      </a:r>
                      <a:r>
                        <a:rPr lang="en-US" altLang="zh-CN" sz="1800" baseline="0" dirty="0"/>
                        <a:t>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30488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112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227239"/>
                  </p:ext>
                </p:extLst>
              </p:nvPr>
            </p:nvGraphicFramePr>
            <p:xfrm>
              <a:off x="1624336" y="4365104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1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e>
                              </m:bar>
                            </m:oMath>
                          </a14:m>
                          <a:endParaRPr lang="zh-CN" altLang="en-US" sz="1800" b="1" i="1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227239"/>
                  </p:ext>
                </p:extLst>
              </p:nvPr>
            </p:nvGraphicFramePr>
            <p:xfrm>
              <a:off x="1624336" y="4365104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8252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44578" t="-7937" r="-330120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Technology survey and our choice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E6A890B-B7DF-4EB4-A4A5-5B4AB4A54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Low Temperature Superconductor (LTS) or High Temperature Superconductor (HTS)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6F2F5-077E-452F-AA9C-055CAFD3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502082"/>
              </p:ext>
            </p:extLst>
          </p:nvPr>
        </p:nvGraphicFramePr>
        <p:xfrm>
          <a:off x="1055440" y="2492895"/>
          <a:ext cx="10441160" cy="380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581211396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1853612921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val="2810438189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LTS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HTS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436344"/>
                  </a:ext>
                </a:extLst>
              </a:tr>
              <a:tr h="199404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dirty="0"/>
                        <a:t>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cable processing technology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winding and epoxy impregnation process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quench detection and protection methods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Low cost</a:t>
                      </a: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mechanical strength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baseline="0" dirty="0"/>
                        <a:t>High  current density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Can work at higher temperature, reducing the operating costs of cryogenic systems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34673"/>
                  </a:ext>
                </a:extLst>
              </a:tr>
              <a:tr h="124627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disadvantages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Easy to quench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operating cost of cryogenic</a:t>
                      </a:r>
                      <a:r>
                        <a:rPr lang="en-US" altLang="zh-CN" sz="2000" baseline="0" dirty="0"/>
                        <a:t> system</a:t>
                      </a:r>
                      <a:endParaRPr lang="en-US" altLang="zh-CN" sz="2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No effective quench detecting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No good coil winding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</a:t>
                      </a:r>
                      <a:r>
                        <a:rPr lang="en-US" altLang="zh-CN" sz="2000" baseline="0" dirty="0"/>
                        <a:t> cost</a:t>
                      </a:r>
                      <a:endParaRPr lang="en-US" altLang="zh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091199"/>
                  </a:ext>
                </a:extLst>
              </a:tr>
            </a:tbl>
          </a:graphicData>
        </a:graphic>
      </p:graphicFrame>
      <p:sp>
        <p:nvSpPr>
          <p:cNvPr id="3" name="笑脸 2"/>
          <p:cNvSpPr/>
          <p:nvPr/>
        </p:nvSpPr>
        <p:spPr>
          <a:xfrm>
            <a:off x="3359696" y="2456518"/>
            <a:ext cx="554360" cy="50405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3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31961-F43F-4B6A-B2F0-E677A9FA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502624" cy="5167475"/>
          </a:xfrm>
        </p:spPr>
        <p:txBody>
          <a:bodyPr>
            <a:normAutofit/>
          </a:bodyPr>
          <a:lstStyle/>
          <a:p>
            <a:r>
              <a:rPr lang="en-US" altLang="zh-CN" dirty="0"/>
              <a:t>Suspension system of the huge coil (140 tons);</a:t>
            </a:r>
          </a:p>
          <a:p>
            <a:r>
              <a:rPr lang="en-US" altLang="zh-CN" dirty="0"/>
              <a:t>High precision machining and assembly of large cylindrical dewar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en-US" altLang="zh-CN" dirty="0"/>
              <a:t>There are lots of welds in low-temperature pipes, including pipes and coil supports, pipes and liquid/gas helium tanks.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In summary, most of the challenges are related to </a:t>
            </a:r>
            <a:r>
              <a:rPr lang="en-US" altLang="zh-CN" dirty="0">
                <a:solidFill>
                  <a:srgbClr val="FF0000"/>
                </a:solidFill>
              </a:rPr>
              <a:t>processing techniques</a:t>
            </a:r>
            <a:r>
              <a:rPr lang="en-US" altLang="zh-CN" dirty="0"/>
              <a:t>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85A63-C414-4FDA-B9D4-3AD48A8A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Technical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4868-02A4-4E4A-BCBA-23D546A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7" name="内容占位符 28">
            <a:extLst>
              <a:ext uri="{FF2B5EF4-FFF2-40B4-BE49-F238E27FC236}">
                <a16:creationId xmlns:a16="http://schemas.microsoft.com/office/drawing/2014/main" id="{8CDD4453-676D-4E99-8AC7-314A1EE20C8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146" y="4876247"/>
            <a:ext cx="2055800" cy="11296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BFDE48-C99E-4FA8-9409-E0C6C98CB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49" y="2877479"/>
            <a:ext cx="1709159" cy="15218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99DDC0-4BD9-4904-95F2-1C571D6A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357" y="1311410"/>
            <a:ext cx="1687276" cy="14885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472" y="1340714"/>
            <a:ext cx="1452353" cy="1459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7B5144-988A-45AC-9632-FF3B153FE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201"/>
          <a:stretch/>
        </p:blipFill>
        <p:spPr>
          <a:xfrm>
            <a:off x="9959695" y="3144391"/>
            <a:ext cx="2038251" cy="9358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CD187E-E7DE-F81D-4F36-D3D7477B2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40" y="4424706"/>
            <a:ext cx="1811428" cy="19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Conductors</a:t>
            </a:r>
          </a:p>
          <a:p>
            <a:pPr marL="400050" lvl="1" indent="0">
              <a:buNone/>
            </a:pPr>
            <a:r>
              <a:rPr lang="en-US" altLang="zh-CN" sz="1800" dirty="0"/>
              <a:t>Conductor is the foundation of the magnet development. Most of the detector magnets used or will use the </a:t>
            </a:r>
            <a:r>
              <a:rPr lang="en-GB" altLang="zh-CN" sz="1800" dirty="0"/>
              <a:t>Aluminium-stabilized </a:t>
            </a:r>
            <a:r>
              <a:rPr lang="en-GB" altLang="zh-CN" sz="1800" dirty="0" err="1"/>
              <a:t>Nb-Ti</a:t>
            </a:r>
            <a:r>
              <a:rPr lang="en-GB" altLang="zh-CN" sz="1800" dirty="0"/>
              <a:t>/Cu conductors.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2" y="3164534"/>
            <a:ext cx="5379828" cy="24119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1342" y="5694557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IHEP and </a:t>
            </a:r>
            <a:r>
              <a:rPr lang="en-US" altLang="zh-CN" dirty="0" err="1"/>
              <a:t>Toly</a:t>
            </a:r>
            <a:r>
              <a:rPr lang="en-US" altLang="zh-CN" dirty="0"/>
              <a:t> company have jointly established an aluminum coated conductor production line in 2015.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223" y="2449330"/>
            <a:ext cx="4160530" cy="19211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694" y="3781511"/>
            <a:ext cx="2122688" cy="5987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795" y="4509310"/>
            <a:ext cx="3127315" cy="2086323"/>
          </a:xfrm>
          <a:prstGeom prst="rect">
            <a:avLst/>
          </a:prstGeom>
        </p:spPr>
      </p:pic>
      <p:pic>
        <p:nvPicPr>
          <p:cNvPr id="13" name="图片 10" descr="Image_00_026.jpg_副本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6308701" y="5734974"/>
            <a:ext cx="1972642" cy="8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6096000" y="2553619"/>
            <a:ext cx="18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Rutherford Cable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6184129" y="4977397"/>
            <a:ext cx="212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Aluminum stabilized </a:t>
            </a:r>
            <a:r>
              <a:rPr lang="en-GB" altLang="zh-CN" b="1" dirty="0" err="1"/>
              <a:t>NbTi</a:t>
            </a:r>
            <a:r>
              <a:rPr lang="en-GB" altLang="zh-CN" b="1" dirty="0"/>
              <a:t>/Cu conductor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8237677" y="6251426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UnicodeMS"/>
              </a:rPr>
              <a:t>Extrusion machine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7126446" y="3895479"/>
            <a:ext cx="4903733" cy="2729168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7064583" y="1191973"/>
            <a:ext cx="4864065" cy="2622613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3600" dirty="0"/>
              <a:t>Al-stabilized Conductors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1" y="2263120"/>
            <a:ext cx="6902762" cy="3336602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518325" y="2019450"/>
            <a:ext cx="2016224" cy="1453571"/>
            <a:chOff x="5629869" y="2726362"/>
            <a:chExt cx="2659224" cy="189849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41650" y="2896596"/>
              <a:ext cx="852485" cy="260403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869" y="2726362"/>
              <a:ext cx="2659224" cy="92426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397" y="1763792"/>
            <a:ext cx="1583454" cy="195838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969405" y="3409253"/>
            <a:ext cx="6591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1.5 km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357" y="4288204"/>
            <a:ext cx="1577589" cy="23436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737" y="4791652"/>
            <a:ext cx="1935191" cy="121080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0160000" y="6235310"/>
            <a:ext cx="902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100 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4583" y="1254995"/>
            <a:ext cx="4591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LTS: </a:t>
            </a:r>
            <a:r>
              <a:rPr lang="en-US" altLang="zh-CN" dirty="0"/>
              <a:t>Aluminum stabilized </a:t>
            </a:r>
            <a:r>
              <a:rPr lang="en-US" altLang="zh-CN" dirty="0" err="1"/>
              <a:t>NbTi</a:t>
            </a:r>
            <a:r>
              <a:rPr lang="en-US" altLang="zh-CN" dirty="0"/>
              <a:t> Rutherford cable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064583" y="3987248"/>
            <a:ext cx="512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HTS: </a:t>
            </a:r>
            <a:r>
              <a:rPr lang="en-US" altLang="zh-CN" dirty="0"/>
              <a:t>Aluminum stabilized Stacked REBCO Tape Cable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31269" y="5762411"/>
            <a:ext cx="578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Aluminum coated conductor production line 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8" name="图片 10" descr="Image_00_026.jpg_副本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7511317" y="1891111"/>
            <a:ext cx="2023231" cy="8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7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665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Dummy coil development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7" y="2006831"/>
            <a:ext cx="3465380" cy="26000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055992"/>
            <a:ext cx="3424997" cy="25697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75051" y="1369565"/>
            <a:ext cx="3424997" cy="256975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54718" y="4606882"/>
            <a:ext cx="346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Large scale superconducting coil winding platform</a:t>
            </a:r>
            <a:endParaRPr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8167660" y="3569984"/>
            <a:ext cx="19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φ7.2m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dummy coil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0979" y="2017906"/>
            <a:ext cx="3847357" cy="259737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8623" y="1590964"/>
            <a:ext cx="6931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Coil winding, vacuum leak detection, epoxy impregnation curing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sp>
        <p:nvSpPr>
          <p:cNvPr id="3" name="矩形 2"/>
          <p:cNvSpPr/>
          <p:nvPr/>
        </p:nvSpPr>
        <p:spPr>
          <a:xfrm>
            <a:off x="4558338" y="4703457"/>
            <a:ext cx="2544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vacuum leak detection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20336" y="6224398"/>
            <a:ext cx="14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Dummy coil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68323" y="3210221"/>
            <a:ext cx="17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4 layers*10 turns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47" y="5285257"/>
            <a:ext cx="3324045" cy="140942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60760" y="5503800"/>
            <a:ext cx="3944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</a:rPr>
              <a:t>The machining accuracy is controlled </a:t>
            </a:r>
            <a:r>
              <a:rPr lang="zh-CN" altLang="en-US" sz="2800" dirty="0">
                <a:solidFill>
                  <a:srgbClr val="FF0000"/>
                </a:solidFill>
              </a:rPr>
              <a:t>within ± 1mm</a:t>
            </a:r>
          </a:p>
        </p:txBody>
      </p:sp>
    </p:spTree>
    <p:extLst>
      <p:ext uri="{BB962C8B-B14F-4D97-AF65-F5344CB8AC3E}">
        <p14:creationId xmlns:p14="http://schemas.microsoft.com/office/powerpoint/2010/main" val="2973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45390</TotalTime>
  <Words>1304</Words>
  <Application>Microsoft Office PowerPoint</Application>
  <PresentationFormat>宽屏</PresentationFormat>
  <Paragraphs>320</Paragraphs>
  <Slides>23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ArialUnicodeMS</vt:lpstr>
      <vt:lpstr>等线</vt:lpstr>
      <vt:lpstr>宋体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Introduction</vt:lpstr>
      <vt:lpstr>Requirement</vt:lpstr>
      <vt:lpstr>PowerPoint 演示文稿</vt:lpstr>
      <vt:lpstr>Main Technical Challenges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ning</cp:lastModifiedBy>
  <cp:revision>2297</cp:revision>
  <cp:lastPrinted>2022-11-06T05:19:21Z</cp:lastPrinted>
  <dcterms:created xsi:type="dcterms:W3CDTF">2012-09-04T11:33:36Z</dcterms:created>
  <dcterms:modified xsi:type="dcterms:W3CDTF">2024-07-26T07:27:15Z</dcterms:modified>
</cp:coreProperties>
</file>