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953" r:id="rId2"/>
    <p:sldId id="907" r:id="rId3"/>
    <p:sldId id="2576" r:id="rId4"/>
    <p:sldId id="2580" r:id="rId5"/>
    <p:sldId id="2577" r:id="rId6"/>
    <p:sldId id="2589" r:id="rId7"/>
    <p:sldId id="2588" r:id="rId8"/>
    <p:sldId id="2543" r:id="rId9"/>
    <p:sldId id="2525" r:id="rId10"/>
    <p:sldId id="2581" r:id="rId11"/>
    <p:sldId id="2592" r:id="rId12"/>
    <p:sldId id="2565" r:id="rId13"/>
    <p:sldId id="895" r:id="rId14"/>
    <p:sldId id="2593" r:id="rId15"/>
    <p:sldId id="2594" r:id="rId16"/>
    <p:sldId id="2570" r:id="rId17"/>
    <p:sldId id="2585" r:id="rId18"/>
    <p:sldId id="2595" r:id="rId19"/>
    <p:sldId id="2514" r:id="rId20"/>
    <p:sldId id="2596" r:id="rId21"/>
    <p:sldId id="983" r:id="rId22"/>
    <p:sldId id="2568" r:id="rId23"/>
    <p:sldId id="2584" r:id="rId24"/>
    <p:sldId id="2567" r:id="rId25"/>
    <p:sldId id="2558" r:id="rId26"/>
    <p:sldId id="2493" r:id="rId27"/>
    <p:sldId id="2587" r:id="rId28"/>
    <p:sldId id="2476" r:id="rId29"/>
    <p:sldId id="2586" r:id="rId30"/>
    <p:sldId id="2597" r:id="rId31"/>
    <p:sldId id="2571" r:id="rId32"/>
    <p:sldId id="2494" r:id="rId33"/>
    <p:sldId id="2583" r:id="rId3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1" autoAdjust="0"/>
    <p:restoredTop sz="90705" autoAdjust="0"/>
  </p:normalViewPr>
  <p:slideViewPr>
    <p:cSldViewPr>
      <p:cViewPr>
        <p:scale>
          <a:sx n="128" d="100"/>
          <a:sy n="128" d="100"/>
        </p:scale>
        <p:origin x="736" y="4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6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56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FA4996-62B6-4D9A-BD5A-94600371945B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7874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96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aike.baidu.com/item/%CE%B8/119485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package" Target="../embeddings/Microsoft_Visio_Drawing.vsdx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vertex Detector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002006" y="3880713"/>
            <a:ext cx="10603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Zhijun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Liang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(On behalf of the CEPC physics and detector group)</a:t>
            </a:r>
          </a:p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F7B6-1ECC-6549-2529-B8BB1F4A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</a:t>
            </a:r>
            <a:r>
              <a:rPr lang="en-US" dirty="0"/>
              <a:t>curved MAPS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95477-C24D-3533-8F77-B281CC55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020FD-E868-923F-6C4A-4076FEE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1489" y="950981"/>
            <a:ext cx="12894977" cy="5147342"/>
          </a:xfrm>
          <a:ln>
            <a:noFill/>
          </a:ln>
        </p:spPr>
        <p:txBody>
          <a:bodyPr>
            <a:normAutofit/>
          </a:bodyPr>
          <a:lstStyle/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b-layer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11mm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dirty="0"/>
              <a:t>ALICE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(radius=</a:t>
            </a:r>
            <a:r>
              <a:rPr lang="en-US" altLang="zh-CN" dirty="0">
                <a:solidFill>
                  <a:srgbClr val="0070C0"/>
                </a:solidFill>
              </a:rPr>
              <a:t>18mm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</a:p>
          <a:p>
            <a:pPr lvl="1"/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dummy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~</a:t>
            </a:r>
            <a:r>
              <a:rPr lang="en-US" altLang="zh-CN" dirty="0">
                <a:solidFill>
                  <a:srgbClr val="0070C0"/>
                </a:solidFill>
              </a:rPr>
              <a:t>12mm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Thinning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silicon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wafer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40um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grpSp>
        <p:nvGrpSpPr>
          <p:cNvPr id="6" name="组合 11">
            <a:extLst>
              <a:ext uri="{FF2B5EF4-FFF2-40B4-BE49-F238E27FC236}">
                <a16:creationId xmlns:a16="http://schemas.microsoft.com/office/drawing/2014/main" id="{1A60861F-62A5-8C01-6253-ACA26CF82573}"/>
              </a:ext>
            </a:extLst>
          </p:cNvPr>
          <p:cNvGrpSpPr/>
          <p:nvPr/>
        </p:nvGrpSpPr>
        <p:grpSpPr>
          <a:xfrm>
            <a:off x="2493403" y="2529146"/>
            <a:ext cx="1927884" cy="2314989"/>
            <a:chOff x="12179" y="2104"/>
            <a:chExt cx="3284" cy="41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ACB6B2C1-CD95-5C51-CE01-467B393DE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79" y="2169"/>
              <a:ext cx="3080" cy="4086"/>
            </a:xfrm>
            <a:prstGeom prst="rect">
              <a:avLst/>
            </a:prstGeom>
          </p:spPr>
        </p:pic>
        <p:sp>
          <p:nvSpPr>
            <p:cNvPr id="9" name="文本框 6">
              <a:extLst>
                <a:ext uri="{FF2B5EF4-FFF2-40B4-BE49-F238E27FC236}">
                  <a16:creationId xmlns:a16="http://schemas.microsoft.com/office/drawing/2014/main" id="{648EA58A-FDCE-C48D-7486-A6C2CAFA925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209" y="2104"/>
              <a:ext cx="263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 12 mm</a:t>
              </a:r>
            </a:p>
          </p:txBody>
        </p:sp>
        <p:sp>
          <p:nvSpPr>
            <p:cNvPr id="10" name="文本框 8">
              <a:extLst>
                <a:ext uri="{FF2B5EF4-FFF2-40B4-BE49-F238E27FC236}">
                  <a16:creationId xmlns:a16="http://schemas.microsoft.com/office/drawing/2014/main" id="{6B01AE13-FA97-F69C-1637-EB2002D38568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3819" y="2104"/>
              <a:ext cx="16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 14 mm</a:t>
              </a:r>
            </a:p>
          </p:txBody>
        </p:sp>
      </p:grpSp>
      <p:pic>
        <p:nvPicPr>
          <p:cNvPr id="11" name="图片 12">
            <a:extLst>
              <a:ext uri="{FF2B5EF4-FFF2-40B4-BE49-F238E27FC236}">
                <a16:creationId xmlns:a16="http://schemas.microsoft.com/office/drawing/2014/main" id="{05F324DE-49B3-0FE0-20D3-88068A4AAC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35406" y="2529146"/>
            <a:ext cx="3963191" cy="2314989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33E7463-4DDC-198A-8E29-E190AD3A1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160696"/>
              </p:ext>
            </p:extLst>
          </p:nvPr>
        </p:nvGraphicFramePr>
        <p:xfrm>
          <a:off x="304861" y="5418693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2888474128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3924560769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2277799423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23963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793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07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FDE83F-01BC-F013-3290-A1676AA3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237" y="3284984"/>
            <a:ext cx="3607416" cy="3489527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161EF2B9-CDE0-C39E-761B-156B54A2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211" y="24379"/>
            <a:ext cx="3299469" cy="318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1069D-43BC-9BFB-2DAB-FE1E2016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4500" y="77873"/>
            <a:ext cx="10763325" cy="725470"/>
          </a:xfrm>
        </p:spPr>
        <p:txBody>
          <a:bodyPr/>
          <a:lstStyle/>
          <a:p>
            <a:r>
              <a:rPr lang="en-US" dirty="0"/>
              <a:t>Vertex </a:t>
            </a:r>
            <a:r>
              <a:rPr lang="en-US" altLang="zh-CN" dirty="0"/>
              <a:t>baseline</a:t>
            </a:r>
            <a:r>
              <a:rPr lang="en-US" dirty="0"/>
              <a:t>:</a:t>
            </a:r>
            <a:r>
              <a:rPr lang="zh-CN" altLang="en-US" dirty="0"/>
              <a:t> 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C2FDE-83AA-B875-EA4A-4B204CAE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8852" y="650036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11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25EC0-90A1-28E6-62DC-13DBDBAD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9127" y="937275"/>
            <a:ext cx="11163599" cy="6130453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Material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budget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factor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2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lower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than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alternative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option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Low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material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budget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0.06%X0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per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layer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sym typeface="Wingdings" pitchFamily="2" charset="2"/>
            </a:endParaRPr>
          </a:p>
          <a:p>
            <a:pPr lvl="1"/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outer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No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endParaRPr lang="en-US" altLang="zh-CN" dirty="0"/>
          </a:p>
          <a:p>
            <a:pPr lvl="1"/>
            <a:endParaRPr lang="en-US" altLang="zh-CN" dirty="0"/>
          </a:p>
          <a:p>
            <a:pPr lvl="2"/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B0E5D-F2D3-6835-6B8C-DF4430693AEC}"/>
              </a:ext>
            </a:extLst>
          </p:cNvPr>
          <p:cNvSpPr txBox="1"/>
          <p:nvPr/>
        </p:nvSpPr>
        <p:spPr>
          <a:xfrm>
            <a:off x="9962154" y="3857218"/>
            <a:ext cx="1138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2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21C43-C1C1-FE3E-4368-8D648543E96E}"/>
              </a:ext>
            </a:extLst>
          </p:cNvPr>
          <p:cNvSpPr txBox="1"/>
          <p:nvPr/>
        </p:nvSpPr>
        <p:spPr>
          <a:xfrm>
            <a:off x="10219027" y="5589434"/>
            <a:ext cx="454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3648DD-1222-7D48-7EFE-5CBDDAB606DA}"/>
              </a:ext>
            </a:extLst>
          </p:cNvPr>
          <p:cNvSpPr/>
          <p:nvPr/>
        </p:nvSpPr>
        <p:spPr>
          <a:xfrm>
            <a:off x="9392353" y="462546"/>
            <a:ext cx="2331346" cy="23170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C064D0-7FB2-056A-59A8-910F1A233917}"/>
              </a:ext>
            </a:extLst>
          </p:cNvPr>
          <p:cNvSpPr/>
          <p:nvPr/>
        </p:nvSpPr>
        <p:spPr>
          <a:xfrm>
            <a:off x="9485903" y="535691"/>
            <a:ext cx="2160000" cy="216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2B455E-3884-BE7A-2F64-0370B92AC072}"/>
              </a:ext>
            </a:extLst>
          </p:cNvPr>
          <p:cNvSpPr/>
          <p:nvPr/>
        </p:nvSpPr>
        <p:spPr>
          <a:xfrm>
            <a:off x="9755903" y="805691"/>
            <a:ext cx="1620000" cy="16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03D5E2-0EAC-26CA-2BC6-01320429A2C2}"/>
              </a:ext>
            </a:extLst>
          </p:cNvPr>
          <p:cNvSpPr/>
          <p:nvPr/>
        </p:nvSpPr>
        <p:spPr>
          <a:xfrm>
            <a:off x="10308528" y="1338685"/>
            <a:ext cx="540000" cy="54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9F905-9C65-43D4-3161-88B699A5B731}"/>
              </a:ext>
            </a:extLst>
          </p:cNvPr>
          <p:cNvSpPr/>
          <p:nvPr/>
        </p:nvSpPr>
        <p:spPr>
          <a:xfrm>
            <a:off x="9392353" y="1558820"/>
            <a:ext cx="2331346" cy="7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A46C1-6E5E-0804-FAEE-43638C68E8BC}"/>
              </a:ext>
            </a:extLst>
          </p:cNvPr>
          <p:cNvSpPr txBox="1"/>
          <p:nvPr/>
        </p:nvSpPr>
        <p:spPr>
          <a:xfrm>
            <a:off x="8743859" y="5661320"/>
            <a:ext cx="2687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3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051B2A8-267F-12E7-E35F-82FD02483CFB}"/>
              </a:ext>
            </a:extLst>
          </p:cNvPr>
          <p:cNvSpPr/>
          <p:nvPr/>
        </p:nvSpPr>
        <p:spPr>
          <a:xfrm>
            <a:off x="9489674" y="5432685"/>
            <a:ext cx="80617" cy="909959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A948674-B005-5A98-B2B0-B4F57EFECB70}"/>
              </a:ext>
            </a:extLst>
          </p:cNvPr>
          <p:cNvSpPr/>
          <p:nvPr/>
        </p:nvSpPr>
        <p:spPr>
          <a:xfrm rot="10800000">
            <a:off x="11429783" y="5438162"/>
            <a:ext cx="116793" cy="400976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A0E1D32-1F32-4BA5-1648-0A22B7D96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87868"/>
              </p:ext>
            </p:extLst>
          </p:nvPr>
        </p:nvGraphicFramePr>
        <p:xfrm>
          <a:off x="0" y="3518028"/>
          <a:ext cx="5009856" cy="2980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952">
                  <a:extLst>
                    <a:ext uri="{9D8B030D-6E8A-4147-A177-3AD203B41FA5}">
                      <a16:colId xmlns:a16="http://schemas.microsoft.com/office/drawing/2014/main" val="3974695895"/>
                    </a:ext>
                  </a:extLst>
                </a:gridCol>
                <a:gridCol w="1669952">
                  <a:extLst>
                    <a:ext uri="{9D8B030D-6E8A-4147-A177-3AD203B41FA5}">
                      <a16:colId xmlns:a16="http://schemas.microsoft.com/office/drawing/2014/main" val="4011166888"/>
                    </a:ext>
                  </a:extLst>
                </a:gridCol>
                <a:gridCol w="1669952">
                  <a:extLst>
                    <a:ext uri="{9D8B030D-6E8A-4147-A177-3AD203B41FA5}">
                      <a16:colId xmlns:a16="http://schemas.microsoft.com/office/drawing/2014/main" val="2843247831"/>
                    </a:ext>
                  </a:extLst>
                </a:gridCol>
              </a:tblGrid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Material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3076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16417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16.5mm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157391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22mm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900227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4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27.5mm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00154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</a:t>
                      </a:r>
                      <a:r>
                        <a:rPr lang="en-CN" dirty="0"/>
                        <a:t>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5/6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(Ladders)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35-45mm</a:t>
                      </a:r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36931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Total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0.74%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2612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6FBCD49-DE2C-71E4-B373-0EF019A70E0A}"/>
              </a:ext>
            </a:extLst>
          </p:cNvPr>
          <p:cNvSpPr/>
          <p:nvPr/>
        </p:nvSpPr>
        <p:spPr>
          <a:xfrm>
            <a:off x="10038528" y="1058314"/>
            <a:ext cx="1080000" cy="108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155175-AEDE-4563-C80C-BEB47B35F97C}"/>
              </a:ext>
            </a:extLst>
          </p:cNvPr>
          <p:cNvSpPr txBox="1"/>
          <p:nvPr/>
        </p:nvSpPr>
        <p:spPr>
          <a:xfrm>
            <a:off x="9185571" y="4516269"/>
            <a:ext cx="8493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4</a:t>
            </a:r>
            <a:endParaRPr lang="en-CN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B1FB17-8540-4493-F834-98FE1A44E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856" y="4743927"/>
            <a:ext cx="3516290" cy="13775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938D06-F071-8592-CCD6-7707EE42437A}"/>
              </a:ext>
            </a:extLst>
          </p:cNvPr>
          <p:cNvSpPr txBox="1"/>
          <p:nvPr/>
        </p:nvSpPr>
        <p:spPr>
          <a:xfrm>
            <a:off x="5182672" y="3765537"/>
            <a:ext cx="9239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Long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barrel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layout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(no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endcap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disk)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cover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l-GR" alt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</a:t>
            </a:r>
            <a:r>
              <a:rPr lang="en-US" altLang="zh-CN" dirty="0">
                <a:solidFill>
                  <a:srgbClr val="0070C0"/>
                </a:solidFill>
              </a:rPr>
              <a:t>&lt;=0.991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736159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C82D-9CBB-C4EE-D1B7-58EE62A5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760" y="137509"/>
            <a:ext cx="10763325" cy="725470"/>
          </a:xfrm>
        </p:spPr>
        <p:txBody>
          <a:bodyPr/>
          <a:lstStyle/>
          <a:p>
            <a:r>
              <a:rPr lang="en-US" dirty="0"/>
              <a:t>Alternative : 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lang="en-CN" dirty="0"/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CB8A30FF-9E33-AF6A-1400-DC435DD4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" y="3210055"/>
            <a:ext cx="3937577" cy="204087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54168E47-FCD0-39EA-5EB0-B776EDEF8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531" y="28416"/>
            <a:ext cx="3299469" cy="318859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C54C198-5308-71E3-7ED5-F363963A1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51" y="5271689"/>
            <a:ext cx="6969605" cy="150925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CE8E1C-18AE-F62F-AD2F-90AFBC8AB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9" y="970413"/>
            <a:ext cx="12807257" cy="268156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Alternative: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double-side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</a:p>
          <a:p>
            <a:pPr lvl="1"/>
            <a:endParaRPr lang="en-US" altLang="zh-CN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3F78B54-A98B-152C-D916-5B9363403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911" y="4040368"/>
            <a:ext cx="3636976" cy="2707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43078-1B15-17DB-24E5-52D4A89FA5AF}"/>
              </a:ext>
            </a:extLst>
          </p:cNvPr>
          <p:cNvSpPr txBox="1"/>
          <p:nvPr/>
        </p:nvSpPr>
        <p:spPr>
          <a:xfrm>
            <a:off x="8923020" y="3263593"/>
            <a:ext cx="6537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Material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budget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</a:p>
          <a:p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Φ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=33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degree</a:t>
            </a:r>
            <a:endParaRPr lang="en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4286AF3-A165-8641-7AF6-CC29486A7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069870"/>
              </p:ext>
            </p:extLst>
          </p:nvPr>
        </p:nvGraphicFramePr>
        <p:xfrm>
          <a:off x="3934836" y="2635534"/>
          <a:ext cx="4507743" cy="2247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581">
                  <a:extLst>
                    <a:ext uri="{9D8B030D-6E8A-4147-A177-3AD203B41FA5}">
                      <a16:colId xmlns:a16="http://schemas.microsoft.com/office/drawing/2014/main" val="3974695895"/>
                    </a:ext>
                  </a:extLst>
                </a:gridCol>
                <a:gridCol w="1420838">
                  <a:extLst>
                    <a:ext uri="{9D8B030D-6E8A-4147-A177-3AD203B41FA5}">
                      <a16:colId xmlns:a16="http://schemas.microsoft.com/office/drawing/2014/main" val="4011166888"/>
                    </a:ext>
                  </a:extLst>
                </a:gridCol>
                <a:gridCol w="1584324">
                  <a:extLst>
                    <a:ext uri="{9D8B030D-6E8A-4147-A177-3AD203B41FA5}">
                      <a16:colId xmlns:a16="http://schemas.microsoft.com/office/drawing/2014/main" val="2843247831"/>
                    </a:ext>
                  </a:extLst>
                </a:gridCol>
              </a:tblGrid>
              <a:tr h="398482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Material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3076"/>
                  </a:ext>
                </a:extLst>
              </a:tr>
              <a:tr h="398482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1/2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12.5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-18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~0.5%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16417"/>
                  </a:ext>
                </a:extLst>
              </a:tr>
              <a:tr h="398482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3/4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28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-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35mm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~0.5%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157391"/>
                  </a:ext>
                </a:extLst>
              </a:tr>
              <a:tr h="653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</a:t>
                      </a:r>
                      <a:r>
                        <a:rPr lang="en-CN" dirty="0"/>
                        <a:t>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5/6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(Ladders)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-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53mm</a:t>
                      </a:r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~0.5%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36931"/>
                  </a:ext>
                </a:extLst>
              </a:tr>
              <a:tr h="3984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Total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~1.5%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26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10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DDC78-F9D2-43A0-AE4B-6FEB51EE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rate estimation of CEPC VTX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07028-A641-4007-A479-EFE92170C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D7E819-611F-446F-882F-46B537050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647255"/>
              </p:ext>
            </p:extLst>
          </p:nvPr>
        </p:nvGraphicFramePr>
        <p:xfrm>
          <a:off x="119336" y="908720"/>
          <a:ext cx="11953329" cy="229605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353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9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53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139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782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61989">
                <a:tc>
                  <a:txBody>
                    <a:bodyPr/>
                    <a:lstStyle/>
                    <a:p>
                      <a:endParaRPr lang="zh-CN" alt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Hit density</a:t>
                      </a:r>
                    </a:p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(Hits/cm</a:t>
                      </a:r>
                      <a:r>
                        <a:rPr lang="en-US" altLang="zh-CN" sz="18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/BX)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Bunch spacing</a:t>
                      </a:r>
                    </a:p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(ns)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Hit rate</a:t>
                      </a:r>
                    </a:p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(M Hits/cm</a:t>
                      </a:r>
                      <a:r>
                        <a:rPr lang="en-US" altLang="zh-CN" sz="18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Data </a:t>
                      </a:r>
                      <a:r>
                        <a:rPr lang="en-US" altLang="zh-CN" sz="1800" b="1" dirty="0" err="1">
                          <a:solidFill>
                            <a:schemeClr val="bg1"/>
                          </a:solidFill>
                        </a:rPr>
                        <a:t>rate@triggerless</a:t>
                      </a:r>
                      <a:endParaRPr lang="en-US" altLang="zh-CN" sz="18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(Gbps)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Pixel/bunch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</a:rPr>
                        <a:t>Data </a:t>
                      </a:r>
                      <a:r>
                        <a:rPr lang="en-US" altLang="zh-CN" sz="1800" b="1" kern="1200" dirty="0" err="1">
                          <a:solidFill>
                            <a:schemeClr val="bg1"/>
                          </a:solidFill>
                        </a:rPr>
                        <a:t>rate@trigger</a:t>
                      </a: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(Mbps)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Higgs</a:t>
                      </a:r>
                      <a:endParaRPr lang="en-US" altLang="zh-CN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0.81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591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1.37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0.43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7.96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&lt;10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W</a:t>
                      </a:r>
                      <a:endParaRPr lang="en-US" altLang="zh-CN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0.81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257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3.16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0.98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7.96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~10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4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High</a:t>
                      </a:r>
                      <a:r>
                        <a:rPr lang="zh-CN" altLang="en-US" sz="1800" b="1" dirty="0"/>
                        <a:t> </a:t>
                      </a:r>
                      <a:r>
                        <a:rPr lang="en-US" altLang="zh-CN" sz="1800" b="1" dirty="0" err="1"/>
                        <a:t>lumi</a:t>
                      </a:r>
                      <a:r>
                        <a:rPr lang="zh-CN" altLang="en-US" sz="1800" b="1" dirty="0"/>
                        <a:t> </a:t>
                      </a:r>
                      <a:endParaRPr lang="en-US" altLang="zh-CN" sz="1800" b="1" dirty="0"/>
                    </a:p>
                    <a:p>
                      <a:pPr algn="ctr"/>
                      <a:r>
                        <a:rPr lang="en-US" altLang="zh-CN" sz="1800" b="1" dirty="0"/>
                        <a:t>Z</a:t>
                      </a:r>
                      <a:r>
                        <a:rPr lang="zh-CN" altLang="en-US" sz="1800" b="1" dirty="0"/>
                        <a:t> </a:t>
                      </a:r>
                      <a:r>
                        <a:rPr lang="en-US" altLang="zh-CN" sz="1800" b="1" dirty="0"/>
                        <a:t>pole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0.45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19.6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5.9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4.4</a:t>
                      </a:r>
                    </a:p>
                    <a:p>
                      <a:pPr algn="ctr" fontAlgn="ctr"/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118</a:t>
                      </a:r>
                    </a:p>
                    <a:p>
                      <a:pPr algn="ctr" fontAlgn="ctr"/>
                      <a:endParaRPr lang="en-US" altLang="zh-CN" sz="1800" b="1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852A9AC4-2E13-4273-8F4A-A222266317EB}"/>
              </a:ext>
            </a:extLst>
          </p:cNvPr>
          <p:cNvSpPr/>
          <p:nvPr/>
        </p:nvSpPr>
        <p:spPr bwMode="auto">
          <a:xfrm>
            <a:off x="6771863" y="1836501"/>
            <a:ext cx="1196345" cy="1368277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E581CD-1F0D-4DD0-82B8-589B4F619F64}"/>
              </a:ext>
            </a:extLst>
          </p:cNvPr>
          <p:cNvSpPr txBox="1"/>
          <p:nvPr/>
        </p:nvSpPr>
        <p:spPr>
          <a:xfrm>
            <a:off x="348486" y="3853548"/>
            <a:ext cx="76191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dominated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Haoyu’s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MDI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afternoon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 (20%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Z)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@1Gbps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chip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triggerless readout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D05EF7-803E-F91A-379C-AC7EEE6D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482" y="3585657"/>
            <a:ext cx="3400918" cy="3161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3E8D78-E5FD-B307-CB2D-FE3FB7F48E32}"/>
              </a:ext>
            </a:extLst>
          </p:cNvPr>
          <p:cNvSpPr txBox="1"/>
          <p:nvPr/>
        </p:nvSpPr>
        <p:spPr>
          <a:xfrm>
            <a:off x="7752184" y="318870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zh-CN" alt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zh-CN" alt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(from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CDR)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1279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1A45-859F-50BA-58A7-162DD9B6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03" y="116783"/>
            <a:ext cx="11765992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ref-</a:t>
            </a:r>
            <a:r>
              <a:rPr lang="zh-CN" altLang="en-US" dirty="0"/>
              <a:t> </a:t>
            </a:r>
            <a:r>
              <a:rPr lang="en-US" altLang="zh-CN" dirty="0"/>
              <a:t>TDR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A1C76-77FA-87FC-0A18-62B45F45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5C3A0-436B-F176-FCED-80500EBB9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03" y="974816"/>
            <a:ext cx="11163599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</a:p>
          <a:p>
            <a:pPr lvl="1"/>
            <a:r>
              <a:rPr lang="en" altLang="zh-CN" b="1" dirty="0">
                <a:effectLst/>
              </a:rPr>
              <a:t>Fast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priority</a:t>
            </a:r>
            <a:r>
              <a:rPr lang="en" altLang="zh-CN" b="1" dirty="0">
                <a:effectLst/>
              </a:rPr>
              <a:t> </a:t>
            </a:r>
            <a:r>
              <a:rPr lang="en-US" altLang="zh-CN" b="1" dirty="0">
                <a:effectLst/>
              </a:rPr>
              <a:t>digital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readout</a:t>
            </a:r>
            <a:r>
              <a:rPr lang="zh-CN" altLang="en-US" dirty="0"/>
              <a:t> </a:t>
            </a:r>
            <a:r>
              <a:rPr lang="en-CN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40MHz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pole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65/55nm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reduced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~40mW/cm</a:t>
            </a:r>
            <a:r>
              <a:rPr lang="en-US" altLang="zh-CN" baseline="30000" dirty="0"/>
              <a:t>2</a:t>
            </a:r>
            <a:endParaRPr lang="en-US" altLang="zh-CN" dirty="0"/>
          </a:p>
          <a:p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cooled</a:t>
            </a:r>
            <a:r>
              <a:rPr lang="zh-CN" altLang="en-US" dirty="0"/>
              <a:t> </a:t>
            </a:r>
            <a:r>
              <a:rPr lang="en-US" altLang="zh-CN" dirty="0"/>
              <a:t>down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~20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CN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PingFang SC"/>
              </a:rPr>
              <a:t>℃</a:t>
            </a:r>
            <a:endParaRPr lang="en-US" altLang="zh-CN" dirty="0">
              <a:solidFill>
                <a:srgbClr val="FF0000"/>
              </a:solidFill>
            </a:endParaRPr>
          </a:p>
          <a:p>
            <a:pPr lvl="2"/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m/s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speed,</a:t>
            </a:r>
            <a:r>
              <a:rPr lang="zh-CN" altLang="en-US" dirty="0"/>
              <a:t> </a:t>
            </a:r>
            <a:r>
              <a:rPr lang="en-US" altLang="zh-CN" dirty="0"/>
              <a:t>estimated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thermal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C4E0BF1B-28BE-AF9B-00C5-F867A7389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340" y="1070854"/>
            <a:ext cx="4147357" cy="2833129"/>
          </a:xfrm>
          <a:prstGeom prst="rect">
            <a:avLst/>
          </a:prstGeom>
        </p:spPr>
      </p:pic>
      <p:graphicFrame>
        <p:nvGraphicFramePr>
          <p:cNvPr id="6" name="表格 2">
            <a:extLst>
              <a:ext uri="{FF2B5EF4-FFF2-40B4-BE49-F238E27FC236}">
                <a16:creationId xmlns:a16="http://schemas.microsoft.com/office/drawing/2014/main" id="{95A1CA3B-6CFE-22BF-63C1-FED51B5C7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006729"/>
              </p:ext>
            </p:extLst>
          </p:nvPr>
        </p:nvGraphicFramePr>
        <p:xfrm>
          <a:off x="585796" y="4719955"/>
          <a:ext cx="10550765" cy="17729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031624">
                  <a:extLst>
                    <a:ext uri="{9D8B030D-6E8A-4147-A177-3AD203B41FA5}">
                      <a16:colId xmlns:a16="http://schemas.microsoft.com/office/drawing/2014/main" val="228147397"/>
                    </a:ext>
                  </a:extLst>
                </a:gridCol>
                <a:gridCol w="1625299">
                  <a:extLst>
                    <a:ext uri="{9D8B030D-6E8A-4147-A177-3AD203B41FA5}">
                      <a16:colId xmlns:a16="http://schemas.microsoft.com/office/drawing/2014/main" val="1007386139"/>
                    </a:ext>
                  </a:extLst>
                </a:gridCol>
                <a:gridCol w="1391355">
                  <a:extLst>
                    <a:ext uri="{9D8B030D-6E8A-4147-A177-3AD203B41FA5}">
                      <a16:colId xmlns:a16="http://schemas.microsoft.com/office/drawing/2014/main" val="2762844204"/>
                    </a:ext>
                  </a:extLst>
                </a:gridCol>
                <a:gridCol w="1366728">
                  <a:extLst>
                    <a:ext uri="{9D8B030D-6E8A-4147-A177-3AD203B41FA5}">
                      <a16:colId xmlns:a16="http://schemas.microsoft.com/office/drawing/2014/main" val="2123088747"/>
                    </a:ext>
                  </a:extLst>
                </a:gridCol>
                <a:gridCol w="1342103">
                  <a:extLst>
                    <a:ext uri="{9D8B030D-6E8A-4147-A177-3AD203B41FA5}">
                      <a16:colId xmlns:a16="http://schemas.microsoft.com/office/drawing/2014/main" val="1597840684"/>
                    </a:ext>
                  </a:extLst>
                </a:gridCol>
                <a:gridCol w="1396828">
                  <a:extLst>
                    <a:ext uri="{9D8B030D-6E8A-4147-A177-3AD203B41FA5}">
                      <a16:colId xmlns:a16="http://schemas.microsoft.com/office/drawing/2014/main" val="2329680165"/>
                    </a:ext>
                  </a:extLst>
                </a:gridCol>
                <a:gridCol w="1396828">
                  <a:extLst>
                    <a:ext uri="{9D8B030D-6E8A-4147-A177-3AD203B41FA5}">
                      <a16:colId xmlns:a16="http://schemas.microsoft.com/office/drawing/2014/main" val="3899645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Matrix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Periphery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/>
                        <a:t>DataTrans</a:t>
                      </a:r>
                      <a:r>
                        <a:rPr lang="en-US" altLang="zh-CN" sz="1600" dirty="0"/>
                        <a:t>.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DACs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Total Power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Power</a:t>
                      </a: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density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73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TaiChu3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180nm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chip</a:t>
                      </a:r>
                    </a:p>
                    <a:p>
                      <a:r>
                        <a:rPr lang="en-US" altLang="zh-CN" sz="1600" dirty="0"/>
                        <a:t>@ triggerless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304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135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206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655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</a:t>
                      </a: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600" dirty="0" err="1"/>
                        <a:t>mW</a:t>
                      </a:r>
                      <a:r>
                        <a:rPr lang="en-US" altLang="zh-CN" sz="1600" dirty="0"/>
                        <a:t>/cm</a:t>
                      </a:r>
                      <a:r>
                        <a:rPr lang="en-US" altLang="zh-CN" sz="1600" baseline="30000" dirty="0"/>
                        <a:t>2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0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65nm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for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TDR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1 Gbps/chip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(TDR </a:t>
                      </a:r>
                      <a:r>
                        <a:rPr lang="en-US" altLang="zh-CN" sz="1600" dirty="0" err="1"/>
                        <a:t>LowLumi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Z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80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36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186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~45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 err="1"/>
                        <a:t>mW</a:t>
                      </a:r>
                      <a:r>
                        <a:rPr lang="en-US" altLang="zh-CN" sz="1600" dirty="0"/>
                        <a:t>/cm</a:t>
                      </a:r>
                      <a:r>
                        <a:rPr lang="en-US" altLang="zh-CN" sz="1600" baseline="30000" dirty="0"/>
                        <a:t>2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970101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BFC79DCB-DDB6-BB97-8808-3FD150658EF6}"/>
              </a:ext>
            </a:extLst>
          </p:cNvPr>
          <p:cNvSpPr/>
          <p:nvPr/>
        </p:nvSpPr>
        <p:spPr bwMode="auto">
          <a:xfrm>
            <a:off x="9592644" y="5438019"/>
            <a:ext cx="1615924" cy="886671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5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539F-010C-4363-D5CC-4C4B7E84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Electronics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02656-7D3A-C092-8FFF-D846F738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92FC-A9AD-0685-9314-FBF98ACC3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8663" y="1047330"/>
            <a:ext cx="12625248" cy="5147342"/>
          </a:xfrm>
        </p:spPr>
        <p:txBody>
          <a:bodyPr>
            <a:normAutofit/>
          </a:bodyPr>
          <a:lstStyle/>
          <a:p>
            <a:pPr lvl="1"/>
            <a:r>
              <a:rPr kumimoji="1" lang="en-US" altLang="zh-CN" sz="2800" dirty="0"/>
              <a:t>Baseline: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stitching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RDL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metal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layer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wafer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replace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PCB</a:t>
            </a:r>
          </a:p>
          <a:p>
            <a:pPr lvl="1"/>
            <a:r>
              <a:rPr kumimoji="1" lang="en-US" altLang="zh-CN" sz="2800" dirty="0"/>
              <a:t>Alternative: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flexible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PCB</a:t>
            </a:r>
            <a:r>
              <a:rPr kumimoji="1" lang="zh-CN" altLang="en-US" sz="2800" dirty="0"/>
              <a:t> </a:t>
            </a:r>
            <a:endParaRPr kumimoji="1" lang="en-US" altLang="zh-CN" sz="2800" dirty="0"/>
          </a:p>
          <a:p>
            <a:pPr lvl="2"/>
            <a:r>
              <a:rPr kumimoji="1" lang="en" altLang="zh-CN" sz="2400" dirty="0"/>
              <a:t>Signal, clock, control, power, ground will be handled by control board through flexible PCB</a:t>
            </a:r>
          </a:p>
          <a:p>
            <a:pPr lvl="1"/>
            <a:endParaRPr kumimoji="1" lang="en" altLang="zh-C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70F86-3845-1ECB-06AC-630111B8D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9" y="3677796"/>
            <a:ext cx="6096000" cy="243941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4E7F7A2-3FAA-FC31-720D-057349696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598" y="3459265"/>
            <a:ext cx="5570742" cy="1025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3DEE3-8315-684F-ED03-767FCF8302D0}"/>
              </a:ext>
            </a:extLst>
          </p:cNvPr>
          <p:cNvSpPr txBox="1"/>
          <p:nvPr/>
        </p:nvSpPr>
        <p:spPr>
          <a:xfrm>
            <a:off x="7176120" y="3029403"/>
            <a:ext cx="6145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Alternative: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flexible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PCB</a:t>
            </a:r>
            <a:r>
              <a:rPr lang="zh-CN" altLang="en-US" sz="2400" dirty="0">
                <a:solidFill>
                  <a:srgbClr val="0070C0"/>
                </a:solidFill>
              </a:rPr>
              <a:t>   </a:t>
            </a:r>
            <a:endParaRPr lang="en-CN" sz="2400" dirty="0">
              <a:solidFill>
                <a:srgbClr val="0070C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D3D12D-0939-8A25-ACC4-45C7364A2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09" y="4747854"/>
            <a:ext cx="5144291" cy="16117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1C69E3-C11A-63FC-8F7A-CD0352904CCF}"/>
              </a:ext>
            </a:extLst>
          </p:cNvPr>
          <p:cNvSpPr txBox="1"/>
          <p:nvPr/>
        </p:nvSpPr>
        <p:spPr>
          <a:xfrm>
            <a:off x="296259" y="2790004"/>
            <a:ext cx="6592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baseline: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ALICE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ITS3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like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stitching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RDL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layer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on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bent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MAPS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[1]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CN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30BF3-052E-B114-A369-B6B902D248CD}"/>
              </a:ext>
            </a:extLst>
          </p:cNvPr>
          <p:cNvSpPr txBox="1"/>
          <p:nvPr/>
        </p:nvSpPr>
        <p:spPr>
          <a:xfrm>
            <a:off x="1149624" y="6246358"/>
            <a:ext cx="7083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[1]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ALICE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TDR: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CN" dirty="0">
                <a:solidFill>
                  <a:srgbClr val="0070C0"/>
                </a:solidFill>
              </a:rPr>
              <a:t>https://cds.cern.ch/record/2890181</a:t>
            </a:r>
          </a:p>
        </p:txBody>
      </p:sp>
    </p:spTree>
    <p:extLst>
      <p:ext uri="{BB962C8B-B14F-4D97-AF65-F5344CB8AC3E}">
        <p14:creationId xmlns:p14="http://schemas.microsoft.com/office/powerpoint/2010/main" val="311937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BC4F-4CB4-7751-1FE3-EE6BAFDE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Vertex technologies: Cable and service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4245F-3654-1BF5-9D03-A5B17DBE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16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FBB11-D888-F450-A4CC-60FE305CF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32" y="1005829"/>
            <a:ext cx="12870180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MDI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cable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</a:p>
          <a:p>
            <a:pPr lvl="1"/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transferred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E3D85-EA27-2698-97FB-EFC0574CC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32" y="2238421"/>
            <a:ext cx="7087558" cy="432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902D3-CB8F-5512-31B9-F1565B382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2" t="24547"/>
          <a:stretch/>
        </p:blipFill>
        <p:spPr>
          <a:xfrm>
            <a:off x="7291393" y="4070652"/>
            <a:ext cx="4278363" cy="2082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4C06C-A0DF-27D9-634C-5056B62AB85C}"/>
              </a:ext>
            </a:extLst>
          </p:cNvPr>
          <p:cNvSpPr txBox="1"/>
          <p:nvPr/>
        </p:nvSpPr>
        <p:spPr>
          <a:xfrm>
            <a:off x="7724259" y="3575138"/>
            <a:ext cx="6519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</a:t>
            </a:r>
            <a:endParaRPr lang="en-CN" dirty="0"/>
          </a:p>
        </p:txBody>
      </p:sp>
      <p:pic>
        <p:nvPicPr>
          <p:cNvPr id="8" name="图片 146">
            <a:extLst>
              <a:ext uri="{FF2B5EF4-FFF2-40B4-BE49-F238E27FC236}">
                <a16:creationId xmlns:a16="http://schemas.microsoft.com/office/drawing/2014/main" id="{DFA0718F-1A09-AB6D-3DE4-CEA947F27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524" y="2549792"/>
            <a:ext cx="4896544" cy="8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83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BF7C-0B20-2586-E403-9868DC097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Performance: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2CD8F-E29D-88AF-C8B5-890B2F29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17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0C8C6-804C-2BAA-1BA1-43035080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7142"/>
            <a:ext cx="13110358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alternative</a:t>
            </a:r>
            <a:r>
              <a:rPr lang="zh-CN" altLang="en-US" dirty="0"/>
              <a:t> </a:t>
            </a:r>
            <a:r>
              <a:rPr lang="en-US" altLang="zh-CN" dirty="0"/>
              <a:t>(ladder)</a:t>
            </a:r>
            <a:r>
              <a:rPr lang="zh-CN" altLang="en-US" dirty="0"/>
              <a:t> </a:t>
            </a:r>
            <a:r>
              <a:rPr lang="en-US" altLang="zh-CN" dirty="0"/>
              <a:t>option</a:t>
            </a:r>
          </a:p>
          <a:p>
            <a:pPr lvl="1"/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(Stitching</a:t>
            </a:r>
            <a:r>
              <a:rPr lang="zh-CN" altLang="en-US" dirty="0"/>
              <a:t> </a:t>
            </a:r>
            <a:r>
              <a:rPr lang="en-US" altLang="zh-CN" dirty="0"/>
              <a:t>(baseline)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significant</a:t>
            </a:r>
            <a:r>
              <a:rPr lang="zh-CN" altLang="en-US" dirty="0"/>
              <a:t> </a:t>
            </a:r>
            <a:r>
              <a:rPr lang="en-US" altLang="zh-CN" dirty="0"/>
              <a:t>improvement</a:t>
            </a:r>
            <a:r>
              <a:rPr lang="zh-CN" altLang="en-US" dirty="0"/>
              <a:t> </a:t>
            </a:r>
            <a:r>
              <a:rPr lang="en-US" altLang="zh-CN" dirty="0"/>
              <a:t>(~30%)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AA8AB-6B8A-4BC9-0450-207BFBD21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754" y="2076649"/>
            <a:ext cx="3744416" cy="4440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99CDB5-0B91-8C50-976D-85DAA4319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2064074"/>
            <a:ext cx="3744416" cy="44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20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F71B-2315-D231-DDD8-3CDE3CF7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60A3E-BA7D-A713-0750-2A37C313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18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A0FD7-2E9D-FED9-719D-B5707F51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5418"/>
            <a:ext cx="13064804" cy="6310006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IHEP:15</a:t>
            </a:r>
            <a:r>
              <a:rPr lang="zh-CN" altLang="en-US" dirty="0"/>
              <a:t> </a:t>
            </a:r>
            <a:r>
              <a:rPr lang="en-US" altLang="zh-CN" dirty="0"/>
              <a:t>faculty,</a:t>
            </a:r>
            <a:r>
              <a:rPr lang="zh-CN" altLang="en-US" dirty="0"/>
              <a:t>  </a:t>
            </a:r>
            <a:r>
              <a:rPr lang="en-US" altLang="zh-CN" dirty="0"/>
              <a:t>5</a:t>
            </a:r>
            <a:r>
              <a:rPr lang="zh-CN" altLang="en-US" dirty="0"/>
              <a:t> </a:t>
            </a:r>
            <a:r>
              <a:rPr lang="en-US" altLang="zh-CN" dirty="0"/>
              <a:t>postdoc,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students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prototype,</a:t>
            </a:r>
            <a:r>
              <a:rPr lang="zh-CN" altLang="en-US" dirty="0"/>
              <a:t> </a:t>
            </a:r>
            <a:r>
              <a:rPr lang="en-US" altLang="zh-CN" dirty="0"/>
              <a:t>X-ray</a:t>
            </a:r>
            <a:r>
              <a:rPr lang="zh-CN" altLang="en-US" dirty="0"/>
              <a:t> </a:t>
            </a:r>
            <a:r>
              <a:rPr lang="en-US" altLang="zh-CN" dirty="0"/>
              <a:t>camera,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ITK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</a:p>
          <a:p>
            <a:r>
              <a:rPr lang="en-US" altLang="zh-CN" dirty="0"/>
              <a:t>IPHC/CNRS:</a:t>
            </a:r>
            <a:r>
              <a:rPr lang="zh-CN" altLang="en-US" dirty="0"/>
              <a:t>  </a:t>
            </a:r>
            <a:r>
              <a:rPr lang="en-US" altLang="zh-CN" dirty="0"/>
              <a:t>Christine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faculty)</a:t>
            </a:r>
            <a:endParaRPr lang="en-US" altLang="zh-CN" dirty="0"/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 err="1"/>
              <a:t>Jadepix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 </a:t>
            </a:r>
            <a:endParaRPr lang="en-US" altLang="zh-CN" dirty="0"/>
          </a:p>
          <a:p>
            <a:r>
              <a:rPr lang="en-US" altLang="zh-CN" dirty="0"/>
              <a:t>IFAE: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Sebastian</a:t>
            </a:r>
            <a:r>
              <a:rPr lang="zh-CN" altLang="en-US" dirty="0"/>
              <a:t> </a:t>
            </a:r>
            <a:r>
              <a:rPr lang="en-US" altLang="en-US" dirty="0"/>
              <a:t>Grinstein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student)</a:t>
            </a:r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ITK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</a:p>
          <a:p>
            <a:r>
              <a:rPr lang="en-US" altLang="zh-CN" dirty="0" err="1"/>
              <a:t>ShanDong</a:t>
            </a:r>
            <a:r>
              <a:rPr lang="zh-CN" altLang="en-US" dirty="0"/>
              <a:t> </a:t>
            </a:r>
            <a:r>
              <a:rPr lang="en-US" altLang="zh-CN" dirty="0"/>
              <a:t>U.: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CCNU: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North</a:t>
            </a:r>
            <a:r>
              <a:rPr lang="zh-CN" altLang="en-US" dirty="0"/>
              <a:t> </a:t>
            </a:r>
            <a:r>
              <a:rPr lang="en-US" altLang="zh-CN" dirty="0"/>
              <a:t>West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Nanchang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students)</a:t>
            </a:r>
            <a:endParaRPr lang="en-US" altLang="zh-CN" dirty="0"/>
          </a:p>
          <a:p>
            <a:r>
              <a:rPr lang="en-US" altLang="zh-CN" dirty="0"/>
              <a:t>Nanjing: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r>
              <a:rPr lang="en-US" altLang="zh-CN" dirty="0"/>
              <a:t>study,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 :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students)</a:t>
            </a:r>
          </a:p>
          <a:p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36</a:t>
            </a:r>
            <a:r>
              <a:rPr lang="zh-CN" altLang="en-US" dirty="0"/>
              <a:t> </a:t>
            </a:r>
            <a:r>
              <a:rPr lang="en-US" altLang="zh-CN" dirty="0"/>
              <a:t>faculty,</a:t>
            </a:r>
            <a:r>
              <a:rPr lang="zh-CN" altLang="en-US" dirty="0"/>
              <a:t> </a:t>
            </a:r>
            <a:r>
              <a:rPr lang="en-US" altLang="zh-CN" dirty="0"/>
              <a:t>9</a:t>
            </a:r>
            <a:r>
              <a:rPr lang="zh-CN" altLang="en-US" dirty="0"/>
              <a:t> </a:t>
            </a:r>
            <a:r>
              <a:rPr lang="en-US" altLang="zh-CN" dirty="0"/>
              <a:t>postdoc,</a:t>
            </a:r>
            <a:r>
              <a:rPr lang="zh-CN" altLang="en-US" dirty="0"/>
              <a:t> </a:t>
            </a:r>
            <a:r>
              <a:rPr lang="en-US" altLang="zh-CN" dirty="0"/>
              <a:t>26</a:t>
            </a:r>
            <a:r>
              <a:rPr lang="zh-CN" altLang="en-US" dirty="0"/>
              <a:t> </a:t>
            </a:r>
            <a:r>
              <a:rPr lang="en-US" altLang="zh-CN" dirty="0"/>
              <a:t>students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01121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4EBA-63F6-1940-9CF9-10624DFF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40C01-1F8D-D94B-9EE4-D6308E3D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19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1F900-D53D-4040-A5D3-76D57B05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982564"/>
            <a:ext cx="11817059" cy="5425515"/>
          </a:xfrm>
          <a:noFill/>
          <a:ln>
            <a:noFill/>
          </a:ln>
        </p:spPr>
        <p:txBody>
          <a:bodyPr>
            <a:normAutofit/>
          </a:bodyPr>
          <a:lstStyle/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1</a:t>
            </a:r>
            <a:r>
              <a:rPr lang="en-US" altLang="zh-CN" sz="2200" baseline="30000" dirty="0">
                <a:ea typeface="黑体" panose="02010609060101010101" pitchFamily="49" charset="-122"/>
              </a:rPr>
              <a:t>st</a:t>
            </a:r>
            <a:r>
              <a:rPr lang="en-US" altLang="zh-CN" sz="2200" dirty="0">
                <a:ea typeface="黑体" panose="02010609060101010101" pitchFamily="49" charset="-122"/>
              </a:rPr>
              <a:t> full-size Prototype for CEPC vertex detector developed  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Reference detector TDR is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in preparation, for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2025 for the proposal of China’s 15th 5-year plan.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We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are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active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expanding international collaboration and explore synergies with other international projects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(</a:t>
            </a:r>
            <a:r>
              <a:rPr lang="en-US" altLang="zh-CN" sz="2200" dirty="0">
                <a:solidFill>
                  <a:srgbClr val="FF0000"/>
                </a:solidFill>
                <a:ea typeface="黑体" panose="02010609060101010101" pitchFamily="49" charset="-122"/>
              </a:rPr>
              <a:t>especially</a:t>
            </a:r>
            <a:r>
              <a:rPr lang="zh-CN" altLang="en-US" sz="22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ea typeface="黑体" panose="02010609060101010101" pitchFamily="49" charset="-122"/>
              </a:rPr>
              <a:t>framework</a:t>
            </a:r>
            <a:r>
              <a:rPr lang="zh-CN" altLang="en-US" sz="22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ea typeface="黑体" panose="02010609060101010101" pitchFamily="49" charset="-122"/>
              </a:rPr>
              <a:t>of</a:t>
            </a:r>
            <a:r>
              <a:rPr lang="zh-CN" altLang="en-US" sz="22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ea typeface="黑体" panose="02010609060101010101" pitchFamily="49" charset="-122"/>
              </a:rPr>
              <a:t>DRD7 (electronics) and DRD8 (mechanics and</a:t>
            </a:r>
            <a:r>
              <a:rPr lang="zh-CN" altLang="en-US" sz="22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ea typeface="黑体" panose="02010609060101010101" pitchFamily="49" charset="-122"/>
              </a:rPr>
              <a:t>integration) more than DRD3 (solid state detectors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). </a:t>
            </a:r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0AFDDE72-07E8-CC8E-6C3B-C1F3760E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3976846"/>
            <a:ext cx="4429302" cy="283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00FBC6DB-3E91-03EE-A5C0-3D5B396D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29" y="4014844"/>
            <a:ext cx="5054500" cy="28431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9982065-CCF9-826F-68FA-7109AFBAC53F}"/>
              </a:ext>
            </a:extLst>
          </p:cNvPr>
          <p:cNvSpPr txBox="1"/>
          <p:nvPr/>
        </p:nvSpPr>
        <p:spPr>
          <a:xfrm>
            <a:off x="0" y="3576736"/>
            <a:ext cx="562052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conceptional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design (2016)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右箭头 5">
            <a:extLst>
              <a:ext uri="{FF2B5EF4-FFF2-40B4-BE49-F238E27FC236}">
                <a16:creationId xmlns:a16="http://schemas.microsoft.com/office/drawing/2014/main" id="{289F37CC-ABB1-488C-A2C3-B7F2F5591735}"/>
              </a:ext>
            </a:extLst>
          </p:cNvPr>
          <p:cNvSpPr/>
          <p:nvPr/>
        </p:nvSpPr>
        <p:spPr>
          <a:xfrm>
            <a:off x="4555218" y="5253672"/>
            <a:ext cx="1667995" cy="640080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D3330D66-2F57-B131-BC9E-58E6BFB87540}"/>
              </a:ext>
            </a:extLst>
          </p:cNvPr>
          <p:cNvSpPr txBox="1"/>
          <p:nvPr/>
        </p:nvSpPr>
        <p:spPr>
          <a:xfrm>
            <a:off x="6464516" y="3647970"/>
            <a:ext cx="467957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(2023)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87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412776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including electronics, cooling and mechanics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Readout electronics &amp; BEC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from simulation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CDAA71-2CBB-DCDC-5A60-444B6EDF4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D300B-D3D7-E945-865C-CF9BE610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Summary:</a:t>
            </a:r>
            <a:r>
              <a:rPr lang="zh-CN" altLang="en-US" dirty="0"/>
              <a:t> </a:t>
            </a:r>
            <a:r>
              <a:rPr lang="en-US" altLang="zh-CN" dirty="0"/>
              <a:t>working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F389F-E520-7463-CE48-3E0C8A2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365FF8-BF85-C786-A114-30765B974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682658"/>
              </p:ext>
            </p:extLst>
          </p:nvPr>
        </p:nvGraphicFramePr>
        <p:xfrm>
          <a:off x="376869" y="1102958"/>
          <a:ext cx="11343009" cy="423251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017700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3474927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2925191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  <a:gridCol w="2925191">
                  <a:extLst>
                    <a:ext uri="{9D8B030D-6E8A-4147-A177-3AD203B41FA5}">
                      <a16:colId xmlns:a16="http://schemas.microsoft.com/office/drawing/2014/main" val="2668886340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Expected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date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TJ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2027: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kern="1200" dirty="0">
                          <a:solidFill>
                            <a:srgbClr val="FF0000"/>
                          </a:solidFill>
                          <a:effectLst/>
                        </a:rPr>
                        <a:t>μ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kern="1200" dirty="0">
                          <a:solidFill>
                            <a:srgbClr val="FF0000"/>
                          </a:solidFill>
                          <a:effectLst/>
                        </a:rPr>
                        <a:t>μ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zh-CN" alt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with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final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chip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2028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857729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11cm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Xfab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350nm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2029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53132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small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2030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560753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(24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chips)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2027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thermal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mockup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94578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2032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50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395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B3C0-456F-40AF-24E3-29C310DA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6" y="154609"/>
            <a:ext cx="12297104" cy="644004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efforts: Air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4F321-3D84-4D19-D78C-E98FC46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22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15F4D-6778-7FFD-C117-F85F176C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5329"/>
            <a:ext cx="13100165" cy="5147342"/>
          </a:xfrm>
        </p:spPr>
        <p:txBody>
          <a:bodyPr>
            <a:normAutofit/>
          </a:bodyPr>
          <a:lstStyle/>
          <a:p>
            <a:r>
              <a:rPr kumimoji="1" lang="en" altLang="zh-CN" dirty="0"/>
              <a:t>Dedicated air cooling channel designed in prototype. </a:t>
            </a:r>
          </a:p>
          <a:p>
            <a:pPr lvl="1"/>
            <a:r>
              <a:rPr kumimoji="1" lang="en" altLang="zh-CN" dirty="0"/>
              <a:t>Measured Power Dissipation of </a:t>
            </a:r>
            <a:r>
              <a:rPr kumimoji="1" lang="en" altLang="zh-CN" dirty="0" err="1"/>
              <a:t>Taichu</a:t>
            </a:r>
            <a:r>
              <a:rPr kumimoji="1" lang="en" altLang="zh-CN" dirty="0"/>
              <a:t> chip: </a:t>
            </a:r>
            <a:r>
              <a:rPr kumimoji="1" lang="en" altLang="zh-CN" dirty="0">
                <a:solidFill>
                  <a:srgbClr val="0070C0"/>
                </a:solidFill>
              </a:rPr>
              <a:t>~60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/cm</a:t>
            </a:r>
            <a:r>
              <a:rPr kumimoji="1" lang="en" altLang="zh-CN" baseline="30000" dirty="0">
                <a:solidFill>
                  <a:srgbClr val="0070C0"/>
                </a:solidFill>
              </a:rPr>
              <a:t>2</a:t>
            </a:r>
            <a:r>
              <a:rPr kumimoji="1" lang="en" altLang="zh-CN" dirty="0">
                <a:solidFill>
                  <a:srgbClr val="0070C0"/>
                </a:solidFill>
              </a:rPr>
              <a:t> (17.5 MHz in </a:t>
            </a:r>
            <a:r>
              <a:rPr kumimoji="1" lang="en" altLang="zh-CN" dirty="0" err="1">
                <a:solidFill>
                  <a:srgbClr val="0070C0"/>
                </a:solidFill>
              </a:rPr>
              <a:t>testbeam</a:t>
            </a:r>
            <a:r>
              <a:rPr kumimoji="1" lang="en" altLang="zh-CN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kumimoji="1" lang="en" altLang="zh-CN" dirty="0"/>
              <a:t>Before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(after</a:t>
            </a:r>
            <a:r>
              <a:rPr kumimoji="1" lang="en" altLang="zh-CN" dirty="0"/>
              <a:t> </a:t>
            </a:r>
            <a:r>
              <a:rPr kumimoji="1" lang="en-US" altLang="zh-CN" dirty="0"/>
              <a:t>)</a:t>
            </a:r>
            <a:r>
              <a:rPr kumimoji="1" lang="zh-CN" altLang="en-US" dirty="0"/>
              <a:t> </a:t>
            </a:r>
            <a:r>
              <a:rPr kumimoji="1" lang="en" altLang="zh-CN" dirty="0"/>
              <a:t>turning on the </a:t>
            </a:r>
            <a:r>
              <a:rPr kumimoji="1" lang="en-US" altLang="zh-CN" dirty="0"/>
              <a:t>cooling</a:t>
            </a:r>
            <a:r>
              <a:rPr kumimoji="1" lang="en" altLang="zh-CN" dirty="0"/>
              <a:t>, chip temperature </a:t>
            </a:r>
            <a:r>
              <a:rPr kumimoji="1" lang="en" altLang="zh-CN" dirty="0">
                <a:solidFill>
                  <a:srgbClr val="0070C0"/>
                </a:solidFill>
              </a:rPr>
              <a:t>41 °C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(25</a:t>
            </a:r>
            <a:r>
              <a:rPr kumimoji="1" lang="en" altLang="zh-CN" dirty="0">
                <a:solidFill>
                  <a:srgbClr val="0070C0"/>
                </a:solidFill>
              </a:rPr>
              <a:t> °C</a:t>
            </a:r>
            <a:r>
              <a:rPr kumimoji="1" lang="en-US" altLang="zh-CN" dirty="0">
                <a:solidFill>
                  <a:srgbClr val="0070C0"/>
                </a:solidFill>
              </a:rPr>
              <a:t>)</a:t>
            </a:r>
            <a:endParaRPr kumimoji="1" lang="en" altLang="zh-CN" dirty="0">
              <a:solidFill>
                <a:srgbClr val="0070C0"/>
              </a:solidFill>
            </a:endParaRP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good agreement to our cooling simulation </a:t>
            </a: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 visible vibration effect in </a:t>
            </a: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spatial</a:t>
            </a:r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resolution when turning on the fan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13A060-8591-2B61-EF93-1DA9B25B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791" y="3323933"/>
            <a:ext cx="4151948" cy="249364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133EFD47-0D69-2DA9-8AD3-A7AEBE64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770" y="3264564"/>
            <a:ext cx="1776141" cy="249232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B37AF7E-7C5C-0ADF-EFF5-F1A6247F5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754"/>
          <a:stretch/>
        </p:blipFill>
        <p:spPr>
          <a:xfrm>
            <a:off x="182718" y="3268663"/>
            <a:ext cx="3248986" cy="236749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C86C70-A7EF-EF12-7FDA-C2D9E0784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266293"/>
              </p:ext>
            </p:extLst>
          </p:nvPr>
        </p:nvGraphicFramePr>
        <p:xfrm>
          <a:off x="0" y="5715993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2228640143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4195784338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302946165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  <a:r>
                        <a:rPr lang="en-CN" dirty="0"/>
                        <a:t>ey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93571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(24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chips)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66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076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202B-9899-811F-C94F-FA82B9D9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curved MAPS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E4926-E4F6-2E02-13F1-032165FE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23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73A28-DD49-BD1E-5140-477661293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41417"/>
            <a:ext cx="10972800" cy="4840303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altLang="zh-CN" dirty="0"/>
              <a:t>titching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(by</a:t>
            </a:r>
            <a:r>
              <a:rPr lang="zh-CN" altLang="en-US" dirty="0"/>
              <a:t> </a:t>
            </a:r>
            <a:r>
              <a:rPr lang="en-US" altLang="zh-CN" dirty="0" err="1"/>
              <a:t>ShanDong</a:t>
            </a:r>
            <a:r>
              <a:rPr lang="zh-CN" altLang="en-US" dirty="0"/>
              <a:t> </a:t>
            </a:r>
            <a:r>
              <a:rPr lang="en-US" altLang="zh-CN" dirty="0"/>
              <a:t>U.)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350nm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 err="1"/>
              <a:t>Xfabs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~11</a:t>
            </a:r>
            <a:r>
              <a:rPr lang="zh-CN" altLang="en-US" b="1" spc="-5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lang="zh-CN" altLang="en-US" dirty="0">
                <a:sym typeface="+mn-ea"/>
              </a:rPr>
              <a:t>×</a:t>
            </a:r>
            <a:r>
              <a:rPr lang="en-US" altLang="zh-CN" dirty="0">
                <a:sym typeface="+mn-ea"/>
              </a:rPr>
              <a:t>11 cm</a:t>
            </a:r>
            <a:r>
              <a:rPr lang="en-US" altLang="zh-CN" baseline="30000" dirty="0">
                <a:sym typeface="+mn-ea"/>
              </a:rPr>
              <a:t>2</a:t>
            </a:r>
          </a:p>
          <a:p>
            <a:pPr lvl="1"/>
            <a:r>
              <a:rPr lang="en-US" altLang="zh-CN" dirty="0">
                <a:sym typeface="+mn-ea"/>
              </a:rPr>
              <a:t>reticle size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/>
              <a:t>~2</a:t>
            </a:r>
            <a:r>
              <a:rPr lang="zh-CN" altLang="en-US" dirty="0">
                <a:sym typeface="+mn-ea"/>
              </a:rPr>
              <a:t> ×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cm</a:t>
            </a:r>
            <a:r>
              <a:rPr lang="en-US" altLang="zh-CN" baseline="30000" dirty="0">
                <a:sym typeface="+mn-ea"/>
              </a:rPr>
              <a:t>2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>
                <a:sym typeface="+mn-ea"/>
              </a:rPr>
              <a:t>2D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stitching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>
                <a:sym typeface="+mn-ea"/>
              </a:rPr>
              <a:t>Engineering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run,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chip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under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testing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/>
          </a:p>
          <a:p>
            <a:pPr lvl="1"/>
            <a:endParaRPr lang="en-CN" altLang="en-US" baseline="30000" dirty="0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B5302C87-AC39-FE9F-BFC4-7B5267BD4D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73067" y="1252365"/>
            <a:ext cx="3503154" cy="3390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44D751-1BE3-DC5F-D3A1-C51C70FE9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54"/>
          <a:stretch/>
        </p:blipFill>
        <p:spPr>
          <a:xfrm>
            <a:off x="1271464" y="4005063"/>
            <a:ext cx="4176464" cy="1580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328F88-9D2E-B2C5-4AE8-37A7B83FD3AB}"/>
              </a:ext>
            </a:extLst>
          </p:cNvPr>
          <p:cNvSpPr txBox="1"/>
          <p:nvPr/>
        </p:nvSpPr>
        <p:spPr>
          <a:xfrm>
            <a:off x="7896200" y="932654"/>
            <a:ext cx="613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</a:t>
            </a:r>
            <a:r>
              <a:rPr lang="en-US" altLang="zh-CN" dirty="0">
                <a:solidFill>
                  <a:srgbClr val="0070C0"/>
                </a:solidFill>
              </a:rPr>
              <a:t>titching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11</a:t>
            </a:r>
            <a:r>
              <a:rPr lang="zh-CN" altLang="en-US" b="1" spc="-5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lang="zh-CN" altLang="en-US" dirty="0">
                <a:solidFill>
                  <a:srgbClr val="0070C0"/>
                </a:solidFill>
                <a:sym typeface="+mn-ea"/>
              </a:rPr>
              <a:t>×</a:t>
            </a:r>
            <a:r>
              <a:rPr lang="en-US" altLang="zh-CN" dirty="0">
                <a:solidFill>
                  <a:srgbClr val="0070C0"/>
                </a:solidFill>
                <a:sym typeface="+mn-ea"/>
              </a:rPr>
              <a:t>11 cm</a:t>
            </a:r>
            <a:r>
              <a:rPr lang="en-US" altLang="zh-CN" baseline="30000" dirty="0">
                <a:solidFill>
                  <a:srgbClr val="0070C0"/>
                </a:solidFill>
                <a:sym typeface="+mn-ea"/>
              </a:rPr>
              <a:t>2</a:t>
            </a:r>
            <a:r>
              <a:rPr lang="zh-CN" altLang="en-US" baseline="30000" dirty="0">
                <a:solidFill>
                  <a:srgbClr val="0070C0"/>
                </a:solidFill>
                <a:sym typeface="+mn-ea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ECA98BE-0C1E-0F15-5D9D-C0220E16CDCE}"/>
              </a:ext>
            </a:extLst>
          </p:cNvPr>
          <p:cNvGraphicFramePr>
            <a:graphicFrameLocks noGrp="1"/>
          </p:cNvGraphicFramePr>
          <p:nvPr/>
        </p:nvGraphicFramePr>
        <p:xfrm>
          <a:off x="191344" y="5613906"/>
          <a:ext cx="11487026" cy="8818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2806240878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1111827026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1754872234"/>
                    </a:ext>
                  </a:extLst>
                </a:gridCol>
              </a:tblGrid>
              <a:tr h="127417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  <a:r>
                        <a:rPr lang="en-CN" dirty="0"/>
                        <a:t>ey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355834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11cm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>
                          <a:solidFill>
                            <a:srgbClr val="FF0000"/>
                          </a:solidFill>
                        </a:rPr>
                        <a:t>Xfab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350nm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668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665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4CAB-721B-FB7F-B052-B86BF6875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FB0EA-E371-1C88-60D6-82AFC206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24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F224044E-37BE-29F6-E186-53C43819F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6231"/>
            <a:ext cx="1935126" cy="197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566C8CAF-C56C-8DE8-A04D-919B9350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5177"/>
            <a:ext cx="1935126" cy="1202521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33EDC043-282A-1254-0B5D-30A565AC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269" y="3705014"/>
            <a:ext cx="3286141" cy="2463641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DF80A462-86D6-8024-BA46-FF25C49C9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204" y="4234850"/>
            <a:ext cx="5078322" cy="93523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3FDF44C-57B2-4296-B9AA-281035E3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12" y="1344990"/>
            <a:ext cx="3408056" cy="245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4056C06-C328-998B-CD3E-4536A9BB3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482" y="2182228"/>
            <a:ext cx="4255766" cy="1129736"/>
          </a:xfrm>
          <a:prstGeom prst="rect">
            <a:avLst/>
          </a:prstGeom>
        </p:spPr>
      </p:pic>
      <p:sp>
        <p:nvSpPr>
          <p:cNvPr id="13" name="右箭头 16">
            <a:extLst>
              <a:ext uri="{FF2B5EF4-FFF2-40B4-BE49-F238E27FC236}">
                <a16:creationId xmlns:a16="http://schemas.microsoft.com/office/drawing/2014/main" id="{D0286B52-943D-391C-AF77-E311DE02901A}"/>
              </a:ext>
            </a:extLst>
          </p:cNvPr>
          <p:cNvSpPr/>
          <p:nvPr/>
        </p:nvSpPr>
        <p:spPr>
          <a:xfrm>
            <a:off x="1785803" y="2615131"/>
            <a:ext cx="1113662" cy="497007"/>
          </a:xfrm>
          <a:prstGeom prst="rightArrow">
            <a:avLst/>
          </a:prstGeom>
          <a:blipFill rotWithShape="1">
            <a:blip r:embed="rId8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右箭头 16">
            <a:extLst>
              <a:ext uri="{FF2B5EF4-FFF2-40B4-BE49-F238E27FC236}">
                <a16:creationId xmlns:a16="http://schemas.microsoft.com/office/drawing/2014/main" id="{1FAE4DB2-83B0-237D-9F8F-A0AC69FC6216}"/>
              </a:ext>
            </a:extLst>
          </p:cNvPr>
          <p:cNvSpPr/>
          <p:nvPr/>
        </p:nvSpPr>
        <p:spPr>
          <a:xfrm>
            <a:off x="7271265" y="3048213"/>
            <a:ext cx="1113662" cy="497007"/>
          </a:xfrm>
          <a:prstGeom prst="rightArrow">
            <a:avLst/>
          </a:prstGeom>
          <a:blipFill rotWithShape="1">
            <a:blip r:embed="rId8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D196F-E462-D77A-271D-03265A22AEDB}"/>
              </a:ext>
            </a:extLst>
          </p:cNvPr>
          <p:cNvSpPr txBox="1"/>
          <p:nvPr/>
        </p:nvSpPr>
        <p:spPr>
          <a:xfrm>
            <a:off x="131602" y="1120620"/>
            <a:ext cx="2590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chip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A69554-C22F-0E44-8616-6B18AE11E6BE}"/>
              </a:ext>
            </a:extLst>
          </p:cNvPr>
          <p:cNvSpPr txBox="1"/>
          <p:nvPr/>
        </p:nvSpPr>
        <p:spPr>
          <a:xfrm>
            <a:off x="3293725" y="1310061"/>
            <a:ext cx="3680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(Ladder)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Prototyping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8E795B-6925-34B2-93BB-A7770DD2A7B1}"/>
              </a:ext>
            </a:extLst>
          </p:cNvPr>
          <p:cNvSpPr txBox="1"/>
          <p:nvPr/>
        </p:nvSpPr>
        <p:spPr>
          <a:xfrm>
            <a:off x="8357518" y="985828"/>
            <a:ext cx="4396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314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A26B8-52C0-3217-27E9-AFEAB5D3A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6" y="861137"/>
            <a:ext cx="11757143" cy="5996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23E6E-0461-C2F0-B380-75FE84CD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Silicon Pixel Chips for Vertex Detector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24EFD-B52B-D511-CD4E-838687EE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658" y="649287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25</a:t>
            </a:fld>
            <a:endParaRPr lang="zh-CN" alt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A1202C1-C6E7-9E7A-52B4-8D54F2432879}"/>
              </a:ext>
            </a:extLst>
          </p:cNvPr>
          <p:cNvSpPr txBox="1">
            <a:spLocks/>
          </p:cNvSpPr>
          <p:nvPr/>
        </p:nvSpPr>
        <p:spPr>
          <a:xfrm>
            <a:off x="11000411" y="6650043"/>
            <a:ext cx="548341" cy="2079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31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0851-5CCC-8249-9EE7-F07E8243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3236" y="217133"/>
            <a:ext cx="12510855" cy="644004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Jadepix3/TaichuPix3 beam test @ DESY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EFB7E-D816-7C46-A55D-3E41F008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26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5C9FF-F06F-7B4E-BB01-D23C13A3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75" y="1151565"/>
            <a:ext cx="4887827" cy="24010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7F9F4A-5457-0F4C-AF8B-B6BC966ED18E}"/>
              </a:ext>
            </a:extLst>
          </p:cNvPr>
          <p:cNvSpPr/>
          <p:nvPr/>
        </p:nvSpPr>
        <p:spPr>
          <a:xfrm>
            <a:off x="6106078" y="967749"/>
            <a:ext cx="5630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Spatial resolution 4~5um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Efficiency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CD794-EDCD-DF3E-3A1C-5B4C4ABBDA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14" y="3659961"/>
            <a:ext cx="4790688" cy="2740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B8C2C-C9C4-5081-812D-7430832697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560" y="4445250"/>
            <a:ext cx="2993260" cy="2145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2C920-08A5-6B31-45F8-EE96B2F05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20" y="1587844"/>
            <a:ext cx="2993260" cy="476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07BD-80F7-CAC5-2AAB-21718FBB4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36" y="1854009"/>
            <a:ext cx="3248824" cy="2323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6DA25-CA9D-8EA2-D36F-CBAE0032A53F}"/>
              </a:ext>
            </a:extLst>
          </p:cNvPr>
          <p:cNvSpPr txBox="1"/>
          <p:nvPr/>
        </p:nvSpPr>
        <p:spPr>
          <a:xfrm>
            <a:off x="847535" y="4445250"/>
            <a:ext cx="12187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JadePix3</a:t>
            </a:r>
          </a:p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telescope</a:t>
            </a:r>
            <a:endParaRPr lang="en-CN" sz="1600" dirty="0">
              <a:solidFill>
                <a:srgbClr val="00B0F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80734-87F2-10EC-90DA-5164D3DE1A5C}"/>
              </a:ext>
            </a:extLst>
          </p:cNvPr>
          <p:cNvSpPr txBox="1"/>
          <p:nvPr/>
        </p:nvSpPr>
        <p:spPr>
          <a:xfrm>
            <a:off x="5695226" y="1288531"/>
            <a:ext cx="2903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efficiency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27DCC-BD3A-2482-E9B8-39C885FE0997}"/>
              </a:ext>
            </a:extLst>
          </p:cNvPr>
          <p:cNvSpPr txBox="1"/>
          <p:nvPr/>
        </p:nvSpPr>
        <p:spPr>
          <a:xfrm>
            <a:off x="8883598" y="1462547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0FF73-911E-DB2D-B24A-AF4998C226BD}"/>
              </a:ext>
            </a:extLst>
          </p:cNvPr>
          <p:cNvSpPr txBox="1"/>
          <p:nvPr/>
        </p:nvSpPr>
        <p:spPr>
          <a:xfrm>
            <a:off x="8788636" y="4045140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68376-D8FD-0E85-1055-E237534317BC}"/>
              </a:ext>
            </a:extLst>
          </p:cNvPr>
          <p:cNvSpPr txBox="1"/>
          <p:nvPr/>
        </p:nvSpPr>
        <p:spPr>
          <a:xfrm>
            <a:off x="500180" y="6390263"/>
            <a:ext cx="8711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with CNRS and IFAE in 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 &amp; D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2200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5CAB-4961-4C2E-DBE2-FAC0DA37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F6015-1CE3-5BA4-3D7C-40E3F83B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27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2D257-1169-83D0-9AB8-39DDF9FA8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036321"/>
            <a:ext cx="13378444" cy="5147342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1</a:t>
            </a:r>
            <a:r>
              <a:rPr kumimoji="1" lang="en-US" altLang="zh-CN" sz="2400" baseline="30000" dirty="0"/>
              <a:t>st</a:t>
            </a:r>
            <a:r>
              <a:rPr kumimoji="1" lang="en-US" altLang="zh-CN" sz="2400" dirty="0"/>
              <a:t> priority: Small inner radius, close to beam pipe (</a:t>
            </a:r>
            <a:r>
              <a:rPr kumimoji="1" lang="en-US" altLang="zh-CN" sz="2400" dirty="0">
                <a:solidFill>
                  <a:srgbClr val="0070C0"/>
                </a:solidFill>
              </a:rPr>
              <a:t>11mm</a:t>
            </a:r>
            <a:r>
              <a:rPr kumimoji="1" lang="zh-CN" altLang="en-US" sz="2400" dirty="0"/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)</a:t>
            </a:r>
          </a:p>
          <a:p>
            <a:r>
              <a:rPr kumimoji="1" lang="en-US" altLang="zh-CN" sz="2400" dirty="0"/>
              <a:t>2</a:t>
            </a:r>
            <a:r>
              <a:rPr kumimoji="1" lang="en-US" altLang="zh-CN" sz="2400" baseline="30000" dirty="0"/>
              <a:t>nd</a:t>
            </a:r>
            <a:r>
              <a:rPr kumimoji="1" lang="en-US" altLang="zh-CN" sz="2400" dirty="0"/>
              <a:t> priority: Low material budget  </a:t>
            </a:r>
            <a:r>
              <a:rPr kumimoji="1" lang="en-US" altLang="zh-CN" sz="2400" dirty="0">
                <a:solidFill>
                  <a:srgbClr val="0070C0"/>
                </a:solidFill>
              </a:rPr>
              <a:t>&lt;0.15% X0 per layer</a:t>
            </a:r>
          </a:p>
          <a:p>
            <a:r>
              <a:rPr kumimoji="1" lang="en-US" altLang="zh-CN" sz="2400" baseline="30000" dirty="0"/>
              <a:t>3rd</a:t>
            </a:r>
            <a:r>
              <a:rPr kumimoji="1" lang="en-US" altLang="zh-CN" sz="2400" dirty="0"/>
              <a:t> priority: High resolution pixel sensor</a:t>
            </a:r>
            <a:r>
              <a:rPr kumimoji="1" lang="zh-CN" altLang="en-US" sz="2400" dirty="0">
                <a:solidFill>
                  <a:srgbClr val="0070C0"/>
                </a:solidFill>
              </a:rPr>
              <a:t>： </a:t>
            </a:r>
            <a:r>
              <a:rPr kumimoji="1" lang="en-US" altLang="zh-CN" dirty="0">
                <a:solidFill>
                  <a:srgbClr val="0070C0"/>
                </a:solidFill>
              </a:rPr>
              <a:t>3~5 </a:t>
            </a:r>
            <a:r>
              <a:rPr kumimoji="1" lang="en-US" altLang="zh-CN" dirty="0" err="1">
                <a:solidFill>
                  <a:srgbClr val="0070C0"/>
                </a:solidFill>
              </a:rPr>
              <a:t>μm</a:t>
            </a:r>
            <a:r>
              <a:rPr kumimoji="1" lang="en-US" altLang="zh-CN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EB06CC-3C04-F33E-B36E-3C191AB8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2731871"/>
            <a:ext cx="4311795" cy="39832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060A58-1CE4-AFB1-BF5C-68A91BA5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3662"/>
            <a:ext cx="4622800" cy="34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26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CE45-2FFD-5B45-BC1E-77D0D660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physics program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905CA-73AE-9147-B4AE-AFC66CA9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28</a:t>
            </a:fld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56590-DE36-9B4F-AD63-E53EBE67C3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435" y="899788"/>
            <a:ext cx="1902261" cy="1199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04C86F-C6C5-EE4D-91F0-71CD158B93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241" y="904620"/>
            <a:ext cx="1668751" cy="946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81813A-59C5-0943-A50D-331D549401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274" y="904620"/>
            <a:ext cx="1226871" cy="10027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417731-6F11-3447-B508-0302063DB0B6}"/>
              </a:ext>
            </a:extLst>
          </p:cNvPr>
          <p:cNvSpPr txBox="1"/>
          <p:nvPr/>
        </p:nvSpPr>
        <p:spPr>
          <a:xfrm>
            <a:off x="228065" y="836698"/>
            <a:ext cx="5554658" cy="1168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20000"/>
              </a:lnSpc>
              <a:spcAft>
                <a:spcPct val="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 extremely versatile machine with a broad spectrum of physics opportunities</a:t>
            </a:r>
          </a:p>
          <a:p>
            <a:pPr algn="ctr" fontAlgn="base">
              <a:lnSpc>
                <a:spcPct val="120000"/>
              </a:lnSpc>
              <a:spcAft>
                <a:spcPct val="0"/>
              </a:spcAft>
              <a:buClr>
                <a:srgbClr val="7030A0"/>
              </a:buClr>
            </a:pP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 Far beyond a Higgs factory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F71207-0808-95BA-AA35-F9AC7163D2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165" y="926601"/>
            <a:ext cx="1199936" cy="1054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49AFE24-F1D6-66FC-B53D-E4C404546A2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4196" y="1981232"/>
              <a:ext cx="6317329" cy="3796857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1241682860"/>
                        </a:ext>
                      </a:extLst>
                    </a:gridCol>
                    <a:gridCol w="884555">
                      <a:extLst>
                        <a:ext uri="{9D8B030D-6E8A-4147-A177-3AD203B41FA5}">
                          <a16:colId xmlns:a16="http://schemas.microsoft.com/office/drawing/2014/main" val="1882579010"/>
                        </a:ext>
                      </a:extLst>
                    </a:gridCol>
                    <a:gridCol w="2035283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729763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797018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2447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8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1" baseline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27406"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zh-CN" alt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rad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24478">
                    <a:tc gridSpan="3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time [y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832496"/>
                      </a:ext>
                    </a:extLst>
                  </a:tr>
                  <a:tr h="324478"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CDR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(30 MW)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62341"/>
                      </a:ext>
                    </a:extLst>
                  </a:tr>
                  <a:tr h="362108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7404758"/>
                      </a:ext>
                    </a:extLst>
                  </a:tr>
                  <a:tr h="324478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11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4822003"/>
                      </a:ext>
                    </a:extLst>
                  </a:tr>
                  <a:tr h="32447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24478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Latest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vert="vert27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 MW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191.7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26.6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49AFE24-F1D6-66FC-B53D-E4C404546A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5050491"/>
                  </p:ext>
                </p:extLst>
              </p:nvPr>
            </p:nvGraphicFramePr>
            <p:xfrm>
              <a:off x="54196" y="1981232"/>
              <a:ext cx="6317329" cy="3796857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1241682860"/>
                        </a:ext>
                      </a:extLst>
                    </a:gridCol>
                    <a:gridCol w="884555">
                      <a:extLst>
                        <a:ext uri="{9D8B030D-6E8A-4147-A177-3AD203B41FA5}">
                          <a16:colId xmlns:a16="http://schemas.microsoft.com/office/drawing/2014/main" val="1882579010"/>
                        </a:ext>
                      </a:extLst>
                    </a:gridCol>
                    <a:gridCol w="2035283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729763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797018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6576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745763" t="-3448" r="-3390" b="-10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38265">
                    <a:tc gridSpan="3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85" t="-115385" r="-92308" b="-104615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35280">
                    <a:tc gridSpan="3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time [y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832496"/>
                      </a:ext>
                    </a:extLst>
                  </a:tr>
                  <a:tr h="335280"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CDR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(30 MW)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62341"/>
                      </a:ext>
                    </a:extLst>
                  </a:tr>
                  <a:tr h="372936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3125" t="-363333" r="-150000" b="-6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7404758"/>
                      </a:ext>
                    </a:extLst>
                  </a:tr>
                  <a:tr h="335280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11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4822003"/>
                      </a:ext>
                    </a:extLst>
                  </a:tr>
                  <a:tr h="33528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35280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Latest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vert="vert27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 MW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191.7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26.6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37293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3125" t="-813333" r="-150000" b="-1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AE3F2C-ACEC-1B9F-1567-ABD6EFDFE0B1}"/>
                  </a:ext>
                </a:extLst>
              </p:cNvPr>
              <p:cNvSpPr txBox="1"/>
              <p:nvPr/>
            </p:nvSpPr>
            <p:spPr>
              <a:xfrm>
                <a:off x="74936" y="6099988"/>
                <a:ext cx="108897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Both 50 MW 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modes are currently considered as CEPC upgrades.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AE3F2C-ACEC-1B9F-1567-ABD6EFDFE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6" y="6099988"/>
                <a:ext cx="10889759" cy="461665"/>
              </a:xfrm>
              <a:prstGeom prst="rect">
                <a:avLst/>
              </a:prstGeom>
              <a:blipFill>
                <a:blip r:embed="rId8"/>
                <a:stretch>
                  <a:fillRect l="-815" t="-10811" b="-270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F18717-9B2D-2DA9-8BA4-BC7274623CD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17369" y="5375772"/>
            <a:ext cx="304800" cy="804633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44CAE4-AC6F-CD55-9ED9-34726A73399F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6748" y="4909535"/>
            <a:ext cx="2674202" cy="1338033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635A8C-95CD-34FA-1ED1-AC325E219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946" y="2037179"/>
            <a:ext cx="5904357" cy="4613119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Huge measurement potential for p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recision tests of SM</a:t>
            </a: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 Higgs, electroweak physics, flavor physics, QCD/Top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Searching for exotic or rare decays of H, Z, B and 𝜏, and new physics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CEPC community joined ECFA </a:t>
            </a:r>
            <a:r>
              <a:rPr lang="en-US" altLang="en-US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Phy</a:t>
            </a:r>
            <a:r>
              <a:rPr lang="en-US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focus</a:t>
            </a:r>
            <a:endParaRPr lang="en-US" altLang="en-US" sz="2000" b="0" dirty="0">
              <a:latin typeface="Microsoft YaHei" panose="020B0503020204020204" pitchFamily="34" charset="-122"/>
              <a:ea typeface="Microsoft YaHei" panose="020B0503020204020204" pitchFamily="34" charset="-122"/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4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E7FB-D6A2-C8CC-1AA0-F547D766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: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261E91-3355-1636-15F8-E3DF1CF1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29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E3E6E-6983-96F8-091D-0294E5CB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8" y="923930"/>
            <a:ext cx="11163599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en-US" dirty="0">
                <a:sym typeface="+mn-ea"/>
              </a:rPr>
              <a:t>MIMOSA</a:t>
            </a:r>
            <a:r>
              <a:rPr lang="en-US" altLang="zh-CN" dirty="0">
                <a:sym typeface="+mn-ea"/>
              </a:rPr>
              <a:t>28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chip</a:t>
            </a:r>
          </a:p>
          <a:p>
            <a:pPr lvl="1"/>
            <a:r>
              <a:rPr lang="en-US" altLang="zh-CN" dirty="0">
                <a:sym typeface="+mn-ea"/>
              </a:rPr>
              <a:t>No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visible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difference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in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noise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level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or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spatial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resolution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before/after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bending</a:t>
            </a:r>
            <a:r>
              <a:rPr lang="zh-CN" altLang="en-US" dirty="0">
                <a:sym typeface="+mn-ea"/>
              </a:rPr>
              <a:t> </a:t>
            </a:r>
            <a:endParaRPr lang="en-CN" altLang="en-US" dirty="0"/>
          </a:p>
        </p:txBody>
      </p:sp>
      <p:pic>
        <p:nvPicPr>
          <p:cNvPr id="5" name="图片 98" descr="5PCB2">
            <a:extLst>
              <a:ext uri="{FF2B5EF4-FFF2-40B4-BE49-F238E27FC236}">
                <a16:creationId xmlns:a16="http://schemas.microsoft.com/office/drawing/2014/main" id="{2ABD5B23-B0DF-7BB5-B656-B38CE4E34B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31754" y="3089736"/>
            <a:ext cx="3044697" cy="2829817"/>
          </a:xfrm>
          <a:prstGeom prst="rect">
            <a:avLst/>
          </a:prstGeom>
        </p:spPr>
      </p:pic>
      <p:grpSp>
        <p:nvGrpSpPr>
          <p:cNvPr id="6" name="组合 114">
            <a:extLst>
              <a:ext uri="{FF2B5EF4-FFF2-40B4-BE49-F238E27FC236}">
                <a16:creationId xmlns:a16="http://schemas.microsoft.com/office/drawing/2014/main" id="{CCB92A33-669E-A57F-5AF9-8422782211EE}"/>
              </a:ext>
            </a:extLst>
          </p:cNvPr>
          <p:cNvGrpSpPr/>
          <p:nvPr/>
        </p:nvGrpSpPr>
        <p:grpSpPr>
          <a:xfrm>
            <a:off x="88680" y="3284984"/>
            <a:ext cx="5694045" cy="2599690"/>
            <a:chOff x="9698" y="1343"/>
            <a:chExt cx="8967" cy="4094"/>
          </a:xfrm>
        </p:grpSpPr>
        <p:sp>
          <p:nvSpPr>
            <p:cNvPr id="7" name="文本框 108">
              <a:extLst>
                <a:ext uri="{FF2B5EF4-FFF2-40B4-BE49-F238E27FC236}">
                  <a16:creationId xmlns:a16="http://schemas.microsoft.com/office/drawing/2014/main" id="{1CDCEFB4-963C-4B5D-F50B-775228E11E02}"/>
                </a:ext>
              </a:extLst>
            </p:cNvPr>
            <p:cNvSpPr txBox="1"/>
            <p:nvPr/>
          </p:nvSpPr>
          <p:spPr>
            <a:xfrm>
              <a:off x="15019" y="1567"/>
              <a:ext cx="364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d1 = 25 mm</a:t>
              </a:r>
            </a:p>
            <a:p>
              <a:pPr algn="ctr"/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d2 = 30 mm</a:t>
              </a:r>
            </a:p>
          </p:txBody>
        </p:sp>
        <p:grpSp>
          <p:nvGrpSpPr>
            <p:cNvPr id="9" name="组合 4">
              <a:extLst>
                <a:ext uri="{FF2B5EF4-FFF2-40B4-BE49-F238E27FC236}">
                  <a16:creationId xmlns:a16="http://schemas.microsoft.com/office/drawing/2014/main" id="{EEEB4193-5EB1-8B2F-AB0B-173B9CBD3F7D}"/>
                </a:ext>
              </a:extLst>
            </p:cNvPr>
            <p:cNvGrpSpPr/>
            <p:nvPr/>
          </p:nvGrpSpPr>
          <p:grpSpPr>
            <a:xfrm>
              <a:off x="9698" y="1343"/>
              <a:ext cx="8209" cy="4094"/>
              <a:chOff x="645" y="4945"/>
              <a:chExt cx="8209" cy="4094"/>
            </a:xfrm>
          </p:grpSpPr>
          <p:grpSp>
            <p:nvGrpSpPr>
              <p:cNvPr id="10" name="组合 11">
                <a:extLst>
                  <a:ext uri="{FF2B5EF4-FFF2-40B4-BE49-F238E27FC236}">
                    <a16:creationId xmlns:a16="http://schemas.microsoft.com/office/drawing/2014/main" id="{3957E7CB-1C4C-4EFF-AF3C-99D113BB84D9}"/>
                  </a:ext>
                </a:extLst>
              </p:cNvPr>
              <p:cNvGrpSpPr/>
              <p:nvPr/>
            </p:nvGrpSpPr>
            <p:grpSpPr>
              <a:xfrm>
                <a:off x="645" y="4945"/>
                <a:ext cx="7620" cy="3660"/>
                <a:chOff x="645" y="3580"/>
                <a:chExt cx="7620" cy="3660"/>
              </a:xfrm>
            </p:grpSpPr>
            <p:cxnSp>
              <p:nvCxnSpPr>
                <p:cNvPr id="35" name="直接箭头连接符 12">
                  <a:extLst>
                    <a:ext uri="{FF2B5EF4-FFF2-40B4-BE49-F238E27FC236}">
                      <a16:creationId xmlns:a16="http://schemas.microsoft.com/office/drawing/2014/main" id="{83DBB954-9A3B-1105-4748-BB6ACA76A919}"/>
                    </a:ext>
                  </a:extLst>
                </p:cNvPr>
                <p:cNvCxnSpPr/>
                <p:nvPr/>
              </p:nvCxnSpPr>
              <p:spPr>
                <a:xfrm flipV="1">
                  <a:off x="645" y="6158"/>
                  <a:ext cx="7620" cy="60"/>
                </a:xfrm>
                <a:prstGeom prst="straightConnector1">
                  <a:avLst/>
                </a:prstGeom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6" name="矩形 13">
                  <a:extLst>
                    <a:ext uri="{FF2B5EF4-FFF2-40B4-BE49-F238E27FC236}">
                      <a16:creationId xmlns:a16="http://schemas.microsoft.com/office/drawing/2014/main" id="{340FEE17-0B44-FD64-C06B-8EBAF13665CD}"/>
                    </a:ext>
                  </a:extLst>
                </p:cNvPr>
                <p:cNvSpPr/>
                <p:nvPr/>
              </p:nvSpPr>
              <p:spPr>
                <a:xfrm>
                  <a:off x="1516" y="533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矩形 14">
                  <a:extLst>
                    <a:ext uri="{FF2B5EF4-FFF2-40B4-BE49-F238E27FC236}">
                      <a16:creationId xmlns:a16="http://schemas.microsoft.com/office/drawing/2014/main" id="{3381938A-3BE4-832F-A7F5-1D722B7CB894}"/>
                    </a:ext>
                  </a:extLst>
                </p:cNvPr>
                <p:cNvSpPr/>
                <p:nvPr/>
              </p:nvSpPr>
              <p:spPr>
                <a:xfrm>
                  <a:off x="2556" y="533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矩形 15">
                  <a:extLst>
                    <a:ext uri="{FF2B5EF4-FFF2-40B4-BE49-F238E27FC236}">
                      <a16:creationId xmlns:a16="http://schemas.microsoft.com/office/drawing/2014/main" id="{C2D2BC34-899D-861F-338F-C8249C6448BC}"/>
                    </a:ext>
                  </a:extLst>
                </p:cNvPr>
                <p:cNvSpPr/>
                <p:nvPr/>
              </p:nvSpPr>
              <p:spPr>
                <a:xfrm>
                  <a:off x="3586" y="532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矩形 16">
                  <a:extLst>
                    <a:ext uri="{FF2B5EF4-FFF2-40B4-BE49-F238E27FC236}">
                      <a16:creationId xmlns:a16="http://schemas.microsoft.com/office/drawing/2014/main" id="{3A4BB475-2243-4CC2-637E-7F49BA8C0E0D}"/>
                    </a:ext>
                  </a:extLst>
                </p:cNvPr>
                <p:cNvSpPr/>
                <p:nvPr/>
              </p:nvSpPr>
              <p:spPr>
                <a:xfrm>
                  <a:off x="5656" y="532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矩形 17">
                  <a:extLst>
                    <a:ext uri="{FF2B5EF4-FFF2-40B4-BE49-F238E27FC236}">
                      <a16:creationId xmlns:a16="http://schemas.microsoft.com/office/drawing/2014/main" id="{23D5DD72-B8CB-EA17-C1C4-1B08A2C7EBBB}"/>
                    </a:ext>
                  </a:extLst>
                </p:cNvPr>
                <p:cNvSpPr/>
                <p:nvPr/>
              </p:nvSpPr>
              <p:spPr>
                <a:xfrm>
                  <a:off x="6686" y="531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弧形 18">
                  <a:extLst>
                    <a:ext uri="{FF2B5EF4-FFF2-40B4-BE49-F238E27FC236}">
                      <a16:creationId xmlns:a16="http://schemas.microsoft.com/office/drawing/2014/main" id="{A9BB782F-59C0-DD7F-7197-C9C526A52A20}"/>
                    </a:ext>
                  </a:extLst>
                </p:cNvPr>
                <p:cNvSpPr/>
                <p:nvPr/>
              </p:nvSpPr>
              <p:spPr>
                <a:xfrm rot="5400000" flipV="1">
                  <a:off x="4036" y="4230"/>
                  <a:ext cx="3660" cy="2360"/>
                </a:xfrm>
                <a:prstGeom prst="arc">
                  <a:avLst>
                    <a:gd name="adj1" fmla="val 16200000"/>
                    <a:gd name="adj2" fmla="val 20386911"/>
                  </a:avLst>
                </a:prstGeom>
                <a:ln w="635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19">
                  <a:extLst>
                    <a:ext uri="{FF2B5EF4-FFF2-40B4-BE49-F238E27FC236}">
                      <a16:creationId xmlns:a16="http://schemas.microsoft.com/office/drawing/2014/main" id="{8B25AB46-BE8B-4988-1A6F-075A7DB3E1DD}"/>
                    </a:ext>
                  </a:extLst>
                </p:cNvPr>
                <p:cNvSpPr/>
                <p:nvPr/>
              </p:nvSpPr>
              <p:spPr>
                <a:xfrm>
                  <a:off x="7477" y="5315"/>
                  <a:ext cx="119" cy="1905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1" name="组合 20">
                <a:extLst>
                  <a:ext uri="{FF2B5EF4-FFF2-40B4-BE49-F238E27FC236}">
                    <a16:creationId xmlns:a16="http://schemas.microsoft.com/office/drawing/2014/main" id="{C5FA7664-83F5-367B-D901-123E85258D79}"/>
                  </a:ext>
                </a:extLst>
              </p:cNvPr>
              <p:cNvGrpSpPr/>
              <p:nvPr/>
            </p:nvGrpSpPr>
            <p:grpSpPr>
              <a:xfrm>
                <a:off x="1079" y="6185"/>
                <a:ext cx="7775" cy="2854"/>
                <a:chOff x="1079" y="6185"/>
                <a:chExt cx="7775" cy="2854"/>
              </a:xfrm>
            </p:grpSpPr>
            <p:grpSp>
              <p:nvGrpSpPr>
                <p:cNvPr id="12" name="组合 21">
                  <a:extLst>
                    <a:ext uri="{FF2B5EF4-FFF2-40B4-BE49-F238E27FC236}">
                      <a16:creationId xmlns:a16="http://schemas.microsoft.com/office/drawing/2014/main" id="{510D480C-91D7-7BED-85BA-AB1EC16CAC32}"/>
                    </a:ext>
                  </a:extLst>
                </p:cNvPr>
                <p:cNvGrpSpPr/>
                <p:nvPr/>
              </p:nvGrpSpPr>
              <p:grpSpPr>
                <a:xfrm>
                  <a:off x="1642" y="6185"/>
                  <a:ext cx="922" cy="612"/>
                  <a:chOff x="1576" y="2284"/>
                  <a:chExt cx="1040" cy="612"/>
                </a:xfrm>
              </p:grpSpPr>
              <p:cxnSp>
                <p:nvCxnSpPr>
                  <p:cNvPr id="33" name="直接箭头连接符 22">
                    <a:extLst>
                      <a:ext uri="{FF2B5EF4-FFF2-40B4-BE49-F238E27FC236}">
                        <a16:creationId xmlns:a16="http://schemas.microsoft.com/office/drawing/2014/main" id="{23DB7D8E-849D-03CF-BA24-595E6DD08B40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文本框 24">
                    <a:extLst>
                      <a:ext uri="{FF2B5EF4-FFF2-40B4-BE49-F238E27FC236}">
                        <a16:creationId xmlns:a16="http://schemas.microsoft.com/office/drawing/2014/main" id="{FA175E83-024A-2411-BCB2-066920CC868C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grpSp>
              <p:nvGrpSpPr>
                <p:cNvPr id="13" name="组合 26">
                  <a:extLst>
                    <a:ext uri="{FF2B5EF4-FFF2-40B4-BE49-F238E27FC236}">
                      <a16:creationId xmlns:a16="http://schemas.microsoft.com/office/drawing/2014/main" id="{AE44E02C-DE51-A5F4-5C3C-B8D9A77801AC}"/>
                    </a:ext>
                  </a:extLst>
                </p:cNvPr>
                <p:cNvGrpSpPr/>
                <p:nvPr/>
              </p:nvGrpSpPr>
              <p:grpSpPr>
                <a:xfrm>
                  <a:off x="2666" y="6190"/>
                  <a:ext cx="927" cy="612"/>
                  <a:chOff x="1576" y="2284"/>
                  <a:chExt cx="1040" cy="612"/>
                </a:xfrm>
              </p:grpSpPr>
              <p:cxnSp>
                <p:nvCxnSpPr>
                  <p:cNvPr id="31" name="直接箭头连接符 28">
                    <a:extLst>
                      <a:ext uri="{FF2B5EF4-FFF2-40B4-BE49-F238E27FC236}">
                        <a16:creationId xmlns:a16="http://schemas.microsoft.com/office/drawing/2014/main" id="{00AFFEDF-1367-A9C8-AF93-863A9C86C087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文本框 29">
                    <a:extLst>
                      <a:ext uri="{FF2B5EF4-FFF2-40B4-BE49-F238E27FC236}">
                        <a16:creationId xmlns:a16="http://schemas.microsoft.com/office/drawing/2014/main" id="{AC302EF9-2635-6DE2-C2A2-50B02F8A6B0C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grpSp>
              <p:nvGrpSpPr>
                <p:cNvPr id="14" name="组合 30">
                  <a:extLst>
                    <a:ext uri="{FF2B5EF4-FFF2-40B4-BE49-F238E27FC236}">
                      <a16:creationId xmlns:a16="http://schemas.microsoft.com/office/drawing/2014/main" id="{9BE385DB-80AE-231B-43BC-7ABAA3423E4E}"/>
                    </a:ext>
                  </a:extLst>
                </p:cNvPr>
                <p:cNvGrpSpPr/>
                <p:nvPr/>
              </p:nvGrpSpPr>
              <p:grpSpPr>
                <a:xfrm>
                  <a:off x="3713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9" name="直接箭头连接符 31">
                    <a:extLst>
                      <a:ext uri="{FF2B5EF4-FFF2-40B4-BE49-F238E27FC236}">
                        <a16:creationId xmlns:a16="http://schemas.microsoft.com/office/drawing/2014/main" id="{DE803B5F-1D5B-0F5D-A318-9B1FDC093496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文本框 32">
                    <a:extLst>
                      <a:ext uri="{FF2B5EF4-FFF2-40B4-BE49-F238E27FC236}">
                        <a16:creationId xmlns:a16="http://schemas.microsoft.com/office/drawing/2014/main" id="{5A00B28F-1C19-F8B8-C9E7-F1BB36457E9A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2</a:t>
                    </a:r>
                  </a:p>
                </p:txBody>
              </p:sp>
            </p:grpSp>
            <p:grpSp>
              <p:nvGrpSpPr>
                <p:cNvPr id="15" name="组合 33">
                  <a:extLst>
                    <a:ext uri="{FF2B5EF4-FFF2-40B4-BE49-F238E27FC236}">
                      <a16:creationId xmlns:a16="http://schemas.microsoft.com/office/drawing/2014/main" id="{F8E9049D-CBF3-01DF-7700-A1B03D588EE4}"/>
                    </a:ext>
                  </a:extLst>
                </p:cNvPr>
                <p:cNvGrpSpPr/>
                <p:nvPr/>
              </p:nvGrpSpPr>
              <p:grpSpPr>
                <a:xfrm>
                  <a:off x="5785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7" name="直接箭头连接符 34">
                    <a:extLst>
                      <a:ext uri="{FF2B5EF4-FFF2-40B4-BE49-F238E27FC236}">
                        <a16:creationId xmlns:a16="http://schemas.microsoft.com/office/drawing/2014/main" id="{2FEDDF80-C98A-EC89-5835-938E54A4B3FF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文本框 35">
                    <a:extLst>
                      <a:ext uri="{FF2B5EF4-FFF2-40B4-BE49-F238E27FC236}">
                        <a16:creationId xmlns:a16="http://schemas.microsoft.com/office/drawing/2014/main" id="{A5D278A3-A101-AB18-757E-CA3A338E7AB7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dirty="0"/>
                      <a:t>d</a:t>
                    </a:r>
                    <a:r>
                      <a:rPr lang="en-US" altLang="zh-CN" baseline="-25000" dirty="0"/>
                      <a:t>1</a:t>
                    </a:r>
                  </a:p>
                </p:txBody>
              </p:sp>
            </p:grpSp>
            <p:grpSp>
              <p:nvGrpSpPr>
                <p:cNvPr id="16" name="组合 36">
                  <a:extLst>
                    <a:ext uri="{FF2B5EF4-FFF2-40B4-BE49-F238E27FC236}">
                      <a16:creationId xmlns:a16="http://schemas.microsoft.com/office/drawing/2014/main" id="{38B5CE81-3C17-733C-4B3E-81EF37D48C8F}"/>
                    </a:ext>
                  </a:extLst>
                </p:cNvPr>
                <p:cNvGrpSpPr/>
                <p:nvPr/>
              </p:nvGrpSpPr>
              <p:grpSpPr>
                <a:xfrm>
                  <a:off x="4750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5" name="直接箭头连接符 37">
                    <a:extLst>
                      <a:ext uri="{FF2B5EF4-FFF2-40B4-BE49-F238E27FC236}">
                        <a16:creationId xmlns:a16="http://schemas.microsoft.com/office/drawing/2014/main" id="{03A197DF-ED4F-5DB5-790A-20D6181B9899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文本框 40">
                    <a:extLst>
                      <a:ext uri="{FF2B5EF4-FFF2-40B4-BE49-F238E27FC236}">
                        <a16:creationId xmlns:a16="http://schemas.microsoft.com/office/drawing/2014/main" id="{051C3140-5342-6014-5920-D581A3A80E30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sp>
              <p:nvSpPr>
                <p:cNvPr id="17" name="文本框 46">
                  <a:extLst>
                    <a:ext uri="{FF2B5EF4-FFF2-40B4-BE49-F238E27FC236}">
                      <a16:creationId xmlns:a16="http://schemas.microsoft.com/office/drawing/2014/main" id="{65C02F95-919D-A75C-0CDA-929DC4D0CF05}"/>
                    </a:ext>
                  </a:extLst>
                </p:cNvPr>
                <p:cNvSpPr txBox="1"/>
                <p:nvPr/>
              </p:nvSpPr>
              <p:spPr>
                <a:xfrm>
                  <a:off x="4117" y="8605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DUT</a:t>
                  </a:r>
                  <a:endParaRPr lang="en-US" altLang="zh-CN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8" name="文本框 51">
                  <a:extLst>
                    <a:ext uri="{FF2B5EF4-FFF2-40B4-BE49-F238E27FC236}">
                      <a16:creationId xmlns:a16="http://schemas.microsoft.com/office/drawing/2014/main" id="{3BCFDB84-30C9-AEED-A824-27CCBABDB8A4}"/>
                    </a:ext>
                  </a:extLst>
                </p:cNvPr>
                <p:cNvSpPr txBox="1"/>
                <p:nvPr/>
              </p:nvSpPr>
              <p:spPr>
                <a:xfrm>
                  <a:off x="1079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Ref1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9" name="文本框 54">
                  <a:extLst>
                    <a:ext uri="{FF2B5EF4-FFF2-40B4-BE49-F238E27FC236}">
                      <a16:creationId xmlns:a16="http://schemas.microsoft.com/office/drawing/2014/main" id="{825F727F-C273-6314-0B6F-FC40DD2CB329}"/>
                    </a:ext>
                  </a:extLst>
                </p:cNvPr>
                <p:cNvSpPr txBox="1"/>
                <p:nvPr/>
              </p:nvSpPr>
              <p:spPr>
                <a:xfrm>
                  <a:off x="2119" y="857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Ref2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0" name="文本框 109">
                  <a:extLst>
                    <a:ext uri="{FF2B5EF4-FFF2-40B4-BE49-F238E27FC236}">
                      <a16:creationId xmlns:a16="http://schemas.microsoft.com/office/drawing/2014/main" id="{33FB3C5F-D00C-1AC5-A0CB-D3E285D8B161}"/>
                    </a:ext>
                  </a:extLst>
                </p:cNvPr>
                <p:cNvSpPr txBox="1"/>
                <p:nvPr/>
              </p:nvSpPr>
              <p:spPr>
                <a:xfrm>
                  <a:off x="3115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Ref3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1" name="文本框 110">
                  <a:extLst>
                    <a:ext uri="{FF2B5EF4-FFF2-40B4-BE49-F238E27FC236}">
                      <a16:creationId xmlns:a16="http://schemas.microsoft.com/office/drawing/2014/main" id="{027F721C-D1F5-7AA9-AC87-FCA96C5462BA}"/>
                    </a:ext>
                  </a:extLst>
                </p:cNvPr>
                <p:cNvSpPr txBox="1"/>
                <p:nvPr/>
              </p:nvSpPr>
              <p:spPr>
                <a:xfrm>
                  <a:off x="5238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Ref4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2" name="文本框 111">
                  <a:extLst>
                    <a:ext uri="{FF2B5EF4-FFF2-40B4-BE49-F238E27FC236}">
                      <a16:creationId xmlns:a16="http://schemas.microsoft.com/office/drawing/2014/main" id="{EFB82F48-DC38-48ED-D2E0-EFD539632BA6}"/>
                    </a:ext>
                  </a:extLst>
                </p:cNvPr>
                <p:cNvSpPr txBox="1"/>
                <p:nvPr/>
              </p:nvSpPr>
              <p:spPr>
                <a:xfrm>
                  <a:off x="6248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Ref5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3" name="文本框 112">
                  <a:extLst>
                    <a:ext uri="{FF2B5EF4-FFF2-40B4-BE49-F238E27FC236}">
                      <a16:creationId xmlns:a16="http://schemas.microsoft.com/office/drawing/2014/main" id="{AE0B862D-3114-7524-8E79-9F6144794A40}"/>
                    </a:ext>
                  </a:extLst>
                </p:cNvPr>
                <p:cNvSpPr txBox="1"/>
                <p:nvPr/>
              </p:nvSpPr>
              <p:spPr>
                <a:xfrm>
                  <a:off x="6813" y="8596"/>
                  <a:ext cx="1604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Trigger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4" name="文本框 113">
                  <a:extLst>
                    <a:ext uri="{FF2B5EF4-FFF2-40B4-BE49-F238E27FC236}">
                      <a16:creationId xmlns:a16="http://schemas.microsoft.com/office/drawing/2014/main" id="{E44A9B81-502A-C364-B144-A63A99C33CC1}"/>
                    </a:ext>
                  </a:extLst>
                </p:cNvPr>
                <p:cNvSpPr txBox="1"/>
                <p:nvPr/>
              </p:nvSpPr>
              <p:spPr>
                <a:xfrm>
                  <a:off x="7250" y="6990"/>
                  <a:ext cx="1604" cy="4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baseline="-2500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Beam</a:t>
                  </a:r>
                </a:p>
              </p:txBody>
            </p:sp>
          </p:grpSp>
        </p:grpSp>
      </p:grpSp>
      <p:pic>
        <p:nvPicPr>
          <p:cNvPr id="43" name="图片 8">
            <a:extLst>
              <a:ext uri="{FF2B5EF4-FFF2-40B4-BE49-F238E27FC236}">
                <a16:creationId xmlns:a16="http://schemas.microsoft.com/office/drawing/2014/main" id="{8CFD7A90-9114-A423-3F5E-CDB6338178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19"/>
          <a:stretch/>
        </p:blipFill>
        <p:spPr>
          <a:xfrm>
            <a:off x="8448718" y="4250918"/>
            <a:ext cx="3194941" cy="2496998"/>
          </a:xfrm>
          <a:prstGeom prst="rect">
            <a:avLst/>
          </a:prstGeom>
        </p:spPr>
      </p:pic>
      <p:pic>
        <p:nvPicPr>
          <p:cNvPr id="44" name="图片 162" descr="r1">
            <a:extLst>
              <a:ext uri="{FF2B5EF4-FFF2-40B4-BE49-F238E27FC236}">
                <a16:creationId xmlns:a16="http://schemas.microsoft.com/office/drawing/2014/main" id="{5DC4257B-8CCF-0000-0F59-6EA30B8B5B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5040" r="6492"/>
          <a:stretch>
            <a:fillRect/>
          </a:stretch>
        </p:blipFill>
        <p:spPr>
          <a:xfrm>
            <a:off x="8474141" y="2156426"/>
            <a:ext cx="3194942" cy="209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97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123D0-3BDE-5B32-BD96-1B8C7C77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Introduction: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3EFFA-D9FA-2900-DB5A-3D605C42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E67B8-061C-1030-2876-BF0277EB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160" y="979708"/>
            <a:ext cx="13894458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optimized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year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operation</a:t>
            </a:r>
            <a:r>
              <a:rPr lang="zh-CN" altLang="en-US" dirty="0"/>
              <a:t> </a:t>
            </a:r>
            <a:r>
              <a:rPr lang="en-US" altLang="zh-CN" dirty="0"/>
              <a:t>(ZH,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en-US" altLang="zh-CN" dirty="0"/>
              <a:t>-Z</a:t>
            </a:r>
            <a:r>
              <a:rPr lang="zh-CN" altLang="en-US" dirty="0"/>
              <a:t> </a:t>
            </a:r>
            <a:r>
              <a:rPr lang="en-US" altLang="zh-CN" dirty="0"/>
              <a:t>runs)</a:t>
            </a:r>
          </a:p>
          <a:p>
            <a:pPr lvl="1"/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~20%</a:t>
            </a:r>
            <a:r>
              <a:rPr lang="zh-CN" altLang="en-US" dirty="0"/>
              <a:t> </a:t>
            </a:r>
            <a:r>
              <a:rPr lang="en-US" altLang="zh-CN" dirty="0"/>
              <a:t>instant</a:t>
            </a:r>
            <a:r>
              <a:rPr lang="zh-CN" altLang="en-US" dirty="0"/>
              <a:t> </a:t>
            </a:r>
            <a:r>
              <a:rPr lang="en-US" altLang="zh-CN" dirty="0"/>
              <a:t>luminosity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Motivation: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Aim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vertexing</a:t>
            </a:r>
            <a:r>
              <a:rPr lang="zh-CN" altLang="en-US" dirty="0"/>
              <a:t> </a:t>
            </a:r>
            <a:r>
              <a:rPr lang="en-US" altLang="zh-CN" dirty="0"/>
              <a:t>capability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H → bb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cc/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light</a:t>
            </a:r>
            <a:r>
              <a:rPr lang="zh-CN" altLang="en-US" dirty="0"/>
              <a:t> </a:t>
            </a:r>
            <a:r>
              <a:rPr lang="en-US" altLang="zh-CN" dirty="0"/>
              <a:t>quark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gluons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observation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cc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gg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</a:p>
          <a:p>
            <a:pPr lvl="1"/>
            <a:endParaRPr lang="en-CN" dirty="0"/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9B4C11EC-0C08-9911-18A7-8B16F94F4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8" y="4149079"/>
            <a:ext cx="4077134" cy="260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4DDD071-6FA6-57B3-C800-12D542A2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4093336"/>
            <a:ext cx="3703960" cy="27047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9992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5BD06-FFA2-FCCC-BAA8-F05EEEFE6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922"/>
            <a:ext cx="11910008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barrel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58B97-072B-E7BC-DFC6-9D5041014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F67E2-63BE-2748-4053-ADC31CCAB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20475" y="540229"/>
            <a:ext cx="468085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CE5B4-9A8B-1B72-4D7F-77DAAD72B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2856"/>
            <a:ext cx="5110336" cy="383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38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0453-C79D-75DE-853B-A03353E9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9ABCD-2E93-16E5-7B07-CCD4E175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31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3C276-D13E-7B62-C581-86F1850FB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162361"/>
            <a:ext cx="11163599" cy="514734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zh-CN" sz="1400" kern="0" dirty="0">
                <a:solidFill>
                  <a:srgbClr val="0070C0"/>
                </a:solidFill>
              </a:rPr>
              <a:t>Pixel</a:t>
            </a:r>
            <a:r>
              <a:rPr lang="zh-CN" altLang="en-US" sz="1400" kern="0" dirty="0">
                <a:solidFill>
                  <a:srgbClr val="0070C0"/>
                </a:solidFill>
              </a:rPr>
              <a:t> </a:t>
            </a:r>
            <a:r>
              <a:rPr lang="en-US" altLang="zh-CN" sz="1400" kern="0" dirty="0">
                <a:solidFill>
                  <a:srgbClr val="0070C0"/>
                </a:solidFill>
              </a:rPr>
              <a:t>25 </a:t>
            </a:r>
            <a:r>
              <a:rPr lang="el-GR" altLang="zh-CN" sz="1400" kern="0" dirty="0">
                <a:solidFill>
                  <a:srgbClr val="0070C0"/>
                </a:solidFill>
              </a:rPr>
              <a:t>μ</a:t>
            </a:r>
            <a:r>
              <a:rPr lang="en-US" altLang="zh-CN" sz="1400" kern="0" dirty="0">
                <a:solidFill>
                  <a:srgbClr val="0070C0"/>
                </a:solidFill>
              </a:rPr>
              <a:t>m × 25 </a:t>
            </a:r>
            <a:r>
              <a:rPr lang="el-GR" altLang="zh-CN" sz="1400" kern="0" dirty="0">
                <a:solidFill>
                  <a:srgbClr val="0070C0"/>
                </a:solidFill>
              </a:rPr>
              <a:t>μ</a:t>
            </a:r>
            <a:r>
              <a:rPr lang="en-US" altLang="zh-CN" sz="1400" kern="0" dirty="0">
                <a:solidFill>
                  <a:srgbClr val="0070C0"/>
                </a:solidFill>
              </a:rPr>
              <a:t>m</a:t>
            </a:r>
            <a:r>
              <a:rPr lang="zh-CN" altLang="en-US" sz="1400" kern="0" dirty="0">
                <a:solidFill>
                  <a:srgbClr val="0070C0"/>
                </a:solidFill>
              </a:rPr>
              <a:t> </a:t>
            </a:r>
            <a:endParaRPr lang="en-US" altLang="zh-CN" sz="1400" kern="0" dirty="0">
              <a:solidFill>
                <a:srgbClr val="0070C0"/>
              </a:solidFill>
            </a:endParaRPr>
          </a:p>
          <a:p>
            <a:pPr lvl="1"/>
            <a:r>
              <a:rPr lang="en-US" altLang="zh-CN" sz="1400" kern="0" dirty="0"/>
              <a:t>Continuously active front-end, in-pixel discrimination</a:t>
            </a:r>
          </a:p>
          <a:p>
            <a:pPr lvl="1"/>
            <a:r>
              <a:rPr lang="en-US" altLang="zh-CN" sz="1400" kern="0" dirty="0"/>
              <a:t>Fast-readout digital, with masking &amp; testing config. logic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Column-drain readout for pixel matrix</a:t>
            </a:r>
          </a:p>
          <a:p>
            <a:pPr lvl="1"/>
            <a:r>
              <a:rPr lang="en-US" altLang="zh-CN" sz="1400" kern="0" dirty="0"/>
              <a:t>Priority based data-driven readout</a:t>
            </a:r>
          </a:p>
          <a:p>
            <a:pPr lvl="1"/>
            <a:r>
              <a:rPr lang="en-US" altLang="zh-CN" sz="1400" kern="0" dirty="0"/>
              <a:t>Readout time: </a:t>
            </a:r>
            <a:r>
              <a:rPr lang="en-US" altLang="zh-CN" sz="1400" kern="0" dirty="0">
                <a:solidFill>
                  <a:srgbClr val="0070C0"/>
                </a:solidFill>
              </a:rPr>
              <a:t>50-100 ns </a:t>
            </a:r>
            <a:r>
              <a:rPr lang="en-US" altLang="zh-CN" sz="1400" kern="0" dirty="0"/>
              <a:t>for each pixel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2-level FIFO architecture</a:t>
            </a:r>
          </a:p>
          <a:p>
            <a:pPr lvl="1"/>
            <a:r>
              <a:rPr lang="en-US" altLang="zh-CN" sz="1400" kern="0" dirty="0"/>
              <a:t>L1 FIFO: de-randomize the injecting charge</a:t>
            </a:r>
          </a:p>
          <a:p>
            <a:pPr lvl="1"/>
            <a:r>
              <a:rPr lang="en-US" altLang="zh-CN" sz="1400" kern="0" dirty="0"/>
              <a:t>L2 FIFO: match the in/out data rate </a:t>
            </a:r>
          </a:p>
          <a:p>
            <a:pPr lvl="1"/>
            <a:r>
              <a:rPr lang="en-US" altLang="zh-CN" sz="1400" kern="0" dirty="0"/>
              <a:t>between core and interface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Trigger-less &amp; Trigger mode compatible </a:t>
            </a:r>
          </a:p>
          <a:p>
            <a:pPr lvl="1"/>
            <a:r>
              <a:rPr lang="en-US" altLang="zh-CN" sz="1400" kern="0" dirty="0"/>
              <a:t>Trigger-less: </a:t>
            </a:r>
            <a:r>
              <a:rPr lang="en-US" altLang="zh-CN" sz="1400" kern="0" dirty="0">
                <a:solidFill>
                  <a:srgbClr val="0070C0"/>
                </a:solidFill>
              </a:rPr>
              <a:t>3.84 Gbps </a:t>
            </a:r>
            <a:r>
              <a:rPr lang="en-US" altLang="zh-CN" sz="1400" kern="0" dirty="0"/>
              <a:t>data interface</a:t>
            </a:r>
          </a:p>
          <a:p>
            <a:pPr lvl="1"/>
            <a:r>
              <a:rPr lang="en-US" altLang="zh-CN" sz="1400" kern="0" dirty="0"/>
              <a:t>Trigger: data coincidence by time stamp</a:t>
            </a:r>
          </a:p>
          <a:p>
            <a:pPr marL="457200" lvl="1" indent="0">
              <a:buNone/>
            </a:pPr>
            <a:r>
              <a:rPr lang="zh-CN" altLang="en-US" sz="1400" dirty="0"/>
              <a:t>  </a:t>
            </a:r>
            <a:r>
              <a:rPr lang="en-US" altLang="zh-CN" sz="1400" kern="0" dirty="0"/>
              <a:t> only matched event will be readout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Features standalone operation</a:t>
            </a:r>
          </a:p>
          <a:p>
            <a:pPr lvl="1"/>
            <a:r>
              <a:rPr lang="en-US" altLang="zh-CN" sz="1400" kern="0" dirty="0"/>
              <a:t>On-chip bias generation, LDO, slow control, </a:t>
            </a:r>
            <a:r>
              <a:rPr lang="en-US" altLang="zh-CN" sz="1400" kern="0" dirty="0" err="1"/>
              <a:t>etc</a:t>
            </a:r>
            <a:endParaRPr lang="en-CN" sz="1400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E68B3206-1486-4A75-DECF-D5A5C56C9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4632" y="1043053"/>
          <a:ext cx="5943676" cy="5632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438652" imgH="6072936" progId="Visio.Drawing.15">
                  <p:embed/>
                </p:oleObj>
              </mc:Choice>
              <mc:Fallback>
                <p:oleObj name="Visio" r:id="rId2" imgW="6438652" imgH="6072936" progId="Visio.Drawing.15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E68B3206-1486-4A75-DECF-D5A5C56C9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632" y="1043053"/>
                        <a:ext cx="5943676" cy="56323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475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D1E640-A4F5-084D-BA79-22F1409A4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676" y="3298742"/>
            <a:ext cx="6734983" cy="3102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C234D-0F0B-A143-80C8-27DCE2C3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87" y="227518"/>
            <a:ext cx="10703397" cy="644004"/>
          </a:xfrm>
        </p:spPr>
        <p:txBody>
          <a:bodyPr>
            <a:normAutofit fontScale="90000"/>
          </a:bodyPr>
          <a:lstStyle/>
          <a:p>
            <a:r>
              <a:rPr lang="en-US" dirty="0"/>
              <a:t>TaichuPix3 vertex detector prototype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DBA51-5161-ED4C-ABAE-2DFD63CD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32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B63BE-03E8-B345-BE95-E8241289B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391" y="1488463"/>
            <a:ext cx="5562975" cy="3436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1DC82-E92B-6C4E-AA70-D5C020F924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10" y="4612234"/>
            <a:ext cx="4254745" cy="921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33645-F292-414E-ADB2-535CDC7CD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8" y="1151260"/>
            <a:ext cx="6074736" cy="3292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253E88-62CB-8946-BBFF-74FA57377903}"/>
              </a:ext>
            </a:extLst>
          </p:cNvPr>
          <p:cNvSpPr/>
          <p:nvPr/>
        </p:nvSpPr>
        <p:spPr>
          <a:xfrm>
            <a:off x="508797" y="5686263"/>
            <a:ext cx="4067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first vertex detector (prototype) ever built in China</a:t>
            </a:r>
          </a:p>
        </p:txBody>
      </p:sp>
    </p:spTree>
    <p:extLst>
      <p:ext uri="{BB962C8B-B14F-4D97-AF65-F5344CB8AC3E}">
        <p14:creationId xmlns:p14="http://schemas.microsoft.com/office/powerpoint/2010/main" val="1375454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F71B-2315-D231-DDD8-3CDE3CF7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60A3E-BA7D-A713-0750-2A37C313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33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A0FD7-2E9D-FED9-719D-B5707F51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78270"/>
            <a:ext cx="11144895" cy="5779730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IHEP: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 err="1"/>
              <a:t>intergration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/>
              <a:t>electronics,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 </a:t>
            </a:r>
            <a:endParaRPr lang="en-US" altLang="zh-CN" dirty="0"/>
          </a:p>
          <a:p>
            <a:pPr lvl="1"/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Joao,</a:t>
            </a:r>
            <a:r>
              <a:rPr lang="zh-CN" altLang="en-US" dirty="0"/>
              <a:t> </a:t>
            </a:r>
            <a:r>
              <a:rPr lang="en-US" altLang="zh-CN" dirty="0"/>
              <a:t>Zhijun</a:t>
            </a:r>
            <a:r>
              <a:rPr lang="zh-CN" altLang="en-US" dirty="0"/>
              <a:t> </a:t>
            </a:r>
            <a:r>
              <a:rPr lang="en-US" altLang="zh-CN" dirty="0"/>
              <a:t>,Ouyang</a:t>
            </a:r>
            <a:r>
              <a:rPr lang="zh-CN" altLang="en-US" dirty="0"/>
              <a:t> </a:t>
            </a:r>
            <a:r>
              <a:rPr lang="en-US" altLang="zh-CN" dirty="0" err="1"/>
              <a:t>Qun</a:t>
            </a:r>
            <a:endParaRPr lang="en-US" altLang="zh-CN" dirty="0"/>
          </a:p>
          <a:p>
            <a:pPr lvl="1"/>
            <a:r>
              <a:rPr lang="en-US" altLang="zh-CN" dirty="0" err="1"/>
              <a:t>Mechnical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 err="1"/>
              <a:t>Jinyu</a:t>
            </a:r>
            <a:r>
              <a:rPr lang="zh-CN" altLang="en-US" dirty="0"/>
              <a:t> </a:t>
            </a:r>
            <a:r>
              <a:rPr lang="en-US" altLang="zh-CN" dirty="0"/>
              <a:t>Fu</a:t>
            </a:r>
          </a:p>
          <a:p>
            <a:pPr lvl="1"/>
            <a:r>
              <a:rPr lang="en-US" altLang="zh-CN" dirty="0"/>
              <a:t>Electronics:</a:t>
            </a:r>
            <a:r>
              <a:rPr lang="zh-CN" altLang="en-US" dirty="0"/>
              <a:t> </a:t>
            </a:r>
            <a:r>
              <a:rPr lang="en-US" altLang="zh-CN" dirty="0"/>
              <a:t>Wei</a:t>
            </a:r>
            <a:r>
              <a:rPr lang="zh-CN" altLang="en-US" dirty="0"/>
              <a:t> </a:t>
            </a:r>
            <a:r>
              <a:rPr lang="en-US" altLang="zh-CN" dirty="0" err="1"/>
              <a:t>wei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Ying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Jun</a:t>
            </a:r>
            <a:r>
              <a:rPr lang="zh-CN" altLang="en-US" dirty="0"/>
              <a:t> </a:t>
            </a:r>
            <a:r>
              <a:rPr lang="en-US" altLang="zh-CN" dirty="0"/>
              <a:t>Hu,</a:t>
            </a:r>
            <a:r>
              <a:rPr lang="zh-CN" altLang="en-US" dirty="0"/>
              <a:t> </a:t>
            </a:r>
            <a:r>
              <a:rPr lang="en-US" altLang="zh-CN" dirty="0" err="1"/>
              <a:t>Yunpeng</a:t>
            </a:r>
            <a:r>
              <a:rPr lang="zh-CN" altLang="en-US" dirty="0"/>
              <a:t> </a:t>
            </a:r>
            <a:r>
              <a:rPr lang="en-US" altLang="zh-CN" dirty="0"/>
              <a:t>Lu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r>
              <a:rPr lang="en-US" altLang="zh-CN" dirty="0"/>
              <a:t>Zhou,</a:t>
            </a:r>
            <a:r>
              <a:rPr lang="zh-CN" altLang="en-US" dirty="0"/>
              <a:t> </a:t>
            </a:r>
            <a:r>
              <a:rPr lang="en-US" altLang="zh-CN" dirty="0" err="1"/>
              <a:t>Xiaoting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DAQ:</a:t>
            </a:r>
            <a:r>
              <a:rPr lang="zh-CN" altLang="en-US" dirty="0"/>
              <a:t> </a:t>
            </a:r>
            <a:r>
              <a:rPr lang="en-US" altLang="zh-CN" dirty="0" err="1"/>
              <a:t>Hongyu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assembly:</a:t>
            </a:r>
            <a:r>
              <a:rPr lang="zh-CN" altLang="en-US" dirty="0"/>
              <a:t> </a:t>
            </a:r>
            <a:r>
              <a:rPr lang="en-US" altLang="zh-CN" dirty="0" err="1"/>
              <a:t>Mingyi</a:t>
            </a:r>
            <a:r>
              <a:rPr lang="zh-CN" altLang="en-US" dirty="0"/>
              <a:t> </a:t>
            </a:r>
            <a:r>
              <a:rPr lang="en-US" altLang="zh-CN" dirty="0"/>
              <a:t>Dong</a:t>
            </a:r>
          </a:p>
          <a:p>
            <a:pPr lvl="1"/>
            <a:r>
              <a:rPr lang="en-US" altLang="zh-CN" dirty="0"/>
              <a:t>Physics:</a:t>
            </a:r>
            <a:r>
              <a:rPr lang="zh-CN" altLang="en-US" dirty="0"/>
              <a:t>  </a:t>
            </a:r>
            <a:r>
              <a:rPr lang="en-US" altLang="zh-CN" dirty="0" err="1"/>
              <a:t>Chengdong</a:t>
            </a:r>
            <a:r>
              <a:rPr lang="zh-CN" altLang="en-US" dirty="0"/>
              <a:t> </a:t>
            </a:r>
            <a:r>
              <a:rPr lang="en-US" altLang="zh-CN" dirty="0"/>
              <a:t>Fu,</a:t>
            </a:r>
            <a:r>
              <a:rPr lang="zh-CN" altLang="en-US" dirty="0"/>
              <a:t> </a:t>
            </a:r>
            <a:r>
              <a:rPr lang="en-US" altLang="zh-CN" dirty="0" err="1"/>
              <a:t>linghui</a:t>
            </a:r>
            <a:r>
              <a:rPr lang="zh-CN" altLang="en-US" dirty="0"/>
              <a:t> </a:t>
            </a:r>
            <a:r>
              <a:rPr lang="en-US" altLang="zh-CN" dirty="0"/>
              <a:t>Wu,</a:t>
            </a:r>
            <a:r>
              <a:rPr lang="zh-CN" altLang="en-US" dirty="0"/>
              <a:t> </a:t>
            </a:r>
            <a:r>
              <a:rPr lang="en-US" altLang="zh-CN" dirty="0"/>
              <a:t>Gang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IFAE: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Sebastian</a:t>
            </a:r>
            <a:r>
              <a:rPr lang="zh-CN" altLang="en-US" dirty="0"/>
              <a:t> </a:t>
            </a:r>
            <a:r>
              <a:rPr lang="en-US" altLang="en-US" dirty="0"/>
              <a:t>Grinstein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Raimon</a:t>
            </a:r>
            <a:r>
              <a:rPr lang="zh-CN" altLang="en-US" dirty="0"/>
              <a:t> </a:t>
            </a:r>
            <a:r>
              <a:rPr lang="en-US" altLang="zh-CN" dirty="0"/>
              <a:t>Casanova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IPHC/CNRS: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 ,</a:t>
            </a:r>
            <a:r>
              <a:rPr lang="zh-CN" altLang="en-US" dirty="0"/>
              <a:t> </a:t>
            </a:r>
            <a:r>
              <a:rPr lang="en-US" altLang="zh-CN" dirty="0"/>
              <a:t>Christine</a:t>
            </a:r>
            <a:r>
              <a:rPr lang="zh-CN" altLang="en-US" dirty="0"/>
              <a:t> </a:t>
            </a:r>
            <a:r>
              <a:rPr lang="en-US" altLang="zh-CN" dirty="0"/>
              <a:t>Hu,</a:t>
            </a:r>
            <a:r>
              <a:rPr lang="zh-CN" altLang="en-US" dirty="0"/>
              <a:t> </a:t>
            </a:r>
            <a:r>
              <a:rPr lang="en-US" altLang="zh-CN" dirty="0" err="1"/>
              <a:t>Yongcai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 err="1"/>
              <a:t>ShanDong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Meng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/>
              <a:t>Liang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 err="1"/>
              <a:t>Jianing</a:t>
            </a:r>
            <a:r>
              <a:rPr lang="zh-CN" altLang="en-US" dirty="0"/>
              <a:t> </a:t>
            </a:r>
            <a:r>
              <a:rPr lang="en-US" altLang="zh-CN" dirty="0"/>
              <a:t>Dong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CCNU: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 err="1"/>
              <a:t>Xiangming</a:t>
            </a:r>
            <a:r>
              <a:rPr lang="zh-CN" altLang="en-US" dirty="0"/>
              <a:t> </a:t>
            </a:r>
            <a:r>
              <a:rPr lang="en-US" altLang="zh-CN" dirty="0"/>
              <a:t>Sun,</a:t>
            </a:r>
            <a:r>
              <a:rPr lang="zh-CN" altLang="en-US" dirty="0"/>
              <a:t> </a:t>
            </a:r>
            <a:r>
              <a:rPr lang="en-US" altLang="zh-CN" dirty="0"/>
              <a:t>Ping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North</a:t>
            </a:r>
            <a:r>
              <a:rPr lang="zh-CN" altLang="en-US" dirty="0"/>
              <a:t> </a:t>
            </a:r>
            <a:r>
              <a:rPr lang="en-US" altLang="zh-CN" dirty="0"/>
              <a:t>West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 err="1"/>
              <a:t>Xiaoming</a:t>
            </a:r>
            <a:r>
              <a:rPr lang="zh-CN" altLang="en-US" dirty="0"/>
              <a:t> </a:t>
            </a:r>
            <a:r>
              <a:rPr lang="en-US" altLang="zh-CN" dirty="0"/>
              <a:t>Wei,</a:t>
            </a:r>
            <a:r>
              <a:rPr lang="zh-CN" altLang="en-US" dirty="0"/>
              <a:t> </a:t>
            </a:r>
            <a:r>
              <a:rPr lang="en-US" altLang="zh-CN" dirty="0"/>
              <a:t>Jia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 err="1"/>
              <a:t>Yongcai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</a:p>
          <a:p>
            <a:r>
              <a:rPr lang="en-US" altLang="zh-CN" dirty="0"/>
              <a:t>Nanchang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  </a:t>
            </a:r>
            <a:r>
              <a:rPr lang="en-US" altLang="zh-CN" dirty="0"/>
              <a:t>Tianya</a:t>
            </a:r>
            <a:r>
              <a:rPr lang="zh-CN" altLang="en-US" dirty="0"/>
              <a:t> </a:t>
            </a:r>
            <a:r>
              <a:rPr lang="en-US" altLang="zh-CN" dirty="0"/>
              <a:t>Wu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Nanjing:</a:t>
            </a:r>
            <a:r>
              <a:rPr lang="zh-CN" altLang="en-US" dirty="0"/>
              <a:t> </a:t>
            </a:r>
            <a:r>
              <a:rPr lang="en-US" altLang="zh-CN" dirty="0" err="1"/>
              <a:t>irradation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Ming</a:t>
            </a:r>
            <a:r>
              <a:rPr lang="zh-CN" altLang="en-US" dirty="0"/>
              <a:t> </a:t>
            </a:r>
            <a:r>
              <a:rPr lang="en-US" altLang="zh-CN" dirty="0"/>
              <a:t>Qi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Lei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</a:p>
          <a:p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1639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9CA1-C20D-9BE6-E186-6965923F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01F33-CEA1-1329-99E5-57A63AD6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81751-4F8C-3209-1A07-FCB206B42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8696" y="1192185"/>
            <a:ext cx="11967120" cy="4840303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(b-layer)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close to beam pipe as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</a:p>
          <a:p>
            <a:pPr lvl="2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Challenges: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b-layer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radius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11mm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smaller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compared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ALICE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ITS3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18mm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2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data rate:</a:t>
            </a:r>
            <a:r>
              <a:rPr lang="zh-CN" altLang="en-US" dirty="0"/>
              <a:t> </a:t>
            </a:r>
            <a:r>
              <a:rPr lang="en-US" altLang="zh-CN" dirty="0"/>
              <a:t>(especially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pole</a:t>
            </a:r>
            <a:r>
              <a:rPr lang="zh-CN" altLang="en-US" dirty="0"/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40MHz,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1Gbps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Challenges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1Gbps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chip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 data rate especially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pole</a:t>
            </a:r>
          </a:p>
          <a:p>
            <a:pPr lvl="1"/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(~0.15%X/X0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with air cooling (power</a:t>
            </a:r>
            <a:r>
              <a:rPr lang="zh-CN" altLang="en-US" dirty="0"/>
              <a:t> </a:t>
            </a:r>
            <a:r>
              <a:rPr lang="en-US" altLang="zh-CN" dirty="0"/>
              <a:t>consumption&lt;=</a:t>
            </a:r>
            <a:r>
              <a:rPr kumimoji="1" lang="en-US" altLang="zh-CN" dirty="0">
                <a:solidFill>
                  <a:srgbClr val="0070C0"/>
                </a:solidFill>
              </a:rPr>
              <a:t>4</a:t>
            </a:r>
            <a:r>
              <a:rPr kumimoji="1" lang="en" altLang="zh-CN" dirty="0">
                <a:solidFill>
                  <a:srgbClr val="0070C0"/>
                </a:solidFill>
              </a:rPr>
              <a:t>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</a:t>
            </a:r>
            <a:r>
              <a:rPr kumimoji="1" lang="en" altLang="zh-CN" sz="2800" dirty="0">
                <a:solidFill>
                  <a:srgbClr val="0070C0"/>
                </a:solidFill>
              </a:rPr>
              <a:t>cm</a:t>
            </a:r>
            <a:r>
              <a:rPr kumimoji="1" lang="en" altLang="zh-CN" sz="2800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3-5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um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(~1Mrad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year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average</a:t>
            </a:r>
            <a:r>
              <a:rPr lang="en-US" altLang="zh-CN" dirty="0"/>
              <a:t>)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46695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BB3D-05B1-4450-B61F-BE23FEFF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Technology survey and our choices</a:t>
            </a:r>
            <a:endParaRPr lang="en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C142B-67A3-24A8-7E11-3FF3B76A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AE678-9C73-B84A-8C2D-628B57BF5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35" y="886202"/>
            <a:ext cx="12102084" cy="575466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dirty="0"/>
              <a:t>Technology selection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curved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MAPS (Inspired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ALICE 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design[1]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altLang="zh-CN" dirty="0"/>
              <a:t>Advantage:</a:t>
            </a:r>
            <a:r>
              <a:rPr lang="zh-CN" altLang="en-US" dirty="0"/>
              <a:t> </a:t>
            </a:r>
            <a:r>
              <a:rPr lang="en-US" altLang="zh-CN" dirty="0"/>
              <a:t>2~3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alternative</a:t>
            </a:r>
            <a:r>
              <a:rPr lang="zh-CN" altLang="en-US" dirty="0"/>
              <a:t> </a:t>
            </a:r>
            <a:r>
              <a:rPr lang="en-US" altLang="zh-CN" dirty="0"/>
              <a:t>(ladder</a:t>
            </a:r>
            <a:r>
              <a:rPr lang="zh-CN" altLang="en-US" dirty="0"/>
              <a:t> </a:t>
            </a:r>
            <a:r>
              <a:rPr lang="en-US" altLang="zh-CN" dirty="0"/>
              <a:t>options)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endParaRPr lang="en-CN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5A0BF75-06BA-5C82-D4DA-BADE3B11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155" y="3737017"/>
            <a:ext cx="3471426" cy="249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4BCF9-A229-438E-80B8-9A2DC82B6D3B}"/>
              </a:ext>
            </a:extLst>
          </p:cNvPr>
          <p:cNvSpPr txBox="1"/>
          <p:nvPr/>
        </p:nvSpPr>
        <p:spPr>
          <a:xfrm>
            <a:off x="7903443" y="3244334"/>
            <a:ext cx="6228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887D6-F1EC-D2E7-0864-BC248D94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489" y="3490634"/>
            <a:ext cx="2995536" cy="2812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D8298B-AC01-39EB-67C5-2AA7BFFFB4FC}"/>
              </a:ext>
            </a:extLst>
          </p:cNvPr>
          <p:cNvSpPr txBox="1"/>
          <p:nvPr/>
        </p:nvSpPr>
        <p:spPr>
          <a:xfrm>
            <a:off x="4439816" y="3152093"/>
            <a:ext cx="2652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curved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CN" dirty="0"/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329FEE9C-FEEF-7386-FAAA-57CF2634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7" y="3517063"/>
            <a:ext cx="4006582" cy="2563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1C162-C099-C0EE-A01B-4B1D2BB15145}"/>
              </a:ext>
            </a:extLst>
          </p:cNvPr>
          <p:cNvSpPr txBox="1"/>
          <p:nvPr/>
        </p:nvSpPr>
        <p:spPr>
          <a:xfrm>
            <a:off x="17907" y="3059668"/>
            <a:ext cx="4006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Monolithic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active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Pixel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(MAPS)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EBD7BD-C5CD-23FF-4846-256E13B0BB1A}"/>
              </a:ext>
            </a:extLst>
          </p:cNvPr>
          <p:cNvSpPr txBox="1"/>
          <p:nvPr/>
        </p:nvSpPr>
        <p:spPr>
          <a:xfrm>
            <a:off x="2122678" y="6264110"/>
            <a:ext cx="7083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[1]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ALICE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TDR: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CN" dirty="0">
                <a:solidFill>
                  <a:srgbClr val="0070C0"/>
                </a:solidFill>
              </a:rPr>
              <a:t>https://cds.cern.ch/record/2890181</a:t>
            </a:r>
          </a:p>
        </p:txBody>
      </p:sp>
    </p:spTree>
    <p:extLst>
      <p:ext uri="{BB962C8B-B14F-4D97-AF65-F5344CB8AC3E}">
        <p14:creationId xmlns:p14="http://schemas.microsoft.com/office/powerpoint/2010/main" val="12196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CDAA71-2CBB-DCDC-5A60-444B6EDF4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D300B-D3D7-E945-865C-CF9BE610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R&amp;D status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F389F-E520-7463-CE48-3E0C8A2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365FF8-BF85-C786-A114-30765B974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916809"/>
              </p:ext>
            </p:extLst>
          </p:nvPr>
        </p:nvGraphicFramePr>
        <p:xfrm>
          <a:off x="585638" y="1844824"/>
          <a:ext cx="11487026" cy="36123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  <a:r>
                        <a:rPr lang="en-CN" dirty="0"/>
                        <a:t>ey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TJ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50652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921271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(24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chips)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60607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53521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11cm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Xfab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350nm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660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18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3C3BF-DEA0-9217-3ADE-925B49F40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33" y="936747"/>
            <a:ext cx="10972800" cy="4840303"/>
          </a:xfrm>
        </p:spPr>
        <p:txBody>
          <a:bodyPr/>
          <a:lstStyle/>
          <a:p>
            <a:r>
              <a:rPr lang="en-US" altLang="zh-CN" dirty="0"/>
              <a:t>Full size CMOS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developed,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run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1024×512 Pixel array,  Chip Size</a:t>
            </a:r>
            <a:r>
              <a:rPr lang="zh-CN" altLang="en-US" dirty="0"/>
              <a:t>：</a:t>
            </a:r>
            <a:r>
              <a:rPr lang="en-US" altLang="zh-CN" dirty="0"/>
              <a:t>15.9×25.7mm </a:t>
            </a:r>
          </a:p>
          <a:p>
            <a:pPr lvl="1"/>
            <a:r>
              <a:rPr lang="en-US" altLang="zh-CN" dirty="0"/>
              <a:t>25</a:t>
            </a:r>
            <a:r>
              <a:rPr lang="el-GR" altLang="zh-CN" dirty="0"/>
              <a:t>μ</a:t>
            </a:r>
            <a:r>
              <a:rPr lang="en-US" altLang="zh-CN" dirty="0"/>
              <a:t>m×25</a:t>
            </a:r>
            <a:r>
              <a:rPr lang="el-GR" altLang="zh-CN" dirty="0"/>
              <a:t>μ</a:t>
            </a:r>
            <a:r>
              <a:rPr lang="en-US" altLang="zh-CN" dirty="0"/>
              <a:t>m pixel size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 high spatial resolution </a:t>
            </a:r>
          </a:p>
          <a:p>
            <a:pPr lvl="1"/>
            <a:r>
              <a:rPr lang="en-US" altLang="zh-CN" dirty="0"/>
              <a:t>Process: </a:t>
            </a:r>
            <a:r>
              <a:rPr lang="en-US" altLang="zh-CN" dirty="0" err="1"/>
              <a:t>Towerjazz</a:t>
            </a:r>
            <a:r>
              <a:rPr lang="en-US" altLang="zh-CN" dirty="0"/>
              <a:t> 180nm CIS process</a:t>
            </a:r>
          </a:p>
          <a:p>
            <a:pPr lvl="1"/>
            <a:r>
              <a:rPr lang="en-US" altLang="zh-CN" dirty="0"/>
              <a:t>Fast digital readout to cope with ZH and Z runs (support 40MHz clock)</a:t>
            </a:r>
          </a:p>
          <a:p>
            <a:endParaRPr lang="en-US" altLang="zh-CN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26E291-11F3-C49C-9859-D24032B0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" y="180376"/>
            <a:ext cx="13422176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R&amp;D efforts:</a:t>
            </a:r>
            <a:r>
              <a:rPr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TaichuPix3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35289-97C5-F239-AAE5-FB182D83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F537E0-7BD8-B3E7-1FB4-DBAEA87EE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639871"/>
              </p:ext>
            </p:extLst>
          </p:nvPr>
        </p:nvGraphicFramePr>
        <p:xfrm>
          <a:off x="414263" y="5878423"/>
          <a:ext cx="10814992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3758208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TJ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</a:tbl>
          </a:graphicData>
        </a:graphic>
      </p:graphicFrame>
      <p:pic>
        <p:nvPicPr>
          <p:cNvPr id="6" name="图片 4">
            <a:extLst>
              <a:ext uri="{FF2B5EF4-FFF2-40B4-BE49-F238E27FC236}">
                <a16:creationId xmlns:a16="http://schemas.microsoft.com/office/drawing/2014/main" id="{65553C54-843C-896C-66BB-31331292B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3361244"/>
            <a:ext cx="3469195" cy="2351244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DADE59C3-90D8-1AA9-4307-71D8B761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>
            <a:fillRect/>
          </a:stretch>
        </p:blipFill>
        <p:spPr>
          <a:xfrm>
            <a:off x="7620979" y="3505584"/>
            <a:ext cx="2153744" cy="2303747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9ECA4744-C97B-66DF-DF59-BF8013977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3" y="3429610"/>
            <a:ext cx="3071664" cy="2303747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46304119-E38A-C392-4273-84751A92A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723" y="3625617"/>
            <a:ext cx="2345879" cy="20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EE239-BD29-D0B2-A3D7-60164157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effort:</a:t>
            </a:r>
            <a:r>
              <a:rPr lang="zh-CN" altLang="en-US" dirty="0"/>
              <a:t> </a:t>
            </a:r>
            <a:r>
              <a:rPr lang="en-US" dirty="0"/>
              <a:t>vertex detector prototype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86D96-1F55-36BE-E60E-7105FD3D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8</a:t>
            </a:fld>
            <a:endParaRPr lang="zh-CN" alt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C0D4520-0292-C0AD-F1D4-739709E63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965141"/>
              </p:ext>
            </p:extLst>
          </p:nvPr>
        </p:nvGraphicFramePr>
        <p:xfrm>
          <a:off x="422990" y="5490996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189697792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3267842446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1713902075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46913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636087"/>
                  </a:ext>
                </a:extLst>
              </a:tr>
            </a:tbl>
          </a:graphicData>
        </a:graphic>
      </p:graphicFrame>
      <p:pic>
        <p:nvPicPr>
          <p:cNvPr id="7" name="图片 1">
            <a:extLst>
              <a:ext uri="{FF2B5EF4-FFF2-40B4-BE49-F238E27FC236}">
                <a16:creationId xmlns:a16="http://schemas.microsoft.com/office/drawing/2014/main" id="{095B24FA-F799-F0BC-6EEA-F711FB24D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2" y="2444265"/>
            <a:ext cx="3947566" cy="2958089"/>
          </a:xfrm>
          <a:prstGeom prst="roundRect">
            <a:avLst>
              <a:gd name="adj" fmla="val 6167"/>
            </a:avLst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2D920E-2460-50ED-2862-DC19C5FB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5363" y="2596629"/>
            <a:ext cx="4164981" cy="2776655"/>
          </a:xfrm>
          <a:prstGeom prst="roundRect">
            <a:avLst>
              <a:gd name="adj" fmla="val 4429"/>
            </a:avLst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EF0DDD18-4C37-F7D4-7BBA-55913CD1EB49}"/>
              </a:ext>
            </a:extLst>
          </p:cNvPr>
          <p:cNvSpPr txBox="1"/>
          <p:nvPr/>
        </p:nvSpPr>
        <p:spPr>
          <a:xfrm>
            <a:off x="8388623" y="1160383"/>
            <a:ext cx="3023095" cy="135421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TaichuPix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-based prototype detector tested at DESY in April 2023</a:t>
            </a:r>
          </a:p>
          <a:p>
            <a:pPr algn="just"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4.9 </a:t>
            </a:r>
            <a:r>
              <a:rPr lang="en-US" altLang="zh-CN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E3C5912-2227-4969-9B19-986CDDC7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439" y="2696730"/>
            <a:ext cx="23891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7F3E49-3A65-D641-F720-03B0A158CAC4}"/>
              </a:ext>
            </a:extLst>
          </p:cNvPr>
          <p:cNvSpPr txBox="1"/>
          <p:nvPr/>
        </p:nvSpPr>
        <p:spPr>
          <a:xfrm>
            <a:off x="1577944" y="2471171"/>
            <a:ext cx="25827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 double-sided ladders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B777393B-5DA8-03EB-0DEA-812741A15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90" y="1022185"/>
            <a:ext cx="7867994" cy="14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4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D13EE-4F10-427B-A285-6C11FCD0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vertex detector prototype beam test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76546-E45B-E42C-8D04-A839948F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270A1-AB79-5793-185E-8F3080D995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3863936" y="1835204"/>
            <a:ext cx="3980993" cy="27860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78B999-E935-77CE-765D-B0082879A100}"/>
              </a:ext>
            </a:extLst>
          </p:cNvPr>
          <p:cNvSpPr/>
          <p:nvPr/>
        </p:nvSpPr>
        <p:spPr>
          <a:xfrm>
            <a:off x="2100556" y="1271335"/>
            <a:ext cx="4087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lang="en-US" altLang="zh-CN" sz="2000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A7210-F7BD-81D3-4C55-86B7C966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910" y="1638795"/>
            <a:ext cx="4087070" cy="4854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AE21C2-9394-DEE3-DF52-0288E4F8F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0" y="1793916"/>
            <a:ext cx="3538888" cy="26302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1824E8-BEDF-F868-1F4B-F23E75FA4B6E}"/>
              </a:ext>
            </a:extLst>
          </p:cNvPr>
          <p:cNvSpPr/>
          <p:nvPr/>
        </p:nvSpPr>
        <p:spPr>
          <a:xfrm>
            <a:off x="9301316" y="1740310"/>
            <a:ext cx="1759974" cy="4592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0F70-9D81-959D-979F-A01C59899471}"/>
              </a:ext>
            </a:extLst>
          </p:cNvPr>
          <p:cNvSpPr txBox="1"/>
          <p:nvPr/>
        </p:nvSpPr>
        <p:spPr>
          <a:xfrm>
            <a:off x="7494639" y="1044608"/>
            <a:ext cx="614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Hit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multiple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layers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detector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535DD-3F3F-5504-BEEA-9D140A289E2C}"/>
              </a:ext>
            </a:extLst>
          </p:cNvPr>
          <p:cNvSpPr txBox="1"/>
          <p:nvPr/>
        </p:nvSpPr>
        <p:spPr>
          <a:xfrm>
            <a:off x="9645606" y="1394937"/>
            <a:ext cx="3538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spot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EFB74D-7037-ABD7-8BBF-FC86D9CE0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993317"/>
              </p:ext>
            </p:extLst>
          </p:nvPr>
        </p:nvGraphicFramePr>
        <p:xfrm>
          <a:off x="498464" y="5467550"/>
          <a:ext cx="6704859" cy="12475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7114">
                  <a:extLst>
                    <a:ext uri="{9D8B030D-6E8A-4147-A177-3AD203B41FA5}">
                      <a16:colId xmlns:a16="http://schemas.microsoft.com/office/drawing/2014/main" val="3762373486"/>
                    </a:ext>
                  </a:extLst>
                </a:gridCol>
                <a:gridCol w="2767807">
                  <a:extLst>
                    <a:ext uri="{9D8B030D-6E8A-4147-A177-3AD203B41FA5}">
                      <a16:colId xmlns:a16="http://schemas.microsoft.com/office/drawing/2014/main" val="2031450929"/>
                    </a:ext>
                  </a:extLst>
                </a:gridCol>
                <a:gridCol w="2329938">
                  <a:extLst>
                    <a:ext uri="{9D8B030D-6E8A-4147-A177-3AD203B41FA5}">
                      <a16:colId xmlns:a16="http://schemas.microsoft.com/office/drawing/2014/main" val="37308974"/>
                    </a:ext>
                  </a:extLst>
                </a:gridCol>
              </a:tblGrid>
              <a:tr h="607518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519271"/>
                  </a:ext>
                </a:extLst>
              </a:tr>
              <a:tr h="607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002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0931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45235</TotalTime>
  <Words>2460</Words>
  <Application>Microsoft Macintosh PowerPoint</Application>
  <PresentationFormat>Widescreen</PresentationFormat>
  <Paragraphs>494</Paragraphs>
  <Slides>33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等线</vt:lpstr>
      <vt:lpstr>Microsoft YaHei</vt:lpstr>
      <vt:lpstr>Microsoft YaHei</vt:lpstr>
      <vt:lpstr>PingFang SC</vt:lpstr>
      <vt:lpstr>黑体</vt:lpstr>
      <vt:lpstr>Arial</vt:lpstr>
      <vt:lpstr>Arial Black</vt:lpstr>
      <vt:lpstr>Arial Rounded MT Bold</vt:lpstr>
      <vt:lpstr>Calibri</vt:lpstr>
      <vt:lpstr>Cambria Math</vt:lpstr>
      <vt:lpstr>Helvetica Neue Light</vt:lpstr>
      <vt:lpstr>Symbol</vt:lpstr>
      <vt:lpstr>Times New Roman</vt:lpstr>
      <vt:lpstr>Wingdings</vt:lpstr>
      <vt:lpstr>Office 主题</vt:lpstr>
      <vt:lpstr>Visio</vt:lpstr>
      <vt:lpstr>PowerPoint Presentation</vt:lpstr>
      <vt:lpstr>Content</vt:lpstr>
      <vt:lpstr>Introduction: vertex detector </vt:lpstr>
      <vt:lpstr>Vertex Requirement </vt:lpstr>
      <vt:lpstr>Technology survey and our choices</vt:lpstr>
      <vt:lpstr>R&amp;D status and final goal </vt:lpstr>
      <vt:lpstr>R&amp;D efforts: Full-size TaichuPix3</vt:lpstr>
      <vt:lpstr> R&amp;D effort: vertex detector prototype</vt:lpstr>
      <vt:lpstr> R&amp;D efforts and results: vertex detector prototype beam test </vt:lpstr>
      <vt:lpstr> R&amp;D efforts curved MAPS </vt:lpstr>
      <vt:lpstr>Vertex baseline:  bent MAPS</vt:lpstr>
      <vt:lpstr>Alternative :  CMOS ladder</vt:lpstr>
      <vt:lpstr>Data rate estimation of CEPC VTX</vt:lpstr>
      <vt:lpstr>Chip design for ref- TDR  and power consumption </vt:lpstr>
      <vt:lpstr>Ladder Electronics </vt:lpstr>
      <vt:lpstr>Vertex technologies: Cable and service </vt:lpstr>
      <vt:lpstr>Physics Performance: impact parameter resolution </vt:lpstr>
      <vt:lpstr>Research team</vt:lpstr>
      <vt:lpstr>Summary</vt:lpstr>
      <vt:lpstr>Summary: working plan </vt:lpstr>
      <vt:lpstr>PowerPoint Presentation</vt:lpstr>
      <vt:lpstr> R&amp;D efforts: Air cooling in vertex prototype </vt:lpstr>
      <vt:lpstr> R&amp;D efforts and results:  R &amp; D for curved MAPS </vt:lpstr>
      <vt:lpstr> Overview of CEPC vertex detector prototype R &amp; D</vt:lpstr>
      <vt:lpstr>Silicon Pixel Chips for Vertex Detector</vt:lpstr>
      <vt:lpstr> R&amp;D efforts and results: Jadepix3/TaichuPix3 beam test @ DESY</vt:lpstr>
      <vt:lpstr>Vertex Requirement </vt:lpstr>
      <vt:lpstr>CEPC physics program </vt:lpstr>
      <vt:lpstr> R&amp;D efforts : Curved MAPS testbeam </vt:lpstr>
      <vt:lpstr>Long barrel : cluster size vs incident angle  </vt:lpstr>
      <vt:lpstr>TaichuPix design </vt:lpstr>
      <vt:lpstr>TaichuPix3 vertex detector prototype</vt:lpstr>
      <vt:lpstr>Research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Microsoft Office User</cp:lastModifiedBy>
  <cp:revision>2165</cp:revision>
  <cp:lastPrinted>2022-11-06T05:19:21Z</cp:lastPrinted>
  <dcterms:created xsi:type="dcterms:W3CDTF">2012-09-04T11:33:36Z</dcterms:created>
  <dcterms:modified xsi:type="dcterms:W3CDTF">2024-08-07T00:52:16Z</dcterms:modified>
</cp:coreProperties>
</file>