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3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74002-044F-4CE6-AEC3-B44B210E2B14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0899D-97AD-4148-BB19-0AF2A7E24A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0F4CB-BF18-4295-BBD8-C5B6C2C1A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0FB9D-CC1A-4EA3-A615-089260AC4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128A81-C1FA-42E7-BF56-51DB220D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8B78-7163-465D-89ED-76EEC1785DA7}" type="datetime1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A3E463-D275-40FA-AB1C-21685E8FA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A3F8C2-DD4D-4765-BF82-09E4B5CEF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48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E47EEC-10BA-4B14-AA56-0969039E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4DA9CB-BCA9-40BC-9086-AC6CBD466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56F0D0-1F0E-4803-AC5D-AB6B6355E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CC03-9629-490D-99D5-6EA723C03615}" type="datetime1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162F41-7AB5-408C-8E42-233F2625C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F46ACD-816C-4FBA-8237-B1F07AFA3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93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31050BC-E89F-4431-B1CA-0BE070BF04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803AE2D-B38B-43F9-BD33-46977DEC2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08F8D3-7773-4513-87A8-5D7D2A50B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D0A2-1356-4FEE-89D4-A8565ECC29AF}" type="datetime1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FE57F6-5BB9-405D-B972-B609BBF2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46773D-A344-4C4C-AE37-767D485D6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54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226B1D-E393-468E-8CB0-2B35086AC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FA1FAE-0B86-4344-8AD8-6EB2B6769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9CBAA5-D118-4886-B061-8AB0AC85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0308-DD01-48A3-8123-B10304C770E4}" type="datetime1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F76ACA-7976-4900-B0D0-9CE568F1D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3C9D0E-3F5A-4DF5-A55A-E65CD5D9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283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9A2E4A-D248-4C07-A372-7B4719064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CB524D-F1C1-4E40-A482-42AF47BE3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231B8E-E565-425C-BAFE-0A67E797C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3805-5A1C-4F3F-AE30-DE33B8BE3070}" type="datetime1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5320F-69CC-4896-9FF8-7E2A7CADB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0F6C2E-38EA-419C-85D9-4CDAB99A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864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2238B1-CD3F-4495-A06A-62C18FDA6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EF15DE-E17F-4026-BEC9-7785D6EBE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FBCC0C4-3357-4438-A20E-CA3BDB300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CBC02E-6FBA-4EB8-B743-A691609F5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11BF3-15E2-406B-B02E-1A6D9D4796E4}" type="datetime1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AED9D9-E671-4AB0-B9D6-EDBD679C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624F85-13AA-4691-9210-A2CFD9A2C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774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3CB1FC-8852-4AF1-983E-5273B7E41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937BCE1-745C-49E8-A4AB-F0074B2D0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0E1EB25-492B-43FB-ADB0-26A6F4EE5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49CF77-0F3B-473C-A836-5B8C8DFA0E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DE0EC0A-3459-4CDC-BF58-1C06D65368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B7AD000-D4FC-41C2-9C02-B1B6DA58C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D25E-01C1-4305-849D-E8F656994D29}" type="datetime1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446D06-59D7-47A4-B909-A7E6F57B4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49D6BA-F335-41A3-8315-6BC69F283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99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1A2403-B545-4939-97C5-B93D20CE0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2918AB-53A2-4C57-9436-252200BCD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6B49-B7A8-4A98-98F3-1A6E53DA6E4A}" type="datetime1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048A6C-F812-4019-B824-404DB62A4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E9282F-110A-4E29-A60C-5F33FD817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956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521903D-5D54-4677-B52B-25B873DEE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1068-2783-435A-BC03-D28697ABC9EE}" type="datetime1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11CC94B-57C8-48FF-8576-62EB8DD8E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22C808-8118-4FD2-A767-2CDD84CE6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77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9AB9FC-49D7-40AE-A920-485A29E08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742F44-F78A-439E-A785-D99089F6A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ECCCBE0-24DC-4326-BB0D-EEA4B371C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B11D88-B3EE-4C36-BDC7-E85BD744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9AE4-E62D-4BF2-BB25-F266D1BF132E}" type="datetime1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F0D037-5508-481D-ACD0-B2D43388C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A91538F-0D67-4907-B42E-43581A01B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36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3B2155-3DBA-4F95-80C5-B1408561B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32EFDBD-C5D5-43E2-9243-D30D6AACEC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E56CA4-2951-4039-9BC0-DA72F22DC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5DA772-BF08-4EEE-9B35-05E77EAC4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7D93-64F3-424F-BBC8-36F274E8E924}" type="datetime1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CF9044-AC7E-47F0-86E6-856CA9E7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00453B-E425-4E00-9546-E8FC4021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985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005CBF-B95A-4DF0-B827-F6B0276E4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3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DB4326-2287-4C33-8F20-71133C3B3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24084"/>
            <a:ext cx="10515600" cy="4552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DB2B3B-C13F-4230-82CC-C07E5588A6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DC8FE-AEDF-4A0F-9DA5-53CF488302E8}" type="datetime1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62DEB-7916-4C14-8505-B20E93D7A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060172-CD5A-4013-B23E-6CC46002B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1771B-BB49-477D-BC88-30DAFBC36F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04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Wingdings" panose="05000000000000000000" pitchFamily="2" charset="2"/>
        <a:buChar char="p"/>
        <a:defRPr sz="28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75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FC333-F041-4B29-B3F9-604F053BF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7544" y="1122363"/>
            <a:ext cx="8998858" cy="1969180"/>
          </a:xfrm>
        </p:spPr>
        <p:txBody>
          <a:bodyPr>
            <a:normAutofit/>
          </a:bodyPr>
          <a:lstStyle/>
          <a:p>
            <a:r>
              <a:rPr lang="zh-CN" altLang="en-US" sz="4000" dirty="0"/>
              <a:t>基于</a:t>
            </a:r>
            <a:r>
              <a:rPr lang="en-US" altLang="zh-CN" sz="4000" dirty="0"/>
              <a:t>TPS65ISC</a:t>
            </a:r>
            <a:r>
              <a:rPr lang="zh-CN" altLang="en-US" sz="4000" dirty="0"/>
              <a:t>工艺像素尺寸初步评估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9D96BA-B76F-4708-8644-F7B4515351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altLang="zh-CN" dirty="0"/>
          </a:p>
          <a:p>
            <a:r>
              <a:rPr lang="zh-CN" altLang="en-US" sz="2800" dirty="0"/>
              <a:t>张颖</a:t>
            </a:r>
            <a:endParaRPr lang="en-US" altLang="zh-CN" sz="2800" dirty="0"/>
          </a:p>
          <a:p>
            <a:r>
              <a:rPr lang="en-US" altLang="zh-CN" sz="2800" dirty="0"/>
              <a:t>2024-7-11</a:t>
            </a:r>
            <a:endParaRPr lang="zh-CN" altLang="en-US" sz="2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50C5C5-7A6A-421A-B5FB-7241E7897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416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2258E-3CE0-406E-B071-F7BD36AD6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TPSCo65ISC</a:t>
            </a:r>
            <a:r>
              <a:rPr lang="zh-CN" altLang="en-US" dirty="0"/>
              <a:t>工艺基本信息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3DB86D-3434-46A6-9DA1-5AED86D5C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73" y="1378424"/>
            <a:ext cx="5848927" cy="5479576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2600" b="1" dirty="0"/>
              <a:t>目前得到的</a:t>
            </a:r>
            <a:r>
              <a:rPr lang="en-US" altLang="zh-CN" sz="2600" b="1" dirty="0" err="1"/>
              <a:t>pdk</a:t>
            </a:r>
            <a:r>
              <a:rPr lang="zh-CN" altLang="en-US" sz="2600" b="1" dirty="0"/>
              <a:t>信息：</a:t>
            </a:r>
            <a:endParaRPr lang="en-US" altLang="zh-CN" sz="2600" b="1" dirty="0"/>
          </a:p>
          <a:p>
            <a:pPr lvl="1"/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衬底：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N on N+ Epitaxial wafer, 23-27 </a:t>
            </a:r>
            <a:r>
              <a:rPr lang="el-GR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cm,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thinckness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5+/-0.5 </a:t>
            </a:r>
            <a:r>
              <a:rPr lang="el-GR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m epitaxial layer</a:t>
            </a:r>
          </a:p>
          <a:p>
            <a:pPr lvl="1"/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三阱结构：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NW, PW, Deep PW</a:t>
            </a:r>
          </a:p>
          <a:p>
            <a:pPr lvl="1"/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相关问题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日提交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Tower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，目前未得到明确回复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zh-CN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初步信息：此工艺无</a:t>
            </a:r>
            <a:r>
              <a:rPr lang="en-US" altLang="zh-CN" sz="1900" dirty="0">
                <a:latin typeface="Arial" panose="020B0604020202020204" pitchFamily="34" charset="0"/>
                <a:cs typeface="Arial" panose="020B0604020202020204" pitchFamily="34" charset="0"/>
              </a:rPr>
              <a:t>MPW</a:t>
            </a:r>
            <a:r>
              <a:rPr lang="zh-CN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流片班车</a:t>
            </a:r>
          </a:p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659D899A-9BCB-48CF-99D4-1CB94CD77F37}"/>
              </a:ext>
            </a:extLst>
          </p:cNvPr>
          <p:cNvSpPr txBox="1">
            <a:spLocks/>
          </p:cNvSpPr>
          <p:nvPr/>
        </p:nvSpPr>
        <p:spPr>
          <a:xfrm>
            <a:off x="6611964" y="1372891"/>
            <a:ext cx="5108663" cy="5313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75000"/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/>
              <a:t>期望使用的阱结构：</a:t>
            </a:r>
            <a:endParaRPr lang="en-US" altLang="zh-CN" sz="2400" b="1" dirty="0"/>
          </a:p>
          <a:p>
            <a:pPr lvl="1"/>
            <a:r>
              <a:rPr lang="en-US" altLang="zh-CN" sz="2000" dirty="0"/>
              <a:t>P</a:t>
            </a:r>
            <a:r>
              <a:rPr lang="zh-CN" altLang="en-US" sz="2000" dirty="0"/>
              <a:t>型外延片（高阻</a:t>
            </a:r>
            <a:r>
              <a:rPr lang="en-US" altLang="zh-CN" sz="2000" dirty="0"/>
              <a:t>epi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pPr lvl="1"/>
            <a:r>
              <a:rPr lang="zh-CN" altLang="en-US" sz="2000" dirty="0"/>
              <a:t>四阱（</a:t>
            </a:r>
            <a:r>
              <a:rPr lang="en-US" altLang="zh-CN" sz="2000" dirty="0"/>
              <a:t>NW,</a:t>
            </a:r>
            <a:r>
              <a:rPr lang="zh-CN" altLang="en-US" sz="2000" dirty="0"/>
              <a:t> </a:t>
            </a:r>
            <a:r>
              <a:rPr lang="en-US" altLang="zh-CN" sz="2000" dirty="0"/>
              <a:t>PW,</a:t>
            </a:r>
            <a:r>
              <a:rPr lang="zh-CN" altLang="en-US" sz="2000" dirty="0"/>
              <a:t> </a:t>
            </a:r>
            <a:r>
              <a:rPr lang="en-US" altLang="zh-CN" sz="2000" dirty="0"/>
              <a:t>deep PW, deep NW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pPr lvl="1"/>
            <a:r>
              <a:rPr lang="zh-CN" altLang="en-US" sz="2000" dirty="0"/>
              <a:t>目前被广泛研究的有三种工艺截面：从左至右，电荷收集更快、抗辐照能力更高</a:t>
            </a:r>
            <a:endParaRPr lang="en-US" altLang="zh-CN" sz="20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C18BAB2-D945-4540-B880-8F1E0E11E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1" y="3702063"/>
            <a:ext cx="5460234" cy="1810189"/>
          </a:xfrm>
          <a:prstGeom prst="rect">
            <a:avLst/>
          </a:prstGeom>
        </p:spPr>
      </p:pic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7132588-CE45-42EE-B147-9F760F2E6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AA3D199-D222-4BE4-BACA-7F6C00FD0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452" y="4067907"/>
            <a:ext cx="5689224" cy="2301778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BA9198F2-0691-4CBB-8413-9B0F518C58F7}"/>
              </a:ext>
            </a:extLst>
          </p:cNvPr>
          <p:cNvCxnSpPr>
            <a:cxnSpLocks/>
          </p:cNvCxnSpPr>
          <p:nvPr/>
        </p:nvCxnSpPr>
        <p:spPr>
          <a:xfrm>
            <a:off x="4477420" y="3927230"/>
            <a:ext cx="1337226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8A199B3D-31AA-4347-BC9E-A9509D3F5259}"/>
              </a:ext>
            </a:extLst>
          </p:cNvPr>
          <p:cNvSpPr txBox="1"/>
          <p:nvPr/>
        </p:nvSpPr>
        <p:spPr>
          <a:xfrm>
            <a:off x="4507811" y="3529120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Pixel region</a:t>
            </a:r>
            <a:endParaRPr lang="zh-CN" altLang="en-US" dirty="0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962530DE-0EF8-427C-9394-96BA6FB46C6C}"/>
              </a:ext>
            </a:extLst>
          </p:cNvPr>
          <p:cNvCxnSpPr>
            <a:cxnSpLocks/>
          </p:cNvCxnSpPr>
          <p:nvPr/>
        </p:nvCxnSpPr>
        <p:spPr>
          <a:xfrm>
            <a:off x="3892062" y="3583829"/>
            <a:ext cx="585358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B380059A-FF5E-4C10-913C-5A480D52E681}"/>
              </a:ext>
            </a:extLst>
          </p:cNvPr>
          <p:cNvSpPr txBox="1"/>
          <p:nvPr/>
        </p:nvSpPr>
        <p:spPr>
          <a:xfrm>
            <a:off x="3838391" y="2983641"/>
            <a:ext cx="889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PW-PW isolation</a:t>
            </a:r>
            <a:endParaRPr lang="zh-CN" altLang="en-US" sz="1400" dirty="0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A10B29C-5683-4F93-AB0B-E1CF2D6559B3}"/>
              </a:ext>
            </a:extLst>
          </p:cNvPr>
          <p:cNvCxnSpPr/>
          <p:nvPr/>
        </p:nvCxnSpPr>
        <p:spPr>
          <a:xfrm flipV="1">
            <a:off x="4477420" y="3512031"/>
            <a:ext cx="0" cy="55587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40BB7997-2369-44DD-8B38-DBC4E4B42F57}"/>
              </a:ext>
            </a:extLst>
          </p:cNvPr>
          <p:cNvCxnSpPr/>
          <p:nvPr/>
        </p:nvCxnSpPr>
        <p:spPr>
          <a:xfrm flipV="1">
            <a:off x="3914713" y="3468552"/>
            <a:ext cx="0" cy="55587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0BF4DB1D-22CC-4776-A6B3-338004DF0062}"/>
              </a:ext>
            </a:extLst>
          </p:cNvPr>
          <p:cNvCxnSpPr/>
          <p:nvPr/>
        </p:nvCxnSpPr>
        <p:spPr>
          <a:xfrm flipV="1">
            <a:off x="5814646" y="3512030"/>
            <a:ext cx="0" cy="55587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DE58098-1A50-429B-A7FD-981D75341C38}"/>
              </a:ext>
            </a:extLst>
          </p:cNvPr>
          <p:cNvCxnSpPr/>
          <p:nvPr/>
        </p:nvCxnSpPr>
        <p:spPr>
          <a:xfrm flipV="1">
            <a:off x="796374" y="3468551"/>
            <a:ext cx="0" cy="55587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35A400F1-CA2A-4802-BAD1-0BD96F3A6E86}"/>
              </a:ext>
            </a:extLst>
          </p:cNvPr>
          <p:cNvSpPr txBox="1"/>
          <p:nvPr/>
        </p:nvSpPr>
        <p:spPr>
          <a:xfrm>
            <a:off x="1456909" y="3297061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Peripheral region</a:t>
            </a:r>
            <a:endParaRPr lang="zh-CN" altLang="en-US" dirty="0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64FF80E8-90C0-45BC-AF3F-FE3125626AE3}"/>
              </a:ext>
            </a:extLst>
          </p:cNvPr>
          <p:cNvCxnSpPr/>
          <p:nvPr/>
        </p:nvCxnSpPr>
        <p:spPr>
          <a:xfrm>
            <a:off x="796374" y="3702063"/>
            <a:ext cx="3118339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352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E5271C-2263-4BF0-8E47-908F2C9BD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单像素设计进展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94F950-B970-41FA-97C2-EA6F93AA4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514"/>
            <a:ext cx="10615246" cy="5097391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参考设计：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TaichuPix-3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像素，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pitch 25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180 nm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工艺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相同电路结构，相似版图布局：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sensor + FE + digital logic (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双列镜像布局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TPS65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像素设计基本情况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像素初步目标尺寸：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l-GR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m x 15 </a:t>
            </a:r>
            <a:r>
              <a:rPr lang="el-GR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lvl="1"/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：确定了尺寸参数，因缺少部分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信息，有待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foundry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确认，版图目前只画了电极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FE: 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完成原理图和版图（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DRC &amp; LVS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数字逻辑和地址译码器尚未完成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尝试采用最小线宽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M4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布线模拟偏置信号（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条）和数字控制及地址信号（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条），布线空间足够</a:t>
            </a:r>
          </a:p>
          <a:p>
            <a:pPr lvl="1"/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电源布线尚未考虑，需要评估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IR-drop</a:t>
            </a:r>
            <a:endParaRPr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A69EA1-B7C2-4140-907B-AB763734B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074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E5271C-2263-4BF0-8E47-908F2C9BD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单像素设计进展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94F950-B970-41FA-97C2-EA6F93AA4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424"/>
            <a:ext cx="10332308" cy="4798539"/>
          </a:xfrm>
        </p:spPr>
        <p:txBody>
          <a:bodyPr>
            <a:normAutofit/>
          </a:bodyPr>
          <a:lstStyle/>
          <a:p>
            <a:r>
              <a:rPr lang="zh-CN" altLang="en-US" dirty="0"/>
              <a:t>像素初步版图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内各部分面积对比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A69EA1-B7C2-4140-907B-AB763734B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4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8488A0CF-6EDF-4F08-B167-AD02FEFE3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965895"/>
              </p:ext>
            </p:extLst>
          </p:nvPr>
        </p:nvGraphicFramePr>
        <p:xfrm>
          <a:off x="879390" y="4528511"/>
          <a:ext cx="10705073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296">
                  <a:extLst>
                    <a:ext uri="{9D8B030D-6E8A-4147-A177-3AD203B41FA5}">
                      <a16:colId xmlns:a16="http://schemas.microsoft.com/office/drawing/2014/main" val="3768291211"/>
                    </a:ext>
                  </a:extLst>
                </a:gridCol>
                <a:gridCol w="861739">
                  <a:extLst>
                    <a:ext uri="{9D8B030D-6E8A-4147-A177-3AD203B41FA5}">
                      <a16:colId xmlns:a16="http://schemas.microsoft.com/office/drawing/2014/main" val="1570293364"/>
                    </a:ext>
                  </a:extLst>
                </a:gridCol>
                <a:gridCol w="1383957">
                  <a:extLst>
                    <a:ext uri="{9D8B030D-6E8A-4147-A177-3AD203B41FA5}">
                      <a16:colId xmlns:a16="http://schemas.microsoft.com/office/drawing/2014/main" val="2795707028"/>
                    </a:ext>
                  </a:extLst>
                </a:gridCol>
                <a:gridCol w="1445740">
                  <a:extLst>
                    <a:ext uri="{9D8B030D-6E8A-4147-A177-3AD203B41FA5}">
                      <a16:colId xmlns:a16="http://schemas.microsoft.com/office/drawing/2014/main" val="932891305"/>
                    </a:ext>
                  </a:extLst>
                </a:gridCol>
                <a:gridCol w="1692876">
                  <a:extLst>
                    <a:ext uri="{9D8B030D-6E8A-4147-A177-3AD203B41FA5}">
                      <a16:colId xmlns:a16="http://schemas.microsoft.com/office/drawing/2014/main" val="1409685917"/>
                    </a:ext>
                  </a:extLst>
                </a:gridCol>
                <a:gridCol w="1655806">
                  <a:extLst>
                    <a:ext uri="{9D8B030D-6E8A-4147-A177-3AD203B41FA5}">
                      <a16:colId xmlns:a16="http://schemas.microsoft.com/office/drawing/2014/main" val="2316833266"/>
                    </a:ext>
                  </a:extLst>
                </a:gridCol>
                <a:gridCol w="2135659">
                  <a:extLst>
                    <a:ext uri="{9D8B030D-6E8A-4147-A177-3AD203B41FA5}">
                      <a16:colId xmlns:a16="http://schemas.microsoft.com/office/drawing/2014/main" val="3049684055"/>
                    </a:ext>
                  </a:extLst>
                </a:gridCol>
              </a:tblGrid>
              <a:tr h="474309">
                <a:tc>
                  <a:txBody>
                    <a:bodyPr/>
                    <a:lstStyle/>
                    <a:p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Pitch (</a:t>
                      </a:r>
                      <a:r>
                        <a:rPr lang="el-GR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m)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area (</a:t>
                      </a:r>
                      <a:r>
                        <a:rPr lang="el-GR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altLang="zh-CN" sz="2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 area</a:t>
                      </a:r>
                    </a:p>
                    <a:p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l-GR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altLang="zh-CN" sz="2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area (</a:t>
                      </a:r>
                      <a:r>
                        <a:rPr lang="el-GR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altLang="zh-CN" sz="2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Addr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altLang="zh-CN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encod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(</a:t>
                      </a:r>
                      <a:r>
                        <a:rPr lang="el-GR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altLang="zh-CN" sz="2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271404"/>
                  </a:ext>
                </a:extLst>
              </a:tr>
              <a:tr h="459101">
                <a:tc>
                  <a:txBody>
                    <a:bodyPr/>
                    <a:lstStyle/>
                    <a:p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TC3 pixel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 x 8.9 (13%)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x 25</a:t>
                      </a:r>
                    </a:p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(32%)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 x 16</a:t>
                      </a:r>
                    </a:p>
                    <a:p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32%</a:t>
                      </a:r>
                      <a:r>
                        <a:rPr lang="zh-CN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 x 25 </a:t>
                      </a:r>
                    </a:p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(14%)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875185"/>
                  </a:ext>
                </a:extLst>
              </a:tr>
              <a:tr h="524687">
                <a:tc>
                  <a:txBody>
                    <a:bodyPr/>
                    <a:lstStyle/>
                    <a:p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TPS65 pixel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x 5 </a:t>
                      </a:r>
                    </a:p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(11%)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x 13 </a:t>
                      </a:r>
                    </a:p>
                    <a:p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(29 %)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(8 x 8.2</a:t>
                      </a:r>
                      <a:r>
                        <a:rPr lang="zh-CN" alt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）</a:t>
                      </a:r>
                      <a:endParaRPr lang="en-US" altLang="zh-CN" sz="1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29%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15</a:t>
                      </a:r>
                    </a:p>
                    <a:p>
                      <a:pPr marL="0" algn="l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13%</a:t>
                      </a:r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数字部分版图尚未完成，按照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TC3</a:t>
                      </a:r>
                      <a:r>
                        <a:rPr lang="zh-CN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的面积除以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zh-CN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估计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165384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52FA1621-2C35-4265-B060-EE1A888FE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99" y="1358998"/>
            <a:ext cx="2614570" cy="260109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01CCF84-F8D0-40B2-B49B-A7BA937C2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937" y="1365010"/>
            <a:ext cx="4726508" cy="2608036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BBC35EEA-8B1B-4381-8E17-2001683B447B}"/>
              </a:ext>
            </a:extLst>
          </p:cNvPr>
          <p:cNvCxnSpPr/>
          <p:nvPr/>
        </p:nvCxnSpPr>
        <p:spPr>
          <a:xfrm>
            <a:off x="4114800" y="1365010"/>
            <a:ext cx="0" cy="2608036"/>
          </a:xfrm>
          <a:prstGeom prst="straightConnector1">
            <a:avLst/>
          </a:prstGeom>
          <a:ln w="1905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BCC76849-8988-4078-8494-FBA7FEB04FB2}"/>
              </a:ext>
            </a:extLst>
          </p:cNvPr>
          <p:cNvSpPr txBox="1"/>
          <p:nvPr/>
        </p:nvSpPr>
        <p:spPr>
          <a:xfrm>
            <a:off x="4092625" y="247487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15 </a:t>
            </a:r>
            <a:r>
              <a:rPr lang="el-GR" altLang="zh-CN" dirty="0">
                <a:solidFill>
                  <a:schemeClr val="bg1"/>
                </a:solidFill>
              </a:rPr>
              <a:t>μ</a:t>
            </a:r>
            <a:r>
              <a:rPr lang="en-US" altLang="zh-CN" dirty="0">
                <a:solidFill>
                  <a:schemeClr val="bg1"/>
                </a:solidFill>
              </a:rPr>
              <a:t>m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0D0E838-4309-4EF0-B151-0421943004FB}"/>
              </a:ext>
            </a:extLst>
          </p:cNvPr>
          <p:cNvSpPr txBox="1"/>
          <p:nvPr/>
        </p:nvSpPr>
        <p:spPr>
          <a:xfrm>
            <a:off x="8718305" y="34678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30 </a:t>
            </a:r>
            <a:r>
              <a:rPr lang="el-GR" altLang="zh-CN" dirty="0">
                <a:solidFill>
                  <a:schemeClr val="bg1"/>
                </a:solidFill>
              </a:rPr>
              <a:t>μ</a:t>
            </a:r>
            <a:r>
              <a:rPr lang="en-US" altLang="zh-CN" dirty="0">
                <a:solidFill>
                  <a:schemeClr val="bg1"/>
                </a:solidFill>
              </a:rPr>
              <a:t>m 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D564C8E8-E3AF-4BEC-978B-D3B7922FA48B}"/>
              </a:ext>
            </a:extLst>
          </p:cNvPr>
          <p:cNvCxnSpPr>
            <a:cxnSpLocks/>
          </p:cNvCxnSpPr>
          <p:nvPr/>
        </p:nvCxnSpPr>
        <p:spPr>
          <a:xfrm>
            <a:off x="6701937" y="3817647"/>
            <a:ext cx="4726508" cy="0"/>
          </a:xfrm>
          <a:prstGeom prst="straightConnector1">
            <a:avLst/>
          </a:prstGeom>
          <a:ln w="1905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012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3404D9-B237-4098-94FB-6BB31433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关于像素尺寸的考虑（</a:t>
            </a:r>
            <a:r>
              <a:rPr lang="en-US" altLang="zh-CN" dirty="0"/>
              <a:t>1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FB1799-AF30-43E7-8834-BBDD57DDC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230"/>
            <a:ext cx="10515600" cy="4628435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多大像素尺寸可以实现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l-GR" altLang="zh-CN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的空间分辨率？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ALICE ITS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项目的测试结果：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CE-65v2,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模拟像素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15/22.5 </a:t>
            </a:r>
            <a:r>
              <a:rPr lang="el-GR" altLang="zh-CN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B6AB88-9A55-4076-B3E5-0DAA37F10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5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8D557B-76DC-49C0-B341-855A5C465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28" y="2407764"/>
            <a:ext cx="4652827" cy="30045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A8F6A2-83B7-4276-8BC2-22943C8BF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464" y="2407764"/>
            <a:ext cx="4652827" cy="302086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C071776-A0C2-4AFF-9C42-A1C47C53499E}"/>
              </a:ext>
            </a:extLst>
          </p:cNvPr>
          <p:cNvSpPr txBox="1"/>
          <p:nvPr/>
        </p:nvSpPr>
        <p:spPr>
          <a:xfrm>
            <a:off x="1427448" y="2529439"/>
            <a:ext cx="184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CE-65v2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8B8FECD-14B9-498F-A555-534BBD873090}"/>
              </a:ext>
            </a:extLst>
          </p:cNvPr>
          <p:cNvSpPr txBox="1"/>
          <p:nvPr/>
        </p:nvSpPr>
        <p:spPr>
          <a:xfrm>
            <a:off x="5780692" y="2529439"/>
            <a:ext cx="184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CE-65v2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4474F31-E2CD-4E81-A1C3-61AF51EAB109}"/>
              </a:ext>
            </a:extLst>
          </p:cNvPr>
          <p:cNvSpPr txBox="1"/>
          <p:nvPr/>
        </p:nvSpPr>
        <p:spPr>
          <a:xfrm>
            <a:off x="996528" y="5501739"/>
            <a:ext cx="9044395" cy="129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70C0"/>
                </a:solidFill>
              </a:rPr>
              <a:t>Standard</a:t>
            </a:r>
            <a:r>
              <a:rPr lang="zh-CN" altLang="en-US" dirty="0">
                <a:solidFill>
                  <a:srgbClr val="0070C0"/>
                </a:solidFill>
              </a:rPr>
              <a:t>工艺的空间分辨率优于</a:t>
            </a:r>
            <a:r>
              <a:rPr lang="en-US" altLang="zh-CN" dirty="0">
                <a:solidFill>
                  <a:srgbClr val="0070C0"/>
                </a:solidFill>
              </a:rPr>
              <a:t>Modified with gap</a:t>
            </a:r>
            <a:r>
              <a:rPr lang="zh-CN" altLang="en-US" dirty="0">
                <a:solidFill>
                  <a:srgbClr val="0070C0"/>
                </a:solidFill>
              </a:rPr>
              <a:t>（特别是</a:t>
            </a:r>
            <a:r>
              <a:rPr lang="en-US" altLang="zh-CN" dirty="0">
                <a:solidFill>
                  <a:srgbClr val="0070C0"/>
                </a:solidFill>
              </a:rPr>
              <a:t>15 </a:t>
            </a:r>
            <a:r>
              <a:rPr lang="el-GR" altLang="zh-CN" dirty="0">
                <a:solidFill>
                  <a:srgbClr val="0070C0"/>
                </a:solidFill>
              </a:rPr>
              <a:t>μ</a:t>
            </a:r>
            <a:r>
              <a:rPr lang="en-US" altLang="zh-CN" dirty="0">
                <a:solidFill>
                  <a:srgbClr val="0070C0"/>
                </a:solidFill>
              </a:rPr>
              <a:t>m</a:t>
            </a:r>
            <a:r>
              <a:rPr lang="zh-CN" altLang="en-US" dirty="0">
                <a:solidFill>
                  <a:srgbClr val="0070C0"/>
                </a:solidFill>
              </a:rPr>
              <a:t>像素）</a:t>
            </a:r>
            <a:endParaRPr lang="en-US" altLang="zh-CN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70C0"/>
                </a:solidFill>
              </a:rPr>
              <a:t>Standard:</a:t>
            </a:r>
            <a:r>
              <a:rPr lang="zh-CN" altLang="en-US" dirty="0">
                <a:solidFill>
                  <a:srgbClr val="0070C0"/>
                </a:solidFill>
              </a:rPr>
              <a:t>阈值低于</a:t>
            </a:r>
            <a:r>
              <a:rPr lang="en-US" altLang="zh-CN" dirty="0">
                <a:solidFill>
                  <a:srgbClr val="0070C0"/>
                </a:solidFill>
              </a:rPr>
              <a:t>250e-</a:t>
            </a:r>
            <a:r>
              <a:rPr lang="zh-CN" altLang="en-US" dirty="0">
                <a:solidFill>
                  <a:srgbClr val="0070C0"/>
                </a:solidFill>
              </a:rPr>
              <a:t>时，分辨率随阈值变化很大，高于</a:t>
            </a:r>
            <a:r>
              <a:rPr lang="en-US" altLang="zh-CN" dirty="0">
                <a:solidFill>
                  <a:srgbClr val="0070C0"/>
                </a:solidFill>
              </a:rPr>
              <a:t>250 e-</a:t>
            </a:r>
            <a:r>
              <a:rPr lang="zh-CN" altLang="en-US" dirty="0">
                <a:solidFill>
                  <a:srgbClr val="0070C0"/>
                </a:solidFill>
              </a:rPr>
              <a:t>，分辨率饱和</a:t>
            </a:r>
            <a:endParaRPr lang="en-US" altLang="zh-CN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70C0"/>
                </a:solidFill>
              </a:rPr>
              <a:t>Mod. w/gap: </a:t>
            </a:r>
            <a:r>
              <a:rPr lang="zh-CN" altLang="en-US" dirty="0">
                <a:solidFill>
                  <a:srgbClr val="0070C0"/>
                </a:solidFill>
              </a:rPr>
              <a:t>分辨率随阈值变化较小</a:t>
            </a:r>
            <a:endParaRPr lang="en-US" altLang="zh-CN" dirty="0">
              <a:solidFill>
                <a:srgbClr val="0070C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24718AE-5602-4FBC-9C6B-FC6376FDBD9E}"/>
              </a:ext>
            </a:extLst>
          </p:cNvPr>
          <p:cNvSpPr txBox="1"/>
          <p:nvPr/>
        </p:nvSpPr>
        <p:spPr>
          <a:xfrm>
            <a:off x="8886092" y="5288916"/>
            <a:ext cx="3305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</a:rPr>
              <a:t>*此芯片像素输出模拟信号，重心法利用了模拟信息进行位置重建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4335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3404D9-B237-4098-94FB-6BB31433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关于像素尺寸的考虑（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FB1799-AF30-43E7-8834-BBDD57DDC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086"/>
            <a:ext cx="10515600" cy="4628435"/>
          </a:xfrm>
        </p:spPr>
        <p:txBody>
          <a:bodyPr/>
          <a:lstStyle/>
          <a:p>
            <a:r>
              <a:rPr lang="zh-CN" altLang="en-US" dirty="0"/>
              <a:t>多大像素尺寸可以实现</a:t>
            </a:r>
            <a:r>
              <a:rPr lang="en-US" altLang="zh-CN" dirty="0"/>
              <a:t>3 </a:t>
            </a:r>
            <a:r>
              <a:rPr lang="el-GR" altLang="zh-CN" dirty="0"/>
              <a:t>μ</a:t>
            </a:r>
            <a:r>
              <a:rPr lang="en-US" altLang="zh-CN" dirty="0"/>
              <a:t>m</a:t>
            </a:r>
            <a:r>
              <a:rPr lang="zh-CN" altLang="en-US" dirty="0"/>
              <a:t>的空间分辨率？</a:t>
            </a:r>
            <a:endParaRPr lang="en-US" altLang="zh-CN" dirty="0"/>
          </a:p>
          <a:p>
            <a:pPr lvl="1"/>
            <a:r>
              <a:rPr lang="en-US" altLang="zh-CN" dirty="0"/>
              <a:t>ALICE ITS</a:t>
            </a:r>
            <a:r>
              <a:rPr lang="zh-CN" altLang="en-US" dirty="0"/>
              <a:t>项目的测试结果： </a:t>
            </a:r>
            <a:r>
              <a:rPr lang="en-US" altLang="zh-CN" dirty="0"/>
              <a:t>DPTS, </a:t>
            </a:r>
            <a:r>
              <a:rPr lang="zh-CN" altLang="en-US" dirty="0"/>
              <a:t>数字像素</a:t>
            </a:r>
            <a:r>
              <a:rPr lang="en-US" altLang="zh-CN" dirty="0"/>
              <a:t>, </a:t>
            </a:r>
            <a:r>
              <a:rPr lang="el-GR" altLang="zh-CN" dirty="0"/>
              <a:t>15 μ</a:t>
            </a:r>
            <a:r>
              <a:rPr lang="en-US" altLang="zh-CN" dirty="0"/>
              <a:t>m ×15 </a:t>
            </a:r>
            <a:r>
              <a:rPr lang="el-GR" altLang="zh-CN" dirty="0"/>
              <a:t>μ</a:t>
            </a:r>
            <a:r>
              <a:rPr lang="en-US" altLang="zh-CN" dirty="0"/>
              <a:t>m, Mod. w/gap</a:t>
            </a:r>
          </a:p>
          <a:p>
            <a:pPr lvl="1"/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B6AB88-9A55-4076-B3E5-0DAA37F10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8B8FECD-14B9-498F-A555-534BBD873090}"/>
              </a:ext>
            </a:extLst>
          </p:cNvPr>
          <p:cNvSpPr txBox="1"/>
          <p:nvPr/>
        </p:nvSpPr>
        <p:spPr>
          <a:xfrm>
            <a:off x="5288323" y="4001743"/>
            <a:ext cx="1640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CE-65v2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8BB817-5CE6-43B9-8E53-B982F3E3E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434955" y="2650520"/>
            <a:ext cx="8775353" cy="362132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C071776-A0C2-4AFF-9C42-A1C47C53499E}"/>
              </a:ext>
            </a:extLst>
          </p:cNvPr>
          <p:cNvSpPr txBox="1"/>
          <p:nvPr/>
        </p:nvSpPr>
        <p:spPr>
          <a:xfrm>
            <a:off x="1198004" y="5308478"/>
            <a:ext cx="97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DPTS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DBA317D-ACA1-4DCB-AD1F-496414B7CD2B}"/>
              </a:ext>
            </a:extLst>
          </p:cNvPr>
          <p:cNvSpPr txBox="1"/>
          <p:nvPr/>
        </p:nvSpPr>
        <p:spPr>
          <a:xfrm>
            <a:off x="9189691" y="2950012"/>
            <a:ext cx="2743199" cy="2543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70C0"/>
                </a:solidFill>
              </a:rPr>
              <a:t>辐照前后空间分辨率均低于</a:t>
            </a:r>
            <a:r>
              <a:rPr lang="en-US" altLang="zh-CN" dirty="0">
                <a:solidFill>
                  <a:srgbClr val="0070C0"/>
                </a:solidFill>
              </a:rPr>
              <a:t>binary </a:t>
            </a:r>
            <a:r>
              <a:rPr lang="en-US" altLang="zh-CN" dirty="0" err="1">
                <a:solidFill>
                  <a:srgbClr val="0070C0"/>
                </a:solidFill>
              </a:rPr>
              <a:t>resolu</a:t>
            </a:r>
            <a:r>
              <a:rPr lang="en-US" altLang="zh-CN" dirty="0">
                <a:solidFill>
                  <a:srgbClr val="0070C0"/>
                </a:solidFill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70C0"/>
                </a:solidFill>
              </a:rPr>
              <a:t>辐照对空间分辨率影响很小</a:t>
            </a:r>
            <a:endParaRPr lang="en-US" altLang="zh-CN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70C0"/>
                </a:solidFill>
              </a:rPr>
              <a:t>Cluster size</a:t>
            </a:r>
            <a:r>
              <a:rPr lang="zh-CN" altLang="en-US" dirty="0">
                <a:solidFill>
                  <a:srgbClr val="0070C0"/>
                </a:solidFill>
              </a:rPr>
              <a:t>随非电离辐照增加略微减小</a:t>
            </a:r>
            <a:endParaRPr lang="en-US" altLang="zh-C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621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282B87-8559-46DA-A59F-15402315A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关于像素尺寸的考虑（</a:t>
            </a:r>
            <a:r>
              <a:rPr lang="en-US" altLang="zh-CN" dirty="0"/>
              <a:t>3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DFFDDF-36FB-4689-9F53-7351870A0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根据初步估计，将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TaichuPix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的设计移植到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65nm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工艺，可以实现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l-GR" altLang="zh-CN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 ×15 </a:t>
            </a:r>
            <a:r>
              <a:rPr lang="el-GR" altLang="zh-CN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像素</a:t>
            </a:r>
          </a:p>
          <a:p>
            <a:pPr lvl="1"/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如果想进一步减小像素尺寸，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X/Y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双方向同时减小比较困难，长方形像素更可行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CEPC vertex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实现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l-GR" altLang="zh-CN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的空间分辨可以考虑的方案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方案一：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l-GR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×15 </a:t>
            </a:r>
            <a:r>
              <a:rPr lang="el-GR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数字像素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standard 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工艺，适合低辐照需求，或许可满足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altLang="zh-CN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LumiZ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需求</a:t>
            </a:r>
            <a:endParaRPr lang="en-US" altLang="zh-CN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方案二：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~10 </a:t>
            </a:r>
            <a:r>
              <a:rPr lang="el-GR" altLang="zh-CN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 (Y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方向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)×X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数字像素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+ modified/modified w/gap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工艺，适合高辐照需求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B6F561-4F5D-4E8B-92DF-E15FF959D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858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53251A-1C53-4C6D-BB21-3D18718F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A3535-EEAA-47C1-A830-351E60190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671"/>
            <a:ext cx="10515600" cy="4552879"/>
          </a:xfrm>
        </p:spPr>
        <p:txBody>
          <a:bodyPr/>
          <a:lstStyle/>
          <a:p>
            <a:r>
              <a:rPr lang="en-US" altLang="zh-CN" dirty="0"/>
              <a:t>DPTS</a:t>
            </a:r>
            <a:r>
              <a:rPr lang="zh-CN" altLang="en-US" dirty="0"/>
              <a:t>探测效率测试结果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EE2C49-4A7C-4194-810A-22C527C3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771B-BB49-477D-BC88-30DAFBC36F5B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E4F0846-A2B6-4BA7-8F49-9EED600ED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407856" y="1933603"/>
            <a:ext cx="11602180" cy="478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19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694</Words>
  <Application>Microsoft Office PowerPoint</Application>
  <PresentationFormat>宽屏</PresentationFormat>
  <Paragraphs>108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4" baseType="lpstr">
      <vt:lpstr>等线</vt:lpstr>
      <vt:lpstr>黑体</vt:lpstr>
      <vt:lpstr>华文宋体</vt:lpstr>
      <vt:lpstr>Arial</vt:lpstr>
      <vt:lpstr>Wingdings</vt:lpstr>
      <vt:lpstr>Office 主题​​</vt:lpstr>
      <vt:lpstr>基于TPS65ISC工艺像素尺寸初步评估</vt:lpstr>
      <vt:lpstr>TPSCo65ISC工艺基本信息</vt:lpstr>
      <vt:lpstr>单像素设计进展</vt:lpstr>
      <vt:lpstr>单像素设计进展</vt:lpstr>
      <vt:lpstr>关于像素尺寸的考虑（1）</vt:lpstr>
      <vt:lpstr>关于像素尺寸的考虑（2）</vt:lpstr>
      <vt:lpstr>关于像素尺寸的考虑（3）</vt:lpstr>
      <vt:lpstr>Backup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webuser</dc:creator>
  <cp:lastModifiedBy>webuser</cp:lastModifiedBy>
  <cp:revision>69</cp:revision>
  <dcterms:created xsi:type="dcterms:W3CDTF">2024-07-03T22:21:20Z</dcterms:created>
  <dcterms:modified xsi:type="dcterms:W3CDTF">2024-07-11T08:00:05Z</dcterms:modified>
</cp:coreProperties>
</file>