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722" r:id="rId3"/>
    <p:sldId id="723" r:id="rId4"/>
    <p:sldId id="750" r:id="rId5"/>
    <p:sldId id="752" r:id="rId6"/>
    <p:sldId id="751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AEC3A-4ABF-4DD7-B15C-0456BB53DC3B}" type="datetimeFigureOut">
              <a:rPr lang="zh-CN" altLang="en-US" smtClean="0"/>
              <a:t>2024/7/12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89CD28-53BB-4EE1-9B54-1D22603962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0372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FA60C-E808-43DB-9B0C-2067ECF99CD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208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FA60C-E808-43DB-9B0C-2067ECF99CD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2609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C7AFDE-BE83-FF7C-9D8E-511AEE8C70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212759E-9E67-E286-50D2-55E90667C6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5CEEA44-4D24-6740-EF25-B3EA61599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1DD1-078B-48EC-8A1D-91EFD4C83F32}" type="datetimeFigureOut">
              <a:rPr lang="zh-CN" altLang="en-US" smtClean="0"/>
              <a:t>2024/7/12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9AFFCD6-4F5E-B4B9-5CAB-9F1AD6504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41333BE-8BFE-F7FF-26F6-41EB46DA2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2B56-F626-4146-AEF7-1EDE67CE7A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0388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40DFA9-4596-D138-554E-419E8CA53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5051411-77CF-DE2D-13EB-972F0AEB21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CADCEEC-21CD-5B98-8B10-A8805FB5F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1DD1-078B-48EC-8A1D-91EFD4C83F32}" type="datetimeFigureOut">
              <a:rPr lang="zh-CN" altLang="en-US" smtClean="0"/>
              <a:t>2024/7/12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293F4A8-3B12-7561-420D-2DFA7FAFA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80BA4F2-1791-6D77-93EB-D9A70FD5B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2B56-F626-4146-AEF7-1EDE67CE7A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6982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D40BA84-234D-973F-D14C-11324074FA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B1266E1-B76B-987B-2375-917C96C8E5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948EC21-BAC0-BBEB-DC32-259600E4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1DD1-078B-48EC-8A1D-91EFD4C83F32}" type="datetimeFigureOut">
              <a:rPr lang="zh-CN" altLang="en-US" smtClean="0"/>
              <a:t>2024/7/12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4D8873B-0280-4789-9F9C-C0E232DE0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9FCF411-5777-CDC6-57DB-6787A0A8E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2B56-F626-4146-AEF7-1EDE67CE7A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047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58A2E0-4289-90BD-7581-193643E48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A1985A4-8D8C-B09F-F0E0-D7F501F09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5FAC63A-31F0-F8F6-7A86-F8073925B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1DD1-078B-48EC-8A1D-91EFD4C83F32}" type="datetimeFigureOut">
              <a:rPr lang="zh-CN" altLang="en-US" smtClean="0"/>
              <a:t>2024/7/12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3F41A89-0E1D-C4A7-3BBB-5C567F5CC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2CAC4FD-04BA-9771-E78E-1B2902188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2B56-F626-4146-AEF7-1EDE67CE7A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5815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3CC363-7607-26D7-DFE0-AA527FC3F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DA0BE53-8C55-A22D-5E25-E95FA4B55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9A1C585-AAFE-B220-C4C7-DE840E964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1DD1-078B-48EC-8A1D-91EFD4C83F32}" type="datetimeFigureOut">
              <a:rPr lang="zh-CN" altLang="en-US" smtClean="0"/>
              <a:t>2024/7/12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3552EF0-AB4B-D829-8DE5-015E4EAA2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A9325C2-8C1A-D44B-AD65-3DDBDBC7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2B56-F626-4146-AEF7-1EDE67CE7A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4243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720C96-8B7F-5C2C-2071-DAA1F8C8B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5DE65E8-0DFF-A2BF-6530-DF7A415C8A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F809BCD-D160-693F-9F2C-592152B41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5AF4C85-D72A-288B-FBFE-C543BE8CB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1DD1-078B-48EC-8A1D-91EFD4C83F32}" type="datetimeFigureOut">
              <a:rPr lang="zh-CN" altLang="en-US" smtClean="0"/>
              <a:t>2024/7/12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56D878E-FB2D-BD8C-FE6D-93F94251B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AC01729-1083-B670-90BA-0A6A0CC87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2B56-F626-4146-AEF7-1EDE67CE7A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2198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6006A4-A885-2AF1-B9B3-027743CCB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1A4237A-3392-3FE1-2885-E475D7D8A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7ADBB73-3DAC-1053-634E-B7464E861F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74516AD-3D29-13CB-4D30-3213D93547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F39CCA0-3B93-0FD0-28A2-F8F48F355C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74FB994-FD92-1CFF-34E8-A14FB7C01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1DD1-078B-48EC-8A1D-91EFD4C83F32}" type="datetimeFigureOut">
              <a:rPr lang="zh-CN" altLang="en-US" smtClean="0"/>
              <a:t>2024/7/12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0D2B43D-7F98-BF10-6DE1-89A4BC3B0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F7DBD58-FAA8-D614-3E9F-E8E80E78B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2B56-F626-4146-AEF7-1EDE67CE7A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1832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F4B2AB-46AD-452E-64B3-105E72185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8046A5C-6D06-BD52-9747-A8AE0C550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1DD1-078B-48EC-8A1D-91EFD4C83F32}" type="datetimeFigureOut">
              <a:rPr lang="zh-CN" altLang="en-US" smtClean="0"/>
              <a:t>2024/7/12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3291B65-EE58-4E70-98B1-9735EF879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07CF65D-94BF-7B3E-27CA-E6F8C9A0C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2B56-F626-4146-AEF7-1EDE67CE7A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6987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C569B6B-3DA2-F317-39FF-CD8D646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1DD1-078B-48EC-8A1D-91EFD4C83F32}" type="datetimeFigureOut">
              <a:rPr lang="zh-CN" altLang="en-US" smtClean="0"/>
              <a:t>2024/7/12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E9C9B8A-EEC5-EA8A-9C14-1BF4DE0D3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82F4D9C-AF6D-DE09-8174-E73F8411C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2B56-F626-4146-AEF7-1EDE67CE7A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9877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A6B6CE-F002-C2C4-19DE-76CA78B31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906E6C-288D-9A6F-6284-0FA9EF89A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E93213B-FED2-1E45-72C6-901D38F944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3DC1397-13E0-E112-C389-FA51A7968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1DD1-078B-48EC-8A1D-91EFD4C83F32}" type="datetimeFigureOut">
              <a:rPr lang="zh-CN" altLang="en-US" smtClean="0"/>
              <a:t>2024/7/12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13EF4AD-79CA-9005-75A4-D1DC42F0B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92774A7-BE58-D363-7524-291071B21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2B56-F626-4146-AEF7-1EDE67CE7A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1267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71290B-7040-B3F2-7226-C33F3CF6E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5C1723F-4ED6-CDC6-248B-752793543D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A02FA2D-3E48-7846-13E3-FA7F6F3789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5A81064-004A-9B87-2552-18EB2EC7C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1DD1-078B-48EC-8A1D-91EFD4C83F32}" type="datetimeFigureOut">
              <a:rPr lang="zh-CN" altLang="en-US" smtClean="0"/>
              <a:t>2024/7/12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31B7C96-DB28-3796-2195-D38EE70FF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9DA8A80-6506-5010-37AC-957EAEB3B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2B56-F626-4146-AEF7-1EDE67CE7A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6647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EBD7A9F-9DB1-24A5-7A33-A54DC277D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4CDD588-E76C-B2CA-5A7C-7218C5C6D0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DECD42-E434-E082-52F7-766BD1C0FF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C1DD1-078B-48EC-8A1D-91EFD4C83F32}" type="datetimeFigureOut">
              <a:rPr lang="zh-CN" altLang="en-US" smtClean="0"/>
              <a:t>2024/7/12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020E5B5-DABC-B60B-D631-CAF3A75B66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9DA1DC4-6939-1ECE-EB96-25B7118BC2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42B56-F626-4146-AEF7-1EDE67CE7A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40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3" Type="http://schemas.openxmlformats.org/officeDocument/2006/relationships/image" Target="../media/image135.png"/><Relationship Id="rId7" Type="http://schemas.openxmlformats.org/officeDocument/2006/relationships/image" Target="../media/image13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8.png"/><Relationship Id="rId5" Type="http://schemas.openxmlformats.org/officeDocument/2006/relationships/image" Target="../media/image137.png"/><Relationship Id="rId4" Type="http://schemas.openxmlformats.org/officeDocument/2006/relationships/image" Target="../media/image136.png"/><Relationship Id="rId9" Type="http://schemas.openxmlformats.org/officeDocument/2006/relationships/image" Target="../media/image14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5.png"/><Relationship Id="rId3" Type="http://schemas.openxmlformats.org/officeDocument/2006/relationships/image" Target="../media/image1400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5" Type="http://schemas.openxmlformats.org/officeDocument/2006/relationships/image" Target="../media/image1.png"/><Relationship Id="rId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C669E1-A745-E6E2-3BC5-F1B1D1A584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Meeting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65AACE8-BC81-FC3A-7FCB-9CE226BDF5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李佳欣 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2024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年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7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月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12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582424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日期占位符 37">
            <a:extLst>
              <a:ext uri="{FF2B5EF4-FFF2-40B4-BE49-F238E27FC236}">
                <a16:creationId xmlns:a16="http://schemas.microsoft.com/office/drawing/2014/main" id="{B1E9129F-C202-ECC4-29C1-703B1090F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5/30/2024</a:t>
            </a:r>
            <a:endParaRPr lang="zh-CN" altLang="en-US"/>
          </a:p>
        </p:txBody>
      </p:sp>
      <p:sp>
        <p:nvSpPr>
          <p:cNvPr id="39" name="页脚占位符 38">
            <a:extLst>
              <a:ext uri="{FF2B5EF4-FFF2-40B4-BE49-F238E27FC236}">
                <a16:creationId xmlns:a16="http://schemas.microsoft.com/office/drawing/2014/main" id="{B0C7B61E-8119-4168-ADBE-99256454B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中期考核</a:t>
            </a:r>
          </a:p>
        </p:txBody>
      </p:sp>
      <p:sp>
        <p:nvSpPr>
          <p:cNvPr id="40" name="灯片编号占位符 39">
            <a:extLst>
              <a:ext uri="{FF2B5EF4-FFF2-40B4-BE49-F238E27FC236}">
                <a16:creationId xmlns:a16="http://schemas.microsoft.com/office/drawing/2014/main" id="{A4816E79-8914-8E79-1471-146DCFAF9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66CA-3BD9-43E9-BE57-2EC3BFEAA942}" type="slidenum">
              <a:rPr lang="zh-CN" altLang="en-US" smtClean="0"/>
              <a:t>2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F6C9767C-3B3F-5347-9755-F1B905AE1300}"/>
                  </a:ext>
                </a:extLst>
              </p:cNvPr>
              <p:cNvSpPr txBox="1"/>
              <p:nvPr/>
            </p:nvSpPr>
            <p:spPr>
              <a:xfrm>
                <a:off x="858276" y="1048613"/>
                <a:ext cx="9661237" cy="390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b="0" i="0" dirty="0">
                    <a:solidFill>
                      <a:srgbClr val="24292F"/>
                    </a:solidFill>
                    <a:effectLst/>
                    <a:latin typeface="楷体" panose="02010609060101010101" pitchFamily="49" charset="-122"/>
                    <a:ea typeface="楷体" panose="02010609060101010101" pitchFamily="49" charset="-122"/>
                  </a:rPr>
                  <a:t>对于一个扫描实验，在一个共振附近需要采集几个能量点</a:t>
                </a:r>
                <a:r>
                  <a:rPr lang="en-US" altLang="zh-CN" b="0" i="0" dirty="0">
                    <a:solidFill>
                      <a:srgbClr val="24292F"/>
                    </a:solidFill>
                    <a:effectLst/>
                    <a:latin typeface="Times New Roman" panose="02020603050405020304" pitchFamily="18" charset="0"/>
                    <a:ea typeface="楷体" panose="02010609060101010101" pitchFamily="49" charset="-122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solidFill>
                              <a:srgbClr val="24292F"/>
                            </a:solidFill>
                            <a:effectLst/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solidFill>
                              <a:srgbClr val="24292F"/>
                            </a:solidFill>
                            <a:effectLst/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𝑁</m:t>
                        </m:r>
                      </m:e>
                      <m:sub>
                        <m:r>
                          <a:rPr lang="en-US" altLang="zh-CN" b="0" i="1" smtClean="0">
                            <a:solidFill>
                              <a:srgbClr val="24292F"/>
                            </a:solidFill>
                            <a:effectLst/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𝑝𝑡</m:t>
                        </m:r>
                      </m:sub>
                    </m:sSub>
                  </m:oMath>
                </a14:m>
                <a:r>
                  <a:rPr lang="en-US" altLang="zh-CN" b="0" i="0" dirty="0">
                    <a:solidFill>
                      <a:srgbClr val="24292F"/>
                    </a:solidFill>
                    <a:effectLst/>
                    <a:latin typeface="Times New Roman" panose="02020603050405020304" pitchFamily="18" charset="0"/>
                    <a:ea typeface="楷体" panose="02010609060101010101" pitchFamily="49" charset="-122"/>
                    <a:cs typeface="Times New Roman" panose="02020603050405020304" pitchFamily="18" charset="0"/>
                  </a:rPr>
                  <a:t>)</a:t>
                </a:r>
                <a:r>
                  <a:rPr lang="zh-CN" altLang="en-US" b="0" i="0" dirty="0">
                    <a:solidFill>
                      <a:srgbClr val="24292F"/>
                    </a:solidFill>
                    <a:effectLst/>
                    <a:latin typeface="楷体" panose="02010609060101010101" pitchFamily="49" charset="-122"/>
                    <a:ea typeface="楷体" panose="02010609060101010101" pitchFamily="49" charset="-122"/>
                  </a:rPr>
                  <a:t>。通常，估计器被构建为</a:t>
                </a:r>
                <a:r>
                  <a:rPr lang="en-US" altLang="zh-CN" dirty="0">
                    <a:solidFill>
                      <a:srgbClr val="00B0F0"/>
                    </a:solidFill>
                    <a:latin typeface="Times New Roman" panose="02020603050405020304" pitchFamily="18" charset="0"/>
                    <a:ea typeface="楷体" panose="02010609060101010101" pitchFamily="49" charset="-122"/>
                    <a:cs typeface="Times New Roman" panose="02020603050405020304" pitchFamily="18" charset="0"/>
                  </a:rPr>
                  <a:t>[1]</a:t>
                </a:r>
                <a:r>
                  <a:rPr lang="zh-CN" altLang="en-US" b="0" i="0" dirty="0">
                    <a:solidFill>
                      <a:srgbClr val="24292F"/>
                    </a:solidFill>
                    <a:effectLst/>
                    <a:latin typeface="楷体" panose="02010609060101010101" pitchFamily="49" charset="-122"/>
                    <a:ea typeface="楷体" panose="02010609060101010101" pitchFamily="49" charset="-122"/>
                  </a:rPr>
                  <a:t>：</a:t>
                </a:r>
                <a:endParaRPr lang="zh-CN" altLang="en-US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F6C9767C-3B3F-5347-9755-F1B905AE13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276" y="1048613"/>
                <a:ext cx="9661237" cy="390748"/>
              </a:xfrm>
              <a:prstGeom prst="rect">
                <a:avLst/>
              </a:prstGeom>
              <a:blipFill>
                <a:blip r:embed="rId3"/>
                <a:stretch>
                  <a:fillRect l="-568" t="-12500" b="-1875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DE13FAA-B5D1-CC98-EC83-9EC7638330D7}"/>
                  </a:ext>
                </a:extLst>
              </p:cNvPr>
              <p:cNvSpPr txBox="1"/>
              <p:nvPr/>
            </p:nvSpPr>
            <p:spPr>
              <a:xfrm>
                <a:off x="2980331" y="1563377"/>
                <a:ext cx="5334000" cy="8107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CN" altLang="en-US" i="1" smtClean="0">
                              <a:latin typeface="Cambria Math" panose="02040503050406030204" pitchFamily="18" charset="0"/>
                            </a:rPr>
                            <m:t>𝜒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sSub>
                            <m:sSubPr>
                              <m:ctrlPr>
                                <a:rPr lang="en-US" altLang="zh-CN" i="1">
                                  <a:solidFill>
                                    <a:srgbClr val="24292F"/>
                                  </a:solidFill>
                                  <a:latin typeface="Cambria Math" panose="02040503050406030204" pitchFamily="18" charset="0"/>
                                  <a:ea typeface="楷体" panose="02010609060101010101" pitchFamily="49" charset="-122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solidFill>
                                    <a:srgbClr val="24292F"/>
                                  </a:solidFill>
                                  <a:latin typeface="Cambria Math" panose="02040503050406030204" pitchFamily="18" charset="0"/>
                                  <a:ea typeface="楷体" panose="02010609060101010101" pitchFamily="49" charset="-122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CN" i="1">
                                  <a:solidFill>
                                    <a:srgbClr val="24292F"/>
                                  </a:solidFill>
                                  <a:latin typeface="Cambria Math" panose="02040503050406030204" pitchFamily="18" charset="0"/>
                                  <a:ea typeface="楷体" panose="02010609060101010101" pitchFamily="49" charset="-122"/>
                                </a:rPr>
                                <m:t>𝑝𝑡</m:t>
                              </m:r>
                            </m:sub>
                          </m:sSub>
                        </m:sup>
                        <m:e>
                          <m:f>
                            <m:f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Sup>
                                    <m:sSubSup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𝑜𝑏𝑠</m:t>
                                      </m:r>
                                    </m:sup>
                                  </m:sSubSup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altLang="zh-CN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zh-CN" altLang="en-US" i="1" smtClean="0"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altLang="zh-CN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zh-CN" altLang="en-US" i="1" smtClean="0">
                                          <a:latin typeface="Cambria Math" panose="02040503050406030204" pitchFamily="18" charset="0"/>
                                        </a:rPr>
                                        <m:t>𝜀</m:t>
                                      </m:r>
                                    </m:e>
                                    <m:sub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sSubSup>
                                    <m:sSubSup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𝑜𝑏𝑠</m:t>
                                      </m:r>
                                    </m:sup>
                                  </m:sSub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DE13FAA-B5D1-CC98-EC83-9EC7638330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0331" y="1563377"/>
                <a:ext cx="5334000" cy="8107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本框 5">
            <a:extLst>
              <a:ext uri="{FF2B5EF4-FFF2-40B4-BE49-F238E27FC236}">
                <a16:creationId xmlns:a16="http://schemas.microsoft.com/office/drawing/2014/main" id="{52DA8EAD-36D3-196C-4E8A-958C54965DF7}"/>
              </a:ext>
            </a:extLst>
          </p:cNvPr>
          <p:cNvSpPr txBox="1"/>
          <p:nvPr/>
        </p:nvSpPr>
        <p:spPr>
          <a:xfrm>
            <a:off x="7015075" y="1878447"/>
            <a:ext cx="667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11D9B5A5-A166-536A-93CE-532F8425C9BE}"/>
                  </a:ext>
                </a:extLst>
              </p:cNvPr>
              <p:cNvSpPr txBox="1"/>
              <p:nvPr/>
            </p:nvSpPr>
            <p:spPr>
              <a:xfrm>
                <a:off x="1352422" y="2498192"/>
                <a:ext cx="9809018" cy="6922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𝑜𝑏𝑠</m:t>
                        </m:r>
                      </m:sup>
                    </m:sSubSup>
                  </m:oMath>
                </a14:m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和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𝑜𝑏𝑠</m:t>
                        </m:r>
                      </m:sup>
                    </m:sSubSup>
                  </m:oMath>
                </a14:m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表示事例观测的数目以及在第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𝑖</m:t>
                    </m:r>
                  </m:oMath>
                </a14:m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个点的它的误差</a:t>
                </a:r>
                <a:r>
                  <a:rPr lang="en-US" altLang="zh-CN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,</a:t>
                </a:r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为对应点的亮度，</a:t>
                </a:r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是选择效率，</a:t>
                </a:r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是理论上的截面</a:t>
                </a:r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11D9B5A5-A166-536A-93CE-532F8425C9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2422" y="2498192"/>
                <a:ext cx="9809018" cy="692241"/>
              </a:xfrm>
              <a:prstGeom prst="rect">
                <a:avLst/>
              </a:prstGeom>
              <a:blipFill>
                <a:blip r:embed="rId5"/>
                <a:stretch>
                  <a:fillRect l="-1057" t="-5310" r="-1740" b="-885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BE396C6C-0F82-3B58-D636-0B45D045940F}"/>
                  </a:ext>
                </a:extLst>
              </p:cNvPr>
              <p:cNvSpPr txBox="1"/>
              <p:nvPr/>
            </p:nvSpPr>
            <p:spPr>
              <a:xfrm>
                <a:off x="4975416" y="3330480"/>
                <a:ext cx="1657762" cy="2992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𝑜𝑏𝑠</m:t>
                          </m:r>
                        </m:sup>
                      </m:sSubSup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Sup>
                        <m:sSub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𝑜𝑏𝑠</m:t>
                          </m:r>
                        </m:sup>
                      </m:sSubSup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BE396C6C-0F82-3B58-D636-0B45D04594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5416" y="3330480"/>
                <a:ext cx="1657762" cy="299249"/>
              </a:xfrm>
              <a:prstGeom prst="rect">
                <a:avLst/>
              </a:prstGeom>
              <a:blipFill>
                <a:blip r:embed="rId6"/>
                <a:stretch>
                  <a:fillRect l="-2574" r="-1103" b="-2244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文本框 8">
            <a:extLst>
              <a:ext uri="{FF2B5EF4-FFF2-40B4-BE49-F238E27FC236}">
                <a16:creationId xmlns:a16="http://schemas.microsoft.com/office/drawing/2014/main" id="{3E33513D-06EC-BEBE-3CE5-28D4618948C4}"/>
              </a:ext>
            </a:extLst>
          </p:cNvPr>
          <p:cNvSpPr txBox="1"/>
          <p:nvPr/>
        </p:nvSpPr>
        <p:spPr>
          <a:xfrm>
            <a:off x="7015075" y="3322405"/>
            <a:ext cx="667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7297CC7-F50C-5594-57F9-6D8B4E114FBB}"/>
              </a:ext>
            </a:extLst>
          </p:cNvPr>
          <p:cNvSpPr txBox="1"/>
          <p:nvPr/>
        </p:nvSpPr>
        <p:spPr>
          <a:xfrm>
            <a:off x="858276" y="3879932"/>
            <a:ext cx="4137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公式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(5)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可以改写为：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E766C4D6-B8B6-38A4-4C78-49804C3BA410}"/>
                  </a:ext>
                </a:extLst>
              </p:cNvPr>
              <p:cNvSpPr txBox="1"/>
              <p:nvPr/>
            </p:nvSpPr>
            <p:spPr>
              <a:xfrm>
                <a:off x="3300392" y="4230853"/>
                <a:ext cx="5195461" cy="672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sSubSup>
                                <m:sSubSup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𝑜𝑏𝑠</m:t>
                                  </m:r>
                                </m:sup>
                              </m:sSubSup>
                            </m:den>
                          </m:f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Sup>
                                <m:sSubSup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𝑜𝑏𝑠</m:t>
                                  </m:r>
                                </m:sup>
                              </m:sSub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zh-CN" altLang="en-US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  <m:nary>
                            <m:naryPr>
                              <m:chr m:val="∑"/>
                              <m:supHide m:val="on"/>
                              <m:ctrlPr>
                                <a:rPr lang="zh-CN" alt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/>
                            <m:e>
                              <m:f>
                                <m:f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zh-CN" altLang="en-US" i="1"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𝑜𝑏𝑠</m:t>
                                      </m:r>
                                    </m:sup>
                                  </m:sSubSup>
                                </m:den>
                              </m:f>
                              <m:sSup>
                                <m:sSup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Sup>
                                    <m:sSubSup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zh-CN" altLang="en-US" i="1"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𝑜𝑏𝑠</m:t>
                                      </m:r>
                                    </m:sup>
                                  </m:sSubSup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zh-CN" altLang="en-US" i="1"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nary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E766C4D6-B8B6-38A4-4C78-49804C3BA4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0392" y="4230853"/>
                <a:ext cx="5195461" cy="67223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文本框 11">
            <a:extLst>
              <a:ext uri="{FF2B5EF4-FFF2-40B4-BE49-F238E27FC236}">
                <a16:creationId xmlns:a16="http://schemas.microsoft.com/office/drawing/2014/main" id="{0B3E2222-C8DB-1D82-91E9-02641B3B193D}"/>
              </a:ext>
            </a:extLst>
          </p:cNvPr>
          <p:cNvSpPr txBox="1"/>
          <p:nvPr/>
        </p:nvSpPr>
        <p:spPr>
          <a:xfrm>
            <a:off x="8543693" y="4393822"/>
            <a:ext cx="667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文本框 25">
                <a:extLst>
                  <a:ext uri="{FF2B5EF4-FFF2-40B4-BE49-F238E27FC236}">
                    <a16:creationId xmlns:a16="http://schemas.microsoft.com/office/drawing/2014/main" id="{F668C2E0-81CB-34D2-8041-052D295D18D1}"/>
                  </a:ext>
                </a:extLst>
              </p:cNvPr>
              <p:cNvSpPr txBox="1"/>
              <p:nvPr/>
            </p:nvSpPr>
            <p:spPr>
              <a:xfrm>
                <a:off x="858276" y="5037243"/>
                <a:ext cx="5873670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为了简化，这里将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sSupPr>
                      <m:e>
                        <m:r>
                          <a:rPr lang="zh-CN" altLang="en-US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𝜒</m:t>
                        </m:r>
                      </m:e>
                      <m:sup>
                        <m:r>
                          <a:rPr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替换成</a:t>
                </a:r>
                <a14:m>
                  <m:oMath xmlns:m="http://schemas.openxmlformats.org/officeDocument/2006/math">
                    <m:r>
                      <a:rPr lang="en-US" altLang="zh-CN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𝑓</m:t>
                    </m:r>
                  </m:oMath>
                </a14:m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，并利用以下的关系：</a:t>
                </a:r>
              </a:p>
            </p:txBody>
          </p:sp>
        </mc:Choice>
        <mc:Fallback xmlns="">
          <p:sp>
            <p:nvSpPr>
              <p:cNvPr id="26" name="文本框 25">
                <a:extLst>
                  <a:ext uri="{FF2B5EF4-FFF2-40B4-BE49-F238E27FC236}">
                    <a16:creationId xmlns:a16="http://schemas.microsoft.com/office/drawing/2014/main" id="{F668C2E0-81CB-34D2-8041-052D295D18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276" y="5037243"/>
                <a:ext cx="5873670" cy="375552"/>
              </a:xfrm>
              <a:prstGeom prst="rect">
                <a:avLst/>
              </a:prstGeom>
              <a:blipFill>
                <a:blip r:embed="rId8"/>
                <a:stretch>
                  <a:fillRect l="-935" t="-11290" b="-1935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565F66DB-253F-42A8-4FA3-6FCFCA616160}"/>
                  </a:ext>
                </a:extLst>
              </p:cNvPr>
              <p:cNvSpPr txBox="1"/>
              <p:nvPr/>
            </p:nvSpPr>
            <p:spPr>
              <a:xfrm>
                <a:off x="3058643" y="5426770"/>
                <a:ext cx="5678957" cy="375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,                  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zh-CN" altLang="en-US" dirty="0"/>
                  <a:t>             </a:t>
                </a:r>
              </a:p>
            </p:txBody>
          </p:sp>
        </mc:Choice>
        <mc:Fallback xmlns=""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565F66DB-253F-42A8-4FA3-6FCFCA6161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8643" y="5426770"/>
                <a:ext cx="5678957" cy="375487"/>
              </a:xfrm>
              <a:prstGeom prst="rect">
                <a:avLst/>
              </a:prstGeom>
              <a:blipFill>
                <a:blip r:embed="rId9"/>
                <a:stretch>
                  <a:fillRect t="-116129" b="-18064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文本框 29">
            <a:extLst>
              <a:ext uri="{FF2B5EF4-FFF2-40B4-BE49-F238E27FC236}">
                <a16:creationId xmlns:a16="http://schemas.microsoft.com/office/drawing/2014/main" id="{DA2D8C78-4E8C-5C56-8718-968CDCFA036C}"/>
              </a:ext>
            </a:extLst>
          </p:cNvPr>
          <p:cNvSpPr txBox="1"/>
          <p:nvPr/>
        </p:nvSpPr>
        <p:spPr>
          <a:xfrm>
            <a:off x="7845527" y="5432925"/>
            <a:ext cx="667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EB2F957A-D056-7D6D-2691-2E8022AB448C}"/>
              </a:ext>
            </a:extLst>
          </p:cNvPr>
          <p:cNvSpPr txBox="1"/>
          <p:nvPr/>
        </p:nvSpPr>
        <p:spPr>
          <a:xfrm>
            <a:off x="1011778" y="6070300"/>
            <a:ext cx="95850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800" b="0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[1] </a:t>
            </a:r>
            <a:r>
              <a:rPr lang="en-US" altLang="zh-CN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Int. J. Mod. Phys. A 27 (2012), 1250150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标题 1">
            <a:extLst>
              <a:ext uri="{FF2B5EF4-FFF2-40B4-BE49-F238E27FC236}">
                <a16:creationId xmlns:a16="http://schemas.microsoft.com/office/drawing/2014/main" id="{5E9F0087-E8D7-CE82-7BE6-F0DFFBCBDE64}"/>
              </a:ext>
            </a:extLst>
          </p:cNvPr>
          <p:cNvSpPr txBox="1">
            <a:spLocks/>
          </p:cNvSpPr>
          <p:nvPr/>
        </p:nvSpPr>
        <p:spPr bwMode="auto">
          <a:xfrm>
            <a:off x="751586" y="46038"/>
            <a:ext cx="9764013" cy="932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HG丸ｺﾞｼｯｸM-PRO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HG丸ｺﾞｼｯｸM-PRO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HG丸ｺﾞｼｯｸM-PRO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HG丸ｺﾞｼｯｸM-PRO" pitchFamily="5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HG丸ｺﾞｼｯｸM-PRO" pitchFamily="5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HG丸ｺﾞｼｯｸM-PRO" pitchFamily="5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HG丸ｺﾞｼｯｸM-PRO" pitchFamily="5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HG丸ｺﾞｼｯｸM-PRO" pitchFamily="50" charset="-128"/>
              </a:defRPr>
            </a:lvl9pPr>
          </a:lstStyle>
          <a:p>
            <a:r>
              <a:rPr lang="zh-CN" altLang="en-US" sz="3200" kern="0">
                <a:latin typeface="楷体" panose="02010609060101010101" pitchFamily="49" charset="-122"/>
                <a:ea typeface="楷体" panose="02010609060101010101" pitchFamily="49" charset="-122"/>
              </a:rPr>
              <a:t>分析策略</a:t>
            </a:r>
            <a:endParaRPr lang="zh-CN" altLang="en-US" sz="3200" kern="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81134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日期占位符 18">
            <a:extLst>
              <a:ext uri="{FF2B5EF4-FFF2-40B4-BE49-F238E27FC236}">
                <a16:creationId xmlns:a16="http://schemas.microsoft.com/office/drawing/2014/main" id="{7113FDA2-C440-990E-CFB9-6C5AA7186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5/30/2024</a:t>
            </a:r>
            <a:endParaRPr lang="zh-CN" altLang="en-US"/>
          </a:p>
        </p:txBody>
      </p:sp>
      <p:sp>
        <p:nvSpPr>
          <p:cNvPr id="20" name="页脚占位符 19">
            <a:extLst>
              <a:ext uri="{FF2B5EF4-FFF2-40B4-BE49-F238E27FC236}">
                <a16:creationId xmlns:a16="http://schemas.microsoft.com/office/drawing/2014/main" id="{0DE1A044-58AD-C708-A7F7-02F4B6045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中期考核</a:t>
            </a:r>
          </a:p>
        </p:txBody>
      </p:sp>
      <p:sp>
        <p:nvSpPr>
          <p:cNvPr id="21" name="灯片编号占位符 20">
            <a:extLst>
              <a:ext uri="{FF2B5EF4-FFF2-40B4-BE49-F238E27FC236}">
                <a16:creationId xmlns:a16="http://schemas.microsoft.com/office/drawing/2014/main" id="{EF58D290-774B-6864-0DB3-CC9588E54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66CA-3BD9-43E9-BE57-2EC3BFEAA942}" type="slidenum">
              <a:rPr lang="zh-CN" altLang="en-US" smtClean="0"/>
              <a:t>3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F6C9767C-3B3F-5347-9755-F1B905AE1300}"/>
                  </a:ext>
                </a:extLst>
              </p:cNvPr>
              <p:cNvSpPr txBox="1"/>
              <p:nvPr/>
            </p:nvSpPr>
            <p:spPr>
              <a:xfrm>
                <a:off x="838200" y="1246909"/>
                <a:ext cx="96612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函数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对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ℬ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ℬ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𝛶</m:t>
                    </m:r>
                    <m:d>
                      <m:dPr>
                        <m:ctrlPr>
                          <a:rPr lang="zh-CN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en-US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S</m:t>
                        </m:r>
                      </m:e>
                    </m:d>
                    <m:r>
                      <a:rPr lang="en-US" altLang="zh-CN" dirty="0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→</m:t>
                    </m:r>
                    <m:r>
                      <m:rPr>
                        <m:nor/>
                      </m:rPr>
                      <a:rPr lang="en-US" altLang="zh-CN" dirty="0">
                        <a:ea typeface="楷体" panose="02010609060101010101" pitchFamily="49" charset="-122"/>
                      </a:rPr>
                      <m:t> 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𝑛𝑜𝑛</m:t>
                    </m:r>
                    <m:r>
                      <a:rPr lang="en-US" altLang="zh-CN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 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𝐵</m:t>
                    </m:r>
                    <m:acc>
                      <m:accPr>
                        <m:chr m:val="̅"/>
                        <m:ctrlPr>
                          <a:rPr lang="en-US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acc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𝐵</m:t>
                        </m:r>
                      </m:e>
                    </m:acc>
                    <m:r>
                      <a:rPr lang="en-US" altLang="zh-CN" i="1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 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))</m:t>
                    </m:r>
                  </m:oMath>
                </a14:m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的一阶和二阶导数可以推导出来</a:t>
                </a:r>
              </a:p>
            </p:txBody>
          </p:sp>
        </mc:Choice>
        <mc:Fallback xmlns="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F6C9767C-3B3F-5347-9755-F1B905AE13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246909"/>
                <a:ext cx="9661237" cy="369332"/>
              </a:xfrm>
              <a:prstGeom prst="rect">
                <a:avLst/>
              </a:prstGeom>
              <a:blipFill>
                <a:blip r:embed="rId3"/>
                <a:stretch>
                  <a:fillRect l="-568" t="-13333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DE13FAA-B5D1-CC98-EC83-9EC7638330D7}"/>
                  </a:ext>
                </a:extLst>
              </p:cNvPr>
              <p:cNvSpPr txBox="1"/>
              <p:nvPr/>
            </p:nvSpPr>
            <p:spPr>
              <a:xfrm>
                <a:off x="3079127" y="1779928"/>
                <a:ext cx="5334000" cy="68858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ℬ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𝜀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altLang="zh-CN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sSubSup>
                                <m:sSubSup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𝑜𝑏𝑠</m:t>
                                  </m:r>
                                </m:sup>
                              </m:sSubSup>
                            </m:den>
                          </m:f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2(</m:t>
                          </m:r>
                          <m:sSubSup>
                            <m:sSubSup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𝑜𝑏𝑠</m:t>
                              </m:r>
                            </m:sup>
                          </m:sSubSup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)(−</m:t>
                          </m:r>
                          <m:f>
                            <m:f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ℬ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den>
                          </m:f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DE13FAA-B5D1-CC98-EC83-9EC7638330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9127" y="1779928"/>
                <a:ext cx="5334000" cy="6885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本框 5">
            <a:extLst>
              <a:ext uri="{FF2B5EF4-FFF2-40B4-BE49-F238E27FC236}">
                <a16:creationId xmlns:a16="http://schemas.microsoft.com/office/drawing/2014/main" id="{52DA8EAD-36D3-196C-4E8A-958C54965DF7}"/>
              </a:ext>
            </a:extLst>
          </p:cNvPr>
          <p:cNvSpPr txBox="1"/>
          <p:nvPr/>
        </p:nvSpPr>
        <p:spPr>
          <a:xfrm>
            <a:off x="7626279" y="1912874"/>
            <a:ext cx="667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E33513D-06EC-BEBE-3CE5-28D4618948C4}"/>
              </a:ext>
            </a:extLst>
          </p:cNvPr>
          <p:cNvSpPr txBox="1"/>
          <p:nvPr/>
        </p:nvSpPr>
        <p:spPr>
          <a:xfrm>
            <a:off x="8619007" y="2760873"/>
            <a:ext cx="667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E766C4D6-B8B6-38A4-4C78-49804C3BA410}"/>
                  </a:ext>
                </a:extLst>
              </p:cNvPr>
              <p:cNvSpPr txBox="1"/>
              <p:nvPr/>
            </p:nvSpPr>
            <p:spPr>
              <a:xfrm>
                <a:off x="3650326" y="4712440"/>
                <a:ext cx="3188757" cy="6865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US" altLang="zh-CN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ℬ</m:t>
                          </m:r>
                          <m:r>
                            <a:rPr lang="en-US" altLang="zh-CN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altLang="zh-CN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zh-CN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zh-CN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sSup>
                        <m:sSupPr>
                          <m:ctrlPr>
                            <a:rPr lang="en-US" altLang="zh-CN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CN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zh-CN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altLang="zh-CN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zh-CN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𝜕</m:t>
                                      </m:r>
                                    </m:e>
                                    <m:sup>
                                      <m:r>
                                        <a:rPr lang="en-US" altLang="zh-CN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altLang="zh-CN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lang="zh-CN" alt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altLang="zh-CN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ℬ</m:t>
                                  </m:r>
                                  <m:sSup>
                                    <m:sSupPr>
                                      <m:ctrlPr>
                                        <a:rPr lang="en-US" altLang="zh-CN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zh-CN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en-US" altLang="zh-CN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zh-CN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−0.5</m:t>
                          </m:r>
                        </m:sup>
                      </m:sSup>
                      <m:sSub>
                        <m:sSubPr>
                          <m:ctrlPr>
                            <a:rPr lang="en-US" altLang="zh-CN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n-US" altLang="zh-CN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​</m:t>
                              </m:r>
                            </m:e>
                          </m:d>
                        </m:e>
                        <m:sub>
                          <m: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ℬ</m:t>
                          </m:r>
                          <m: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altLang="zh-CN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ℬ</m:t>
                          </m:r>
                          <m:sSup>
                            <m:sSupPr>
                              <m:ctrlPr>
                                <a:rPr lang="en-US" altLang="zh-CN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E766C4D6-B8B6-38A4-4C78-49804C3BA4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0326" y="4712440"/>
                <a:ext cx="3188757" cy="6865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文本框 11">
            <a:extLst>
              <a:ext uri="{FF2B5EF4-FFF2-40B4-BE49-F238E27FC236}">
                <a16:creationId xmlns:a16="http://schemas.microsoft.com/office/drawing/2014/main" id="{0B3E2222-C8DB-1D82-91E9-02641B3B193D}"/>
              </a:ext>
            </a:extLst>
          </p:cNvPr>
          <p:cNvSpPr txBox="1"/>
          <p:nvPr/>
        </p:nvSpPr>
        <p:spPr>
          <a:xfrm>
            <a:off x="6992939" y="4871073"/>
            <a:ext cx="667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F40B1C96-D566-2D7E-F114-468F9D4496B0}"/>
                  </a:ext>
                </a:extLst>
              </p:cNvPr>
              <p:cNvSpPr txBox="1"/>
              <p:nvPr/>
            </p:nvSpPr>
            <p:spPr>
              <a:xfrm>
                <a:off x="2060358" y="2639699"/>
                <a:ext cx="6892637" cy="52495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num>
                      <m:den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ℬ</m:t>
                        </m:r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2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zh-CN" altLang="en-US" i="1">
                        <a:latin typeface="Cambria Math" panose="02040503050406030204" pitchFamily="18" charset="0"/>
                      </a:rPr>
                      <m:t>𝜀</m:t>
                    </m:r>
                    <m:nary>
                      <m:naryPr>
                        <m:chr m:val="∑"/>
                        <m:supHide m:val="on"/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sSubSup>
                              <m:sSubSup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zh-CN" altLang="en-US" i="1"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𝑜𝑏𝑠</m:t>
                                </m:r>
                              </m:sup>
                            </m:sSubSup>
                          </m:den>
                        </m:f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zh-CN" altLang="en-US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i="1">
                                            <a:latin typeface="Cambria Math" panose="02040503050406030204" pitchFamily="18" charset="0"/>
                                          </a:rPr>
                                          <m:t>𝜎</m:t>
                                        </m:r>
                                      </m:e>
                                      <m:sub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zh-CN" altLang="en-US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ℬ</m:t>
                                    </m:r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(</m:t>
                        </m:r>
                        <m:sSubSup>
                          <m:sSub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𝑜𝑏𝑠</m:t>
                            </m:r>
                          </m:sup>
                        </m:sSub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)(−</m:t>
                        </m:r>
                        <m:f>
                          <m:f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zh-CN" altLang="en-US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CN" altLang="en-US" i="1"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ℬ</m:t>
                            </m:r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altLang="zh-CN" dirty="0"/>
                  <a:t>]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F40B1C96-D566-2D7E-F114-468F9D4496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0358" y="2639699"/>
                <a:ext cx="6892637" cy="524952"/>
              </a:xfrm>
              <a:prstGeom prst="rect">
                <a:avLst/>
              </a:prstGeom>
              <a:blipFill>
                <a:blip r:embed="rId6"/>
                <a:stretch>
                  <a:fillRect b="-465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437C223F-CBC8-3EDF-37FB-2703F96DA255}"/>
                  </a:ext>
                </a:extLst>
              </p:cNvPr>
              <p:cNvSpPr txBox="1"/>
              <p:nvPr/>
            </p:nvSpPr>
            <p:spPr>
              <a:xfrm>
                <a:off x="838200" y="3479292"/>
                <a:ext cx="10282382" cy="8213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smtClean="0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(</m:t>
                    </m:r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sSubSupPr>
                      <m:e>
                        <m:r>
                          <a:rPr lang="zh-CN" altLang="en-US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𝜎</m:t>
                        </m:r>
                      </m:e>
                      <m:sub>
                        <m:r>
                          <a:rPr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𝑖</m:t>
                        </m:r>
                      </m:sub>
                      <m:sup>
                        <m:r>
                          <a:rPr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𝑜𝑏𝑠</m:t>
                        </m:r>
                      </m:sup>
                    </m:sSubSup>
                    <m:r>
                      <a:rPr lang="en-US" altLang="zh-CN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−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sSubPr>
                      <m:e>
                        <m:r>
                          <a:rPr lang="zh-CN" altLang="en-US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𝜎</m:t>
                        </m:r>
                      </m:e>
                      <m:sub>
                        <m:r>
                          <a:rPr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𝑖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)</m:t>
                    </m:r>
                  </m:oMath>
                </a14:m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可以被视为一个满足均值为</a:t>
                </a:r>
                <a:r>
                  <a:rPr lang="en-US" altLang="zh-CN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0</a:t>
                </a:r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，偏差为</a:t>
                </a:r>
                <a14:m>
                  <m:oMath xmlns:m="http://schemas.openxmlformats.org/officeDocument/2006/math">
                    <m:r>
                      <a:rPr lang="zh-CN" altLang="en-US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∆</m:t>
                    </m:r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sSubSupPr>
                      <m:e>
                        <m:r>
                          <a:rPr lang="zh-CN" altLang="en-US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𝜎</m:t>
                        </m:r>
                      </m:e>
                      <m:sub>
                        <m:r>
                          <a:rPr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𝑖</m:t>
                        </m:r>
                      </m:sub>
                      <m:sup>
                        <m:r>
                          <a:rPr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𝑜𝑏𝑠</m:t>
                        </m:r>
                      </m:sup>
                    </m:sSubSup>
                  </m:oMath>
                </a14:m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的高斯分布的随机变量。作为一种保守估计，我们假设截面测量的相对误差为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  <a:ea typeface="楷体" panose="02010609060101010101" pitchFamily="49" charset="-122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楷体" panose="02010609060101010101" pitchFamily="49" charset="-122"/>
                              </a:rPr>
                              <m:t>𝑁</m:t>
                            </m:r>
                          </m:e>
                        </m:rad>
                      </m:den>
                    </m:f>
                  </m:oMath>
                </a14:m>
                <a:r>
                  <a:rPr lang="zh-CN" altLang="en-US" dirty="0">
                    <a:latin typeface="Times New Roman" panose="02020603050405020304" pitchFamily="18" charset="0"/>
                    <a:ea typeface="楷体" panose="02010609060101010101" pitchFamily="49" charset="-122"/>
                    <a:cs typeface="Times New Roman" panose="02020603050405020304" pitchFamily="18" charset="0"/>
                  </a:rPr>
                  <a:t>。</a:t>
                </a:r>
              </a:p>
            </p:txBody>
          </p:sp>
        </mc:Choice>
        <mc:Fallback xmlns="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437C223F-CBC8-3EDF-37FB-2703F96DA2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479292"/>
                <a:ext cx="10282382" cy="821315"/>
              </a:xfrm>
              <a:prstGeom prst="rect">
                <a:avLst/>
              </a:prstGeom>
              <a:blipFill>
                <a:blip r:embed="rId7"/>
                <a:stretch>
                  <a:fillRect l="-534" t="-44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文本框 15">
            <a:extLst>
              <a:ext uri="{FF2B5EF4-FFF2-40B4-BE49-F238E27FC236}">
                <a16:creationId xmlns:a16="http://schemas.microsoft.com/office/drawing/2014/main" id="{850495B2-42C5-12C0-049D-ED72BC507930}"/>
              </a:ext>
            </a:extLst>
          </p:cNvPr>
          <p:cNvSpPr txBox="1"/>
          <p:nvPr/>
        </p:nvSpPr>
        <p:spPr>
          <a:xfrm>
            <a:off x="838200" y="431834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Br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的拟合误差可以被评估为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C538D098-6CA7-614D-C19E-905934C441FA}"/>
                  </a:ext>
                </a:extLst>
              </p:cNvPr>
              <p:cNvSpPr txBox="1"/>
              <p:nvPr/>
            </p:nvSpPr>
            <p:spPr>
              <a:xfrm>
                <a:off x="838200" y="5611091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我们的目标是最小化</a:t>
                </a:r>
                <a14:m>
                  <m:oMath xmlns:m="http://schemas.openxmlformats.org/officeDocument/2006/math">
                    <m:r>
                      <a:rPr lang="en-US" altLang="zh-CN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𝐸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dPr>
                      <m:e>
                        <m:r>
                          <a:rPr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ℬ</m:t>
                        </m:r>
                        <m:r>
                          <a:rPr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𝑟</m:t>
                        </m:r>
                      </m:e>
                    </m:d>
                  </m:oMath>
                </a14:m>
                <a:endParaRPr lang="zh-CN" altLang="en-US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C538D098-6CA7-614D-C19E-905934C441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611091"/>
                <a:ext cx="6096000" cy="369332"/>
              </a:xfrm>
              <a:prstGeom prst="rect">
                <a:avLst/>
              </a:prstGeom>
              <a:blipFill>
                <a:blip r:embed="rId8"/>
                <a:stretch>
                  <a:fillRect l="-900" t="-11475" b="-213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标题 1">
            <a:extLst>
              <a:ext uri="{FF2B5EF4-FFF2-40B4-BE49-F238E27FC236}">
                <a16:creationId xmlns:a16="http://schemas.microsoft.com/office/drawing/2014/main" id="{46623A93-29F8-7431-98AB-5CFA35C5DA8C}"/>
              </a:ext>
            </a:extLst>
          </p:cNvPr>
          <p:cNvSpPr txBox="1">
            <a:spLocks/>
          </p:cNvSpPr>
          <p:nvPr/>
        </p:nvSpPr>
        <p:spPr bwMode="auto">
          <a:xfrm>
            <a:off x="751586" y="46038"/>
            <a:ext cx="9764013" cy="932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HG丸ｺﾞｼｯｸM-PRO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HG丸ｺﾞｼｯｸM-PRO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HG丸ｺﾞｼｯｸM-PRO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HG丸ｺﾞｼｯｸM-PRO" pitchFamily="5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HG丸ｺﾞｼｯｸM-PRO" pitchFamily="5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HG丸ｺﾞｼｯｸM-PRO" pitchFamily="5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HG丸ｺﾞｼｯｸM-PRO" pitchFamily="5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HG丸ｺﾞｼｯｸM-PRO" pitchFamily="50" charset="-128"/>
              </a:defRPr>
            </a:lvl9pPr>
          </a:lstStyle>
          <a:p>
            <a:r>
              <a:rPr lang="zh-CN" altLang="en-US" sz="3200" kern="0">
                <a:latin typeface="楷体" panose="02010609060101010101" pitchFamily="49" charset="-122"/>
                <a:ea typeface="楷体" panose="02010609060101010101" pitchFamily="49" charset="-122"/>
              </a:rPr>
              <a:t>分析策略</a:t>
            </a:r>
            <a:endParaRPr lang="zh-CN" altLang="en-US" sz="3200" kern="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58309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7BAFF848-CD7E-BC11-7BC2-D08E6E7240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957" y="345782"/>
            <a:ext cx="5261002" cy="4051253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A1D7CE2F-4408-CFEB-F877-34197BF935C5}"/>
              </a:ext>
            </a:extLst>
          </p:cNvPr>
          <p:cNvSpPr txBox="1"/>
          <p:nvPr/>
        </p:nvSpPr>
        <p:spPr>
          <a:xfrm>
            <a:off x="3545351" y="4712234"/>
            <a:ext cx="52610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针对于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4.2e-4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分支比下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多次拟合 求分支比相对误差的平均值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对比拟合的结果和公式计算的结果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2F58ACC2-2E59-0030-0267-2F978448EB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9721" y="575913"/>
            <a:ext cx="4523780" cy="3821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103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91893303-3109-7133-C9BE-BE54819D65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6362" y="414337"/>
            <a:ext cx="9439275" cy="602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675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FC0A205D-69BE-4E78-C191-C679E912A7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12" y="280987"/>
            <a:ext cx="8715375" cy="6296025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E20C67C8-C30E-6E91-12DC-6619B95180E1}"/>
              </a:ext>
            </a:extLst>
          </p:cNvPr>
          <p:cNvSpPr txBox="1"/>
          <p:nvPr/>
        </p:nvSpPr>
        <p:spPr>
          <a:xfrm>
            <a:off x="131185" y="280987"/>
            <a:ext cx="1607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2D_plot</a:t>
            </a:r>
            <a:endParaRPr lang="zh-CN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484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295</Words>
  <Application>Microsoft Office PowerPoint</Application>
  <PresentationFormat>宽屏</PresentationFormat>
  <Paragraphs>42</Paragraphs>
  <Slides>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等线</vt:lpstr>
      <vt:lpstr>等线 Light</vt:lpstr>
      <vt:lpstr>楷体</vt:lpstr>
      <vt:lpstr>Arial</vt:lpstr>
      <vt:lpstr>Cambria Math</vt:lpstr>
      <vt:lpstr>Times New Roman</vt:lpstr>
      <vt:lpstr>Wingdings</vt:lpstr>
      <vt:lpstr>Office 主题​​</vt:lpstr>
      <vt:lpstr>Group Meeting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佳欣 李</dc:creator>
  <cp:lastModifiedBy>佳欣 李</cp:lastModifiedBy>
  <cp:revision>7</cp:revision>
  <dcterms:created xsi:type="dcterms:W3CDTF">2024-06-28T07:10:02Z</dcterms:created>
  <dcterms:modified xsi:type="dcterms:W3CDTF">2024-07-12T07:29:18Z</dcterms:modified>
</cp:coreProperties>
</file>