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7" r:id="rId2"/>
    <p:sldId id="435" r:id="rId3"/>
    <p:sldId id="434" r:id="rId4"/>
    <p:sldId id="436" r:id="rId5"/>
    <p:sldId id="437" r:id="rId6"/>
    <p:sldId id="412" r:id="rId7"/>
    <p:sldId id="377" r:id="rId8"/>
    <p:sldId id="447" r:id="rId9"/>
    <p:sldId id="410" r:id="rId10"/>
    <p:sldId id="405" r:id="rId11"/>
    <p:sldId id="427" r:id="rId12"/>
    <p:sldId id="432" r:id="rId13"/>
    <p:sldId id="443" r:id="rId14"/>
    <p:sldId id="444" r:id="rId15"/>
    <p:sldId id="445" r:id="rId16"/>
    <p:sldId id="446" r:id="rId17"/>
    <p:sldId id="406" r:id="rId18"/>
    <p:sldId id="408" r:id="rId19"/>
    <p:sldId id="439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66CCFF"/>
    <a:srgbClr val="33CC33"/>
    <a:srgbClr val="FF0000"/>
    <a:srgbClr val="CCFF33"/>
    <a:srgbClr val="00FF00"/>
    <a:srgbClr val="EC3CDB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543" autoAdjust="0"/>
    <p:restoredTop sz="64308" autoAdjust="0"/>
  </p:normalViewPr>
  <p:slideViewPr>
    <p:cSldViewPr>
      <p:cViewPr varScale="1">
        <p:scale>
          <a:sx n="103" d="100"/>
          <a:sy n="103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40" y="-6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BB3C-4EB7-48F0-952C-0576F0C8A4CA}" type="datetimeFigureOut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EF55B-D938-4DB9-BA9A-5096F23EC66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1832-FE84-4660-B4AA-A83DDF432BAC}" type="datetimeFigureOut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9163-E613-42F4-BACC-904EDF7445E8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D371-FD6F-4812-A190-C69B3D885AD8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25DD-49B1-4BF9-A03F-C4380F7A4F3B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D4E77-6979-49DC-AA25-C35DF58B6C95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CB0D-1A9F-4D08-BC00-6F0A3B72703C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9AA8-75E4-48C9-828A-FA6C968B0256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361A-23A7-441D-BAEB-93E375581B90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16632"/>
            <a:ext cx="7963248" cy="76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l">
              <a:defRPr sz="3600" baseline="0">
                <a:latin typeface="Segoe Print" panose="020006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 </a:t>
            </a:r>
            <a:r>
              <a:rPr lang="en-US" altLang="zh-TW" dirty="0" smtClean="0"/>
              <a:t>Page title </a:t>
            </a:r>
            <a:r>
              <a:rPr lang="en-US" altLang="zh-TW" dirty="0" err="1" smtClean="0"/>
              <a:t>Segot</a:t>
            </a:r>
            <a:r>
              <a:rPr lang="en-US" altLang="zh-TW" dirty="0" smtClean="0"/>
              <a:t> print</a:t>
            </a:r>
            <a:endParaRPr lang="zh-TW" alt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161E-97D9-4D1B-BB8D-271AE7CD2285}" type="datetime1">
              <a:rPr lang="zh-TW" altLang="en-US" smtClean="0"/>
              <a:pPr/>
              <a:t>2024/6/16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8676456" y="0"/>
            <a:ext cx="467544" cy="332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ts val="1800"/>
              </a:lnSpc>
              <a:defRPr kumimoji="0" sz="1800" b="1" i="1">
                <a:solidFill>
                  <a:srgbClr val="0000FF"/>
                </a:solidFill>
                <a:effectLst/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9E942-762B-44FB-982A-F5994CDE5E9E}" type="slidenum">
              <a:rPr kumimoji="0" lang="zh-TW" altLang="en-US" sz="1800" b="1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58016" y="1500174"/>
            <a:ext cx="2142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微軟正黑體" pitchFamily="34" charset="-120"/>
                <a:ea typeface="微軟正黑體" pitchFamily="34" charset="-120"/>
              </a:rPr>
              <a:t>2024.06.17</a:t>
            </a:r>
          </a:p>
        </p:txBody>
      </p:sp>
      <p:sp>
        <p:nvSpPr>
          <p:cNvPr id="20" name="矩形 19"/>
          <p:cNvSpPr/>
          <p:nvPr/>
        </p:nvSpPr>
        <p:spPr>
          <a:xfrm>
            <a:off x="6840916" y="1928802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Suen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Hou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侯書雲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Academia Sinica</a:t>
            </a:r>
          </a:p>
          <a:p>
            <a:pPr algn="r"/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suen@sinica.edu.tw</a:t>
            </a:r>
          </a:p>
        </p:txBody>
      </p:sp>
      <p:sp>
        <p:nvSpPr>
          <p:cNvPr id="31" name="矩形 30"/>
          <p:cNvSpPr/>
          <p:nvPr/>
        </p:nvSpPr>
        <p:spPr>
          <a:xfrm>
            <a:off x="5715008" y="0"/>
            <a:ext cx="30003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/>
              <a:t>https://indico.phys.sinica.edu.tw/event/104/</a:t>
            </a:r>
            <a:endParaRPr lang="zh-TW" altLang="en-US" sz="1200" dirty="0"/>
          </a:p>
        </p:txBody>
      </p:sp>
      <p:pic>
        <p:nvPicPr>
          <p:cNvPr id="7" name="Picture 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707" y="2928934"/>
            <a:ext cx="456129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57158" y="4357694"/>
            <a:ext cx="62646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altLang="zh-TW" sz="3200" b="1" dirty="0" smtClean="0"/>
              <a:t>Outline</a:t>
            </a:r>
            <a:endParaRPr lang="en-US" altLang="zh-TW" sz="2800" b="1" dirty="0" smtClean="0"/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800" dirty="0" smtClean="0"/>
              <a:t>Theory, BHLUMI precision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800" dirty="0" smtClean="0"/>
              <a:t>CEPC </a:t>
            </a:r>
            <a:r>
              <a:rPr lang="en-US" altLang="zh-TW" sz="2800" dirty="0" err="1" smtClean="0"/>
              <a:t>LumiCal</a:t>
            </a:r>
            <a:r>
              <a:rPr lang="en-US" altLang="zh-TW" sz="2800" dirty="0" smtClean="0"/>
              <a:t> design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800" dirty="0" smtClean="0"/>
              <a:t>Radiative </a:t>
            </a:r>
            <a:r>
              <a:rPr lang="en-US" altLang="zh-TW" sz="2800" dirty="0" err="1" smtClean="0"/>
              <a:t>Bhabha</a:t>
            </a:r>
            <a:r>
              <a:rPr lang="en-US" altLang="zh-TW" sz="2800" dirty="0" smtClean="0"/>
              <a:t> measurement</a:t>
            </a:r>
            <a:endParaRPr lang="en-US" sz="2800" dirty="0" smtClean="0"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06968"/>
            <a:ext cx="2428892" cy="115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595440"/>
            <a:ext cx="4191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214282" y="280080"/>
            <a:ext cx="8286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Measuring QED radiative Bhabha</a:t>
            </a:r>
          </a:p>
          <a:p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to 10</a:t>
            </a:r>
            <a:r>
              <a:rPr lang="en-US" altLang="zh-TW" sz="32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-4</a:t>
            </a:r>
            <a:r>
              <a:rPr lang="en-US" altLang="zh-TW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Arial" pitchFamily="34" charset="0"/>
              </a:rPr>
              <a:t> precision, for CEPC luminosity</a:t>
            </a:r>
          </a:p>
        </p:txBody>
      </p:sp>
      <p:sp>
        <p:nvSpPr>
          <p:cNvPr id="10" name="矩形 9"/>
          <p:cNvSpPr/>
          <p:nvPr/>
        </p:nvSpPr>
        <p:spPr>
          <a:xfrm>
            <a:off x="1857356" y="2571744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i="1" dirty="0" smtClean="0">
                <a:solidFill>
                  <a:srgbClr val="0000FF"/>
                </a:solidFill>
              </a:rPr>
              <a:t>NLO                                            LO </a:t>
            </a:r>
            <a:endParaRPr lang="zh-TW" altLang="en-US" sz="2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"/>
          <p:cNvSpPr txBox="1">
            <a:spLocks/>
          </p:cNvSpPr>
          <p:nvPr/>
        </p:nvSpPr>
        <p:spPr>
          <a:xfrm>
            <a:off x="179512" y="31900"/>
            <a:ext cx="8964488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GEANT LumiCal electron shower</a:t>
            </a:r>
          </a:p>
        </p:txBody>
      </p:sp>
      <p:grpSp>
        <p:nvGrpSpPr>
          <p:cNvPr id="24" name="群組 23"/>
          <p:cNvGrpSpPr/>
          <p:nvPr/>
        </p:nvGrpSpPr>
        <p:grpSpPr>
          <a:xfrm>
            <a:off x="4714876" y="764704"/>
            <a:ext cx="4381898" cy="5933244"/>
            <a:chOff x="4661506" y="880132"/>
            <a:chExt cx="4381898" cy="59332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1506" y="880132"/>
              <a:ext cx="4374990" cy="571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矩形 9"/>
            <p:cNvSpPr/>
            <p:nvPr/>
          </p:nvSpPr>
          <p:spPr>
            <a:xfrm>
              <a:off x="8244408" y="1096156"/>
              <a:ext cx="626437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2X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65850" y="3119553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77260" y="2535287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77260" y="4471103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665850" y="1259460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8244408" y="2968364"/>
              <a:ext cx="645486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17X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46647" y="5064192"/>
              <a:ext cx="1090168" cy="43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dis. in X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308305" y="4895093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deposit in Z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84168" y="6351711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cm                      z cm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7504" y="692696"/>
            <a:ext cx="45365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50 GeV electron   </a:t>
            </a:r>
            <a:r>
              <a:rPr lang="en-US" altLang="zh-TW" dirty="0" smtClean="0"/>
              <a:t>@ </a:t>
            </a:r>
            <a:r>
              <a:rPr lang="el-GR" altLang="zh-TW" dirty="0" smtClean="0"/>
              <a:t>θ </a:t>
            </a:r>
            <a:r>
              <a:rPr lang="en-US" altLang="zh-TW" dirty="0" smtClean="0"/>
              <a:t>= 32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, </a:t>
            </a:r>
            <a:r>
              <a:rPr lang="el-GR" altLang="zh-TW" dirty="0" smtClean="0"/>
              <a:t>φ</a:t>
            </a:r>
            <a:r>
              <a:rPr lang="en-US" altLang="zh-TW" dirty="0" smtClean="0"/>
              <a:t>=90</a:t>
            </a:r>
            <a:r>
              <a:rPr lang="en-US" altLang="zh-TW" baseline="30000" dirty="0" smtClean="0"/>
              <a:t>o</a:t>
            </a:r>
            <a:endParaRPr lang="en-US" altLang="zh-TW" sz="2000" dirty="0" smtClean="0"/>
          </a:p>
          <a:p>
            <a:pPr marL="174625" indent="-174625">
              <a:buFont typeface="Calibri" pitchFamily="34" charset="0"/>
              <a:buChar char="○"/>
            </a:pPr>
            <a:r>
              <a:rPr lang="en-US" altLang="zh-TW" sz="2000" dirty="0" smtClean="0"/>
              <a:t>    2X0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 + 4.3X0 </a:t>
            </a:r>
            <a:r>
              <a:rPr lang="en-US" altLang="zh-TW" sz="2000" dirty="0" err="1" smtClean="0"/>
              <a:t>Flange,Bellow</a:t>
            </a:r>
            <a:r>
              <a:rPr lang="en-US" altLang="zh-TW" sz="2000" dirty="0" smtClean="0"/>
              <a:t> </a:t>
            </a:r>
          </a:p>
          <a:p>
            <a:pPr marL="174625" indent="-174625"/>
            <a:r>
              <a:rPr lang="en-US" altLang="zh-TW" sz="2000" dirty="0" smtClean="0"/>
              <a:t>	+ 17X0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 smtClean="0"/>
              <a:t>Shower deposition, </a:t>
            </a:r>
            <a:r>
              <a:rPr lang="en-US" altLang="zh-TW" sz="2000" dirty="0" smtClean="0"/>
              <a:t>by Sum(</a:t>
            </a:r>
            <a:r>
              <a:rPr lang="en-US" altLang="zh-TW" sz="2000" dirty="0" err="1" smtClean="0"/>
              <a:t>dE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dx</a:t>
            </a:r>
            <a:r>
              <a:rPr lang="en-US" altLang="zh-TW" sz="2000" dirty="0" smtClean="0"/>
              <a:t>)</a:t>
            </a:r>
            <a:endParaRPr lang="en-US" altLang="zh-TW" sz="2400" dirty="0" smtClean="0"/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front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~1.0 %</a:t>
            </a:r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back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 61 %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39008"/>
            <a:ext cx="4573135" cy="331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35496" y="692696"/>
            <a:ext cx="4608512" cy="21602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5429256" y="244133"/>
            <a:ext cx="3429024" cy="1113165"/>
            <a:chOff x="755576" y="4896891"/>
            <a:chExt cx="6433071" cy="1961109"/>
          </a:xfrm>
        </p:grpSpPr>
        <p:pic>
          <p:nvPicPr>
            <p:cNvPr id="21" name="Picture 3" descr="C:\DS220+\CEPC_atWWW\Documents\JiQuan\a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4896891"/>
              <a:ext cx="6433071" cy="1961109"/>
            </a:xfrm>
            <a:prstGeom prst="rect">
              <a:avLst/>
            </a:prstGeom>
            <a:noFill/>
          </p:spPr>
        </p:pic>
        <p:sp>
          <p:nvSpPr>
            <p:cNvPr id="22" name="矩形 21"/>
            <p:cNvSpPr/>
            <p:nvPr/>
          </p:nvSpPr>
          <p:spPr>
            <a:xfrm>
              <a:off x="4499992" y="5013176"/>
              <a:ext cx="1757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LumiCal  volume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256000" y="5472000"/>
              <a:ext cx="900000" cy="86400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2880320" cy="28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0" y="0"/>
            <a:ext cx="8316416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TW" sz="33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2X</a:t>
            </a:r>
            <a:r>
              <a:rPr lang="en-US" altLang="zh-TW" sz="3300" b="1" baseline="-25000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0</a:t>
            </a:r>
            <a:r>
              <a:rPr lang="en-US" altLang="zh-TW" sz="33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 LYSO for </a:t>
            </a:r>
            <a:r>
              <a:rPr lang="it-IT" sz="33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3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3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3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3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33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3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3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3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3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300" b="1" i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l-GR" sz="33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3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3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300" i="1" dirty="0" smtClean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763" y="2637730"/>
            <a:ext cx="4089237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6773" y="4914586"/>
            <a:ext cx="3946639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字方塊 23"/>
          <p:cNvSpPr txBox="1"/>
          <p:nvPr/>
        </p:nvSpPr>
        <p:spPr>
          <a:xfrm>
            <a:off x="0" y="50004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/>
              <a:t>  Bhabha hits on LYSO |y|&gt;12mm</a:t>
            </a:r>
            <a:endParaRPr lang="en-US" altLang="zh-TW" sz="2000" b="1" dirty="0" smtClean="0"/>
          </a:p>
        </p:txBody>
      </p:sp>
      <p:sp>
        <p:nvSpPr>
          <p:cNvPr id="25" name="文字方塊 24"/>
          <p:cNvSpPr txBox="1"/>
          <p:nvPr/>
        </p:nvSpPr>
        <p:spPr>
          <a:xfrm>
            <a:off x="5214942" y="1357298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276225"/>
            <a:r>
              <a:rPr lang="en-US" altLang="zh-TW" sz="2000" b="1" dirty="0" smtClean="0"/>
              <a:t>sum </a:t>
            </a:r>
            <a:r>
              <a:rPr lang="en-US" altLang="zh-TW" sz="2000" b="1" dirty="0" err="1" smtClean="0"/>
              <a:t>dE</a:t>
            </a:r>
            <a:r>
              <a:rPr lang="en-US" altLang="zh-TW" sz="2000" b="1" dirty="0" smtClean="0"/>
              <a:t>/</a:t>
            </a:r>
            <a:r>
              <a:rPr lang="en-US" altLang="zh-TW" sz="2000" b="1" dirty="0" err="1" smtClean="0"/>
              <a:t>dx</a:t>
            </a:r>
            <a:r>
              <a:rPr lang="en-US" altLang="zh-TW" sz="2000" b="1" dirty="0" smtClean="0"/>
              <a:t>   all LYSO bars  </a:t>
            </a:r>
            <a:r>
              <a:rPr lang="en-US" altLang="zh-TW" sz="1400" b="1" dirty="0" smtClean="0"/>
              <a:t>(a plane)</a:t>
            </a:r>
            <a:endParaRPr lang="en-US" altLang="zh-TW" sz="2000" b="1" dirty="0" smtClean="0"/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 </a:t>
            </a:r>
            <a:r>
              <a:rPr lang="en-US" altLang="zh-TW" b="1" dirty="0" smtClean="0"/>
              <a:t>one track 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:  </a:t>
            </a:r>
            <a:r>
              <a:rPr lang="en-US" altLang="zh-TW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b="1" dirty="0" smtClean="0">
                <a:solidFill>
                  <a:srgbClr val="FF0000"/>
                </a:solidFill>
                <a:cs typeface="Times New Roman" pitchFamily="18" charset="0"/>
              </a:rPr>
              <a:t> m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in. 20 </a:t>
            </a:r>
            <a:r>
              <a:rPr lang="en-US" b="1" dirty="0" err="1" smtClean="0">
                <a:solidFill>
                  <a:srgbClr val="FF0000"/>
                </a:solidFill>
                <a:cs typeface="Times New Roman" pitchFamily="18" charset="0"/>
              </a:rPr>
              <a:t>MeV</a:t>
            </a:r>
            <a:endParaRPr lang="en-US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b="1" dirty="0" smtClean="0"/>
              <a:t>(e</a:t>
            </a:r>
            <a:r>
              <a:rPr lang="en-US" altLang="zh-TW" b="1" baseline="30000" dirty="0" smtClean="0"/>
              <a:t>± </a:t>
            </a:r>
            <a:r>
              <a:rPr lang="en-US" altLang="zh-TW" b="1" dirty="0" smtClean="0"/>
              <a:t>+ FSR</a:t>
            </a:r>
            <a:r>
              <a:rPr lang="el-GR" altLang="zh-TW" b="1" dirty="0" smtClean="0"/>
              <a:t>γ</a:t>
            </a:r>
            <a:r>
              <a:rPr lang="en-US" altLang="zh-TW" b="1" dirty="0" smtClean="0"/>
              <a:t>) :     two MIPs, </a:t>
            </a:r>
            <a:r>
              <a:rPr lang="en-US" altLang="zh-TW" b="1" dirty="0" err="1" smtClean="0"/>
              <a:t>sumE</a:t>
            </a:r>
            <a:r>
              <a:rPr lang="en-US" altLang="zh-TW" b="1" dirty="0" smtClean="0"/>
              <a:t> x2 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125022" y="3183953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endParaRPr 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5846851" y="465373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sz="2000" b="1" dirty="0" smtClean="0">
                <a:solidFill>
                  <a:srgbClr val="FF0000"/>
                </a:solidFill>
                <a:cs typeface="Times New Roman" pitchFamily="18" charset="0"/>
              </a:rPr>
              <a:t>(R&lt;9mm)/</a:t>
            </a:r>
            <a:r>
              <a:rPr lang="en-US" altLang="zh-TW" sz="20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endParaRPr 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5143504" y="2357430"/>
            <a:ext cx="3857651" cy="2975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b="1" i="1" dirty="0" smtClean="0">
                <a:solidFill>
                  <a:srgbClr val="FF0000"/>
                </a:solidFill>
              </a:rPr>
              <a:t>Loop Bar        N</a:t>
            </a:r>
            <a:r>
              <a:rPr lang="el-GR" altLang="zh-TW" sz="1600" b="1" i="1" dirty="0" smtClean="0">
                <a:solidFill>
                  <a:srgbClr val="FF0000"/>
                </a:solidFill>
              </a:rPr>
              <a:t>γ</a:t>
            </a:r>
            <a:r>
              <a:rPr lang="en-US" altLang="zh-TW" sz="1600" b="1" i="1" dirty="0" smtClean="0">
                <a:solidFill>
                  <a:srgbClr val="FF0000"/>
                </a:solidFill>
              </a:rPr>
              <a:t>=0                                   </a:t>
            </a:r>
            <a:r>
              <a:rPr lang="en-US" altLang="zh-TW" sz="1600" b="1" i="1" dirty="0" smtClean="0">
                <a:solidFill>
                  <a:srgbClr val="0000FF"/>
                </a:solidFill>
              </a:rPr>
              <a:t>N</a:t>
            </a:r>
            <a:r>
              <a:rPr lang="el-GR" altLang="zh-TW" sz="1600" b="1" i="1" dirty="0" smtClean="0">
                <a:solidFill>
                  <a:srgbClr val="0000FF"/>
                </a:solidFill>
              </a:rPr>
              <a:t>γ</a:t>
            </a:r>
            <a:r>
              <a:rPr lang="en-US" altLang="zh-TW" sz="1600" b="1" i="1" dirty="0" smtClean="0">
                <a:solidFill>
                  <a:srgbClr val="0000FF"/>
                </a:solidFill>
              </a:rPr>
              <a:t>&gt;0 </a:t>
            </a:r>
            <a:endParaRPr lang="en-US" sz="1600" b="1" i="1" dirty="0">
              <a:solidFill>
                <a:srgbClr val="0000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3857628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GEANT hits E&gt;</a:t>
            </a:r>
            <a:r>
              <a:rPr lang="en-US" altLang="zh-TW" sz="1600" b="1" dirty="0" err="1" smtClean="0">
                <a:solidFill>
                  <a:srgbClr val="0000FF"/>
                </a:solidFill>
              </a:rPr>
              <a:t>Eb</a:t>
            </a:r>
            <a:r>
              <a:rPr lang="en-US" altLang="zh-TW" sz="1600" b="1" dirty="0" smtClean="0">
                <a:solidFill>
                  <a:srgbClr val="0000FF"/>
                </a:solidFill>
              </a:rPr>
              <a:t>/2</a:t>
            </a:r>
          </a:p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33mRad boosted</a:t>
            </a:r>
          </a:p>
          <a:p>
            <a:pPr>
              <a:lnSpc>
                <a:spcPts val="1600"/>
              </a:lnSpc>
            </a:pPr>
            <a:r>
              <a:rPr lang="en-US" altLang="zh-TW" sz="1600" b="1" dirty="0" smtClean="0">
                <a:solidFill>
                  <a:srgbClr val="0000FF"/>
                </a:solidFill>
              </a:rPr>
              <a:t>On LYSO @647mm      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692714"/>
            <a:ext cx="4572000" cy="216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文字方塊 30"/>
          <p:cNvSpPr txBox="1"/>
          <p:nvPr/>
        </p:nvSpPr>
        <p:spPr>
          <a:xfrm>
            <a:off x="142876" y="1033543"/>
            <a:ext cx="5072066" cy="189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 incident particles are e</a:t>
            </a:r>
            <a:r>
              <a:rPr lang="en-US" altLang="zh-TW" sz="2000" b="1" baseline="30000" dirty="0" smtClean="0"/>
              <a:t>±</a:t>
            </a:r>
            <a:r>
              <a:rPr lang="en-US" altLang="zh-TW" sz="2000" b="1" dirty="0" smtClean="0"/>
              <a:t>,(</a:t>
            </a:r>
            <a:r>
              <a:rPr lang="el-GR" altLang="zh-TW" sz="2000" b="1" dirty="0" smtClean="0"/>
              <a:t>γ</a:t>
            </a:r>
            <a:r>
              <a:rPr lang="en-US" altLang="zh-TW" sz="2000" b="1" dirty="0" smtClean="0"/>
              <a:t>)  and secondaries</a:t>
            </a:r>
            <a:endParaRPr lang="en-US" altLang="zh-TW" dirty="0" smtClean="0"/>
          </a:p>
          <a:p>
            <a:pPr marL="355600" indent="-269875"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GEANT  sum </a:t>
            </a:r>
            <a:r>
              <a:rPr lang="en-US" b="1" dirty="0" err="1" smtClean="0">
                <a:cs typeface="Times New Roman" pitchFamily="18" charset="0"/>
              </a:rPr>
              <a:t>dE</a:t>
            </a:r>
            <a:r>
              <a:rPr lang="en-US" b="1" dirty="0" smtClean="0">
                <a:cs typeface="Times New Roman" pitchFamily="18" charset="0"/>
              </a:rPr>
              <a:t>/</a:t>
            </a:r>
            <a:r>
              <a:rPr lang="en-US" b="1" dirty="0" err="1" smtClean="0">
                <a:cs typeface="Times New Roman" pitchFamily="18" charset="0"/>
              </a:rPr>
              <a:t>dx</a:t>
            </a:r>
            <a:r>
              <a:rPr lang="en-US" b="1" dirty="0" smtClean="0">
                <a:cs typeface="Times New Roman" pitchFamily="18" charset="0"/>
              </a:rPr>
              <a:t> in each LYSO bars</a:t>
            </a:r>
          </a:p>
          <a:p>
            <a:pPr marL="355600" indent="-269875">
              <a:lnSpc>
                <a:spcPts val="1900"/>
              </a:lnSpc>
            </a:pPr>
            <a:r>
              <a:rPr lang="en-US" b="1" dirty="0" smtClean="0"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3x3mm</a:t>
            </a:r>
            <a:r>
              <a:rPr lang="en-US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, 23 mm long, 2X</a:t>
            </a:r>
            <a:r>
              <a:rPr lang="en-US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marL="355600" indent="-269875">
              <a:lnSpc>
                <a:spcPts val="1900"/>
              </a:lnSpc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Deviation to </a:t>
            </a:r>
            <a:r>
              <a:rPr lang="en-US" altLang="zh-TW" b="1" dirty="0" smtClean="0"/>
              <a:t>e</a:t>
            </a:r>
            <a:r>
              <a:rPr lang="en-US" altLang="zh-TW" b="1" baseline="30000" dirty="0" smtClean="0"/>
              <a:t>± </a:t>
            </a:r>
            <a:r>
              <a:rPr lang="en-US" b="1" dirty="0" smtClean="0">
                <a:cs typeface="Times New Roman" pitchFamily="18" charset="0"/>
              </a:rPr>
              <a:t>truth   </a:t>
            </a:r>
            <a:r>
              <a:rPr lang="en-US" dirty="0" smtClean="0">
                <a:cs typeface="Times New Roman" pitchFamily="18" charset="0"/>
              </a:rPr>
              <a:t>(impact hit &gt;</a:t>
            </a:r>
            <a:r>
              <a:rPr lang="en-US" dirty="0" err="1" smtClean="0">
                <a:cs typeface="Times New Roman" pitchFamily="18" charset="0"/>
              </a:rPr>
              <a:t>Eb</a:t>
            </a:r>
            <a:r>
              <a:rPr lang="en-US" dirty="0" smtClean="0">
                <a:cs typeface="Times New Roman" pitchFamily="18" charset="0"/>
              </a:rPr>
              <a:t>/2)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	mostly &lt; 0.2mm</a:t>
            </a:r>
          </a:p>
          <a:p>
            <a:pPr marL="355600" indent="-269875">
              <a:lnSpc>
                <a:spcPts val="1900"/>
              </a:lnSpc>
              <a:buFont typeface="Calibri" pitchFamily="34" charset="0"/>
              <a:buChar char="○"/>
            </a:pPr>
            <a:r>
              <a:rPr lang="en-US" b="1" dirty="0" smtClean="0">
                <a:cs typeface="Times New Roman" pitchFamily="18" charset="0"/>
              </a:rPr>
              <a:t>Hit distributions in a Bar</a:t>
            </a:r>
          </a:p>
          <a:p>
            <a:pPr marL="355600" indent="-269875">
              <a:lnSpc>
                <a:spcPts val="1900"/>
              </a:lnSpc>
            </a:pPr>
            <a:r>
              <a:rPr lang="en-US" dirty="0" smtClean="0">
                <a:cs typeface="Times New Roman" pitchFamily="18" charset="0"/>
              </a:rPr>
              <a:t>	distributed due to Bhabha </a:t>
            </a:r>
            <a:r>
              <a:rPr lang="el-GR" dirty="0" smtClean="0">
                <a:cs typeface="Times New Roman" pitchFamily="18" charset="0"/>
              </a:rPr>
              <a:t>θ</a:t>
            </a:r>
            <a:r>
              <a:rPr lang="en-US" dirty="0" smtClean="0">
                <a:cs typeface="Times New Roman" pitchFamily="18" charset="0"/>
              </a:rPr>
              <a:t>,  w./</a:t>
            </a:r>
            <a:r>
              <a:rPr lang="en-US" dirty="0" err="1" smtClean="0">
                <a:cs typeface="Times New Roman" pitchFamily="18" charset="0"/>
              </a:rPr>
              <a:t>w.o</a:t>
            </a:r>
            <a:r>
              <a:rPr lang="en-US" dirty="0" smtClean="0">
                <a:cs typeface="Times New Roman" pitchFamily="18" charset="0"/>
              </a:rPr>
              <a:t>. photon </a:t>
            </a:r>
            <a:endParaRPr lang="it-IT" dirty="0" smtClean="0"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00430" y="4572008"/>
            <a:ext cx="1361591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b="1" dirty="0" smtClean="0">
                <a:solidFill>
                  <a:srgbClr val="0000FF"/>
                </a:solidFill>
              </a:rPr>
              <a:t>dR to Truth  </a:t>
            </a:r>
          </a:p>
          <a:p>
            <a:pPr>
              <a:lnSpc>
                <a:spcPts val="1600"/>
              </a:lnSpc>
            </a:pPr>
            <a:r>
              <a:rPr lang="en-US" altLang="zh-TW" b="1" dirty="0" smtClean="0">
                <a:solidFill>
                  <a:srgbClr val="0000FF"/>
                </a:solidFill>
              </a:rPr>
              <a:t>N</a:t>
            </a:r>
            <a:r>
              <a:rPr lang="el-GR" altLang="zh-TW" b="1" dirty="0" smtClean="0">
                <a:solidFill>
                  <a:srgbClr val="0000FF"/>
                </a:solidFill>
              </a:rPr>
              <a:t>γ</a:t>
            </a:r>
            <a:r>
              <a:rPr lang="en-US" altLang="zh-TW" b="1" dirty="0" smtClean="0">
                <a:solidFill>
                  <a:srgbClr val="0000FF"/>
                </a:solidFill>
              </a:rPr>
              <a:t> &gt; 0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1"/>
          <p:cNvGrpSpPr>
            <a:grpSpLocks noChangeAspect="1"/>
          </p:cNvGrpSpPr>
          <p:nvPr/>
        </p:nvGrpSpPr>
        <p:grpSpPr>
          <a:xfrm>
            <a:off x="680718" y="3946476"/>
            <a:ext cx="2928958" cy="2840086"/>
            <a:chOff x="5000628" y="2571744"/>
            <a:chExt cx="3752850" cy="37147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2571744"/>
              <a:ext cx="375285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直線接點 16"/>
            <p:cNvCxnSpPr/>
            <p:nvPr/>
          </p:nvCxnSpPr>
          <p:spPr>
            <a:xfrm>
              <a:off x="5715008" y="4070354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5715008" y="4536000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528389" cy="15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251520" y="2710630"/>
            <a:ext cx="5249174" cy="361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8965660" cy="622422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Bhabha event pile-up  </a:t>
            </a:r>
            <a:endParaRPr lang="zh-TW" altLang="en-US" sz="3200" b="1" dirty="0"/>
          </a:p>
        </p:txBody>
      </p:sp>
      <p:sp>
        <p:nvSpPr>
          <p:cNvPr id="11" name="矩形 10"/>
          <p:cNvSpPr/>
          <p:nvPr/>
        </p:nvSpPr>
        <p:spPr>
          <a:xfrm>
            <a:off x="142876" y="637057"/>
            <a:ext cx="6072198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High-</a:t>
            </a:r>
            <a:r>
              <a:rPr lang="en-US" altLang="zh-TW" sz="2000" dirty="0" err="1" smtClean="0">
                <a:sym typeface="Wingdings" pitchFamily="2" charset="2"/>
              </a:rPr>
              <a:t>Lumi</a:t>
            </a:r>
            <a:r>
              <a:rPr lang="en-US" altLang="zh-TW" sz="2000" dirty="0" smtClean="0">
                <a:sym typeface="Wingdings" pitchFamily="2" charset="2"/>
              </a:rPr>
              <a:t> Z  </a:t>
            </a:r>
            <a:r>
              <a:rPr lang="en-US" altLang="zh-TW" sz="1400" dirty="0" smtClean="0">
                <a:sym typeface="Wingdings" pitchFamily="2" charset="2"/>
              </a:rPr>
              <a:t> </a:t>
            </a:r>
            <a:r>
              <a:rPr lang="en-US" altLang="zh-TW" sz="2000" dirty="0" err="1" smtClean="0">
                <a:sym typeface="Wingdings" pitchFamily="2" charset="2"/>
              </a:rPr>
              <a:t>L</a:t>
            </a:r>
            <a:r>
              <a:rPr lang="en-US" altLang="zh-TW" sz="2000" baseline="-25000" dirty="0" err="1" smtClean="0">
                <a:sym typeface="Wingdings" pitchFamily="2" charset="2"/>
              </a:rPr>
              <a:t>max</a:t>
            </a:r>
            <a:r>
              <a:rPr lang="en-US" altLang="zh-TW" sz="2000" dirty="0" smtClean="0">
                <a:sym typeface="Wingdings" pitchFamily="2" charset="2"/>
              </a:rPr>
              <a:t>/IP =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115 x 10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34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/cm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Bhabha both 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, 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kern="100" dirty="0" smtClean="0">
                <a:ea typeface="新細明體"/>
                <a:cs typeface="Times New Roman"/>
              </a:rPr>
              <a:t> </a:t>
            </a:r>
            <a:r>
              <a:rPr lang="en-US" altLang="zh-TW" sz="2000" dirty="0" smtClean="0">
                <a:sym typeface="Wingdings" pitchFamily="2" charset="2"/>
              </a:rPr>
              <a:t>detected,  X-sec 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246 </a:t>
            </a:r>
            <a:r>
              <a:rPr lang="en-US" altLang="zh-TW" sz="2000" b="1" dirty="0" err="1" smtClean="0">
                <a:solidFill>
                  <a:srgbClr val="FF0000"/>
                </a:solidFill>
                <a:sym typeface="Wingdings" pitchFamily="2" charset="2"/>
              </a:rPr>
              <a:t>nb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dirty="0" smtClean="0">
                <a:sym typeface="Wingdings" pitchFamily="2" charset="2"/>
              </a:rPr>
              <a:t>= (246x10</a:t>
            </a:r>
            <a:r>
              <a:rPr lang="en-US" altLang="zh-TW" sz="2000" baseline="30000" dirty="0" smtClean="0">
                <a:sym typeface="Wingdings" pitchFamily="2" charset="2"/>
              </a:rPr>
              <a:t>-33</a:t>
            </a:r>
            <a:r>
              <a:rPr lang="en-US" altLang="zh-TW" sz="2000" dirty="0" smtClean="0">
                <a:sym typeface="Wingdings" pitchFamily="2" charset="2"/>
              </a:rPr>
              <a:t>) x (115 x 10</a:t>
            </a:r>
            <a:r>
              <a:rPr lang="en-US" altLang="zh-TW" sz="2000" baseline="30000" dirty="0" smtClean="0">
                <a:sym typeface="Wingdings" pitchFamily="2" charset="2"/>
              </a:rPr>
              <a:t>34</a:t>
            </a:r>
            <a:r>
              <a:rPr lang="en-US" altLang="zh-TW" sz="2000" dirty="0" smtClean="0">
                <a:sym typeface="Wingdings" pitchFamily="2" charset="2"/>
              </a:rPr>
              <a:t>) /s  </a:t>
            </a:r>
            <a:r>
              <a:rPr lang="en-US" altLang="zh-TW" sz="2000" b="1" dirty="0" smtClean="0">
                <a:sym typeface="Wingdings" pitchFamily="2" charset="2"/>
              </a:rPr>
              <a:t>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115 kHz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000" dirty="0" smtClean="0">
                <a:sym typeface="Wingdings" pitchFamily="2" charset="2"/>
              </a:rPr>
              <a:t>Event rate / 25 ns bunch crossing </a:t>
            </a:r>
          </a:p>
          <a:p>
            <a:pPr marL="266700" indent="-266700">
              <a:lnSpc>
                <a:spcPts val="2000"/>
              </a:lnSpc>
            </a:pPr>
            <a:r>
              <a:rPr lang="en-US" altLang="zh-TW" sz="2000" dirty="0" smtClean="0">
                <a:sym typeface="Wingdings" pitchFamily="2" charset="2"/>
              </a:rPr>
              <a:t>	=  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0.003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 events /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263525" indent="-263525">
              <a:buFont typeface="+mj-lt"/>
              <a:buAutoNum type="arabicPeriod" startAt="4"/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Pile-up:   next 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., @adjacent cell  </a:t>
            </a:r>
          </a:p>
          <a:p>
            <a:pPr marL="266700" indent="-266700">
              <a:lnSpc>
                <a:spcPts val="23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dirty="0" smtClean="0">
                <a:sym typeface="Wingdings" pitchFamily="2" charset="2"/>
              </a:rPr>
              <a:t>Pile-up Fraction = 0.018*6cells/2sides = </a:t>
            </a:r>
            <a:r>
              <a:rPr lang="en-US" altLang="zh-TW" sz="2000" b="1" dirty="0" smtClean="0">
                <a:solidFill>
                  <a:srgbClr val="0000FF"/>
                </a:solidFill>
                <a:sym typeface="Wingdings" pitchFamily="2" charset="2"/>
              </a:rPr>
              <a:t>0.054</a:t>
            </a: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endParaRPr lang="en-US" altLang="zh-TW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>
              <a:lnSpc>
                <a:spcPts val="26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Pile-up rate </a:t>
            </a:r>
            <a:r>
              <a:rPr lang="en-US" altLang="zh-TW" sz="2400" dirty="0" smtClean="0">
                <a:sym typeface="Wingdings" pitchFamily="2" charset="2"/>
              </a:rPr>
              <a:t>= 0.003*0.054 = 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1.6 x 10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-4</a:t>
            </a:r>
            <a:endParaRPr lang="en-US" altLang="zh-TW" sz="2400" b="1" baseline="30000" dirty="0" smtClean="0">
              <a:solidFill>
                <a:srgbClr val="0000FF"/>
              </a:solidFill>
              <a:sym typeface="Wingdings" pitchFamily="2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090" y="3571876"/>
            <a:ext cx="42484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50 GeV e- 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shower in 3x3 mm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cells</a:t>
            </a:r>
            <a:endParaRPr lang="en-US" altLang="zh-TW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ts val="2400"/>
              </a:lnSpc>
            </a:pPr>
            <a:endParaRPr lang="zh-TW" altLang="en-US" sz="2400" dirty="0" smtClean="0"/>
          </a:p>
          <a:p>
            <a:endParaRPr lang="zh-TW" altLang="en-US" sz="2400" dirty="0"/>
          </a:p>
        </p:txBody>
      </p:sp>
      <p:grpSp>
        <p:nvGrpSpPr>
          <p:cNvPr id="5" name="群組 18"/>
          <p:cNvGrpSpPr/>
          <p:nvPr/>
        </p:nvGrpSpPr>
        <p:grpSpPr>
          <a:xfrm>
            <a:off x="4643438" y="5572140"/>
            <a:ext cx="3714776" cy="1166821"/>
            <a:chOff x="714348" y="5012778"/>
            <a:chExt cx="4071966" cy="1526850"/>
          </a:xfrm>
        </p:grpSpPr>
        <p:grpSp>
          <p:nvGrpSpPr>
            <p:cNvPr id="6" name="群組 37"/>
            <p:cNvGrpSpPr/>
            <p:nvPr/>
          </p:nvGrpSpPr>
          <p:grpSpPr>
            <a:xfrm>
              <a:off x="714348" y="5012778"/>
              <a:ext cx="4071966" cy="1273184"/>
              <a:chOff x="500034" y="4156080"/>
              <a:chExt cx="4071966" cy="1273184"/>
            </a:xfrm>
          </p:grpSpPr>
          <p:grpSp>
            <p:nvGrpSpPr>
              <p:cNvPr id="7" name="群組 36"/>
              <p:cNvGrpSpPr/>
              <p:nvPr/>
            </p:nvGrpSpPr>
            <p:grpSpPr>
              <a:xfrm>
                <a:off x="500034" y="4156080"/>
                <a:ext cx="4071966" cy="1273184"/>
                <a:chOff x="500034" y="4156080"/>
                <a:chExt cx="4071966" cy="1273184"/>
              </a:xfrm>
            </p:grpSpPr>
            <p:cxnSp>
              <p:nvCxnSpPr>
                <p:cNvPr id="26" name="直線接點 25"/>
                <p:cNvCxnSpPr/>
                <p:nvPr/>
              </p:nvCxnSpPr>
              <p:spPr>
                <a:xfrm>
                  <a:off x="500034" y="5356238"/>
                  <a:ext cx="407196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手繪多邊形 26"/>
                <p:cNvSpPr/>
                <p:nvPr/>
              </p:nvSpPr>
              <p:spPr>
                <a:xfrm>
                  <a:off x="771524" y="4156080"/>
                  <a:ext cx="1854200" cy="1187450"/>
                </a:xfrm>
                <a:custGeom>
                  <a:avLst/>
                  <a:gdLst>
                    <a:gd name="connsiteX0" fmla="*/ 0 w 1854200"/>
                    <a:gd name="connsiteY0" fmla="*/ 1187450 h 1187450"/>
                    <a:gd name="connsiteX1" fmla="*/ 88900 w 1854200"/>
                    <a:gd name="connsiteY1" fmla="*/ 590550 h 1187450"/>
                    <a:gd name="connsiteX2" fmla="*/ 152400 w 1854200"/>
                    <a:gd name="connsiteY2" fmla="*/ 190500 h 1187450"/>
                    <a:gd name="connsiteX3" fmla="*/ 203200 w 1854200"/>
                    <a:gd name="connsiteY3" fmla="*/ 57150 h 1187450"/>
                    <a:gd name="connsiteX4" fmla="*/ 247650 w 1854200"/>
                    <a:gd name="connsiteY4" fmla="*/ 0 h 1187450"/>
                    <a:gd name="connsiteX5" fmla="*/ 298450 w 1854200"/>
                    <a:gd name="connsiteY5" fmla="*/ 57150 h 1187450"/>
                    <a:gd name="connsiteX6" fmla="*/ 355600 w 1854200"/>
                    <a:gd name="connsiteY6" fmla="*/ 266700 h 1187450"/>
                    <a:gd name="connsiteX7" fmla="*/ 419100 w 1854200"/>
                    <a:gd name="connsiteY7" fmla="*/ 444500 h 1187450"/>
                    <a:gd name="connsiteX8" fmla="*/ 527050 w 1854200"/>
                    <a:gd name="connsiteY8" fmla="*/ 635000 h 1187450"/>
                    <a:gd name="connsiteX9" fmla="*/ 698500 w 1854200"/>
                    <a:gd name="connsiteY9" fmla="*/ 838200 h 1187450"/>
                    <a:gd name="connsiteX10" fmla="*/ 908050 w 1854200"/>
                    <a:gd name="connsiteY10" fmla="*/ 958850 h 1187450"/>
                    <a:gd name="connsiteX11" fmla="*/ 1104900 w 1854200"/>
                    <a:gd name="connsiteY11" fmla="*/ 1022350 h 1187450"/>
                    <a:gd name="connsiteX12" fmla="*/ 1384300 w 1854200"/>
                    <a:gd name="connsiteY12" fmla="*/ 1079500 h 1187450"/>
                    <a:gd name="connsiteX13" fmla="*/ 1714500 w 1854200"/>
                    <a:gd name="connsiteY13" fmla="*/ 1111250 h 1187450"/>
                    <a:gd name="connsiteX14" fmla="*/ 1854200 w 1854200"/>
                    <a:gd name="connsiteY14" fmla="*/ 1092200 h 118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4200" h="1187450">
                      <a:moveTo>
                        <a:pt x="0" y="1187450"/>
                      </a:moveTo>
                      <a:cubicBezTo>
                        <a:pt x="31750" y="972079"/>
                        <a:pt x="63500" y="756708"/>
                        <a:pt x="88900" y="590550"/>
                      </a:cubicBezTo>
                      <a:cubicBezTo>
                        <a:pt x="114300" y="424392"/>
                        <a:pt x="133350" y="279400"/>
                        <a:pt x="152400" y="190500"/>
                      </a:cubicBezTo>
                      <a:cubicBezTo>
                        <a:pt x="171450" y="101600"/>
                        <a:pt x="187325" y="88900"/>
                        <a:pt x="203200" y="57150"/>
                      </a:cubicBezTo>
                      <a:cubicBezTo>
                        <a:pt x="219075" y="25400"/>
                        <a:pt x="231775" y="0"/>
                        <a:pt x="247650" y="0"/>
                      </a:cubicBezTo>
                      <a:cubicBezTo>
                        <a:pt x="263525" y="0"/>
                        <a:pt x="280458" y="12700"/>
                        <a:pt x="298450" y="57150"/>
                      </a:cubicBezTo>
                      <a:cubicBezTo>
                        <a:pt x="316442" y="101600"/>
                        <a:pt x="335492" y="202142"/>
                        <a:pt x="355600" y="266700"/>
                      </a:cubicBezTo>
                      <a:cubicBezTo>
                        <a:pt x="375708" y="331258"/>
                        <a:pt x="390525" y="383117"/>
                        <a:pt x="419100" y="444500"/>
                      </a:cubicBezTo>
                      <a:cubicBezTo>
                        <a:pt x="447675" y="505883"/>
                        <a:pt x="480483" y="569383"/>
                        <a:pt x="527050" y="635000"/>
                      </a:cubicBezTo>
                      <a:cubicBezTo>
                        <a:pt x="573617" y="700617"/>
                        <a:pt x="635000" y="784225"/>
                        <a:pt x="698500" y="838200"/>
                      </a:cubicBezTo>
                      <a:cubicBezTo>
                        <a:pt x="762000" y="892175"/>
                        <a:pt x="840317" y="928158"/>
                        <a:pt x="908050" y="958850"/>
                      </a:cubicBezTo>
                      <a:cubicBezTo>
                        <a:pt x="975783" y="989542"/>
                        <a:pt x="1025525" y="1002242"/>
                        <a:pt x="1104900" y="1022350"/>
                      </a:cubicBezTo>
                      <a:cubicBezTo>
                        <a:pt x="1184275" y="1042458"/>
                        <a:pt x="1282700" y="1064683"/>
                        <a:pt x="1384300" y="1079500"/>
                      </a:cubicBezTo>
                      <a:cubicBezTo>
                        <a:pt x="1485900" y="1094317"/>
                        <a:pt x="1636183" y="1109133"/>
                        <a:pt x="1714500" y="1111250"/>
                      </a:cubicBezTo>
                      <a:cubicBezTo>
                        <a:pt x="1792817" y="1113367"/>
                        <a:pt x="1823508" y="1102783"/>
                        <a:pt x="1854200" y="10922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8" name="直線接點 27"/>
                <p:cNvCxnSpPr/>
                <p:nvPr/>
              </p:nvCxnSpPr>
              <p:spPr>
                <a:xfrm rot="5400000">
                  <a:off x="2150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/>
                <p:nvPr/>
              </p:nvCxnSpPr>
              <p:spPr>
                <a:xfrm rot="5400000">
                  <a:off x="1143770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rot="5400000">
                  <a:off x="20708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rot="5400000">
                  <a:off x="3001158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/>
                <p:nvPr/>
              </p:nvCxnSpPr>
              <p:spPr>
                <a:xfrm rot="5400000">
                  <a:off x="3928264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手繪多邊形 24"/>
              <p:cNvSpPr/>
              <p:nvPr/>
            </p:nvSpPr>
            <p:spPr>
              <a:xfrm>
                <a:off x="1714480" y="4870460"/>
                <a:ext cx="1854200" cy="460370"/>
              </a:xfrm>
              <a:custGeom>
                <a:avLst/>
                <a:gdLst>
                  <a:gd name="connsiteX0" fmla="*/ 0 w 1854200"/>
                  <a:gd name="connsiteY0" fmla="*/ 1187450 h 1187450"/>
                  <a:gd name="connsiteX1" fmla="*/ 88900 w 1854200"/>
                  <a:gd name="connsiteY1" fmla="*/ 590550 h 1187450"/>
                  <a:gd name="connsiteX2" fmla="*/ 152400 w 1854200"/>
                  <a:gd name="connsiteY2" fmla="*/ 190500 h 1187450"/>
                  <a:gd name="connsiteX3" fmla="*/ 203200 w 1854200"/>
                  <a:gd name="connsiteY3" fmla="*/ 57150 h 1187450"/>
                  <a:gd name="connsiteX4" fmla="*/ 247650 w 1854200"/>
                  <a:gd name="connsiteY4" fmla="*/ 0 h 1187450"/>
                  <a:gd name="connsiteX5" fmla="*/ 298450 w 1854200"/>
                  <a:gd name="connsiteY5" fmla="*/ 57150 h 1187450"/>
                  <a:gd name="connsiteX6" fmla="*/ 355600 w 1854200"/>
                  <a:gd name="connsiteY6" fmla="*/ 266700 h 1187450"/>
                  <a:gd name="connsiteX7" fmla="*/ 419100 w 1854200"/>
                  <a:gd name="connsiteY7" fmla="*/ 444500 h 1187450"/>
                  <a:gd name="connsiteX8" fmla="*/ 527050 w 1854200"/>
                  <a:gd name="connsiteY8" fmla="*/ 635000 h 1187450"/>
                  <a:gd name="connsiteX9" fmla="*/ 698500 w 1854200"/>
                  <a:gd name="connsiteY9" fmla="*/ 838200 h 1187450"/>
                  <a:gd name="connsiteX10" fmla="*/ 908050 w 1854200"/>
                  <a:gd name="connsiteY10" fmla="*/ 958850 h 1187450"/>
                  <a:gd name="connsiteX11" fmla="*/ 1104900 w 1854200"/>
                  <a:gd name="connsiteY11" fmla="*/ 1022350 h 1187450"/>
                  <a:gd name="connsiteX12" fmla="*/ 1384300 w 1854200"/>
                  <a:gd name="connsiteY12" fmla="*/ 1079500 h 1187450"/>
                  <a:gd name="connsiteX13" fmla="*/ 1714500 w 1854200"/>
                  <a:gd name="connsiteY13" fmla="*/ 1111250 h 1187450"/>
                  <a:gd name="connsiteX14" fmla="*/ 1854200 w 1854200"/>
                  <a:gd name="connsiteY14" fmla="*/ 109220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4200" h="1187450">
                    <a:moveTo>
                      <a:pt x="0" y="1187450"/>
                    </a:moveTo>
                    <a:cubicBezTo>
                      <a:pt x="31750" y="972079"/>
                      <a:pt x="63500" y="756708"/>
                      <a:pt x="88900" y="590550"/>
                    </a:cubicBezTo>
                    <a:cubicBezTo>
                      <a:pt x="114300" y="424392"/>
                      <a:pt x="133350" y="279400"/>
                      <a:pt x="152400" y="190500"/>
                    </a:cubicBezTo>
                    <a:cubicBezTo>
                      <a:pt x="171450" y="101600"/>
                      <a:pt x="187325" y="88900"/>
                      <a:pt x="203200" y="57150"/>
                    </a:cubicBezTo>
                    <a:cubicBezTo>
                      <a:pt x="219075" y="25400"/>
                      <a:pt x="231775" y="0"/>
                      <a:pt x="247650" y="0"/>
                    </a:cubicBezTo>
                    <a:cubicBezTo>
                      <a:pt x="263525" y="0"/>
                      <a:pt x="280458" y="12700"/>
                      <a:pt x="298450" y="57150"/>
                    </a:cubicBezTo>
                    <a:cubicBezTo>
                      <a:pt x="316442" y="101600"/>
                      <a:pt x="335492" y="202142"/>
                      <a:pt x="355600" y="266700"/>
                    </a:cubicBezTo>
                    <a:cubicBezTo>
                      <a:pt x="375708" y="331258"/>
                      <a:pt x="390525" y="383117"/>
                      <a:pt x="419100" y="444500"/>
                    </a:cubicBezTo>
                    <a:cubicBezTo>
                      <a:pt x="447675" y="505883"/>
                      <a:pt x="480483" y="569383"/>
                      <a:pt x="527050" y="635000"/>
                    </a:cubicBezTo>
                    <a:cubicBezTo>
                      <a:pt x="573617" y="700617"/>
                      <a:pt x="635000" y="784225"/>
                      <a:pt x="698500" y="838200"/>
                    </a:cubicBezTo>
                    <a:cubicBezTo>
                      <a:pt x="762000" y="892175"/>
                      <a:pt x="840317" y="928158"/>
                      <a:pt x="908050" y="958850"/>
                    </a:cubicBezTo>
                    <a:cubicBezTo>
                      <a:pt x="975783" y="989542"/>
                      <a:pt x="1025525" y="1002242"/>
                      <a:pt x="1104900" y="1022350"/>
                    </a:cubicBezTo>
                    <a:cubicBezTo>
                      <a:pt x="1184275" y="1042458"/>
                      <a:pt x="1282700" y="1064683"/>
                      <a:pt x="1384300" y="1079500"/>
                    </a:cubicBezTo>
                    <a:cubicBezTo>
                      <a:pt x="1485900" y="1094317"/>
                      <a:pt x="1636183" y="1109133"/>
                      <a:pt x="1714500" y="1111250"/>
                    </a:cubicBezTo>
                    <a:cubicBezTo>
                      <a:pt x="1792817" y="1113367"/>
                      <a:pt x="1823508" y="1102783"/>
                      <a:pt x="1854200" y="10922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1" name="直線接點 20"/>
            <p:cNvCxnSpPr/>
            <p:nvPr/>
          </p:nvCxnSpPr>
          <p:spPr>
            <a:xfrm>
              <a:off x="857224" y="6298662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071538" y="6248131"/>
              <a:ext cx="718424" cy="29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70C0"/>
                  </a:solidFill>
                </a:rPr>
                <a:t>25 ns</a:t>
              </a:r>
              <a:endParaRPr lang="zh-TW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020450" y="5205086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LYSO signal overlap</a:t>
              </a:r>
              <a:endParaRPr lang="zh-TW" altLang="en-US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4899550" y="3702498"/>
            <a:ext cx="3744416" cy="512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b="1" dirty="0" smtClean="0">
                <a:sym typeface="Wingdings" pitchFamily="2" charset="2"/>
              </a:rPr>
              <a:t>event fraction /(cell  of 3x3mm</a:t>
            </a:r>
            <a:r>
              <a:rPr lang="en-US" altLang="zh-TW" b="1" baseline="30000" dirty="0" smtClean="0">
                <a:sym typeface="Wingdings" pitchFamily="2" charset="2"/>
              </a:rPr>
              <a:t>2</a:t>
            </a:r>
            <a:r>
              <a:rPr lang="en-US" altLang="zh-TW" b="1" dirty="0" smtClean="0">
                <a:sym typeface="Wingdings" pitchFamily="2" charset="2"/>
              </a:rPr>
              <a:t>)</a:t>
            </a:r>
          </a:p>
          <a:p>
            <a:pPr>
              <a:lnSpc>
                <a:spcPts val="1600"/>
              </a:lnSpc>
            </a:pPr>
            <a:r>
              <a:rPr lang="en-US" altLang="zh-TW" b="1" dirty="0" smtClean="0">
                <a:sym typeface="Wingdings" pitchFamily="2" charset="2"/>
              </a:rPr>
              <a:t>maximum at beampipe edge  =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0.018 </a:t>
            </a:r>
          </a:p>
        </p:txBody>
      </p:sp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5857884" y="1142984"/>
          <a:ext cx="2857520" cy="2000264"/>
        </p:xfrm>
        <a:graphic>
          <a:graphicData uri="http://schemas.openxmlformats.org/drawingml/2006/table">
            <a:tbl>
              <a:tblPr/>
              <a:tblGrid>
                <a:gridCol w="1031882"/>
                <a:gridCol w="1825638"/>
              </a:tblGrid>
              <a:tr h="2857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LAB both</a:t>
                      </a:r>
                      <a:r>
                        <a:rPr lang="en-US" sz="1600" b="1" kern="100" dirty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, 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400" kern="100" dirty="0" smtClean="0"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|y|&gt;15mm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257.8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245.9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85.4 </a:t>
                      </a:r>
                      <a:r>
                        <a:rPr lang="en-US" sz="18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78.0 </a:t>
                      </a:r>
                      <a:r>
                        <a:rPr lang="en-US" sz="18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|y|&gt;30mm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54.9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49.1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11207184" y="2543226"/>
            <a:ext cx="648072" cy="338554"/>
          </a:xfrm>
          <a:prstGeom prst="rect">
            <a:avLst/>
          </a:prstGeom>
          <a:solidFill>
            <a:srgbClr val="FF00FF">
              <a:alpha val="27000"/>
            </a:srgbClr>
          </a:solidFill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sz="1600" b="1" i="1" dirty="0" smtClean="0">
                <a:solidFill>
                  <a:srgbClr val="FF0000"/>
                </a:solidFill>
              </a:rPr>
              <a:t>CDR</a:t>
            </a:r>
            <a:endParaRPr lang="zh-TW" altLang="en-US" sz="1600" b="1" i="1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11278622" y="2043160"/>
            <a:ext cx="1080120" cy="338554"/>
          </a:xfrm>
          <a:prstGeom prst="rect">
            <a:avLst/>
          </a:prstGeom>
          <a:solidFill>
            <a:srgbClr val="FF00FF">
              <a:alpha val="27000"/>
            </a:srgbClr>
          </a:solidFill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sz="1600" b="1" i="1" dirty="0" smtClean="0">
                <a:solidFill>
                  <a:srgbClr val="FF0000"/>
                </a:solidFill>
              </a:rPr>
              <a:t>racetrack</a:t>
            </a:r>
            <a:endParaRPr lang="zh-TW" altLang="en-US" sz="1600" b="1" i="1" dirty="0">
              <a:solidFill>
                <a:srgbClr val="FF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857272" y="428604"/>
            <a:ext cx="2858132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2000" b="1" i="1" kern="100" dirty="0" smtClean="0">
                <a:cs typeface="Times New Roman"/>
              </a:rPr>
              <a:t>BHLUMI  acceptance</a:t>
            </a:r>
          </a:p>
          <a:p>
            <a:r>
              <a:rPr lang="en-US" altLang="zh-TW" sz="2000" b="1" i="1" kern="100" dirty="0" smtClean="0">
                <a:cs typeface="Times New Roman"/>
              </a:rPr>
              <a:t>z = 1000 mm</a:t>
            </a:r>
            <a:endParaRPr lang="en-US" altLang="zh-TW" sz="2000" i="1" kern="100" dirty="0"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785794"/>
            <a:ext cx="5638800" cy="94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764704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EM shower in PDG, GEANT simulation </a:t>
            </a:r>
            <a:endParaRPr lang="zh-TW" altLang="en-US" sz="3200" dirty="0"/>
          </a:p>
        </p:txBody>
      </p:sp>
      <p:sp>
        <p:nvSpPr>
          <p:cNvPr id="13" name="矩形 12"/>
          <p:cNvSpPr/>
          <p:nvPr/>
        </p:nvSpPr>
        <p:spPr>
          <a:xfrm>
            <a:off x="357158" y="1785926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66FF"/>
                </a:solidFill>
              </a:rPr>
              <a:t>Beam-tests planning for </a:t>
            </a:r>
            <a:r>
              <a:rPr lang="en-US" altLang="zh-TW" sz="2400" b="1" dirty="0" err="1" smtClean="0">
                <a:solidFill>
                  <a:srgbClr val="0066FF"/>
                </a:solidFill>
              </a:rPr>
              <a:t>LumiCal</a:t>
            </a:r>
            <a:r>
              <a:rPr lang="en-US" altLang="zh-TW" sz="2400" b="1" dirty="0" smtClean="0">
                <a:solidFill>
                  <a:srgbClr val="0066FF"/>
                </a:solidFill>
              </a:rPr>
              <a:t>:</a:t>
            </a:r>
          </a:p>
          <a:p>
            <a:r>
              <a:rPr lang="en-US" altLang="zh-TW" sz="2400" b="1" dirty="0" smtClean="0">
                <a:solidFill>
                  <a:srgbClr val="0066FF"/>
                </a:solidFill>
              </a:rPr>
              <a:t>Si wafer + LYSO </a:t>
            </a:r>
            <a:r>
              <a:rPr lang="en-US" altLang="zh-TW" sz="2400" b="1" dirty="0" err="1" smtClean="0">
                <a:solidFill>
                  <a:srgbClr val="0066FF"/>
                </a:solidFill>
              </a:rPr>
              <a:t>SiPM</a:t>
            </a:r>
            <a:r>
              <a:rPr lang="en-US" altLang="zh-TW" sz="2400" b="1" dirty="0" smtClean="0">
                <a:solidFill>
                  <a:srgbClr val="0066FF"/>
                </a:solidFill>
              </a:rPr>
              <a:t>  </a:t>
            </a:r>
          </a:p>
          <a:p>
            <a:pPr marL="266700" indent="-266700">
              <a:buFont typeface="新細明體" pitchFamily="18" charset="-120"/>
              <a:buChar char="。"/>
            </a:pPr>
            <a:r>
              <a:rPr lang="en-US" altLang="zh-TW" sz="2000" dirty="0" smtClean="0">
                <a:solidFill>
                  <a:srgbClr val="0066FF"/>
                </a:solidFill>
              </a:rPr>
              <a:t>100% quantum efficiency   </a:t>
            </a:r>
          </a:p>
          <a:p>
            <a:pPr marL="266700" indent="-266700"/>
            <a:r>
              <a:rPr lang="en-US" altLang="zh-TW" sz="2000" dirty="0" smtClean="0">
                <a:solidFill>
                  <a:srgbClr val="0066FF"/>
                </a:solidFill>
              </a:rPr>
              <a:t>	for electron Multiple scattering,  charged shower multiplicities</a:t>
            </a:r>
          </a:p>
          <a:p>
            <a:pPr marL="266700" indent="-266700">
              <a:buFont typeface="新細明體" pitchFamily="18" charset="-120"/>
              <a:buChar char="。"/>
            </a:pPr>
            <a:r>
              <a:rPr lang="en-US" altLang="zh-TW" sz="2000" dirty="0" err="1" smtClean="0">
                <a:solidFill>
                  <a:srgbClr val="0066FF"/>
                </a:solidFill>
              </a:rPr>
              <a:t>SiPM</a:t>
            </a:r>
            <a:r>
              <a:rPr lang="en-US" altLang="zh-TW" sz="2000" dirty="0" smtClean="0">
                <a:solidFill>
                  <a:srgbClr val="0066FF"/>
                </a:solidFill>
              </a:rPr>
              <a:t> for  photon counting in lateral </a:t>
            </a:r>
            <a:r>
              <a:rPr lang="en-US" altLang="zh-TW" dirty="0" smtClean="0">
                <a:solidFill>
                  <a:srgbClr val="0066FF"/>
                </a:solidFill>
              </a:rPr>
              <a:t>X</a:t>
            </a:r>
            <a:r>
              <a:rPr lang="en-US" altLang="zh-TW" baseline="-25000" dirty="0" smtClean="0">
                <a:solidFill>
                  <a:srgbClr val="0066FF"/>
                </a:solidFill>
              </a:rPr>
              <a:t>0</a:t>
            </a:r>
            <a:r>
              <a:rPr lang="en-US" altLang="zh-TW" dirty="0" smtClean="0">
                <a:solidFill>
                  <a:srgbClr val="0066FF"/>
                </a:solidFill>
              </a:rPr>
              <a:t> layers  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90663"/>
            <a:ext cx="4672010" cy="31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2857488" y="3714752"/>
            <a:ext cx="553998" cy="259080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Energy profile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358214" y="3643314"/>
            <a:ext cx="553998" cy="259080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eaVert"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Particle flow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158" y="714356"/>
            <a:ext cx="2853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GEANT3 parameters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agree with 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TestBeam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57158" y="4157497"/>
            <a:ext cx="2037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PDG lateral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shower profile</a:t>
            </a: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of EGS 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655957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63" y="2071678"/>
            <a:ext cx="4040469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608" y="0"/>
            <a:ext cx="8586192" cy="76470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Electron shower multiplicity </a:t>
            </a:r>
            <a:r>
              <a:rPr lang="en-US" altLang="zh-TW" dirty="0" err="1" smtClean="0">
                <a:solidFill>
                  <a:schemeClr val="tx1"/>
                </a:solidFill>
              </a:rPr>
              <a:t>vs</a:t>
            </a:r>
            <a:r>
              <a:rPr lang="en-US" altLang="zh-TW" dirty="0" smtClean="0">
                <a:solidFill>
                  <a:schemeClr val="tx1"/>
                </a:solidFill>
              </a:rPr>
              <a:t> GEANT3 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629400" y="642918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 smtClean="0">
                <a:latin typeface="+mj-lt"/>
                <a:ea typeface="MS PGothic" pitchFamily="34" charset="-128"/>
              </a:rPr>
              <a:t>NIM A388 (1997) 135</a:t>
            </a:r>
            <a:endParaRPr lang="en-US" altLang="zh-TW" sz="1600" dirty="0" smtClean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216" y="2721114"/>
            <a:ext cx="3587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 smtClean="0">
                <a:solidFill>
                  <a:srgbClr val="0066FF"/>
                </a:solidFill>
                <a:latin typeface="+mj-lt"/>
              </a:rPr>
              <a:t>Electron traversing Si-</a:t>
            </a:r>
            <a:r>
              <a:rPr lang="en-US" altLang="zh-TW" sz="2000" dirty="0" err="1" smtClean="0">
                <a:solidFill>
                  <a:srgbClr val="0066FF"/>
                </a:solidFill>
                <a:latin typeface="+mj-lt"/>
              </a:rPr>
              <a:t>det</a:t>
            </a:r>
            <a:r>
              <a:rPr lang="en-US" altLang="zh-TW" sz="2000" dirty="0" smtClean="0">
                <a:solidFill>
                  <a:srgbClr val="0066FF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TW" sz="2000" dirty="0" err="1" smtClean="0">
                <a:solidFill>
                  <a:srgbClr val="0066FF"/>
                </a:solidFill>
                <a:latin typeface="+mj-lt"/>
              </a:rPr>
              <a:t>Pb</a:t>
            </a:r>
            <a:r>
              <a:rPr lang="en-US" altLang="zh-TW" sz="2000" dirty="0" smtClean="0">
                <a:solidFill>
                  <a:srgbClr val="0066FF"/>
                </a:solidFill>
                <a:latin typeface="+mj-lt"/>
              </a:rPr>
              <a:t> inserted for shower profile 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43275"/>
            <a:ext cx="4554099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4071934" y="3786190"/>
            <a:ext cx="1053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050" dirty="0" smtClean="0">
                <a:solidFill>
                  <a:srgbClr val="FF0000"/>
                </a:solidFill>
                <a:latin typeface="+mj-lt"/>
              </a:rPr>
              <a:t>GEANT</a:t>
            </a:r>
          </a:p>
          <a:p>
            <a:pPr>
              <a:lnSpc>
                <a:spcPts val="1200"/>
              </a:lnSpc>
            </a:pPr>
            <a:r>
              <a:rPr lang="en-US" altLang="zh-TW" sz="1050" dirty="0" smtClean="0">
                <a:solidFill>
                  <a:srgbClr val="FF0000"/>
                </a:solidFill>
                <a:latin typeface="+mj-lt"/>
              </a:rPr>
              <a:t># </a:t>
            </a:r>
            <a:r>
              <a:rPr lang="en-US" altLang="zh-TW" sz="1050" dirty="0" err="1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en-US" altLang="zh-TW" sz="1050" dirty="0" smtClean="0">
                <a:solidFill>
                  <a:srgbClr val="FF0000"/>
                </a:solidFill>
                <a:latin typeface="+mj-lt"/>
              </a:rPr>
              <a:t>. particles</a:t>
            </a:r>
            <a:endParaRPr lang="zh-TW" altLang="en-US" sz="105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29124" y="4143380"/>
            <a:ext cx="76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857488" y="3286124"/>
            <a:ext cx="8435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zh-TW" sz="1050" dirty="0" smtClean="0">
                <a:solidFill>
                  <a:srgbClr val="FF0000"/>
                </a:solidFill>
                <a:latin typeface="+mj-lt"/>
              </a:rPr>
              <a:t>Si-</a:t>
            </a:r>
            <a:r>
              <a:rPr lang="en-US" altLang="zh-TW" sz="1050" dirty="0" err="1" smtClean="0">
                <a:solidFill>
                  <a:srgbClr val="FF0000"/>
                </a:solidFill>
                <a:latin typeface="+mj-lt"/>
              </a:rPr>
              <a:t>det</a:t>
            </a:r>
            <a:endParaRPr lang="en-US" altLang="zh-TW" sz="105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ts val="1200"/>
              </a:lnSpc>
            </a:pPr>
            <a:r>
              <a:rPr lang="en-US" altLang="zh-TW" sz="1050" dirty="0" smtClean="0">
                <a:solidFill>
                  <a:srgbClr val="FF0000"/>
                </a:solidFill>
                <a:latin typeface="+mj-lt"/>
              </a:rPr>
              <a:t>rec. cluster</a:t>
            </a:r>
          </a:p>
          <a:p>
            <a:pPr>
              <a:lnSpc>
                <a:spcPts val="1200"/>
              </a:lnSpc>
            </a:pPr>
            <a:r>
              <a:rPr lang="en-US" altLang="zh-TW" sz="1050" dirty="0" smtClean="0">
                <a:solidFill>
                  <a:srgbClr val="FF0000"/>
                </a:solidFill>
                <a:latin typeface="+mj-lt"/>
              </a:rPr>
              <a:t>data, MC</a:t>
            </a:r>
            <a:endParaRPr lang="zh-TW" altLang="en-US" sz="105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3357554" y="3929066"/>
            <a:ext cx="76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3810000" y="1981200"/>
            <a:ext cx="430887" cy="1066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absorber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74155" y="1785926"/>
            <a:ext cx="3827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0066FF"/>
                </a:solidFill>
                <a:latin typeface="+mj-lt"/>
              </a:rPr>
              <a:t>Si-strip clusters  eq. # </a:t>
            </a:r>
            <a:r>
              <a:rPr lang="en-US" altLang="zh-TW" sz="2000" dirty="0" err="1" smtClean="0">
                <a:solidFill>
                  <a:srgbClr val="0066FF"/>
                </a:solidFill>
                <a:latin typeface="+mj-lt"/>
              </a:rPr>
              <a:t>ch</a:t>
            </a:r>
            <a:r>
              <a:rPr lang="en-US" altLang="zh-TW" sz="2000" dirty="0" smtClean="0">
                <a:solidFill>
                  <a:srgbClr val="0066FF"/>
                </a:solidFill>
                <a:latin typeface="+mj-lt"/>
              </a:rPr>
              <a:t>. Particles </a:t>
            </a:r>
            <a:endParaRPr lang="zh-TW" altLang="en-US" sz="2000" dirty="0">
              <a:solidFill>
                <a:srgbClr val="0066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438400"/>
            <a:ext cx="4727654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608" y="0"/>
            <a:ext cx="8586192" cy="76470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50 </a:t>
            </a:r>
            <a:r>
              <a:rPr lang="en-US" altLang="zh-TW" dirty="0" err="1" smtClean="0">
                <a:solidFill>
                  <a:schemeClr val="tx1"/>
                </a:solidFill>
              </a:rPr>
              <a:t>GeV</a:t>
            </a:r>
            <a:r>
              <a:rPr lang="en-US" altLang="zh-TW" dirty="0" smtClean="0">
                <a:solidFill>
                  <a:schemeClr val="tx1"/>
                </a:solidFill>
              </a:rPr>
              <a:t> Electron shower multiplicity  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4800" y="7620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+mj-lt"/>
              </a:rPr>
              <a:t>Charged shower particles,  Si-</a:t>
            </a:r>
            <a:r>
              <a:rPr lang="en-US" altLang="zh-TW" sz="2000" b="1" dirty="0" err="1" smtClean="0">
                <a:latin typeface="+mj-lt"/>
              </a:rPr>
              <a:t>det</a:t>
            </a:r>
            <a:r>
              <a:rPr lang="en-US" altLang="zh-TW" sz="2000" b="1" dirty="0" smtClean="0">
                <a:latin typeface="+mj-lt"/>
              </a:rPr>
              <a:t> + Al absorber </a:t>
            </a:r>
          </a:p>
          <a:p>
            <a:r>
              <a:rPr lang="en-US" altLang="zh-TW" sz="2000" b="1" dirty="0" smtClean="0">
                <a:latin typeface="+mj-lt"/>
              </a:rPr>
              <a:t>–  </a:t>
            </a:r>
            <a:r>
              <a:rPr lang="en-US" altLang="zh-TW" sz="2000" dirty="0" smtClean="0">
                <a:latin typeface="+mj-lt"/>
              </a:rPr>
              <a:t>50 </a:t>
            </a:r>
            <a:r>
              <a:rPr lang="en-US" altLang="zh-TW" sz="2000" dirty="0" err="1" smtClean="0">
                <a:latin typeface="+mj-lt"/>
              </a:rPr>
              <a:t>GeV</a:t>
            </a:r>
            <a:r>
              <a:rPr lang="en-US" altLang="zh-TW" sz="2000" dirty="0" smtClean="0">
                <a:latin typeface="+mj-lt"/>
              </a:rPr>
              <a:t> electrons @ CERN X3</a:t>
            </a:r>
          </a:p>
          <a:p>
            <a:r>
              <a:rPr lang="en-US" altLang="zh-TW" sz="2000" b="1" dirty="0" smtClean="0">
                <a:latin typeface="+mj-lt"/>
              </a:rPr>
              <a:t>– </a:t>
            </a:r>
            <a:r>
              <a:rPr lang="en-US" altLang="zh-TW" sz="2000" dirty="0" smtClean="0">
                <a:latin typeface="+mj-lt"/>
              </a:rPr>
              <a:t> Si-strip 50um pitch 300um thick  </a:t>
            </a:r>
          </a:p>
          <a:p>
            <a:r>
              <a:rPr lang="en-US" altLang="zh-TW" sz="2000" b="1" dirty="0" smtClean="0">
                <a:latin typeface="+mj-lt"/>
              </a:rPr>
              <a:t>–  </a:t>
            </a:r>
            <a:r>
              <a:rPr lang="en-US" altLang="zh-TW" sz="2000" dirty="0" smtClean="0">
                <a:latin typeface="+mj-lt"/>
              </a:rPr>
              <a:t>Al absorber to expand shower distribution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553200" y="838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 smtClean="0">
                <a:latin typeface="+mj-lt"/>
                <a:ea typeface="MS PGothic" pitchFamily="34" charset="-128"/>
              </a:rPr>
              <a:t>NIM A374 (1995) 157</a:t>
            </a:r>
            <a:endParaRPr lang="en-US" altLang="zh-TW" sz="1400" dirty="0" smtClean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3962400" cy="39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608" y="0"/>
            <a:ext cx="8586192" cy="609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Electron shower profile </a:t>
            </a:r>
            <a:r>
              <a:rPr lang="en-US" altLang="zh-TW" dirty="0" err="1" smtClean="0">
                <a:solidFill>
                  <a:schemeClr val="tx1"/>
                </a:solidFill>
              </a:rPr>
              <a:t>vs</a:t>
            </a:r>
            <a:r>
              <a:rPr lang="en-US" altLang="zh-TW" dirty="0" smtClean="0">
                <a:solidFill>
                  <a:schemeClr val="tx1"/>
                </a:solidFill>
              </a:rPr>
              <a:t> GEANT3 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629400" y="428604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1600" dirty="0" smtClean="0">
                <a:latin typeface="+mj-lt"/>
                <a:ea typeface="MS PGothic" pitchFamily="34" charset="-128"/>
              </a:rPr>
              <a:t>NIM A374 (1995) 157</a:t>
            </a:r>
            <a:endParaRPr lang="en-US" altLang="zh-TW" sz="1400" dirty="0" smtClean="0"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282" y="500042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 smtClean="0">
                <a:latin typeface="+mj-lt"/>
              </a:rPr>
              <a:t>GEANT3 simulation of  traversing charged-particle </a:t>
            </a:r>
          </a:p>
          <a:p>
            <a:pPr>
              <a:spcBef>
                <a:spcPts val="0"/>
              </a:spcBef>
            </a:pPr>
            <a:r>
              <a:rPr lang="en-US" altLang="zh-TW" sz="2000" dirty="0" smtClean="0">
                <a:latin typeface="+mj-lt"/>
              </a:rPr>
              <a:t>signal randomly from  Landau of data, shared to 2 Si-strips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30588"/>
            <a:ext cx="4038600" cy="56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34641"/>
            <a:ext cx="4020480" cy="562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715140" y="834078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Hits on N3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020874" cy="6429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 smtClean="0">
                <a:cs typeface="Calibri" pitchFamily="34" charset="0"/>
              </a:rPr>
              <a:t>summary</a:t>
            </a:r>
            <a:endParaRPr lang="zh-TW" altLang="en-US" b="1" dirty="0">
              <a:cs typeface="Calibri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034" y="1193947"/>
            <a:ext cx="785818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2763" indent="-512763"/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Detecting </a:t>
            </a:r>
            <a:r>
              <a:rPr lang="en-US" altLang="zh-TW" sz="2800" b="1" dirty="0" err="1" smtClean="0">
                <a:latin typeface="Calibri" pitchFamily="34" charset="0"/>
                <a:cs typeface="Calibri" pitchFamily="34" charset="0"/>
              </a:rPr>
              <a:t>Bhabha</a:t>
            </a:r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  for QED/luminosity   to 10</a:t>
            </a:r>
            <a:r>
              <a:rPr lang="en-US" altLang="zh-TW" sz="2800" b="1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12763" indent="-512763"/>
            <a:r>
              <a:rPr lang="en-US" altLang="zh-TW" sz="2800" b="1" dirty="0" smtClean="0">
                <a:latin typeface="Calibri" pitchFamily="34" charset="0"/>
                <a:cs typeface="Calibri" pitchFamily="34" charset="0"/>
              </a:rPr>
              <a:t>Det. Tech has advanced  </a:t>
            </a:r>
            <a:endParaRPr lang="en-US" altLang="zh-TW" sz="2800" b="1" baseline="-25000" dirty="0" smtClean="0">
              <a:latin typeface="Calibri" pitchFamily="34" charset="0"/>
              <a:cs typeface="Calibri" pitchFamily="34" charset="0"/>
            </a:endParaRPr>
          </a:p>
          <a:p>
            <a:pPr marL="357188" indent="-357188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zh-TW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100% </a:t>
            </a:r>
            <a:r>
              <a:rPr lang="en-US" altLang="zh-TW" sz="2800" b="1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</a:t>
            </a:r>
            <a:r>
              <a:rPr lang="en-US" altLang="zh-TW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 Efficiently </a:t>
            </a:r>
          </a:p>
          <a:p>
            <a:pPr marL="357188" indent="-357188"/>
            <a:r>
              <a:rPr lang="en-US" altLang="zh-TW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	Si-strip  on electrons</a:t>
            </a:r>
          </a:p>
          <a:p>
            <a:pPr marL="357188" indent="-357188"/>
            <a:r>
              <a:rPr lang="en-US" altLang="zh-TW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TW" sz="24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SiPM</a:t>
            </a:r>
            <a:r>
              <a:rPr lang="en-US" altLang="zh-TW" sz="24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on LYSO photons</a:t>
            </a:r>
            <a:endParaRPr lang="en-US" altLang="zh-TW" sz="2400" dirty="0" smtClean="0">
              <a:latin typeface="Calibri" pitchFamily="34" charset="0"/>
              <a:cs typeface="Calibri" pitchFamily="34" charset="0"/>
            </a:endParaRPr>
          </a:p>
          <a:p>
            <a:pPr marL="357188" indent="-357188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zh-TW" sz="28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Si-strip + LYSO (2X</a:t>
            </a:r>
            <a:r>
              <a:rPr lang="en-US" altLang="zh-TW" sz="2800" b="1" baseline="-25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TW" sz="28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57188" indent="-357188">
              <a:spcBef>
                <a:spcPts val="0"/>
              </a:spcBef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e/</a:t>
            </a:r>
            <a:r>
              <a:rPr lang="el-GR" altLang="zh-TW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γ 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separation for Rad. </a:t>
            </a:r>
            <a:r>
              <a:rPr lang="en-US" altLang="zh-TW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Bhabha</a:t>
            </a:r>
            <a:endParaRPr lang="en-US" altLang="zh-TW" sz="2400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57188" indent="-357188">
              <a:spcBef>
                <a:spcPts val="600"/>
              </a:spcBef>
              <a:buFont typeface="Courier New" pitchFamily="49" charset="0"/>
              <a:buChar char="o"/>
            </a:pPr>
            <a:r>
              <a:rPr lang="en-US" altLang="zh-TW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Testbeam</a:t>
            </a:r>
            <a:r>
              <a:rPr lang="en-US" altLang="zh-TW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on e, </a:t>
            </a:r>
            <a:r>
              <a:rPr lang="el-GR" altLang="zh-TW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γ </a:t>
            </a:r>
            <a:r>
              <a:rPr lang="en-US" altLang="zh-TW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to confirm</a:t>
            </a:r>
          </a:p>
          <a:p>
            <a:pPr marL="357188" indent="-357188">
              <a:spcBef>
                <a:spcPts val="0"/>
              </a:spcBef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multiple scattering</a:t>
            </a:r>
          </a:p>
          <a:p>
            <a:pPr marL="357188" indent="-357188">
              <a:spcBef>
                <a:spcPts val="0"/>
              </a:spcBef>
            </a:pP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lang="en-US" altLang="zh-TW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preshower</a:t>
            </a:r>
            <a:r>
              <a:rPr lang="en-US" altLang="zh-TW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spectra</a:t>
            </a:r>
          </a:p>
          <a:p>
            <a:pPr marL="539750" indent="-266700">
              <a:spcBef>
                <a:spcPts val="0"/>
              </a:spcBef>
            </a:pPr>
            <a:endParaRPr lang="en-US" altLang="zh-TW" sz="28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7020874" cy="6429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b="1" dirty="0" smtClean="0">
                <a:cs typeface="Calibri" pitchFamily="34" charset="0"/>
              </a:rPr>
              <a:t>backup</a:t>
            </a:r>
            <a:endParaRPr lang="zh-TW" altLang="en-US" b="1" dirty="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714348" y="1071546"/>
            <a:ext cx="8215338" cy="5227116"/>
            <a:chOff x="714348" y="1071546"/>
            <a:chExt cx="8215338" cy="5227116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4348" y="1071546"/>
              <a:ext cx="7493923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" name="直線單箭頭接點 5"/>
            <p:cNvCxnSpPr/>
            <p:nvPr/>
          </p:nvCxnSpPr>
          <p:spPr>
            <a:xfrm>
              <a:off x="1714480" y="4214818"/>
              <a:ext cx="6215106" cy="1588"/>
            </a:xfrm>
            <a:prstGeom prst="straightConnector1">
              <a:avLst/>
            </a:prstGeom>
            <a:ln w="127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7858148" y="4000504"/>
              <a:ext cx="1071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FF"/>
                  </a:solidFill>
                </a:rPr>
                <a:t>z-axis</a:t>
              </a:r>
              <a:endParaRPr lang="zh-TW" altLang="en-US" b="1" dirty="0">
                <a:solidFill>
                  <a:srgbClr val="FF00FF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143372" y="5929330"/>
              <a:ext cx="1071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00FF"/>
                  </a:solidFill>
                </a:rPr>
                <a:t>x-axis</a:t>
              </a:r>
              <a:endParaRPr lang="zh-TW" altLang="en-US" b="1" dirty="0">
                <a:solidFill>
                  <a:srgbClr val="FF00FF"/>
                </a:solidFill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rot="5400000">
              <a:off x="2751125" y="3964785"/>
              <a:ext cx="3356792" cy="794"/>
            </a:xfrm>
            <a:prstGeom prst="straightConnector1">
              <a:avLst/>
            </a:prstGeom>
            <a:ln w="127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4857752" y="3571876"/>
              <a:ext cx="71438" cy="396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429256" y="2844000"/>
              <a:ext cx="142876" cy="972000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3286116" y="2844000"/>
              <a:ext cx="142876" cy="972000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429256" y="4608000"/>
              <a:ext cx="142876" cy="972000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286116" y="4600140"/>
              <a:ext cx="142876" cy="972000"/>
            </a:xfrm>
            <a:prstGeom prst="rect">
              <a:avLst/>
            </a:prstGeom>
            <a:solidFill>
              <a:srgbClr val="FFFF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857752" y="4461760"/>
              <a:ext cx="71438" cy="396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929058" y="3571876"/>
              <a:ext cx="71438" cy="396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929058" y="4461760"/>
              <a:ext cx="71438" cy="396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51"/>
          <p:cNvGrpSpPr>
            <a:grpSpLocks noChangeAspect="1"/>
          </p:cNvGrpSpPr>
          <p:nvPr/>
        </p:nvGrpSpPr>
        <p:grpSpPr>
          <a:xfrm>
            <a:off x="5857884" y="244056"/>
            <a:ext cx="3206306" cy="4542266"/>
            <a:chOff x="4260979" y="-1363060"/>
            <a:chExt cx="4786314" cy="648067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0979" y="-1363060"/>
              <a:ext cx="4786314" cy="648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矩形 46"/>
            <p:cNvSpPr/>
            <p:nvPr/>
          </p:nvSpPr>
          <p:spPr>
            <a:xfrm>
              <a:off x="5980165" y="-639748"/>
              <a:ext cx="14879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σ</a:t>
              </a:r>
              <a:r>
                <a:rPr lang="en-US" sz="2000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 = 41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nb</a:t>
              </a:r>
              <a:endParaRPr lang="zh-TW" altLang="en-US" sz="2000" dirty="0">
                <a:latin typeface="Arial Black" pitchFamily="34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rot="10800000">
              <a:off x="5493422" y="-559380"/>
              <a:ext cx="285752" cy="1428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Physics goal at CEPC</a:t>
            </a:r>
            <a:endParaRPr lang="zh-TW" alt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142844" y="857232"/>
            <a:ext cx="5357850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</a:rPr>
              <a:t>Z-</a:t>
            </a:r>
            <a:r>
              <a:rPr lang="it-IT" sz="2400" b="1" dirty="0" smtClean="0">
                <a:solidFill>
                  <a:srgbClr val="FF0000"/>
                </a:solidFill>
              </a:rPr>
              <a:t>lineshape</a:t>
            </a:r>
            <a:r>
              <a:rPr lang="it-IT" sz="2400" b="1" i="1" dirty="0" smtClean="0">
                <a:solidFill>
                  <a:srgbClr val="FF0000"/>
                </a:solidFill>
              </a:rPr>
              <a:t>   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endParaRPr lang="en-US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>
              <a:buFont typeface="Wingdings" pitchFamily="2" charset="2"/>
              <a:buChar char="l"/>
            </a:pPr>
            <a:r>
              <a:rPr lang="it-IT" sz="2400" b="1" dirty="0" smtClean="0">
                <a:cs typeface="Times New Roman" pitchFamily="18" charset="0"/>
              </a:rPr>
              <a:t>Luminosity </a:t>
            </a:r>
            <a:r>
              <a:rPr lang="en-US" altLang="zh-TW" sz="2400" b="1" dirty="0" smtClean="0">
                <a:cs typeface="Times New Roman" pitchFamily="18" charset="0"/>
              </a:rPr>
              <a:t>by </a:t>
            </a:r>
            <a:r>
              <a:rPr lang="it-IT" sz="2400" b="1" dirty="0" smtClean="0"/>
              <a:t>Bhabha   </a:t>
            </a:r>
            <a:r>
              <a:rPr lang="it-IT" sz="2400" b="1" i="1" dirty="0" smtClean="0"/>
              <a:t>e</a:t>
            </a:r>
            <a:r>
              <a:rPr lang="it-IT" sz="2400" b="1" i="1" baseline="30000" dirty="0" smtClean="0"/>
              <a:t>+</a:t>
            </a:r>
            <a:r>
              <a:rPr lang="it-IT" sz="2400" b="1" i="1" dirty="0" smtClean="0"/>
              <a:t>e</a:t>
            </a:r>
            <a:r>
              <a:rPr lang="it-IT" sz="2400" b="1" i="1" baseline="30000" dirty="0" smtClean="0"/>
              <a:t>−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b="1" i="1" dirty="0" smtClean="0"/>
              <a:t> e</a:t>
            </a:r>
            <a:r>
              <a:rPr lang="it-IT" sz="2400" b="1" i="1" baseline="30000" dirty="0" smtClean="0"/>
              <a:t>+</a:t>
            </a:r>
            <a:r>
              <a:rPr lang="it-IT" sz="2400" b="1" i="1" dirty="0" smtClean="0"/>
              <a:t>e</a:t>
            </a:r>
            <a:r>
              <a:rPr lang="it-IT" sz="2400" b="1" i="1" baseline="30000" dirty="0" smtClean="0"/>
              <a:t>−</a:t>
            </a:r>
            <a:endParaRPr lang="it-IT" sz="2400" b="1" dirty="0" smtClean="0"/>
          </a:p>
        </p:txBody>
      </p:sp>
      <p:grpSp>
        <p:nvGrpSpPr>
          <p:cNvPr id="21" name="群組 20"/>
          <p:cNvGrpSpPr/>
          <p:nvPr/>
        </p:nvGrpSpPr>
        <p:grpSpPr>
          <a:xfrm>
            <a:off x="166680" y="2071678"/>
            <a:ext cx="3333750" cy="2982312"/>
            <a:chOff x="0" y="692696"/>
            <a:chExt cx="3333750" cy="2982312"/>
          </a:xfrm>
        </p:grpSpPr>
        <p:pic>
          <p:nvPicPr>
            <p:cNvPr id="17" name="Picture 2" descr="Fig. 1. Measurements of the hadron production cross-section around the Z resonance. The curves indicate the predicted cross-section for two, three and four neutrino species with Standard Model couplings and negligible mass.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92696"/>
              <a:ext cx="3333750" cy="2762251"/>
            </a:xfrm>
            <a:prstGeom prst="rect">
              <a:avLst/>
            </a:prstGeom>
            <a:noFill/>
          </p:spPr>
        </p:pic>
        <p:sp>
          <p:nvSpPr>
            <p:cNvPr id="18" name="矩形 17"/>
            <p:cNvSpPr/>
            <p:nvPr/>
          </p:nvSpPr>
          <p:spPr>
            <a:xfrm>
              <a:off x="1785918" y="3357562"/>
              <a:ext cx="149021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2 November 2005</a:t>
              </a:r>
              <a:endParaRPr lang="en-US" sz="1400" dirty="0"/>
            </a:p>
          </p:txBody>
        </p:sp>
        <p:pic>
          <p:nvPicPr>
            <p:cNvPr id="19" name="Picture 3" descr="C:\Users\suen\Pictures\圖片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29000"/>
              <a:ext cx="1857356" cy="246008"/>
            </a:xfrm>
            <a:prstGeom prst="rect">
              <a:avLst/>
            </a:prstGeom>
            <a:noFill/>
          </p:spPr>
        </p:pic>
      </p:grpSp>
      <p:sp>
        <p:nvSpPr>
          <p:cNvPr id="20" name="矩形 19"/>
          <p:cNvSpPr/>
          <p:nvPr/>
        </p:nvSpPr>
        <p:spPr>
          <a:xfrm>
            <a:off x="2714612" y="1928802"/>
            <a:ext cx="278608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M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91187.5 ± 2.1 MeV    2.3 × 10</a:t>
            </a:r>
            <a:r>
              <a:rPr lang="en-US" sz="1400" baseline="30000" dirty="0" smtClean="0"/>
              <a:t>−5</a:t>
            </a:r>
            <a:r>
              <a:rPr lang="en-US" sz="1400" dirty="0" smtClean="0"/>
              <a:t>  </a:t>
            </a:r>
          </a:p>
          <a:p>
            <a:r>
              <a:rPr lang="en-US" sz="1400" dirty="0" smtClean="0"/>
              <a:t>G</a:t>
            </a:r>
            <a:r>
              <a:rPr lang="en-US" sz="1400" baseline="-25000" dirty="0" smtClean="0"/>
              <a:t>Z</a:t>
            </a:r>
            <a:r>
              <a:rPr lang="en-US" sz="1400" dirty="0" smtClean="0"/>
              <a:t> = 2495.2   ± 2.3 MeV     1‰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l-GR" sz="1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1400" b="1" dirty="0" smtClean="0">
                <a:solidFill>
                  <a:srgbClr val="FF0000"/>
                </a:solidFill>
              </a:rPr>
              <a:t> = 2.9840   ± 0.0082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Precision luminosity          3‰  </a:t>
            </a:r>
          </a:p>
        </p:txBody>
      </p:sp>
      <p:sp>
        <p:nvSpPr>
          <p:cNvPr id="22" name="矩形 21"/>
          <p:cNvSpPr/>
          <p:nvPr/>
        </p:nvSpPr>
        <p:spPr>
          <a:xfrm>
            <a:off x="2643174" y="3967467"/>
            <a:ext cx="292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2400" b="1" dirty="0" smtClean="0">
                <a:solidFill>
                  <a:srgbClr val="FF0000"/>
                </a:solidFill>
              </a:rPr>
              <a:t> = 2.9840   ± 0.0082</a:t>
            </a:r>
          </a:p>
        </p:txBody>
      </p:sp>
      <p:sp>
        <p:nvSpPr>
          <p:cNvPr id="23" name="矩形 22"/>
          <p:cNvSpPr/>
          <p:nvPr/>
        </p:nvSpPr>
        <p:spPr>
          <a:xfrm>
            <a:off x="500034" y="5143512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/>
            <a:r>
              <a:rPr lang="en-US" altLang="zh-TW" sz="2800" b="1" dirty="0" err="1" smtClean="0">
                <a:sym typeface="Wingdings" pitchFamily="2" charset="2"/>
              </a:rPr>
              <a:t>Bhabha</a:t>
            </a:r>
            <a:r>
              <a:rPr lang="en-US" altLang="zh-TW" sz="2800" b="1" dirty="0" smtClean="0">
                <a:sym typeface="Wingdings" pitchFamily="2" charset="2"/>
              </a:rPr>
              <a:t> generators </a:t>
            </a:r>
          </a:p>
          <a:p>
            <a:pPr marL="360363" indent="-360363">
              <a:buFont typeface="Wingdings" pitchFamily="2" charset="2"/>
              <a:buChar char="l"/>
            </a:pPr>
            <a:r>
              <a:rPr lang="en-US" altLang="zh-TW" sz="2400" b="1" dirty="0" smtClean="0">
                <a:sym typeface="Wingdings" pitchFamily="2" charset="2"/>
              </a:rPr>
              <a:t>BHLUMI 4.04</a:t>
            </a:r>
            <a:r>
              <a:rPr lang="en-US" altLang="zh-TW" sz="2000" b="1" dirty="0" smtClean="0">
                <a:sym typeface="Wingdings" pitchFamily="2" charset="2"/>
              </a:rPr>
              <a:t>  </a:t>
            </a:r>
          </a:p>
          <a:p>
            <a:pPr marL="360363" indent="-360363">
              <a:lnSpc>
                <a:spcPts val="1200"/>
              </a:lnSpc>
            </a:pPr>
            <a:r>
              <a:rPr lang="en-US" altLang="zh-TW" sz="2400" b="1" dirty="0" smtClean="0">
                <a:sym typeface="Wingdings" pitchFamily="2" charset="2"/>
              </a:rPr>
              <a:t>	</a:t>
            </a:r>
            <a:r>
              <a:rPr lang="en-US" altLang="zh-TW" dirty="0" smtClean="0">
                <a:sym typeface="Wingdings" pitchFamily="2" charset="2"/>
              </a:rPr>
              <a:t>S. </a:t>
            </a:r>
            <a:r>
              <a:rPr lang="en-US" altLang="zh-TW" dirty="0" err="1" smtClean="0">
                <a:sym typeface="Wingdings" pitchFamily="2" charset="2"/>
              </a:rPr>
              <a:t>Jadach</a:t>
            </a:r>
            <a:r>
              <a:rPr lang="en-US" altLang="zh-TW" dirty="0" smtClean="0">
                <a:sym typeface="Wingdings" pitchFamily="2" charset="2"/>
              </a:rPr>
              <a:t>  [CPC 101 (1997) 229]</a:t>
            </a:r>
          </a:p>
          <a:p>
            <a:pPr marL="360363" indent="-360363">
              <a:buFont typeface="Wingdings" pitchFamily="2" charset="2"/>
              <a:buChar char="l"/>
            </a:pPr>
            <a:r>
              <a:rPr lang="en-US" altLang="zh-TW" sz="2400" b="1" dirty="0" err="1" smtClean="0">
                <a:sym typeface="Wingdings" pitchFamily="2" charset="2"/>
              </a:rPr>
              <a:t>ReneSANCe</a:t>
            </a:r>
            <a:r>
              <a:rPr lang="en-US" altLang="zh-TW" sz="2400" b="1" dirty="0" smtClean="0">
                <a:sym typeface="Wingdings" pitchFamily="2" charset="2"/>
              </a:rPr>
              <a:t>  1.0.0 </a:t>
            </a:r>
          </a:p>
          <a:p>
            <a:pPr marL="360363" indent="-360363">
              <a:lnSpc>
                <a:spcPts val="1200"/>
              </a:lnSpc>
            </a:pPr>
            <a:r>
              <a:rPr lang="en-US" altLang="zh-TW" dirty="0" smtClean="0">
                <a:sym typeface="Wingdings" pitchFamily="2" charset="2"/>
              </a:rPr>
              <a:t>	</a:t>
            </a:r>
            <a:r>
              <a:rPr lang="en-US" altLang="zh-TW" dirty="0" err="1" smtClean="0">
                <a:sym typeface="Wingdings" pitchFamily="2" charset="2"/>
              </a:rPr>
              <a:t>R.Sadykov</a:t>
            </a:r>
            <a:r>
              <a:rPr lang="en-US" altLang="zh-TW" dirty="0" smtClean="0">
                <a:sym typeface="Wingdings" pitchFamily="2" charset="2"/>
              </a:rPr>
              <a:t> [CPC 256 (2020) 107445]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5270895" y="4754180"/>
            <a:ext cx="3873105" cy="2103820"/>
            <a:chOff x="1285607" y="3762345"/>
            <a:chExt cx="4469589" cy="2497369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607" y="3762345"/>
              <a:ext cx="3974986" cy="241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矩形 23"/>
            <p:cNvSpPr/>
            <p:nvPr/>
          </p:nvSpPr>
          <p:spPr>
            <a:xfrm>
              <a:off x="3869802" y="5894363"/>
              <a:ext cx="1885394" cy="365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smtClean="0"/>
                <a:t>NPB 716 (2005) 280</a:t>
              </a:r>
              <a:endParaRPr lang="zh-TW" altLang="en-US" sz="1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660607" y="3809922"/>
              <a:ext cx="2461672" cy="85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Bhabha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at </a:t>
              </a:r>
              <a:r>
                <a:rPr lang="el-GR" altLang="zh-TW" dirty="0" smtClean="0">
                  <a:solidFill>
                    <a:srgbClr val="FF0000"/>
                  </a:solidFill>
                </a:rPr>
                <a:t>θ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= 5</a:t>
              </a:r>
              <a:r>
                <a:rPr lang="en-US" altLang="zh-TW" baseline="30000" dirty="0" smtClean="0">
                  <a:solidFill>
                    <a:srgbClr val="FF0000"/>
                  </a:solidFill>
                </a:rPr>
                <a:t>o</a:t>
              </a:r>
              <a:endParaRPr lang="zh-TW" altLang="en-US" baseline="30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91018"/>
            <a:ext cx="1071587" cy="160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44166"/>
            <a:ext cx="1857388" cy="118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圖片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3143272" cy="302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0"/>
            <a:ext cx="6991368" cy="764704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smtClean="0"/>
              <a:t>BHLUMI theoretical precision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14282" y="4929198"/>
            <a:ext cx="385765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latin typeface="+mj-lt"/>
                <a:sym typeface="Wingdings" pitchFamily="2" charset="2"/>
              </a:rPr>
              <a:t>BHLUMI 4.04</a:t>
            </a:r>
            <a:r>
              <a:rPr lang="en-US" altLang="zh-TW" sz="2000" b="1" dirty="0" smtClean="0">
                <a:latin typeface="+mj-lt"/>
                <a:sym typeface="Wingdings" pitchFamily="2" charset="2"/>
              </a:rPr>
              <a:t>  </a:t>
            </a: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S. </a:t>
            </a:r>
            <a:r>
              <a:rPr lang="en-US" altLang="zh-TW" sz="1600" dirty="0" err="1" smtClean="0">
                <a:latin typeface="+mj-lt"/>
                <a:sym typeface="Wingdings" pitchFamily="2" charset="2"/>
              </a:rPr>
              <a:t>Jadach</a:t>
            </a:r>
            <a:r>
              <a:rPr lang="en-US" altLang="zh-TW" sz="1600" dirty="0" smtClean="0">
                <a:latin typeface="+mj-lt"/>
                <a:sym typeface="Wingdings" pitchFamily="2" charset="2"/>
              </a:rPr>
              <a:t>  [CPC 101 (1997) 229]</a:t>
            </a:r>
          </a:p>
          <a:p>
            <a:pPr marL="271463" indent="-271463">
              <a:spcBef>
                <a:spcPts val="600"/>
              </a:spcBef>
            </a:pPr>
            <a:r>
              <a:rPr lang="en-US" sz="2400" b="1" i="1" dirty="0" smtClean="0"/>
              <a:t>1999 systematic   </a:t>
            </a:r>
            <a:r>
              <a:rPr lang="en-US" sz="2400" b="1" i="1" dirty="0" smtClean="0">
                <a:solidFill>
                  <a:srgbClr val="FF0000"/>
                </a:solidFill>
              </a:rPr>
              <a:t>0.061 %</a:t>
            </a:r>
          </a:p>
          <a:p>
            <a:pPr marL="271463" indent="-271463"/>
            <a:r>
              <a:rPr lang="en-US" altLang="zh-TW" sz="2400" b="1" i="1" dirty="0" smtClean="0">
                <a:latin typeface="+mj-lt"/>
                <a:sym typeface="Wingdings" pitchFamily="2" charset="2"/>
              </a:rPr>
              <a:t>2019 systematic  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0.037%</a:t>
            </a:r>
          </a:p>
          <a:p>
            <a:pPr marL="271463" indent="-271463"/>
            <a:endParaRPr lang="en-US" altLang="zh-TW" b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286256"/>
            <a:ext cx="470642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1140" y="1982380"/>
            <a:ext cx="3901453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500034" y="642918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6572264" y="6286520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n-CL" sz="1400" dirty="0" smtClean="0"/>
              <a:t>[arXiv:2211.14230]</a:t>
            </a:r>
            <a:endParaRPr lang="zh-TW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6858016" y="6500834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1400" dirty="0" smtClean="0"/>
              <a:t>[ PLB 803 (2020) 135319]</a:t>
            </a:r>
            <a:endParaRPr lang="zh-TW" altLang="en-US" sz="14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285720" y="1214422"/>
            <a:ext cx="4071966" cy="743614"/>
            <a:chOff x="252394" y="1523317"/>
            <a:chExt cx="4061962" cy="743614"/>
          </a:xfrm>
        </p:grpSpPr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81154" y="1591660"/>
              <a:ext cx="2500330" cy="675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2394" y="1581771"/>
              <a:ext cx="1350543" cy="63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矩形 16"/>
            <p:cNvSpPr/>
            <p:nvPr/>
          </p:nvSpPr>
          <p:spPr>
            <a:xfrm>
              <a:off x="285720" y="1523317"/>
              <a:ext cx="4028636" cy="691238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232"/>
            <a:ext cx="2975366" cy="267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" y="0"/>
            <a:ext cx="6991368" cy="764704"/>
          </a:xfrm>
        </p:spPr>
        <p:txBody>
          <a:bodyPr>
            <a:normAutofit/>
          </a:bodyPr>
          <a:lstStyle/>
          <a:p>
            <a:pPr algn="l"/>
            <a:r>
              <a:rPr lang="en-US" altLang="zh-TW" b="1" dirty="0" err="1" smtClean="0"/>
              <a:t>Bhabha</a:t>
            </a:r>
            <a:r>
              <a:rPr lang="en-US" altLang="zh-TW" b="1" dirty="0" smtClean="0"/>
              <a:t> measurements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0" y="714356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L3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radiative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Bhabha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,  ISR</a:t>
            </a:r>
          </a:p>
          <a:p>
            <a:pPr marL="271463" indent="-271463"/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at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~1% level</a:t>
            </a:r>
          </a:p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√s= 50 ~ 170 </a:t>
            </a:r>
            <a:r>
              <a:rPr lang="en-US" altLang="zh-TW" dirty="0" err="1" smtClean="0">
                <a:latin typeface="+mj-lt"/>
                <a:sym typeface="Wingdings" pitchFamily="2" charset="2"/>
              </a:rPr>
              <a:t>GeV</a:t>
            </a:r>
            <a:r>
              <a:rPr lang="en-US" altLang="zh-TW" dirty="0" smtClean="0">
                <a:latin typeface="+mj-lt"/>
                <a:sym typeface="Wingdings" pitchFamily="2" charset="2"/>
              </a:rPr>
              <a:t>,  232 pb</a:t>
            </a:r>
            <a:r>
              <a:rPr lang="en-US" altLang="zh-TW" baseline="30000" dirty="0" smtClean="0">
                <a:latin typeface="+mj-lt"/>
                <a:sym typeface="Wingdings" pitchFamily="2" charset="2"/>
              </a:rPr>
              <a:t>-1</a:t>
            </a:r>
            <a:r>
              <a:rPr lang="en-US" altLang="zh-TW" dirty="0" smtClean="0">
                <a:latin typeface="+mj-lt"/>
                <a:sym typeface="Wingdings" pitchFamily="2" charset="2"/>
              </a:rPr>
              <a:t> 2856 event </a:t>
            </a: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 </a:t>
            </a:r>
            <a:endParaRPr lang="en-US" altLang="zh-TW" sz="24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271463" indent="-271463"/>
            <a:endParaRPr lang="en-US" altLang="zh-TW" b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15008" y="0"/>
            <a:ext cx="27174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</a:rPr>
              <a:t>− </a:t>
            </a:r>
            <a:r>
              <a:rPr lang="it-IT" sz="3200" b="1" i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smtClean="0">
                <a:solidFill>
                  <a:srgbClr val="FF0000"/>
                </a:solidFill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  <a:endParaRPr lang="zh-TW" altLang="en-US" sz="3200" dirty="0"/>
          </a:p>
        </p:txBody>
      </p:sp>
      <p:sp>
        <p:nvSpPr>
          <p:cNvPr id="11" name="矩形 10"/>
          <p:cNvSpPr/>
          <p:nvPr/>
        </p:nvSpPr>
        <p:spPr>
          <a:xfrm>
            <a:off x="4429124" y="6143644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dirty="0" smtClean="0">
                <a:solidFill>
                  <a:srgbClr val="0000FF"/>
                </a:solidFill>
              </a:rPr>
              <a:t>[ ZPC 37, 1988, 171]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000396" cy="230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928670"/>
            <a:ext cx="2786082" cy="260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6979625" y="642918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altLang="zh-TW" dirty="0" smtClean="0">
                <a:solidFill>
                  <a:srgbClr val="0000FF"/>
                </a:solidFill>
              </a:rPr>
              <a:t>[PLB 439, 1998, 183]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0" y="4226676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TASSO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Bhabha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 </a:t>
            </a:r>
          </a:p>
          <a:p>
            <a:pPr marL="271463" indent="-271463"/>
            <a:r>
              <a:rPr lang="en-US" altLang="zh-TW" sz="2400" dirty="0" smtClean="0">
                <a:latin typeface="+mj-lt"/>
                <a:sym typeface="Wingdings" pitchFamily="2" charset="2"/>
              </a:rPr>
              <a:t>Systematic error </a:t>
            </a: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~3%</a:t>
            </a:r>
            <a:r>
              <a:rPr lang="en-US" altLang="zh-TW" sz="2400" dirty="0" smtClean="0">
                <a:latin typeface="+mj-lt"/>
                <a:sym typeface="Wingdings" pitchFamily="2" charset="2"/>
              </a:rPr>
              <a:t>  </a:t>
            </a:r>
          </a:p>
          <a:p>
            <a:pPr marL="271463" indent="-271463"/>
            <a:r>
              <a:rPr lang="en-US" altLang="zh-TW" dirty="0" smtClean="0">
                <a:latin typeface="+mj-lt"/>
                <a:sym typeface="Wingdings" pitchFamily="2" charset="2"/>
              </a:rPr>
              <a:t>√s = 12 ~ 47 </a:t>
            </a:r>
            <a:r>
              <a:rPr lang="en-US" altLang="zh-TW" dirty="0" err="1" smtClean="0">
                <a:latin typeface="+mj-lt"/>
                <a:sym typeface="Wingdings" pitchFamily="2" charset="2"/>
              </a:rPr>
              <a:t>GeV</a:t>
            </a:r>
            <a:endParaRPr lang="en-US" altLang="zh-TW" dirty="0" smtClean="0">
              <a:latin typeface="+mj-lt"/>
              <a:sym typeface="Wingdings" pitchFamily="2" charset="2"/>
            </a:endParaRPr>
          </a:p>
          <a:p>
            <a:pPr marL="271463" indent="-271463"/>
            <a:r>
              <a:rPr lang="en-US" altLang="zh-TW" sz="1600" dirty="0" smtClean="0">
                <a:latin typeface="+mj-lt"/>
                <a:sym typeface="Wingdings" pitchFamily="2" charset="2"/>
              </a:rPr>
              <a:t> </a:t>
            </a:r>
            <a:endParaRPr lang="en-US" altLang="zh-TW" sz="24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271463" indent="-271463"/>
            <a:endParaRPr lang="en-US" altLang="zh-TW" b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665651"/>
            <a:ext cx="2786050" cy="319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4286256"/>
            <a:ext cx="3681413" cy="186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5143504" y="642918"/>
            <a:ext cx="3596980" cy="3295648"/>
            <a:chOff x="5072320" y="3286124"/>
            <a:chExt cx="3849316" cy="3581400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2320" y="3286124"/>
              <a:ext cx="382016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Arrow Connector 46"/>
            <p:cNvCxnSpPr/>
            <p:nvPr/>
          </p:nvCxnSpPr>
          <p:spPr>
            <a:xfrm>
              <a:off x="7668344" y="3645024"/>
              <a:ext cx="0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47"/>
            <p:cNvSpPr/>
            <p:nvPr/>
          </p:nvSpPr>
          <p:spPr>
            <a:xfrm>
              <a:off x="7586920" y="3989784"/>
              <a:ext cx="8382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49"/>
            <p:cNvSpPr txBox="1"/>
            <p:nvPr/>
          </p:nvSpPr>
          <p:spPr>
            <a:xfrm>
              <a:off x="6139120" y="5132784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+mj-lt"/>
                </a:rPr>
                <a:t>NLO </a:t>
              </a:r>
              <a:r>
                <a:rPr lang="en-US" sz="1800" b="1" dirty="0" err="1" smtClean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ee</a:t>
              </a:r>
              <a:r>
                <a:rPr lang="el-GR" sz="1800" b="1" dirty="0" smtClean="0">
                  <a:solidFill>
                    <a:srgbClr val="FF0000"/>
                  </a:solidFill>
                  <a:latin typeface="+mj-lt"/>
                  <a:sym typeface="Wingdings" panose="05000000000000000000" pitchFamily="2" charset="2"/>
                </a:rPr>
                <a:t>γ</a:t>
              </a:r>
              <a:endParaRPr lang="en-US" sz="18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24" name="Straight Arrow Connector 50"/>
            <p:cNvCxnSpPr/>
            <p:nvPr/>
          </p:nvCxnSpPr>
          <p:spPr>
            <a:xfrm flipV="1">
              <a:off x="7282120" y="5056584"/>
              <a:ext cx="5334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52"/>
            <p:cNvCxnSpPr/>
            <p:nvPr/>
          </p:nvCxnSpPr>
          <p:spPr>
            <a:xfrm rot="5400000" flipH="1" flipV="1">
              <a:off x="6901120" y="4827984"/>
              <a:ext cx="609600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48"/>
            <p:cNvSpPr txBox="1"/>
            <p:nvPr/>
          </p:nvSpPr>
          <p:spPr>
            <a:xfrm>
              <a:off x="7397636" y="3286125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latin typeface="+mj-lt"/>
                </a:rPr>
                <a:t>LO Bhabha</a:t>
              </a:r>
              <a:endParaRPr lang="en-US" sz="1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5637" y="4136121"/>
            <a:ext cx="2834081" cy="265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0" y="0"/>
            <a:ext cx="8316416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BHLUMI QED on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6218" y="4160119"/>
            <a:ext cx="3003400" cy="260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214282" y="1357298"/>
            <a:ext cx="4714908" cy="218521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 </a:t>
            </a:r>
            <a:r>
              <a:rPr lang="en-US" altLang="zh-TW" sz="3200" b="1" dirty="0" smtClean="0"/>
              <a:t>BHLUMI  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prediction</a:t>
            </a:r>
            <a:endParaRPr lang="en-US" altLang="zh-TW" sz="2000" b="1" dirty="0" smtClean="0"/>
          </a:p>
          <a:p>
            <a:r>
              <a:rPr lang="en-US" altLang="zh-TW" sz="2400" b="1" dirty="0" smtClean="0"/>
              <a:t> E</a:t>
            </a:r>
            <a:r>
              <a:rPr lang="en-US" altLang="zh-TW" sz="2400" b="1" baseline="-25000" dirty="0" smtClean="0"/>
              <a:t>CMS </a:t>
            </a:r>
            <a:r>
              <a:rPr lang="en-US" altLang="zh-TW" sz="2400" b="1" dirty="0" smtClean="0"/>
              <a:t>= 92.3 </a:t>
            </a:r>
            <a:r>
              <a:rPr lang="en-US" altLang="zh-TW" sz="2400" b="1" dirty="0" err="1" smtClean="0"/>
              <a:t>GeV</a:t>
            </a:r>
            <a:r>
              <a:rPr lang="en-US" altLang="zh-TW" sz="2400" b="1" dirty="0" smtClean="0"/>
              <a:t>   </a:t>
            </a:r>
            <a:r>
              <a:rPr lang="el-GR" altLang="zh-TW" sz="2000" b="1" dirty="0" smtClean="0">
                <a:solidFill>
                  <a:srgbClr val="FF0000"/>
                </a:solidFill>
              </a:rPr>
              <a:t>θ</a:t>
            </a:r>
            <a:r>
              <a:rPr lang="en-US" altLang="zh-TW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 = 10~80 </a:t>
            </a:r>
            <a:r>
              <a:rPr lang="en-US" altLang="zh-TW" sz="2000" b="1" dirty="0" err="1" smtClean="0">
                <a:solidFill>
                  <a:srgbClr val="FF0000"/>
                </a:solidFill>
              </a:rPr>
              <a:t>mRad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i="1" dirty="0" smtClean="0">
                <a:cs typeface="Times New Roman" pitchFamily="18" charset="0"/>
              </a:rPr>
              <a:t>→</a:t>
            </a:r>
            <a:r>
              <a:rPr lang="it-IT" sz="2000" b="1" i="1" dirty="0" smtClean="0">
                <a:cs typeface="Times New Roman" pitchFamily="18" charset="0"/>
              </a:rPr>
              <a:t> 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it-IT" sz="2000" b="1" i="1" dirty="0" smtClean="0">
                <a:cs typeface="Times New Roman" pitchFamily="18" charset="0"/>
              </a:rPr>
              <a:t> + N</a:t>
            </a:r>
            <a:r>
              <a:rPr lang="el-GR" sz="2000" b="1" i="1" dirty="0" smtClean="0">
                <a:cs typeface="Times New Roman" pitchFamily="18" charset="0"/>
              </a:rPr>
              <a:t>γ</a:t>
            </a:r>
            <a:r>
              <a:rPr lang="it-IT" sz="2000" b="1" i="1" dirty="0" smtClean="0">
                <a:cs typeface="Times New Roman" pitchFamily="18" charset="0"/>
              </a:rPr>
              <a:t>   </a:t>
            </a:r>
            <a:r>
              <a:rPr lang="it-IT" sz="2000" i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sz="2000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 &gt; 50MeV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>
                <a:cs typeface="Times New Roman" pitchFamily="18" charset="0"/>
              </a:rPr>
              <a:t>Opening angle   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(e,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)  vs. r(e)</a:t>
            </a:r>
          </a:p>
          <a:p>
            <a:pPr marL="355600" indent="-269875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	increase w. electron 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θ</a:t>
            </a:r>
            <a:endParaRPr lang="en-US" sz="20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>
                <a:cs typeface="Times New Roman" pitchFamily="18" charset="0"/>
              </a:rPr>
              <a:t>Photon (max. E)  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examined  </a:t>
            </a:r>
            <a:endParaRPr lang="it-IT" sz="20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65290" y="3795808"/>
            <a:ext cx="2394566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CMS frame </a:t>
            </a:r>
          </a:p>
          <a:p>
            <a:pPr>
              <a:lnSpc>
                <a:spcPts val="1600"/>
              </a:lnSpc>
            </a:pP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r(e</a:t>
            </a:r>
            <a:r>
              <a:rPr lang="en-US" i="1" baseline="30000" dirty="0" smtClean="0">
                <a:solidFill>
                  <a:srgbClr val="0000FF"/>
                </a:solidFill>
                <a:cs typeface="Times New Roman" pitchFamily="18" charset="0"/>
              </a:rPr>
              <a:t>±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) to z-axis vs. </a:t>
            </a:r>
            <a:r>
              <a:rPr lang="el-GR" i="1" dirty="0" smtClean="0">
                <a:solidFill>
                  <a:srgbClr val="0000FF"/>
                </a:solidFill>
                <a:cs typeface="Times New Roman" pitchFamily="18" charset="0"/>
              </a:rPr>
              <a:t>Ω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(e,</a:t>
            </a:r>
            <a:r>
              <a:rPr lang="el-GR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zh-TW" altLang="en-US" i="1" dirty="0">
              <a:solidFill>
                <a:srgbClr val="0000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92825" y="3798444"/>
            <a:ext cx="1782283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BHLUMI  E(</a:t>
            </a:r>
            <a:r>
              <a:rPr lang="el-GR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) cut</a:t>
            </a:r>
          </a:p>
          <a:p>
            <a:pPr>
              <a:lnSpc>
                <a:spcPts val="1600"/>
              </a:lnSpc>
            </a:pP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E(e+) </a:t>
            </a:r>
            <a:r>
              <a:rPr lang="en-US" i="1" dirty="0" err="1" smtClean="0">
                <a:solidFill>
                  <a:srgbClr val="0000FF"/>
                </a:solidFill>
                <a:cs typeface="Times New Roman" pitchFamily="18" charset="0"/>
              </a:rPr>
              <a:t>vs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 E(e-)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14282" y="642918"/>
            <a:ext cx="4714908" cy="66729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71463" indent="-182563">
              <a:lnSpc>
                <a:spcPts val="2200"/>
              </a:lnSpc>
            </a:pPr>
            <a:r>
              <a:rPr lang="en-US" altLang="zh-TW" sz="2400" dirty="0" smtClean="0">
                <a:latin typeface="+mj-lt"/>
                <a:sym typeface="Wingdings" pitchFamily="2" charset="2"/>
              </a:rPr>
              <a:t>LEP forward detector </a:t>
            </a:r>
          </a:p>
          <a:p>
            <a:pPr marL="271463" indent="-182563">
              <a:lnSpc>
                <a:spcPts val="22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not  capable of   e/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  separation</a:t>
            </a:r>
            <a:endParaRPr lang="en-US" altLang="zh-TW" sz="2400" dirty="0" smtClean="0">
              <a:latin typeface="+mj-lt"/>
              <a:sym typeface="Wingdings" pitchFamily="2" charset="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249" y="4210415"/>
            <a:ext cx="2667115" cy="246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>
            <a:off x="428596" y="3786190"/>
            <a:ext cx="2057551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b="1" i="1" dirty="0" smtClean="0">
                <a:solidFill>
                  <a:srgbClr val="0000FF"/>
                </a:solidFill>
                <a:cs typeface="Times New Roman" pitchFamily="18" charset="0"/>
              </a:rPr>
              <a:t>BHLUMI  generated</a:t>
            </a:r>
          </a:p>
          <a:p>
            <a:pPr>
              <a:lnSpc>
                <a:spcPts val="1600"/>
              </a:lnSpc>
            </a:pPr>
            <a:r>
              <a:rPr lang="el-GR" altLang="zh-TW" i="1" dirty="0" smtClean="0">
                <a:solidFill>
                  <a:srgbClr val="0000FF"/>
                </a:solidFill>
              </a:rPr>
              <a:t>θ</a:t>
            </a:r>
            <a:r>
              <a:rPr lang="en-US" i="1" dirty="0" smtClean="0">
                <a:solidFill>
                  <a:srgbClr val="0000FF"/>
                </a:solidFill>
                <a:cs typeface="Times New Roman" pitchFamily="18" charset="0"/>
              </a:rPr>
              <a:t>(e+) </a:t>
            </a:r>
            <a:endParaRPr lang="zh-TW" alt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00" y="4636608"/>
            <a:ext cx="2086099" cy="20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429132"/>
            <a:ext cx="2100789" cy="229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矩形 27"/>
          <p:cNvSpPr/>
          <p:nvPr/>
        </p:nvSpPr>
        <p:spPr>
          <a:xfrm>
            <a:off x="6467687" y="642918"/>
            <a:ext cx="2676313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dirty="0" smtClean="0"/>
              <a:t>Scattered electron </a:t>
            </a:r>
            <a:r>
              <a:rPr lang="el-GR" altLang="zh-TW" dirty="0" smtClean="0"/>
              <a:t>θ</a:t>
            </a:r>
            <a:endParaRPr lang="en-US" altLang="zh-TW" dirty="0" smtClean="0"/>
          </a:p>
          <a:p>
            <a:pPr>
              <a:lnSpc>
                <a:spcPts val="1600"/>
              </a:lnSpc>
            </a:pPr>
            <a:r>
              <a:rPr lang="en-US" altLang="zh-TW" dirty="0" smtClean="0">
                <a:solidFill>
                  <a:srgbClr val="33CC33"/>
                </a:solidFill>
              </a:rPr>
              <a:t>CMS generated (</a:t>
            </a:r>
            <a:r>
              <a:rPr lang="el-GR" altLang="zh-TW" dirty="0" smtClean="0">
                <a:solidFill>
                  <a:srgbClr val="33CC33"/>
                </a:solidFill>
              </a:rPr>
              <a:t>θ</a:t>
            </a:r>
            <a:r>
              <a:rPr lang="en-US" altLang="zh-TW" dirty="0" smtClean="0">
                <a:solidFill>
                  <a:srgbClr val="33CC33"/>
                </a:solidFill>
              </a:rPr>
              <a:t>&gt;10mR)</a:t>
            </a:r>
          </a:p>
          <a:p>
            <a:pPr>
              <a:lnSpc>
                <a:spcPts val="1600"/>
              </a:lnSpc>
            </a:pPr>
            <a:r>
              <a:rPr lang="en-US" altLang="zh-TW" dirty="0" smtClean="0">
                <a:solidFill>
                  <a:srgbClr val="0000FF"/>
                </a:solidFill>
              </a:rPr>
              <a:t>x33mR boosted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252401"/>
            <a:ext cx="2571768" cy="244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0" y="0"/>
            <a:ext cx="8316416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BHLUMI at CEPC boosted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406" y="500042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E</a:t>
            </a:r>
            <a:r>
              <a:rPr lang="en-US" altLang="zh-TW" sz="2400" b="1" baseline="-25000" dirty="0" smtClean="0"/>
              <a:t>CMS </a:t>
            </a:r>
            <a:r>
              <a:rPr lang="en-US" altLang="zh-TW" sz="2400" b="1" dirty="0" smtClean="0"/>
              <a:t>= 92.3 </a:t>
            </a:r>
            <a:r>
              <a:rPr lang="en-US" altLang="zh-TW" sz="2400" b="1" dirty="0" err="1" smtClean="0"/>
              <a:t>GeV</a:t>
            </a:r>
            <a:r>
              <a:rPr lang="en-US" altLang="zh-TW" sz="2400" b="1" dirty="0" smtClean="0"/>
              <a:t>, </a:t>
            </a:r>
            <a:r>
              <a:rPr lang="en-US" altLang="zh-TW" sz="2000" b="1" dirty="0" smtClean="0"/>
              <a:t>   </a:t>
            </a:r>
            <a:r>
              <a:rPr lang="el-GR" altLang="zh-TW" sz="2000" b="1" dirty="0" smtClean="0"/>
              <a:t>θ</a:t>
            </a:r>
            <a:r>
              <a:rPr lang="en-US" altLang="zh-TW" sz="2000" b="1" baseline="-25000" dirty="0" smtClean="0"/>
              <a:t>l</a:t>
            </a:r>
            <a:r>
              <a:rPr lang="en-US" altLang="zh-TW" sz="2000" b="1" dirty="0" smtClean="0"/>
              <a:t>= 10~80 </a:t>
            </a:r>
            <a:r>
              <a:rPr lang="en-US" altLang="zh-TW" sz="2000" b="1" dirty="0" err="1" smtClean="0"/>
              <a:t>mRad</a:t>
            </a:r>
            <a:endParaRPr lang="it-IT" altLang="zh-TW" sz="2000" b="1" i="1" dirty="0" smtClean="0">
              <a:cs typeface="Times New Roman" pitchFamily="18" charset="0"/>
            </a:endParaRPr>
          </a:p>
          <a:p>
            <a:r>
              <a:rPr lang="it-IT" sz="2000" b="1" i="1" dirty="0" smtClean="0">
                <a:cs typeface="Times New Roman" pitchFamily="18" charset="0"/>
              </a:rPr>
              <a:t>Boosted by beam crossing, 33 mRad </a:t>
            </a:r>
          </a:p>
        </p:txBody>
      </p:sp>
      <p:sp>
        <p:nvSpPr>
          <p:cNvPr id="18" name="矩形 17"/>
          <p:cNvSpPr/>
          <p:nvPr/>
        </p:nvSpPr>
        <p:spPr>
          <a:xfrm>
            <a:off x="4373755" y="642918"/>
            <a:ext cx="2664296" cy="717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dirty="0" smtClean="0"/>
              <a:t>hit 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distributions                                                    </a:t>
            </a:r>
          </a:p>
          <a:p>
            <a:pPr>
              <a:lnSpc>
                <a:spcPts val="1600"/>
              </a:lnSpc>
            </a:pPr>
            <a:r>
              <a:rPr lang="en-US" altLang="zh-TW" dirty="0" smtClean="0">
                <a:solidFill>
                  <a:srgbClr val="00B050"/>
                </a:solidFill>
              </a:rPr>
              <a:t>generated  @z=1m</a:t>
            </a:r>
          </a:p>
          <a:p>
            <a:pPr>
              <a:lnSpc>
                <a:spcPts val="1600"/>
              </a:lnSpc>
            </a:pPr>
            <a:r>
              <a:rPr lang="en-US" altLang="zh-TW" dirty="0" smtClean="0">
                <a:solidFill>
                  <a:srgbClr val="0000FF"/>
                </a:solidFill>
              </a:rPr>
              <a:t>boosted      @z=1m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7" y="1356670"/>
            <a:ext cx="251508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285860"/>
            <a:ext cx="3020494" cy="24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9838" y="4000504"/>
            <a:ext cx="2864162" cy="279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2000" y="4633592"/>
            <a:ext cx="2158469" cy="20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428596" y="3802567"/>
            <a:ext cx="564360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err="1" smtClean="0"/>
              <a:t>LumiCal</a:t>
            </a:r>
            <a:r>
              <a:rPr lang="en-US" altLang="zh-TW" sz="2400" b="1" dirty="0" smtClean="0"/>
              <a:t> selection  |y|&gt;12 mm @z=647mm</a:t>
            </a:r>
            <a:endParaRPr lang="it-IT" altLang="zh-TW" sz="2000" b="1" i="1" dirty="0" smtClean="0">
              <a:cs typeface="Times New Roman" pitchFamily="18" charset="0"/>
            </a:endParaRPr>
          </a:p>
          <a:p>
            <a:r>
              <a:rPr lang="it-IT" sz="2000" b="1" i="1" dirty="0" smtClean="0">
                <a:cs typeface="Times New Roman" pitchFamily="18" charset="0"/>
              </a:rPr>
              <a:t>FSR photons well seperated from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14818"/>
            <a:ext cx="4072345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00438"/>
            <a:ext cx="3803884" cy="76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標題 1"/>
          <p:cNvSpPr txBox="1">
            <a:spLocks/>
          </p:cNvSpPr>
          <p:nvPr/>
        </p:nvSpPr>
        <p:spPr>
          <a:xfrm>
            <a:off x="0" y="31900"/>
            <a:ext cx="9144000" cy="61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37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CEPC </a:t>
            </a:r>
            <a:r>
              <a:rPr lang="en-US" altLang="zh-TW" sz="3700" b="1" dirty="0" err="1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LumiCal</a:t>
            </a:r>
            <a:r>
              <a:rPr lang="en-US" altLang="zh-TW" sz="37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 design </a:t>
            </a:r>
            <a:endParaRPr kumimoji="0" lang="en-US" altLang="zh-TW" sz="37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37" name="图片 15">
            <a:extLst>
              <a:ext uri="{FF2B5EF4-FFF2-40B4-BE49-F238E27FC236}">
                <a16:creationId xmlns:a16="http://schemas.microsoft.com/office/drawing/2014/main" xmlns="" id="{7C71627E-C6A1-4D88-8FAD-37BDBAF70D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6645" b="9198"/>
          <a:stretch/>
        </p:blipFill>
        <p:spPr>
          <a:xfrm>
            <a:off x="8072462" y="3571876"/>
            <a:ext cx="731026" cy="79377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98766" y="571480"/>
            <a:ext cx="792961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TW" sz="2400" b="1" i="1" dirty="0" smtClean="0">
                <a:latin typeface="+mj-lt"/>
                <a:cs typeface="Calibri" pitchFamily="34" charset="0"/>
              </a:rPr>
              <a:t>L=2x10</a:t>
            </a:r>
            <a:r>
              <a:rPr lang="en-US" altLang="zh-TW" sz="2400" b="1" i="1" baseline="30000" dirty="0" smtClean="0">
                <a:latin typeface="+mj-lt"/>
                <a:cs typeface="Calibri" pitchFamily="34" charset="0"/>
              </a:rPr>
              <a:t>36</a:t>
            </a:r>
            <a:r>
              <a:rPr lang="en-US" altLang="zh-TW" sz="1600" dirty="0" smtClean="0">
                <a:latin typeface="+mj-lt"/>
                <a:cs typeface="Calibri" pitchFamily="34" charset="0"/>
              </a:rPr>
              <a:t>/</a:t>
            </a:r>
            <a:r>
              <a:rPr lang="en-US" sz="1600" dirty="0" smtClean="0"/>
              <a:t>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1</a:t>
            </a:r>
            <a:r>
              <a:rPr lang="en-US" sz="2400" baseline="30000" dirty="0" smtClean="0"/>
              <a:t>  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@</a:t>
            </a:r>
            <a:r>
              <a:rPr lang="en-US" altLang="zh-TW" sz="2400" b="1" dirty="0" smtClean="0">
                <a:latin typeface="+mj-lt"/>
                <a:cs typeface="Calibri" pitchFamily="34" charset="0"/>
              </a:rPr>
              <a:t>Z-pole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, goal is </a:t>
            </a:r>
            <a:r>
              <a:rPr lang="en-US" altLang="zh-TW" sz="2400" b="1" i="1" dirty="0" smtClean="0">
                <a:latin typeface="+mj-lt"/>
                <a:cs typeface="Calibri" pitchFamily="34" charset="0"/>
              </a:rPr>
              <a:t>10</a:t>
            </a:r>
            <a:r>
              <a:rPr lang="en-US" altLang="zh-TW" sz="2400" b="1" i="1" baseline="30000" dirty="0" smtClean="0">
                <a:latin typeface="+mj-lt"/>
                <a:cs typeface="Calibri" pitchFamily="34" charset="0"/>
              </a:rPr>
              <a:t>-4 </a:t>
            </a:r>
            <a:r>
              <a:rPr lang="en-US" altLang="zh-TW" sz="2400" dirty="0" smtClean="0">
                <a:latin typeface="+mj-lt"/>
                <a:cs typeface="Calibri" pitchFamily="34" charset="0"/>
              </a:rPr>
              <a:t> </a:t>
            </a:r>
            <a:r>
              <a:rPr lang="en-US" altLang="zh-TW" sz="2400" dirty="0" err="1" smtClean="0">
                <a:latin typeface="+mj-lt"/>
                <a:cs typeface="Calibri" pitchFamily="34" charset="0"/>
              </a:rPr>
              <a:t>systematics</a:t>
            </a:r>
            <a:endParaRPr lang="en-US" altLang="zh-TW" sz="2400" dirty="0" smtClean="0">
              <a:latin typeface="+mj-lt"/>
              <a:cs typeface="Calibri" pitchFamily="34" charset="0"/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/>
              <a:t>ø 20 mm </a:t>
            </a:r>
            <a:r>
              <a:rPr lang="en-US" sz="2000" dirty="0" smtClean="0"/>
              <a:t>racetrack, beam-crossing:  </a:t>
            </a:r>
            <a:r>
              <a:rPr lang="en-US" sz="2000" b="1" i="1" dirty="0" smtClean="0">
                <a:solidFill>
                  <a:srgbClr val="FF0000"/>
                </a:solidFill>
              </a:rPr>
              <a:t>33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mRad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IP bunch :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l-GR" sz="2000" b="1" i="1" dirty="0" smtClean="0">
                <a:solidFill>
                  <a:srgbClr val="FF0000"/>
                </a:solidFill>
              </a:rPr>
              <a:t> 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y</a:t>
            </a: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 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35 nm, 9 mm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dirty="0" smtClean="0"/>
              <a:t>Bunch crossing:   </a:t>
            </a:r>
            <a:r>
              <a:rPr lang="en-US" sz="2000" b="1" i="1" dirty="0" smtClean="0">
                <a:solidFill>
                  <a:srgbClr val="FF0000"/>
                </a:solidFill>
              </a:rPr>
              <a:t>23 ns  </a:t>
            </a:r>
            <a:endParaRPr lang="en-US" altLang="zh-TW" sz="2000" dirty="0" smtClean="0">
              <a:latin typeface="Calibri" pitchFamily="34" charset="0"/>
              <a:cs typeface="Calibri" pitchFamily="34" charset="0"/>
            </a:endParaRPr>
          </a:p>
          <a:p>
            <a:pPr marL="288925" indent="-288925">
              <a:spcBef>
                <a:spcPts val="18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before Flange </a:t>
            </a:r>
            <a:r>
              <a:rPr lang="en-US" dirty="0" smtClean="0"/>
              <a:t>z = 560~700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/>
              <a:t>Low-mass window</a:t>
            </a:r>
            <a:r>
              <a:rPr lang="en-US" sz="2000" dirty="0" smtClean="0"/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Be 1mm thick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55600" indent="-269875"/>
            <a:r>
              <a:rPr lang="en-US" sz="1600" dirty="0" smtClean="0"/>
              <a:t>	traversing @22 </a:t>
            </a:r>
            <a:r>
              <a:rPr lang="en-US" sz="1600" dirty="0" err="1" smtClean="0"/>
              <a:t>mRad</a:t>
            </a:r>
            <a:r>
              <a:rPr lang="en-US" sz="1600" dirty="0" smtClean="0"/>
              <a:t> traversing  L=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45 mm, </a:t>
            </a:r>
          </a:p>
          <a:p>
            <a:pPr marL="355600" indent="-269875"/>
            <a:r>
              <a:rPr lang="en-US" sz="1600" b="1" dirty="0" smtClean="0"/>
              <a:t>	= 0.13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(Be), 0.50 X</a:t>
            </a:r>
            <a:r>
              <a:rPr lang="en-US" sz="1600" b="1" baseline="-25000" dirty="0" smtClean="0"/>
              <a:t>0 </a:t>
            </a:r>
            <a:r>
              <a:rPr lang="en-US" sz="1600" b="1" dirty="0" smtClean="0"/>
              <a:t>(Al) 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Two Si-wafers</a:t>
            </a:r>
            <a:r>
              <a:rPr lang="en-US" sz="2000" b="1" dirty="0" smtClean="0"/>
              <a:t>   </a:t>
            </a:r>
            <a:r>
              <a:rPr lang="en-US" sz="2000" dirty="0" smtClean="0"/>
              <a:t>for  e</a:t>
            </a:r>
            <a:r>
              <a:rPr lang="en-US" sz="2000" baseline="30000" dirty="0" smtClean="0"/>
              <a:t>±</a:t>
            </a:r>
            <a:r>
              <a:rPr lang="en-US" sz="2000" dirty="0" smtClean="0"/>
              <a:t> impact </a:t>
            </a:r>
            <a:r>
              <a:rPr lang="el-GR" sz="2000" dirty="0" smtClean="0"/>
              <a:t>θ</a:t>
            </a:r>
            <a:endParaRPr lang="en-US" sz="2000" dirty="0" smtClean="0"/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</a:rPr>
              <a:t> LYSO</a:t>
            </a:r>
            <a:r>
              <a:rPr lang="en-US" sz="2000" b="1" dirty="0" smtClean="0"/>
              <a:t>   </a:t>
            </a:r>
            <a:r>
              <a:rPr lang="en-US" sz="2000" dirty="0" smtClean="0"/>
              <a:t>= 23 mm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400" b="1" i="1" dirty="0" smtClean="0"/>
              <a:t>b</a:t>
            </a:r>
            <a:r>
              <a:rPr lang="en-US" sz="2400" b="1" dirty="0" smtClean="0"/>
              <a:t>ehind </a:t>
            </a:r>
            <a:r>
              <a:rPr lang="en-US" sz="2400" b="1" i="1" dirty="0" smtClean="0"/>
              <a:t>Bellow  </a:t>
            </a:r>
            <a:r>
              <a:rPr lang="en-US" dirty="0" smtClean="0"/>
              <a:t>z= 900~1100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err="1" smtClean="0">
                <a:solidFill>
                  <a:srgbClr val="FF0000"/>
                </a:solidFill>
              </a:rPr>
              <a:t>Flange+Bellow</a:t>
            </a:r>
            <a:r>
              <a:rPr lang="en-US" sz="2000" b="1" dirty="0" smtClean="0">
                <a:solidFill>
                  <a:srgbClr val="FF0000"/>
                </a:solidFill>
              </a:rPr>
              <a:t> :  ~60 mm, 4.3 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FF"/>
                </a:solidFill>
              </a:rPr>
              <a:t>17.4 X</a:t>
            </a:r>
            <a:r>
              <a:rPr lang="en-US" sz="20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2000" b="1" dirty="0" smtClean="0">
                <a:solidFill>
                  <a:srgbClr val="0000FF"/>
                </a:solidFill>
              </a:rPr>
              <a:t>LYSO  200 mm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" name="矩形 41"/>
          <p:cNvSpPr/>
          <p:nvPr/>
        </p:nvSpPr>
        <p:spPr>
          <a:xfrm>
            <a:off x="8395910" y="3357562"/>
            <a:ext cx="748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Bellow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072330" y="3429000"/>
            <a:ext cx="72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Flange</a:t>
            </a:r>
            <a:endParaRPr lang="zh-TW" altLang="en-US" sz="1600" dirty="0"/>
          </a:p>
        </p:txBody>
      </p:sp>
      <p:sp>
        <p:nvSpPr>
          <p:cNvPr id="44" name="矩形 43"/>
          <p:cNvSpPr/>
          <p:nvPr/>
        </p:nvSpPr>
        <p:spPr>
          <a:xfrm>
            <a:off x="142844" y="571480"/>
            <a:ext cx="6357982" cy="142876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>
            <a:grpSpLocks noChangeAspect="1"/>
          </p:cNvGrpSpPr>
          <p:nvPr/>
        </p:nvGrpSpPr>
        <p:grpSpPr>
          <a:xfrm>
            <a:off x="714348" y="5286388"/>
            <a:ext cx="4286248" cy="1391447"/>
            <a:chOff x="755576" y="4896891"/>
            <a:chExt cx="6433071" cy="1961109"/>
          </a:xfrm>
        </p:grpSpPr>
        <p:pic>
          <p:nvPicPr>
            <p:cNvPr id="15" name="Picture 3" descr="C:\DS220+\CEPC_atWWW\Documents\JiQuan\a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4896891"/>
              <a:ext cx="6433071" cy="1961109"/>
            </a:xfrm>
            <a:prstGeom prst="rect">
              <a:avLst/>
            </a:prstGeom>
            <a:noFill/>
          </p:spPr>
        </p:pic>
        <p:sp>
          <p:nvSpPr>
            <p:cNvPr id="16" name="矩形 15"/>
            <p:cNvSpPr/>
            <p:nvPr/>
          </p:nvSpPr>
          <p:spPr>
            <a:xfrm>
              <a:off x="4499992" y="5013176"/>
              <a:ext cx="1757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LumiCal  volume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256000" y="5472000"/>
              <a:ext cx="900000" cy="86400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357298"/>
            <a:ext cx="4214842" cy="205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9"/>
          <p:cNvGrpSpPr/>
          <p:nvPr/>
        </p:nvGrpSpPr>
        <p:grpSpPr>
          <a:xfrm>
            <a:off x="4786314" y="3156200"/>
            <a:ext cx="4286280" cy="3558948"/>
            <a:chOff x="4644008" y="2534348"/>
            <a:chExt cx="4286280" cy="3558948"/>
          </a:xfrm>
        </p:grpSpPr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00534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4644008" y="2534348"/>
              <a:ext cx="4286280" cy="3558948"/>
              <a:chOff x="4747858" y="2887316"/>
              <a:chExt cx="3796998" cy="3886201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47858" y="2887316"/>
                <a:ext cx="3796998" cy="388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2" name="直線單箭頭接點 13"/>
              <p:cNvCxnSpPr/>
              <p:nvPr/>
            </p:nvCxnSpPr>
            <p:spPr>
              <a:xfrm rot="5400000">
                <a:off x="5388124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字方塊 22"/>
              <p:cNvSpPr txBox="1"/>
              <p:nvPr/>
            </p:nvSpPr>
            <p:spPr>
              <a:xfrm>
                <a:off x="6070537" y="4837488"/>
                <a:ext cx="1820698" cy="7815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count Bhabha </a:t>
                </a:r>
              </a:p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in Fiducial region</a:t>
                </a:r>
              </a:p>
            </p:txBody>
          </p:sp>
          <p:cxnSp>
            <p:nvCxnSpPr>
              <p:cNvPr id="54" name="直線單箭頭接點 13"/>
              <p:cNvCxnSpPr/>
              <p:nvPr/>
            </p:nvCxnSpPr>
            <p:spPr>
              <a:xfrm rot="5400000">
                <a:off x="6423075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5929893" y="2794087"/>
              <a:ext cx="2836498" cy="71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latin typeface="Calibri" pitchFamily="34" charset="0"/>
                </a:rPr>
                <a:t>Bhabha cross section</a:t>
              </a:r>
            </a:p>
            <a:p>
              <a:pPr>
                <a:lnSpc>
                  <a:spcPts val="2400"/>
                </a:lnSpc>
              </a:pP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θ-</a:t>
              </a:r>
              <a:r>
                <a:rPr lang="en-US" sz="2400" b="1" dirty="0" smtClean="0">
                  <a:latin typeface="Calibri" pitchFamily="34" charset="0"/>
                </a:rPr>
                <a:t>angle distribution</a:t>
              </a:r>
              <a:endParaRPr lang="zh-TW" altLang="en-US" sz="2400" dirty="0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5996105" y="5074190"/>
              <a:ext cx="1315401" cy="502733"/>
            </a:xfrm>
            <a:custGeom>
              <a:avLst/>
              <a:gdLst>
                <a:gd name="connsiteX0" fmla="*/ 0 w 2123089"/>
                <a:gd name="connsiteY0" fmla="*/ 0 h 746234"/>
                <a:gd name="connsiteX1" fmla="*/ 10510 w 2123089"/>
                <a:gd name="connsiteY1" fmla="*/ 714703 h 746234"/>
                <a:gd name="connsiteX2" fmla="*/ 2123089 w 2123089"/>
                <a:gd name="connsiteY2" fmla="*/ 746234 h 746234"/>
                <a:gd name="connsiteX3" fmla="*/ 1576551 w 2123089"/>
                <a:gd name="connsiteY3" fmla="*/ 683172 h 746234"/>
                <a:gd name="connsiteX4" fmla="*/ 1103586 w 2123089"/>
                <a:gd name="connsiteY4" fmla="*/ 557048 h 746234"/>
                <a:gd name="connsiteX5" fmla="*/ 714703 w 2123089"/>
                <a:gd name="connsiteY5" fmla="*/ 409903 h 746234"/>
                <a:gd name="connsiteX6" fmla="*/ 252248 w 2123089"/>
                <a:gd name="connsiteY6" fmla="*/ 210207 h 746234"/>
                <a:gd name="connsiteX7" fmla="*/ 0 w 2123089"/>
                <a:gd name="connsiteY7" fmla="*/ 0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089" h="746234">
                  <a:moveTo>
                    <a:pt x="0" y="0"/>
                  </a:moveTo>
                  <a:lnTo>
                    <a:pt x="10510" y="714703"/>
                  </a:lnTo>
                  <a:lnTo>
                    <a:pt x="2123089" y="746234"/>
                  </a:lnTo>
                  <a:lnTo>
                    <a:pt x="1576551" y="683172"/>
                  </a:lnTo>
                  <a:lnTo>
                    <a:pt x="1103586" y="557048"/>
                  </a:lnTo>
                  <a:lnTo>
                    <a:pt x="714703" y="409903"/>
                  </a:lnTo>
                  <a:lnTo>
                    <a:pt x="252248" y="210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22"/>
            <p:cNvSpPr txBox="1"/>
            <p:nvPr/>
          </p:nvSpPr>
          <p:spPr>
            <a:xfrm>
              <a:off x="6300192" y="3614468"/>
              <a:ext cx="1824497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TW" sz="18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detector spatial resolution</a:t>
              </a:r>
            </a:p>
          </p:txBody>
        </p:sp>
        <p:cxnSp>
          <p:nvCxnSpPr>
            <p:cNvPr id="46" name="直線單箭頭接點 13"/>
            <p:cNvCxnSpPr/>
            <p:nvPr/>
          </p:nvCxnSpPr>
          <p:spPr>
            <a:xfrm rot="5400000">
              <a:off x="6048070" y="3866590"/>
              <a:ext cx="274918" cy="20272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4"/>
            <p:cNvGrpSpPr/>
            <p:nvPr/>
          </p:nvGrpSpPr>
          <p:grpSpPr>
            <a:xfrm>
              <a:off x="5814000" y="4123109"/>
              <a:ext cx="420383" cy="427463"/>
              <a:chOff x="5814000" y="1489369"/>
              <a:chExt cx="420383" cy="427463"/>
            </a:xfrm>
          </p:grpSpPr>
          <p:sp>
            <p:nvSpPr>
              <p:cNvPr id="48" name="Freeform 16"/>
              <p:cNvSpPr/>
              <p:nvPr/>
            </p:nvSpPr>
            <p:spPr>
              <a:xfrm>
                <a:off x="5814000" y="1489369"/>
                <a:ext cx="211264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Freeform 17"/>
              <p:cNvSpPr/>
              <p:nvPr/>
            </p:nvSpPr>
            <p:spPr>
              <a:xfrm flipH="1">
                <a:off x="6012000" y="1489369"/>
                <a:ext cx="222383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13"/>
              <p:cNvCxnSpPr/>
              <p:nvPr/>
            </p:nvCxnSpPr>
            <p:spPr>
              <a:xfrm rot="5400000">
                <a:off x="5878800" y="1626834"/>
                <a:ext cx="275634" cy="7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矩形 211"/>
          <p:cNvSpPr/>
          <p:nvPr/>
        </p:nvSpPr>
        <p:spPr>
          <a:xfrm>
            <a:off x="179512" y="0"/>
            <a:ext cx="85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err="1" smtClean="0">
                <a:latin typeface="Segoe Print" pitchFamily="2" charset="0"/>
              </a:rPr>
              <a:t>Bhabha</a:t>
            </a:r>
            <a:r>
              <a:rPr lang="en-US" altLang="zh-TW" sz="3600" b="1" dirty="0" smtClean="0">
                <a:latin typeface="Segoe Print" pitchFamily="2" charset="0"/>
              </a:rPr>
              <a:t> counting to 10</a:t>
            </a:r>
            <a:r>
              <a:rPr lang="en-US" altLang="zh-TW" sz="3600" b="1" baseline="30000" dirty="0" smtClean="0">
                <a:latin typeface="Segoe Print" pitchFamily="2" charset="0"/>
              </a:rPr>
              <a:t>-4 </a:t>
            </a:r>
            <a:r>
              <a:rPr lang="en-US" altLang="zh-TW" sz="3600" b="1" dirty="0" smtClean="0">
                <a:latin typeface="Segoe Print" pitchFamily="2" charset="0"/>
              </a:rPr>
              <a:t>precision </a:t>
            </a:r>
            <a:endParaRPr lang="en-US" sz="3600" b="1" dirty="0">
              <a:latin typeface="Segoe Print" pitchFamily="2" charset="0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0" y="571480"/>
            <a:ext cx="5357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Event counting  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N = 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∙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 ∫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endParaRPr lang="en-US" sz="2400" i="1" dirty="0" smtClean="0">
              <a:cs typeface="Times New Roman" pitchFamily="18" charset="0"/>
            </a:endParaRPr>
          </a:p>
          <a:p>
            <a:pPr marL="266700" indent="-2667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Luminosity by </a:t>
            </a:r>
            <a:r>
              <a:rPr lang="it-IT" sz="2000" b="1" i="1" dirty="0" smtClean="0">
                <a:solidFill>
                  <a:srgbClr val="FF0000"/>
                </a:solidFill>
                <a:cs typeface="Times New Roman" pitchFamily="18" charset="0"/>
              </a:rPr>
              <a:t>detecting </a:t>
            </a:r>
            <a:r>
              <a:rPr lang="it-IT" sz="2400" b="1" i="1" dirty="0" smtClean="0">
                <a:solidFill>
                  <a:srgbClr val="FF0000"/>
                </a:solidFill>
              </a:rPr>
              <a:t>Bhabha events</a:t>
            </a:r>
            <a:endParaRPr lang="it-IT" sz="2400" b="1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a pair of back-back electrons, </a:t>
            </a:r>
            <a:endParaRPr lang="en-US" sz="2000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precision </a:t>
            </a:r>
            <a:r>
              <a:rPr lang="el-GR" sz="2000" b="1" i="1" dirty="0" smtClean="0">
                <a:solidFill>
                  <a:srgbClr val="0000FF"/>
                </a:solidFill>
              </a:rPr>
              <a:t>θ</a:t>
            </a:r>
            <a:r>
              <a:rPr lang="en-US" sz="2000" b="1" i="1" dirty="0" smtClean="0">
                <a:solidFill>
                  <a:srgbClr val="0000FF"/>
                </a:solidFill>
              </a:rPr>
              <a:t> on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e,e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) in </a:t>
            </a:r>
            <a:r>
              <a:rPr lang="en-US" sz="2000" b="1" i="1" dirty="0" err="1" smtClean="0">
                <a:solidFill>
                  <a:srgbClr val="0000FF"/>
                </a:solidFill>
                <a:cs typeface="Times New Roman" pitchFamily="18" charset="0"/>
              </a:rPr>
              <a:t>fiducial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935268" y="1071546"/>
            <a:ext cx="263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+</a:t>
            </a:r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smtClean="0">
                <a:cs typeface="Times New Roman" pitchFamily="18" charset="0"/>
              </a:rPr>
              <a:t>→</a:t>
            </a:r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+</a:t>
            </a:r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−</a:t>
            </a:r>
            <a:r>
              <a:rPr lang="it-IT" sz="3200" b="1" i="1" dirty="0" smtClean="0">
                <a:cs typeface="Times New Roman" pitchFamily="18" charset="0"/>
              </a:rPr>
              <a:t>(</a:t>
            </a:r>
            <a:r>
              <a:rPr lang="el-GR" sz="3200" b="1" i="1" dirty="0" smtClean="0">
                <a:cs typeface="Times New Roman" pitchFamily="18" charset="0"/>
              </a:rPr>
              <a:t>γ</a:t>
            </a:r>
            <a:r>
              <a:rPr lang="en-US" sz="3200" b="1" i="1" dirty="0" smtClean="0">
                <a:cs typeface="Times New Roman" pitchFamily="18" charset="0"/>
              </a:rPr>
              <a:t>)</a:t>
            </a:r>
            <a:r>
              <a:rPr lang="it-IT" sz="3200" b="1" i="1" dirty="0" smtClean="0">
                <a:cs typeface="Times New Roman" pitchFamily="18" charset="0"/>
              </a:rPr>
              <a:t> </a:t>
            </a:r>
            <a:endParaRPr lang="zh-TW" altLang="en-US" sz="3200" dirty="0"/>
          </a:p>
        </p:txBody>
      </p:sp>
      <p:sp>
        <p:nvSpPr>
          <p:cNvPr id="55" name="Rectangle 11"/>
          <p:cNvSpPr/>
          <p:nvPr/>
        </p:nvSpPr>
        <p:spPr>
          <a:xfrm>
            <a:off x="285720" y="2071678"/>
            <a:ext cx="4500594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Bhabha systematic error  </a:t>
            </a:r>
          </a:p>
          <a:p>
            <a:pPr>
              <a:spcBef>
                <a:spcPts val="600"/>
              </a:spcBef>
            </a:pPr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~ 2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 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θ/</a:t>
            </a:r>
            <a:r>
              <a:rPr lang="en-US" sz="2400" b="1" i="1" dirty="0" err="1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400" b="1" i="1" baseline="-25000" dirty="0" err="1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</a:p>
          <a:p>
            <a:pPr>
              <a:spcBef>
                <a:spcPts val="600"/>
              </a:spcBef>
            </a:pPr>
            <a:endParaRPr lang="en-US" sz="600" i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Calibri" pitchFamily="34" charset="0"/>
              </a:rPr>
              <a:t>requiring  </a:t>
            </a:r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= 10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</a:t>
            </a:r>
            <a:endParaRPr lang="en-US" sz="2400" i="1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TW" sz="2000" dirty="0" smtClean="0">
                <a:latin typeface="Calibri" pitchFamily="34" charset="0"/>
              </a:rPr>
              <a:t>at  </a:t>
            </a:r>
            <a:r>
              <a:rPr lang="en-US" altLang="zh-TW" sz="2000" b="1" dirty="0" smtClean="0">
                <a:latin typeface="Calibri" pitchFamily="34" charset="0"/>
              </a:rPr>
              <a:t>z = ±1 m, </a:t>
            </a:r>
            <a:r>
              <a:rPr lang="en-US" sz="2000" dirty="0" smtClean="0">
                <a:latin typeface="Calibri" pitchFamily="34" charset="0"/>
              </a:rPr>
              <a:t>θ</a:t>
            </a:r>
            <a:r>
              <a:rPr lang="en-US" sz="2000" baseline="-25000" dirty="0" smtClean="0">
                <a:latin typeface="Calibri" pitchFamily="34" charset="0"/>
              </a:rPr>
              <a:t>min  </a:t>
            </a:r>
            <a:r>
              <a:rPr lang="en-US" sz="2000" dirty="0" smtClean="0">
                <a:latin typeface="Calibri" pitchFamily="34" charset="0"/>
              </a:rPr>
              <a:t>= </a:t>
            </a:r>
            <a:r>
              <a:rPr lang="en-US" sz="2000" b="1" dirty="0" smtClean="0">
                <a:latin typeface="Calibri" pitchFamily="34" charset="0"/>
              </a:rPr>
              <a:t>20 mRad</a:t>
            </a:r>
          </a:p>
          <a:p>
            <a:pPr marL="358775" indent="-358775"/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→   </a:t>
            </a:r>
            <a:r>
              <a:rPr lang="el-GR" sz="2000" i="1" dirty="0" smtClean="0">
                <a:latin typeface="Calibri" pitchFamily="34" charset="0"/>
              </a:rPr>
              <a:t>δ</a:t>
            </a:r>
            <a:r>
              <a:rPr lang="en-US" sz="2000" i="1" dirty="0" smtClean="0">
                <a:latin typeface="Calibri" pitchFamily="34" charset="0"/>
              </a:rPr>
              <a:t>θ =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000" b="1" i="1" dirty="0" err="1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or  </a:t>
            </a:r>
            <a:r>
              <a:rPr lang="en-US" sz="2000" b="1" i="1" dirty="0" err="1" smtClean="0"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 = 1 </a:t>
            </a:r>
            <a:r>
              <a:rPr lang="el-GR" sz="2000" b="1" i="1" dirty="0" smtClean="0"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000" b="1" i="1" dirty="0" smtClean="0">
                <a:latin typeface="Calibri" pitchFamily="34" charset="0"/>
                <a:sym typeface="Wingdings" panose="05000000000000000000" pitchFamily="2" charset="2"/>
              </a:rPr>
              <a:t>m </a:t>
            </a:r>
          </a:p>
          <a:p>
            <a:pPr marL="358775" indent="-358775">
              <a:spcBef>
                <a:spcPts val="600"/>
              </a:spcBef>
            </a:pP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   </a:t>
            </a:r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</a:rPr>
              <a:t>50 </a:t>
            </a:r>
            <a:r>
              <a:rPr lang="el-GR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altLang="zh-TW" b="1" i="1" dirty="0" smtClean="0">
                <a:solidFill>
                  <a:srgbClr val="FF0000"/>
                </a:solidFill>
                <a:latin typeface="Calibri" pitchFamily="34" charset="0"/>
              </a:rPr>
              <a:t>m </a:t>
            </a:r>
            <a:r>
              <a:rPr lang="en-US" altLang="zh-TW" i="1" dirty="0" smtClean="0">
                <a:latin typeface="Calibri" pitchFamily="34" charset="0"/>
              </a:rPr>
              <a:t>on Z  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eq.</a:t>
            </a:r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i="1" dirty="0" err="1" smtClean="0"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 = </a:t>
            </a:r>
            <a:r>
              <a:rPr lang="el-GR" i="1" dirty="0" smtClean="0">
                <a:latin typeface="Calibri" pitchFamily="34" charset="0"/>
              </a:rPr>
              <a:t>δ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z x </a:t>
            </a:r>
            <a:r>
              <a:rPr lang="el-GR" altLang="zh-TW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b="1" i="1" dirty="0" smtClean="0">
                <a:latin typeface="Calibri" pitchFamily="34" charset="0"/>
                <a:sym typeface="Wingdings" pitchFamily="2" charset="2"/>
              </a:rPr>
              <a:t>= 1</a:t>
            </a:r>
            <a:r>
              <a:rPr lang="el-GR" altLang="zh-TW" b="1" i="1" dirty="0" smtClean="0"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b="1" i="1" dirty="0" smtClean="0">
                <a:latin typeface="Calibri" pitchFamily="34" charset="0"/>
                <a:sym typeface="Wingdings" pitchFamily="2" charset="2"/>
              </a:rPr>
              <a:t>m</a:t>
            </a:r>
            <a:r>
              <a:rPr lang="en-US" altLang="zh-TW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                                               </a:t>
            </a:r>
          </a:p>
        </p:txBody>
      </p:sp>
      <p:sp>
        <p:nvSpPr>
          <p:cNvPr id="56" name="文字方塊 22"/>
          <p:cNvSpPr txBox="1"/>
          <p:nvPr/>
        </p:nvSpPr>
        <p:spPr>
          <a:xfrm>
            <a:off x="285720" y="5214950"/>
            <a:ext cx="489255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Luminosity 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Calibri" pitchFamily="34" charset="0"/>
              </a:rPr>
              <a:t>systematics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due to    </a:t>
            </a:r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events in/out fiducial edge </a:t>
            </a:r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offset on the mean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8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20490" y="5216221"/>
            <a:ext cx="4500594" cy="121444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357430"/>
            <a:ext cx="3071109" cy="82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645936"/>
            <a:ext cx="1500198" cy="70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6165" y="1052736"/>
            <a:ext cx="423783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群組 71"/>
          <p:cNvGrpSpPr/>
          <p:nvPr/>
        </p:nvGrpSpPr>
        <p:grpSpPr>
          <a:xfrm>
            <a:off x="1991996" y="5085778"/>
            <a:ext cx="7044500" cy="1700808"/>
            <a:chOff x="1991996" y="4968000"/>
            <a:chExt cx="7044500" cy="1700808"/>
          </a:xfrm>
        </p:grpSpPr>
        <p:pic>
          <p:nvPicPr>
            <p:cNvPr id="1027" name="Picture 3" descr="C:\ds212j\CEPC_atWWW\Presentations\Workshop_20230401_衡陽\pics\圖片2.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91996" y="4968000"/>
              <a:ext cx="7044500" cy="1700808"/>
            </a:xfrm>
            <a:prstGeom prst="rect">
              <a:avLst/>
            </a:prstGeom>
            <a:noFill/>
          </p:spPr>
        </p:pic>
        <p:sp>
          <p:nvSpPr>
            <p:cNvPr id="7" name="橢圓 6"/>
            <p:cNvSpPr/>
            <p:nvPr/>
          </p:nvSpPr>
          <p:spPr>
            <a:xfrm>
              <a:off x="5158064" y="5843539"/>
              <a:ext cx="237455" cy="3401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接點 76"/>
            <p:cNvCxnSpPr/>
            <p:nvPr/>
          </p:nvCxnSpPr>
          <p:spPr>
            <a:xfrm rot="5400000">
              <a:off x="7363867" y="5638941"/>
              <a:ext cx="204097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群組 130"/>
            <p:cNvGrpSpPr/>
            <p:nvPr/>
          </p:nvGrpSpPr>
          <p:grpSpPr>
            <a:xfrm>
              <a:off x="7507671" y="5537394"/>
              <a:ext cx="237455" cy="204097"/>
              <a:chOff x="285720" y="3420000"/>
              <a:chExt cx="285752" cy="493324"/>
            </a:xfrm>
          </p:grpSpPr>
          <p:grpSp>
            <p:nvGrpSpPr>
              <p:cNvPr id="6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0" name="群組 131"/>
            <p:cNvGrpSpPr/>
            <p:nvPr/>
          </p:nvGrpSpPr>
          <p:grpSpPr>
            <a:xfrm>
              <a:off x="7507671" y="5965669"/>
              <a:ext cx="237455" cy="204097"/>
              <a:chOff x="285720" y="3420000"/>
              <a:chExt cx="285752" cy="493324"/>
            </a:xfrm>
          </p:grpSpPr>
          <p:grpSp>
            <p:nvGrpSpPr>
              <p:cNvPr id="11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45" name="直線接點 144"/>
            <p:cNvCxnSpPr/>
            <p:nvPr/>
          </p:nvCxnSpPr>
          <p:spPr>
            <a:xfrm rot="5400000">
              <a:off x="7363867" y="6068019"/>
              <a:ext cx="204097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rot="5400000">
              <a:off x="2936390" y="5639472"/>
              <a:ext cx="204097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146"/>
            <p:cNvGrpSpPr/>
            <p:nvPr/>
          </p:nvGrpSpPr>
          <p:grpSpPr>
            <a:xfrm>
              <a:off x="2761096" y="5537122"/>
              <a:ext cx="237455" cy="204097"/>
              <a:chOff x="285720" y="3420000"/>
              <a:chExt cx="285752" cy="493324"/>
            </a:xfrm>
          </p:grpSpPr>
          <p:grpSp>
            <p:nvGrpSpPr>
              <p:cNvPr id="14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" name="群組 157"/>
            <p:cNvGrpSpPr/>
            <p:nvPr/>
          </p:nvGrpSpPr>
          <p:grpSpPr>
            <a:xfrm>
              <a:off x="2761096" y="5965134"/>
              <a:ext cx="237455" cy="204097"/>
              <a:chOff x="285720" y="3420000"/>
              <a:chExt cx="285752" cy="493324"/>
            </a:xfrm>
          </p:grpSpPr>
          <p:grpSp>
            <p:nvGrpSpPr>
              <p:cNvPr id="17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5" name="矩形 16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6" name="矩形 16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69" name="直線接點 168"/>
            <p:cNvCxnSpPr/>
            <p:nvPr/>
          </p:nvCxnSpPr>
          <p:spPr>
            <a:xfrm rot="5400000">
              <a:off x="2936390" y="6067484"/>
              <a:ext cx="204097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 169"/>
            <p:cNvCxnSpPr/>
            <p:nvPr/>
          </p:nvCxnSpPr>
          <p:spPr>
            <a:xfrm rot="5400000">
              <a:off x="3268662" y="5672579"/>
              <a:ext cx="136065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 rot="5400000">
              <a:off x="3270422" y="6033200"/>
              <a:ext cx="136065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rot="5400000">
              <a:off x="7119296" y="5672579"/>
              <a:ext cx="136065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rot="5400000">
              <a:off x="7119296" y="6033200"/>
              <a:ext cx="136065" cy="1759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2941816" y="5862818"/>
              <a:ext cx="2318782" cy="252850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81" idx="2"/>
            </p:cNvCxnSpPr>
            <p:nvPr/>
          </p:nvCxnSpPr>
          <p:spPr>
            <a:xfrm flipV="1">
              <a:off x="5237214" y="5637234"/>
              <a:ext cx="2389184" cy="224246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6484902" y="6241422"/>
              <a:ext cx="761510" cy="39175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Si det.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9" name="直線單箭頭接點 198"/>
            <p:cNvCxnSpPr/>
            <p:nvPr/>
          </p:nvCxnSpPr>
          <p:spPr>
            <a:xfrm rot="5400000" flipH="1" flipV="1">
              <a:off x="7285908" y="6185122"/>
              <a:ext cx="169272" cy="1166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單箭頭接點 201"/>
            <p:cNvCxnSpPr/>
            <p:nvPr/>
          </p:nvCxnSpPr>
          <p:spPr>
            <a:xfrm rot="5400000" flipH="1" flipV="1">
              <a:off x="6993588" y="6150845"/>
              <a:ext cx="169272" cy="1166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單箭頭接點 202"/>
            <p:cNvCxnSpPr/>
            <p:nvPr/>
          </p:nvCxnSpPr>
          <p:spPr>
            <a:xfrm rot="16200000" flipV="1">
              <a:off x="7623909" y="6139441"/>
              <a:ext cx="135266" cy="1740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7779932" y="6295917"/>
              <a:ext cx="482959" cy="31212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6206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GEANT beampipe multiple scattering</a:t>
            </a:r>
            <a:endParaRPr lang="zh-TW" altLang="en-US" sz="3200" b="1" dirty="0">
              <a:solidFill>
                <a:srgbClr val="0000FF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0" y="533641"/>
            <a:ext cx="65008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ourier New" pitchFamily="49" charset="0"/>
              <a:buChar char="o"/>
            </a:pPr>
            <a:r>
              <a:rPr lang="en-US" sz="2400" b="1" i="1" dirty="0" smtClean="0">
                <a:sym typeface="Wingdings" pitchFamily="2" charset="2"/>
              </a:rPr>
              <a:t>IP spot  (</a:t>
            </a:r>
            <a:r>
              <a:rPr lang="el-GR" sz="2400" b="1" i="1" dirty="0" smtClean="0">
                <a:solidFill>
                  <a:srgbClr val="FF0000"/>
                </a:solidFill>
              </a:rPr>
              <a:t>σ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,</a:t>
            </a:r>
            <a:r>
              <a:rPr lang="el-GR" sz="2400" b="1" i="1" dirty="0" smtClean="0">
                <a:solidFill>
                  <a:srgbClr val="FF0000"/>
                </a:solidFill>
              </a:rPr>
              <a:t>σ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z</a:t>
            </a:r>
            <a:r>
              <a:rPr lang="en-US" sz="2400" b="1" i="1" dirty="0" smtClean="0">
                <a:solidFill>
                  <a:srgbClr val="FF0000"/>
                </a:solidFill>
              </a:rPr>
              <a:t>)= (0,0</a:t>
            </a:r>
            <a:r>
              <a:rPr lang="en-US" sz="2400" b="1" i="1" dirty="0" smtClean="0">
                <a:solidFill>
                  <a:srgbClr val="FF0000"/>
                </a:solidFill>
              </a:rPr>
              <a:t>)  or </a:t>
            </a:r>
            <a:r>
              <a:rPr lang="en-US" sz="2400" b="1" i="1" dirty="0" smtClean="0">
                <a:solidFill>
                  <a:srgbClr val="FF0000"/>
                </a:solidFill>
              </a:rPr>
              <a:t>(6,380</a:t>
            </a:r>
            <a:r>
              <a:rPr lang="el-GR" sz="2400" b="1" i="1" dirty="0" smtClean="0">
                <a:solidFill>
                  <a:srgbClr val="FF0000"/>
                </a:solidFill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</a:rPr>
              <a:t>m)  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 </a:t>
            </a:r>
            <a:r>
              <a:rPr lang="en-US" b="1" i="1" dirty="0" smtClean="0">
                <a:solidFill>
                  <a:srgbClr val="FF0000"/>
                </a:solidFill>
              </a:rPr>
              <a:t>compatible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sz="2400" dirty="0" smtClean="0"/>
              <a:t>boost by 33 mRad beam crossing</a:t>
            </a:r>
          </a:p>
          <a:p>
            <a:pPr marL="355600" indent="-3556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b="1" i="1" dirty="0" smtClean="0">
                <a:solidFill>
                  <a:srgbClr val="FF0000"/>
                </a:solidFill>
              </a:rPr>
              <a:t>50 GeV   </a:t>
            </a:r>
            <a:r>
              <a:rPr lang="el-GR" sz="2400" b="1" i="1" dirty="0" smtClean="0">
                <a:solidFill>
                  <a:srgbClr val="FF0000"/>
                </a:solidFill>
              </a:rPr>
              <a:t>μ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−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zh-TW" sz="2400" b="1" i="1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355600" indent="-355600"/>
            <a:r>
              <a:rPr lang="fr-FR" sz="2400" dirty="0" smtClean="0">
                <a:latin typeface="Calibri" pitchFamily="34" charset="0"/>
              </a:rPr>
              <a:t>	</a:t>
            </a:r>
            <a:r>
              <a:rPr lang="fr-FR" sz="2000" dirty="0" smtClean="0">
                <a:latin typeface="Calibri" pitchFamily="34" charset="0"/>
              </a:rPr>
              <a:t>@ (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± 30 mRad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φ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1.0, 1.0+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π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Ra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400" i="1" dirty="0" smtClean="0">
              <a:latin typeface="Calibri" pitchFamily="34" charset="0"/>
              <a:sym typeface="Wingdings" pitchFamily="2" charset="2"/>
            </a:endParaRPr>
          </a:p>
          <a:p>
            <a:pPr marL="263525" indent="-263525">
              <a:spcBef>
                <a:spcPts val="600"/>
              </a:spcBef>
            </a:pPr>
            <a:r>
              <a:rPr lang="en-US" altLang="zh-TW" sz="2400" i="1" dirty="0" smtClean="0">
                <a:latin typeface="Calibri" pitchFamily="34" charset="0"/>
                <a:sym typeface="Wingdings" pitchFamily="2" charset="2"/>
              </a:rPr>
              <a:t>	smearing at @z=560mm, 1</a:t>
            </a:r>
            <a:r>
              <a:rPr lang="en-US" altLang="zh-TW" sz="2400" i="1" baseline="30000" dirty="0" smtClean="0">
                <a:latin typeface="Calibri" pitchFamily="34" charset="0"/>
                <a:sym typeface="Wingdings" pitchFamily="2" charset="2"/>
              </a:rPr>
              <a:t>st</a:t>
            </a:r>
            <a:r>
              <a:rPr lang="en-US" altLang="zh-TW" sz="2400" i="1" dirty="0" smtClean="0">
                <a:latin typeface="Calibri" pitchFamily="34" charset="0"/>
                <a:sym typeface="Wingdings" pitchFamily="2" charset="2"/>
              </a:rPr>
              <a:t> Si wafer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263525" indent="-263525"/>
            <a:r>
              <a:rPr lang="en-US" sz="2000" dirty="0" smtClean="0">
                <a:solidFill>
                  <a:srgbClr val="0000FF"/>
                </a:solidFill>
              </a:rPr>
              <a:t>	|x|&lt; 6.0 mm,  1mm Be </a:t>
            </a:r>
          </a:p>
          <a:p>
            <a:pPr marL="263525" indent="-263525"/>
            <a:r>
              <a:rPr lang="en-US" sz="2000" dirty="0" smtClean="0">
                <a:solidFill>
                  <a:srgbClr val="0000FF"/>
                </a:solidFill>
              </a:rPr>
              <a:t>	</a:t>
            </a:r>
            <a:r>
              <a:rPr lang="en-US" sz="2000" b="1" dirty="0" smtClean="0">
                <a:solidFill>
                  <a:srgbClr val="0000FF"/>
                </a:solidFill>
              </a:rPr>
              <a:t>low mass window                </a:t>
            </a:r>
            <a:r>
              <a:rPr lang="el-GR" sz="2000" b="1" i="1" dirty="0" smtClean="0">
                <a:solidFill>
                  <a:srgbClr val="0000FF"/>
                </a:solidFill>
              </a:rPr>
              <a:t>σ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) = 46 </a:t>
            </a:r>
            <a:r>
              <a:rPr lang="el-GR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0000FF"/>
                </a:solidFill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3525" indent="-263525"/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|x|&gt;6.0 mm 1mm Al pipe,  </a:t>
            </a:r>
            <a:r>
              <a:rPr lang="el-GR" sz="2000" b="1" dirty="0" smtClean="0">
                <a:solidFill>
                  <a:srgbClr val="0000FF"/>
                </a:solidFill>
              </a:rPr>
              <a:t>σ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b="1" dirty="0" smtClean="0">
                <a:solidFill>
                  <a:srgbClr val="0000FF"/>
                </a:solidFill>
              </a:rPr>
              <a:t>= 109 </a:t>
            </a:r>
            <a:r>
              <a:rPr lang="el-GR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0000FF"/>
                </a:solidFill>
                <a:sym typeface="Wingdings" pitchFamily="2" charset="2"/>
              </a:rPr>
              <a:t>Rad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263525" indent="-263525"/>
            <a:r>
              <a:rPr lang="en-US" altLang="zh-TW" sz="2000" dirty="0" smtClean="0">
                <a:sym typeface="Wingdings" pitchFamily="2" charset="2"/>
              </a:rPr>
              <a:t>     </a:t>
            </a:r>
            <a:r>
              <a:rPr lang="en-US" altLang="zh-TW" sz="2000" dirty="0" smtClean="0">
                <a:solidFill>
                  <a:srgbClr val="FF0000"/>
                </a:solidFill>
                <a:sym typeface="Wingdings" pitchFamily="2" charset="2"/>
              </a:rPr>
              <a:t>back-to-back                     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</a:rPr>
              <a:t>(</a:t>
            </a:r>
            <a:r>
              <a:rPr lang="el-GR" sz="2000" b="1" i="1" dirty="0" smtClean="0">
                <a:solidFill>
                  <a:srgbClr val="FF0000"/>
                </a:solidFill>
              </a:rPr>
              <a:t>Ω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) = 122  </a:t>
            </a:r>
            <a:r>
              <a:rPr lang="el-GR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79512" y="2201444"/>
            <a:ext cx="4824536" cy="1656184"/>
          </a:xfrm>
          <a:prstGeom prst="rect">
            <a:avLst/>
          </a:prstGeom>
          <a:noFill/>
          <a:ln w="317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214818"/>
            <a:ext cx="2810022" cy="1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" name="群組 95"/>
          <p:cNvGrpSpPr/>
          <p:nvPr/>
        </p:nvGrpSpPr>
        <p:grpSpPr>
          <a:xfrm>
            <a:off x="214282" y="5429264"/>
            <a:ext cx="2056729" cy="1062564"/>
            <a:chOff x="107504" y="4598684"/>
            <a:chExt cx="2056729" cy="1062564"/>
          </a:xfrm>
        </p:grpSpPr>
        <p:pic>
          <p:nvPicPr>
            <p:cNvPr id="90" name="图片 11">
              <a:extLst>
                <a:ext uri="{FF2B5EF4-FFF2-40B4-BE49-F238E27FC236}">
                  <a16:creationId xmlns="" xmlns:a16="http://schemas.microsoft.com/office/drawing/2014/main" id="{2A2EC1E7-B38C-409B-892B-5FC55258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04" y="4598684"/>
              <a:ext cx="1696689" cy="1062564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  <p:sp>
          <p:nvSpPr>
            <p:cNvPr id="91" name="矩形 90"/>
            <p:cNvSpPr/>
            <p:nvPr/>
          </p:nvSpPr>
          <p:spPr>
            <a:xfrm>
              <a:off x="467544" y="4670692"/>
              <a:ext cx="1696689" cy="93111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  </a:t>
              </a:r>
              <a:r>
                <a:rPr lang="en-US" sz="2400" dirty="0" smtClean="0">
                  <a:solidFill>
                    <a:srgbClr val="FF0000"/>
                  </a:solidFill>
                </a:rPr>
                <a:t>   </a:t>
              </a:r>
              <a:r>
                <a:rPr lang="en-US" sz="2400" dirty="0" smtClean="0">
                  <a:solidFill>
                    <a:srgbClr val="0000FF"/>
                  </a:solidFill>
                </a:rPr>
                <a:t>Be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Low-mass  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window </a:t>
              </a:r>
              <a:endParaRPr lang="en-US" sz="1400" dirty="0"/>
            </a:p>
          </p:txBody>
        </p:sp>
      </p:grpSp>
      <p:sp>
        <p:nvSpPr>
          <p:cNvPr id="95" name="矩形 94"/>
          <p:cNvSpPr/>
          <p:nvPr/>
        </p:nvSpPr>
        <p:spPr>
          <a:xfrm>
            <a:off x="142844" y="4214818"/>
            <a:ext cx="3960440" cy="667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ts val="22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1 mm Be </a:t>
            </a:r>
            <a:r>
              <a:rPr lang="en-US" sz="2000" dirty="0" smtClean="0"/>
              <a:t>thin pipe window</a:t>
            </a:r>
          </a:p>
          <a:p>
            <a:pPr marL="263525" indent="-263525">
              <a:lnSpc>
                <a:spcPts val="2200"/>
              </a:lnSpc>
            </a:pPr>
            <a:r>
              <a:rPr lang="en-US" sz="2000" dirty="0" smtClean="0"/>
              <a:t>33mm = 0.09X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 traversing @ 30mR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15544</TotalTime>
  <Words>997</Words>
  <Application>Microsoft Office PowerPoint</Application>
  <PresentationFormat>如螢幕大小 (4:3)</PresentationFormat>
  <Paragraphs>255</Paragraphs>
  <Slides>19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Physics goal at CEPC</vt:lpstr>
      <vt:lpstr>BHLUMI theoretical precision</vt:lpstr>
      <vt:lpstr>Bhabha measurements</vt:lpstr>
      <vt:lpstr>投影片 5</vt:lpstr>
      <vt:lpstr>投影片 6</vt:lpstr>
      <vt:lpstr>投影片 7</vt:lpstr>
      <vt:lpstr>投影片 8</vt:lpstr>
      <vt:lpstr>GEANT beampipe multiple scattering</vt:lpstr>
      <vt:lpstr>投影片 10</vt:lpstr>
      <vt:lpstr>投影片 11</vt:lpstr>
      <vt:lpstr>Bhabha event pile-up  </vt:lpstr>
      <vt:lpstr>EM shower in PDG, GEANT simulation </vt:lpstr>
      <vt:lpstr>Electron shower multiplicity vs GEANT3  </vt:lpstr>
      <vt:lpstr>50 GeV Electron shower multiplicity   </vt:lpstr>
      <vt:lpstr>Electron shower profile vs GEANT3  </vt:lpstr>
      <vt:lpstr>summary</vt:lpstr>
      <vt:lpstr>backup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1066</cp:revision>
  <dcterms:created xsi:type="dcterms:W3CDTF">2019-09-05T02:05:12Z</dcterms:created>
  <dcterms:modified xsi:type="dcterms:W3CDTF">2024-06-16T04:06:00Z</dcterms:modified>
</cp:coreProperties>
</file>