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42" r:id="rId2"/>
    <p:sldId id="370" r:id="rId3"/>
    <p:sldId id="372" r:id="rId4"/>
    <p:sldId id="293" r:id="rId5"/>
    <p:sldId id="362" r:id="rId6"/>
    <p:sldId id="345" r:id="rId7"/>
    <p:sldId id="338" r:id="rId8"/>
    <p:sldId id="347" r:id="rId9"/>
    <p:sldId id="357" r:id="rId10"/>
    <p:sldId id="363" r:id="rId11"/>
    <p:sldId id="364" r:id="rId12"/>
    <p:sldId id="355" r:id="rId13"/>
    <p:sldId id="358" r:id="rId14"/>
    <p:sldId id="367" r:id="rId15"/>
    <p:sldId id="360" r:id="rId16"/>
    <p:sldId id="369" r:id="rId17"/>
    <p:sldId id="340" r:id="rId18"/>
    <p:sldId id="341" r:id="rId19"/>
    <p:sldId id="371" r:id="rId20"/>
  </p:sldIdLst>
  <p:sldSz cx="9144000" cy="6858000" type="screen4x3"/>
  <p:notesSz cx="7315200" cy="9601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003300"/>
    <a:srgbClr val="00FF00"/>
    <a:srgbClr val="FF00FF"/>
    <a:srgbClr val="66FF66"/>
    <a:srgbClr val="0066FF"/>
    <a:srgbClr val="6699FF"/>
    <a:srgbClr val="1E951B"/>
    <a:srgbClr val="EC3CD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9856" autoAdjust="0"/>
  </p:normalViewPr>
  <p:slideViewPr>
    <p:cSldViewPr>
      <p:cViewPr varScale="1">
        <p:scale>
          <a:sx n="106" d="100"/>
          <a:sy n="106" d="100"/>
        </p:scale>
        <p:origin x="-55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E411832-FE84-4660-B4AA-A83DDF432BAC}" type="datetimeFigureOut">
              <a:rPr lang="zh-TW" altLang="en-US" smtClean="0"/>
              <a:pPr/>
              <a:t>2024/5/19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D5A2D22-7CBD-4819-819D-8CE772169E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58260-23E0-4032-B1E0-EB311F5E239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72C6-D230-449F-877F-7DB6246097AD}" type="datetime1">
              <a:rPr lang="zh-TW" altLang="en-US" smtClean="0"/>
              <a:pPr/>
              <a:t>2024/5/19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214" y="6525344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dirty="0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D510-7726-4CEF-B9CD-427AF7B9F2E4}" type="datetime1">
              <a:rPr lang="zh-TW" altLang="en-US" smtClean="0"/>
              <a:pPr/>
              <a:t>2024/5/19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527648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5278-0E88-477C-AF9E-EDC22A59864A}" type="datetime1">
              <a:rPr lang="zh-TW" altLang="en-US" smtClean="0"/>
              <a:pPr/>
              <a:t>2024/5/19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76" y="6527648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r>
              <a:rPr lang="zh-TW" altLang="en-US" dirty="0" smtClean="0"/>
              <a:t> </a:t>
            </a:r>
            <a:endParaRPr lang="en-US" altLang="zh-TW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23528" y="116632"/>
            <a:ext cx="7963248" cy="7647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000" tIns="46800" rIns="90000" bIns="46800" numCol="1" anchor="ctr" anchorCtr="0" compatLnSpc="1"/>
          <a:lstStyle>
            <a:lvl1pPr algn="l">
              <a:defRPr sz="3600" baseline="0">
                <a:latin typeface="Segoe Print" panose="02000600000000000000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TW" altLang="en-US" dirty="0" smtClean="0"/>
              <a:t> </a:t>
            </a:r>
            <a:r>
              <a:rPr lang="en-US" altLang="zh-TW" dirty="0" smtClean="0"/>
              <a:t>Page title </a:t>
            </a:r>
            <a:r>
              <a:rPr lang="en-US" altLang="zh-TW" dirty="0" err="1" smtClean="0"/>
              <a:t>Segot</a:t>
            </a:r>
            <a:r>
              <a:rPr lang="en-US" altLang="zh-TW" dirty="0" smtClean="0"/>
              <a:t> print</a:t>
            </a:r>
            <a:endParaRPr lang="zh-TW" altLang="en-US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28625" y="1285875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541655" indent="-360680" defTabSz="-635">
              <a:buFont typeface="Rockwell Condensed" panose="02060603050405020104" pitchFamily="18" charset="0"/>
              <a:buChar char="−"/>
              <a:tabLst>
                <a:tab pos="0" algn="l"/>
              </a:tabLst>
              <a:defRPr sz="2800" b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1655" indent="0">
              <a:buFont typeface="Arial" panose="020B0604020202020204" pitchFamily="34" charset="0"/>
              <a:buChar char="−"/>
              <a:defRPr sz="280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en-US" altLang="zh-TW" dirty="0" smtClean="0"/>
              <a:t>	</a:t>
            </a:r>
            <a:r>
              <a:rPr lang="zh-TW" altLang="en-US" dirty="0" smtClean="0"/>
              <a:t>第二層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214" y="6525344"/>
            <a:ext cx="785786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0" i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5944D-314E-42A4-86EE-9F0EB7FFFE83}" type="datetime1">
              <a:rPr lang="zh-TW" altLang="en-US" smtClean="0"/>
              <a:pPr/>
              <a:t>2024/5/19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4408" y="6453336"/>
            <a:ext cx="857794" cy="3577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2400" b="0" i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suen@sinica.edu.t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4937307" cy="320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3024336" cy="138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矩形 19"/>
          <p:cNvSpPr/>
          <p:nvPr/>
        </p:nvSpPr>
        <p:spPr>
          <a:xfrm>
            <a:off x="6500794" y="548680"/>
            <a:ext cx="26432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 smtClean="0"/>
              <a:t>LumiCal </a:t>
            </a:r>
            <a:r>
              <a:rPr lang="en-US" altLang="zh-TW" sz="2400" dirty="0" err="1" smtClean="0"/>
              <a:t>collab</a:t>
            </a:r>
            <a:endParaRPr lang="en-US" altLang="zh-TW" sz="2400" dirty="0" smtClean="0"/>
          </a:p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高能所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MDI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南京大学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吉林大学</a:t>
            </a:r>
            <a:endParaRPr lang="en-US" altLang="zh-TW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中研院物理所</a:t>
            </a:r>
            <a:endParaRPr 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496" y="4462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Segoe Print" pitchFamily="2" charset="0"/>
              </a:rPr>
              <a:t>LumiCal to 10</a:t>
            </a:r>
            <a:r>
              <a:rPr lang="en-US" sz="4000" b="1" baseline="30000" dirty="0" smtClean="0">
                <a:latin typeface="Segoe Print" pitchFamily="2" charset="0"/>
              </a:rPr>
              <a:t>-4</a:t>
            </a:r>
            <a:r>
              <a:rPr lang="en-US" sz="4000" b="1" dirty="0" smtClean="0">
                <a:latin typeface="Segoe Print" pitchFamily="2" charset="0"/>
              </a:rPr>
              <a:t> </a:t>
            </a:r>
            <a:r>
              <a:rPr lang="en-US" sz="4000" b="1" dirty="0" err="1" smtClean="0">
                <a:latin typeface="Segoe Print" pitchFamily="2" charset="0"/>
              </a:rPr>
              <a:t>systematics</a:t>
            </a:r>
            <a:endParaRPr lang="en-US" sz="4000" b="1" dirty="0">
              <a:latin typeface="Segoe Print" pitchFamily="2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20874" y="2132856"/>
            <a:ext cx="19231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Suen</a:t>
            </a:r>
            <a:r>
              <a:rPr lang="en-US" sz="1400" dirty="0" smtClean="0"/>
              <a:t> </a:t>
            </a:r>
            <a:r>
              <a:rPr lang="en-US" sz="1400" dirty="0" err="1" smtClean="0"/>
              <a:t>Hou</a:t>
            </a:r>
            <a:r>
              <a:rPr lang="en-US" sz="1400" dirty="0" smtClean="0"/>
              <a:t>   </a:t>
            </a:r>
            <a:r>
              <a:rPr lang="zh-TW" altLang="en-US" sz="1400" dirty="0" smtClean="0"/>
              <a:t>侯书云</a:t>
            </a:r>
            <a:r>
              <a:rPr lang="en-US" sz="1400" dirty="0" smtClean="0"/>
              <a:t> </a:t>
            </a:r>
          </a:p>
          <a:p>
            <a:pPr algn="r"/>
            <a:r>
              <a:rPr lang="en-US" sz="1400" dirty="0" smtClean="0">
                <a:hlinkClick r:id="rId4"/>
              </a:rPr>
              <a:t>suen@sinica.edu.tw</a:t>
            </a:r>
            <a:endParaRPr lang="en-US" sz="1400" dirty="0" smtClean="0"/>
          </a:p>
          <a:p>
            <a:pPr algn="r"/>
            <a:r>
              <a:rPr lang="en-US" altLang="zh-TW" sz="1400" dirty="0" smtClean="0"/>
              <a:t>2024/05/20</a:t>
            </a:r>
            <a:endParaRPr lang="en-US" sz="1400" dirty="0"/>
          </a:p>
        </p:txBody>
      </p:sp>
      <p:sp>
        <p:nvSpPr>
          <p:cNvPr id="17" name="Rectangle 45"/>
          <p:cNvSpPr/>
          <p:nvPr/>
        </p:nvSpPr>
        <p:spPr>
          <a:xfrm>
            <a:off x="0" y="980728"/>
            <a:ext cx="6696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3200" b="1" i="1" dirty="0" smtClean="0"/>
              <a:t>Outline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i="1" dirty="0" smtClean="0"/>
              <a:t>Bhabha basics and LumiCal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smtClean="0">
                <a:cs typeface="Times New Roman" pitchFamily="18" charset="0"/>
              </a:rPr>
              <a:t>LumiCal design with Racetrack beampipe</a:t>
            </a:r>
            <a:endParaRPr lang="en-US" sz="2400" i="1" dirty="0" smtClean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400" b="1" i="1" dirty="0" smtClean="0">
                <a:cs typeface="Times New Roman" pitchFamily="18" charset="0"/>
              </a:rPr>
              <a:t>Systematics and NLO Bhabha measurement 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b="1" i="1" dirty="0" smtClean="0">
                <a:cs typeface="Times New Roman" pitchFamily="18" charset="0"/>
              </a:rPr>
              <a:t>TDAQ requirement</a:t>
            </a:r>
            <a:endParaRPr lang="en-US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</a:t>
            </a:fld>
            <a:endParaRPr lang="en-US" altLang="zh-TW" dirty="0"/>
          </a:p>
        </p:txBody>
      </p:sp>
      <p:pic>
        <p:nvPicPr>
          <p:cNvPr id="1026" name="Picture 2" descr="C:\DS220+\CEPC_atWWW\Documents\JiQuan\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893496"/>
            <a:ext cx="6444208" cy="1964504"/>
          </a:xfrm>
          <a:prstGeom prst="rect">
            <a:avLst/>
          </a:prstGeom>
          <a:noFill/>
        </p:spPr>
      </p:pic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5724128" y="2924944"/>
            <a:ext cx="3283266" cy="1838769"/>
            <a:chOff x="3621358" y="2556412"/>
            <a:chExt cx="3967445" cy="2384139"/>
          </a:xfrm>
        </p:grpSpPr>
        <p:pic>
          <p:nvPicPr>
            <p:cNvPr id="5" name="图片 7">
              <a:extLst>
                <a:ext uri="{FF2B5EF4-FFF2-40B4-BE49-F238E27FC236}">
                  <a16:creationId xmlns:a16="http://schemas.microsoft.com/office/drawing/2014/main" xmlns="" id="{81B1BDE0-BCCD-4825-8AE9-4513DD7BCA66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1358" y="2556412"/>
              <a:ext cx="2488251" cy="2384139"/>
            </a:xfrm>
            <a:prstGeom prst="rect">
              <a:avLst/>
            </a:prstGeom>
            <a:ln w="63500">
              <a:solidFill>
                <a:schemeClr val="bg1"/>
              </a:solidFill>
            </a:ln>
          </p:spPr>
        </p:pic>
        <p:sp>
          <p:nvSpPr>
            <p:cNvPr id="6" name="文本框 12">
              <a:extLst>
                <a:ext uri="{FF2B5EF4-FFF2-40B4-BE49-F238E27FC236}">
                  <a16:creationId xmlns:a16="http://schemas.microsoft.com/office/drawing/2014/main" xmlns="" id="{D2E045A4-2940-48F1-9DA1-DFF126A394E2}"/>
                </a:ext>
              </a:extLst>
            </p:cNvPr>
            <p:cNvSpPr txBox="1"/>
            <p:nvPr/>
          </p:nvSpPr>
          <p:spPr>
            <a:xfrm>
              <a:off x="6300192" y="2634287"/>
              <a:ext cx="1109053" cy="575682"/>
            </a:xfrm>
            <a:prstGeom prst="rect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IP chamber flange</a:t>
              </a:r>
              <a:endParaRPr lang="zh-CN" altLang="en-US" sz="1200" dirty="0"/>
            </a:p>
          </p:txBody>
        </p:sp>
        <p:sp>
          <p:nvSpPr>
            <p:cNvPr id="8" name="文本框 14">
              <a:extLst>
                <a:ext uri="{FF2B5EF4-FFF2-40B4-BE49-F238E27FC236}">
                  <a16:creationId xmlns:a16="http://schemas.microsoft.com/office/drawing/2014/main" xmlns="" id="{0DB3C512-D992-41C1-B072-F7709FA7682D}"/>
                </a:ext>
              </a:extLst>
            </p:cNvPr>
            <p:cNvSpPr txBox="1"/>
            <p:nvPr/>
          </p:nvSpPr>
          <p:spPr>
            <a:xfrm>
              <a:off x="6300192" y="3551863"/>
              <a:ext cx="1288611" cy="34540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BPM &amp; cable</a:t>
              </a:r>
              <a:endParaRPr lang="zh-CN" altLang="en-US" sz="1200" dirty="0"/>
            </a:p>
          </p:txBody>
        </p:sp>
        <p:sp>
          <p:nvSpPr>
            <p:cNvPr id="10" name="文本框 15">
              <a:extLst>
                <a:ext uri="{FF2B5EF4-FFF2-40B4-BE49-F238E27FC236}">
                  <a16:creationId xmlns:a16="http://schemas.microsoft.com/office/drawing/2014/main" xmlns="" id="{C71DD0A0-C1CF-44D7-90AD-66F3406524EC}"/>
                </a:ext>
              </a:extLst>
            </p:cNvPr>
            <p:cNvSpPr txBox="1"/>
            <p:nvPr/>
          </p:nvSpPr>
          <p:spPr>
            <a:xfrm>
              <a:off x="6306375" y="4011920"/>
              <a:ext cx="1034103" cy="35915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 smtClean="0"/>
                <a:t>Lumical</a:t>
              </a:r>
              <a:endParaRPr lang="zh-CN" altLang="en-US" sz="1200" dirty="0"/>
            </a:p>
          </p:txBody>
        </p:sp>
        <p:sp>
          <p:nvSpPr>
            <p:cNvPr id="11" name="文本框 16">
              <a:extLst>
                <a:ext uri="{FF2B5EF4-FFF2-40B4-BE49-F238E27FC236}">
                  <a16:creationId xmlns:a16="http://schemas.microsoft.com/office/drawing/2014/main" xmlns="" id="{3F5A1E3F-9C45-430B-90D9-E4BB0759D54D}"/>
                </a:ext>
              </a:extLst>
            </p:cNvPr>
            <p:cNvSpPr txBox="1"/>
            <p:nvPr/>
          </p:nvSpPr>
          <p:spPr>
            <a:xfrm>
              <a:off x="6300192" y="4451768"/>
              <a:ext cx="932383" cy="345409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Cryostat</a:t>
              </a:r>
              <a:endParaRPr lang="zh-CN" altLang="en-US" sz="1200" dirty="0"/>
            </a:p>
          </p:txBody>
        </p:sp>
        <p:cxnSp>
          <p:nvCxnSpPr>
            <p:cNvPr id="12" name="直接连接符 18">
              <a:extLst>
                <a:ext uri="{FF2B5EF4-FFF2-40B4-BE49-F238E27FC236}">
                  <a16:creationId xmlns:a16="http://schemas.microsoft.com/office/drawing/2014/main" xmlns="" id="{A12DC24E-D9D8-4F5B-B1AD-B23EAAD409E6}"/>
                </a:ext>
              </a:extLst>
            </p:cNvPr>
            <p:cNvCxnSpPr>
              <a:stCxn id="6" idx="1"/>
            </p:cNvCxnSpPr>
            <p:nvPr/>
          </p:nvCxnSpPr>
          <p:spPr>
            <a:xfrm flipH="1">
              <a:off x="4056423" y="2922128"/>
              <a:ext cx="2243768" cy="9413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23">
              <a:extLst>
                <a:ext uri="{FF2B5EF4-FFF2-40B4-BE49-F238E27FC236}">
                  <a16:creationId xmlns:a16="http://schemas.microsoft.com/office/drawing/2014/main" xmlns="" id="{52BCCF79-6B61-48C4-9193-CAA66DAF38BE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4665516" y="3724568"/>
              <a:ext cx="1634675" cy="3256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27">
              <a:extLst>
                <a:ext uri="{FF2B5EF4-FFF2-40B4-BE49-F238E27FC236}">
                  <a16:creationId xmlns:a16="http://schemas.microsoft.com/office/drawing/2014/main" xmlns="" id="{D8019FE5-1D66-4C2C-BD69-8F0282874A3B}"/>
                </a:ext>
              </a:extLst>
            </p:cNvPr>
            <p:cNvCxnSpPr>
              <a:endCxn id="10" idx="1"/>
            </p:cNvCxnSpPr>
            <p:nvPr/>
          </p:nvCxnSpPr>
          <p:spPr>
            <a:xfrm flipV="1">
              <a:off x="4875831" y="4191498"/>
              <a:ext cx="1430544" cy="1503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29">
              <a:extLst>
                <a:ext uri="{FF2B5EF4-FFF2-40B4-BE49-F238E27FC236}">
                  <a16:creationId xmlns:a16="http://schemas.microsoft.com/office/drawing/2014/main" xmlns="" id="{2BD4E9EF-54A9-44B9-99F2-F4EA8C873036}"/>
                </a:ext>
              </a:extLst>
            </p:cNvPr>
            <p:cNvCxnSpPr>
              <a:endCxn id="11" idx="1"/>
            </p:cNvCxnSpPr>
            <p:nvPr/>
          </p:nvCxnSpPr>
          <p:spPr>
            <a:xfrm>
              <a:off x="5448637" y="4517082"/>
              <a:ext cx="851555" cy="1073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圖片 9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650" y="1500174"/>
            <a:ext cx="4067944" cy="38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80928"/>
            <a:ext cx="3744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70"/>
          <p:cNvGrpSpPr/>
          <p:nvPr/>
        </p:nvGrpSpPr>
        <p:grpSpPr>
          <a:xfrm>
            <a:off x="251520" y="4869160"/>
            <a:ext cx="8676456" cy="1898790"/>
            <a:chOff x="251520" y="3140968"/>
            <a:chExt cx="8676456" cy="3677536"/>
          </a:xfrm>
        </p:grpSpPr>
        <p:pic>
          <p:nvPicPr>
            <p:cNvPr id="1027" name="Picture 3" descr="C:\ds212j\CEPC_atWWW\Presentations\Workshop_20230401_衡陽\pics\圖片2..jp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140968"/>
              <a:ext cx="8676456" cy="3573016"/>
            </a:xfrm>
            <a:prstGeom prst="rect">
              <a:avLst/>
            </a:prstGeom>
            <a:noFill/>
          </p:spPr>
        </p:pic>
        <p:sp>
          <p:nvSpPr>
            <p:cNvPr id="7" name="橢圓 6"/>
            <p:cNvSpPr/>
            <p:nvPr/>
          </p:nvSpPr>
          <p:spPr>
            <a:xfrm>
              <a:off x="4151051" y="4998936"/>
              <a:ext cx="292465" cy="714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7" name="直線接點 76"/>
            <p:cNvCxnSpPr/>
            <p:nvPr/>
          </p:nvCxnSpPr>
          <p:spPr>
            <a:xfrm rot="5400000">
              <a:off x="6779168" y="4569885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群組 130"/>
            <p:cNvGrpSpPr/>
            <p:nvPr/>
          </p:nvGrpSpPr>
          <p:grpSpPr>
            <a:xfrm>
              <a:off x="7044978" y="4355793"/>
              <a:ext cx="292465" cy="428762"/>
              <a:chOff x="285720" y="3420000"/>
              <a:chExt cx="285752" cy="493324"/>
            </a:xfrm>
          </p:grpSpPr>
          <p:grpSp>
            <p:nvGrpSpPr>
              <p:cNvPr id="6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78" name="矩形 77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8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27" name="矩形 126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29" name="矩形 128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0" name="矩形 129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0" name="群組 131"/>
            <p:cNvGrpSpPr/>
            <p:nvPr/>
          </p:nvGrpSpPr>
          <p:grpSpPr>
            <a:xfrm>
              <a:off x="7044978" y="5255504"/>
              <a:ext cx="292465" cy="428762"/>
              <a:chOff x="285720" y="3420000"/>
              <a:chExt cx="285752" cy="493324"/>
            </a:xfrm>
          </p:grpSpPr>
          <p:grpSp>
            <p:nvGrpSpPr>
              <p:cNvPr id="11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9" name="矩形 138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0" name="矩形 139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1" name="矩形 140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2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35" name="矩形 13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6" name="矩形 13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38" name="矩形 13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45" name="直線接點 144"/>
            <p:cNvCxnSpPr/>
            <p:nvPr/>
          </p:nvCxnSpPr>
          <p:spPr>
            <a:xfrm rot="5400000">
              <a:off x="6779168" y="5471283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接點 145"/>
            <p:cNvCxnSpPr/>
            <p:nvPr/>
          </p:nvCxnSpPr>
          <p:spPr>
            <a:xfrm rot="5400000">
              <a:off x="1326004" y="4571001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群組 146"/>
            <p:cNvGrpSpPr/>
            <p:nvPr/>
          </p:nvGrpSpPr>
          <p:grpSpPr>
            <a:xfrm>
              <a:off x="1198793" y="4355223"/>
              <a:ext cx="292465" cy="428762"/>
              <a:chOff x="285720" y="3420000"/>
              <a:chExt cx="285752" cy="493324"/>
            </a:xfrm>
          </p:grpSpPr>
          <p:grpSp>
            <p:nvGrpSpPr>
              <p:cNvPr id="14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4" name="矩形 153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5" name="矩形 154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6" name="矩形 155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7" name="矩形 156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5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50" name="矩形 149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1" name="矩形 150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2" name="矩形 151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3" name="矩形 152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6" name="群組 157"/>
            <p:cNvGrpSpPr/>
            <p:nvPr/>
          </p:nvGrpSpPr>
          <p:grpSpPr>
            <a:xfrm>
              <a:off x="1198793" y="5254380"/>
              <a:ext cx="292465" cy="428762"/>
              <a:chOff x="285720" y="3420000"/>
              <a:chExt cx="285752" cy="493324"/>
            </a:xfrm>
          </p:grpSpPr>
          <p:grpSp>
            <p:nvGrpSpPr>
              <p:cNvPr id="17" name="群組 206"/>
              <p:cNvGrpSpPr/>
              <p:nvPr/>
            </p:nvGrpSpPr>
            <p:grpSpPr>
              <a:xfrm>
                <a:off x="285720" y="3420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5" name="矩形 164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6" name="矩形 165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7" name="矩形 166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8" name="矩形 167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8" name="群組 206"/>
              <p:cNvGrpSpPr/>
              <p:nvPr/>
            </p:nvGrpSpPr>
            <p:grpSpPr>
              <a:xfrm>
                <a:off x="285720" y="3672000"/>
                <a:ext cx="285752" cy="241324"/>
                <a:chOff x="142844" y="642918"/>
                <a:chExt cx="642942" cy="285752"/>
              </a:xfrm>
            </p:grpSpPr>
            <p:sp>
              <p:nvSpPr>
                <p:cNvPr id="161" name="矩形 160"/>
                <p:cNvSpPr/>
                <p:nvPr/>
              </p:nvSpPr>
              <p:spPr>
                <a:xfrm>
                  <a:off x="142844" y="642918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2" name="矩形 161"/>
                <p:cNvSpPr/>
                <p:nvPr/>
              </p:nvSpPr>
              <p:spPr>
                <a:xfrm>
                  <a:off x="142844" y="714356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142844" y="785794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64" name="矩形 163"/>
                <p:cNvSpPr/>
                <p:nvPr/>
              </p:nvSpPr>
              <p:spPr>
                <a:xfrm>
                  <a:off x="142844" y="857232"/>
                  <a:ext cx="642942" cy="71438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cxnSp>
          <p:nvCxnSpPr>
            <p:cNvPr id="169" name="直線接點 168"/>
            <p:cNvCxnSpPr/>
            <p:nvPr/>
          </p:nvCxnSpPr>
          <p:spPr>
            <a:xfrm rot="5400000">
              <a:off x="1326004" y="5470158"/>
              <a:ext cx="428762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接點 169"/>
            <p:cNvCxnSpPr/>
            <p:nvPr/>
          </p:nvCxnSpPr>
          <p:spPr>
            <a:xfrm rot="5400000">
              <a:off x="1764816" y="4640551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接點 171"/>
            <p:cNvCxnSpPr/>
            <p:nvPr/>
          </p:nvCxnSpPr>
          <p:spPr>
            <a:xfrm rot="5400000">
              <a:off x="1766983" y="5398136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線接點 172"/>
            <p:cNvCxnSpPr/>
            <p:nvPr/>
          </p:nvCxnSpPr>
          <p:spPr>
            <a:xfrm rot="5400000">
              <a:off x="6507502" y="4640551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線接點 173"/>
            <p:cNvCxnSpPr/>
            <p:nvPr/>
          </p:nvCxnSpPr>
          <p:spPr>
            <a:xfrm rot="5400000">
              <a:off x="6507502" y="5398136"/>
              <a:ext cx="285841" cy="2167"/>
            </a:xfrm>
            <a:prstGeom prst="line">
              <a:avLst/>
            </a:prstGeom>
            <a:ln w="50800">
              <a:solidFill>
                <a:srgbClr val="FF00FF">
                  <a:alpha val="4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1421379" y="5039437"/>
              <a:ext cx="2855960" cy="531182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81" idx="2"/>
            </p:cNvCxnSpPr>
            <p:nvPr/>
          </p:nvCxnSpPr>
          <p:spPr>
            <a:xfrm flipV="1">
              <a:off x="4248538" y="4565535"/>
              <a:ext cx="2942672" cy="471091"/>
            </a:xfrm>
            <a:prstGeom prst="line">
              <a:avLst/>
            </a:prstGeom>
            <a:ln w="25400">
              <a:solidFill>
                <a:srgbClr val="0000FF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矩形 196"/>
            <p:cNvSpPr/>
            <p:nvPr/>
          </p:nvSpPr>
          <p:spPr>
            <a:xfrm>
              <a:off x="4928623" y="6162800"/>
              <a:ext cx="2000831" cy="65570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Si position detector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199" name="直線單箭頭接點 198"/>
            <p:cNvCxnSpPr/>
            <p:nvPr/>
          </p:nvCxnSpPr>
          <p:spPr>
            <a:xfrm rot="5400000" flipH="1" flipV="1">
              <a:off x="6698282" y="5767214"/>
              <a:ext cx="355602" cy="143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單箭頭接點 201"/>
            <p:cNvCxnSpPr/>
            <p:nvPr/>
          </p:nvCxnSpPr>
          <p:spPr>
            <a:xfrm rot="5400000" flipH="1" flipV="1">
              <a:off x="6338242" y="5695206"/>
              <a:ext cx="355602" cy="143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單箭頭接點 202"/>
            <p:cNvCxnSpPr/>
            <p:nvPr/>
          </p:nvCxnSpPr>
          <p:spPr>
            <a:xfrm rot="16200000" flipV="1">
              <a:off x="7129363" y="5696173"/>
              <a:ext cx="284164" cy="21431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矩形 204"/>
            <p:cNvSpPr/>
            <p:nvPr/>
          </p:nvSpPr>
          <p:spPr>
            <a:xfrm>
              <a:off x="7380312" y="5949280"/>
              <a:ext cx="594843" cy="65570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8572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Smearing @ IP position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10</a:t>
            </a:fld>
            <a:endParaRPr lang="en-US" altLang="zh-TW" dirty="0"/>
          </a:p>
        </p:txBody>
      </p:sp>
      <p:grpSp>
        <p:nvGrpSpPr>
          <p:cNvPr id="19" name="群組 82"/>
          <p:cNvGrpSpPr/>
          <p:nvPr/>
        </p:nvGrpSpPr>
        <p:grpSpPr>
          <a:xfrm>
            <a:off x="1043608" y="4365104"/>
            <a:ext cx="3672408" cy="720080"/>
            <a:chOff x="1259632" y="2492896"/>
            <a:chExt cx="6136064" cy="792088"/>
          </a:xfrm>
        </p:grpSpPr>
        <p:grpSp>
          <p:nvGrpSpPr>
            <p:cNvPr id="21" name="群組 74"/>
            <p:cNvGrpSpPr/>
            <p:nvPr/>
          </p:nvGrpSpPr>
          <p:grpSpPr>
            <a:xfrm>
              <a:off x="1403648" y="2492896"/>
              <a:ext cx="5904656" cy="792088"/>
              <a:chOff x="1403648" y="2492896"/>
              <a:chExt cx="5904656" cy="792088"/>
            </a:xfrm>
          </p:grpSpPr>
          <p:cxnSp>
            <p:nvCxnSpPr>
              <p:cNvPr id="67" name="直線接點 66"/>
              <p:cNvCxnSpPr/>
              <p:nvPr/>
            </p:nvCxnSpPr>
            <p:spPr>
              <a:xfrm flipV="1">
                <a:off x="4283968" y="2492896"/>
                <a:ext cx="3024336" cy="147674"/>
              </a:xfrm>
              <a:prstGeom prst="line">
                <a:avLst/>
              </a:prstGeom>
              <a:ln w="25400">
                <a:solidFill>
                  <a:srgbClr val="0000FF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接點 67"/>
              <p:cNvCxnSpPr/>
              <p:nvPr/>
            </p:nvCxnSpPr>
            <p:spPr>
              <a:xfrm flipV="1">
                <a:off x="1403648" y="2664001"/>
                <a:ext cx="2855960" cy="620983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橢圓 69"/>
              <p:cNvSpPr/>
              <p:nvPr/>
            </p:nvSpPr>
            <p:spPr>
              <a:xfrm flipV="1">
                <a:off x="3672000" y="2592000"/>
                <a:ext cx="1224000" cy="144000"/>
              </a:xfrm>
              <a:prstGeom prst="ellipse">
                <a:avLst/>
              </a:prstGeom>
              <a:solidFill>
                <a:srgbClr val="FF0000">
                  <a:alpha val="46000"/>
                </a:srgbClr>
              </a:solidFill>
              <a:ln>
                <a:noFill/>
              </a:ln>
              <a:scene3d>
                <a:camera prst="orthographicFront">
                  <a:rot lat="0" lon="0" rev="6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橢圓 71"/>
              <p:cNvSpPr/>
              <p:nvPr/>
            </p:nvSpPr>
            <p:spPr>
              <a:xfrm>
                <a:off x="3672000" y="2592000"/>
                <a:ext cx="1224136" cy="144000"/>
              </a:xfrm>
              <a:prstGeom prst="ellipse">
                <a:avLst/>
              </a:prstGeom>
              <a:solidFill>
                <a:srgbClr val="0000FF">
                  <a:alpha val="49000"/>
                </a:srgbClr>
              </a:solidFill>
              <a:ln>
                <a:noFill/>
              </a:ln>
              <a:scene3d>
                <a:camera prst="orthographicFront">
                  <a:rot lat="0" lon="0" rev="210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7020272" y="2564904"/>
              <a:ext cx="375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 smtClean="0">
                  <a:cs typeface="Times New Roman" pitchFamily="18" charset="0"/>
                </a:rPr>
                <a:t>e</a:t>
              </a:r>
              <a:r>
                <a:rPr lang="it-IT" b="1" i="1" baseline="30000" dirty="0" smtClean="0">
                  <a:cs typeface="Times New Roman" pitchFamily="18" charset="0"/>
                </a:rPr>
                <a:t>+</a:t>
              </a:r>
              <a:endParaRPr lang="en-US" dirty="0"/>
            </a:p>
          </p:txBody>
        </p:sp>
        <p:sp>
          <p:nvSpPr>
            <p:cNvPr id="82" name="矩形 81"/>
            <p:cNvSpPr/>
            <p:nvPr/>
          </p:nvSpPr>
          <p:spPr>
            <a:xfrm>
              <a:off x="1259632" y="2852936"/>
              <a:ext cx="3754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i="1" dirty="0" smtClean="0">
                  <a:cs typeface="Times New Roman" pitchFamily="18" charset="0"/>
                </a:rPr>
                <a:t>e</a:t>
              </a:r>
              <a:r>
                <a:rPr lang="it-IT" b="1" i="1" baseline="30000" dirty="0" smtClean="0">
                  <a:cs typeface="Times New Roman" pitchFamily="18" charset="0"/>
                </a:rPr>
                <a:t>−</a:t>
              </a:r>
              <a:endParaRPr lang="en-US" dirty="0"/>
            </a:p>
          </p:txBody>
        </p:sp>
      </p:grpSp>
      <p:sp>
        <p:nvSpPr>
          <p:cNvPr id="92" name="矩形 91"/>
          <p:cNvSpPr/>
          <p:nvPr/>
        </p:nvSpPr>
        <p:spPr>
          <a:xfrm>
            <a:off x="0" y="3212976"/>
            <a:ext cx="1860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IP  collision spot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3" name="文字方塊 92"/>
          <p:cNvSpPr txBox="1"/>
          <p:nvPr/>
        </p:nvSpPr>
        <p:spPr>
          <a:xfrm>
            <a:off x="5357818" y="764704"/>
            <a:ext cx="3571900" cy="348813"/>
          </a:xfrm>
          <a:prstGeom prst="rect">
            <a:avLst/>
          </a:prstGeom>
          <a:solidFill>
            <a:schemeClr val="accent5">
              <a:lumMod val="60000"/>
              <a:lumOff val="40000"/>
              <a:alpha val="71000"/>
            </a:schemeClr>
          </a:solidFill>
        </p:spPr>
        <p:txBody>
          <a:bodyPr wrap="square" rtlCol="0">
            <a:spAutoFit/>
          </a:bodyPr>
          <a:lstStyle/>
          <a:p>
            <a:pPr marL="468313" indent="-411163" algn="ctr">
              <a:lnSpc>
                <a:spcPts val="2000"/>
              </a:lnSpc>
              <a:spcBef>
                <a:spcPts val="0"/>
              </a:spcBef>
            </a:pP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sz="2800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</a:rPr>
              <a:t>, e</a:t>
            </a:r>
            <a:r>
              <a:rPr lang="fr-FR" sz="2800" baseline="30000" dirty="0" smtClean="0">
                <a:solidFill>
                  <a:srgbClr val="FF0000"/>
                </a:solidFill>
                <a:latin typeface="Calibri" pitchFamily="34" charset="0"/>
              </a:rPr>
              <a:t>−  </a:t>
            </a:r>
            <a:r>
              <a:rPr lang="en-US" altLang="zh-TW" sz="28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back-back angle</a:t>
            </a:r>
          </a:p>
        </p:txBody>
      </p:sp>
      <p:sp>
        <p:nvSpPr>
          <p:cNvPr id="85" name="文字方塊 84"/>
          <p:cNvSpPr txBox="1"/>
          <p:nvPr/>
        </p:nvSpPr>
        <p:spPr>
          <a:xfrm>
            <a:off x="5357818" y="1214422"/>
            <a:ext cx="353238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313" indent="-411163" algn="r">
              <a:lnSpc>
                <a:spcPts val="2000"/>
              </a:lnSpc>
              <a:spcBef>
                <a:spcPts val="0"/>
              </a:spcBef>
            </a:pPr>
            <a:r>
              <a:rPr lang="en-US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compare  scattered  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sz="2000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</a:rPr>
              <a:t>, e</a:t>
            </a:r>
            <a:r>
              <a:rPr lang="fr-FR" sz="2000" baseline="30000" dirty="0" smtClean="0">
                <a:solidFill>
                  <a:srgbClr val="FF0000"/>
                </a:solidFill>
                <a:latin typeface="Calibri" pitchFamily="34" charset="0"/>
              </a:rPr>
              <a:t>−   </a:t>
            </a:r>
          </a:p>
          <a:p>
            <a:pPr marL="468313" indent="-411163" algn="r">
              <a:lnSpc>
                <a:spcPts val="2000"/>
              </a:lnSpc>
              <a:spcBef>
                <a:spcPts val="0"/>
              </a:spcBef>
            </a:pPr>
            <a:r>
              <a:rPr lang="el-GR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, </a:t>
            </a:r>
            <a:r>
              <a:rPr lang="el-GR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smeared 100 </a:t>
            </a:r>
            <a:r>
              <a:rPr lang="el-GR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</a:t>
            </a:r>
          </a:p>
        </p:txBody>
      </p:sp>
      <p:sp>
        <p:nvSpPr>
          <p:cNvPr id="83" name="矩形 82"/>
          <p:cNvSpPr/>
          <p:nvPr/>
        </p:nvSpPr>
        <p:spPr>
          <a:xfrm>
            <a:off x="0" y="642918"/>
            <a:ext cx="54360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Courier New" pitchFamily="49" charset="0"/>
              <a:buChar char="o"/>
            </a:pPr>
            <a:r>
              <a:rPr lang="en-US" sz="2000" b="1" dirty="0" smtClean="0"/>
              <a:t>bunch size  </a:t>
            </a:r>
            <a:r>
              <a:rPr lang="el-GR" sz="2000" b="1" i="1" dirty="0" smtClean="0"/>
              <a:t>σ</a:t>
            </a:r>
            <a:r>
              <a:rPr lang="en-US" sz="2000" b="1" i="1" baseline="-25000" dirty="0" smtClean="0"/>
              <a:t>x</a:t>
            </a:r>
            <a:r>
              <a:rPr lang="en-US" sz="2000" b="1" i="1" dirty="0" smtClean="0"/>
              <a:t> = 6 </a:t>
            </a:r>
            <a:r>
              <a:rPr lang="el-GR" sz="2000" b="1" i="1" dirty="0" smtClean="0"/>
              <a:t>μ</a:t>
            </a:r>
            <a:r>
              <a:rPr lang="en-US" sz="2000" b="1" i="1" dirty="0" smtClean="0"/>
              <a:t>m,  </a:t>
            </a:r>
            <a:r>
              <a:rPr lang="el-GR" sz="2000" b="1" i="1" dirty="0" smtClean="0"/>
              <a:t>σ</a:t>
            </a:r>
            <a:r>
              <a:rPr lang="en-US" sz="2000" b="1" i="1" baseline="-25000" dirty="0" smtClean="0"/>
              <a:t>z</a:t>
            </a:r>
            <a:r>
              <a:rPr lang="en-US" sz="2000" b="1" i="1" dirty="0" smtClean="0"/>
              <a:t> = 9 mm</a:t>
            </a:r>
            <a:endParaRPr lang="en-US" sz="2000" dirty="0" smtClean="0"/>
          </a:p>
          <a:p>
            <a:pPr marL="355600" indent="-355600"/>
            <a:r>
              <a:rPr lang="en-US" sz="2000" b="1" i="1" dirty="0" smtClean="0">
                <a:sym typeface="Wingdings" pitchFamily="2" charset="2"/>
              </a:rPr>
              <a:t> IP spot, 33mRad Xing  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x</a:t>
            </a:r>
            <a:r>
              <a:rPr lang="en-US" sz="2000" b="1" i="1" dirty="0" smtClean="0">
                <a:solidFill>
                  <a:srgbClr val="FF0000"/>
                </a:solidFill>
              </a:rPr>
              <a:t> = 6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m,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baseline="-25000" dirty="0" smtClean="0">
                <a:solidFill>
                  <a:srgbClr val="FF0000"/>
                </a:solidFill>
              </a:rPr>
              <a:t>z</a:t>
            </a:r>
            <a:r>
              <a:rPr lang="en-US" sz="2000" b="1" i="1" dirty="0" smtClean="0">
                <a:solidFill>
                  <a:srgbClr val="FF0000"/>
                </a:solidFill>
              </a:rPr>
              <a:t> = 380 </a:t>
            </a:r>
            <a:r>
              <a:rPr lang="el-GR" sz="2000" b="1" i="1" dirty="0" smtClean="0">
                <a:solidFill>
                  <a:srgbClr val="FF0000"/>
                </a:solidFill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</a:rPr>
              <a:t>m</a:t>
            </a:r>
          </a:p>
          <a:p>
            <a:pPr marL="355600" indent="-355600"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2000" b="1" i="1" dirty="0" smtClean="0"/>
              <a:t>Z</a:t>
            </a:r>
            <a:r>
              <a:rPr lang="en-US" sz="2000" b="1" dirty="0" smtClean="0"/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 b="1" dirty="0" smtClean="0"/>
              <a:t> </a:t>
            </a:r>
            <a:r>
              <a:rPr lang="fr-FR" sz="2000" b="1" dirty="0" smtClean="0">
                <a:latin typeface="Calibri" pitchFamily="34" charset="0"/>
              </a:rPr>
              <a:t>e</a:t>
            </a:r>
            <a:r>
              <a:rPr lang="fr-FR" sz="2000" b="1" baseline="30000" dirty="0" smtClean="0">
                <a:latin typeface="Calibri" pitchFamily="34" charset="0"/>
              </a:rPr>
              <a:t>+</a:t>
            </a:r>
            <a:r>
              <a:rPr lang="fr-FR" sz="2000" b="1" dirty="0" smtClean="0">
                <a:latin typeface="Calibri" pitchFamily="34" charset="0"/>
              </a:rPr>
              <a:t>, e</a:t>
            </a:r>
            <a:r>
              <a:rPr lang="fr-FR" sz="2000" b="1" baseline="30000" dirty="0" smtClean="0">
                <a:latin typeface="Calibri" pitchFamily="34" charset="0"/>
              </a:rPr>
              <a:t>−  </a:t>
            </a:r>
            <a:r>
              <a:rPr lang="fr-FR" sz="2000" b="1" dirty="0" smtClean="0">
                <a:latin typeface="Calibri" pitchFamily="34" charset="0"/>
              </a:rPr>
              <a:t> at  </a:t>
            </a:r>
            <a:r>
              <a:rPr lang="el-GR" altLang="zh-TW" sz="2000" b="1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=30 mRad  </a:t>
            </a:r>
          </a:p>
          <a:p>
            <a:pPr marL="355600" indent="-3556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smearing at @z=560mm</a:t>
            </a:r>
          </a:p>
          <a:p>
            <a:pPr marL="355600" indent="-3556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smeared width  </a:t>
            </a:r>
            <a:r>
              <a:rPr lang="el-GR" sz="2000" b="1" i="1" dirty="0" smtClean="0">
                <a:solidFill>
                  <a:srgbClr val="FF0000"/>
                </a:solidFill>
                <a:latin typeface="+mj-lt"/>
              </a:rPr>
              <a:t>σ</a:t>
            </a:r>
            <a:r>
              <a:rPr lang="en-US" sz="2000" b="1" i="1" dirty="0" smtClean="0">
                <a:solidFill>
                  <a:srgbClr val="FF0000"/>
                </a:solidFill>
                <a:latin typeface="+mj-lt"/>
              </a:rPr>
              <a:t>(</a:t>
            </a:r>
            <a:r>
              <a:rPr lang="el-GR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θ</a:t>
            </a:r>
            <a:r>
              <a:rPr lang="en-US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) = 24 </a:t>
            </a:r>
            <a:r>
              <a:rPr lang="el-GR" altLang="zh-TW" sz="2000" b="1" i="1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Rad</a:t>
            </a:r>
            <a:endParaRPr lang="en-US" altLang="zh-TW" sz="2000" b="1" i="1" dirty="0" smtClean="0">
              <a:solidFill>
                <a:srgbClr val="FF0000"/>
              </a:solidFill>
              <a:latin typeface="+mj-lt"/>
              <a:sym typeface="Wingdings" pitchFamily="2" charset="2"/>
            </a:endParaRPr>
          </a:p>
          <a:p>
            <a:pPr marL="355600" indent="-355600"/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	back-to-back     </a:t>
            </a:r>
            <a:r>
              <a:rPr lang="el-GR" sz="2000" b="1" i="1" dirty="0" smtClean="0">
                <a:solidFill>
                  <a:srgbClr val="FF0000"/>
                </a:solidFill>
              </a:rPr>
              <a:t>σ</a:t>
            </a:r>
            <a:r>
              <a:rPr lang="en-US" sz="2000" b="1" i="1" dirty="0" smtClean="0">
                <a:solidFill>
                  <a:srgbClr val="FF0000"/>
                </a:solidFill>
              </a:rPr>
              <a:t>(</a:t>
            </a:r>
            <a:r>
              <a:rPr lang="el-GR" sz="2000" b="1" i="1" dirty="0" smtClean="0">
                <a:solidFill>
                  <a:srgbClr val="FF0000"/>
                </a:solidFill>
              </a:rPr>
              <a:t>Ω</a:t>
            </a:r>
            <a:r>
              <a:rPr lang="en-US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) = 21  </a:t>
            </a:r>
            <a:r>
              <a:rPr lang="el-GR" altLang="zh-TW" sz="2000" b="1" i="1" dirty="0" smtClean="0">
                <a:solidFill>
                  <a:srgbClr val="FF0000"/>
                </a:solidFill>
                <a:sym typeface="Wingdings" pitchFamily="2" charset="2"/>
              </a:rPr>
              <a:t>μ</a:t>
            </a:r>
            <a:r>
              <a:rPr lang="en-US" altLang="zh-TW" sz="2000" b="1" i="1" dirty="0" err="1" smtClean="0">
                <a:solidFill>
                  <a:srgbClr val="FF0000"/>
                </a:solidFill>
                <a:sym typeface="Wingdings" pitchFamily="2" charset="2"/>
              </a:rPr>
              <a:t>Rad</a:t>
            </a:r>
            <a:endParaRPr lang="en-US" altLang="zh-TW" sz="2000" b="1" i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9"/>
          <p:cNvGrpSpPr/>
          <p:nvPr/>
        </p:nvGrpSpPr>
        <p:grpSpPr>
          <a:xfrm>
            <a:off x="4788024" y="1331930"/>
            <a:ext cx="4032448" cy="4761366"/>
            <a:chOff x="4932040" y="1899156"/>
            <a:chExt cx="4032448" cy="476136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1899156"/>
              <a:ext cx="4032448" cy="476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7596336" y="5301208"/>
              <a:ext cx="1224136" cy="431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l-GR" altLang="zh-TW" sz="1400" b="1" dirty="0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  <a:sym typeface="Wingdings" pitchFamily="2" charset="2"/>
                </a:rPr>
                <a:t>Θ</a:t>
              </a:r>
              <a:r>
                <a:rPr lang="en-US" altLang="zh-TW" sz="1400" b="1" dirty="0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  <a:sym typeface="Wingdings" pitchFamily="2" charset="2"/>
                </a:rPr>
                <a:t> =</a:t>
              </a:r>
            </a:p>
            <a:p>
              <a:pPr>
                <a:lnSpc>
                  <a:spcPts val="1300"/>
                </a:lnSpc>
              </a:pPr>
              <a:r>
                <a:rPr lang="en-US" altLang="zh-TW" sz="1400" b="1" dirty="0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  <a:sym typeface="Wingdings" pitchFamily="2" charset="2"/>
                </a:rPr>
                <a:t>25 mRad</a:t>
              </a:r>
              <a:r>
                <a:rPr lang="it-IT" sz="1400" b="1" dirty="0" smtClean="0">
                  <a:solidFill>
                    <a:srgbClr val="00B05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endParaRPr lang="en-US" sz="1400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8028384" y="4941168"/>
              <a:ext cx="0" cy="34978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764704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10</a:t>
            </a:r>
            <a:r>
              <a:rPr lang="en-US" altLang="zh-TW" b="1" baseline="30000" dirty="0" smtClean="0">
                <a:solidFill>
                  <a:srgbClr val="0000FF"/>
                </a:solidFill>
              </a:rPr>
              <a:t>-4</a:t>
            </a:r>
            <a:r>
              <a:rPr lang="en-US" altLang="zh-TW" b="1" dirty="0" smtClean="0">
                <a:solidFill>
                  <a:srgbClr val="0000FF"/>
                </a:solidFill>
              </a:rPr>
              <a:t> </a:t>
            </a:r>
            <a:r>
              <a:rPr lang="en-US" altLang="zh-TW" b="1" dirty="0" err="1" smtClean="0">
                <a:solidFill>
                  <a:srgbClr val="0000FF"/>
                </a:solidFill>
              </a:rPr>
              <a:t>systematics</a:t>
            </a:r>
            <a:r>
              <a:rPr lang="en-US" altLang="zh-TW" b="1" dirty="0" smtClean="0">
                <a:solidFill>
                  <a:srgbClr val="0000FF"/>
                </a:solidFill>
              </a:rPr>
              <a:t>, multiple scattering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504" y="620688"/>
            <a:ext cx="882221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indent="-280988">
              <a:buAutoNum type="arabicPeriod"/>
            </a:pP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BHLUMI 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smear</a:t>
            </a:r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’,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 of scattered e</a:t>
            </a:r>
            <a:r>
              <a:rPr lang="en-US" altLang="zh-TW" sz="2000" baseline="30000" dirty="0" smtClean="0">
                <a:latin typeface="Calibri" pitchFamily="34" charset="0"/>
                <a:sym typeface="Wingdings" pitchFamily="2" charset="2"/>
              </a:rPr>
              <a:t>+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, e</a:t>
            </a:r>
            <a:r>
              <a:rPr lang="en-US" altLang="zh-TW" sz="2000" baseline="30000" dirty="0" smtClean="0">
                <a:latin typeface="Calibri" pitchFamily="34" charset="0"/>
                <a:sym typeface="Wingdings" pitchFamily="2" charset="2"/>
              </a:rPr>
              <a:t>-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000" b="1" dirty="0" smtClean="0">
              <a:latin typeface="Calibri" pitchFamily="34" charset="0"/>
              <a:sym typeface="Wingdings" pitchFamily="2" charset="2"/>
            </a:endParaRPr>
          </a:p>
          <a:p>
            <a:pPr marL="280988" indent="-280988"/>
            <a:r>
              <a:rPr lang="en-US" altLang="zh-TW" sz="2000" b="1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Multi. 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Scatt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.  100 </a:t>
            </a:r>
            <a:r>
              <a:rPr lang="el-GR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Rad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  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’=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∙ Gauss(100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R),  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’= 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φ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∙ Gauss(100</a:t>
            </a:r>
            <a:r>
              <a:rPr lang="el-GR" altLang="zh-TW" sz="2000" dirty="0" smtClean="0"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R) </a:t>
            </a:r>
          </a:p>
          <a:p>
            <a:pPr marL="280988" indent="-280988">
              <a:spcBef>
                <a:spcPts val="600"/>
              </a:spcBef>
              <a:buAutoNum type="arabicPeriod" startAt="2"/>
            </a:pPr>
            <a:r>
              <a:rPr lang="el-GR" sz="2000" b="1" dirty="0" smtClean="0"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000" b="1" dirty="0" smtClean="0">
                <a:latin typeface="Calibri" pitchFamily="34" charset="0"/>
                <a:cs typeface="Times New Roman" pitchFamily="18" charset="0"/>
              </a:rPr>
              <a:t>N/N  </a:t>
            </a:r>
            <a:r>
              <a:rPr lang="en-US" altLang="zh-TW" sz="2000" b="1" dirty="0" err="1" smtClean="0">
                <a:latin typeface="Calibri" pitchFamily="34" charset="0"/>
                <a:sym typeface="Wingdings" pitchFamily="2" charset="2"/>
              </a:rPr>
              <a:t>systematics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:   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 =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#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event deviation due to M.S.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M.S is Gaussian, Symmetric</a:t>
            </a:r>
          </a:p>
          <a:p>
            <a:pPr marL="280988" indent="-280988"/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at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l-GR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θ</a:t>
            </a:r>
            <a:r>
              <a:rPr lang="en-US" altLang="zh-TW" sz="2000" b="1" baseline="-25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min</a:t>
            </a:r>
            <a:r>
              <a:rPr lang="en-US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= 25 mRad</a:t>
            </a:r>
            <a:r>
              <a:rPr lang="it-IT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,  slope of Bbhabha </a:t>
            </a:r>
          </a:p>
          <a:p>
            <a:pPr marL="280988" indent="-280988"/>
            <a:r>
              <a:rPr lang="it-IT" altLang="zh-TW" sz="2000" b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it-IT" altLang="zh-TW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in neiboring 100 </a:t>
            </a:r>
            <a:r>
              <a:rPr lang="el-GR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μ</a:t>
            </a:r>
            <a:r>
              <a:rPr lang="en-US" altLang="zh-TW" sz="2000" dirty="0" err="1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Rad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bins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altLang="zh-TW" sz="2000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to 25mR  </a:t>
            </a:r>
          </a:p>
          <a:p>
            <a:pPr marL="280988" indent="-280988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l-GR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δ</a:t>
            </a:r>
            <a:r>
              <a:rPr lang="it-IT" sz="2400" b="1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N(@25mR)/N(25-80 mR)   &lt;10</a:t>
            </a:r>
            <a:r>
              <a:rPr lang="it-IT" sz="2400" b="1" i="1" baseline="30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-4</a:t>
            </a:r>
            <a:endParaRPr lang="en-US" altLang="zh-TW" sz="2000" b="1" i="1" baseline="300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48064" y="6105490"/>
            <a:ext cx="352839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Calibri" pitchFamily="34" charset="0"/>
              </a:rPr>
              <a:t>10</a:t>
            </a:r>
            <a:r>
              <a:rPr lang="en-US" altLang="zh-TW" sz="2000" b="1" baseline="30000" dirty="0" smtClean="0">
                <a:latin typeface="Calibri" pitchFamily="34" charset="0"/>
              </a:rPr>
              <a:t>-4  </a:t>
            </a:r>
            <a:r>
              <a:rPr lang="en-US" altLang="zh-TW" sz="2000" b="1" dirty="0" smtClean="0">
                <a:latin typeface="Calibri" pitchFamily="34" charset="0"/>
              </a:rPr>
              <a:t>is determined by survey of </a:t>
            </a:r>
          </a:p>
          <a:p>
            <a:r>
              <a:rPr lang="en-US" altLang="zh-TW" sz="2000" b="1" dirty="0" smtClean="0">
                <a:latin typeface="Calibri" pitchFamily="34" charset="0"/>
              </a:rPr>
              <a:t>the mean position  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6037200" y="4149080"/>
            <a:ext cx="0" cy="1296144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11</a:t>
            </a:fld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3384376" cy="325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標題 1"/>
          <p:cNvSpPr txBox="1">
            <a:spLocks/>
          </p:cNvSpPr>
          <p:nvPr/>
        </p:nvSpPr>
        <p:spPr>
          <a:xfrm>
            <a:off x="179512" y="31900"/>
            <a:ext cx="8964488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GEANT LumiCal electron shower</a:t>
            </a:r>
          </a:p>
        </p:txBody>
      </p:sp>
      <p:grpSp>
        <p:nvGrpSpPr>
          <p:cNvPr id="3" name="群組 23"/>
          <p:cNvGrpSpPr/>
          <p:nvPr/>
        </p:nvGrpSpPr>
        <p:grpSpPr>
          <a:xfrm>
            <a:off x="4661506" y="764704"/>
            <a:ext cx="4381898" cy="5933244"/>
            <a:chOff x="4661506" y="880132"/>
            <a:chExt cx="4381898" cy="593324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1506" y="880132"/>
              <a:ext cx="4374990" cy="5717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矩形 9"/>
            <p:cNvSpPr/>
            <p:nvPr/>
          </p:nvSpPr>
          <p:spPr>
            <a:xfrm>
              <a:off x="8244408" y="1096156"/>
              <a:ext cx="626437" cy="4514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2X</a:t>
              </a:r>
              <a:r>
                <a:rPr lang="en-US" altLang="zh-TW" sz="1600" b="1" baseline="-25000" dirty="0" smtClean="0">
                  <a:solidFill>
                    <a:srgbClr val="FF0000"/>
                  </a:solidFill>
                </a:rPr>
                <a:t>0</a:t>
              </a:r>
            </a:p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65850" y="3119553"/>
              <a:ext cx="338198" cy="5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y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6077260" y="2535287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                            z</a:t>
              </a:r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77260" y="4471103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                            z</a:t>
              </a:r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665850" y="1259460"/>
              <a:ext cx="338198" cy="5420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y</a:t>
              </a:r>
              <a:endParaRPr lang="zh-TW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8244408" y="2968364"/>
              <a:ext cx="645486" cy="4514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17X</a:t>
              </a:r>
              <a:r>
                <a:rPr lang="en-US" altLang="zh-TW" sz="1600" b="1" baseline="-25000" dirty="0" smtClean="0">
                  <a:solidFill>
                    <a:srgbClr val="FF0000"/>
                  </a:solidFill>
                </a:rPr>
                <a:t>0</a:t>
              </a:r>
            </a:p>
            <a:p>
              <a:pPr algn="r">
                <a:lnSpc>
                  <a:spcPts val="1400"/>
                </a:lnSpc>
              </a:pPr>
              <a:r>
                <a:rPr lang="en-US" altLang="zh-TW" sz="1600" b="1" dirty="0" smtClean="0">
                  <a:solidFill>
                    <a:srgbClr val="FF0000"/>
                  </a:solidFill>
                </a:rPr>
                <a:t>LYSO</a:t>
              </a:r>
              <a:endParaRPr lang="zh-TW" altLang="en-US" sz="16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746647" y="5064192"/>
              <a:ext cx="1090168" cy="4336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dis. in X</a:t>
              </a:r>
              <a:endParaRPr lang="zh-TW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308305" y="4895093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deposit in Z</a:t>
              </a:r>
              <a:endParaRPr lang="zh-TW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084168" y="6351711"/>
              <a:ext cx="29592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b="1" dirty="0" smtClean="0">
                  <a:solidFill>
                    <a:srgbClr val="FF0000"/>
                  </a:solidFill>
                </a:rPr>
                <a:t>X cm                      z cm</a:t>
              </a:r>
              <a:endParaRPr lang="zh-TW" altLang="en-US" dirty="0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07504" y="692696"/>
            <a:ext cx="453650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50 GeV electron   </a:t>
            </a:r>
            <a:r>
              <a:rPr lang="en-US" altLang="zh-TW" dirty="0" smtClean="0"/>
              <a:t>@ </a:t>
            </a:r>
            <a:r>
              <a:rPr lang="el-GR" altLang="zh-TW" dirty="0" smtClean="0"/>
              <a:t>θ </a:t>
            </a:r>
            <a:r>
              <a:rPr lang="en-US" altLang="zh-TW" dirty="0" smtClean="0"/>
              <a:t>= 32 </a:t>
            </a:r>
            <a:r>
              <a:rPr lang="en-US" altLang="zh-TW" dirty="0" err="1" smtClean="0"/>
              <a:t>mRad</a:t>
            </a:r>
            <a:r>
              <a:rPr lang="en-US" altLang="zh-TW" dirty="0" smtClean="0"/>
              <a:t>, </a:t>
            </a:r>
            <a:r>
              <a:rPr lang="el-GR" altLang="zh-TW" dirty="0" smtClean="0"/>
              <a:t>φ</a:t>
            </a:r>
            <a:r>
              <a:rPr lang="en-US" altLang="zh-TW" dirty="0" smtClean="0"/>
              <a:t>=90</a:t>
            </a:r>
            <a:r>
              <a:rPr lang="en-US" altLang="zh-TW" baseline="30000" dirty="0" smtClean="0"/>
              <a:t>o</a:t>
            </a:r>
            <a:endParaRPr lang="en-US" altLang="zh-TW" sz="2000" dirty="0" smtClean="0"/>
          </a:p>
          <a:p>
            <a:pPr marL="174625" indent="-174625"/>
            <a:r>
              <a:rPr lang="en-US" altLang="zh-TW" sz="2000" dirty="0" smtClean="0"/>
              <a:t>        2X0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 + 4.3X0 </a:t>
            </a:r>
            <a:r>
              <a:rPr lang="en-US" altLang="zh-TW" sz="2000" dirty="0" err="1" smtClean="0"/>
              <a:t>Flange,Bellow</a:t>
            </a:r>
            <a:r>
              <a:rPr lang="en-US" altLang="zh-TW" sz="2000" dirty="0" smtClean="0"/>
              <a:t> </a:t>
            </a:r>
          </a:p>
          <a:p>
            <a:pPr marL="174625" indent="-174625"/>
            <a:r>
              <a:rPr lang="en-US" altLang="zh-TW" sz="2000" dirty="0" smtClean="0"/>
              <a:t>	+ 17X0 </a:t>
            </a:r>
            <a:r>
              <a:rPr lang="en-US" altLang="zh-TW" sz="2000" dirty="0" smtClean="0">
                <a:solidFill>
                  <a:srgbClr val="FF0000"/>
                </a:solidFill>
              </a:rPr>
              <a:t>LYSO</a:t>
            </a:r>
            <a:r>
              <a:rPr lang="en-US" altLang="zh-TW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US" altLang="zh-TW" sz="2400" b="1" dirty="0" smtClean="0"/>
              <a:t>Shower deposition, </a:t>
            </a:r>
            <a:r>
              <a:rPr lang="en-US" altLang="zh-TW" sz="2000" dirty="0" smtClean="0"/>
              <a:t>by Sum(</a:t>
            </a:r>
            <a:r>
              <a:rPr lang="en-US" altLang="zh-TW" sz="2000" dirty="0" err="1" smtClean="0"/>
              <a:t>dE</a:t>
            </a:r>
            <a:r>
              <a:rPr lang="en-US" altLang="zh-TW" sz="2000" dirty="0" smtClean="0"/>
              <a:t>/</a:t>
            </a:r>
            <a:r>
              <a:rPr lang="en-US" altLang="zh-TW" sz="2000" dirty="0" err="1" smtClean="0"/>
              <a:t>dx</a:t>
            </a:r>
            <a:r>
              <a:rPr lang="en-US" altLang="zh-TW" sz="2000" dirty="0" smtClean="0"/>
              <a:t>)</a:t>
            </a:r>
            <a:endParaRPr lang="en-US" altLang="zh-TW" sz="2400" dirty="0" smtClean="0"/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front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~1.0 %</a:t>
            </a:r>
          </a:p>
          <a:p>
            <a:pPr>
              <a:buFont typeface="Calibri" pitchFamily="34" charset="0"/>
              <a:buChar char="○"/>
            </a:pPr>
            <a:r>
              <a:rPr lang="en-US" altLang="zh-TW" sz="2000" dirty="0" smtClean="0"/>
              <a:t> in back LYSO:	</a:t>
            </a:r>
            <a:r>
              <a:rPr lang="en-US" altLang="zh-TW" sz="2000" dirty="0" smtClean="0">
                <a:solidFill>
                  <a:srgbClr val="FF0000"/>
                </a:solidFill>
              </a:rPr>
              <a:t>~ 61 %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39008"/>
            <a:ext cx="4573135" cy="331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35496" y="692696"/>
            <a:ext cx="4608512" cy="21602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12</a:t>
            </a:fld>
            <a:endParaRPr lang="en-US" altLang="zh-TW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2880320" cy="282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28" name="矩形 27"/>
          <p:cNvSpPr/>
          <p:nvPr/>
        </p:nvSpPr>
        <p:spPr>
          <a:xfrm>
            <a:off x="467544" y="3284984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GEANT hits E&gt;</a:t>
            </a:r>
            <a:r>
              <a:rPr lang="en-US" altLang="zh-TW" dirty="0" err="1" smtClean="0"/>
              <a:t>Eb</a:t>
            </a:r>
            <a:r>
              <a:rPr lang="en-US" altLang="zh-TW" dirty="0" smtClean="0"/>
              <a:t>/2                  </a:t>
            </a:r>
            <a:r>
              <a:rPr lang="en-US" altLang="zh-TW" dirty="0" err="1" smtClean="0"/>
              <a:t>dR</a:t>
            </a:r>
            <a:r>
              <a:rPr lang="en-US" altLang="zh-TW" dirty="0" smtClean="0"/>
              <a:t> to Truth  N</a:t>
            </a:r>
            <a:r>
              <a:rPr lang="el-GR" altLang="zh-TW" dirty="0" smtClean="0"/>
              <a:t>γ</a:t>
            </a:r>
            <a:r>
              <a:rPr lang="en-US" altLang="zh-TW" dirty="0" smtClean="0"/>
              <a:t> &gt; 0</a:t>
            </a:r>
          </a:p>
          <a:p>
            <a:r>
              <a:rPr lang="en-US" altLang="zh-TW" dirty="0" smtClean="0"/>
              <a:t>On LYSO @647mm                  (boosted BHLUMI e</a:t>
            </a:r>
            <a:r>
              <a:rPr lang="en-US" altLang="zh-TW" baseline="30000" dirty="0" smtClean="0"/>
              <a:t>±</a:t>
            </a:r>
            <a:r>
              <a:rPr lang="en-US" altLang="zh-TW" dirty="0" smtClean="0"/>
              <a:t>)</a:t>
            </a: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2X</a:t>
            </a:r>
            <a:r>
              <a:rPr lang="en-US" altLang="zh-TW" sz="3200" b="1" baseline="-25000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0</a:t>
            </a:r>
            <a:r>
              <a:rPr lang="en-US" altLang="zh-TW" sz="32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 LYSO bars observables, w. </a:t>
            </a:r>
            <a:r>
              <a:rPr lang="en-US" altLang="zh-TW" sz="3200" b="1" dirty="0" err="1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BHLUMI@Zpole</a:t>
            </a:r>
            <a:endParaRPr lang="en-US" altLang="zh-TW" sz="3200" b="1" dirty="0" smtClean="0">
              <a:solidFill>
                <a:srgbClr val="FF0000"/>
              </a:solidFill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5496" y="76063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 incident particles are e</a:t>
            </a:r>
            <a:r>
              <a:rPr lang="en-US" altLang="zh-TW" sz="2400" b="1" baseline="30000" dirty="0" smtClean="0"/>
              <a:t>±</a:t>
            </a:r>
            <a:r>
              <a:rPr lang="en-US" altLang="zh-TW" sz="2400" b="1" dirty="0" smtClean="0"/>
              <a:t>,(</a:t>
            </a:r>
            <a:r>
              <a:rPr lang="el-GR" altLang="zh-TW" sz="2400" b="1" dirty="0" smtClean="0"/>
              <a:t>γ</a:t>
            </a:r>
            <a:r>
              <a:rPr lang="en-US" altLang="zh-TW" sz="2400" b="1" dirty="0" smtClean="0"/>
              <a:t>)  and secondaries</a:t>
            </a:r>
            <a:endParaRPr lang="en-US" altLang="zh-TW" sz="2000" dirty="0" smtClean="0"/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dirty="0" smtClean="0">
                <a:cs typeface="Times New Roman" pitchFamily="18" charset="0"/>
              </a:rPr>
              <a:t>GEANT  sum </a:t>
            </a:r>
            <a:r>
              <a:rPr lang="en-US" sz="2000" b="1" dirty="0" err="1" smtClean="0">
                <a:cs typeface="Times New Roman" pitchFamily="18" charset="0"/>
              </a:rPr>
              <a:t>dE</a:t>
            </a:r>
            <a:r>
              <a:rPr lang="en-US" sz="2000" b="1" dirty="0" smtClean="0">
                <a:cs typeface="Times New Roman" pitchFamily="18" charset="0"/>
              </a:rPr>
              <a:t>/</a:t>
            </a:r>
            <a:r>
              <a:rPr lang="en-US" sz="2000" b="1" dirty="0" err="1" smtClean="0">
                <a:cs typeface="Times New Roman" pitchFamily="18" charset="0"/>
              </a:rPr>
              <a:t>dx</a:t>
            </a:r>
            <a:r>
              <a:rPr lang="en-US" sz="2000" b="1" dirty="0" smtClean="0">
                <a:cs typeface="Times New Roman" pitchFamily="18" charset="0"/>
              </a:rPr>
              <a:t> in each LYSO bars</a:t>
            </a:r>
          </a:p>
          <a:p>
            <a:pPr marL="355600" indent="-269875"/>
            <a:r>
              <a:rPr lang="en-US" sz="2000" b="1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3x3mm</a:t>
            </a:r>
            <a:r>
              <a:rPr lang="en-US" sz="2000" baseline="30000" dirty="0" smtClean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, 23 mm long, 2X</a:t>
            </a:r>
            <a:r>
              <a:rPr lang="en-US" sz="2000" baseline="-25000" dirty="0" smtClean="0">
                <a:solidFill>
                  <a:srgbClr val="FF0000"/>
                </a:solidFill>
                <a:cs typeface="Times New Roman" pitchFamily="18" charset="0"/>
              </a:rPr>
              <a:t>0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dirty="0" smtClean="0">
                <a:cs typeface="Times New Roman" pitchFamily="18" charset="0"/>
              </a:rPr>
              <a:t>Deviation to </a:t>
            </a:r>
            <a:r>
              <a:rPr lang="en-US" altLang="zh-TW" sz="2000" b="1" dirty="0" smtClean="0"/>
              <a:t>e</a:t>
            </a:r>
            <a:r>
              <a:rPr lang="en-US" altLang="zh-TW" sz="2000" b="1" baseline="30000" dirty="0" smtClean="0"/>
              <a:t>± </a:t>
            </a:r>
            <a:r>
              <a:rPr lang="en-US" sz="2000" b="1" dirty="0" smtClean="0">
                <a:cs typeface="Times New Roman" pitchFamily="18" charset="0"/>
              </a:rPr>
              <a:t>truth   </a:t>
            </a:r>
            <a:r>
              <a:rPr lang="en-US" sz="2000" dirty="0" smtClean="0">
                <a:cs typeface="Times New Roman" pitchFamily="18" charset="0"/>
              </a:rPr>
              <a:t>(impact hit &gt;</a:t>
            </a:r>
            <a:r>
              <a:rPr lang="en-US" sz="2000" dirty="0" err="1" smtClean="0">
                <a:cs typeface="Times New Roman" pitchFamily="18" charset="0"/>
              </a:rPr>
              <a:t>Eb</a:t>
            </a:r>
            <a:r>
              <a:rPr lang="en-US" sz="2000" dirty="0" smtClean="0">
                <a:cs typeface="Times New Roman" pitchFamily="18" charset="0"/>
              </a:rPr>
              <a:t>/2)</a:t>
            </a:r>
          </a:p>
          <a:p>
            <a:pPr marL="355600" indent="-269875"/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	mostly &lt; 0.2mm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dirty="0" smtClean="0">
                <a:cs typeface="Times New Roman" pitchFamily="18" charset="0"/>
              </a:rPr>
              <a:t>Hit distributions in a Bar</a:t>
            </a:r>
          </a:p>
          <a:p>
            <a:pPr marL="355600" indent="-269875"/>
            <a:r>
              <a:rPr lang="en-US" sz="2000" dirty="0" smtClean="0"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distributed due to Bhabha </a:t>
            </a:r>
            <a:r>
              <a:rPr lang="el-GR" sz="2000" dirty="0" smtClean="0">
                <a:solidFill>
                  <a:srgbClr val="FF0000"/>
                </a:solidFill>
                <a:cs typeface="Times New Roman" pitchFamily="18" charset="0"/>
              </a:rPr>
              <a:t>θ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,  w./</a:t>
            </a:r>
            <a:r>
              <a:rPr lang="en-US" sz="2000" dirty="0" err="1" smtClean="0">
                <a:solidFill>
                  <a:srgbClr val="FF0000"/>
                </a:solidFill>
                <a:cs typeface="Times New Roman" pitchFamily="18" charset="0"/>
              </a:rPr>
              <a:t>w.o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. photon </a:t>
            </a:r>
            <a:endParaRPr lang="it-IT" sz="20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003323"/>
            <a:ext cx="547355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1592" y="1844824"/>
            <a:ext cx="359863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19" y="3626219"/>
            <a:ext cx="3384000" cy="323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矩形 24"/>
          <p:cNvSpPr/>
          <p:nvPr/>
        </p:nvSpPr>
        <p:spPr>
          <a:xfrm>
            <a:off x="5833156" y="1571612"/>
            <a:ext cx="3096562" cy="5055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600" dirty="0" smtClean="0">
                <a:solidFill>
                  <a:srgbClr val="FF0000"/>
                </a:solidFill>
              </a:rPr>
              <a:t>Loop Bars</a:t>
            </a:r>
          </a:p>
          <a:p>
            <a:pPr>
              <a:lnSpc>
                <a:spcPts val="1600"/>
              </a:lnSpc>
            </a:pPr>
            <a:r>
              <a:rPr lang="en-US" altLang="zh-TW" sz="1600" dirty="0" smtClean="0">
                <a:solidFill>
                  <a:srgbClr val="FF0000"/>
                </a:solidFill>
              </a:rPr>
              <a:t>N</a:t>
            </a:r>
            <a:r>
              <a:rPr lang="el-GR" altLang="zh-TW" sz="1600" dirty="0" smtClean="0">
                <a:solidFill>
                  <a:srgbClr val="FF0000"/>
                </a:solidFill>
              </a:rPr>
              <a:t>γ</a:t>
            </a:r>
            <a:r>
              <a:rPr lang="en-US" altLang="zh-TW" sz="1600" dirty="0" smtClean="0">
                <a:solidFill>
                  <a:srgbClr val="FF0000"/>
                </a:solidFill>
              </a:rPr>
              <a:t>=0                            </a:t>
            </a:r>
            <a:r>
              <a:rPr lang="en-US" altLang="zh-TW" sz="1600" dirty="0" smtClean="0">
                <a:solidFill>
                  <a:srgbClr val="0000FF"/>
                </a:solidFill>
              </a:rPr>
              <a:t>N</a:t>
            </a:r>
            <a:r>
              <a:rPr lang="el-GR" altLang="zh-TW" sz="1600" dirty="0" smtClean="0">
                <a:solidFill>
                  <a:srgbClr val="0000FF"/>
                </a:solidFill>
              </a:rPr>
              <a:t>γ</a:t>
            </a:r>
            <a:r>
              <a:rPr lang="en-US" altLang="zh-TW" sz="1600" dirty="0" smtClean="0">
                <a:solidFill>
                  <a:srgbClr val="0000FF"/>
                </a:solidFill>
              </a:rPr>
              <a:t>&gt;0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093" y="1108098"/>
            <a:ext cx="2382139" cy="22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矩形 27"/>
          <p:cNvSpPr/>
          <p:nvPr/>
        </p:nvSpPr>
        <p:spPr>
          <a:xfrm>
            <a:off x="3347864" y="3356992"/>
            <a:ext cx="2952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Scattered electron </a:t>
            </a:r>
            <a:r>
              <a:rPr lang="el-GR" altLang="zh-TW" dirty="0" smtClean="0"/>
              <a:t>θ</a:t>
            </a:r>
            <a:endParaRPr lang="en-US" altLang="zh-TW" dirty="0" smtClean="0"/>
          </a:p>
          <a:p>
            <a:r>
              <a:rPr lang="en-US" altLang="zh-TW" dirty="0" smtClean="0">
                <a:solidFill>
                  <a:srgbClr val="33CC33"/>
                </a:solidFill>
              </a:rPr>
              <a:t>CMS generated (</a:t>
            </a:r>
            <a:r>
              <a:rPr lang="el-GR" altLang="zh-TW" dirty="0" smtClean="0">
                <a:solidFill>
                  <a:srgbClr val="33CC33"/>
                </a:solidFill>
              </a:rPr>
              <a:t>θ</a:t>
            </a:r>
            <a:r>
              <a:rPr lang="en-US" altLang="zh-TW" dirty="0" smtClean="0">
                <a:solidFill>
                  <a:srgbClr val="33CC33"/>
                </a:solidFill>
              </a:rPr>
              <a:t>&gt;10mR)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x33mR boosted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045" y="4221088"/>
            <a:ext cx="2607787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0" y="0"/>
            <a:ext cx="8316416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BHLUMI QED generator  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 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el-GR" sz="32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it-IT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sz="3200" dirty="0" smtClean="0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4048" y="1124744"/>
            <a:ext cx="2524456" cy="21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文字方塊 8"/>
          <p:cNvSpPr txBox="1"/>
          <p:nvPr/>
        </p:nvSpPr>
        <p:spPr>
          <a:xfrm>
            <a:off x="0" y="713216"/>
            <a:ext cx="47880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 E</a:t>
            </a:r>
            <a:r>
              <a:rPr lang="en-US" altLang="zh-TW" sz="2400" b="1" baseline="-25000" dirty="0" smtClean="0"/>
              <a:t>CMS </a:t>
            </a:r>
            <a:r>
              <a:rPr lang="en-US" altLang="zh-TW" sz="2400" b="1" dirty="0" smtClean="0"/>
              <a:t>= 92.3 GeV   </a:t>
            </a:r>
            <a:r>
              <a:rPr lang="el-GR" altLang="zh-TW" sz="2000" dirty="0" smtClean="0"/>
              <a:t>θ</a:t>
            </a:r>
            <a:r>
              <a:rPr lang="en-US" altLang="zh-TW" sz="2000" baseline="-25000" dirty="0" smtClean="0"/>
              <a:t>l</a:t>
            </a:r>
            <a:r>
              <a:rPr lang="en-US" altLang="zh-TW" sz="2000" dirty="0" smtClean="0"/>
              <a:t>= 10~80 </a:t>
            </a:r>
            <a:r>
              <a:rPr lang="en-US" altLang="zh-TW" sz="2000" dirty="0" err="1" smtClean="0"/>
              <a:t>mRad</a:t>
            </a:r>
            <a:r>
              <a:rPr lang="en-US" altLang="zh-TW" sz="2000" dirty="0" smtClean="0"/>
              <a:t>	</a:t>
            </a:r>
          </a:p>
          <a:p>
            <a:pPr marL="355600" indent="-269875">
              <a:spcBef>
                <a:spcPts val="1200"/>
              </a:spcBef>
              <a:buFont typeface="Calibri" pitchFamily="34" charset="0"/>
              <a:buChar char="○"/>
            </a:pPr>
            <a:r>
              <a:rPr lang="it-IT" sz="2000" b="1" i="1" dirty="0" smtClean="0">
                <a:cs typeface="Times New Roman" pitchFamily="18" charset="0"/>
              </a:rPr>
              <a:t>Bhabha </a:t>
            </a:r>
          </a:p>
          <a:p>
            <a:pPr marL="355600" indent="-269875"/>
            <a:r>
              <a:rPr lang="it-IT" sz="2000" b="1" i="1" dirty="0" smtClean="0">
                <a:cs typeface="Times New Roman" pitchFamily="18" charset="0"/>
              </a:rPr>
              <a:t>	e</a:t>
            </a:r>
            <a:r>
              <a:rPr lang="it-IT" sz="2000" b="1" i="1" baseline="30000" dirty="0" smtClean="0">
                <a:cs typeface="Times New Roman" pitchFamily="18" charset="0"/>
              </a:rPr>
              <a:t>+</a:t>
            </a: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−</a:t>
            </a:r>
            <a:r>
              <a:rPr 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i="1" dirty="0" smtClean="0">
                <a:cs typeface="Times New Roman" pitchFamily="18" charset="0"/>
              </a:rPr>
              <a:t>→</a:t>
            </a:r>
            <a:r>
              <a:rPr lang="it-IT" sz="2000" b="1" i="1" dirty="0" smtClean="0">
                <a:cs typeface="Times New Roman" pitchFamily="18" charset="0"/>
              </a:rPr>
              <a:t> e</a:t>
            </a:r>
            <a:r>
              <a:rPr lang="it-IT" sz="2000" b="1" i="1" baseline="30000" dirty="0" smtClean="0">
                <a:cs typeface="Times New Roman" pitchFamily="18" charset="0"/>
              </a:rPr>
              <a:t>+</a:t>
            </a: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−</a:t>
            </a:r>
            <a:r>
              <a:rPr lang="it-IT" sz="2000" b="1" i="1" dirty="0" smtClean="0">
                <a:cs typeface="Times New Roman" pitchFamily="18" charset="0"/>
              </a:rPr>
              <a:t> +N</a:t>
            </a:r>
            <a:r>
              <a:rPr lang="el-GR" sz="2000" b="1" i="1" dirty="0" smtClean="0">
                <a:cs typeface="Times New Roman" pitchFamily="18" charset="0"/>
              </a:rPr>
              <a:t>γ</a:t>
            </a:r>
            <a:r>
              <a:rPr lang="it-IT" sz="2000" b="1" i="1" dirty="0" smtClean="0">
                <a:cs typeface="Times New Roman" pitchFamily="18" charset="0"/>
              </a:rPr>
              <a:t>   </a:t>
            </a:r>
            <a:r>
              <a:rPr lang="it-IT" sz="2000" i="1" dirty="0" smtClean="0">
                <a:solidFill>
                  <a:srgbClr val="FF0000"/>
                </a:solidFill>
                <a:cs typeface="Times New Roman" pitchFamily="18" charset="0"/>
                <a:sym typeface="Wingdings" pitchFamily="2" charset="2"/>
              </a:rPr>
              <a:t> </a:t>
            </a:r>
            <a:r>
              <a:rPr lang="it-IT" sz="2000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el-GR" sz="2000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 &gt; 50MeV</a:t>
            </a: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i="1" dirty="0" smtClean="0">
                <a:cs typeface="Times New Roman" pitchFamily="18" charset="0"/>
              </a:rPr>
              <a:t>Opening angle   </a:t>
            </a:r>
            <a:r>
              <a:rPr lang="el-GR" sz="2000" i="1" dirty="0" smtClean="0">
                <a:solidFill>
                  <a:srgbClr val="FF0000"/>
                </a:solidFill>
                <a:cs typeface="Times New Roman" pitchFamily="18" charset="0"/>
              </a:rPr>
              <a:t>Ω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(e,</a:t>
            </a:r>
            <a:r>
              <a:rPr lang="el-GR" sz="2000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)  vs. r(e)</a:t>
            </a:r>
          </a:p>
          <a:p>
            <a:pPr marL="355600" indent="-269875"/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	increase w. electron </a:t>
            </a:r>
            <a:r>
              <a:rPr lang="el-GR" sz="2000" i="1" dirty="0" smtClean="0">
                <a:solidFill>
                  <a:srgbClr val="FF0000"/>
                </a:solidFill>
                <a:cs typeface="Times New Roman" pitchFamily="18" charset="0"/>
              </a:rPr>
              <a:t>θ</a:t>
            </a:r>
            <a:endParaRPr lang="en-US" sz="2000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5600" indent="-269875">
              <a:buFont typeface="Calibri" pitchFamily="34" charset="0"/>
              <a:buChar char="○"/>
            </a:pPr>
            <a:r>
              <a:rPr lang="en-US" sz="2000" b="1" i="1" dirty="0" smtClean="0">
                <a:cs typeface="Times New Roman" pitchFamily="18" charset="0"/>
              </a:rPr>
              <a:t>radiative Bhabha   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examined for</a:t>
            </a:r>
          </a:p>
          <a:p>
            <a:pPr marL="355600" indent="-269875"/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	max. photon  </a:t>
            </a:r>
            <a:r>
              <a:rPr lang="en-US" sz="2000" i="1" dirty="0" err="1" smtClean="0">
                <a:solidFill>
                  <a:srgbClr val="FF0000"/>
                </a:solidFill>
                <a:cs typeface="Times New Roman" pitchFamily="18" charset="0"/>
              </a:rPr>
              <a:t>vs</a:t>
            </a:r>
            <a:r>
              <a:rPr lang="en-US" sz="2000" i="1" dirty="0" smtClean="0">
                <a:solidFill>
                  <a:srgbClr val="FF0000"/>
                </a:solidFill>
                <a:cs typeface="Times New Roman" pitchFamily="18" charset="0"/>
              </a:rPr>
              <a:t>  paired electron   </a:t>
            </a:r>
            <a:r>
              <a:rPr lang="it-IT" sz="2000" i="1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12" name="矩形 11"/>
          <p:cNvSpPr/>
          <p:nvPr/>
        </p:nvSpPr>
        <p:spPr>
          <a:xfrm>
            <a:off x="4500562" y="692696"/>
            <a:ext cx="217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CMS radius(e</a:t>
            </a:r>
            <a:r>
              <a:rPr lang="en-US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±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) vs. </a:t>
            </a:r>
            <a:r>
              <a:rPr lang="el-GR" b="1" i="1" dirty="0" smtClean="0">
                <a:solidFill>
                  <a:srgbClr val="FF0000"/>
                </a:solidFill>
                <a:cs typeface="Times New Roman" pitchFamily="18" charset="0"/>
              </a:rPr>
              <a:t>Ω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7031521" y="692696"/>
            <a:ext cx="146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E(e+) </a:t>
            </a:r>
            <a:r>
              <a:rPr lang="en-US" b="1" i="1" dirty="0" err="1" smtClean="0">
                <a:solidFill>
                  <a:srgbClr val="FF0000"/>
                </a:solidFill>
                <a:cs typeface="Times New Roman" pitchFamily="18" charset="0"/>
              </a:rPr>
              <a:t>vs</a:t>
            </a:r>
            <a:r>
              <a:rPr lang="en-US" b="1" i="1" dirty="0" smtClean="0">
                <a:solidFill>
                  <a:srgbClr val="FF0000"/>
                </a:solidFill>
                <a:cs typeface="Times New Roman" pitchFamily="18" charset="0"/>
              </a:rPr>
              <a:t> E(e-) </a:t>
            </a:r>
            <a:endParaRPr lang="zh-TW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72008" y="764704"/>
            <a:ext cx="4211960" cy="244827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448" y="4266000"/>
            <a:ext cx="283004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6588224" y="3646765"/>
            <a:ext cx="1815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Radiative Bhabha</a:t>
            </a:r>
          </a:p>
          <a:p>
            <a:r>
              <a:rPr lang="en-US" dirty="0" smtClean="0"/>
              <a:t>E(e±) </a:t>
            </a:r>
            <a:r>
              <a:rPr lang="en-US" dirty="0" err="1" smtClean="0"/>
              <a:t>vs</a:t>
            </a:r>
            <a:r>
              <a:rPr lang="en-US" dirty="0" smtClean="0"/>
              <a:t> E(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矩形 17"/>
          <p:cNvSpPr/>
          <p:nvPr/>
        </p:nvSpPr>
        <p:spPr>
          <a:xfrm>
            <a:off x="611560" y="3356992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hit (</a:t>
            </a:r>
            <a:r>
              <a:rPr lang="en-US" altLang="zh-TW" dirty="0" err="1" smtClean="0"/>
              <a:t>x,y</a:t>
            </a:r>
            <a:r>
              <a:rPr lang="en-US" altLang="zh-TW" dirty="0" smtClean="0"/>
              <a:t>) distributions                                                    </a:t>
            </a:r>
          </a:p>
          <a:p>
            <a:r>
              <a:rPr lang="en-US" altLang="zh-TW" dirty="0" smtClean="0">
                <a:solidFill>
                  <a:srgbClr val="00B050"/>
                </a:solidFill>
              </a:rPr>
              <a:t>generated  @z=1m</a:t>
            </a:r>
          </a:p>
          <a:p>
            <a:r>
              <a:rPr lang="en-US" altLang="zh-TW" dirty="0" smtClean="0">
                <a:solidFill>
                  <a:srgbClr val="0000FF"/>
                </a:solidFill>
              </a:rPr>
              <a:t>boosted      @z=1m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320000"/>
            <a:ext cx="2558336" cy="241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投影片編號版面配置區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1445" y="188640"/>
            <a:ext cx="13625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0" y="0"/>
            <a:ext cx="8316416" cy="660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2X</a:t>
            </a:r>
            <a:r>
              <a:rPr lang="en-US" altLang="zh-TW" sz="3200" b="1" baseline="-25000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0</a:t>
            </a:r>
            <a:r>
              <a:rPr lang="en-US" altLang="zh-TW" sz="3200" b="1" dirty="0" smtClean="0">
                <a:solidFill>
                  <a:srgbClr val="FF0000"/>
                </a:solidFill>
                <a:latin typeface="Segoe Print" pitchFamily="2" charset="0"/>
                <a:ea typeface="+mj-ea"/>
                <a:cs typeface="+mj-cs"/>
              </a:rPr>
              <a:t> LYSO observables for rad. Bhabha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5496" y="623590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b="1" dirty="0" smtClean="0"/>
              <a:t>  </a:t>
            </a:r>
            <a:r>
              <a:rPr lang="el-GR" sz="2400" b="1" dirty="0" smtClean="0">
                <a:cs typeface="Times New Roman" pitchFamily="18" charset="0"/>
              </a:rPr>
              <a:t>Ω</a:t>
            </a:r>
            <a:r>
              <a:rPr lang="en-US" altLang="zh-TW" sz="2400" b="1" dirty="0" smtClean="0"/>
              <a:t>(e</a:t>
            </a:r>
            <a:r>
              <a:rPr lang="en-US" altLang="zh-TW" sz="2400" b="1" baseline="30000" dirty="0" smtClean="0"/>
              <a:t>± </a:t>
            </a:r>
            <a:r>
              <a:rPr lang="en-US" altLang="zh-TW" sz="2400" b="1" dirty="0" smtClean="0"/>
              <a:t>,</a:t>
            </a:r>
            <a:r>
              <a:rPr lang="el-GR" altLang="zh-TW" sz="2400" b="1" dirty="0" smtClean="0"/>
              <a:t>γ</a:t>
            </a:r>
            <a:r>
              <a:rPr lang="en-US" altLang="zh-TW" sz="2400" b="1" dirty="0" smtClean="0"/>
              <a:t>) Opening Angle </a:t>
            </a:r>
            <a:endParaRPr lang="en-US" altLang="zh-TW" sz="2000" b="1" dirty="0" smtClean="0"/>
          </a:p>
          <a:p>
            <a:pPr marL="361950" indent="-276225">
              <a:buFont typeface="Calibri" pitchFamily="34" charset="0"/>
              <a:buChar char="○"/>
            </a:pPr>
            <a:r>
              <a:rPr lang="it-IT" sz="2000" b="1" dirty="0" smtClean="0">
                <a:cs typeface="Times New Roman" pitchFamily="18" charset="0"/>
              </a:rPr>
              <a:t>Increase w. electron </a:t>
            </a:r>
            <a:r>
              <a:rPr lang="el-GR" sz="2000" b="1" dirty="0" smtClean="0">
                <a:cs typeface="Times New Roman" pitchFamily="18" charset="0"/>
              </a:rPr>
              <a:t>θ</a:t>
            </a:r>
            <a:endParaRPr lang="en-US" sz="2000" b="1" dirty="0" smtClean="0">
              <a:cs typeface="Times New Roman" pitchFamily="18" charset="0"/>
            </a:endParaRPr>
          </a:p>
          <a:p>
            <a:pPr marL="361950" indent="-276225">
              <a:buFont typeface="Calibri" pitchFamily="34" charset="0"/>
              <a:buChar char="○"/>
            </a:pP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r &gt; 12mm, 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Ω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(e,</a:t>
            </a:r>
            <a:r>
              <a:rPr lang="el-GR" sz="2000" b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) = 20 mRad 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(13mm@647) </a:t>
            </a:r>
            <a:endParaRPr lang="en-US" sz="2000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2" name="群組 20"/>
          <p:cNvGrpSpPr>
            <a:grpSpLocks noChangeAspect="1"/>
          </p:cNvGrpSpPr>
          <p:nvPr/>
        </p:nvGrpSpPr>
        <p:grpSpPr>
          <a:xfrm>
            <a:off x="107504" y="1700808"/>
            <a:ext cx="4437003" cy="2304256"/>
            <a:chOff x="179512" y="1796222"/>
            <a:chExt cx="4176464" cy="2168951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2060848"/>
              <a:ext cx="4176464" cy="190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467544" y="1796222"/>
              <a:ext cx="1556858" cy="550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cs typeface="Times New Roman" pitchFamily="18" charset="0"/>
                </a:rPr>
                <a:t>BHLUMI boosted </a:t>
              </a:r>
            </a:p>
            <a:p>
              <a:r>
                <a:rPr lang="en-US" sz="1600" i="1" dirty="0" smtClean="0">
                  <a:solidFill>
                    <a:srgbClr val="FF0000"/>
                  </a:solidFill>
                  <a:cs typeface="Times New Roman" pitchFamily="18" charset="0"/>
                </a:rPr>
                <a:t>r(e</a:t>
              </a:r>
              <a:r>
                <a:rPr lang="en-US" sz="1600" i="1" baseline="30000" dirty="0" smtClean="0">
                  <a:solidFill>
                    <a:srgbClr val="FF0000"/>
                  </a:solidFill>
                  <a:cs typeface="Times New Roman" pitchFamily="18" charset="0"/>
                </a:rPr>
                <a:t>±</a:t>
              </a:r>
              <a:r>
                <a:rPr lang="en-US" sz="1600" i="1" dirty="0" smtClean="0">
                  <a:solidFill>
                    <a:srgbClr val="FF0000"/>
                  </a:solidFill>
                  <a:cs typeface="Times New Roman" pitchFamily="18" charset="0"/>
                </a:rPr>
                <a:t>) vs. </a:t>
              </a:r>
              <a:r>
                <a:rPr lang="el-GR" sz="1600" i="1" dirty="0" smtClean="0">
                  <a:solidFill>
                    <a:srgbClr val="FF0000"/>
                  </a:solidFill>
                  <a:cs typeface="Times New Roman" pitchFamily="18" charset="0"/>
                </a:rPr>
                <a:t>Ω</a:t>
              </a:r>
              <a:r>
                <a:rPr lang="en-US" sz="1600" i="1" dirty="0" smtClean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587797" y="1804933"/>
              <a:ext cx="1568023" cy="5504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solidFill>
                    <a:srgbClr val="FF0000"/>
                  </a:solidFill>
                  <a:cs typeface="Times New Roman" pitchFamily="18" charset="0"/>
                </a:rPr>
                <a:t>Opening angle </a:t>
              </a:r>
              <a:r>
                <a:rPr lang="el-GR" sz="1600" b="1" i="1" dirty="0" smtClean="0">
                  <a:solidFill>
                    <a:srgbClr val="FF0000"/>
                  </a:solidFill>
                  <a:cs typeface="Times New Roman" pitchFamily="18" charset="0"/>
                </a:rPr>
                <a:t>Ω</a:t>
              </a:r>
              <a:r>
                <a:rPr lang="en-US" sz="1600" b="1" i="1" dirty="0" smtClean="0">
                  <a:solidFill>
                    <a:srgbClr val="FF0000"/>
                  </a:solidFill>
                  <a:cs typeface="Times New Roman" pitchFamily="18" charset="0"/>
                </a:rPr>
                <a:t> </a:t>
              </a:r>
            </a:p>
            <a:p>
              <a:r>
                <a:rPr lang="en-US" sz="1600" i="1" dirty="0" smtClean="0">
                  <a:solidFill>
                    <a:srgbClr val="FF0000"/>
                  </a:solidFill>
                  <a:cs typeface="Times New Roman" pitchFamily="18" charset="0"/>
                </a:rPr>
                <a:t>|y|&gt;12,18 mm</a:t>
              </a:r>
              <a:endParaRPr lang="zh-TW" altLang="en-US" sz="1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86000"/>
            <a:ext cx="4053619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709144"/>
            <a:ext cx="4089237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4" y="4986000"/>
            <a:ext cx="3946639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0" y="1700808"/>
            <a:ext cx="4644008" cy="23762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107504" y="4243735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b="1" dirty="0" smtClean="0"/>
              <a:t>  Bhabha hits on LYSO |y|&gt;12mm</a:t>
            </a:r>
            <a:endParaRPr lang="en-US" altLang="zh-TW" sz="2000" b="1" dirty="0" smtClean="0"/>
          </a:p>
          <a:p>
            <a:pPr marL="452438" indent="-276225">
              <a:buFont typeface="Calibri" pitchFamily="34" charset="0"/>
              <a:buChar char="○"/>
            </a:pPr>
            <a:r>
              <a:rPr lang="en-US" sz="2000" b="1" dirty="0" smtClean="0">
                <a:cs typeface="Times New Roman" pitchFamily="18" charset="0"/>
              </a:rPr>
              <a:t>BHLUMI ~80% having photons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4896544" y="1340768"/>
            <a:ext cx="4283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276225"/>
            <a:r>
              <a:rPr lang="en-US" altLang="zh-TW" sz="2400" b="1" dirty="0" smtClean="0"/>
              <a:t>sum </a:t>
            </a:r>
            <a:r>
              <a:rPr lang="en-US" altLang="zh-TW" sz="2400" b="1" dirty="0" err="1" smtClean="0"/>
              <a:t>dE</a:t>
            </a:r>
            <a:r>
              <a:rPr lang="en-US" altLang="zh-TW" sz="2400" b="1" dirty="0" smtClean="0"/>
              <a:t>/</a:t>
            </a:r>
            <a:r>
              <a:rPr lang="en-US" altLang="zh-TW" sz="2400" b="1" dirty="0" err="1" smtClean="0"/>
              <a:t>dx</a:t>
            </a:r>
            <a:r>
              <a:rPr lang="en-US" altLang="zh-TW" sz="2400" b="1" dirty="0" smtClean="0"/>
              <a:t>   all LYSO bars  </a:t>
            </a:r>
            <a:r>
              <a:rPr lang="en-US" altLang="zh-TW" sz="1600" b="1" dirty="0" smtClean="0"/>
              <a:t>(a plane)</a:t>
            </a:r>
            <a:endParaRPr lang="en-US" altLang="zh-TW" sz="2400" b="1" dirty="0" smtClean="0"/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sz="2000" b="1" dirty="0" smtClean="0"/>
              <a:t>e</a:t>
            </a:r>
            <a:r>
              <a:rPr lang="en-US" altLang="zh-TW" sz="2000" b="1" baseline="30000" dirty="0" smtClean="0"/>
              <a:t>±  </a:t>
            </a:r>
            <a:r>
              <a:rPr lang="en-US" altLang="zh-TW" sz="2000" b="1" dirty="0" smtClean="0"/>
              <a:t>one track </a:t>
            </a:r>
            <a:r>
              <a:rPr lang="en-US" altLang="zh-TW" sz="2000" b="1" dirty="0" smtClean="0">
                <a:solidFill>
                  <a:srgbClr val="FF0000"/>
                </a:solidFill>
                <a:cs typeface="Times New Roman" pitchFamily="18" charset="0"/>
              </a:rPr>
              <a:t>:  </a:t>
            </a:r>
            <a:r>
              <a:rPr lang="en-US" altLang="zh-TW" sz="2000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r>
              <a:rPr lang="en-US" altLang="zh-TW" sz="2000" b="1" dirty="0" smtClean="0">
                <a:solidFill>
                  <a:srgbClr val="FF0000"/>
                </a:solidFill>
                <a:cs typeface="Times New Roman" pitchFamily="18" charset="0"/>
              </a:rPr>
              <a:t> m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in. 20 MeV</a:t>
            </a:r>
          </a:p>
          <a:p>
            <a:pPr marL="354013" indent="-276225">
              <a:buFont typeface="Calibri" pitchFamily="34" charset="0"/>
              <a:buChar char="○"/>
            </a:pPr>
            <a:r>
              <a:rPr lang="en-US" altLang="zh-TW" sz="2000" b="1" dirty="0" smtClean="0"/>
              <a:t>(e</a:t>
            </a:r>
            <a:r>
              <a:rPr lang="en-US" altLang="zh-TW" sz="2000" b="1" baseline="30000" dirty="0" smtClean="0"/>
              <a:t>± </a:t>
            </a:r>
            <a:r>
              <a:rPr lang="en-US" altLang="zh-TW" sz="2000" b="1" dirty="0" smtClean="0"/>
              <a:t>+</a:t>
            </a:r>
            <a:r>
              <a:rPr lang="el-GR" altLang="zh-TW" sz="2000" b="1" dirty="0" smtClean="0"/>
              <a:t>γ</a:t>
            </a:r>
            <a:r>
              <a:rPr lang="en-US" altLang="zh-TW" sz="2000" b="1" dirty="0" smtClean="0"/>
              <a:t>) :            </a:t>
            </a:r>
            <a:r>
              <a:rPr lang="en-US" altLang="zh-TW" sz="2000" dirty="0" smtClean="0"/>
              <a:t>two tracks, </a:t>
            </a:r>
            <a:r>
              <a:rPr lang="en-US" altLang="zh-TW" sz="2000" dirty="0" err="1" smtClean="0"/>
              <a:t>sumE</a:t>
            </a:r>
            <a:r>
              <a:rPr lang="en-US" altLang="zh-TW" sz="2000" dirty="0" smtClean="0"/>
              <a:t> x2 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355976" y="548680"/>
            <a:ext cx="269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36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6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6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6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3600" b="1" i="1" dirty="0" smtClean="0">
                <a:solidFill>
                  <a:srgbClr val="FF0000"/>
                </a:solidFill>
                <a:cs typeface="Times New Roman" pitchFamily="18" charset="0"/>
              </a:rPr>
              <a:t> e</a:t>
            </a:r>
            <a:r>
              <a:rPr lang="it-IT" sz="36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36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36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el-GR" sz="3600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r>
              <a:rPr lang="it-IT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zh-TW" altLang="en-US" sz="3600" i="1" dirty="0" smtClean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58283" y="3255367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endParaRPr 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5580112" y="4725144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r>
              <a:rPr lang="en-US" altLang="zh-TW" sz="2000" b="1" dirty="0" smtClean="0">
                <a:solidFill>
                  <a:srgbClr val="FF0000"/>
                </a:solidFill>
                <a:cs typeface="Times New Roman" pitchFamily="18" charset="0"/>
              </a:rPr>
              <a:t>(R&lt;9mm)/</a:t>
            </a:r>
            <a:r>
              <a:rPr lang="en-US" altLang="zh-TW" sz="2000" b="1" dirty="0" err="1" smtClean="0">
                <a:solidFill>
                  <a:srgbClr val="FF0000"/>
                </a:solidFill>
                <a:cs typeface="Times New Roman" pitchFamily="18" charset="0"/>
              </a:rPr>
              <a:t>sumE</a:t>
            </a:r>
            <a:endParaRPr 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5148416" y="2420888"/>
            <a:ext cx="3528040" cy="50270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sz="1600" dirty="0" smtClean="0">
                <a:solidFill>
                  <a:srgbClr val="FF0000"/>
                </a:solidFill>
              </a:rPr>
              <a:t>Loop Bars</a:t>
            </a:r>
          </a:p>
          <a:p>
            <a:pPr>
              <a:lnSpc>
                <a:spcPts val="1600"/>
              </a:lnSpc>
            </a:pPr>
            <a:r>
              <a:rPr lang="en-US" altLang="zh-TW" sz="1600" dirty="0" smtClean="0">
                <a:solidFill>
                  <a:srgbClr val="FF0000"/>
                </a:solidFill>
              </a:rPr>
              <a:t>N</a:t>
            </a:r>
            <a:r>
              <a:rPr lang="el-GR" altLang="zh-TW" sz="1600" dirty="0" smtClean="0">
                <a:solidFill>
                  <a:srgbClr val="FF0000"/>
                </a:solidFill>
              </a:rPr>
              <a:t>γ</a:t>
            </a:r>
            <a:r>
              <a:rPr lang="en-US" altLang="zh-TW" sz="1600" dirty="0" smtClean="0">
                <a:solidFill>
                  <a:srgbClr val="FF0000"/>
                </a:solidFill>
              </a:rPr>
              <a:t>=0                                   </a:t>
            </a:r>
            <a:r>
              <a:rPr lang="en-US" altLang="zh-TW" sz="1600" dirty="0" smtClean="0">
                <a:solidFill>
                  <a:srgbClr val="0000FF"/>
                </a:solidFill>
              </a:rPr>
              <a:t>N</a:t>
            </a:r>
            <a:r>
              <a:rPr lang="el-GR" altLang="zh-TW" sz="1600" dirty="0" smtClean="0">
                <a:solidFill>
                  <a:srgbClr val="0000FF"/>
                </a:solidFill>
              </a:rPr>
              <a:t>γ</a:t>
            </a:r>
            <a:r>
              <a:rPr lang="en-US" altLang="zh-TW" sz="1600" dirty="0" smtClean="0">
                <a:solidFill>
                  <a:srgbClr val="0000FF"/>
                </a:solidFill>
              </a:rPr>
              <a:t>&gt;0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04448" y="0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cs typeface="Times New Roman" pitchFamily="18" charset="0"/>
              </a:rPr>
              <a:t>γ</a:t>
            </a:r>
            <a:endParaRPr lang="en-US" dirty="0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15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27254"/>
            <a:ext cx="4887267" cy="263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80728"/>
            <a:ext cx="4139952" cy="311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>
                <a:solidFill>
                  <a:srgbClr val="0000FF"/>
                </a:solidFill>
                <a:effectLst/>
              </a:rPr>
              <a:pPr>
                <a:defRPr/>
              </a:pPr>
              <a:t>16</a:t>
            </a:fld>
            <a:endParaRPr lang="en-US" altLang="zh-TW" dirty="0">
              <a:solidFill>
                <a:srgbClr val="0000FF"/>
              </a:solidFill>
              <a:effectLst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4016" y="841936"/>
            <a:ext cx="4644008" cy="19389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55600" indent="-355600"/>
            <a:r>
              <a:rPr lang="en-US" altLang="zh-TW" sz="2400" b="1" dirty="0" smtClean="0"/>
              <a:t>Electronics preparation @NJU</a:t>
            </a:r>
          </a:p>
          <a:p>
            <a:pPr marL="355600" indent="-355600">
              <a:buFont typeface="Courier New" pitchFamily="49" charset="0"/>
              <a:buChar char="o"/>
            </a:pPr>
            <a:r>
              <a:rPr lang="en-US" altLang="zh-TW" sz="2400" b="1" dirty="0" smtClean="0"/>
              <a:t>Si tracking :   </a:t>
            </a:r>
            <a:r>
              <a:rPr lang="el-GR" altLang="zh-TW" sz="2400" dirty="0" smtClean="0"/>
              <a:t>σ</a:t>
            </a:r>
            <a:r>
              <a:rPr lang="en-US" altLang="zh-TW" sz="2400" baseline="-25000" dirty="0" smtClean="0"/>
              <a:t>r</a:t>
            </a:r>
            <a:r>
              <a:rPr lang="en-US" altLang="zh-TW" sz="2400" dirty="0" smtClean="0"/>
              <a:t> ~ 5</a:t>
            </a:r>
            <a:r>
              <a:rPr lang="el-GR" altLang="zh-TW" sz="2400" dirty="0" smtClean="0"/>
              <a:t> μ</a:t>
            </a:r>
            <a:r>
              <a:rPr lang="en-US" altLang="zh-TW" sz="2400" dirty="0" smtClean="0"/>
              <a:t>m,  </a:t>
            </a:r>
          </a:p>
          <a:p>
            <a:pPr marL="355600" indent="-355600"/>
            <a:r>
              <a:rPr lang="en-US" altLang="zh-TW" sz="2400" dirty="0" smtClean="0"/>
              <a:t>	test-beam </a:t>
            </a:r>
            <a:r>
              <a:rPr lang="en-US" altLang="zh-TW" sz="2400" dirty="0" err="1" smtClean="0"/>
              <a:t>Mult.Scatt</a:t>
            </a:r>
            <a:r>
              <a:rPr lang="en-US" altLang="zh-TW" sz="2400" dirty="0" smtClean="0"/>
              <a:t>. Validation</a:t>
            </a:r>
          </a:p>
          <a:p>
            <a:pPr marL="355600" indent="-355600">
              <a:buFont typeface="Courier New" pitchFamily="49" charset="0"/>
              <a:buChar char="o"/>
            </a:pPr>
            <a:r>
              <a:rPr lang="en-US" altLang="zh-TW" sz="2400" b="1" dirty="0" smtClean="0"/>
              <a:t>Crystal </a:t>
            </a:r>
            <a:r>
              <a:rPr lang="en-US" altLang="zh-TW" sz="2400" b="1" dirty="0" err="1" smtClean="0"/>
              <a:t>SiPM</a:t>
            </a:r>
            <a:r>
              <a:rPr lang="en-US" altLang="zh-TW" sz="2400" b="1" dirty="0" smtClean="0"/>
              <a:t>:   </a:t>
            </a:r>
          </a:p>
          <a:p>
            <a:pPr marL="355600" indent="-355600"/>
            <a:r>
              <a:rPr lang="en-US" altLang="zh-TW" sz="2400" b="1" dirty="0" smtClean="0"/>
              <a:t>	</a:t>
            </a:r>
            <a:r>
              <a:rPr lang="en-US" altLang="zh-TW" sz="2400" dirty="0" smtClean="0"/>
              <a:t>readout setup, mechanics</a:t>
            </a:r>
            <a:endParaRPr lang="en-US" altLang="zh-TW" sz="2400" baseline="300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509120"/>
            <a:ext cx="169274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矩形 23"/>
          <p:cNvSpPr/>
          <p:nvPr/>
        </p:nvSpPr>
        <p:spPr>
          <a:xfrm>
            <a:off x="7380312" y="5229200"/>
            <a:ext cx="1486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err="1" smtClean="0">
                <a:solidFill>
                  <a:srgbClr val="0000FF"/>
                </a:solidFill>
              </a:rPr>
              <a:t>SiPM</a:t>
            </a:r>
            <a:r>
              <a:rPr lang="en-US" altLang="zh-TW" b="1" dirty="0" smtClean="0">
                <a:solidFill>
                  <a:srgbClr val="0000FF"/>
                </a:solidFill>
              </a:rPr>
              <a:t> readout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53337" y="5733256"/>
            <a:ext cx="100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Si wafer 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1030" name="Picture 6" descr="C:\Users\suen\Pictures\圖片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212976"/>
            <a:ext cx="3096344" cy="1475053"/>
          </a:xfrm>
          <a:prstGeom prst="rect">
            <a:avLst/>
          </a:prstGeom>
          <a:noFill/>
        </p:spPr>
      </p:pic>
      <p:sp>
        <p:nvSpPr>
          <p:cNvPr id="30" name="矩形 29"/>
          <p:cNvSpPr/>
          <p:nvPr/>
        </p:nvSpPr>
        <p:spPr>
          <a:xfrm>
            <a:off x="0" y="3501008"/>
            <a:ext cx="1999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</a:rPr>
              <a:t>ATLAS </a:t>
            </a:r>
            <a:r>
              <a:rPr lang="en-US" altLang="zh-TW" b="1" dirty="0" err="1" smtClean="0">
                <a:solidFill>
                  <a:srgbClr val="0000FF"/>
                </a:solidFill>
              </a:rPr>
              <a:t>ITk</a:t>
            </a:r>
            <a:r>
              <a:rPr lang="en-US" altLang="zh-TW" b="1" dirty="0" smtClean="0">
                <a:solidFill>
                  <a:srgbClr val="0000FF"/>
                </a:solidFill>
              </a:rPr>
              <a:t> P2 wafer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0" y="119168"/>
            <a:ext cx="8929750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dirty="0" smtClean="0">
                <a:latin typeface="Segoe Print" pitchFamily="2" charset="0"/>
                <a:ea typeface="+mj-ea"/>
                <a:cs typeface="+mj-cs"/>
              </a:rPr>
              <a:t>LumiCal components, electronics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653136"/>
            <a:ext cx="1597962" cy="197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11"/>
          <p:cNvGrpSpPr>
            <a:grpSpLocks noChangeAspect="1"/>
          </p:cNvGrpSpPr>
          <p:nvPr/>
        </p:nvGrpSpPr>
        <p:grpSpPr>
          <a:xfrm>
            <a:off x="912918" y="4000504"/>
            <a:ext cx="2873264" cy="2786082"/>
            <a:chOff x="5000628" y="2571744"/>
            <a:chExt cx="3752850" cy="371475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2571744"/>
              <a:ext cx="3752850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直線接點 16"/>
            <p:cNvCxnSpPr/>
            <p:nvPr/>
          </p:nvCxnSpPr>
          <p:spPr>
            <a:xfrm>
              <a:off x="5715008" y="4070354"/>
              <a:ext cx="2928958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5715008" y="4536000"/>
              <a:ext cx="2928958" cy="1588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528389" cy="15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33"/>
          <p:cNvSpPr/>
          <p:nvPr/>
        </p:nvSpPr>
        <p:spPr>
          <a:xfrm>
            <a:off x="408646" y="2636912"/>
            <a:ext cx="5963554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394156" cy="622422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Bhabha pile-up rate @High-</a:t>
            </a:r>
            <a:r>
              <a:rPr lang="en-US" altLang="zh-TW" sz="3200" b="1" dirty="0" err="1" smtClean="0"/>
              <a:t>Lumi</a:t>
            </a:r>
            <a:r>
              <a:rPr lang="en-US" altLang="zh-TW" sz="3200" b="1" dirty="0" smtClean="0"/>
              <a:t> Z</a:t>
            </a:r>
            <a:endParaRPr lang="zh-TW" altLang="en-US" sz="32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448" y="6599656"/>
            <a:ext cx="576064" cy="28572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17</a:t>
            </a:fld>
            <a:endParaRPr lang="en-US" altLang="zh-TW" dirty="0"/>
          </a:p>
        </p:txBody>
      </p:sp>
      <p:sp>
        <p:nvSpPr>
          <p:cNvPr id="11" name="矩形 10"/>
          <p:cNvSpPr/>
          <p:nvPr/>
        </p:nvSpPr>
        <p:spPr>
          <a:xfrm>
            <a:off x="144016" y="730439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altLang="zh-TW" sz="2000" dirty="0" smtClean="0">
                <a:sym typeface="Wingdings" pitchFamily="2" charset="2"/>
              </a:rPr>
              <a:t>High-Lumi Z  </a:t>
            </a:r>
            <a:r>
              <a:rPr lang="en-US" altLang="zh-TW" sz="1400" dirty="0" smtClean="0">
                <a:sym typeface="Wingdings" pitchFamily="2" charset="2"/>
              </a:rPr>
              <a:t>(2021 design)                                   </a:t>
            </a:r>
            <a:r>
              <a:rPr lang="en-US" altLang="zh-TW" sz="2000" dirty="0" err="1" smtClean="0">
                <a:sym typeface="Wingdings" pitchFamily="2" charset="2"/>
              </a:rPr>
              <a:t>L</a:t>
            </a:r>
            <a:r>
              <a:rPr lang="en-US" altLang="zh-TW" sz="2000" baseline="-25000" dirty="0" err="1" smtClean="0">
                <a:sym typeface="Wingdings" pitchFamily="2" charset="2"/>
              </a:rPr>
              <a:t>max</a:t>
            </a:r>
            <a:r>
              <a:rPr lang="en-US" altLang="zh-TW" sz="2000" dirty="0" smtClean="0">
                <a:sym typeface="Wingdings" pitchFamily="2" charset="2"/>
              </a:rPr>
              <a:t>/IP =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115 x 10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34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/cm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en-US" altLang="zh-TW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>
              <a:buFont typeface="+mj-lt"/>
              <a:buAutoNum type="arabicPeriod"/>
            </a:pPr>
            <a:r>
              <a:rPr lang="en-US" altLang="zh-TW" sz="2000" dirty="0" smtClean="0">
                <a:sym typeface="Wingdings" pitchFamily="2" charset="2"/>
              </a:rPr>
              <a:t>Bhabha both </a:t>
            </a: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+</a:t>
            </a:r>
            <a:r>
              <a:rPr lang="it-IT" sz="2000" b="1" i="1" dirty="0" smtClean="0">
                <a:cs typeface="Times New Roman" pitchFamily="18" charset="0"/>
              </a:rPr>
              <a:t>, e</a:t>
            </a:r>
            <a:r>
              <a:rPr lang="it-IT" sz="2000" b="1" i="1" baseline="30000" dirty="0" smtClean="0">
                <a:cs typeface="Times New Roman" pitchFamily="18" charset="0"/>
              </a:rPr>
              <a:t>−</a:t>
            </a:r>
            <a:r>
              <a:rPr lang="en-US" sz="2000" kern="100" dirty="0" smtClean="0">
                <a:ea typeface="新細明體"/>
                <a:cs typeface="Times New Roman"/>
              </a:rPr>
              <a:t> </a:t>
            </a:r>
            <a:r>
              <a:rPr lang="en-US" altLang="zh-TW" sz="2000" dirty="0" smtClean="0">
                <a:sym typeface="Wingdings" pitchFamily="2" charset="2"/>
              </a:rPr>
              <a:t>detected,                X-sec 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100 </a:t>
            </a:r>
            <a:r>
              <a:rPr lang="en-US" altLang="zh-TW" sz="2000" b="1" dirty="0" err="1" smtClean="0">
                <a:solidFill>
                  <a:srgbClr val="FF0000"/>
                </a:solidFill>
                <a:sym typeface="Wingdings" pitchFamily="2" charset="2"/>
              </a:rPr>
              <a:t>nb</a:t>
            </a:r>
            <a:endParaRPr lang="en-US" altLang="zh-TW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b="1" dirty="0" smtClean="0">
                <a:sym typeface="Wingdings" pitchFamily="2" charset="2"/>
              </a:rPr>
              <a:t>Event rate </a:t>
            </a:r>
            <a:r>
              <a:rPr lang="en-US" altLang="zh-TW" sz="2000" dirty="0" smtClean="0">
                <a:sym typeface="Wingdings" pitchFamily="2" charset="2"/>
              </a:rPr>
              <a:t>= (100x10</a:t>
            </a:r>
            <a:r>
              <a:rPr lang="en-US" altLang="zh-TW" sz="2000" baseline="30000" dirty="0" smtClean="0">
                <a:sym typeface="Wingdings" pitchFamily="2" charset="2"/>
              </a:rPr>
              <a:t>-33</a:t>
            </a:r>
            <a:r>
              <a:rPr lang="en-US" altLang="zh-TW" sz="2000" dirty="0" smtClean="0">
                <a:sym typeface="Wingdings" pitchFamily="2" charset="2"/>
              </a:rPr>
              <a:t>) x (115 x 10</a:t>
            </a:r>
            <a:r>
              <a:rPr lang="en-US" altLang="zh-TW" sz="2000" baseline="30000" dirty="0" smtClean="0">
                <a:sym typeface="Wingdings" pitchFamily="2" charset="2"/>
              </a:rPr>
              <a:t>34</a:t>
            </a:r>
            <a:r>
              <a:rPr lang="en-US" altLang="zh-TW" sz="2000" dirty="0" smtClean="0">
                <a:sym typeface="Wingdings" pitchFamily="2" charset="2"/>
              </a:rPr>
              <a:t>) /sec  </a:t>
            </a:r>
            <a:r>
              <a:rPr lang="en-US" altLang="zh-TW" sz="2000" b="1" dirty="0" smtClean="0">
                <a:sym typeface="Wingdings" pitchFamily="2" charset="2"/>
              </a:rPr>
              <a:t>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115 kHz</a:t>
            </a:r>
          </a:p>
          <a:p>
            <a:pPr marL="266700" indent="-266700">
              <a:buFont typeface="+mj-lt"/>
              <a:buAutoNum type="arabicPeriod" startAt="3"/>
            </a:pPr>
            <a:r>
              <a:rPr lang="en-US" altLang="zh-TW" sz="2000" dirty="0" smtClean="0">
                <a:sym typeface="Wingdings" pitchFamily="2" charset="2"/>
              </a:rPr>
              <a:t>Event rate /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25 ns </a:t>
            </a:r>
            <a:r>
              <a:rPr lang="en-US" altLang="zh-TW" sz="2000" dirty="0" smtClean="0">
                <a:sym typeface="Wingdings" pitchFamily="2" charset="2"/>
              </a:rPr>
              <a:t>bunch crossing                  =  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0.003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 events /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pPr marL="266700" indent="-266700">
              <a:buFont typeface="+mj-lt"/>
              <a:buAutoNum type="arabicPeriod" startAt="3"/>
            </a:pP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Pile-up:   next 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., @adjacent cell in peak region</a:t>
            </a:r>
          </a:p>
          <a:p>
            <a:pPr marL="266700" indent="-266700"/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dirty="0" smtClean="0">
                <a:sym typeface="Wingdings" pitchFamily="2" charset="2"/>
              </a:rPr>
              <a:t>Pile-up Fraction = 0.018*6cells/2sides = </a:t>
            </a:r>
            <a:r>
              <a:rPr lang="en-US" altLang="zh-TW" sz="2000" b="1" dirty="0" smtClean="0">
                <a:solidFill>
                  <a:srgbClr val="0000FF"/>
                </a:solidFill>
                <a:sym typeface="Wingdings" pitchFamily="2" charset="2"/>
              </a:rPr>
              <a:t>0.054</a:t>
            </a:r>
            <a:r>
              <a:rPr lang="en-US" altLang="zh-TW" sz="2000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endParaRPr lang="en-US" altLang="zh-TW" sz="2400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	Pile-up event rate </a:t>
            </a:r>
            <a:r>
              <a:rPr lang="en-US" altLang="zh-TW" sz="2400" dirty="0" smtClean="0">
                <a:sym typeface="Wingdings" pitchFamily="2" charset="2"/>
              </a:rPr>
              <a:t>= 0.003*0.054 =  </a:t>
            </a: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1.6 x 10</a:t>
            </a:r>
            <a:r>
              <a:rPr lang="en-US" altLang="zh-TW" sz="2800" b="1" baseline="30000" dirty="0" smtClean="0">
                <a:solidFill>
                  <a:srgbClr val="0000FF"/>
                </a:solidFill>
                <a:sym typeface="Wingdings" pitchFamily="2" charset="2"/>
              </a:rPr>
              <a:t>-4   </a:t>
            </a: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sym typeface="Wingdings" pitchFamily="2" charset="2"/>
              </a:rPr>
              <a:t>in 3x3 mm</a:t>
            </a:r>
            <a:r>
              <a:rPr lang="en-US" altLang="zh-TW" sz="28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sz="2800" b="1" dirty="0" smtClean="0">
                <a:solidFill>
                  <a:srgbClr val="FF0000"/>
                </a:solidFill>
                <a:sym typeface="Wingdings" pitchFamily="2" charset="2"/>
              </a:rPr>
              <a:t> cells </a:t>
            </a:r>
            <a:endParaRPr lang="en-US" altLang="zh-TW" sz="2400" b="1" baseline="300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528" y="3467401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50 GeV e- 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shower in 3x3 mm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cells</a:t>
            </a:r>
            <a:endParaRPr lang="en-US" altLang="zh-TW" sz="24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643834" y="675853"/>
            <a:ext cx="1500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 smtClean="0">
                <a:solidFill>
                  <a:srgbClr val="0000FF"/>
                </a:solidFill>
              </a:rPr>
              <a:t>c.f. LEP</a:t>
            </a:r>
          </a:p>
          <a:p>
            <a:r>
              <a:rPr lang="en-US" altLang="zh-TW" i="1" dirty="0" smtClean="0">
                <a:solidFill>
                  <a:srgbClr val="0000FF"/>
                </a:solidFill>
              </a:rPr>
              <a:t>L= 1x10</a:t>
            </a:r>
            <a:r>
              <a:rPr lang="en-US" altLang="zh-TW" i="1" baseline="30000" dirty="0" smtClean="0">
                <a:solidFill>
                  <a:srgbClr val="0000FF"/>
                </a:solidFill>
              </a:rPr>
              <a:t>32</a:t>
            </a:r>
          </a:p>
          <a:p>
            <a:r>
              <a:rPr lang="en-US" altLang="zh-TW" i="1" dirty="0" smtClean="0">
                <a:solidFill>
                  <a:srgbClr val="0000FF"/>
                </a:solidFill>
              </a:rPr>
              <a:t>X-sec= 100nb</a:t>
            </a:r>
          </a:p>
          <a:p>
            <a:r>
              <a:rPr lang="en-US" altLang="zh-TW" i="1" dirty="0" smtClean="0">
                <a:solidFill>
                  <a:srgbClr val="0000FF"/>
                </a:solidFill>
              </a:rPr>
              <a:t>Rate= </a:t>
            </a:r>
            <a:r>
              <a:rPr lang="en-US" altLang="zh-TW" b="1" i="1" dirty="0" smtClean="0">
                <a:solidFill>
                  <a:srgbClr val="0000FF"/>
                </a:solidFill>
              </a:rPr>
              <a:t>10 Hz</a:t>
            </a:r>
          </a:p>
          <a:p>
            <a:endParaRPr lang="zh-TW" altLang="en-US" baseline="30000" dirty="0"/>
          </a:p>
        </p:txBody>
      </p:sp>
      <p:grpSp>
        <p:nvGrpSpPr>
          <p:cNvPr id="5" name="群組 18"/>
          <p:cNvGrpSpPr/>
          <p:nvPr/>
        </p:nvGrpSpPr>
        <p:grpSpPr>
          <a:xfrm>
            <a:off x="4788024" y="5372670"/>
            <a:ext cx="3816424" cy="1370305"/>
            <a:chOff x="714348" y="5012778"/>
            <a:chExt cx="4071966" cy="1526850"/>
          </a:xfrm>
        </p:grpSpPr>
        <p:grpSp>
          <p:nvGrpSpPr>
            <p:cNvPr id="6" name="群組 37"/>
            <p:cNvGrpSpPr/>
            <p:nvPr/>
          </p:nvGrpSpPr>
          <p:grpSpPr>
            <a:xfrm>
              <a:off x="714348" y="5012778"/>
              <a:ext cx="4071966" cy="1273184"/>
              <a:chOff x="500034" y="4156080"/>
              <a:chExt cx="4071966" cy="1273184"/>
            </a:xfrm>
          </p:grpSpPr>
          <p:grpSp>
            <p:nvGrpSpPr>
              <p:cNvPr id="7" name="群組 36"/>
              <p:cNvGrpSpPr/>
              <p:nvPr/>
            </p:nvGrpSpPr>
            <p:grpSpPr>
              <a:xfrm>
                <a:off x="500034" y="4156080"/>
                <a:ext cx="4071966" cy="1273184"/>
                <a:chOff x="500034" y="4156080"/>
                <a:chExt cx="4071966" cy="1273184"/>
              </a:xfrm>
            </p:grpSpPr>
            <p:cxnSp>
              <p:nvCxnSpPr>
                <p:cNvPr id="26" name="直線接點 25"/>
                <p:cNvCxnSpPr/>
                <p:nvPr/>
              </p:nvCxnSpPr>
              <p:spPr>
                <a:xfrm>
                  <a:off x="500034" y="5356238"/>
                  <a:ext cx="407196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手繪多邊形 26"/>
                <p:cNvSpPr/>
                <p:nvPr/>
              </p:nvSpPr>
              <p:spPr>
                <a:xfrm>
                  <a:off x="771524" y="4156080"/>
                  <a:ext cx="1854200" cy="1187450"/>
                </a:xfrm>
                <a:custGeom>
                  <a:avLst/>
                  <a:gdLst>
                    <a:gd name="connsiteX0" fmla="*/ 0 w 1854200"/>
                    <a:gd name="connsiteY0" fmla="*/ 1187450 h 1187450"/>
                    <a:gd name="connsiteX1" fmla="*/ 88900 w 1854200"/>
                    <a:gd name="connsiteY1" fmla="*/ 590550 h 1187450"/>
                    <a:gd name="connsiteX2" fmla="*/ 152400 w 1854200"/>
                    <a:gd name="connsiteY2" fmla="*/ 190500 h 1187450"/>
                    <a:gd name="connsiteX3" fmla="*/ 203200 w 1854200"/>
                    <a:gd name="connsiteY3" fmla="*/ 57150 h 1187450"/>
                    <a:gd name="connsiteX4" fmla="*/ 247650 w 1854200"/>
                    <a:gd name="connsiteY4" fmla="*/ 0 h 1187450"/>
                    <a:gd name="connsiteX5" fmla="*/ 298450 w 1854200"/>
                    <a:gd name="connsiteY5" fmla="*/ 57150 h 1187450"/>
                    <a:gd name="connsiteX6" fmla="*/ 355600 w 1854200"/>
                    <a:gd name="connsiteY6" fmla="*/ 266700 h 1187450"/>
                    <a:gd name="connsiteX7" fmla="*/ 419100 w 1854200"/>
                    <a:gd name="connsiteY7" fmla="*/ 444500 h 1187450"/>
                    <a:gd name="connsiteX8" fmla="*/ 527050 w 1854200"/>
                    <a:gd name="connsiteY8" fmla="*/ 635000 h 1187450"/>
                    <a:gd name="connsiteX9" fmla="*/ 698500 w 1854200"/>
                    <a:gd name="connsiteY9" fmla="*/ 838200 h 1187450"/>
                    <a:gd name="connsiteX10" fmla="*/ 908050 w 1854200"/>
                    <a:gd name="connsiteY10" fmla="*/ 958850 h 1187450"/>
                    <a:gd name="connsiteX11" fmla="*/ 1104900 w 1854200"/>
                    <a:gd name="connsiteY11" fmla="*/ 1022350 h 1187450"/>
                    <a:gd name="connsiteX12" fmla="*/ 1384300 w 1854200"/>
                    <a:gd name="connsiteY12" fmla="*/ 1079500 h 1187450"/>
                    <a:gd name="connsiteX13" fmla="*/ 1714500 w 1854200"/>
                    <a:gd name="connsiteY13" fmla="*/ 1111250 h 1187450"/>
                    <a:gd name="connsiteX14" fmla="*/ 1854200 w 1854200"/>
                    <a:gd name="connsiteY14" fmla="*/ 1092200 h 118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4200" h="1187450">
                      <a:moveTo>
                        <a:pt x="0" y="1187450"/>
                      </a:moveTo>
                      <a:cubicBezTo>
                        <a:pt x="31750" y="972079"/>
                        <a:pt x="63500" y="756708"/>
                        <a:pt x="88900" y="590550"/>
                      </a:cubicBezTo>
                      <a:cubicBezTo>
                        <a:pt x="114300" y="424392"/>
                        <a:pt x="133350" y="279400"/>
                        <a:pt x="152400" y="190500"/>
                      </a:cubicBezTo>
                      <a:cubicBezTo>
                        <a:pt x="171450" y="101600"/>
                        <a:pt x="187325" y="88900"/>
                        <a:pt x="203200" y="57150"/>
                      </a:cubicBezTo>
                      <a:cubicBezTo>
                        <a:pt x="219075" y="25400"/>
                        <a:pt x="231775" y="0"/>
                        <a:pt x="247650" y="0"/>
                      </a:cubicBezTo>
                      <a:cubicBezTo>
                        <a:pt x="263525" y="0"/>
                        <a:pt x="280458" y="12700"/>
                        <a:pt x="298450" y="57150"/>
                      </a:cubicBezTo>
                      <a:cubicBezTo>
                        <a:pt x="316442" y="101600"/>
                        <a:pt x="335492" y="202142"/>
                        <a:pt x="355600" y="266700"/>
                      </a:cubicBezTo>
                      <a:cubicBezTo>
                        <a:pt x="375708" y="331258"/>
                        <a:pt x="390525" y="383117"/>
                        <a:pt x="419100" y="444500"/>
                      </a:cubicBezTo>
                      <a:cubicBezTo>
                        <a:pt x="447675" y="505883"/>
                        <a:pt x="480483" y="569383"/>
                        <a:pt x="527050" y="635000"/>
                      </a:cubicBezTo>
                      <a:cubicBezTo>
                        <a:pt x="573617" y="700617"/>
                        <a:pt x="635000" y="784225"/>
                        <a:pt x="698500" y="838200"/>
                      </a:cubicBezTo>
                      <a:cubicBezTo>
                        <a:pt x="762000" y="892175"/>
                        <a:pt x="840317" y="928158"/>
                        <a:pt x="908050" y="958850"/>
                      </a:cubicBezTo>
                      <a:cubicBezTo>
                        <a:pt x="975783" y="989542"/>
                        <a:pt x="1025525" y="1002242"/>
                        <a:pt x="1104900" y="1022350"/>
                      </a:cubicBezTo>
                      <a:cubicBezTo>
                        <a:pt x="1184275" y="1042458"/>
                        <a:pt x="1282700" y="1064683"/>
                        <a:pt x="1384300" y="1079500"/>
                      </a:cubicBezTo>
                      <a:cubicBezTo>
                        <a:pt x="1485900" y="1094317"/>
                        <a:pt x="1636183" y="1109133"/>
                        <a:pt x="1714500" y="1111250"/>
                      </a:cubicBezTo>
                      <a:cubicBezTo>
                        <a:pt x="1792817" y="1113367"/>
                        <a:pt x="1823508" y="1102783"/>
                        <a:pt x="1854200" y="109220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28" name="直線接點 27"/>
                <p:cNvCxnSpPr/>
                <p:nvPr/>
              </p:nvCxnSpPr>
              <p:spPr>
                <a:xfrm rot="5400000">
                  <a:off x="2150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接點 28"/>
                <p:cNvCxnSpPr/>
                <p:nvPr/>
              </p:nvCxnSpPr>
              <p:spPr>
                <a:xfrm rot="5400000">
                  <a:off x="1143770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/>
                <p:nvPr/>
              </p:nvCxnSpPr>
              <p:spPr>
                <a:xfrm rot="5400000">
                  <a:off x="20708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接點 30"/>
                <p:cNvCxnSpPr/>
                <p:nvPr/>
              </p:nvCxnSpPr>
              <p:spPr>
                <a:xfrm rot="5400000">
                  <a:off x="3001158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接點 31"/>
                <p:cNvCxnSpPr/>
                <p:nvPr/>
              </p:nvCxnSpPr>
              <p:spPr>
                <a:xfrm rot="5400000">
                  <a:off x="3928264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手繪多邊形 24"/>
              <p:cNvSpPr/>
              <p:nvPr/>
            </p:nvSpPr>
            <p:spPr>
              <a:xfrm>
                <a:off x="1714480" y="4870460"/>
                <a:ext cx="1854200" cy="460370"/>
              </a:xfrm>
              <a:custGeom>
                <a:avLst/>
                <a:gdLst>
                  <a:gd name="connsiteX0" fmla="*/ 0 w 1854200"/>
                  <a:gd name="connsiteY0" fmla="*/ 1187450 h 1187450"/>
                  <a:gd name="connsiteX1" fmla="*/ 88900 w 1854200"/>
                  <a:gd name="connsiteY1" fmla="*/ 590550 h 1187450"/>
                  <a:gd name="connsiteX2" fmla="*/ 152400 w 1854200"/>
                  <a:gd name="connsiteY2" fmla="*/ 190500 h 1187450"/>
                  <a:gd name="connsiteX3" fmla="*/ 203200 w 1854200"/>
                  <a:gd name="connsiteY3" fmla="*/ 57150 h 1187450"/>
                  <a:gd name="connsiteX4" fmla="*/ 247650 w 1854200"/>
                  <a:gd name="connsiteY4" fmla="*/ 0 h 1187450"/>
                  <a:gd name="connsiteX5" fmla="*/ 298450 w 1854200"/>
                  <a:gd name="connsiteY5" fmla="*/ 57150 h 1187450"/>
                  <a:gd name="connsiteX6" fmla="*/ 355600 w 1854200"/>
                  <a:gd name="connsiteY6" fmla="*/ 266700 h 1187450"/>
                  <a:gd name="connsiteX7" fmla="*/ 419100 w 1854200"/>
                  <a:gd name="connsiteY7" fmla="*/ 444500 h 1187450"/>
                  <a:gd name="connsiteX8" fmla="*/ 527050 w 1854200"/>
                  <a:gd name="connsiteY8" fmla="*/ 635000 h 1187450"/>
                  <a:gd name="connsiteX9" fmla="*/ 698500 w 1854200"/>
                  <a:gd name="connsiteY9" fmla="*/ 838200 h 1187450"/>
                  <a:gd name="connsiteX10" fmla="*/ 908050 w 1854200"/>
                  <a:gd name="connsiteY10" fmla="*/ 958850 h 1187450"/>
                  <a:gd name="connsiteX11" fmla="*/ 1104900 w 1854200"/>
                  <a:gd name="connsiteY11" fmla="*/ 1022350 h 1187450"/>
                  <a:gd name="connsiteX12" fmla="*/ 1384300 w 1854200"/>
                  <a:gd name="connsiteY12" fmla="*/ 1079500 h 1187450"/>
                  <a:gd name="connsiteX13" fmla="*/ 1714500 w 1854200"/>
                  <a:gd name="connsiteY13" fmla="*/ 1111250 h 1187450"/>
                  <a:gd name="connsiteX14" fmla="*/ 1854200 w 1854200"/>
                  <a:gd name="connsiteY14" fmla="*/ 1092200 h 118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4200" h="1187450">
                    <a:moveTo>
                      <a:pt x="0" y="1187450"/>
                    </a:moveTo>
                    <a:cubicBezTo>
                      <a:pt x="31750" y="972079"/>
                      <a:pt x="63500" y="756708"/>
                      <a:pt x="88900" y="590550"/>
                    </a:cubicBezTo>
                    <a:cubicBezTo>
                      <a:pt x="114300" y="424392"/>
                      <a:pt x="133350" y="279400"/>
                      <a:pt x="152400" y="190500"/>
                    </a:cubicBezTo>
                    <a:cubicBezTo>
                      <a:pt x="171450" y="101600"/>
                      <a:pt x="187325" y="88900"/>
                      <a:pt x="203200" y="57150"/>
                    </a:cubicBezTo>
                    <a:cubicBezTo>
                      <a:pt x="219075" y="25400"/>
                      <a:pt x="231775" y="0"/>
                      <a:pt x="247650" y="0"/>
                    </a:cubicBezTo>
                    <a:cubicBezTo>
                      <a:pt x="263525" y="0"/>
                      <a:pt x="280458" y="12700"/>
                      <a:pt x="298450" y="57150"/>
                    </a:cubicBezTo>
                    <a:cubicBezTo>
                      <a:pt x="316442" y="101600"/>
                      <a:pt x="335492" y="202142"/>
                      <a:pt x="355600" y="266700"/>
                    </a:cubicBezTo>
                    <a:cubicBezTo>
                      <a:pt x="375708" y="331258"/>
                      <a:pt x="390525" y="383117"/>
                      <a:pt x="419100" y="444500"/>
                    </a:cubicBezTo>
                    <a:cubicBezTo>
                      <a:pt x="447675" y="505883"/>
                      <a:pt x="480483" y="569383"/>
                      <a:pt x="527050" y="635000"/>
                    </a:cubicBezTo>
                    <a:cubicBezTo>
                      <a:pt x="573617" y="700617"/>
                      <a:pt x="635000" y="784225"/>
                      <a:pt x="698500" y="838200"/>
                    </a:cubicBezTo>
                    <a:cubicBezTo>
                      <a:pt x="762000" y="892175"/>
                      <a:pt x="840317" y="928158"/>
                      <a:pt x="908050" y="958850"/>
                    </a:cubicBezTo>
                    <a:cubicBezTo>
                      <a:pt x="975783" y="989542"/>
                      <a:pt x="1025525" y="1002242"/>
                      <a:pt x="1104900" y="1022350"/>
                    </a:cubicBezTo>
                    <a:cubicBezTo>
                      <a:pt x="1184275" y="1042458"/>
                      <a:pt x="1282700" y="1064683"/>
                      <a:pt x="1384300" y="1079500"/>
                    </a:cubicBezTo>
                    <a:cubicBezTo>
                      <a:pt x="1485900" y="1094317"/>
                      <a:pt x="1636183" y="1109133"/>
                      <a:pt x="1714500" y="1111250"/>
                    </a:cubicBezTo>
                    <a:cubicBezTo>
                      <a:pt x="1792817" y="1113367"/>
                      <a:pt x="1823508" y="1102783"/>
                      <a:pt x="1854200" y="10922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21" name="直線接點 20"/>
            <p:cNvCxnSpPr/>
            <p:nvPr/>
          </p:nvCxnSpPr>
          <p:spPr>
            <a:xfrm>
              <a:off x="857224" y="6298662"/>
              <a:ext cx="9286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1071538" y="6248131"/>
              <a:ext cx="718424" cy="291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dirty="0" smtClean="0">
                  <a:solidFill>
                    <a:srgbClr val="0070C0"/>
                  </a:solidFill>
                </a:rPr>
                <a:t>25 ns</a:t>
              </a:r>
              <a:endParaRPr lang="zh-TW" altLang="en-US" sz="1100" dirty="0">
                <a:solidFill>
                  <a:srgbClr val="0070C0"/>
                </a:solidFill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2020450" y="5205086"/>
              <a:ext cx="2286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LYSO signal overlap</a:t>
              </a:r>
              <a:endParaRPr lang="zh-TW" altLang="en-US" dirty="0"/>
            </a:p>
          </p:txBody>
        </p:sp>
      </p:grpSp>
      <p:sp>
        <p:nvSpPr>
          <p:cNvPr id="33" name="矩形 32"/>
          <p:cNvSpPr/>
          <p:nvPr/>
        </p:nvSpPr>
        <p:spPr>
          <a:xfrm>
            <a:off x="4788024" y="3284984"/>
            <a:ext cx="374441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TW" b="1" dirty="0" smtClean="0">
                <a:sym typeface="Wingdings" pitchFamily="2" charset="2"/>
              </a:rPr>
              <a:t>event fraction /(cell  of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3x3mm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b="1" dirty="0" smtClean="0">
                <a:sym typeface="Wingdings" pitchFamily="2" charset="2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zh-TW" b="1" dirty="0" smtClean="0">
                <a:sym typeface="Wingdings" pitchFamily="2" charset="2"/>
              </a:rPr>
              <a:t>maximum at beampipe edge  = </a:t>
            </a:r>
            <a:r>
              <a:rPr lang="en-US" altLang="zh-TW" b="1" dirty="0" smtClean="0">
                <a:solidFill>
                  <a:srgbClr val="FF0000"/>
                </a:solidFill>
                <a:sym typeface="Wingdings" pitchFamily="2" charset="2"/>
              </a:rPr>
              <a:t>0.018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65834" y="2643182"/>
            <a:ext cx="5963554" cy="504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810" y="44624"/>
            <a:ext cx="8394156" cy="622422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Z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→</a:t>
            </a:r>
            <a:r>
              <a:rPr lang="en-US" sz="3200" dirty="0" smtClean="0"/>
              <a:t> </a:t>
            </a:r>
            <a:r>
              <a:rPr lang="it-IT" sz="3200" b="1" dirty="0" smtClean="0"/>
              <a:t>q</a:t>
            </a:r>
            <a:r>
              <a:rPr lang="it-IT" sz="3200" b="1" spc="-1000" dirty="0" smtClean="0"/>
              <a:t>q</a:t>
            </a:r>
            <a:r>
              <a:rPr lang="it-IT" sz="3200" b="1" dirty="0" smtClean="0"/>
              <a:t>‾</a:t>
            </a:r>
            <a:r>
              <a:rPr lang="en-US" altLang="zh-TW" sz="3200" b="1" dirty="0" smtClean="0"/>
              <a:t>    pile-up rate @High-Lumi Z</a:t>
            </a:r>
            <a:endParaRPr lang="zh-TW" altLang="en-US" sz="32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604448" y="6599656"/>
            <a:ext cx="576064" cy="28572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18</a:t>
            </a:fld>
            <a:endParaRPr lang="en-US" altLang="zh-TW" dirty="0"/>
          </a:p>
        </p:txBody>
      </p:sp>
      <p:sp>
        <p:nvSpPr>
          <p:cNvPr id="11" name="矩形 10"/>
          <p:cNvSpPr/>
          <p:nvPr/>
        </p:nvSpPr>
        <p:spPr>
          <a:xfrm>
            <a:off x="214282" y="642918"/>
            <a:ext cx="814393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eriod"/>
            </a:pPr>
            <a:r>
              <a:rPr lang="en-US" altLang="zh-TW" sz="2000" dirty="0" smtClean="0">
                <a:sym typeface="Wingdings" pitchFamily="2" charset="2"/>
              </a:rPr>
              <a:t>High-</a:t>
            </a:r>
            <a:r>
              <a:rPr lang="en-US" altLang="zh-TW" sz="2000" dirty="0" err="1" smtClean="0">
                <a:sym typeface="Wingdings" pitchFamily="2" charset="2"/>
              </a:rPr>
              <a:t>Lumi</a:t>
            </a:r>
            <a:r>
              <a:rPr lang="en-US" altLang="zh-TW" sz="2000" dirty="0" smtClean="0">
                <a:sym typeface="Wingdings" pitchFamily="2" charset="2"/>
              </a:rPr>
              <a:t> Z  </a:t>
            </a:r>
            <a:r>
              <a:rPr lang="en-US" altLang="zh-TW" sz="1400" dirty="0" smtClean="0">
                <a:sym typeface="Wingdings" pitchFamily="2" charset="2"/>
              </a:rPr>
              <a:t>(2021 design)                </a:t>
            </a:r>
            <a:r>
              <a:rPr lang="en-US" altLang="zh-TW" sz="2000" dirty="0" err="1" smtClean="0">
                <a:sym typeface="Wingdings" pitchFamily="2" charset="2"/>
              </a:rPr>
              <a:t>L</a:t>
            </a:r>
            <a:r>
              <a:rPr lang="en-US" altLang="zh-TW" sz="2000" baseline="-25000" dirty="0" err="1" smtClean="0">
                <a:sym typeface="Wingdings" pitchFamily="2" charset="2"/>
              </a:rPr>
              <a:t>max</a:t>
            </a:r>
            <a:r>
              <a:rPr lang="en-US" altLang="zh-TW" sz="2000" dirty="0" smtClean="0">
                <a:sym typeface="Wingdings" pitchFamily="2" charset="2"/>
              </a:rPr>
              <a:t>/IP = 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115 x 10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34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/cm</a:t>
            </a:r>
            <a:r>
              <a:rPr lang="en-US" altLang="zh-TW" sz="2000" b="1" baseline="30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s</a:t>
            </a:r>
            <a:endParaRPr lang="en-US" altLang="zh-TW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>
              <a:buFont typeface="+mj-lt"/>
              <a:buAutoNum type="arabicPeriod"/>
            </a:pP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000" b="1" spc="-1000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000" b="1" dirty="0" smtClean="0">
                <a:solidFill>
                  <a:srgbClr val="FF0000"/>
                </a:solidFill>
                <a:cs typeface="Times New Roman" pitchFamily="18" charset="0"/>
              </a:rPr>
              <a:t>‾</a:t>
            </a:r>
            <a:r>
              <a:rPr lang="en-US" altLang="zh-TW" sz="2000" dirty="0" smtClean="0">
                <a:sym typeface="Wingdings" pitchFamily="2" charset="2"/>
              </a:rPr>
              <a:t> ,  X-sec 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41 </a:t>
            </a:r>
            <a:r>
              <a:rPr lang="en-US" altLang="zh-TW" sz="2000" b="1" dirty="0" err="1" smtClean="0">
                <a:solidFill>
                  <a:srgbClr val="FF0000"/>
                </a:solidFill>
                <a:sym typeface="Wingdings" pitchFamily="2" charset="2"/>
              </a:rPr>
              <a:t>nb</a:t>
            </a:r>
            <a:endParaRPr lang="en-US" altLang="zh-TW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lang="en-US" altLang="zh-TW" sz="2000" b="1" dirty="0" smtClean="0">
                <a:sym typeface="Wingdings" pitchFamily="2" charset="2"/>
              </a:rPr>
              <a:t>Event rate </a:t>
            </a:r>
            <a:r>
              <a:rPr lang="en-US" altLang="zh-TW" sz="2000" dirty="0" smtClean="0">
                <a:sym typeface="Wingdings" pitchFamily="2" charset="2"/>
              </a:rPr>
              <a:t>= (41x10</a:t>
            </a:r>
            <a:r>
              <a:rPr lang="en-US" altLang="zh-TW" sz="2000" baseline="30000" dirty="0" smtClean="0">
                <a:sym typeface="Wingdings" pitchFamily="2" charset="2"/>
              </a:rPr>
              <a:t>-33</a:t>
            </a:r>
            <a:r>
              <a:rPr lang="en-US" altLang="zh-TW" sz="2000" dirty="0" smtClean="0">
                <a:sym typeface="Wingdings" pitchFamily="2" charset="2"/>
              </a:rPr>
              <a:t>) x (115 x 10</a:t>
            </a:r>
            <a:r>
              <a:rPr lang="en-US" altLang="zh-TW" sz="2000" baseline="30000" dirty="0" smtClean="0">
                <a:sym typeface="Wingdings" pitchFamily="2" charset="2"/>
              </a:rPr>
              <a:t>34</a:t>
            </a:r>
            <a:r>
              <a:rPr lang="en-US" altLang="zh-TW" sz="2000" dirty="0" smtClean="0">
                <a:sym typeface="Wingdings" pitchFamily="2" charset="2"/>
              </a:rPr>
              <a:t>) /sec  </a:t>
            </a:r>
            <a:r>
              <a:rPr lang="en-US" altLang="zh-TW" sz="2000" b="1" dirty="0" smtClean="0">
                <a:sym typeface="Wingdings" pitchFamily="2" charset="2"/>
              </a:rPr>
              <a:t>=</a:t>
            </a:r>
            <a:r>
              <a:rPr lang="en-US" altLang="zh-TW" sz="20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47 kHz</a:t>
            </a:r>
          </a:p>
          <a:p>
            <a:pPr marL="266700" indent="-266700"/>
            <a:r>
              <a:rPr lang="en-US" altLang="zh-TW" sz="2000" b="1" i="1" dirty="0" smtClean="0">
                <a:solidFill>
                  <a:srgbClr val="0000FF"/>
                </a:solidFill>
                <a:sym typeface="Wingdings" pitchFamily="2" charset="2"/>
              </a:rPr>
              <a:t>	bunch cross = 40 MHz</a:t>
            </a:r>
          </a:p>
          <a:p>
            <a:pPr marL="266700" indent="-266700">
              <a:buFont typeface="+mj-lt"/>
              <a:buAutoNum type="arabicPeriod" startAt="3"/>
            </a:pPr>
            <a:r>
              <a:rPr lang="en-US" altLang="zh-TW" sz="2000" dirty="0" smtClean="0">
                <a:sym typeface="Wingdings" pitchFamily="2" charset="2"/>
              </a:rPr>
              <a:t>Event rate / 25 ns bunch crossing =  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0.001 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events /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pPr marL="266700" indent="-266700">
              <a:buFont typeface="+mj-lt"/>
              <a:buAutoNum type="arabicPeriod" startAt="3"/>
            </a:pP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next </a:t>
            </a:r>
            <a:r>
              <a:rPr lang="en-US" altLang="zh-TW" sz="2400" b="1" dirty="0" err="1" smtClean="0">
                <a:solidFill>
                  <a:srgbClr val="FF0000"/>
                </a:solidFill>
                <a:sym typeface="Wingdings" pitchFamily="2" charset="2"/>
              </a:rPr>
              <a:t>b.c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. having a Z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spc="-1000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dirty="0" smtClean="0">
                <a:solidFill>
                  <a:srgbClr val="FF0000"/>
                </a:solidFill>
                <a:cs typeface="Times New Roman" pitchFamily="18" charset="0"/>
              </a:rPr>
              <a:t>‾</a:t>
            </a:r>
            <a:endParaRPr lang="en-US" altLang="zh-TW" sz="24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	Pile-up rate  4</a:t>
            </a:r>
            <a:r>
              <a:rPr lang="el-GR" altLang="zh-TW" sz="2400" b="1" dirty="0" smtClean="0">
                <a:solidFill>
                  <a:srgbClr val="FF0000"/>
                </a:solidFill>
                <a:sym typeface="Wingdings" pitchFamily="2" charset="2"/>
              </a:rPr>
              <a:t>π</a:t>
            </a:r>
            <a:r>
              <a:rPr lang="en-US" altLang="zh-TW" sz="2400" b="1" dirty="0" smtClean="0">
                <a:solidFill>
                  <a:srgbClr val="FF0000"/>
                </a:solidFill>
                <a:sym typeface="Wingdings" pitchFamily="2" charset="2"/>
              </a:rPr>
              <a:t> coverage  ~</a:t>
            </a:r>
            <a:r>
              <a:rPr lang="en-US" altLang="zh-TW" sz="2400" dirty="0" smtClean="0">
                <a:sym typeface="Wingdings" pitchFamily="2" charset="2"/>
              </a:rPr>
              <a:t> </a:t>
            </a: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1x 10</a:t>
            </a:r>
            <a:r>
              <a:rPr lang="en-US" altLang="zh-TW" sz="2800" b="1" baseline="30000" dirty="0" smtClean="0">
                <a:solidFill>
                  <a:srgbClr val="0000FF"/>
                </a:solidFill>
                <a:sym typeface="Wingdings" pitchFamily="2" charset="2"/>
              </a:rPr>
              <a:t>-3</a:t>
            </a:r>
            <a:endParaRPr lang="en-US" altLang="zh-TW" sz="2800" b="1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266700" indent="-266700"/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</a:p>
          <a:p>
            <a:pPr marL="266700" indent="-266700"/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	if BCID not identified</a:t>
            </a:r>
          </a:p>
          <a:p>
            <a:pPr marL="628650" indent="-266700">
              <a:buFont typeface="Calibri" pitchFamily="34" charset="0"/>
              <a:buChar char="○"/>
            </a:pP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pileup of two 2-jets    4-jet  </a:t>
            </a:r>
          </a:p>
          <a:p>
            <a:pPr marL="628650" indent="-266700">
              <a:buFont typeface="Calibri" pitchFamily="34" charset="0"/>
              <a:buChar char="○"/>
            </a:pP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rare decay precision ~1x 10</a:t>
            </a:r>
            <a:r>
              <a:rPr lang="en-US" altLang="zh-TW" sz="2800" b="1" baseline="30000" dirty="0" smtClean="0">
                <a:solidFill>
                  <a:srgbClr val="0000FF"/>
                </a:solidFill>
                <a:sym typeface="Wingdings" pitchFamily="2" charset="2"/>
              </a:rPr>
              <a:t>-3</a:t>
            </a: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  </a:t>
            </a:r>
            <a:r>
              <a:rPr lang="en-US" altLang="zh-TW" sz="2800" b="1" baseline="30000" dirty="0" smtClean="0">
                <a:solidFill>
                  <a:srgbClr val="0000FF"/>
                </a:solidFill>
                <a:sym typeface="Wingdings" pitchFamily="2" charset="2"/>
              </a:rPr>
              <a:t>    </a:t>
            </a:r>
            <a:r>
              <a:rPr lang="en-US" altLang="zh-TW" sz="28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en-US" altLang="zh-TW" sz="2400" b="1" baseline="30000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35" name="群組 18"/>
          <p:cNvGrpSpPr/>
          <p:nvPr/>
        </p:nvGrpSpPr>
        <p:grpSpPr>
          <a:xfrm>
            <a:off x="1214414" y="5143512"/>
            <a:ext cx="3816424" cy="1370305"/>
            <a:chOff x="714348" y="5012778"/>
            <a:chExt cx="4071966" cy="1526850"/>
          </a:xfrm>
        </p:grpSpPr>
        <p:grpSp>
          <p:nvGrpSpPr>
            <p:cNvPr id="36" name="群組 37"/>
            <p:cNvGrpSpPr/>
            <p:nvPr/>
          </p:nvGrpSpPr>
          <p:grpSpPr>
            <a:xfrm>
              <a:off x="714348" y="5012778"/>
              <a:ext cx="4071966" cy="1273184"/>
              <a:chOff x="500034" y="4156080"/>
              <a:chExt cx="4071966" cy="1273184"/>
            </a:xfrm>
          </p:grpSpPr>
          <p:grpSp>
            <p:nvGrpSpPr>
              <p:cNvPr id="40" name="群組 36"/>
              <p:cNvGrpSpPr/>
              <p:nvPr/>
            </p:nvGrpSpPr>
            <p:grpSpPr>
              <a:xfrm>
                <a:off x="500034" y="4156080"/>
                <a:ext cx="4071966" cy="1273184"/>
                <a:chOff x="500034" y="4156080"/>
                <a:chExt cx="4071966" cy="1273184"/>
              </a:xfrm>
            </p:grpSpPr>
            <p:cxnSp>
              <p:nvCxnSpPr>
                <p:cNvPr id="42" name="直線接點 41"/>
                <p:cNvCxnSpPr/>
                <p:nvPr/>
              </p:nvCxnSpPr>
              <p:spPr>
                <a:xfrm>
                  <a:off x="500034" y="5356238"/>
                  <a:ext cx="407196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手繪多邊形 42"/>
                <p:cNvSpPr/>
                <p:nvPr/>
              </p:nvSpPr>
              <p:spPr>
                <a:xfrm>
                  <a:off x="771524" y="4156080"/>
                  <a:ext cx="1854200" cy="1187450"/>
                </a:xfrm>
                <a:custGeom>
                  <a:avLst/>
                  <a:gdLst>
                    <a:gd name="connsiteX0" fmla="*/ 0 w 1854200"/>
                    <a:gd name="connsiteY0" fmla="*/ 1187450 h 1187450"/>
                    <a:gd name="connsiteX1" fmla="*/ 88900 w 1854200"/>
                    <a:gd name="connsiteY1" fmla="*/ 590550 h 1187450"/>
                    <a:gd name="connsiteX2" fmla="*/ 152400 w 1854200"/>
                    <a:gd name="connsiteY2" fmla="*/ 190500 h 1187450"/>
                    <a:gd name="connsiteX3" fmla="*/ 203200 w 1854200"/>
                    <a:gd name="connsiteY3" fmla="*/ 57150 h 1187450"/>
                    <a:gd name="connsiteX4" fmla="*/ 247650 w 1854200"/>
                    <a:gd name="connsiteY4" fmla="*/ 0 h 1187450"/>
                    <a:gd name="connsiteX5" fmla="*/ 298450 w 1854200"/>
                    <a:gd name="connsiteY5" fmla="*/ 57150 h 1187450"/>
                    <a:gd name="connsiteX6" fmla="*/ 355600 w 1854200"/>
                    <a:gd name="connsiteY6" fmla="*/ 266700 h 1187450"/>
                    <a:gd name="connsiteX7" fmla="*/ 419100 w 1854200"/>
                    <a:gd name="connsiteY7" fmla="*/ 444500 h 1187450"/>
                    <a:gd name="connsiteX8" fmla="*/ 527050 w 1854200"/>
                    <a:gd name="connsiteY8" fmla="*/ 635000 h 1187450"/>
                    <a:gd name="connsiteX9" fmla="*/ 698500 w 1854200"/>
                    <a:gd name="connsiteY9" fmla="*/ 838200 h 1187450"/>
                    <a:gd name="connsiteX10" fmla="*/ 908050 w 1854200"/>
                    <a:gd name="connsiteY10" fmla="*/ 958850 h 1187450"/>
                    <a:gd name="connsiteX11" fmla="*/ 1104900 w 1854200"/>
                    <a:gd name="connsiteY11" fmla="*/ 1022350 h 1187450"/>
                    <a:gd name="connsiteX12" fmla="*/ 1384300 w 1854200"/>
                    <a:gd name="connsiteY12" fmla="*/ 1079500 h 1187450"/>
                    <a:gd name="connsiteX13" fmla="*/ 1714500 w 1854200"/>
                    <a:gd name="connsiteY13" fmla="*/ 1111250 h 1187450"/>
                    <a:gd name="connsiteX14" fmla="*/ 1854200 w 1854200"/>
                    <a:gd name="connsiteY14" fmla="*/ 1092200 h 1187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4200" h="1187450">
                      <a:moveTo>
                        <a:pt x="0" y="1187450"/>
                      </a:moveTo>
                      <a:cubicBezTo>
                        <a:pt x="31750" y="972079"/>
                        <a:pt x="63500" y="756708"/>
                        <a:pt x="88900" y="590550"/>
                      </a:cubicBezTo>
                      <a:cubicBezTo>
                        <a:pt x="114300" y="424392"/>
                        <a:pt x="133350" y="279400"/>
                        <a:pt x="152400" y="190500"/>
                      </a:cubicBezTo>
                      <a:cubicBezTo>
                        <a:pt x="171450" y="101600"/>
                        <a:pt x="187325" y="88900"/>
                        <a:pt x="203200" y="57150"/>
                      </a:cubicBezTo>
                      <a:cubicBezTo>
                        <a:pt x="219075" y="25400"/>
                        <a:pt x="231775" y="0"/>
                        <a:pt x="247650" y="0"/>
                      </a:cubicBezTo>
                      <a:cubicBezTo>
                        <a:pt x="263525" y="0"/>
                        <a:pt x="280458" y="12700"/>
                        <a:pt x="298450" y="57150"/>
                      </a:cubicBezTo>
                      <a:cubicBezTo>
                        <a:pt x="316442" y="101600"/>
                        <a:pt x="335492" y="202142"/>
                        <a:pt x="355600" y="266700"/>
                      </a:cubicBezTo>
                      <a:cubicBezTo>
                        <a:pt x="375708" y="331258"/>
                        <a:pt x="390525" y="383117"/>
                        <a:pt x="419100" y="444500"/>
                      </a:cubicBezTo>
                      <a:cubicBezTo>
                        <a:pt x="447675" y="505883"/>
                        <a:pt x="480483" y="569383"/>
                        <a:pt x="527050" y="635000"/>
                      </a:cubicBezTo>
                      <a:cubicBezTo>
                        <a:pt x="573617" y="700617"/>
                        <a:pt x="635000" y="784225"/>
                        <a:pt x="698500" y="838200"/>
                      </a:cubicBezTo>
                      <a:cubicBezTo>
                        <a:pt x="762000" y="892175"/>
                        <a:pt x="840317" y="928158"/>
                        <a:pt x="908050" y="958850"/>
                      </a:cubicBezTo>
                      <a:cubicBezTo>
                        <a:pt x="975783" y="989542"/>
                        <a:pt x="1025525" y="1002242"/>
                        <a:pt x="1104900" y="1022350"/>
                      </a:cubicBezTo>
                      <a:cubicBezTo>
                        <a:pt x="1184275" y="1042458"/>
                        <a:pt x="1282700" y="1064683"/>
                        <a:pt x="1384300" y="1079500"/>
                      </a:cubicBezTo>
                      <a:cubicBezTo>
                        <a:pt x="1485900" y="1094317"/>
                        <a:pt x="1636183" y="1109133"/>
                        <a:pt x="1714500" y="1111250"/>
                      </a:cubicBezTo>
                      <a:cubicBezTo>
                        <a:pt x="1792817" y="1113367"/>
                        <a:pt x="1823508" y="1102783"/>
                        <a:pt x="1854200" y="109220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44" name="直線接點 43"/>
                <p:cNvCxnSpPr/>
                <p:nvPr/>
              </p:nvCxnSpPr>
              <p:spPr>
                <a:xfrm rot="5400000">
                  <a:off x="2150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接點 44"/>
                <p:cNvCxnSpPr/>
                <p:nvPr/>
              </p:nvCxnSpPr>
              <p:spPr>
                <a:xfrm rot="5400000">
                  <a:off x="1143770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接點 45"/>
                <p:cNvCxnSpPr/>
                <p:nvPr/>
              </p:nvCxnSpPr>
              <p:spPr>
                <a:xfrm rot="5400000">
                  <a:off x="2070876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接點 46"/>
                <p:cNvCxnSpPr/>
                <p:nvPr/>
              </p:nvCxnSpPr>
              <p:spPr>
                <a:xfrm rot="5400000">
                  <a:off x="3001158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接點 47"/>
                <p:cNvCxnSpPr/>
                <p:nvPr/>
              </p:nvCxnSpPr>
              <p:spPr>
                <a:xfrm rot="5400000">
                  <a:off x="3928264" y="4999842"/>
                  <a:ext cx="857256" cy="1588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手繪多邊形 40"/>
              <p:cNvSpPr/>
              <p:nvPr/>
            </p:nvSpPr>
            <p:spPr>
              <a:xfrm>
                <a:off x="1714480" y="4870460"/>
                <a:ext cx="1854200" cy="460370"/>
              </a:xfrm>
              <a:custGeom>
                <a:avLst/>
                <a:gdLst>
                  <a:gd name="connsiteX0" fmla="*/ 0 w 1854200"/>
                  <a:gd name="connsiteY0" fmla="*/ 1187450 h 1187450"/>
                  <a:gd name="connsiteX1" fmla="*/ 88900 w 1854200"/>
                  <a:gd name="connsiteY1" fmla="*/ 590550 h 1187450"/>
                  <a:gd name="connsiteX2" fmla="*/ 152400 w 1854200"/>
                  <a:gd name="connsiteY2" fmla="*/ 190500 h 1187450"/>
                  <a:gd name="connsiteX3" fmla="*/ 203200 w 1854200"/>
                  <a:gd name="connsiteY3" fmla="*/ 57150 h 1187450"/>
                  <a:gd name="connsiteX4" fmla="*/ 247650 w 1854200"/>
                  <a:gd name="connsiteY4" fmla="*/ 0 h 1187450"/>
                  <a:gd name="connsiteX5" fmla="*/ 298450 w 1854200"/>
                  <a:gd name="connsiteY5" fmla="*/ 57150 h 1187450"/>
                  <a:gd name="connsiteX6" fmla="*/ 355600 w 1854200"/>
                  <a:gd name="connsiteY6" fmla="*/ 266700 h 1187450"/>
                  <a:gd name="connsiteX7" fmla="*/ 419100 w 1854200"/>
                  <a:gd name="connsiteY7" fmla="*/ 444500 h 1187450"/>
                  <a:gd name="connsiteX8" fmla="*/ 527050 w 1854200"/>
                  <a:gd name="connsiteY8" fmla="*/ 635000 h 1187450"/>
                  <a:gd name="connsiteX9" fmla="*/ 698500 w 1854200"/>
                  <a:gd name="connsiteY9" fmla="*/ 838200 h 1187450"/>
                  <a:gd name="connsiteX10" fmla="*/ 908050 w 1854200"/>
                  <a:gd name="connsiteY10" fmla="*/ 958850 h 1187450"/>
                  <a:gd name="connsiteX11" fmla="*/ 1104900 w 1854200"/>
                  <a:gd name="connsiteY11" fmla="*/ 1022350 h 1187450"/>
                  <a:gd name="connsiteX12" fmla="*/ 1384300 w 1854200"/>
                  <a:gd name="connsiteY12" fmla="*/ 1079500 h 1187450"/>
                  <a:gd name="connsiteX13" fmla="*/ 1714500 w 1854200"/>
                  <a:gd name="connsiteY13" fmla="*/ 1111250 h 1187450"/>
                  <a:gd name="connsiteX14" fmla="*/ 1854200 w 1854200"/>
                  <a:gd name="connsiteY14" fmla="*/ 1092200 h 118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4200" h="1187450">
                    <a:moveTo>
                      <a:pt x="0" y="1187450"/>
                    </a:moveTo>
                    <a:cubicBezTo>
                      <a:pt x="31750" y="972079"/>
                      <a:pt x="63500" y="756708"/>
                      <a:pt x="88900" y="590550"/>
                    </a:cubicBezTo>
                    <a:cubicBezTo>
                      <a:pt x="114300" y="424392"/>
                      <a:pt x="133350" y="279400"/>
                      <a:pt x="152400" y="190500"/>
                    </a:cubicBezTo>
                    <a:cubicBezTo>
                      <a:pt x="171450" y="101600"/>
                      <a:pt x="187325" y="88900"/>
                      <a:pt x="203200" y="57150"/>
                    </a:cubicBezTo>
                    <a:cubicBezTo>
                      <a:pt x="219075" y="25400"/>
                      <a:pt x="231775" y="0"/>
                      <a:pt x="247650" y="0"/>
                    </a:cubicBezTo>
                    <a:cubicBezTo>
                      <a:pt x="263525" y="0"/>
                      <a:pt x="280458" y="12700"/>
                      <a:pt x="298450" y="57150"/>
                    </a:cubicBezTo>
                    <a:cubicBezTo>
                      <a:pt x="316442" y="101600"/>
                      <a:pt x="335492" y="202142"/>
                      <a:pt x="355600" y="266700"/>
                    </a:cubicBezTo>
                    <a:cubicBezTo>
                      <a:pt x="375708" y="331258"/>
                      <a:pt x="390525" y="383117"/>
                      <a:pt x="419100" y="444500"/>
                    </a:cubicBezTo>
                    <a:cubicBezTo>
                      <a:pt x="447675" y="505883"/>
                      <a:pt x="480483" y="569383"/>
                      <a:pt x="527050" y="635000"/>
                    </a:cubicBezTo>
                    <a:cubicBezTo>
                      <a:pt x="573617" y="700617"/>
                      <a:pt x="635000" y="784225"/>
                      <a:pt x="698500" y="838200"/>
                    </a:cubicBezTo>
                    <a:cubicBezTo>
                      <a:pt x="762000" y="892175"/>
                      <a:pt x="840317" y="928158"/>
                      <a:pt x="908050" y="958850"/>
                    </a:cubicBezTo>
                    <a:cubicBezTo>
                      <a:pt x="975783" y="989542"/>
                      <a:pt x="1025525" y="1002242"/>
                      <a:pt x="1104900" y="1022350"/>
                    </a:cubicBezTo>
                    <a:cubicBezTo>
                      <a:pt x="1184275" y="1042458"/>
                      <a:pt x="1282700" y="1064683"/>
                      <a:pt x="1384300" y="1079500"/>
                    </a:cubicBezTo>
                    <a:cubicBezTo>
                      <a:pt x="1485900" y="1094317"/>
                      <a:pt x="1636183" y="1109133"/>
                      <a:pt x="1714500" y="1111250"/>
                    </a:cubicBezTo>
                    <a:cubicBezTo>
                      <a:pt x="1792817" y="1113367"/>
                      <a:pt x="1823508" y="1102783"/>
                      <a:pt x="1854200" y="109220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cxnSp>
          <p:nvCxnSpPr>
            <p:cNvPr id="37" name="直線接點 36"/>
            <p:cNvCxnSpPr/>
            <p:nvPr/>
          </p:nvCxnSpPr>
          <p:spPr>
            <a:xfrm>
              <a:off x="857224" y="6298662"/>
              <a:ext cx="9286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37"/>
            <p:cNvSpPr txBox="1"/>
            <p:nvPr/>
          </p:nvSpPr>
          <p:spPr>
            <a:xfrm>
              <a:off x="1071538" y="6248131"/>
              <a:ext cx="718424" cy="291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dirty="0" smtClean="0">
                  <a:solidFill>
                    <a:srgbClr val="0070C0"/>
                  </a:solidFill>
                </a:rPr>
                <a:t>25 ns</a:t>
              </a:r>
              <a:endParaRPr lang="zh-TW" altLang="en-US" sz="11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050" name="Picture 2" descr="C:\Users\suen\Pictures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212976"/>
            <a:ext cx="2947988" cy="319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188640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LumiCal Summary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035888"/>
            <a:ext cx="842493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Calibri" pitchFamily="34" charset="0"/>
              <a:buChar char="○"/>
            </a:pPr>
            <a:r>
              <a:rPr lang="en-US" altLang="zh-TW" sz="2400" b="1" dirty="0" smtClean="0">
                <a:sym typeface="Wingdings" pitchFamily="2" charset="2"/>
              </a:rPr>
              <a:t>Detector    Si-strip + LYSO</a:t>
            </a:r>
          </a:p>
          <a:p>
            <a:pPr marL="266700" indent="-266700"/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	AC-</a:t>
            </a:r>
            <a:r>
              <a:rPr lang="en-US" altLang="zh-TW" sz="2400" b="1" dirty="0" err="1" smtClean="0">
                <a:solidFill>
                  <a:srgbClr val="0000FF"/>
                </a:solidFill>
                <a:sym typeface="Wingdings" pitchFamily="2" charset="2"/>
              </a:rPr>
              <a:t>Lgad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strip               5 </a:t>
            </a:r>
            <a:r>
              <a:rPr lang="el-GR" altLang="zh-TW" sz="2400" dirty="0" smtClean="0">
                <a:solidFill>
                  <a:srgbClr val="0000FF"/>
                </a:solidFill>
                <a:sym typeface="Wingdings" pitchFamily="2" charset="2"/>
              </a:rPr>
              <a:t>μ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m resolution,    </a:t>
            </a:r>
          </a:p>
          <a:p>
            <a:pPr marL="266700" indent="-266700"/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                                           measuring    50 </a:t>
            </a:r>
            <a:r>
              <a:rPr lang="el-GR" altLang="zh-TW" sz="2400" dirty="0" smtClean="0">
                <a:solidFill>
                  <a:srgbClr val="0000FF"/>
                </a:solidFill>
                <a:sym typeface="Wingdings" pitchFamily="2" charset="2"/>
              </a:rPr>
              <a:t>μ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m </a:t>
            </a:r>
            <a:r>
              <a:rPr lang="en-US" altLang="zh-TW" sz="2400" dirty="0" err="1" smtClean="0">
                <a:solidFill>
                  <a:srgbClr val="0000FF"/>
                </a:solidFill>
                <a:sym typeface="Wingdings" pitchFamily="2" charset="2"/>
              </a:rPr>
              <a:t>Mult.Scat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. </a:t>
            </a:r>
          </a:p>
          <a:p>
            <a:pPr marL="266700" indent="-266700"/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Survey monitoring     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mean-on-error  to better than   1 </a:t>
            </a:r>
            <a:r>
              <a:rPr lang="el-GR" altLang="zh-TW" sz="2400" dirty="0" smtClean="0">
                <a:solidFill>
                  <a:srgbClr val="0000FF"/>
                </a:solidFill>
                <a:sym typeface="Wingdings" pitchFamily="2" charset="2"/>
              </a:rPr>
              <a:t>μ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m </a:t>
            </a:r>
          </a:p>
          <a:p>
            <a:pPr marL="266700" indent="-266700"/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Bhabha Fiducial          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precise to better than   10</a:t>
            </a:r>
            <a:r>
              <a:rPr lang="en-US" altLang="zh-TW" sz="2400" baseline="30000" dirty="0" smtClean="0">
                <a:solidFill>
                  <a:srgbClr val="0000FF"/>
                </a:solidFill>
                <a:sym typeface="Wingdings" pitchFamily="2" charset="2"/>
              </a:rPr>
              <a:t>-4</a:t>
            </a:r>
            <a:endParaRPr lang="en-US" altLang="zh-TW" sz="2400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266700" indent="-266700">
              <a:spcBef>
                <a:spcPts val="1200"/>
              </a:spcBef>
              <a:buFont typeface="Calibri" pitchFamily="34" charset="0"/>
              <a:buChar char="○"/>
            </a:pPr>
            <a:r>
              <a:rPr lang="en-US" altLang="zh-TW" sz="2400" b="1" dirty="0" smtClean="0">
                <a:sym typeface="Wingdings" pitchFamily="2" charset="2"/>
              </a:rPr>
              <a:t>DAQ   </a:t>
            </a:r>
            <a:r>
              <a:rPr lang="en-US" altLang="zh-TW" sz="2400" b="1" dirty="0" err="1" smtClean="0">
                <a:sym typeface="Wingdings" pitchFamily="2" charset="2"/>
              </a:rPr>
              <a:t>SiPM</a:t>
            </a:r>
            <a:r>
              <a:rPr lang="en-US" altLang="zh-TW" sz="2400" b="1" dirty="0" smtClean="0">
                <a:sym typeface="Wingdings" pitchFamily="2" charset="2"/>
              </a:rPr>
              <a:t>  MIP and Shower modes </a:t>
            </a:r>
          </a:p>
          <a:p>
            <a:pPr marL="266700" indent="-266700"/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	MIP mode		   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on front LYSO   for e/</a:t>
            </a:r>
            <a:r>
              <a:rPr lang="el-GR" altLang="zh-TW" sz="2400" dirty="0" smtClean="0">
                <a:solidFill>
                  <a:srgbClr val="0000FF"/>
                </a:solidFill>
                <a:sym typeface="Wingdings" pitchFamily="2" charset="2"/>
              </a:rPr>
              <a:t>γ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 layers,   </a:t>
            </a:r>
          </a:p>
          <a:p>
            <a:pPr marL="266700" indent="-266700"/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	Shower mode 	   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on long LYSO bars   for electron </a:t>
            </a:r>
            <a:r>
              <a:rPr lang="en-US" altLang="zh-TW" sz="2400" dirty="0" err="1" smtClean="0">
                <a:solidFill>
                  <a:srgbClr val="0000FF"/>
                </a:solidFill>
                <a:sym typeface="Wingdings" pitchFamily="2" charset="2"/>
              </a:rPr>
              <a:t>Ebeam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</a:p>
          <a:p>
            <a:pPr marL="266700" indent="-266700"/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	</a:t>
            </a:r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pile-up veto                  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high-</a:t>
            </a:r>
            <a:r>
              <a:rPr lang="en-US" altLang="zh-TW" sz="2400" dirty="0" err="1" smtClean="0">
                <a:solidFill>
                  <a:srgbClr val="0000FF"/>
                </a:solidFill>
                <a:sym typeface="Wingdings" pitchFamily="2" charset="2"/>
              </a:rPr>
              <a:t>lumi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 Z-pole  25 ns bunch crossing, </a:t>
            </a:r>
          </a:p>
          <a:p>
            <a:pPr marL="266700" indent="-266700"/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	                                        wave-form sampling bettering 40 MHz  </a:t>
            </a:r>
          </a:p>
          <a:p>
            <a:pPr marL="266700" indent="-266700">
              <a:spcBef>
                <a:spcPts val="1200"/>
              </a:spcBef>
              <a:buFont typeface="Calibri" pitchFamily="34" charset="0"/>
              <a:buChar char="○"/>
            </a:pPr>
            <a:r>
              <a:rPr lang="en-US" altLang="zh-TW" sz="2400" b="1" dirty="0" smtClean="0">
                <a:sym typeface="Wingdings" pitchFamily="2" charset="2"/>
              </a:rPr>
              <a:t>Bhabha QED</a:t>
            </a:r>
          </a:p>
          <a:p>
            <a:pPr marL="266700" indent="-266700"/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	measure    NLO  </a:t>
            </a:r>
            <a:r>
              <a:rPr lang="it-IT" sz="2400" i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it-IT" sz="2400" i="1" baseline="30000" dirty="0" smtClean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it-IT" sz="2400" i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it-IT" sz="2400" i="1" baseline="30000" dirty="0" smtClean="0">
                <a:solidFill>
                  <a:srgbClr val="0000FF"/>
                </a:solidFill>
                <a:cs typeface="Times New Roman" pitchFamily="18" charset="0"/>
              </a:rPr>
              <a:t>−</a:t>
            </a:r>
            <a:r>
              <a:rPr lang="en-US" sz="2400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400" i="1" dirty="0" smtClean="0">
                <a:solidFill>
                  <a:srgbClr val="0000FF"/>
                </a:solidFill>
                <a:cs typeface="Times New Roman" pitchFamily="18" charset="0"/>
              </a:rPr>
              <a:t> e</a:t>
            </a:r>
            <a:r>
              <a:rPr lang="it-IT" sz="2400" i="1" baseline="30000" dirty="0" smtClean="0">
                <a:solidFill>
                  <a:srgbClr val="0000FF"/>
                </a:solidFill>
                <a:cs typeface="Times New Roman" pitchFamily="18" charset="0"/>
              </a:rPr>
              <a:t>+</a:t>
            </a:r>
            <a:r>
              <a:rPr lang="it-IT" sz="2400" i="1" dirty="0" smtClean="0">
                <a:solidFill>
                  <a:srgbClr val="0000FF"/>
                </a:solidFill>
                <a:cs typeface="Times New Roman" pitchFamily="18" charset="0"/>
              </a:rPr>
              <a:t>e</a:t>
            </a:r>
            <a:r>
              <a:rPr lang="it-IT" sz="2400" i="1" baseline="30000" dirty="0" smtClean="0">
                <a:solidFill>
                  <a:srgbClr val="0000FF"/>
                </a:solidFill>
                <a:cs typeface="Times New Roman" pitchFamily="18" charset="0"/>
              </a:rPr>
              <a:t>−</a:t>
            </a:r>
            <a:r>
              <a:rPr lang="it-IT" sz="2400" i="1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l-GR" sz="2400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sz="2400" i="1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r>
              <a:rPr lang="it-IT" sz="2400" i="1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</a:p>
          <a:p>
            <a:pPr marL="266700" indent="-266700"/>
            <a:r>
              <a:rPr lang="it-IT" sz="2400" i="1" dirty="0" smtClean="0">
                <a:solidFill>
                  <a:srgbClr val="0000FF"/>
                </a:solidFill>
                <a:cs typeface="Times New Roman" pitchFamily="18" charset="0"/>
              </a:rPr>
              <a:t>	</a:t>
            </a:r>
            <a:r>
              <a:rPr lang="it-IT" sz="2400" dirty="0" smtClean="0">
                <a:solidFill>
                  <a:srgbClr val="0000FF"/>
                </a:solidFill>
                <a:cs typeface="Times New Roman" pitchFamily="18" charset="0"/>
              </a:rPr>
              <a:t>against </a:t>
            </a:r>
            <a:r>
              <a:rPr lang="it-IT" sz="2400" i="1" dirty="0" smtClean="0">
                <a:solidFill>
                  <a:srgbClr val="0000FF"/>
                </a:solidFill>
                <a:cs typeface="Times New Roman" pitchFamily="18" charset="0"/>
              </a:rPr>
              <a:t>      BHLUMI   to </a:t>
            </a:r>
            <a:r>
              <a:rPr lang="en-US" altLang="zh-TW" sz="2400" dirty="0" smtClean="0">
                <a:solidFill>
                  <a:srgbClr val="0000FF"/>
                </a:solidFill>
                <a:sym typeface="Wingdings" pitchFamily="2" charset="2"/>
              </a:rPr>
              <a:t>10</a:t>
            </a:r>
            <a:r>
              <a:rPr lang="en-US" altLang="zh-TW" sz="2400" baseline="30000" dirty="0" smtClean="0">
                <a:solidFill>
                  <a:srgbClr val="0000FF"/>
                </a:solidFill>
                <a:sym typeface="Wingdings" pitchFamily="2" charset="2"/>
              </a:rPr>
              <a:t>-4</a:t>
            </a:r>
            <a:endParaRPr lang="zh-TW" alt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19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149080"/>
            <a:ext cx="2224668" cy="20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33926"/>
            <a:ext cx="2483768" cy="200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2780928"/>
            <a:ext cx="194994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41717"/>
            <a:ext cx="2088232" cy="202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1554" y="1052736"/>
            <a:ext cx="219244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8820472" cy="72008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Bhabha @LEP           CEPC LumiCal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581128"/>
            <a:ext cx="3460991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文字方塊 7"/>
          <p:cNvSpPr txBox="1"/>
          <p:nvPr/>
        </p:nvSpPr>
        <p:spPr>
          <a:xfrm>
            <a:off x="107504" y="726956"/>
            <a:ext cx="2520280" cy="1261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000" b="1" i="1" dirty="0" smtClean="0">
                <a:solidFill>
                  <a:srgbClr val="FF0000"/>
                </a:solidFill>
              </a:rPr>
              <a:t>OPAL  Si-W</a:t>
            </a:r>
          </a:p>
          <a:p>
            <a:r>
              <a:rPr lang="en-US" altLang="zh-TW" sz="2000" b="1" i="1" dirty="0" smtClean="0">
                <a:solidFill>
                  <a:srgbClr val="FF0000"/>
                </a:solidFill>
              </a:rPr>
              <a:t>Fiducial 	         </a:t>
            </a:r>
            <a:r>
              <a:rPr lang="en-US" altLang="zh-TW" sz="2000" b="1" i="1" dirty="0" smtClean="0">
                <a:solidFill>
                  <a:srgbClr val="0000FF"/>
                </a:solidFill>
              </a:rPr>
              <a:t>79 </a:t>
            </a:r>
            <a:r>
              <a:rPr lang="en-US" altLang="zh-TW" sz="2000" b="1" i="1" dirty="0" err="1" smtClean="0">
                <a:solidFill>
                  <a:srgbClr val="0000FF"/>
                </a:solidFill>
              </a:rPr>
              <a:t>nB</a:t>
            </a:r>
            <a:r>
              <a:rPr lang="en-US" altLang="zh-TW" sz="2000" b="1" i="1" dirty="0" smtClean="0">
                <a:solidFill>
                  <a:srgbClr val="0000FF"/>
                </a:solidFill>
              </a:rPr>
              <a:t>  </a:t>
            </a:r>
          </a:p>
          <a:p>
            <a:r>
              <a:rPr lang="en-US" altLang="zh-TW" sz="2000" b="1" i="1" dirty="0" err="1" smtClean="0">
                <a:solidFill>
                  <a:srgbClr val="FF0000"/>
                </a:solidFill>
              </a:rPr>
              <a:t>Systematics</a:t>
            </a:r>
            <a:r>
              <a:rPr lang="en-US" sz="2000" b="1" dirty="0" smtClean="0">
                <a:solidFill>
                  <a:srgbClr val="FF0000"/>
                </a:solidFill>
              </a:rPr>
              <a:t>   </a:t>
            </a:r>
            <a:r>
              <a:rPr lang="en-US" sz="2000" b="1" dirty="0" smtClean="0">
                <a:solidFill>
                  <a:srgbClr val="0000FF"/>
                </a:solidFill>
              </a:rPr>
              <a:t>0.03</a:t>
            </a:r>
            <a:r>
              <a:rPr lang="en-US" sz="2000" b="1" i="1" dirty="0" smtClean="0">
                <a:solidFill>
                  <a:srgbClr val="0000FF"/>
                </a:solidFill>
              </a:rPr>
              <a:t>4%</a:t>
            </a:r>
            <a:r>
              <a:rPr lang="en-US" altLang="zh-TW" sz="2000" b="1" i="1" baseline="300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zh-TW" sz="1400" i="1" dirty="0" smtClean="0">
                <a:solidFill>
                  <a:srgbClr val="FF0000"/>
                </a:solidFill>
              </a:rPr>
              <a:t>EPJC  14 373 (2000)</a:t>
            </a:r>
            <a:endParaRPr lang="zh-TW" altLang="en-US" sz="1400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492896"/>
            <a:ext cx="1944216" cy="187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32856"/>
            <a:ext cx="2195736" cy="237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2627784" y="726956"/>
            <a:ext cx="4032448" cy="1261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/>
              <a:t>Bhlumi   </a:t>
            </a:r>
            <a:r>
              <a:rPr lang="en-US" sz="2000" b="1" dirty="0" smtClean="0">
                <a:solidFill>
                  <a:srgbClr val="0000FF"/>
                </a:solidFill>
              </a:rPr>
              <a:t>0.038%</a:t>
            </a:r>
            <a:r>
              <a:rPr lang="en-US" sz="2000" b="1" dirty="0" smtClean="0"/>
              <a:t>,     </a:t>
            </a:r>
            <a:r>
              <a:rPr lang="en-US" sz="2000" b="1" dirty="0" err="1" smtClean="0"/>
              <a:t>FCCee</a:t>
            </a:r>
            <a:r>
              <a:rPr lang="en-US" sz="2000" b="1" dirty="0" smtClean="0"/>
              <a:t> </a:t>
            </a:r>
            <a:r>
              <a:rPr lang="en-US" sz="2000" b="1" dirty="0" smtClean="0">
                <a:sym typeface="Wingdings" pitchFamily="2" charset="2"/>
              </a:rPr>
              <a:t> 0.01%</a:t>
            </a:r>
            <a:endParaRPr lang="en-US" sz="2000" b="1" dirty="0" smtClean="0"/>
          </a:p>
          <a:p>
            <a:r>
              <a:rPr lang="en-US" sz="1400" i="1" dirty="0" err="1" smtClean="0"/>
              <a:t>Jadach</a:t>
            </a:r>
            <a:r>
              <a:rPr lang="en-US" sz="1400" i="1" dirty="0" smtClean="0"/>
              <a:t> arXiv:1812.01004</a:t>
            </a:r>
          </a:p>
          <a:p>
            <a:r>
              <a:rPr lang="en-US" sz="600" b="1" dirty="0" smtClean="0"/>
              <a:t> </a:t>
            </a:r>
          </a:p>
          <a:p>
            <a:r>
              <a:rPr lang="en-US" sz="2000" b="1" dirty="0" err="1" smtClean="0"/>
              <a:t>ReneSANCe</a:t>
            </a:r>
            <a:r>
              <a:rPr lang="en-US" sz="2000" b="1" dirty="0" smtClean="0"/>
              <a:t>              </a:t>
            </a:r>
            <a:r>
              <a:rPr lang="en-US" sz="2000" b="1" dirty="0" err="1" smtClean="0"/>
              <a:t>FCCee</a:t>
            </a:r>
            <a:r>
              <a:rPr lang="en-US" sz="2000" b="1" dirty="0" smtClean="0"/>
              <a:t> </a:t>
            </a:r>
            <a:r>
              <a:rPr lang="en-US" sz="2000" b="1" dirty="0" smtClean="0">
                <a:sym typeface="Wingdings" pitchFamily="2" charset="2"/>
              </a:rPr>
              <a:t> 0.01%</a:t>
            </a:r>
          </a:p>
          <a:p>
            <a:r>
              <a:rPr lang="en-US" sz="1400" i="1" dirty="0" smtClean="0"/>
              <a:t>CPC 256 107445</a:t>
            </a:r>
            <a:endParaRPr lang="en-US" sz="1400" i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107504" y="227687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 wafer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2.5mm, 11.5</a:t>
            </a:r>
            <a:r>
              <a:rPr lang="en-US" baseline="30000" dirty="0" smtClean="0">
                <a:solidFill>
                  <a:srgbClr val="FF0000"/>
                </a:solidFill>
              </a:rPr>
              <a:t>o</a:t>
            </a:r>
            <a:r>
              <a:rPr lang="en-US" dirty="0" smtClean="0">
                <a:solidFill>
                  <a:srgbClr val="FF0000"/>
                </a:solidFill>
              </a:rPr>
              <a:t> pitch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83768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Hit average 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41529" y="692696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Segoe Print" pitchFamily="2" charset="0"/>
              </a:rPr>
              <a:t>Evolution </a:t>
            </a:r>
            <a:endParaRPr lang="en-US" sz="28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948264" y="12687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CDR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804248" y="29969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Ø </a:t>
            </a:r>
            <a:r>
              <a:rPr lang="en-US" dirty="0" smtClean="0">
                <a:solidFill>
                  <a:srgbClr val="FF0000"/>
                </a:solidFill>
              </a:rPr>
              <a:t>30mm pipe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644008" y="23488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CDR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Ø </a:t>
            </a:r>
            <a:r>
              <a:rPr lang="en-US" dirty="0" smtClean="0">
                <a:solidFill>
                  <a:srgbClr val="FF0000"/>
                </a:solidFill>
              </a:rPr>
              <a:t>30mm pipe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427984" y="443711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Ø </a:t>
            </a:r>
            <a:r>
              <a:rPr lang="en-US" dirty="0" smtClean="0">
                <a:solidFill>
                  <a:srgbClr val="FF0000"/>
                </a:solidFill>
              </a:rPr>
              <a:t>30mm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804248" y="458112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Ø </a:t>
            </a:r>
            <a:r>
              <a:rPr lang="en-US" dirty="0" smtClean="0">
                <a:solidFill>
                  <a:srgbClr val="FF0000"/>
                </a:solidFill>
              </a:rPr>
              <a:t>20mm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racetrack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uen\Pictures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9173820" cy="936104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424936" cy="720080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CEPCSW LumiCal implementing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3</a:t>
            </a:fld>
            <a:endParaRPr lang="en-US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395536" y="764704"/>
            <a:ext cx="6192688" cy="26776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271463" indent="-271463">
              <a:buFont typeface="Courier New" pitchFamily="49" charset="0"/>
              <a:buChar char="o"/>
            </a:pPr>
            <a:r>
              <a:rPr lang="en-US" altLang="zh-TW" sz="2400" b="1" dirty="0" smtClean="0">
                <a:solidFill>
                  <a:srgbClr val="0000FF"/>
                </a:solidFill>
              </a:rPr>
              <a:t>CEPCSW  </a:t>
            </a:r>
            <a:r>
              <a:rPr lang="en-US" altLang="zh-TW" sz="2400" dirty="0" smtClean="0">
                <a:solidFill>
                  <a:srgbClr val="0000FF"/>
                </a:solidFill>
              </a:rPr>
              <a:t>GEANT4 implantation by  JLU, NJU</a:t>
            </a:r>
          </a:p>
          <a:p>
            <a:pPr marL="271463" indent="-271463">
              <a:buFont typeface="Courier New" pitchFamily="49" charset="0"/>
              <a:buChar char="o"/>
            </a:pPr>
            <a:r>
              <a:rPr lang="en-US" altLang="zh-TW" sz="2400" b="1" dirty="0" smtClean="0">
                <a:solidFill>
                  <a:srgbClr val="0000FF"/>
                </a:solidFill>
              </a:rPr>
              <a:t>MDI description</a:t>
            </a:r>
            <a:r>
              <a:rPr lang="en-US" altLang="zh-TW" sz="2400" dirty="0" smtClean="0">
                <a:solidFill>
                  <a:srgbClr val="0000FF"/>
                </a:solidFill>
              </a:rPr>
              <a:t>,  33 mRad beam crossing</a:t>
            </a:r>
          </a:p>
          <a:p>
            <a:pPr marL="271463" indent="-271463">
              <a:buFont typeface="Courier New" pitchFamily="49" charset="0"/>
              <a:buChar char="o"/>
            </a:pPr>
            <a:r>
              <a:rPr lang="en-US" altLang="zh-TW" sz="2400" b="1" dirty="0" err="1" smtClean="0">
                <a:solidFill>
                  <a:srgbClr val="0000FF"/>
                </a:solidFill>
              </a:rPr>
              <a:t>BHlumi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Bhabha interface</a:t>
            </a:r>
          </a:p>
          <a:p>
            <a:pPr marL="271463" indent="-271463">
              <a:buFont typeface="Courier New" pitchFamily="49" charset="0"/>
              <a:buChar char="o"/>
            </a:pPr>
            <a:r>
              <a:rPr lang="en-US" altLang="zh-TW" sz="2400" dirty="0" smtClean="0">
                <a:solidFill>
                  <a:srgbClr val="0000FF"/>
                </a:solidFill>
              </a:rPr>
              <a:t>X-check  on GEANT tracking steering</a:t>
            </a:r>
          </a:p>
          <a:p>
            <a:pPr marL="271463" indent="-271463"/>
            <a:r>
              <a:rPr lang="en-US" altLang="zh-TW" sz="2400" dirty="0" smtClean="0">
                <a:solidFill>
                  <a:srgbClr val="0000FF"/>
                </a:solidFill>
              </a:rPr>
              <a:t>	Multiple-Scattering and Shower</a:t>
            </a:r>
          </a:p>
          <a:p>
            <a:pPr marL="271463" indent="-271463"/>
            <a:r>
              <a:rPr lang="en-US" altLang="zh-TW" sz="2400" b="1" dirty="0" smtClean="0">
                <a:solidFill>
                  <a:srgbClr val="0000FF"/>
                </a:solidFill>
              </a:rPr>
              <a:t>	Test-beam</a:t>
            </a:r>
            <a:r>
              <a:rPr lang="en-US" altLang="zh-TW" sz="2400" dirty="0" smtClean="0">
                <a:solidFill>
                  <a:srgbClr val="0000FF"/>
                </a:solidFill>
              </a:rPr>
              <a:t> to confirm </a:t>
            </a:r>
          </a:p>
          <a:p>
            <a:pPr marL="271463" indent="-271463"/>
            <a:r>
              <a:rPr lang="en-US" altLang="zh-TW" sz="2400" b="1" i="1" dirty="0" smtClean="0">
                <a:solidFill>
                  <a:srgbClr val="FF0000"/>
                </a:solidFill>
              </a:rPr>
              <a:t>	  </a:t>
            </a:r>
            <a:endParaRPr lang="zh-TW" altLang="en-US" sz="1600" i="1" dirty="0">
              <a:solidFill>
                <a:srgbClr val="FF0000"/>
              </a:solidFill>
            </a:endParaRPr>
          </a:p>
        </p:txBody>
      </p:sp>
      <p:grpSp>
        <p:nvGrpSpPr>
          <p:cNvPr id="514" name="群組 867"/>
          <p:cNvGrpSpPr>
            <a:grpSpLocks noChangeAspect="1"/>
          </p:cNvGrpSpPr>
          <p:nvPr/>
        </p:nvGrpSpPr>
        <p:grpSpPr>
          <a:xfrm>
            <a:off x="5508104" y="2564904"/>
            <a:ext cx="3275856" cy="3162566"/>
            <a:chOff x="4501439" y="1422064"/>
            <a:chExt cx="4391041" cy="4239184"/>
          </a:xfrm>
        </p:grpSpPr>
        <p:sp>
          <p:nvSpPr>
            <p:cNvPr id="515" name="矩形 4"/>
            <p:cNvSpPr/>
            <p:nvPr/>
          </p:nvSpPr>
          <p:spPr>
            <a:xfrm>
              <a:off x="6876032" y="3222264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矩形 5"/>
            <p:cNvSpPr/>
            <p:nvPr/>
          </p:nvSpPr>
          <p:spPr>
            <a:xfrm>
              <a:off x="6444032" y="3222264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矩形 6"/>
            <p:cNvSpPr/>
            <p:nvPr/>
          </p:nvSpPr>
          <p:spPr>
            <a:xfrm>
              <a:off x="6876032" y="3654312"/>
              <a:ext cx="432048" cy="432048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矩形 7"/>
            <p:cNvSpPr/>
            <p:nvPr/>
          </p:nvSpPr>
          <p:spPr>
            <a:xfrm>
              <a:off x="6444032" y="3654312"/>
              <a:ext cx="432048" cy="432048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橢圓 24"/>
            <p:cNvSpPr>
              <a:spLocks noChangeAspect="1"/>
            </p:cNvSpPr>
            <p:nvPr/>
          </p:nvSpPr>
          <p:spPr>
            <a:xfrm>
              <a:off x="4860032" y="1629248"/>
              <a:ext cx="4032448" cy="403200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弧形 9"/>
            <p:cNvSpPr/>
            <p:nvPr/>
          </p:nvSpPr>
          <p:spPr>
            <a:xfrm>
              <a:off x="6706832" y="3222264"/>
              <a:ext cx="864096" cy="864096"/>
            </a:xfrm>
            <a:prstGeom prst="arc">
              <a:avLst>
                <a:gd name="adj1" fmla="val 16200000"/>
                <a:gd name="adj2" fmla="val 53502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弧形 10"/>
            <p:cNvSpPr/>
            <p:nvPr/>
          </p:nvSpPr>
          <p:spPr>
            <a:xfrm flipH="1">
              <a:off x="6181232" y="3222264"/>
              <a:ext cx="800472" cy="864096"/>
            </a:xfrm>
            <a:prstGeom prst="arc">
              <a:avLst>
                <a:gd name="adj1" fmla="val 16200000"/>
                <a:gd name="adj2" fmla="val 535020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2" name="直線接點 30"/>
            <p:cNvCxnSpPr>
              <a:cxnSpLocks noChangeAspect="1"/>
            </p:cNvCxnSpPr>
            <p:nvPr/>
          </p:nvCxnSpPr>
          <p:spPr>
            <a:xfrm flipV="1">
              <a:off x="6876032" y="2223248"/>
              <a:ext cx="1425600" cy="1425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直線接點 33"/>
            <p:cNvCxnSpPr>
              <a:cxnSpLocks/>
              <a:stCxn id="519" idx="2"/>
              <a:endCxn id="519" idx="6"/>
            </p:cNvCxnSpPr>
            <p:nvPr/>
          </p:nvCxnSpPr>
          <p:spPr>
            <a:xfrm>
              <a:off x="4860032" y="3645248"/>
              <a:ext cx="40324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直線接點 35"/>
            <p:cNvCxnSpPr>
              <a:cxnSpLocks/>
              <a:stCxn id="519" idx="0"/>
              <a:endCxn id="519" idx="4"/>
            </p:cNvCxnSpPr>
            <p:nvPr/>
          </p:nvCxnSpPr>
          <p:spPr>
            <a:xfrm>
              <a:off x="6876256" y="1629248"/>
              <a:ext cx="0" cy="4032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直線接點 51"/>
            <p:cNvCxnSpPr>
              <a:cxnSpLocks/>
            </p:cNvCxnSpPr>
            <p:nvPr/>
          </p:nvCxnSpPr>
          <p:spPr>
            <a:xfrm>
              <a:off x="6613232" y="3654312"/>
              <a:ext cx="525600" cy="0"/>
            </a:xfrm>
            <a:prstGeom prst="line">
              <a:avLst/>
            </a:prstGeom>
            <a:ln w="15875">
              <a:solidFill>
                <a:srgbClr val="FF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弧形 15"/>
            <p:cNvSpPr>
              <a:spLocks noChangeAspect="1"/>
            </p:cNvSpPr>
            <p:nvPr/>
          </p:nvSpPr>
          <p:spPr>
            <a:xfrm>
              <a:off x="5904032" y="1809248"/>
              <a:ext cx="2808312" cy="2808000"/>
            </a:xfrm>
            <a:prstGeom prst="arc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7" name="直線接點 60"/>
            <p:cNvCxnSpPr>
              <a:cxnSpLocks/>
            </p:cNvCxnSpPr>
            <p:nvPr/>
          </p:nvCxnSpPr>
          <p:spPr>
            <a:xfrm flipV="1">
              <a:off x="7308032" y="1422064"/>
              <a:ext cx="0" cy="1584176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直線接點 62"/>
            <p:cNvCxnSpPr>
              <a:cxnSpLocks/>
            </p:cNvCxnSpPr>
            <p:nvPr/>
          </p:nvCxnSpPr>
          <p:spPr>
            <a:xfrm>
              <a:off x="4932032" y="3222264"/>
              <a:ext cx="388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9" name="文字方塊 68"/>
            <p:cNvSpPr txBox="1"/>
            <p:nvPr/>
          </p:nvSpPr>
          <p:spPr>
            <a:xfrm>
              <a:off x="7703936" y="2502184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56 mm</a:t>
              </a:r>
            </a:p>
          </p:txBody>
        </p:sp>
        <p:sp>
          <p:nvSpPr>
            <p:cNvPr id="530" name="文字方塊 69"/>
            <p:cNvSpPr txBox="1"/>
            <p:nvPr/>
          </p:nvSpPr>
          <p:spPr>
            <a:xfrm>
              <a:off x="6528388" y="3642055"/>
              <a:ext cx="965214" cy="37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12 mm</a:t>
              </a:r>
            </a:p>
          </p:txBody>
        </p:sp>
        <p:sp>
          <p:nvSpPr>
            <p:cNvPr id="531" name="文字方塊 70"/>
            <p:cNvSpPr txBox="1"/>
            <p:nvPr/>
          </p:nvSpPr>
          <p:spPr>
            <a:xfrm>
              <a:off x="6045782" y="3291387"/>
              <a:ext cx="1154098" cy="35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-7.27 mm</a:t>
              </a:r>
            </a:p>
          </p:txBody>
        </p:sp>
        <p:sp>
          <p:nvSpPr>
            <p:cNvPr id="532" name="文字方塊 72"/>
            <p:cNvSpPr txBox="1"/>
            <p:nvPr/>
          </p:nvSpPr>
          <p:spPr>
            <a:xfrm>
              <a:off x="6983856" y="221415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</a:rPr>
                <a:t>39 mm</a:t>
              </a:r>
            </a:p>
          </p:txBody>
        </p:sp>
        <p:sp>
          <p:nvSpPr>
            <p:cNvPr id="533" name="矩形 22"/>
            <p:cNvSpPr/>
            <p:nvPr/>
          </p:nvSpPr>
          <p:spPr>
            <a:xfrm>
              <a:off x="6444032" y="1809248"/>
              <a:ext cx="864000" cy="14040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文字方塊 74"/>
            <p:cNvSpPr txBox="1"/>
            <p:nvPr/>
          </p:nvSpPr>
          <p:spPr>
            <a:xfrm>
              <a:off x="6551808" y="1793137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00FF"/>
                  </a:solidFill>
                </a:rPr>
                <a:t>24 mm</a:t>
              </a:r>
            </a:p>
          </p:txBody>
        </p:sp>
        <p:cxnSp>
          <p:nvCxnSpPr>
            <p:cNvPr id="535" name="直線接點 76"/>
            <p:cNvCxnSpPr>
              <a:cxnSpLocks/>
            </p:cNvCxnSpPr>
            <p:nvPr/>
          </p:nvCxnSpPr>
          <p:spPr>
            <a:xfrm>
              <a:off x="7138832" y="3645248"/>
              <a:ext cx="432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6" name="文字方塊 77"/>
            <p:cNvSpPr txBox="1"/>
            <p:nvPr/>
          </p:nvSpPr>
          <p:spPr>
            <a:xfrm>
              <a:off x="7127872" y="3654312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</a:rPr>
                <a:t>12 mm</a:t>
              </a:r>
            </a:p>
          </p:txBody>
        </p:sp>
        <p:sp>
          <p:nvSpPr>
            <p:cNvPr id="537" name="文字方塊 78"/>
            <p:cNvSpPr txBox="1"/>
            <p:nvPr/>
          </p:nvSpPr>
          <p:spPr>
            <a:xfrm>
              <a:off x="6983856" y="3449012"/>
              <a:ext cx="992352" cy="350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+7.27</a:t>
              </a:r>
            </a:p>
          </p:txBody>
        </p:sp>
        <p:cxnSp>
          <p:nvCxnSpPr>
            <p:cNvPr id="538" name="直線接點 80"/>
            <p:cNvCxnSpPr>
              <a:cxnSpLocks/>
            </p:cNvCxnSpPr>
            <p:nvPr/>
          </p:nvCxnSpPr>
          <p:spPr>
            <a:xfrm>
              <a:off x="7308032" y="3222264"/>
              <a:ext cx="1404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9" name="文字方塊 81"/>
            <p:cNvSpPr txBox="1"/>
            <p:nvPr/>
          </p:nvSpPr>
          <p:spPr>
            <a:xfrm>
              <a:off x="7775944" y="3150256"/>
              <a:ext cx="936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39 mm</a:t>
              </a:r>
            </a:p>
          </p:txBody>
        </p:sp>
        <p:cxnSp>
          <p:nvCxnSpPr>
            <p:cNvPr id="540" name="直線接點 123"/>
            <p:cNvCxnSpPr>
              <a:cxnSpLocks/>
            </p:cNvCxnSpPr>
            <p:nvPr/>
          </p:nvCxnSpPr>
          <p:spPr>
            <a:xfrm>
              <a:off x="4932472" y="4086360"/>
              <a:ext cx="3888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直線接點 124"/>
            <p:cNvCxnSpPr>
              <a:cxnSpLocks/>
            </p:cNvCxnSpPr>
            <p:nvPr/>
          </p:nvCxnSpPr>
          <p:spPr>
            <a:xfrm>
              <a:off x="6912032" y="4086360"/>
              <a:ext cx="194400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" name="文字方塊 125"/>
            <p:cNvSpPr txBox="1"/>
            <p:nvPr/>
          </p:nvSpPr>
          <p:spPr>
            <a:xfrm>
              <a:off x="7812360" y="3738577"/>
              <a:ext cx="1080120" cy="371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75000"/>
                    </a:schemeClr>
                  </a:solidFill>
                </a:rPr>
                <a:t>54.7 mm</a:t>
              </a:r>
            </a:p>
          </p:txBody>
        </p:sp>
        <p:grpSp>
          <p:nvGrpSpPr>
            <p:cNvPr id="543" name="群組 412"/>
            <p:cNvGrpSpPr/>
            <p:nvPr/>
          </p:nvGrpSpPr>
          <p:grpSpPr>
            <a:xfrm>
              <a:off x="4986032" y="4086360"/>
              <a:ext cx="3780408" cy="108000"/>
              <a:chOff x="1079624" y="4653136"/>
              <a:chExt cx="3780408" cy="108000"/>
            </a:xfrm>
          </p:grpSpPr>
          <p:grpSp>
            <p:nvGrpSpPr>
              <p:cNvPr id="957" name="群組 154"/>
              <p:cNvGrpSpPr/>
              <p:nvPr/>
            </p:nvGrpSpPr>
            <p:grpSpPr>
              <a:xfrm>
                <a:off x="2915816" y="4653136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981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991" name="矩形 480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92" name="矩形 481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3" name="矩形 482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994" name="矩形 483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95" name="矩形 484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6" name="矩形 485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97" name="矩形 486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8" name="矩形 487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</p:grpSp>
            <p:grpSp>
              <p:nvGrpSpPr>
                <p:cNvPr id="982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983" name="矩形 472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984" name="矩形 473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5" name="矩形 474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86" name="矩形 475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7" name="矩形 476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988" name="矩形 477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89" name="矩形 478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矩形 479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  <p:sp>
            <p:nvSpPr>
              <p:cNvPr id="958" name="矩形 447"/>
              <p:cNvSpPr>
                <a:spLocks noChangeAspect="1"/>
              </p:cNvSpPr>
              <p:nvPr/>
            </p:nvSpPr>
            <p:spPr>
              <a:xfrm>
                <a:off x="4644008" y="4653136"/>
                <a:ext cx="108000" cy="108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9" name="矩形 448"/>
              <p:cNvSpPr>
                <a:spLocks noChangeAspect="1"/>
              </p:cNvSpPr>
              <p:nvPr/>
            </p:nvSpPr>
            <p:spPr>
              <a:xfrm>
                <a:off x="4752032" y="4653136"/>
                <a:ext cx="108000" cy="108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rgbClr val="00CCFF"/>
                    </a:solidFill>
                  </a:rPr>
                  <a:t>1</a:t>
                </a:r>
              </a:p>
            </p:txBody>
          </p:sp>
          <p:grpSp>
            <p:nvGrpSpPr>
              <p:cNvPr id="960" name="群組 390"/>
              <p:cNvGrpSpPr/>
              <p:nvPr/>
            </p:nvGrpSpPr>
            <p:grpSpPr>
              <a:xfrm>
                <a:off x="1079624" y="4653136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961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963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973" name="矩形 462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974" name="矩形 463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5" name="矩形 464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6" name="矩形 465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矩形 466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978" name="矩形 467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979" name="矩形 468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0" name="矩形 469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965" name="矩形 454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矩形 455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967" name="矩形 456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968" name="矩形 457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9" name="矩形 458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0" name="矩形 459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1" name="矩形 460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972" name="矩形 461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6</a:t>
                      </a:r>
                    </a:p>
                  </p:txBody>
                </p:sp>
              </p:grpSp>
            </p:grpSp>
            <p:sp>
              <p:nvSpPr>
                <p:cNvPr id="962" name="矩形 451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44" name="群組 453"/>
            <p:cNvGrpSpPr/>
            <p:nvPr/>
          </p:nvGrpSpPr>
          <p:grpSpPr>
            <a:xfrm>
              <a:off x="5094032" y="4410408"/>
              <a:ext cx="3564384" cy="108000"/>
              <a:chOff x="1331640" y="4365104"/>
              <a:chExt cx="3564384" cy="108000"/>
            </a:xfrm>
          </p:grpSpPr>
          <p:grpSp>
            <p:nvGrpSpPr>
              <p:cNvPr id="918" name="群組 154"/>
              <p:cNvGrpSpPr/>
              <p:nvPr/>
            </p:nvGrpSpPr>
            <p:grpSpPr>
              <a:xfrm>
                <a:off x="3059832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939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949" name="矩形 438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50" name="矩形 439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951" name="矩形 440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2" name="矩形 441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3" name="矩形 442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54" name="矩形 443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55" name="矩形 444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56" name="矩形 445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0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941" name="矩形 430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2" name="矩形 431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943" name="矩形 432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944" name="矩形 433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945" name="矩形 434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6" name="矩形 435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7" name="矩形 436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48" name="矩形 437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</p:grpSp>
          </p:grpSp>
          <p:grpSp>
            <p:nvGrpSpPr>
              <p:cNvPr id="919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921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931" name="矩形 420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32" name="矩形 421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3" name="矩形 422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34" name="矩形 423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5" name="矩形 424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6" name="矩形 425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937" name="矩形 426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8" name="矩形 427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</p:grpSp>
            <p:grpSp>
              <p:nvGrpSpPr>
                <p:cNvPr id="922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923" name="矩形 412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4" name="矩形 413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5" name="矩形 414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26" name="矩形 415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7" name="矩形 416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928" name="矩形 417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矩形 418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矩形 419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</p:grpSp>
          </p:grpSp>
          <p:sp>
            <p:nvSpPr>
              <p:cNvPr id="920" name="矩形 409"/>
              <p:cNvSpPr>
                <a:spLocks noChangeAspect="1"/>
              </p:cNvSpPr>
              <p:nvPr/>
            </p:nvSpPr>
            <p:spPr>
              <a:xfrm>
                <a:off x="4788024" y="4365104"/>
                <a:ext cx="108000" cy="108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rgbClr val="00CCFF"/>
                    </a:solidFill>
                  </a:rPr>
                  <a:t>1</a:t>
                </a:r>
              </a:p>
            </p:txBody>
          </p:sp>
        </p:grpSp>
        <p:grpSp>
          <p:nvGrpSpPr>
            <p:cNvPr id="545" name="群組 494"/>
            <p:cNvGrpSpPr/>
            <p:nvPr/>
          </p:nvGrpSpPr>
          <p:grpSpPr>
            <a:xfrm>
              <a:off x="5040032" y="4194384"/>
              <a:ext cx="3672384" cy="108000"/>
              <a:chOff x="683568" y="5157192"/>
              <a:chExt cx="3672384" cy="108000"/>
            </a:xfrm>
          </p:grpSpPr>
          <p:grpSp>
            <p:nvGrpSpPr>
              <p:cNvPr id="876" name="群組 177"/>
              <p:cNvGrpSpPr/>
              <p:nvPr/>
            </p:nvGrpSpPr>
            <p:grpSpPr>
              <a:xfrm>
                <a:off x="2519760" y="5157192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898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900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910" name="矩形 399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911" name="矩形 400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912" name="矩形 401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矩形 402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914" name="矩形 403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矩形 404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916" name="矩形 405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917" name="矩形 406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1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902" name="矩形 391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903" name="矩形 392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矩形 393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905" name="矩形 394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906" name="矩形 395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7" name="矩形 396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908" name="矩形 397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9" name="矩形 398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9" name="矩形 388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rgbClr val="00CCFF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877" name="群組 178"/>
              <p:cNvGrpSpPr/>
              <p:nvPr/>
            </p:nvGrpSpPr>
            <p:grpSpPr>
              <a:xfrm>
                <a:off x="683568" y="5157192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878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880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890" name="矩形 379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891" name="矩形 380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2" name="矩形 381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3" name="矩形 382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894" name="矩形 383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5" name="矩形 384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896" name="矩形 385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7" name="矩形 386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1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882" name="矩形 371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883" name="矩形 372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4" name="矩形 373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885" name="矩形 374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6" name="矩形 375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矩形 376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888" name="矩形 377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9" name="矩形 378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6</a:t>
                      </a:r>
                    </a:p>
                  </p:txBody>
                </p:sp>
              </p:grpSp>
            </p:grpSp>
            <p:sp>
              <p:nvSpPr>
                <p:cNvPr id="879" name="矩形 368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46" name="群組 537"/>
            <p:cNvGrpSpPr/>
            <p:nvPr/>
          </p:nvGrpSpPr>
          <p:grpSpPr>
            <a:xfrm>
              <a:off x="5148006" y="4518408"/>
              <a:ext cx="3456442" cy="108000"/>
              <a:chOff x="1331640" y="4365104"/>
              <a:chExt cx="3456442" cy="108000"/>
            </a:xfrm>
          </p:grpSpPr>
          <p:grpSp>
            <p:nvGrpSpPr>
              <p:cNvPr id="838" name="群組 154"/>
              <p:cNvGrpSpPr/>
              <p:nvPr/>
            </p:nvGrpSpPr>
            <p:grpSpPr>
              <a:xfrm>
                <a:off x="3059832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858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68" name="矩形 35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869" name="矩形 35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0" name="矩形 35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1" name="矩形 36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2" name="矩形 36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73" name="矩形 362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74" name="矩形 363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矩形 364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9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60" name="矩形 349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1" name="矩形 350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862" name="矩形 351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863" name="矩形 352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矩形 353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5" name="矩形 354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矩形 355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67" name="矩形 356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839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840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50" name="矩形 339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51" name="矩形 340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52" name="矩形 341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矩形 342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矩形 343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5" name="矩形 344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856" name="矩形 345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857" name="矩形 346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1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42" name="矩形 331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" name="矩形 332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" name="矩形 333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45" name="矩形 334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46" name="矩形 335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7" name="矩形 336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8" name="矩形 337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9" name="矩形 338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</p:grpSp>
          </p:grpSp>
        </p:grpSp>
        <p:grpSp>
          <p:nvGrpSpPr>
            <p:cNvPr id="547" name="群組 576"/>
            <p:cNvGrpSpPr/>
            <p:nvPr/>
          </p:nvGrpSpPr>
          <p:grpSpPr>
            <a:xfrm>
              <a:off x="5202032" y="4626432"/>
              <a:ext cx="3348442" cy="108000"/>
              <a:chOff x="1331640" y="4365104"/>
              <a:chExt cx="3348442" cy="108000"/>
            </a:xfrm>
          </p:grpSpPr>
          <p:grpSp>
            <p:nvGrpSpPr>
              <p:cNvPr id="801" name="群組 154"/>
              <p:cNvGrpSpPr/>
              <p:nvPr/>
            </p:nvGrpSpPr>
            <p:grpSpPr>
              <a:xfrm>
                <a:off x="3059832" y="4365104"/>
                <a:ext cx="1620250" cy="108000"/>
                <a:chOff x="1331611" y="4509120"/>
                <a:chExt cx="1620250" cy="108000"/>
              </a:xfrm>
            </p:grpSpPr>
            <p:grpSp>
              <p:nvGrpSpPr>
                <p:cNvPr id="821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30" name="矩形 319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831" name="矩形 320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2" name="矩形 321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矩形 322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矩形 323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35" name="矩形 324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836" name="矩形 325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7" name="矩形 326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2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756125" cy="108000"/>
                  <a:chOff x="3995888" y="5445224"/>
                  <a:chExt cx="1260208" cy="180000"/>
                </a:xfrm>
              </p:grpSpPr>
              <p:sp>
                <p:nvSpPr>
                  <p:cNvPr id="823" name="矩形 312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矩形 313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825" name="矩形 314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826" name="矩形 315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矩形 316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矩形 317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矩形 318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802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803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13" name="矩形 302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14" name="矩形 303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矩形 304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6" name="矩形 305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矩形 306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" name="矩形 307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819" name="矩形 308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矩形 309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04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805" name="矩形 294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矩形 295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矩形 296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808" name="矩形 297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矩形 298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矩形 299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1" name="矩形 300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矩形 301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</p:grpSp>
          </p:grpSp>
        </p:grpSp>
        <p:grpSp>
          <p:nvGrpSpPr>
            <p:cNvPr id="548" name="群組 615"/>
            <p:cNvGrpSpPr/>
            <p:nvPr/>
          </p:nvGrpSpPr>
          <p:grpSpPr>
            <a:xfrm>
              <a:off x="5310032" y="4734432"/>
              <a:ext cx="3132418" cy="108000"/>
              <a:chOff x="1331640" y="4365104"/>
              <a:chExt cx="3132418" cy="108000"/>
            </a:xfrm>
          </p:grpSpPr>
          <p:grpSp>
            <p:nvGrpSpPr>
              <p:cNvPr id="766" name="群組 154"/>
              <p:cNvGrpSpPr/>
              <p:nvPr/>
            </p:nvGrpSpPr>
            <p:grpSpPr>
              <a:xfrm>
                <a:off x="3059832" y="4365104"/>
                <a:ext cx="1404226" cy="108000"/>
                <a:chOff x="1331611" y="4509120"/>
                <a:chExt cx="1404226" cy="108000"/>
              </a:xfrm>
            </p:grpSpPr>
            <p:grpSp>
              <p:nvGrpSpPr>
                <p:cNvPr id="786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93" name="矩形 282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94" name="矩形 283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5" name="矩形 284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96" name="矩形 285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矩形 286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98" name="矩形 287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99" name="矩形 288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0" name="矩形 289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</p:grpSp>
            <p:grpSp>
              <p:nvGrpSpPr>
                <p:cNvPr id="787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540101" cy="108000"/>
                  <a:chOff x="3995888" y="5445224"/>
                  <a:chExt cx="900168" cy="180000"/>
                </a:xfrm>
              </p:grpSpPr>
              <p:sp>
                <p:nvSpPr>
                  <p:cNvPr id="788" name="矩形 27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矩形 27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90" name="矩形 27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91" name="矩形 28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矩形 28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7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768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78" name="矩形 26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79" name="矩形 26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0" name="矩形 26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1" name="矩形 27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82" name="矩形 27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3" name="矩形 272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84" name="矩形 273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5" name="矩形 274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69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70" name="矩形 259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71" name="矩形 260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2" name="矩形 261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73" name="矩形 262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4" name="矩形 263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5" name="矩形 264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76" name="矩形 265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7" name="矩形 266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</p:grpSp>
          </p:grpSp>
        </p:grpSp>
        <p:grpSp>
          <p:nvGrpSpPr>
            <p:cNvPr id="549" name="群組 690"/>
            <p:cNvGrpSpPr/>
            <p:nvPr/>
          </p:nvGrpSpPr>
          <p:grpSpPr>
            <a:xfrm>
              <a:off x="5364088" y="4842456"/>
              <a:ext cx="3024394" cy="108000"/>
              <a:chOff x="1331640" y="4365104"/>
              <a:chExt cx="3024394" cy="108000"/>
            </a:xfrm>
          </p:grpSpPr>
          <p:grpSp>
            <p:nvGrpSpPr>
              <p:cNvPr id="732" name="群組 154"/>
              <p:cNvGrpSpPr/>
              <p:nvPr/>
            </p:nvGrpSpPr>
            <p:grpSpPr>
              <a:xfrm>
                <a:off x="3059832" y="4365104"/>
                <a:ext cx="1296202" cy="108000"/>
                <a:chOff x="1331611" y="4509120"/>
                <a:chExt cx="1296202" cy="108000"/>
              </a:xfrm>
            </p:grpSpPr>
            <p:grpSp>
              <p:nvGrpSpPr>
                <p:cNvPr id="752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58" name="矩形 247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59" name="矩形 248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60" name="矩形 249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1" name="矩形 250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2" name="矩形 251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63" name="矩形 252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64" name="矩形 253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65" name="矩形 254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3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432077" cy="108000"/>
                  <a:chOff x="3995888" y="5445224"/>
                  <a:chExt cx="720128" cy="180000"/>
                </a:xfrm>
              </p:grpSpPr>
              <p:sp>
                <p:nvSpPr>
                  <p:cNvPr id="754" name="矩形 243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5" name="矩形 244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56" name="矩形 245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57" name="矩形 246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33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734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44" name="矩形 233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45" name="矩形 234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6" name="矩形 235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47" name="矩形 236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8" name="矩形 237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9" name="矩形 238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50" name="矩形 239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1" name="矩形 240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</p:grpSp>
            <p:grpSp>
              <p:nvGrpSpPr>
                <p:cNvPr id="735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36" name="矩形 225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7" name="矩形 226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8" name="矩形 227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39" name="矩形 228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0" name="矩形 229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41" name="矩形 230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2" name="矩形 231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3" name="矩形 232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</p:grpSp>
          </p:grpSp>
        </p:grpSp>
        <p:grpSp>
          <p:nvGrpSpPr>
            <p:cNvPr id="550" name="群組 725"/>
            <p:cNvGrpSpPr/>
            <p:nvPr/>
          </p:nvGrpSpPr>
          <p:grpSpPr>
            <a:xfrm>
              <a:off x="5472032" y="4950456"/>
              <a:ext cx="2808371" cy="108000"/>
              <a:chOff x="1331640" y="4365104"/>
              <a:chExt cx="2808371" cy="108000"/>
            </a:xfrm>
          </p:grpSpPr>
          <p:grpSp>
            <p:nvGrpSpPr>
              <p:cNvPr id="700" name="群組 154"/>
              <p:cNvGrpSpPr/>
              <p:nvPr/>
            </p:nvGrpSpPr>
            <p:grpSpPr>
              <a:xfrm>
                <a:off x="3059832" y="4365104"/>
                <a:ext cx="1080179" cy="108000"/>
                <a:chOff x="1331611" y="4509120"/>
                <a:chExt cx="1080179" cy="108000"/>
              </a:xfrm>
            </p:grpSpPr>
            <p:grpSp>
              <p:nvGrpSpPr>
                <p:cNvPr id="720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24" name="矩形 213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25" name="矩形 214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矩形 215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7" name="矩形 216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8" name="矩形 217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29" name="矩形 218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0" dirty="0">
                      <a:solidFill>
                        <a:srgbClr val="FF00FF"/>
                      </a:solidFill>
                    </a:endParaRPr>
                  </a:p>
                </p:txBody>
              </p:sp>
              <p:sp>
                <p:nvSpPr>
                  <p:cNvPr id="730" name="矩形 219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1" name="矩形 220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1" name="群組 145"/>
                <p:cNvGrpSpPr>
                  <a:grpSpLocks noChangeAspect="1"/>
                </p:cNvGrpSpPr>
                <p:nvPr/>
              </p:nvGrpSpPr>
              <p:grpSpPr>
                <a:xfrm>
                  <a:off x="2195737" y="4509120"/>
                  <a:ext cx="216053" cy="108000"/>
                  <a:chOff x="3995888" y="5445224"/>
                  <a:chExt cx="360088" cy="180000"/>
                </a:xfrm>
              </p:grpSpPr>
              <p:sp>
                <p:nvSpPr>
                  <p:cNvPr id="722" name="矩形 211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3" name="矩形 212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01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702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12" name="矩形 201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13" name="矩形 202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4" name="矩形 203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5" name="矩形 204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6" name="矩形 205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7" name="矩形 206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718" name="矩形 207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9" name="矩形 208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3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704" name="矩形 193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5" name="矩形 194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6" name="矩形 195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707" name="矩形 196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矩形 197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矩形 198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0" name="矩形 199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1" name="矩形 200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</p:grpSp>
          </p:grpSp>
        </p:grpSp>
        <p:grpSp>
          <p:nvGrpSpPr>
            <p:cNvPr id="551" name="群組 759"/>
            <p:cNvGrpSpPr/>
            <p:nvPr/>
          </p:nvGrpSpPr>
          <p:grpSpPr>
            <a:xfrm>
              <a:off x="5580112" y="5058480"/>
              <a:ext cx="2592317" cy="108000"/>
              <a:chOff x="1331640" y="4365104"/>
              <a:chExt cx="2592317" cy="108000"/>
            </a:xfrm>
          </p:grpSpPr>
          <p:grpSp>
            <p:nvGrpSpPr>
              <p:cNvPr id="672" name="群組 136"/>
              <p:cNvGrpSpPr>
                <a:grpSpLocks noChangeAspect="1"/>
              </p:cNvGrpSpPr>
              <p:nvPr/>
            </p:nvGrpSpPr>
            <p:grpSpPr>
              <a:xfrm>
                <a:off x="3059832" y="4365104"/>
                <a:ext cx="864125" cy="108000"/>
                <a:chOff x="3995888" y="5445224"/>
                <a:chExt cx="1440208" cy="180000"/>
              </a:xfrm>
            </p:grpSpPr>
            <p:sp>
              <p:nvSpPr>
                <p:cNvPr id="692" name="矩形 181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693" name="矩形 182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矩形 183"/>
                <p:cNvSpPr>
                  <a:spLocks noChangeAspect="1"/>
                </p:cNvSpPr>
                <p:nvPr/>
              </p:nvSpPr>
              <p:spPr>
                <a:xfrm>
                  <a:off x="435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rgbClr val="00CCFF"/>
                      </a:solidFill>
                    </a:rPr>
                    <a:t>6</a:t>
                  </a:r>
                </a:p>
              </p:txBody>
            </p:sp>
            <p:sp>
              <p:nvSpPr>
                <p:cNvPr id="695" name="矩形 184"/>
                <p:cNvSpPr>
                  <a:spLocks noChangeAspect="1"/>
                </p:cNvSpPr>
                <p:nvPr/>
              </p:nvSpPr>
              <p:spPr>
                <a:xfrm>
                  <a:off x="453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矩形 185"/>
                <p:cNvSpPr>
                  <a:spLocks noChangeAspect="1"/>
                </p:cNvSpPr>
                <p:nvPr/>
              </p:nvSpPr>
              <p:spPr>
                <a:xfrm>
                  <a:off x="471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FF00FF"/>
                      </a:solidFill>
                    </a:rPr>
                    <a:t>1</a:t>
                  </a:r>
                </a:p>
              </p:txBody>
            </p:sp>
            <p:sp>
              <p:nvSpPr>
                <p:cNvPr id="697" name="矩形 186"/>
                <p:cNvSpPr>
                  <a:spLocks noChangeAspect="1"/>
                </p:cNvSpPr>
                <p:nvPr/>
              </p:nvSpPr>
              <p:spPr>
                <a:xfrm>
                  <a:off x="489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698" name="矩形 187"/>
                <p:cNvSpPr>
                  <a:spLocks noChangeAspect="1"/>
                </p:cNvSpPr>
                <p:nvPr/>
              </p:nvSpPr>
              <p:spPr>
                <a:xfrm>
                  <a:off x="507609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矩形 188"/>
                <p:cNvSpPr>
                  <a:spLocks noChangeAspect="1"/>
                </p:cNvSpPr>
                <p:nvPr/>
              </p:nvSpPr>
              <p:spPr>
                <a:xfrm>
                  <a:off x="525609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rgbClr val="00CCFF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673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674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84" name="矩形 173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685" name="矩形 174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6" name="矩形 175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7" name="矩形 176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  <a:endParaRPr lang="en-US" dirty="0">
                      <a:solidFill>
                        <a:srgbClr val="00CCFF"/>
                      </a:solidFill>
                    </a:endParaRPr>
                  </a:p>
                </p:txBody>
              </p:sp>
              <p:sp>
                <p:nvSpPr>
                  <p:cNvPr id="688" name="矩形 177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9" name="矩形 178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690" name="矩形 179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1" name="矩形 180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5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76" name="矩形 165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677" name="矩形 166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8" name="矩形 167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679" name="矩形 168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0" name="矩形 169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1" name="矩形 170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682" name="矩形 171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3" name="矩形 172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</p:grpSp>
          </p:grpSp>
        </p:grpSp>
        <p:grpSp>
          <p:nvGrpSpPr>
            <p:cNvPr id="552" name="群組 793"/>
            <p:cNvGrpSpPr/>
            <p:nvPr/>
          </p:nvGrpSpPr>
          <p:grpSpPr>
            <a:xfrm>
              <a:off x="5904032" y="5274504"/>
              <a:ext cx="1944246" cy="108011"/>
              <a:chOff x="1331640" y="4365104"/>
              <a:chExt cx="1944246" cy="108011"/>
            </a:xfrm>
          </p:grpSpPr>
          <p:grpSp>
            <p:nvGrpSpPr>
              <p:cNvPr id="650" name="群組 136"/>
              <p:cNvGrpSpPr>
                <a:grpSpLocks noChangeAspect="1"/>
              </p:cNvGrpSpPr>
              <p:nvPr/>
            </p:nvGrpSpPr>
            <p:grpSpPr>
              <a:xfrm>
                <a:off x="3059833" y="4365104"/>
                <a:ext cx="216053" cy="108000"/>
                <a:chOff x="3995888" y="5445224"/>
                <a:chExt cx="360088" cy="180000"/>
              </a:xfrm>
            </p:grpSpPr>
            <p:sp>
              <p:nvSpPr>
                <p:cNvPr id="670" name="矩形 159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671" name="矩形 160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rgbClr val="00CCFF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651" name="群組 154"/>
              <p:cNvGrpSpPr/>
              <p:nvPr/>
            </p:nvGrpSpPr>
            <p:grpSpPr>
              <a:xfrm>
                <a:off x="1331640" y="4365104"/>
                <a:ext cx="1728250" cy="108011"/>
                <a:chOff x="1331611" y="4509120"/>
                <a:chExt cx="1728250" cy="108011"/>
              </a:xfrm>
            </p:grpSpPr>
            <p:grpSp>
              <p:nvGrpSpPr>
                <p:cNvPr id="652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62" name="矩形 151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663" name="矩形 152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4" name="矩形 153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665" name="矩形 154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6" name="矩形 155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7" name="矩形 156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668" name="矩形 157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9" name="矩形 158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</p:grpSp>
            <p:grpSp>
              <p:nvGrpSpPr>
                <p:cNvPr id="653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6"/>
                  <a:ext cx="864125" cy="108005"/>
                  <a:chOff x="3995888" y="5445224"/>
                  <a:chExt cx="1440208" cy="180008"/>
                </a:xfrm>
              </p:grpSpPr>
              <p:sp>
                <p:nvSpPr>
                  <p:cNvPr id="654" name="矩形 143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5" name="矩形 144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6" name="矩形 145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657" name="矩形 146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矩形 147"/>
                  <p:cNvSpPr>
                    <a:spLocks noChangeAspect="1"/>
                  </p:cNvSpPr>
                  <p:nvPr/>
                </p:nvSpPr>
                <p:spPr>
                  <a:xfrm>
                    <a:off x="4716056" y="5445232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1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659" name="矩形 148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0" name="矩形 149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1" name="矩形 150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FF00FF"/>
                        </a:solidFill>
                      </a:rPr>
                      <a:t>6</a:t>
                    </a:r>
                  </a:p>
                </p:txBody>
              </p:sp>
            </p:grpSp>
          </p:grpSp>
        </p:grpSp>
        <p:grpSp>
          <p:nvGrpSpPr>
            <p:cNvPr id="553" name="群組 822"/>
            <p:cNvGrpSpPr/>
            <p:nvPr/>
          </p:nvGrpSpPr>
          <p:grpSpPr>
            <a:xfrm>
              <a:off x="5742032" y="5166480"/>
              <a:ext cx="2268293" cy="108000"/>
              <a:chOff x="1331640" y="4365104"/>
              <a:chExt cx="2268293" cy="108000"/>
            </a:xfrm>
          </p:grpSpPr>
          <p:grpSp>
            <p:nvGrpSpPr>
              <p:cNvPr id="625" name="群組 136"/>
              <p:cNvGrpSpPr>
                <a:grpSpLocks noChangeAspect="1"/>
              </p:cNvGrpSpPr>
              <p:nvPr/>
            </p:nvGrpSpPr>
            <p:grpSpPr>
              <a:xfrm>
                <a:off x="3059832" y="4365104"/>
                <a:ext cx="540101" cy="108000"/>
                <a:chOff x="3995888" y="5445224"/>
                <a:chExt cx="900168" cy="180000"/>
              </a:xfrm>
            </p:grpSpPr>
            <p:sp>
              <p:nvSpPr>
                <p:cNvPr id="645" name="矩形 134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dirty="0">
                    <a:solidFill>
                      <a:srgbClr val="FF00FF"/>
                    </a:solidFill>
                  </a:endParaRPr>
                </a:p>
              </p:txBody>
            </p:sp>
            <p:sp>
              <p:nvSpPr>
                <p:cNvPr id="646" name="矩形 135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矩形 136"/>
                <p:cNvSpPr>
                  <a:spLocks noChangeAspect="1"/>
                </p:cNvSpPr>
                <p:nvPr/>
              </p:nvSpPr>
              <p:spPr>
                <a:xfrm>
                  <a:off x="435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矩形 137"/>
                <p:cNvSpPr>
                  <a:spLocks noChangeAspect="1"/>
                </p:cNvSpPr>
                <p:nvPr/>
              </p:nvSpPr>
              <p:spPr>
                <a:xfrm>
                  <a:off x="453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9" name="矩形 138"/>
                <p:cNvSpPr>
                  <a:spLocks noChangeAspect="1"/>
                </p:cNvSpPr>
                <p:nvPr/>
              </p:nvSpPr>
              <p:spPr>
                <a:xfrm>
                  <a:off x="471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CCFF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626" name="群組 154"/>
              <p:cNvGrpSpPr/>
              <p:nvPr/>
            </p:nvGrpSpPr>
            <p:grpSpPr>
              <a:xfrm>
                <a:off x="1331640" y="4365104"/>
                <a:ext cx="1728250" cy="108000"/>
                <a:chOff x="1331611" y="4509120"/>
                <a:chExt cx="1728250" cy="108000"/>
              </a:xfrm>
            </p:grpSpPr>
            <p:grpSp>
              <p:nvGrpSpPr>
                <p:cNvPr id="627" name="群組 136"/>
                <p:cNvGrpSpPr>
                  <a:grpSpLocks noChangeAspect="1"/>
                </p:cNvGrpSpPr>
                <p:nvPr/>
              </p:nvGrpSpPr>
              <p:grpSpPr>
                <a:xfrm>
                  <a:off x="1331611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37" name="矩形 126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638" name="矩形 127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9" name="矩形 128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0" name="矩形 129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矩形 130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2" name="矩形 131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  <p:sp>
                <p:nvSpPr>
                  <p:cNvPr id="643" name="矩形 132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4" name="矩形 133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28" name="群組 145"/>
                <p:cNvGrpSpPr>
                  <a:grpSpLocks noChangeAspect="1"/>
                </p:cNvGrpSpPr>
                <p:nvPr/>
              </p:nvGrpSpPr>
              <p:grpSpPr>
                <a:xfrm>
                  <a:off x="2195736" y="4509120"/>
                  <a:ext cx="864125" cy="108000"/>
                  <a:chOff x="3995888" y="5445224"/>
                  <a:chExt cx="1440208" cy="180000"/>
                </a:xfrm>
              </p:grpSpPr>
              <p:sp>
                <p:nvSpPr>
                  <p:cNvPr id="629" name="矩形 118"/>
                  <p:cNvSpPr>
                    <a:spLocks noChangeAspect="1"/>
                  </p:cNvSpPr>
                  <p:nvPr/>
                </p:nvSpPr>
                <p:spPr>
                  <a:xfrm>
                    <a:off x="3995888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0" name="矩形 119"/>
                  <p:cNvSpPr>
                    <a:spLocks noChangeAspect="1"/>
                  </p:cNvSpPr>
                  <p:nvPr/>
                </p:nvSpPr>
                <p:spPr>
                  <a:xfrm>
                    <a:off x="417597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1" name="矩形 120"/>
                  <p:cNvSpPr>
                    <a:spLocks noChangeAspect="1"/>
                  </p:cNvSpPr>
                  <p:nvPr/>
                </p:nvSpPr>
                <p:spPr>
                  <a:xfrm>
                    <a:off x="435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1</a:t>
                    </a:r>
                  </a:p>
                </p:txBody>
              </p:sp>
              <p:sp>
                <p:nvSpPr>
                  <p:cNvPr id="632" name="矩形 121"/>
                  <p:cNvSpPr>
                    <a:spLocks noChangeAspect="1"/>
                  </p:cNvSpPr>
                  <p:nvPr/>
                </p:nvSpPr>
                <p:spPr>
                  <a:xfrm>
                    <a:off x="453601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3" name="矩形 122"/>
                  <p:cNvSpPr>
                    <a:spLocks noChangeAspect="1"/>
                  </p:cNvSpPr>
                  <p:nvPr/>
                </p:nvSpPr>
                <p:spPr>
                  <a:xfrm>
                    <a:off x="471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4" name="矩形 123"/>
                  <p:cNvSpPr>
                    <a:spLocks noChangeAspect="1"/>
                  </p:cNvSpPr>
                  <p:nvPr/>
                </p:nvSpPr>
                <p:spPr>
                  <a:xfrm>
                    <a:off x="489605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5" name="矩形 124"/>
                  <p:cNvSpPr>
                    <a:spLocks noChangeAspect="1"/>
                  </p:cNvSpPr>
                  <p:nvPr/>
                </p:nvSpPr>
                <p:spPr>
                  <a:xfrm>
                    <a:off x="507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6" name="矩形 125"/>
                  <p:cNvSpPr>
                    <a:spLocks noChangeAspect="1"/>
                  </p:cNvSpPr>
                  <p:nvPr/>
                </p:nvSpPr>
                <p:spPr>
                  <a:xfrm>
                    <a:off x="5256096" y="5445224"/>
                    <a:ext cx="180000" cy="180000"/>
                  </a:xfrm>
                  <a:prstGeom prst="rect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dirty="0">
                        <a:solidFill>
                          <a:srgbClr val="00CCFF"/>
                        </a:solidFill>
                      </a:rPr>
                      <a:t>6</a:t>
                    </a:r>
                  </a:p>
                </p:txBody>
              </p:sp>
            </p:grpSp>
          </p:grpSp>
        </p:grpSp>
        <p:grpSp>
          <p:nvGrpSpPr>
            <p:cNvPr id="554" name="群組 154"/>
            <p:cNvGrpSpPr/>
            <p:nvPr/>
          </p:nvGrpSpPr>
          <p:grpSpPr>
            <a:xfrm>
              <a:off x="6120032" y="5382504"/>
              <a:ext cx="1512226" cy="108000"/>
              <a:chOff x="1331611" y="4509120"/>
              <a:chExt cx="1512226" cy="108000"/>
            </a:xfrm>
          </p:grpSpPr>
          <p:grpSp>
            <p:nvGrpSpPr>
              <p:cNvPr id="609" name="群組 136"/>
              <p:cNvGrpSpPr>
                <a:grpSpLocks noChangeAspect="1"/>
              </p:cNvGrpSpPr>
              <p:nvPr/>
            </p:nvGrpSpPr>
            <p:grpSpPr>
              <a:xfrm>
                <a:off x="1331611" y="4509120"/>
                <a:ext cx="864125" cy="108000"/>
                <a:chOff x="3995888" y="5445224"/>
                <a:chExt cx="1440208" cy="180000"/>
              </a:xfrm>
            </p:grpSpPr>
            <p:sp>
              <p:nvSpPr>
                <p:cNvPr id="617" name="矩形 106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FF00FF"/>
                      </a:solidFill>
                    </a:rPr>
                    <a:t>1</a:t>
                  </a:r>
                </a:p>
              </p:txBody>
            </p:sp>
            <p:sp>
              <p:nvSpPr>
                <p:cNvPr id="618" name="矩形 107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矩形 108"/>
                <p:cNvSpPr>
                  <a:spLocks noChangeAspect="1"/>
                </p:cNvSpPr>
                <p:nvPr/>
              </p:nvSpPr>
              <p:spPr>
                <a:xfrm>
                  <a:off x="435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矩形 109"/>
                <p:cNvSpPr>
                  <a:spLocks noChangeAspect="1"/>
                </p:cNvSpPr>
                <p:nvPr/>
              </p:nvSpPr>
              <p:spPr>
                <a:xfrm>
                  <a:off x="453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rgbClr val="00CCFF"/>
                      </a:solidFill>
                    </a:rPr>
                    <a:t>1</a:t>
                  </a:r>
                </a:p>
              </p:txBody>
            </p:sp>
            <p:sp>
              <p:nvSpPr>
                <p:cNvPr id="621" name="矩形 110"/>
                <p:cNvSpPr>
                  <a:spLocks noChangeAspect="1"/>
                </p:cNvSpPr>
                <p:nvPr/>
              </p:nvSpPr>
              <p:spPr>
                <a:xfrm>
                  <a:off x="471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矩形 111"/>
                <p:cNvSpPr>
                  <a:spLocks noChangeAspect="1"/>
                </p:cNvSpPr>
                <p:nvPr/>
              </p:nvSpPr>
              <p:spPr>
                <a:xfrm>
                  <a:off x="489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FF00FF"/>
                      </a:solidFill>
                    </a:rPr>
                    <a:t>6</a:t>
                  </a:r>
                </a:p>
              </p:txBody>
            </p:sp>
            <p:sp>
              <p:nvSpPr>
                <p:cNvPr id="623" name="矩形 112"/>
                <p:cNvSpPr>
                  <a:spLocks noChangeAspect="1"/>
                </p:cNvSpPr>
                <p:nvPr/>
              </p:nvSpPr>
              <p:spPr>
                <a:xfrm>
                  <a:off x="507609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矩形 113"/>
                <p:cNvSpPr>
                  <a:spLocks noChangeAspect="1"/>
                </p:cNvSpPr>
                <p:nvPr/>
              </p:nvSpPr>
              <p:spPr>
                <a:xfrm>
                  <a:off x="525609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0" name="群組 145"/>
              <p:cNvGrpSpPr>
                <a:grpSpLocks noChangeAspect="1"/>
              </p:cNvGrpSpPr>
              <p:nvPr/>
            </p:nvGrpSpPr>
            <p:grpSpPr>
              <a:xfrm>
                <a:off x="2195736" y="4509120"/>
                <a:ext cx="648101" cy="108000"/>
                <a:chOff x="3995888" y="5445224"/>
                <a:chExt cx="1080168" cy="180000"/>
              </a:xfrm>
            </p:grpSpPr>
            <p:sp>
              <p:nvSpPr>
                <p:cNvPr id="611" name="矩形 100"/>
                <p:cNvSpPr>
                  <a:spLocks noChangeAspect="1"/>
                </p:cNvSpPr>
                <p:nvPr/>
              </p:nvSpPr>
              <p:spPr>
                <a:xfrm>
                  <a:off x="3995888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rgbClr val="00CCFF"/>
                      </a:solidFill>
                    </a:rPr>
                    <a:t>6</a:t>
                  </a:r>
                </a:p>
              </p:txBody>
            </p:sp>
            <p:sp>
              <p:nvSpPr>
                <p:cNvPr id="612" name="矩形 101"/>
                <p:cNvSpPr>
                  <a:spLocks noChangeAspect="1"/>
                </p:cNvSpPr>
                <p:nvPr/>
              </p:nvSpPr>
              <p:spPr>
                <a:xfrm>
                  <a:off x="417597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3" name="矩形 102"/>
                <p:cNvSpPr>
                  <a:spLocks noChangeAspect="1"/>
                </p:cNvSpPr>
                <p:nvPr/>
              </p:nvSpPr>
              <p:spPr>
                <a:xfrm>
                  <a:off x="435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FF00FF"/>
                      </a:solidFill>
                    </a:rPr>
                    <a:t>1</a:t>
                  </a:r>
                </a:p>
              </p:txBody>
            </p:sp>
            <p:sp>
              <p:nvSpPr>
                <p:cNvPr id="614" name="矩形 103"/>
                <p:cNvSpPr>
                  <a:spLocks noChangeAspect="1"/>
                </p:cNvSpPr>
                <p:nvPr/>
              </p:nvSpPr>
              <p:spPr>
                <a:xfrm>
                  <a:off x="453601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矩形 104"/>
                <p:cNvSpPr>
                  <a:spLocks noChangeAspect="1"/>
                </p:cNvSpPr>
                <p:nvPr/>
              </p:nvSpPr>
              <p:spPr>
                <a:xfrm>
                  <a:off x="471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矩形 105"/>
                <p:cNvSpPr>
                  <a:spLocks noChangeAspect="1"/>
                </p:cNvSpPr>
                <p:nvPr/>
              </p:nvSpPr>
              <p:spPr>
                <a:xfrm>
                  <a:off x="4896056" y="5445224"/>
                  <a:ext cx="180000" cy="180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rgbClr val="00CCFF"/>
                      </a:solidFill>
                    </a:rPr>
                    <a:t>1</a:t>
                  </a:r>
                </a:p>
              </p:txBody>
            </p:sp>
          </p:grpSp>
        </p:grpSp>
        <p:grpSp>
          <p:nvGrpSpPr>
            <p:cNvPr id="555" name="群組 136"/>
            <p:cNvGrpSpPr>
              <a:grpSpLocks noChangeAspect="1"/>
            </p:cNvGrpSpPr>
            <p:nvPr/>
          </p:nvGrpSpPr>
          <p:grpSpPr>
            <a:xfrm>
              <a:off x="6444208" y="5490514"/>
              <a:ext cx="864125" cy="108002"/>
              <a:chOff x="3995888" y="5445220"/>
              <a:chExt cx="1440208" cy="180004"/>
            </a:xfrm>
          </p:grpSpPr>
          <p:sp>
            <p:nvSpPr>
              <p:cNvPr id="601" name="矩形 90"/>
              <p:cNvSpPr>
                <a:spLocks noChangeAspect="1"/>
              </p:cNvSpPr>
              <p:nvPr/>
            </p:nvSpPr>
            <p:spPr>
              <a:xfrm>
                <a:off x="3995888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FF00FF"/>
                    </a:solidFill>
                  </a:rPr>
                  <a:t>1</a:t>
                </a:r>
              </a:p>
            </p:txBody>
          </p:sp>
          <p:sp>
            <p:nvSpPr>
              <p:cNvPr id="602" name="矩形 91"/>
              <p:cNvSpPr>
                <a:spLocks noChangeAspect="1"/>
              </p:cNvSpPr>
              <p:nvPr/>
            </p:nvSpPr>
            <p:spPr>
              <a:xfrm>
                <a:off x="4175976" y="5445220"/>
                <a:ext cx="179999" cy="179999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矩形 92"/>
              <p:cNvSpPr>
                <a:spLocks noChangeAspect="1"/>
              </p:cNvSpPr>
              <p:nvPr/>
            </p:nvSpPr>
            <p:spPr>
              <a:xfrm>
                <a:off x="435601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rgbClr val="00CCFF"/>
                    </a:solidFill>
                  </a:rPr>
                  <a:t>6</a:t>
                </a:r>
              </a:p>
            </p:txBody>
          </p:sp>
          <p:sp>
            <p:nvSpPr>
              <p:cNvPr id="604" name="矩形 93"/>
              <p:cNvSpPr>
                <a:spLocks noChangeAspect="1"/>
              </p:cNvSpPr>
              <p:nvPr/>
            </p:nvSpPr>
            <p:spPr>
              <a:xfrm>
                <a:off x="453601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矩形 94"/>
              <p:cNvSpPr>
                <a:spLocks noChangeAspect="1"/>
              </p:cNvSpPr>
              <p:nvPr/>
            </p:nvSpPr>
            <p:spPr>
              <a:xfrm>
                <a:off x="471605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矩形 95"/>
              <p:cNvSpPr>
                <a:spLocks noChangeAspect="1"/>
              </p:cNvSpPr>
              <p:nvPr/>
            </p:nvSpPr>
            <p:spPr>
              <a:xfrm>
                <a:off x="489605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FF00FF"/>
                    </a:solidFill>
                  </a:rPr>
                  <a:t>6</a:t>
                </a:r>
              </a:p>
            </p:txBody>
          </p:sp>
          <p:sp>
            <p:nvSpPr>
              <p:cNvPr id="607" name="矩形 96"/>
              <p:cNvSpPr>
                <a:spLocks noChangeAspect="1"/>
              </p:cNvSpPr>
              <p:nvPr/>
            </p:nvSpPr>
            <p:spPr>
              <a:xfrm>
                <a:off x="507609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矩形 97"/>
              <p:cNvSpPr>
                <a:spLocks noChangeAspect="1"/>
              </p:cNvSpPr>
              <p:nvPr/>
            </p:nvSpPr>
            <p:spPr>
              <a:xfrm>
                <a:off x="5256096" y="5445224"/>
                <a:ext cx="180000" cy="180000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rgbClr val="00CCFF"/>
                    </a:solidFill>
                  </a:rPr>
                  <a:t>1</a:t>
                </a:r>
              </a:p>
            </p:txBody>
          </p:sp>
        </p:grpSp>
        <p:cxnSp>
          <p:nvCxnSpPr>
            <p:cNvPr id="556" name="直線單箭頭接點 673"/>
            <p:cNvCxnSpPr>
              <a:cxnSpLocks/>
            </p:cNvCxnSpPr>
            <p:nvPr/>
          </p:nvCxnSpPr>
          <p:spPr>
            <a:xfrm flipH="1">
              <a:off x="4644008" y="3645024"/>
              <a:ext cx="2160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7" name="文字方塊 674"/>
            <p:cNvSpPr txBox="1"/>
            <p:nvPr/>
          </p:nvSpPr>
          <p:spPr>
            <a:xfrm>
              <a:off x="4501439" y="3352491"/>
              <a:ext cx="576064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+x</a:t>
              </a:r>
            </a:p>
          </p:txBody>
        </p:sp>
        <p:grpSp>
          <p:nvGrpSpPr>
            <p:cNvPr id="558" name="群組 676"/>
            <p:cNvGrpSpPr>
              <a:grpSpLocks noChangeAspect="1"/>
            </p:cNvGrpSpPr>
            <p:nvPr/>
          </p:nvGrpSpPr>
          <p:grpSpPr>
            <a:xfrm>
              <a:off x="5040000" y="4302000"/>
              <a:ext cx="3672000" cy="108000"/>
              <a:chOff x="683568" y="5157192"/>
              <a:chExt cx="3672384" cy="108000"/>
            </a:xfrm>
          </p:grpSpPr>
          <p:grpSp>
            <p:nvGrpSpPr>
              <p:cNvPr id="559" name="群組 177"/>
              <p:cNvGrpSpPr/>
              <p:nvPr/>
            </p:nvGrpSpPr>
            <p:grpSpPr>
              <a:xfrm>
                <a:off x="2519760" y="5157192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581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583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593" name="矩形 82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94" name="矩形 83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595" name="矩形 84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矩形 85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97" name="矩形 86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8" name="矩形 87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99" name="矩形 88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600" name="矩形 89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4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585" name="矩形 74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586" name="矩形 75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7" name="矩形 76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  <p:sp>
                  <p:nvSpPr>
                    <p:cNvPr id="588" name="矩形 77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589" name="矩形 78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0" name="矩形 79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91" name="矩形 80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2" name="矩形 81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000" dirty="0">
                        <a:solidFill>
                          <a:srgbClr val="FF00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82" name="矩形 71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dirty="0">
                      <a:solidFill>
                        <a:srgbClr val="00CCFF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560" name="群組 178"/>
              <p:cNvGrpSpPr/>
              <p:nvPr/>
            </p:nvGrpSpPr>
            <p:grpSpPr>
              <a:xfrm>
                <a:off x="683568" y="5157192"/>
                <a:ext cx="1836192" cy="108000"/>
                <a:chOff x="1547664" y="5661248"/>
                <a:chExt cx="1836192" cy="108000"/>
              </a:xfrm>
            </p:grpSpPr>
            <p:grpSp>
              <p:nvGrpSpPr>
                <p:cNvPr id="561" name="群組 154"/>
                <p:cNvGrpSpPr/>
                <p:nvPr/>
              </p:nvGrpSpPr>
              <p:grpSpPr>
                <a:xfrm>
                  <a:off x="1547664" y="5661248"/>
                  <a:ext cx="1728250" cy="108000"/>
                  <a:chOff x="1331611" y="4509120"/>
                  <a:chExt cx="1728250" cy="108000"/>
                </a:xfrm>
              </p:grpSpPr>
              <p:grpSp>
                <p:nvGrpSpPr>
                  <p:cNvPr id="563" name="群組 136"/>
                  <p:cNvGrpSpPr>
                    <a:grpSpLocks noChangeAspect="1"/>
                  </p:cNvGrpSpPr>
                  <p:nvPr/>
                </p:nvGrpSpPr>
                <p:grpSpPr>
                  <a:xfrm>
                    <a:off x="1331611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573" name="矩形 62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74" name="矩形 63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5" name="矩形 64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6" name="矩形 65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77" name="矩形 66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8" name="矩形 67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579" name="矩形 68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0" name="矩形 69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64" name="群組 145"/>
                  <p:cNvGrpSpPr>
                    <a:grpSpLocks noChangeAspect="1"/>
                  </p:cNvGrpSpPr>
                  <p:nvPr/>
                </p:nvGrpSpPr>
                <p:grpSpPr>
                  <a:xfrm>
                    <a:off x="2195736" y="4509120"/>
                    <a:ext cx="864125" cy="108000"/>
                    <a:chOff x="3995888" y="5445224"/>
                    <a:chExt cx="1440208" cy="180000"/>
                  </a:xfrm>
                </p:grpSpPr>
                <p:sp>
                  <p:nvSpPr>
                    <p:cNvPr id="565" name="矩形 54"/>
                    <p:cNvSpPr>
                      <a:spLocks noChangeAspect="1"/>
                    </p:cNvSpPr>
                    <p:nvPr/>
                  </p:nvSpPr>
                  <p:spPr>
                    <a:xfrm>
                      <a:off x="3995888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6</a:t>
                      </a:r>
                    </a:p>
                  </p:txBody>
                </p:sp>
                <p:sp>
                  <p:nvSpPr>
                    <p:cNvPr id="566" name="矩形 55"/>
                    <p:cNvSpPr>
                      <a:spLocks noChangeAspect="1"/>
                    </p:cNvSpPr>
                    <p:nvPr/>
                  </p:nvSpPr>
                  <p:spPr>
                    <a:xfrm>
                      <a:off x="417597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7" name="矩形 56"/>
                    <p:cNvSpPr>
                      <a:spLocks noChangeAspect="1"/>
                    </p:cNvSpPr>
                    <p:nvPr/>
                  </p:nvSpPr>
                  <p:spPr>
                    <a:xfrm>
                      <a:off x="435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68" name="矩形 57"/>
                    <p:cNvSpPr>
                      <a:spLocks noChangeAspect="1"/>
                    </p:cNvSpPr>
                    <p:nvPr/>
                  </p:nvSpPr>
                  <p:spPr>
                    <a:xfrm>
                      <a:off x="453601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9" name="矩形 58"/>
                    <p:cNvSpPr>
                      <a:spLocks noChangeAspect="1"/>
                    </p:cNvSpPr>
                    <p:nvPr/>
                  </p:nvSpPr>
                  <p:spPr>
                    <a:xfrm>
                      <a:off x="471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0" name="矩形 59"/>
                    <p:cNvSpPr>
                      <a:spLocks noChangeAspect="1"/>
                    </p:cNvSpPr>
                    <p:nvPr/>
                  </p:nvSpPr>
                  <p:spPr>
                    <a:xfrm>
                      <a:off x="489605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CCFF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71" name="矩形 60"/>
                    <p:cNvSpPr>
                      <a:spLocks noChangeAspect="1"/>
                    </p:cNvSpPr>
                    <p:nvPr/>
                  </p:nvSpPr>
                  <p:spPr>
                    <a:xfrm>
                      <a:off x="507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2" name="矩形 61"/>
                    <p:cNvSpPr>
                      <a:spLocks noChangeAspect="1"/>
                    </p:cNvSpPr>
                    <p:nvPr/>
                  </p:nvSpPr>
                  <p:spPr>
                    <a:xfrm>
                      <a:off x="5256096" y="5445224"/>
                      <a:ext cx="180000" cy="180000"/>
                    </a:xfrm>
                    <a:prstGeom prst="rect">
                      <a:avLst/>
                    </a:prstGeom>
                    <a:noFill/>
                    <a:ln w="127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FF"/>
                          </a:solidFill>
                        </a:rPr>
                        <a:t>6</a:t>
                      </a:r>
                    </a:p>
                  </p:txBody>
                </p:sp>
              </p:grpSp>
            </p:grpSp>
            <p:sp>
              <p:nvSpPr>
                <p:cNvPr id="562" name="矩形 51"/>
                <p:cNvSpPr>
                  <a:spLocks noChangeAspect="1"/>
                </p:cNvSpPr>
                <p:nvPr/>
              </p:nvSpPr>
              <p:spPr>
                <a:xfrm>
                  <a:off x="3275856" y="5661248"/>
                  <a:ext cx="108000" cy="108000"/>
                </a:xfrm>
                <a:prstGeom prst="rect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999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2952328" cy="2578612"/>
          </a:xfrm>
          <a:prstGeom prst="rect">
            <a:avLst/>
          </a:prstGeom>
        </p:spPr>
      </p:pic>
      <p:pic>
        <p:nvPicPr>
          <p:cNvPr id="3077" name="Picture 5" descr="C:\Users\suen\Pictures\圖片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573016"/>
            <a:ext cx="1876425" cy="1704975"/>
          </a:xfrm>
          <a:prstGeom prst="rect">
            <a:avLst/>
          </a:prstGeom>
          <a:noFill/>
        </p:spPr>
      </p:pic>
      <p:sp>
        <p:nvSpPr>
          <p:cNvPr id="493" name="矩形 492"/>
          <p:cNvSpPr/>
          <p:nvPr/>
        </p:nvSpPr>
        <p:spPr>
          <a:xfrm>
            <a:off x="7236296" y="1124744"/>
            <a:ext cx="1691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南京大学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吉林大学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群組 51"/>
          <p:cNvGrpSpPr/>
          <p:nvPr/>
        </p:nvGrpSpPr>
        <p:grpSpPr>
          <a:xfrm>
            <a:off x="5436096" y="1700808"/>
            <a:ext cx="3563888" cy="5043916"/>
            <a:chOff x="4260979" y="-1363060"/>
            <a:chExt cx="4786314" cy="648067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0979" y="-1363060"/>
              <a:ext cx="4786314" cy="6480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7" name="矩形 46"/>
            <p:cNvSpPr/>
            <p:nvPr/>
          </p:nvSpPr>
          <p:spPr>
            <a:xfrm>
              <a:off x="5980165" y="-639748"/>
              <a:ext cx="14879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σ</a:t>
              </a:r>
              <a:r>
                <a:rPr lang="en-US" sz="2000" dirty="0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 = 41 </a:t>
              </a:r>
              <a:r>
                <a:rPr lang="en-US" sz="2000" dirty="0" err="1" smtClean="0">
                  <a:solidFill>
                    <a:srgbClr val="FF0000"/>
                  </a:solidFill>
                  <a:latin typeface="Arial Black" pitchFamily="34" charset="0"/>
                  <a:cs typeface="Times New Roman" pitchFamily="18" charset="0"/>
                </a:rPr>
                <a:t>nb</a:t>
              </a:r>
              <a:endParaRPr lang="zh-TW" altLang="en-US" sz="2000" dirty="0">
                <a:latin typeface="Arial Black" pitchFamily="34" charset="0"/>
              </a:endParaRPr>
            </a:p>
          </p:txBody>
        </p:sp>
        <p:cxnSp>
          <p:nvCxnSpPr>
            <p:cNvPr id="49" name="直線單箭頭接點 48"/>
            <p:cNvCxnSpPr/>
            <p:nvPr/>
          </p:nvCxnSpPr>
          <p:spPr>
            <a:xfrm rot="10800000">
              <a:off x="5493422" y="-559380"/>
              <a:ext cx="285752" cy="14285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en-US" altLang="zh-TW" b="1" dirty="0" smtClean="0"/>
              <a:t>High-Lumi Z-pole Physics goal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"/>
          </p:nvPr>
        </p:nvSpPr>
        <p:spPr>
          <a:xfrm>
            <a:off x="8286776" y="6477000"/>
            <a:ext cx="785786" cy="285728"/>
          </a:xfrm>
        </p:spPr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4</a:t>
            </a:fld>
            <a:endParaRPr lang="en-US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301208"/>
            <a:ext cx="810358" cy="121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1409359" cy="89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ectangle 45"/>
          <p:cNvSpPr/>
          <p:nvPr/>
        </p:nvSpPr>
        <p:spPr>
          <a:xfrm>
            <a:off x="3491880" y="764704"/>
            <a:ext cx="5184576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</a:rPr>
              <a:t>Z-</a:t>
            </a:r>
            <a:r>
              <a:rPr lang="it-IT" sz="2400" b="1" dirty="0" smtClean="0">
                <a:solidFill>
                  <a:srgbClr val="FF0000"/>
                </a:solidFill>
              </a:rPr>
              <a:t>lineshape</a:t>
            </a:r>
            <a:r>
              <a:rPr lang="it-IT" sz="2400" b="1" i="1" dirty="0" smtClean="0">
                <a:solidFill>
                  <a:srgbClr val="FF0000"/>
                </a:solidFill>
              </a:rPr>
              <a:t>   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solidFill>
                  <a:srgbClr val="FF0000"/>
                </a:solidFill>
                <a:cs typeface="Times New Roman" pitchFamily="18" charset="0"/>
              </a:rPr>
              <a:t>−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Z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4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spc="-1000" dirty="0" smtClean="0">
                <a:solidFill>
                  <a:srgbClr val="FF0000"/>
                </a:solidFill>
                <a:cs typeface="Times New Roman" pitchFamily="18" charset="0"/>
              </a:rPr>
              <a:t>q</a:t>
            </a: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‾</a:t>
            </a:r>
            <a:endParaRPr lang="en-US" sz="2400" b="1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marL="355600" indent="-355600">
              <a:buFont typeface="Wingdings" pitchFamily="2" charset="2"/>
              <a:buChar char="l"/>
            </a:pPr>
            <a:r>
              <a:rPr lang="it-IT" sz="2400" b="1" dirty="0" smtClean="0">
                <a:cs typeface="Times New Roman" pitchFamily="18" charset="0"/>
              </a:rPr>
              <a:t>Luminosity </a:t>
            </a:r>
            <a:r>
              <a:rPr lang="en-US" altLang="zh-TW" sz="2400" b="1" dirty="0" smtClean="0">
                <a:cs typeface="Times New Roman" pitchFamily="18" charset="0"/>
              </a:rPr>
              <a:t>by </a:t>
            </a:r>
            <a:r>
              <a:rPr lang="it-IT" sz="2400" b="1" dirty="0" smtClean="0"/>
              <a:t>Bhabha   </a:t>
            </a:r>
            <a:r>
              <a:rPr lang="it-IT" sz="2400" b="1" i="1" dirty="0" smtClean="0"/>
              <a:t>e</a:t>
            </a:r>
            <a:r>
              <a:rPr lang="it-IT" sz="2400" b="1" i="1" baseline="30000" dirty="0" smtClean="0"/>
              <a:t>+</a:t>
            </a:r>
            <a:r>
              <a:rPr lang="it-IT" sz="2400" b="1" i="1" dirty="0" smtClean="0"/>
              <a:t>e</a:t>
            </a:r>
            <a:r>
              <a:rPr lang="it-IT" sz="2400" b="1" i="1" baseline="30000" dirty="0" smtClean="0"/>
              <a:t>−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2400" b="1" i="1" dirty="0" smtClean="0"/>
              <a:t> e</a:t>
            </a:r>
            <a:r>
              <a:rPr lang="it-IT" sz="2400" b="1" i="1" baseline="30000" dirty="0" smtClean="0"/>
              <a:t>+</a:t>
            </a:r>
            <a:r>
              <a:rPr lang="it-IT" sz="2400" b="1" i="1" dirty="0" smtClean="0"/>
              <a:t>e</a:t>
            </a:r>
            <a:r>
              <a:rPr lang="it-IT" sz="2400" b="1" i="1" baseline="30000" dirty="0" smtClean="0"/>
              <a:t>−</a:t>
            </a:r>
            <a:endParaRPr lang="it-IT" sz="2400" b="1" dirty="0" smtClean="0"/>
          </a:p>
        </p:txBody>
      </p:sp>
      <p:grpSp>
        <p:nvGrpSpPr>
          <p:cNvPr id="16" name="群組 15"/>
          <p:cNvGrpSpPr/>
          <p:nvPr/>
        </p:nvGrpSpPr>
        <p:grpSpPr>
          <a:xfrm>
            <a:off x="1584176" y="4344361"/>
            <a:ext cx="3714752" cy="2418409"/>
            <a:chOff x="1619672" y="3841303"/>
            <a:chExt cx="3714752" cy="2418409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19672" y="4005064"/>
              <a:ext cx="3714752" cy="2254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矩形 26"/>
            <p:cNvSpPr/>
            <p:nvPr/>
          </p:nvSpPr>
          <p:spPr>
            <a:xfrm>
              <a:off x="2243102" y="3841303"/>
              <a:ext cx="29049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dirty="0" err="1" smtClean="0"/>
                <a:t>hep</a:t>
              </a:r>
              <a:r>
                <a:rPr lang="en-US" altLang="zh-TW" sz="1400" dirty="0" smtClean="0"/>
                <a:t>-ph/0411321 NPB 716 (2005) 280</a:t>
              </a:r>
              <a:endParaRPr lang="zh-TW" altLang="en-US" sz="1400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627784" y="4221088"/>
              <a:ext cx="1071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Bhabha</a:t>
              </a:r>
            </a:p>
            <a:p>
              <a:r>
                <a:rPr lang="en-US" altLang="zh-TW" dirty="0" smtClean="0">
                  <a:solidFill>
                    <a:srgbClr val="FF0000"/>
                  </a:solidFill>
                </a:rPr>
                <a:t>at </a:t>
              </a:r>
              <a:r>
                <a:rPr lang="el-GR" altLang="zh-TW" dirty="0" smtClean="0">
                  <a:solidFill>
                    <a:srgbClr val="FF0000"/>
                  </a:solidFill>
                </a:rPr>
                <a:t>θ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= 5</a:t>
              </a:r>
              <a:r>
                <a:rPr lang="en-US" altLang="zh-TW" baseline="30000" dirty="0" smtClean="0">
                  <a:solidFill>
                    <a:srgbClr val="FF0000"/>
                  </a:solidFill>
                </a:rPr>
                <a:t>o</a:t>
              </a:r>
              <a:endParaRPr lang="zh-TW" altLang="en-US" baseline="30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2" descr="Fig. 1. Measurements of the hadron production cross-section around the Z resonance. The curves indicate the predicted cross-section for two, three and four neutrino species with Standard Model couplings and negligible mass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92696"/>
            <a:ext cx="3333750" cy="2762251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0" y="3717032"/>
            <a:ext cx="1864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 November 2005</a:t>
            </a:r>
            <a:endParaRPr lang="en-US" dirty="0"/>
          </a:p>
        </p:txBody>
      </p:sp>
      <p:pic>
        <p:nvPicPr>
          <p:cNvPr id="19" name="Picture 3" descr="C:\Users\suen\Pictures\圖片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01008"/>
            <a:ext cx="2224589" cy="294648"/>
          </a:xfrm>
          <a:prstGeom prst="rect">
            <a:avLst/>
          </a:prstGeom>
          <a:noFill/>
        </p:spPr>
      </p:pic>
      <p:sp>
        <p:nvSpPr>
          <p:cNvPr id="20" name="矩形 19"/>
          <p:cNvSpPr/>
          <p:nvPr/>
        </p:nvSpPr>
        <p:spPr>
          <a:xfrm>
            <a:off x="2267744" y="2780928"/>
            <a:ext cx="3168352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M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 = 91187.5 ± 2.1 MeV    2.3 × 10</a:t>
            </a:r>
            <a:r>
              <a:rPr lang="en-US" sz="1600" baseline="30000" dirty="0" smtClean="0"/>
              <a:t>−5</a:t>
            </a:r>
            <a:r>
              <a:rPr lang="en-US" sz="1600" dirty="0" smtClean="0"/>
              <a:t>  </a:t>
            </a:r>
          </a:p>
          <a:p>
            <a:r>
              <a:rPr lang="en-US" sz="1600" dirty="0" smtClean="0"/>
              <a:t>G</a:t>
            </a:r>
            <a:r>
              <a:rPr lang="en-US" sz="1600" baseline="-25000" dirty="0" smtClean="0"/>
              <a:t>Z</a:t>
            </a:r>
            <a:r>
              <a:rPr lang="en-US" sz="1600" dirty="0" smtClean="0"/>
              <a:t> = 2495.2   ± 2.3 MeV     1‰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N</a:t>
            </a:r>
            <a:r>
              <a:rPr lang="el-GR" sz="1600" b="1" baseline="-25000" dirty="0" smtClean="0">
                <a:solidFill>
                  <a:srgbClr val="FF0000"/>
                </a:solidFill>
              </a:rPr>
              <a:t>ν</a:t>
            </a:r>
            <a:r>
              <a:rPr lang="en-US" sz="1600" b="1" dirty="0" smtClean="0">
                <a:solidFill>
                  <a:srgbClr val="FF0000"/>
                </a:solidFill>
              </a:rPr>
              <a:t> = 2.9840   ± 0.0082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Precision luminosity          3‰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956006"/>
            <a:ext cx="4714908" cy="18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28558"/>
            <a:ext cx="3334797" cy="90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142844" y="69390"/>
            <a:ext cx="8643966" cy="573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Luminosity</a:t>
            </a:r>
            <a:r>
              <a:rPr kumimoji="0" lang="en-US" altLang="zh-TW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  <a:ea typeface="+mj-ea"/>
                <a:cs typeface="+mj-cs"/>
              </a:rPr>
              <a:t> </a:t>
            </a:r>
            <a:r>
              <a:rPr lang="en-US" altLang="zh-TW" sz="3200" b="1" dirty="0" smtClean="0">
                <a:latin typeface="Segoe Print" pitchFamily="2" charset="0"/>
                <a:ea typeface="+mj-ea"/>
                <a:cs typeface="+mj-cs"/>
              </a:rPr>
              <a:t>by Bhabha elastic scattering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0" name="Rectangle 45"/>
          <p:cNvSpPr/>
          <p:nvPr/>
        </p:nvSpPr>
        <p:spPr>
          <a:xfrm>
            <a:off x="0" y="620688"/>
            <a:ext cx="628654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</a:rPr>
              <a:t>Physics events, e.g.  Z-pole, </a:t>
            </a:r>
          </a:p>
          <a:p>
            <a:pPr marL="355600" indent="-355600"/>
            <a:r>
              <a:rPr lang="it-IT" sz="2400" b="1" i="1" dirty="0" smtClean="0">
                <a:solidFill>
                  <a:srgbClr val="FF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N = </a:t>
            </a:r>
            <a:r>
              <a:rPr lang="el-GR" sz="2400" b="1" i="1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∙</a:t>
            </a:r>
            <a:r>
              <a:rPr lang="el-GR" sz="2400" b="1" i="1" dirty="0" smtClean="0">
                <a:solidFill>
                  <a:srgbClr val="FF0000"/>
                </a:solidFill>
                <a:cs typeface="Times New Roman" pitchFamily="18" charset="0"/>
              </a:rPr>
              <a:t> ∫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2400" b="1" i="1" dirty="0" smtClean="0">
                <a:cs typeface="Times New Roman" pitchFamily="18" charset="0"/>
              </a:rPr>
              <a:t>      </a:t>
            </a:r>
            <a:r>
              <a:rPr lang="en-US" sz="2400" b="1" i="1" dirty="0" err="1" smtClean="0">
                <a:cs typeface="Times New Roman" pitchFamily="18" charset="0"/>
              </a:rPr>
              <a:t>L</a:t>
            </a:r>
            <a:r>
              <a:rPr lang="en-US" sz="2400" b="1" i="1" dirty="0" smtClean="0">
                <a:cs typeface="Times New Roman" pitchFamily="18" charset="0"/>
              </a:rPr>
              <a:t>: Luminosity of 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− </a:t>
            </a:r>
            <a:r>
              <a:rPr lang="it-IT" sz="2400" b="1" i="1" dirty="0" smtClean="0">
                <a:cs typeface="Times New Roman" pitchFamily="18" charset="0"/>
              </a:rPr>
              <a:t>collisions</a:t>
            </a:r>
            <a:endParaRPr lang="en-US" sz="2400" b="1" i="1" dirty="0" smtClean="0">
              <a:cs typeface="Times New Roman" pitchFamily="18" charset="0"/>
            </a:endParaRPr>
          </a:p>
          <a:p>
            <a:pPr marL="355600" indent="-355600">
              <a:spcBef>
                <a:spcPts val="600"/>
              </a:spcBef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Luminosity </a:t>
            </a:r>
            <a:r>
              <a:rPr lang="it-IT" sz="2400" b="1" dirty="0" smtClean="0">
                <a:solidFill>
                  <a:srgbClr val="FF0000"/>
                </a:solidFill>
              </a:rPr>
              <a:t>by counting Bhabha events</a:t>
            </a:r>
          </a:p>
          <a:p>
            <a:pPr marL="355600" indent="-355600"/>
            <a:r>
              <a:rPr lang="it-IT" sz="2400" b="1" i="1" dirty="0" smtClean="0"/>
              <a:t>	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−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b="1" i="1" dirty="0" smtClean="0">
                <a:cs typeface="Times New Roman" pitchFamily="18" charset="0"/>
              </a:rPr>
              <a:t>→</a:t>
            </a:r>
            <a:r>
              <a:rPr lang="it-IT" sz="2400" b="1" i="1" dirty="0" smtClean="0">
                <a:cs typeface="Times New Roman" pitchFamily="18" charset="0"/>
              </a:rPr>
              <a:t> 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−</a:t>
            </a:r>
            <a:r>
              <a:rPr lang="it-IT" sz="2400" b="1" i="1" dirty="0" smtClean="0">
                <a:cs typeface="Times New Roman" pitchFamily="18" charset="0"/>
              </a:rPr>
              <a:t>(</a:t>
            </a:r>
            <a:r>
              <a:rPr lang="el-GR" sz="2400" b="1" i="1" dirty="0" smtClean="0">
                <a:cs typeface="Times New Roman" pitchFamily="18" charset="0"/>
              </a:rPr>
              <a:t>γ</a:t>
            </a:r>
            <a:r>
              <a:rPr lang="en-US" sz="2400" b="1" i="1" dirty="0" smtClean="0">
                <a:cs typeface="Times New Roman" pitchFamily="18" charset="0"/>
              </a:rPr>
              <a:t>)</a:t>
            </a:r>
            <a:r>
              <a:rPr lang="it-IT" sz="2400" b="1" i="1" dirty="0" smtClean="0">
                <a:cs typeface="Times New Roman" pitchFamily="18" charset="0"/>
              </a:rPr>
              <a:t>    </a:t>
            </a:r>
            <a:r>
              <a:rPr lang="en-US" sz="2400" dirty="0" smtClean="0"/>
              <a:t>QED </a:t>
            </a:r>
            <a:r>
              <a:rPr lang="en-US" sz="2400" i="1" dirty="0" smtClean="0"/>
              <a:t>theo. precision &lt; 0.1%  </a:t>
            </a:r>
          </a:p>
          <a:p>
            <a:pPr marL="896938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b="1" i="1" dirty="0" smtClean="0">
                <a:solidFill>
                  <a:srgbClr val="0000FF"/>
                </a:solidFill>
              </a:rPr>
              <a:t>a pair of electrons, </a:t>
            </a:r>
            <a:r>
              <a:rPr lang="en-US" sz="2400" dirty="0" smtClean="0"/>
              <a:t>E(e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)  = 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beam</a:t>
            </a:r>
            <a:r>
              <a:rPr lang="en-US" sz="2400" dirty="0" smtClean="0"/>
              <a:t>   </a:t>
            </a:r>
          </a:p>
          <a:p>
            <a:pPr marL="896938" indent="-457200"/>
            <a:r>
              <a:rPr lang="en-US" sz="2400" b="1" i="1" dirty="0" smtClean="0">
                <a:solidFill>
                  <a:srgbClr val="0000FF"/>
                </a:solidFill>
              </a:rPr>
              <a:t>	back-to-back</a:t>
            </a:r>
          </a:p>
          <a:p>
            <a:pPr marL="896938" indent="-457200">
              <a:buFont typeface="+mj-lt"/>
              <a:buAutoNum type="arabicPeriod" startAt="2"/>
            </a:pPr>
            <a:r>
              <a:rPr lang="en-US" sz="2400" b="1" i="1" dirty="0" smtClean="0">
                <a:solidFill>
                  <a:srgbClr val="0000FF"/>
                </a:solidFill>
              </a:rPr>
              <a:t>	precision </a:t>
            </a:r>
            <a:r>
              <a:rPr lang="el-GR" sz="2400" b="1" i="1" dirty="0" smtClean="0">
                <a:solidFill>
                  <a:srgbClr val="0000FF"/>
                </a:solidFill>
              </a:rPr>
              <a:t>θ</a:t>
            </a:r>
            <a:r>
              <a:rPr lang="en-US" sz="2400" b="1" i="1" dirty="0" smtClean="0">
                <a:solidFill>
                  <a:srgbClr val="0000FF"/>
                </a:solidFill>
              </a:rPr>
              <a:t> of e, e(</a:t>
            </a:r>
            <a:r>
              <a:rPr lang="el-GR" sz="24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sz="2400" b="1" i="1" dirty="0" smtClean="0">
                <a:solidFill>
                  <a:srgbClr val="0000FF"/>
                </a:solidFill>
                <a:cs typeface="Times New Roman" pitchFamily="18" charset="0"/>
              </a:rPr>
              <a:t>)  </a:t>
            </a:r>
          </a:p>
          <a:p>
            <a:pPr marL="896938" indent="-457200">
              <a:buFont typeface="+mj-lt"/>
              <a:buAutoNum type="arabicPeriod" startAt="2"/>
            </a:pPr>
            <a:r>
              <a:rPr lang="en-US" sz="2400" b="1" i="1" dirty="0" smtClean="0">
                <a:solidFill>
                  <a:srgbClr val="0000FF"/>
                </a:solidFill>
                <a:cs typeface="Times New Roman" pitchFamily="18" charset="0"/>
              </a:rPr>
              <a:t>within fiducial region</a:t>
            </a:r>
          </a:p>
          <a:p>
            <a:pPr marL="355600" indent="-355600"/>
            <a:endParaRPr lang="en-US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448" y="6572272"/>
            <a:ext cx="539552" cy="2857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800" b="1" i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fld id="{1DB9E942-762B-44FB-982A-F5994CDE5E9E}" type="slidenum">
              <a:rPr lang="zh-TW" altLang="en-US" smtClean="0">
                <a:solidFill>
                  <a:srgbClr val="0000FF"/>
                </a:solidFill>
                <a:effectLst/>
              </a:rPr>
              <a:pPr>
                <a:defRPr/>
              </a:pPr>
              <a:t>5</a:t>
            </a:fld>
            <a:endParaRPr lang="en-US" altLang="zh-TW" dirty="0">
              <a:solidFill>
                <a:srgbClr val="0000FF"/>
              </a:solidFill>
              <a:effectLst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052736"/>
            <a:ext cx="1331640" cy="199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484784"/>
            <a:ext cx="1955823" cy="124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320" y="3286124"/>
            <a:ext cx="38201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6" name="Straight Arrow Connector 46"/>
          <p:cNvCxnSpPr/>
          <p:nvPr/>
        </p:nvCxnSpPr>
        <p:spPr>
          <a:xfrm>
            <a:off x="7668344" y="3645024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47"/>
          <p:cNvSpPr/>
          <p:nvPr/>
        </p:nvSpPr>
        <p:spPr>
          <a:xfrm>
            <a:off x="7586920" y="3989784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49"/>
          <p:cNvSpPr txBox="1"/>
          <p:nvPr/>
        </p:nvSpPr>
        <p:spPr>
          <a:xfrm>
            <a:off x="6139120" y="513278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NLO </a:t>
            </a:r>
            <a:r>
              <a:rPr lang="en-US" sz="1800" b="1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ee</a:t>
            </a:r>
            <a:r>
              <a:rPr lang="el-GR" sz="1800" b="1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γ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9" name="Straight Arrow Connector 50"/>
          <p:cNvCxnSpPr/>
          <p:nvPr/>
        </p:nvCxnSpPr>
        <p:spPr>
          <a:xfrm flipV="1">
            <a:off x="7282120" y="5056584"/>
            <a:ext cx="5334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2"/>
          <p:cNvCxnSpPr/>
          <p:nvPr/>
        </p:nvCxnSpPr>
        <p:spPr>
          <a:xfrm rot="5400000" flipH="1" flipV="1">
            <a:off x="6901120" y="4827984"/>
            <a:ext cx="6096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8"/>
          <p:cNvSpPr txBox="1"/>
          <p:nvPr/>
        </p:nvSpPr>
        <p:spPr>
          <a:xfrm>
            <a:off x="7020272" y="335699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LO Bhabha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9"/>
          <p:cNvGrpSpPr/>
          <p:nvPr/>
        </p:nvGrpSpPr>
        <p:grpSpPr>
          <a:xfrm>
            <a:off x="4786314" y="2571744"/>
            <a:ext cx="4286280" cy="3558948"/>
            <a:chOff x="4644008" y="2534348"/>
            <a:chExt cx="4286280" cy="3558948"/>
          </a:xfrm>
        </p:grpSpPr>
        <p:pic>
          <p:nvPicPr>
            <p:cNvPr id="4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005340"/>
              <a:ext cx="3103606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 noChangeAspect="1"/>
            </p:cNvGrpSpPr>
            <p:nvPr/>
          </p:nvGrpSpPr>
          <p:grpSpPr>
            <a:xfrm>
              <a:off x="4644008" y="2534348"/>
              <a:ext cx="4286280" cy="3558948"/>
              <a:chOff x="4747858" y="2887316"/>
              <a:chExt cx="3796998" cy="3886201"/>
            </a:xfrm>
          </p:grpSpPr>
          <p:pic>
            <p:nvPicPr>
              <p:cNvPr id="51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47858" y="2887316"/>
                <a:ext cx="3796998" cy="3886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52" name="直線單箭頭接點 13"/>
              <p:cNvCxnSpPr/>
              <p:nvPr/>
            </p:nvCxnSpPr>
            <p:spPr>
              <a:xfrm rot="5400000">
                <a:off x="5388124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字方塊 22"/>
              <p:cNvSpPr txBox="1"/>
              <p:nvPr/>
            </p:nvSpPr>
            <p:spPr>
              <a:xfrm>
                <a:off x="6070537" y="4839572"/>
                <a:ext cx="1820698" cy="78150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count Bhabha </a:t>
                </a:r>
              </a:p>
              <a:p>
                <a:r>
                  <a:rPr lang="en-US" altLang="zh-TW" sz="1600" i="1" dirty="0" smtClean="0">
                    <a:solidFill>
                      <a:srgbClr val="0000FF"/>
                    </a:solidFill>
                    <a:latin typeface="+mj-lt"/>
                  </a:rPr>
                  <a:t>in Fiducial region</a:t>
                </a:r>
              </a:p>
            </p:txBody>
          </p:sp>
          <p:cxnSp>
            <p:nvCxnSpPr>
              <p:cNvPr id="54" name="直線單箭頭接點 13"/>
              <p:cNvCxnSpPr/>
              <p:nvPr/>
            </p:nvCxnSpPr>
            <p:spPr>
              <a:xfrm rot="5400000">
                <a:off x="6423075" y="5556791"/>
                <a:ext cx="11430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42"/>
            <p:cNvSpPr/>
            <p:nvPr/>
          </p:nvSpPr>
          <p:spPr>
            <a:xfrm>
              <a:off x="5929893" y="2794087"/>
              <a:ext cx="2836498" cy="712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latin typeface="Calibri" pitchFamily="34" charset="0"/>
                </a:rPr>
                <a:t>Bhabha cross section</a:t>
              </a:r>
            </a:p>
            <a:p>
              <a:pPr>
                <a:lnSpc>
                  <a:spcPts val="2400"/>
                </a:lnSpc>
              </a:pPr>
              <a:r>
                <a:rPr lang="en-US" sz="2400" b="1" i="1" dirty="0" smtClean="0">
                  <a:solidFill>
                    <a:srgbClr val="FF0000"/>
                  </a:solidFill>
                  <a:latin typeface="Calibri" pitchFamily="34" charset="0"/>
                </a:rPr>
                <a:t>θ-</a:t>
              </a:r>
              <a:r>
                <a:rPr lang="en-US" sz="2400" b="1" dirty="0" smtClean="0">
                  <a:latin typeface="Calibri" pitchFamily="34" charset="0"/>
                </a:rPr>
                <a:t>angle distribution</a:t>
              </a:r>
              <a:endParaRPr lang="zh-TW" altLang="en-US" sz="2400" dirty="0"/>
            </a:p>
          </p:txBody>
        </p:sp>
        <p:sp>
          <p:nvSpPr>
            <p:cNvPr id="44" name="手繪多邊形 43"/>
            <p:cNvSpPr/>
            <p:nvPr/>
          </p:nvSpPr>
          <p:spPr>
            <a:xfrm>
              <a:off x="5996105" y="5074190"/>
              <a:ext cx="1315401" cy="502733"/>
            </a:xfrm>
            <a:custGeom>
              <a:avLst/>
              <a:gdLst>
                <a:gd name="connsiteX0" fmla="*/ 0 w 2123089"/>
                <a:gd name="connsiteY0" fmla="*/ 0 h 746234"/>
                <a:gd name="connsiteX1" fmla="*/ 10510 w 2123089"/>
                <a:gd name="connsiteY1" fmla="*/ 714703 h 746234"/>
                <a:gd name="connsiteX2" fmla="*/ 2123089 w 2123089"/>
                <a:gd name="connsiteY2" fmla="*/ 746234 h 746234"/>
                <a:gd name="connsiteX3" fmla="*/ 1576551 w 2123089"/>
                <a:gd name="connsiteY3" fmla="*/ 683172 h 746234"/>
                <a:gd name="connsiteX4" fmla="*/ 1103586 w 2123089"/>
                <a:gd name="connsiteY4" fmla="*/ 557048 h 746234"/>
                <a:gd name="connsiteX5" fmla="*/ 714703 w 2123089"/>
                <a:gd name="connsiteY5" fmla="*/ 409903 h 746234"/>
                <a:gd name="connsiteX6" fmla="*/ 252248 w 2123089"/>
                <a:gd name="connsiteY6" fmla="*/ 210207 h 746234"/>
                <a:gd name="connsiteX7" fmla="*/ 0 w 2123089"/>
                <a:gd name="connsiteY7" fmla="*/ 0 h 74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23089" h="746234">
                  <a:moveTo>
                    <a:pt x="0" y="0"/>
                  </a:moveTo>
                  <a:lnTo>
                    <a:pt x="10510" y="714703"/>
                  </a:lnTo>
                  <a:lnTo>
                    <a:pt x="2123089" y="746234"/>
                  </a:lnTo>
                  <a:lnTo>
                    <a:pt x="1576551" y="683172"/>
                  </a:lnTo>
                  <a:lnTo>
                    <a:pt x="1103586" y="557048"/>
                  </a:lnTo>
                  <a:lnTo>
                    <a:pt x="714703" y="409903"/>
                  </a:lnTo>
                  <a:lnTo>
                    <a:pt x="252248" y="2102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文字方塊 22"/>
            <p:cNvSpPr txBox="1"/>
            <p:nvPr/>
          </p:nvSpPr>
          <p:spPr>
            <a:xfrm>
              <a:off x="6300192" y="3614468"/>
              <a:ext cx="1824497" cy="557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altLang="zh-TW" sz="1800" b="1" i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Fiducial edge</a:t>
              </a:r>
            </a:p>
            <a:p>
              <a:pPr>
                <a:lnSpc>
                  <a:spcPts val="1800"/>
                </a:lnSpc>
              </a:pPr>
              <a:r>
                <a:rPr lang="en-US" altLang="zh-TW" b="1" i="1" dirty="0" err="1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systematics</a:t>
              </a:r>
              <a:endParaRPr lang="en-US" altLang="zh-TW" sz="18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cxnSp>
          <p:nvCxnSpPr>
            <p:cNvPr id="46" name="直線單箭頭接點 13"/>
            <p:cNvCxnSpPr/>
            <p:nvPr/>
          </p:nvCxnSpPr>
          <p:spPr>
            <a:xfrm rot="5400000">
              <a:off x="6048070" y="3866590"/>
              <a:ext cx="274918" cy="202722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群組 34"/>
            <p:cNvGrpSpPr/>
            <p:nvPr/>
          </p:nvGrpSpPr>
          <p:grpSpPr>
            <a:xfrm>
              <a:off x="5814000" y="4123109"/>
              <a:ext cx="420383" cy="427463"/>
              <a:chOff x="5814000" y="1489369"/>
              <a:chExt cx="420383" cy="427463"/>
            </a:xfrm>
          </p:grpSpPr>
          <p:sp>
            <p:nvSpPr>
              <p:cNvPr id="48" name="Freeform 16"/>
              <p:cNvSpPr/>
              <p:nvPr/>
            </p:nvSpPr>
            <p:spPr>
              <a:xfrm>
                <a:off x="5814000" y="1489369"/>
                <a:ext cx="211264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Freeform 17"/>
              <p:cNvSpPr/>
              <p:nvPr/>
            </p:nvSpPr>
            <p:spPr>
              <a:xfrm flipH="1">
                <a:off x="6012000" y="1489369"/>
                <a:ext cx="222383" cy="427463"/>
              </a:xfrm>
              <a:custGeom>
                <a:avLst/>
                <a:gdLst>
                  <a:gd name="connsiteX0" fmla="*/ 466493 w 466493"/>
                  <a:gd name="connsiteY0" fmla="*/ 14868 h 706243"/>
                  <a:gd name="connsiteX1" fmla="*/ 388434 w 466493"/>
                  <a:gd name="connsiteY1" fmla="*/ 14868 h 706243"/>
                  <a:gd name="connsiteX2" fmla="*/ 310376 w 466493"/>
                  <a:gd name="connsiteY2" fmla="*/ 104078 h 706243"/>
                  <a:gd name="connsiteX3" fmla="*/ 198864 w 466493"/>
                  <a:gd name="connsiteY3" fmla="*/ 561278 h 706243"/>
                  <a:gd name="connsiteX4" fmla="*/ 31595 w 466493"/>
                  <a:gd name="connsiteY4" fmla="*/ 683941 h 706243"/>
                  <a:gd name="connsiteX5" fmla="*/ 9293 w 466493"/>
                  <a:gd name="connsiteY5" fmla="*/ 695093 h 70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493" h="706243">
                    <a:moveTo>
                      <a:pt x="466493" y="14868"/>
                    </a:moveTo>
                    <a:cubicBezTo>
                      <a:pt x="440473" y="7434"/>
                      <a:pt x="414453" y="0"/>
                      <a:pt x="388434" y="14868"/>
                    </a:cubicBezTo>
                    <a:cubicBezTo>
                      <a:pt x="362415" y="29736"/>
                      <a:pt x="341971" y="13010"/>
                      <a:pt x="310376" y="104078"/>
                    </a:cubicBezTo>
                    <a:cubicBezTo>
                      <a:pt x="278781" y="195146"/>
                      <a:pt x="245327" y="464634"/>
                      <a:pt x="198864" y="561278"/>
                    </a:cubicBezTo>
                    <a:cubicBezTo>
                      <a:pt x="152401" y="657922"/>
                      <a:pt x="63190" y="661639"/>
                      <a:pt x="31595" y="683941"/>
                    </a:cubicBezTo>
                    <a:cubicBezTo>
                      <a:pt x="0" y="706243"/>
                      <a:pt x="4646" y="700668"/>
                      <a:pt x="9293" y="695093"/>
                    </a:cubicBezTo>
                  </a:path>
                </a:pathLst>
              </a:cu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13"/>
              <p:cNvCxnSpPr/>
              <p:nvPr/>
            </p:nvCxnSpPr>
            <p:spPr>
              <a:xfrm rot="5400000">
                <a:off x="5878800" y="1626834"/>
                <a:ext cx="275634" cy="704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矩形 211"/>
          <p:cNvSpPr/>
          <p:nvPr/>
        </p:nvSpPr>
        <p:spPr>
          <a:xfrm>
            <a:off x="179512" y="0"/>
            <a:ext cx="8534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latin typeface="Segoe Print" pitchFamily="2" charset="0"/>
              </a:rPr>
              <a:t>Luminosity to 10</a:t>
            </a:r>
            <a:r>
              <a:rPr lang="en-US" altLang="zh-TW" sz="3600" b="1" baseline="30000" dirty="0" smtClean="0">
                <a:latin typeface="Segoe Print" pitchFamily="2" charset="0"/>
              </a:rPr>
              <a:t>-4 </a:t>
            </a:r>
            <a:r>
              <a:rPr lang="en-US" altLang="zh-TW" sz="3600" b="1" dirty="0" smtClean="0">
                <a:latin typeface="Segoe Print" pitchFamily="2" charset="0"/>
              </a:rPr>
              <a:t>precision </a:t>
            </a:r>
            <a:endParaRPr lang="en-US" sz="3600" b="1" dirty="0">
              <a:latin typeface="Segoe Print" pitchFamily="2" charset="0"/>
            </a:endParaRPr>
          </a:p>
        </p:txBody>
      </p:sp>
      <p:sp>
        <p:nvSpPr>
          <p:cNvPr id="37" name="Rectangle 45"/>
          <p:cNvSpPr/>
          <p:nvPr/>
        </p:nvSpPr>
        <p:spPr>
          <a:xfrm>
            <a:off x="214314" y="571480"/>
            <a:ext cx="8786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</a:rPr>
              <a:t>Observable cross section   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N = </a:t>
            </a:r>
            <a:r>
              <a:rPr lang="el-GR" sz="2400" b="1" i="1" dirty="0" smtClean="0">
                <a:solidFill>
                  <a:srgbClr val="FF0000"/>
                </a:solidFill>
                <a:cs typeface="Times New Roman" pitchFamily="18" charset="0"/>
              </a:rPr>
              <a:t>σ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 ∙</a:t>
            </a:r>
            <a:r>
              <a:rPr lang="el-GR" sz="2400" b="1" i="1" dirty="0" smtClean="0">
                <a:solidFill>
                  <a:srgbClr val="FF0000"/>
                </a:solidFill>
                <a:cs typeface="Times New Roman" pitchFamily="18" charset="0"/>
              </a:rPr>
              <a:t> ∫</a:t>
            </a:r>
            <a:r>
              <a:rPr 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L</a:t>
            </a:r>
            <a:r>
              <a:rPr lang="en-US" sz="2400" b="1" i="1" dirty="0" smtClean="0">
                <a:cs typeface="Times New Roman" pitchFamily="18" charset="0"/>
              </a:rPr>
              <a:t>   </a:t>
            </a:r>
            <a:r>
              <a:rPr lang="en-US" sz="2000" i="1" dirty="0" err="1" smtClean="0">
                <a:cs typeface="Times New Roman" pitchFamily="18" charset="0"/>
              </a:rPr>
              <a:t>L</a:t>
            </a:r>
            <a:r>
              <a:rPr lang="en-US" sz="2000" i="1" dirty="0" smtClean="0">
                <a:cs typeface="Times New Roman" pitchFamily="18" charset="0"/>
              </a:rPr>
              <a:t>: Luminosity of </a:t>
            </a:r>
            <a:r>
              <a:rPr lang="it-IT" sz="2000" i="1" dirty="0" smtClean="0">
                <a:cs typeface="Times New Roman" pitchFamily="18" charset="0"/>
              </a:rPr>
              <a:t>e</a:t>
            </a:r>
            <a:r>
              <a:rPr lang="it-IT" sz="2000" i="1" baseline="30000" dirty="0" smtClean="0">
                <a:cs typeface="Times New Roman" pitchFamily="18" charset="0"/>
              </a:rPr>
              <a:t>+</a:t>
            </a:r>
            <a:r>
              <a:rPr lang="it-IT" sz="2000" i="1" dirty="0" smtClean="0">
                <a:cs typeface="Times New Roman" pitchFamily="18" charset="0"/>
              </a:rPr>
              <a:t>e</a:t>
            </a:r>
            <a:r>
              <a:rPr lang="it-IT" sz="2000" i="1" baseline="30000" dirty="0" smtClean="0">
                <a:cs typeface="Times New Roman" pitchFamily="18" charset="0"/>
              </a:rPr>
              <a:t>− </a:t>
            </a:r>
            <a:r>
              <a:rPr lang="it-IT" sz="2000" i="1" dirty="0" smtClean="0">
                <a:cs typeface="Times New Roman" pitchFamily="18" charset="0"/>
              </a:rPr>
              <a:t>collisions</a:t>
            </a:r>
            <a:endParaRPr lang="en-US" sz="2400" i="1" dirty="0" smtClean="0">
              <a:cs typeface="Times New Roman" pitchFamily="18" charset="0"/>
            </a:endParaRPr>
          </a:p>
          <a:p>
            <a:pPr marL="266700" indent="-266700">
              <a:buFont typeface="Wingdings" pitchFamily="2" charset="2"/>
              <a:buChar char="l"/>
            </a:pPr>
            <a:r>
              <a:rPr lang="it-IT" sz="2400" b="1" i="1" dirty="0" smtClean="0">
                <a:solidFill>
                  <a:srgbClr val="FF0000"/>
                </a:solidFill>
                <a:cs typeface="Times New Roman" pitchFamily="18" charset="0"/>
              </a:rPr>
              <a:t>Luminosity </a:t>
            </a:r>
            <a:r>
              <a:rPr lang="it-IT" sz="2000" dirty="0" smtClean="0">
                <a:solidFill>
                  <a:srgbClr val="FF0000"/>
                </a:solidFill>
                <a:cs typeface="Times New Roman" pitchFamily="18" charset="0"/>
              </a:rPr>
              <a:t>measured </a:t>
            </a:r>
            <a:r>
              <a:rPr lang="it-IT" sz="2000" dirty="0" smtClean="0">
                <a:solidFill>
                  <a:srgbClr val="FF0000"/>
                </a:solidFill>
              </a:rPr>
              <a:t>by counting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</a:rPr>
              <a:t>Bhabha </a:t>
            </a:r>
            <a:r>
              <a:rPr lang="it-IT" sz="2000" i="1" dirty="0" smtClean="0">
                <a:solidFill>
                  <a:srgbClr val="FF0000"/>
                </a:solidFill>
              </a:rPr>
              <a:t>events</a:t>
            </a:r>
            <a:r>
              <a:rPr lang="it-IT" sz="2000" dirty="0" smtClean="0">
                <a:solidFill>
                  <a:srgbClr val="FF0000"/>
                </a:solidFill>
              </a:rPr>
              <a:t>, </a:t>
            </a:r>
            <a:r>
              <a:rPr lang="it-IT" sz="2000" dirty="0" smtClean="0"/>
              <a:t>QED precision &lt; 0.1%</a:t>
            </a:r>
            <a:endParaRPr lang="it-IT" sz="2400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a pair of back-back electrons, </a:t>
            </a:r>
            <a:endParaRPr lang="en-US" sz="2000" dirty="0" smtClean="0"/>
          </a:p>
          <a:p>
            <a:pPr marL="536575" indent="-269875">
              <a:buFont typeface="Calibri" pitchFamily="34" charset="0"/>
              <a:buChar char="−"/>
            </a:pPr>
            <a:r>
              <a:rPr lang="en-US" sz="2000" b="1" i="1" dirty="0" smtClean="0">
                <a:solidFill>
                  <a:srgbClr val="0000FF"/>
                </a:solidFill>
              </a:rPr>
              <a:t>precision </a:t>
            </a:r>
            <a:r>
              <a:rPr lang="el-GR" sz="2000" b="1" i="1" dirty="0" smtClean="0">
                <a:solidFill>
                  <a:srgbClr val="0000FF"/>
                </a:solidFill>
              </a:rPr>
              <a:t>θ</a:t>
            </a:r>
            <a:r>
              <a:rPr lang="en-US" sz="2000" b="1" i="1" dirty="0" smtClean="0">
                <a:solidFill>
                  <a:srgbClr val="0000FF"/>
                </a:solidFill>
              </a:rPr>
              <a:t> on 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e,e</a:t>
            </a:r>
            <a:r>
              <a:rPr lang="en-US" sz="2000" b="1" i="1" dirty="0" smtClean="0">
                <a:solidFill>
                  <a:srgbClr val="0000FF"/>
                </a:solidFill>
              </a:rPr>
              <a:t>(</a:t>
            </a:r>
            <a:r>
              <a:rPr lang="el-GR" sz="2000" b="1" i="1" dirty="0" smtClean="0">
                <a:solidFill>
                  <a:srgbClr val="0000FF"/>
                </a:solidFill>
                <a:cs typeface="Times New Roman" pitchFamily="18" charset="0"/>
              </a:rPr>
              <a:t>γ</a:t>
            </a:r>
            <a:r>
              <a:rPr lang="en-US" sz="2000" b="1" i="1" dirty="0" smtClean="0">
                <a:solidFill>
                  <a:srgbClr val="0000FF"/>
                </a:solidFill>
                <a:cs typeface="Times New Roman" pitchFamily="18" charset="0"/>
              </a:rPr>
              <a:t>) in fiducial region</a:t>
            </a:r>
          </a:p>
          <a:p>
            <a:pPr marL="355600" indent="-355600"/>
            <a:endParaRPr lang="en-US" sz="2000" b="1" i="1" dirty="0" smtClean="0">
              <a:solidFill>
                <a:srgbClr val="0000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15008" y="2000240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i="1" dirty="0" smtClean="0"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cs typeface="Times New Roman" pitchFamily="18" charset="0"/>
              </a:rPr>
              <a:t>+</a:t>
            </a:r>
            <a:r>
              <a:rPr lang="it-IT" sz="3200" b="1" i="1" dirty="0" smtClean="0"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cs typeface="Times New Roman" pitchFamily="18" charset="0"/>
              </a:rPr>
              <a:t>−</a:t>
            </a:r>
            <a:r>
              <a:rPr lang="en-US" sz="32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3200" b="1" i="1" dirty="0" smtClean="0">
                <a:cs typeface="Times New Roman" pitchFamily="18" charset="0"/>
              </a:rPr>
              <a:t> e</a:t>
            </a:r>
            <a:r>
              <a:rPr lang="it-IT" sz="3200" b="1" i="1" baseline="30000" dirty="0" smtClean="0">
                <a:cs typeface="Times New Roman" pitchFamily="18" charset="0"/>
              </a:rPr>
              <a:t>+</a:t>
            </a:r>
            <a:r>
              <a:rPr lang="it-IT" sz="3200" b="1" i="1" dirty="0" smtClean="0">
                <a:cs typeface="Times New Roman" pitchFamily="18" charset="0"/>
              </a:rPr>
              <a:t>e</a:t>
            </a:r>
            <a:r>
              <a:rPr lang="it-IT" sz="3200" b="1" i="1" baseline="30000" dirty="0" smtClean="0">
                <a:cs typeface="Times New Roman" pitchFamily="18" charset="0"/>
              </a:rPr>
              <a:t>−</a:t>
            </a:r>
            <a:r>
              <a:rPr lang="it-IT" sz="3200" b="1" i="1" dirty="0" smtClean="0">
                <a:cs typeface="Times New Roman" pitchFamily="18" charset="0"/>
              </a:rPr>
              <a:t>(</a:t>
            </a:r>
            <a:r>
              <a:rPr lang="el-GR" sz="3200" b="1" i="1" dirty="0" smtClean="0">
                <a:cs typeface="Times New Roman" pitchFamily="18" charset="0"/>
              </a:rPr>
              <a:t>γ</a:t>
            </a:r>
            <a:r>
              <a:rPr lang="en-US" sz="3200" b="1" i="1" dirty="0" smtClean="0">
                <a:cs typeface="Times New Roman" pitchFamily="18" charset="0"/>
              </a:rPr>
              <a:t>)</a:t>
            </a:r>
            <a:r>
              <a:rPr lang="it-IT" sz="3200" b="1" i="1" dirty="0" smtClean="0">
                <a:cs typeface="Times New Roman" pitchFamily="18" charset="0"/>
              </a:rPr>
              <a:t> </a:t>
            </a:r>
            <a:endParaRPr lang="zh-TW" altLang="en-US" sz="3200" dirty="0"/>
          </a:p>
        </p:txBody>
      </p:sp>
      <p:sp>
        <p:nvSpPr>
          <p:cNvPr id="55" name="Rectangle 11"/>
          <p:cNvSpPr/>
          <p:nvPr/>
        </p:nvSpPr>
        <p:spPr>
          <a:xfrm>
            <a:off x="141704" y="2276872"/>
            <a:ext cx="4574312" cy="318548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Bhabha systematic error  </a:t>
            </a:r>
          </a:p>
          <a:p>
            <a:pPr>
              <a:spcBef>
                <a:spcPts val="600"/>
              </a:spcBef>
            </a:pPr>
            <a:r>
              <a:rPr lang="en-US" sz="2800" b="1" i="1" dirty="0" smtClean="0">
                <a:solidFill>
                  <a:srgbClr val="7030A0"/>
                </a:solidFill>
                <a:latin typeface="Calibri" pitchFamily="34" charset="0"/>
              </a:rPr>
              <a:t>      </a:t>
            </a:r>
            <a:r>
              <a:rPr lang="el-GR" sz="3600" b="1" i="1" dirty="0" smtClean="0">
                <a:solidFill>
                  <a:srgbClr val="7030A0"/>
                </a:solidFill>
                <a:latin typeface="Calibri" pitchFamily="34" charset="0"/>
              </a:rPr>
              <a:t>δ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</a:rPr>
              <a:t>L/L ~ 2</a:t>
            </a:r>
            <a:r>
              <a:rPr lang="el-GR" sz="3600" b="1" i="1" dirty="0" smtClean="0">
                <a:solidFill>
                  <a:srgbClr val="7030A0"/>
                </a:solidFill>
                <a:latin typeface="Calibri" pitchFamily="34" charset="0"/>
              </a:rPr>
              <a:t> δ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</a:rPr>
              <a:t>θ/</a:t>
            </a:r>
            <a:r>
              <a:rPr lang="en-US" sz="3600" b="1" i="1" dirty="0" err="1" smtClean="0">
                <a:solidFill>
                  <a:srgbClr val="7030A0"/>
                </a:solidFill>
                <a:latin typeface="Calibri" pitchFamily="34" charset="0"/>
              </a:rPr>
              <a:t>θ</a:t>
            </a:r>
            <a:r>
              <a:rPr lang="en-US" sz="3600" b="1" i="1" baseline="-25000" dirty="0" err="1" smtClean="0">
                <a:solidFill>
                  <a:srgbClr val="7030A0"/>
                </a:solidFill>
                <a:latin typeface="Calibri" pitchFamily="34" charset="0"/>
              </a:rPr>
              <a:t>min</a:t>
            </a:r>
            <a:r>
              <a:rPr lang="en-US" sz="3600" b="1" i="1" baseline="-2500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3600" b="1" i="1" dirty="0" smtClean="0">
                <a:solidFill>
                  <a:srgbClr val="7030A0"/>
                </a:solidFill>
                <a:latin typeface="Calibri" pitchFamily="34" charset="0"/>
              </a:rPr>
              <a:t>  </a:t>
            </a:r>
            <a:endParaRPr lang="en-US" sz="2800" b="1" i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endParaRPr lang="en-US" sz="600" i="1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>
                <a:latin typeface="Calibri" pitchFamily="34" charset="0"/>
              </a:rPr>
              <a:t>requiring  </a:t>
            </a:r>
            <a:r>
              <a:rPr lang="el-GR" sz="2400" i="1" dirty="0" smtClean="0">
                <a:solidFill>
                  <a:srgbClr val="FF0000"/>
                </a:solidFill>
                <a:latin typeface="Calibri" pitchFamily="34" charset="0"/>
              </a:rPr>
              <a:t>δ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L/L = 10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-4</a:t>
            </a:r>
            <a:endParaRPr lang="en-US" sz="2400" i="1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</a:pPr>
            <a:r>
              <a:rPr lang="en-US" altLang="zh-TW" sz="2000" dirty="0" smtClean="0">
                <a:latin typeface="Calibri" pitchFamily="34" charset="0"/>
              </a:rPr>
              <a:t>at  </a:t>
            </a:r>
            <a:r>
              <a:rPr lang="en-US" altLang="zh-TW" sz="2000" b="1" dirty="0" smtClean="0">
                <a:latin typeface="Calibri" pitchFamily="34" charset="0"/>
              </a:rPr>
              <a:t>z = ±1 m, </a:t>
            </a:r>
            <a:r>
              <a:rPr lang="en-US" sz="2000" dirty="0" smtClean="0">
                <a:latin typeface="Calibri" pitchFamily="34" charset="0"/>
              </a:rPr>
              <a:t>θ</a:t>
            </a:r>
            <a:r>
              <a:rPr lang="en-US" sz="2000" baseline="-25000" dirty="0" smtClean="0">
                <a:latin typeface="Calibri" pitchFamily="34" charset="0"/>
              </a:rPr>
              <a:t>min  </a:t>
            </a:r>
            <a:r>
              <a:rPr lang="en-US" sz="2000" dirty="0" smtClean="0">
                <a:latin typeface="Calibri" pitchFamily="34" charset="0"/>
              </a:rPr>
              <a:t>= </a:t>
            </a:r>
            <a:r>
              <a:rPr lang="en-US" sz="2000" b="1" dirty="0" smtClean="0">
                <a:latin typeface="Calibri" pitchFamily="34" charset="0"/>
              </a:rPr>
              <a:t>20 mRad</a:t>
            </a:r>
          </a:p>
          <a:p>
            <a:pPr marL="358775" indent="-358775"/>
            <a:r>
              <a:rPr lang="en-US" sz="2000" dirty="0" smtClean="0">
                <a:latin typeface="Calibri" pitchFamily="34" charset="0"/>
                <a:sym typeface="Wingdings" pitchFamily="2" charset="2"/>
              </a:rPr>
              <a:t> →   </a:t>
            </a:r>
            <a:r>
              <a:rPr lang="el-GR" sz="2000" i="1" dirty="0" smtClean="0">
                <a:latin typeface="Calibri" pitchFamily="34" charset="0"/>
              </a:rPr>
              <a:t>δ</a:t>
            </a:r>
            <a:r>
              <a:rPr lang="en-US" sz="2000" i="1" dirty="0" smtClean="0">
                <a:latin typeface="Calibri" pitchFamily="34" charset="0"/>
              </a:rPr>
              <a:t>θ = 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1 </a:t>
            </a:r>
            <a:r>
              <a:rPr lang="el-GR" sz="2000" b="1" i="1" dirty="0" smtClean="0">
                <a:solidFill>
                  <a:srgbClr val="FF0000"/>
                </a:solidFill>
                <a:latin typeface="Calibri" pitchFamily="34" charset="0"/>
              </a:rPr>
              <a:t>μ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</a:rPr>
              <a:t>Rad</a:t>
            </a:r>
            <a:r>
              <a:rPr lang="en-US" sz="2000" b="1" i="1" dirty="0" smtClean="0">
                <a:solidFill>
                  <a:srgbClr val="FF0000"/>
                </a:solidFill>
                <a:latin typeface="Calibri" pitchFamily="34" charset="0"/>
                <a:sym typeface="Wingdings" panose="05000000000000000000" pitchFamily="2" charset="2"/>
              </a:rPr>
              <a:t>  </a:t>
            </a:r>
            <a:r>
              <a:rPr lang="en-US" sz="2000" dirty="0" smtClean="0">
                <a:latin typeface="Calibri" pitchFamily="34" charset="0"/>
                <a:sym typeface="Wingdings" panose="05000000000000000000" pitchFamily="2" charset="2"/>
              </a:rPr>
              <a:t>or                </a:t>
            </a:r>
            <a:r>
              <a:rPr lang="en-US" sz="2400" b="1" i="1" dirty="0" err="1" smtClean="0">
                <a:solidFill>
                  <a:srgbClr val="7030A0"/>
                </a:solidFill>
                <a:latin typeface="Calibri" pitchFamily="34" charset="0"/>
                <a:sym typeface="Wingdings" panose="05000000000000000000" pitchFamily="2" charset="2"/>
              </a:rPr>
              <a:t>dr</a:t>
            </a:r>
            <a:r>
              <a:rPr lang="en-US" sz="2400" b="1" i="1" dirty="0" smtClean="0">
                <a:solidFill>
                  <a:srgbClr val="7030A0"/>
                </a:solidFill>
                <a:latin typeface="Calibri" pitchFamily="34" charset="0"/>
                <a:sym typeface="Wingdings" panose="05000000000000000000" pitchFamily="2" charset="2"/>
              </a:rPr>
              <a:t> = 1 </a:t>
            </a:r>
            <a:r>
              <a:rPr lang="el-GR" sz="2400" b="1" i="1" dirty="0" smtClean="0">
                <a:solidFill>
                  <a:srgbClr val="7030A0"/>
                </a:solidFill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sz="2400" b="1" i="1" dirty="0" smtClean="0">
                <a:solidFill>
                  <a:srgbClr val="7030A0"/>
                </a:solidFill>
                <a:latin typeface="Calibri" pitchFamily="34" charset="0"/>
                <a:sym typeface="Wingdings" panose="05000000000000000000" pitchFamily="2" charset="2"/>
              </a:rPr>
              <a:t>m </a:t>
            </a:r>
            <a:endParaRPr lang="en-US" sz="2000" b="1" i="1" dirty="0" smtClean="0">
              <a:solidFill>
                <a:srgbClr val="7030A0"/>
              </a:solidFill>
              <a:latin typeface="Calibri" pitchFamily="34" charset="0"/>
              <a:sym typeface="Wingdings" panose="05000000000000000000" pitchFamily="2" charset="2"/>
            </a:endParaRPr>
          </a:p>
          <a:p>
            <a:pPr marL="358775" indent="-358775">
              <a:spcBef>
                <a:spcPts val="600"/>
              </a:spcBef>
            </a:pPr>
            <a:r>
              <a:rPr lang="en-US" dirty="0" smtClean="0">
                <a:latin typeface="Calibri" pitchFamily="34" charset="0"/>
                <a:sym typeface="Wingdings" panose="05000000000000000000" pitchFamily="2" charset="2"/>
              </a:rPr>
              <a:t>error due to offset on Z </a:t>
            </a:r>
          </a:p>
          <a:p>
            <a:pPr marL="358775" indent="-358775"/>
            <a:r>
              <a:rPr lang="en-US" altLang="zh-TW" dirty="0" smtClean="0">
                <a:latin typeface="Calibri" pitchFamily="34" charset="0"/>
                <a:sym typeface="Wingdings" pitchFamily="2" charset="2"/>
              </a:rPr>
              <a:t>    </a:t>
            </a:r>
            <a:r>
              <a:rPr lang="en-US" altLang="zh-TW" i="1" dirty="0" smtClean="0">
                <a:latin typeface="Calibri" pitchFamily="34" charset="0"/>
              </a:rPr>
              <a:t>Z  </a:t>
            </a:r>
            <a:r>
              <a:rPr lang="en-US" altLang="zh-TW" i="1" dirty="0" smtClean="0">
                <a:latin typeface="Calibri" pitchFamily="34" charset="0"/>
                <a:sym typeface="Wingdings" pitchFamily="2" charset="2"/>
              </a:rPr>
              <a:t>eq.</a:t>
            </a:r>
            <a:r>
              <a:rPr lang="en-US" altLang="zh-TW" dirty="0" smtClean="0">
                <a:latin typeface="Calibri" pitchFamily="34" charset="0"/>
                <a:sym typeface="Wingdings" pitchFamily="2" charset="2"/>
              </a:rPr>
              <a:t>  </a:t>
            </a:r>
            <a:r>
              <a:rPr lang="en-US" altLang="zh-TW" i="1" dirty="0" err="1" smtClean="0">
                <a:latin typeface="Calibri" pitchFamily="34" charset="0"/>
                <a:sym typeface="Wingdings" pitchFamily="2" charset="2"/>
              </a:rPr>
              <a:t>dr</a:t>
            </a:r>
            <a:r>
              <a:rPr lang="en-US" altLang="zh-TW" i="1" dirty="0" smtClean="0">
                <a:latin typeface="Calibri" pitchFamily="34" charset="0"/>
                <a:sym typeface="Wingdings" pitchFamily="2" charset="2"/>
              </a:rPr>
              <a:t> = </a:t>
            </a:r>
            <a:r>
              <a:rPr lang="el-GR" i="1" dirty="0" smtClean="0">
                <a:latin typeface="Calibri" pitchFamily="34" charset="0"/>
              </a:rPr>
              <a:t>δ</a:t>
            </a:r>
            <a:r>
              <a:rPr lang="en-US" altLang="zh-TW" i="1" dirty="0" smtClean="0">
                <a:latin typeface="Calibri" pitchFamily="34" charset="0"/>
                <a:sym typeface="Wingdings" pitchFamily="2" charset="2"/>
              </a:rPr>
              <a:t>z x </a:t>
            </a:r>
            <a:r>
              <a:rPr lang="el-GR" altLang="zh-TW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i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zh-TW" b="1" i="1" dirty="0" smtClean="0">
                <a:latin typeface="Calibri" pitchFamily="34" charset="0"/>
                <a:sym typeface="Wingdings" pitchFamily="2" charset="2"/>
              </a:rPr>
              <a:t>= 1</a:t>
            </a:r>
            <a:r>
              <a:rPr lang="el-GR" altLang="zh-TW" b="1" i="1" dirty="0" smtClean="0">
                <a:latin typeface="Calibri" pitchFamily="34" charset="0"/>
                <a:sym typeface="Wingdings" pitchFamily="2" charset="2"/>
              </a:rPr>
              <a:t> μ</a:t>
            </a:r>
            <a:r>
              <a:rPr lang="en-US" altLang="zh-TW" b="1" i="1" dirty="0" smtClean="0">
                <a:latin typeface="Calibri" pitchFamily="34" charset="0"/>
                <a:sym typeface="Wingdings" pitchFamily="2" charset="2"/>
              </a:rPr>
              <a:t>m</a:t>
            </a:r>
            <a:r>
              <a:rPr lang="en-US" altLang="zh-TW" b="1" dirty="0" smtClean="0">
                <a:latin typeface="Calibri" pitchFamily="34" charset="0"/>
                <a:sym typeface="Wingdings" pitchFamily="2" charset="2"/>
              </a:rPr>
              <a:t>     </a:t>
            </a:r>
            <a:r>
              <a:rPr lang="en-US" sz="2400" b="1" i="1" dirty="0" err="1" smtClean="0">
                <a:solidFill>
                  <a:srgbClr val="7030A0"/>
                </a:solidFill>
                <a:latin typeface="Calibri" pitchFamily="34" charset="0"/>
              </a:rPr>
              <a:t>d</a:t>
            </a:r>
            <a:r>
              <a:rPr lang="en-US" altLang="zh-TW" sz="2400" b="1" i="1" dirty="0" err="1" smtClean="0">
                <a:solidFill>
                  <a:srgbClr val="7030A0"/>
                </a:solidFill>
                <a:latin typeface="Calibri" pitchFamily="34" charset="0"/>
                <a:sym typeface="Wingdings" pitchFamily="2" charset="2"/>
              </a:rPr>
              <a:t>z</a:t>
            </a:r>
            <a:r>
              <a:rPr lang="en-US" altLang="zh-TW" sz="2400" b="1" i="1" dirty="0" smtClean="0">
                <a:solidFill>
                  <a:srgbClr val="7030A0"/>
                </a:solidFill>
                <a:latin typeface="Calibri" pitchFamily="34" charset="0"/>
                <a:sym typeface="Wingdings" pitchFamily="2" charset="2"/>
              </a:rPr>
              <a:t> = </a:t>
            </a:r>
            <a:r>
              <a:rPr lang="en-US" altLang="zh-TW" sz="2400" b="1" i="1" dirty="0" smtClean="0">
                <a:solidFill>
                  <a:srgbClr val="7030A0"/>
                </a:solidFill>
                <a:latin typeface="Calibri" pitchFamily="34" charset="0"/>
              </a:rPr>
              <a:t>50 </a:t>
            </a:r>
            <a:r>
              <a:rPr lang="el-GR" sz="2400" b="1" i="1" dirty="0" smtClean="0">
                <a:solidFill>
                  <a:srgbClr val="7030A0"/>
                </a:solidFill>
                <a:latin typeface="Calibri" pitchFamily="34" charset="0"/>
                <a:sym typeface="Wingdings" panose="05000000000000000000" pitchFamily="2" charset="2"/>
              </a:rPr>
              <a:t>μ</a:t>
            </a:r>
            <a:r>
              <a:rPr lang="en-US" altLang="zh-TW" sz="2400" b="1" i="1" dirty="0" smtClean="0">
                <a:solidFill>
                  <a:srgbClr val="7030A0"/>
                </a:solidFill>
                <a:latin typeface="Calibri" pitchFamily="34" charset="0"/>
              </a:rPr>
              <a:t>m  </a:t>
            </a:r>
            <a:r>
              <a:rPr lang="en-US" sz="2400" b="1" i="1" dirty="0" smtClean="0">
                <a:solidFill>
                  <a:srgbClr val="7030A0"/>
                </a:solidFill>
                <a:latin typeface="Calibri" pitchFamily="34" charset="0"/>
                <a:sym typeface="Wingdings" panose="05000000000000000000" pitchFamily="2" charset="2"/>
              </a:rPr>
              <a:t>                                              </a:t>
            </a:r>
            <a:endParaRPr lang="en-US" sz="2000" b="1" i="1" dirty="0" smtClean="0">
              <a:solidFill>
                <a:srgbClr val="7030A0"/>
              </a:solidFill>
              <a:latin typeface="Calibri" pitchFamily="34" charset="0"/>
              <a:sym typeface="Wingdings" panose="05000000000000000000" pitchFamily="2" charset="2"/>
            </a:endParaRPr>
          </a:p>
        </p:txBody>
      </p:sp>
      <p:sp>
        <p:nvSpPr>
          <p:cNvPr id="56" name="文字方塊 22"/>
          <p:cNvSpPr txBox="1"/>
          <p:nvPr/>
        </p:nvSpPr>
        <p:spPr>
          <a:xfrm>
            <a:off x="179512" y="5525651"/>
            <a:ext cx="489255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</a:rPr>
              <a:t>Luminosity </a:t>
            </a:r>
            <a:r>
              <a:rPr lang="en-US" altLang="zh-TW" sz="2800" b="1" i="1" dirty="0" err="1" smtClean="0">
                <a:solidFill>
                  <a:srgbClr val="FF0000"/>
                </a:solidFill>
                <a:latin typeface="Calibri" pitchFamily="34" charset="0"/>
              </a:rPr>
              <a:t>systematics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n-US" altLang="zh-TW" sz="2000" b="1" i="1" dirty="0" smtClean="0">
                <a:solidFill>
                  <a:srgbClr val="FF0000"/>
                </a:solidFill>
                <a:latin typeface="Calibri" pitchFamily="34" charset="0"/>
              </a:rPr>
              <a:t>due to    </a:t>
            </a:r>
            <a:r>
              <a:rPr lang="en-US" altLang="zh-TW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events in/out fiducial edge </a:t>
            </a:r>
            <a:r>
              <a:rPr lang="en-US" altLang="zh-TW" sz="2000" b="1" i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000" b="1" i="1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Font typeface="Wingdings"/>
              <a:buChar char="è"/>
            </a:pP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offset on the mean of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θ</a:t>
            </a:r>
            <a:r>
              <a:rPr lang="en-US" sz="2800" b="1" baseline="-25000" dirty="0" smtClean="0">
                <a:solidFill>
                  <a:srgbClr val="FF0000"/>
                </a:solidFill>
                <a:latin typeface="Calibri" pitchFamily="34" charset="0"/>
              </a:rPr>
              <a:t>min</a:t>
            </a:r>
            <a:r>
              <a:rPr lang="en-US" altLang="zh-TW" sz="2800" b="1" i="1" dirty="0" smtClean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800" b="1" i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79512" y="5526922"/>
            <a:ext cx="4536504" cy="121444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6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/>
          <p:cNvGrpSpPr/>
          <p:nvPr/>
        </p:nvGrpSpPr>
        <p:grpSpPr>
          <a:xfrm>
            <a:off x="3357554" y="3810109"/>
            <a:ext cx="5599928" cy="2976476"/>
            <a:chOff x="1638712" y="3356968"/>
            <a:chExt cx="6405248" cy="3501032"/>
          </a:xfrm>
        </p:grpSpPr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7984" y="3356968"/>
              <a:ext cx="3615976" cy="350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文字方塊 23"/>
            <p:cNvSpPr txBox="1"/>
            <p:nvPr/>
          </p:nvSpPr>
          <p:spPr>
            <a:xfrm>
              <a:off x="1638712" y="3412861"/>
              <a:ext cx="3217320" cy="711967"/>
            </a:xfrm>
            <a:prstGeom prst="rect">
              <a:avLst/>
            </a:prstGeom>
            <a:solidFill>
              <a:srgbClr val="FFFF00">
                <a:alpha val="45000"/>
              </a:srgbClr>
            </a:solidFill>
          </p:spPr>
          <p:txBody>
            <a:bodyPr wrap="square" rtlCol="0">
              <a:spAutoFit/>
            </a:bodyPr>
            <a:lstStyle/>
            <a:p>
              <a:pPr marL="468313" indent="-411163">
                <a:lnSpc>
                  <a:spcPts val="2000"/>
                </a:lnSpc>
                <a:spcBef>
                  <a:spcPts val="0"/>
                </a:spcBef>
              </a:pPr>
              <a:r>
                <a:rPr lang="en-US" altLang="zh-TW" b="1" i="1" dirty="0" smtClean="0">
                  <a:latin typeface="+mj-lt"/>
                  <a:sym typeface="Wingdings" pitchFamily="2" charset="2"/>
                </a:rPr>
                <a:t>Multi. </a:t>
              </a:r>
              <a:r>
                <a:rPr lang="en-US" altLang="zh-TW" b="1" i="1" dirty="0" err="1" smtClean="0">
                  <a:latin typeface="+mj-lt"/>
                  <a:sym typeface="Wingdings" pitchFamily="2" charset="2"/>
                </a:rPr>
                <a:t>Scatt</a:t>
              </a:r>
              <a:r>
                <a:rPr lang="en-US" altLang="zh-TW" b="1" i="1" dirty="0" smtClean="0">
                  <a:latin typeface="+mj-lt"/>
                  <a:sym typeface="Wingdings" pitchFamily="2" charset="2"/>
                </a:rPr>
                <a:t>., rad. Bhabha, </a:t>
              </a:r>
            </a:p>
            <a:p>
              <a:pPr marL="468313" indent="-411163">
                <a:lnSpc>
                  <a:spcPts val="2000"/>
                </a:lnSpc>
                <a:spcBef>
                  <a:spcPts val="0"/>
                </a:spcBef>
              </a:pPr>
              <a:r>
                <a:rPr lang="en-US" altLang="zh-TW" b="1" i="1" dirty="0" smtClean="0">
                  <a:solidFill>
                    <a:srgbClr val="FF0000"/>
                  </a:solidFill>
                  <a:latin typeface="+mj-lt"/>
                  <a:sym typeface="Wingdings" pitchFamily="2" charset="2"/>
                </a:rPr>
                <a:t> wider back-back </a:t>
              </a: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364088" y="4521314"/>
              <a:ext cx="1800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i="1" dirty="0" smtClean="0">
                  <a:solidFill>
                    <a:srgbClr val="FF0000"/>
                  </a:solidFill>
                </a:rPr>
                <a:t>Open-angle –</a:t>
              </a:r>
              <a:r>
                <a:rPr lang="el-GR" altLang="zh-TW" sz="1600" i="1" dirty="0" smtClean="0">
                  <a:solidFill>
                    <a:srgbClr val="FF0000"/>
                  </a:solidFill>
                </a:rPr>
                <a:t>π</a:t>
              </a:r>
              <a:r>
                <a:rPr lang="en-US" altLang="zh-TW" sz="1600" i="1" dirty="0" smtClean="0">
                  <a:solidFill>
                    <a:srgbClr val="FF0000"/>
                  </a:solidFill>
                </a:rPr>
                <a:t>, </a:t>
              </a:r>
            </a:p>
            <a:p>
              <a:r>
                <a:rPr lang="en-US" altLang="zh-TW" sz="1600" i="1" dirty="0" smtClean="0">
                  <a:solidFill>
                    <a:srgbClr val="FF0000"/>
                  </a:solidFill>
                </a:rPr>
                <a:t>of scattered e+ e-</a:t>
              </a:r>
              <a:endParaRPr lang="zh-TW" altLang="en-US" sz="1600" i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4743746" y="3833000"/>
              <a:ext cx="617492" cy="238919"/>
            </a:xfrm>
            <a:prstGeom prst="straightConnector1">
              <a:avLst/>
            </a:prstGeom>
            <a:ln w="50800">
              <a:solidFill>
                <a:srgbClr val="FF0000">
                  <a:alpha val="48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>
              <a:off x="4825458" y="3496889"/>
              <a:ext cx="2047949" cy="575030"/>
            </a:xfrm>
            <a:prstGeom prst="straightConnector1">
              <a:avLst/>
            </a:prstGeom>
            <a:ln w="50800">
              <a:solidFill>
                <a:srgbClr val="FF0000">
                  <a:alpha val="48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群組 25"/>
          <p:cNvGrpSpPr>
            <a:grpSpLocks noChangeAspect="1"/>
          </p:cNvGrpSpPr>
          <p:nvPr/>
        </p:nvGrpSpPr>
        <p:grpSpPr>
          <a:xfrm>
            <a:off x="5895692" y="928670"/>
            <a:ext cx="2844000" cy="2844000"/>
            <a:chOff x="5652120" y="1412776"/>
            <a:chExt cx="3312368" cy="3098367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52120" y="1412776"/>
              <a:ext cx="3312368" cy="3098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群組 24"/>
            <p:cNvGrpSpPr/>
            <p:nvPr/>
          </p:nvGrpSpPr>
          <p:grpSpPr>
            <a:xfrm>
              <a:off x="7650000" y="2808000"/>
              <a:ext cx="180000" cy="180000"/>
              <a:chOff x="1836000" y="3402794"/>
              <a:chExt cx="180000" cy="180000"/>
            </a:xfrm>
          </p:grpSpPr>
          <p:cxnSp>
            <p:nvCxnSpPr>
              <p:cNvPr id="19" name="直線接點 18"/>
              <p:cNvCxnSpPr/>
              <p:nvPr/>
            </p:nvCxnSpPr>
            <p:spPr>
              <a:xfrm>
                <a:off x="1836000" y="3492000"/>
                <a:ext cx="1800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/>
              <p:cNvCxnSpPr/>
              <p:nvPr/>
            </p:nvCxnSpPr>
            <p:spPr>
              <a:xfrm rot="5400000">
                <a:off x="1836000" y="3492000"/>
                <a:ext cx="1800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622422"/>
          </a:xfrm>
        </p:spPr>
        <p:txBody>
          <a:bodyPr>
            <a:noAutofit/>
          </a:bodyPr>
          <a:lstStyle/>
          <a:p>
            <a:r>
              <a:rPr lang="en-US" altLang="zh-TW" sz="3200" b="1" dirty="0" smtClean="0"/>
              <a:t>QED BHLUMI   X-section</a:t>
            </a:r>
            <a:endParaRPr lang="zh-TW" altLang="en-US" sz="3200" b="1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99524" y="4643446"/>
          <a:ext cx="5178306" cy="2000264"/>
        </p:xfrm>
        <a:graphic>
          <a:graphicData uri="http://schemas.openxmlformats.org/drawingml/2006/table">
            <a:tbl>
              <a:tblPr/>
              <a:tblGrid>
                <a:gridCol w="963927"/>
                <a:gridCol w="1642611"/>
                <a:gridCol w="928694"/>
                <a:gridCol w="1643074"/>
              </a:tblGrid>
              <a:tr h="28575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LAB ONE </a:t>
                      </a:r>
                      <a:r>
                        <a:rPr lang="it-IT" sz="16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e</a:t>
                      </a:r>
                      <a:r>
                        <a:rPr lang="it-IT" sz="16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+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or</a:t>
                      </a:r>
                      <a:r>
                        <a:rPr lang="it-IT" sz="16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 e</a:t>
                      </a:r>
                      <a:r>
                        <a:rPr lang="it-IT" sz="16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−</a:t>
                      </a: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 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detected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LAB both</a:t>
                      </a:r>
                      <a:r>
                        <a:rPr lang="en-US" sz="1600" b="1" kern="100" dirty="0"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200" b="1" kern="100" baseline="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it-IT" sz="16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e</a:t>
                      </a:r>
                      <a:r>
                        <a:rPr lang="it-IT" sz="16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+</a:t>
                      </a:r>
                      <a:r>
                        <a:rPr lang="it-IT" sz="1600" b="1" i="1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, e</a:t>
                      </a:r>
                      <a:r>
                        <a:rPr lang="it-IT" sz="1600" b="1" i="1" baseline="30000" dirty="0" smtClean="0">
                          <a:solidFill>
                            <a:srgbClr val="FF0000"/>
                          </a:solidFill>
                          <a:cs typeface="Times New Roman" pitchFamily="18" charset="0"/>
                        </a:rPr>
                        <a:t>−</a:t>
                      </a:r>
                      <a:r>
                        <a:rPr lang="en-US" sz="1400" kern="100" dirty="0" smtClean="0">
                          <a:ea typeface="新細明體"/>
                          <a:cs typeface="Times New Roman"/>
                        </a:rPr>
                        <a:t> 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detected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l-GR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&gt;15 mRad</a:t>
                      </a:r>
                      <a:endParaRPr lang="en-US" sz="1200" b="1" kern="100" baseline="0" dirty="0" smtClean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&gt;15mR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|y|&gt;15mm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&gt;15 mRad</a:t>
                      </a:r>
                      <a:endParaRPr lang="en-US" sz="12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&gt;15mR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|y|&gt;15mm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395.3  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255.9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257.8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245.9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&gt;25 mRad</a:t>
                      </a:r>
                      <a:endParaRPr lang="en-US" sz="1200" b="1" kern="100" baseline="0" dirty="0" smtClean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|y|&gt;25mm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&gt;25 mRad</a:t>
                      </a:r>
                      <a:endParaRPr lang="en-US" sz="12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&gt;15mR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|y|&gt;25mm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133.5 </a:t>
                      </a:r>
                      <a:r>
                        <a:rPr lang="en-US" sz="16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81.8 </a:t>
                      </a:r>
                      <a:r>
                        <a:rPr lang="en-US" sz="16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85.4 </a:t>
                      </a:r>
                      <a:r>
                        <a:rPr lang="en-US" sz="18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78.0 </a:t>
                      </a:r>
                      <a:r>
                        <a:rPr lang="en-US" sz="1800" b="1" kern="100" dirty="0" err="1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nb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solidFill>
                            <a:srgbClr val="0000FF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&gt;30 mRad</a:t>
                      </a:r>
                      <a:endParaRPr lang="en-US" sz="1200" b="1" kern="100" baseline="0" dirty="0" smtClean="0">
                        <a:solidFill>
                          <a:srgbClr val="0000FF"/>
                        </a:solidFill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&gt;30mR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|y|&gt;30mm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&gt;30 mRad</a:t>
                      </a:r>
                      <a:endParaRPr lang="en-US" sz="1200" b="1" kern="100" baseline="0" dirty="0" smtClean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θ</a:t>
                      </a:r>
                      <a:r>
                        <a:rPr lang="en-US" sz="1200" b="1" kern="100" dirty="0" smtClean="0">
                          <a:latin typeface="+mn-lt"/>
                          <a:ea typeface="新細明體"/>
                          <a:cs typeface="Times New Roman"/>
                        </a:rPr>
                        <a:t>&gt;30mR  </a:t>
                      </a:r>
                      <a:r>
                        <a:rPr lang="en-US" sz="1200" b="1" kern="100" baseline="0" dirty="0" smtClean="0">
                          <a:latin typeface="+mn-lt"/>
                          <a:ea typeface="新細明體"/>
                          <a:cs typeface="Times New Roman"/>
                        </a:rPr>
                        <a:t>&amp;  |y|&gt;30mm</a:t>
                      </a:r>
                      <a:endParaRPr lang="en-US" sz="12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87.2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51.8</a:t>
                      </a:r>
                      <a:endParaRPr lang="en-US" sz="16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54.9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baseline="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+mn-lt"/>
                          <a:ea typeface="新細明體"/>
                          <a:cs typeface="Times New Roman"/>
                        </a:rPr>
                        <a:t>49.1</a:t>
                      </a:r>
                      <a:endParaRPr lang="en-US" sz="1800" kern="100" dirty="0">
                        <a:latin typeface="+mn-lt"/>
                        <a:ea typeface="新細明體"/>
                        <a:cs typeface="Times New Roman"/>
                      </a:endParaRPr>
                    </a:p>
                  </a:txBody>
                  <a:tcPr marL="60713" marR="607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0" y="1124744"/>
            <a:ext cx="2948243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TW" sz="2400" b="1" i="1" dirty="0" smtClean="0">
                <a:solidFill>
                  <a:srgbClr val="0000FF"/>
                </a:solidFill>
                <a:sym typeface="Wingdings" pitchFamily="2" charset="2"/>
              </a:rPr>
              <a:t>Acceptance @z=1m</a:t>
            </a:r>
          </a:p>
          <a:p>
            <a:r>
              <a:rPr lang="en-US" altLang="zh-TW" sz="2400" b="1" dirty="0" smtClean="0">
                <a:solidFill>
                  <a:srgbClr val="0000FF"/>
                </a:solidFill>
                <a:sym typeface="Wingdings" pitchFamily="2" charset="2"/>
              </a:rPr>
              <a:t>r&gt;25 mm, |y|&gt;25 mm</a:t>
            </a:r>
            <a:endParaRPr lang="zh-TW" altLang="en-US" sz="24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777764" y="6256484"/>
            <a:ext cx="648072" cy="338554"/>
          </a:xfrm>
          <a:prstGeom prst="rect">
            <a:avLst/>
          </a:prstGeom>
          <a:solidFill>
            <a:srgbClr val="FF00FF">
              <a:alpha val="27000"/>
            </a:srgbClr>
          </a:solidFill>
          <a:scene3d>
            <a:camera prst="orthographicFront">
              <a:rot lat="0" lon="0" rev="200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TW" sz="1600" b="1" i="1" dirty="0" smtClean="0">
                <a:solidFill>
                  <a:srgbClr val="FF0000"/>
                </a:solidFill>
              </a:rPr>
              <a:t>CDR</a:t>
            </a:r>
            <a:endParaRPr lang="zh-TW" altLang="en-US" sz="1600" b="1" i="1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849202" y="5756418"/>
            <a:ext cx="1080120" cy="338554"/>
          </a:xfrm>
          <a:prstGeom prst="rect">
            <a:avLst/>
          </a:prstGeom>
          <a:solidFill>
            <a:srgbClr val="FF00FF">
              <a:alpha val="27000"/>
            </a:srgbClr>
          </a:solidFill>
          <a:scene3d>
            <a:camera prst="orthographicFront">
              <a:rot lat="0" lon="0" rev="2009999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TW" sz="1600" b="1" i="1" dirty="0" smtClean="0">
                <a:solidFill>
                  <a:srgbClr val="FF0000"/>
                </a:solidFill>
              </a:rPr>
              <a:t>racetrack</a:t>
            </a:r>
            <a:endParaRPr lang="zh-TW" altLang="en-US" sz="1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6734" y="1000108"/>
            <a:ext cx="2905760" cy="28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3143240" y="620688"/>
            <a:ext cx="6000760" cy="27186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it-IT" sz="2000" b="1" i="1" dirty="0" smtClean="0">
                <a:cs typeface="Times New Roman" pitchFamily="18" charset="0"/>
              </a:rPr>
              <a:t>e</a:t>
            </a:r>
            <a:r>
              <a:rPr lang="it-IT" sz="2000" b="1" i="1" baseline="30000" dirty="0" smtClean="0">
                <a:cs typeface="Times New Roman" pitchFamily="18" charset="0"/>
              </a:rPr>
              <a:t>+</a:t>
            </a:r>
            <a:r>
              <a:rPr lang="it-IT" sz="2000" b="1" i="1" dirty="0" smtClean="0">
                <a:cs typeface="Times New Roman" pitchFamily="18" charset="0"/>
              </a:rPr>
              <a:t>, e</a:t>
            </a:r>
            <a:r>
              <a:rPr lang="it-IT" sz="2000" b="1" i="1" baseline="30000" dirty="0" smtClean="0">
                <a:cs typeface="Times New Roman" pitchFamily="18" charset="0"/>
              </a:rPr>
              <a:t>−</a:t>
            </a:r>
            <a:r>
              <a:rPr lang="en-US" sz="2000" kern="100" dirty="0" smtClean="0">
                <a:ea typeface="新細明體"/>
                <a:cs typeface="Times New Roman"/>
              </a:rPr>
              <a:t>  back-to-back  Symmetric to  out-going pipe center</a:t>
            </a:r>
          </a:p>
        </p:txBody>
      </p:sp>
      <p:sp>
        <p:nvSpPr>
          <p:cNvPr id="12" name="矩形 11"/>
          <p:cNvSpPr/>
          <p:nvPr/>
        </p:nvSpPr>
        <p:spPr>
          <a:xfrm>
            <a:off x="98912" y="4213300"/>
            <a:ext cx="1821332" cy="40011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TW" sz="2000" b="1" i="1" kern="100" dirty="0" smtClean="0">
                <a:cs typeface="Times New Roman"/>
              </a:rPr>
              <a:t>at Z = 1000 mm</a:t>
            </a:r>
            <a:endParaRPr lang="en-US" altLang="zh-TW" sz="2000" i="1" kern="100" dirty="0">
              <a:cs typeface="Times New Roman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14348" y="2285992"/>
            <a:ext cx="2248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00" dirty="0" smtClean="0">
                <a:solidFill>
                  <a:srgbClr val="FF0000"/>
                </a:solidFill>
                <a:ea typeface="新細明體"/>
                <a:cs typeface="Times New Roman"/>
              </a:rPr>
              <a:t>LAB frame</a:t>
            </a:r>
          </a:p>
          <a:p>
            <a:r>
              <a:rPr lang="it-IT" sz="2400" b="1" i="1" dirty="0" smtClean="0">
                <a:cs typeface="Times New Roman" pitchFamily="18" charset="0"/>
              </a:rPr>
              <a:t>e</a:t>
            </a:r>
            <a:r>
              <a:rPr lang="it-IT" sz="2400" b="1" i="1" baseline="30000" dirty="0" smtClean="0">
                <a:cs typeface="Times New Roman" pitchFamily="18" charset="0"/>
              </a:rPr>
              <a:t>+</a:t>
            </a:r>
            <a:r>
              <a:rPr lang="it-IT" sz="2400" b="1" i="1" dirty="0" smtClean="0">
                <a:cs typeface="Times New Roman" pitchFamily="18" charset="0"/>
              </a:rPr>
              <a:t>, e</a:t>
            </a:r>
            <a:r>
              <a:rPr lang="it-IT" sz="2400" b="1" i="1" baseline="30000" dirty="0" smtClean="0">
                <a:cs typeface="Times New Roman" pitchFamily="18" charset="0"/>
              </a:rPr>
              <a:t>− </a:t>
            </a:r>
            <a:r>
              <a:rPr lang="en-US" sz="2400" b="1" kern="100" dirty="0" smtClean="0">
                <a:ea typeface="新細明體"/>
                <a:cs typeface="Times New Roman"/>
              </a:rPr>
              <a:t>detected</a:t>
            </a:r>
          </a:p>
          <a:p>
            <a:r>
              <a:rPr lang="en-US" sz="2400" b="1" kern="100" dirty="0" smtClean="0">
                <a:ea typeface="新細明體"/>
                <a:cs typeface="Times New Roman"/>
              </a:rPr>
              <a:t>@ Z=1000 mm</a:t>
            </a:r>
            <a:endParaRPr lang="en-US" sz="2400" kern="100" dirty="0">
              <a:ea typeface="新細明體"/>
              <a:cs typeface="Times New Roman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DB9E942-762B-44FB-982A-F5994CDE5E9E}" type="slidenum">
              <a:rPr lang="zh-TW" altLang="en-US" smtClean="0"/>
              <a:pPr>
                <a:defRPr/>
              </a:pPr>
              <a:t>7</a:t>
            </a:fld>
            <a:endParaRPr lang="en-US" altLang="zh-TW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3224608" cy="125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055" y="2492896"/>
            <a:ext cx="4291945" cy="208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" name="標題 1"/>
          <p:cNvSpPr txBox="1">
            <a:spLocks/>
          </p:cNvSpPr>
          <p:nvPr/>
        </p:nvSpPr>
        <p:spPr>
          <a:xfrm>
            <a:off x="4427984" y="153686"/>
            <a:ext cx="4644008" cy="61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3700" b="1" dirty="0" smtClean="0">
                <a:solidFill>
                  <a:srgbClr val="0000FF"/>
                </a:solidFill>
                <a:latin typeface="Segoe Print" pitchFamily="2" charset="0"/>
                <a:ea typeface="+mj-ea"/>
                <a:cs typeface="+mj-cs"/>
              </a:rPr>
              <a:t>LumiCal geometry</a:t>
            </a:r>
            <a:endParaRPr kumimoji="0" lang="en-US" altLang="zh-TW" sz="3700" b="1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</p:txBody>
      </p:sp>
      <p:pic>
        <p:nvPicPr>
          <p:cNvPr id="37" name="图片 15">
            <a:extLst>
              <a:ext uri="{FF2B5EF4-FFF2-40B4-BE49-F238E27FC236}">
                <a16:creationId xmlns="" xmlns:a16="http://schemas.microsoft.com/office/drawing/2014/main" id="{7C71627E-C6A1-4D88-8FAD-37BDBAF70D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6645" b="9198"/>
          <a:stretch/>
        </p:blipFill>
        <p:spPr>
          <a:xfrm>
            <a:off x="8100392" y="980728"/>
            <a:ext cx="847020" cy="919722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26758" y="44624"/>
            <a:ext cx="792961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b="1" i="1" dirty="0" smtClean="0"/>
              <a:t> LumiCal before Flange  </a:t>
            </a:r>
          </a:p>
          <a:p>
            <a:pPr marL="288925" indent="-288925"/>
            <a:r>
              <a:rPr lang="en-US" sz="2000" b="1" i="1" dirty="0" smtClean="0">
                <a:solidFill>
                  <a:srgbClr val="FF0000"/>
                </a:solidFill>
              </a:rPr>
              <a:t>	 </a:t>
            </a:r>
            <a:r>
              <a:rPr lang="en-US" sz="2000" dirty="0" smtClean="0"/>
              <a:t>z = 560~700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400" b="1" dirty="0" smtClean="0"/>
              <a:t>Beam-pipe low-mass window</a:t>
            </a:r>
            <a:r>
              <a:rPr lang="en-US" sz="2400" dirty="0" smtClean="0"/>
              <a:t>: </a:t>
            </a:r>
          </a:p>
          <a:p>
            <a:pPr marL="355600" indent="-269875"/>
            <a:r>
              <a:rPr lang="en-US" sz="2400" b="1" dirty="0" smtClean="0">
                <a:solidFill>
                  <a:srgbClr val="FF0000"/>
                </a:solidFill>
              </a:rPr>
              <a:t>	Be 1mm thick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55600" indent="-269875"/>
            <a:r>
              <a:rPr lang="en-US" dirty="0" smtClean="0"/>
              <a:t>	traversing @22 </a:t>
            </a:r>
            <a:r>
              <a:rPr lang="en-US" dirty="0" err="1" smtClean="0"/>
              <a:t>mRad</a:t>
            </a:r>
            <a:r>
              <a:rPr lang="en-US" dirty="0" smtClean="0"/>
              <a:t> traversing  L=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45 mm, </a:t>
            </a:r>
          </a:p>
          <a:p>
            <a:pPr marL="355600" indent="-269875"/>
            <a:r>
              <a:rPr lang="en-US" b="1" dirty="0" smtClean="0"/>
              <a:t>	= 0.13 X</a:t>
            </a:r>
            <a:r>
              <a:rPr lang="en-US" b="1" baseline="-25000" dirty="0" smtClean="0"/>
              <a:t>0 </a:t>
            </a:r>
            <a:r>
              <a:rPr lang="en-US" b="1" dirty="0" smtClean="0"/>
              <a:t>(Be), 0.50 X</a:t>
            </a:r>
            <a:r>
              <a:rPr lang="en-US" b="1" baseline="-25000" dirty="0" smtClean="0"/>
              <a:t>0 </a:t>
            </a:r>
            <a:r>
              <a:rPr lang="en-US" b="1" dirty="0" smtClean="0"/>
              <a:t>(Al) 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FF0000"/>
                </a:solidFill>
              </a:rPr>
              <a:t>Two Si-wafers</a:t>
            </a:r>
            <a:r>
              <a:rPr lang="en-US" sz="2400" b="1" dirty="0" smtClean="0"/>
              <a:t>   </a:t>
            </a:r>
            <a:r>
              <a:rPr lang="en-US" sz="2400" dirty="0" smtClean="0"/>
              <a:t>for  e</a:t>
            </a:r>
            <a:r>
              <a:rPr lang="en-US" sz="2400" baseline="30000" dirty="0" smtClean="0"/>
              <a:t>±</a:t>
            </a:r>
            <a:r>
              <a:rPr lang="en-US" sz="2400" dirty="0" smtClean="0"/>
              <a:t>  </a:t>
            </a:r>
            <a:r>
              <a:rPr lang="el-GR" sz="2400" dirty="0" smtClean="0"/>
              <a:t>θ</a:t>
            </a:r>
            <a:r>
              <a:rPr lang="en-US" sz="2400" dirty="0" smtClean="0"/>
              <a:t> position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FF0000"/>
                </a:solidFill>
              </a:rPr>
              <a:t>2X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LYSO</a:t>
            </a:r>
            <a:r>
              <a:rPr lang="en-US" sz="2400" b="1" dirty="0" smtClean="0"/>
              <a:t>   </a:t>
            </a:r>
            <a:r>
              <a:rPr lang="en-US" sz="2400" dirty="0" smtClean="0"/>
              <a:t>= 23 mm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2800" b="1" i="1" dirty="0" smtClean="0"/>
              <a:t> LumiCal </a:t>
            </a:r>
            <a:r>
              <a:rPr lang="en-US" sz="2800" b="1" dirty="0" smtClean="0"/>
              <a:t>behind Bellow: </a:t>
            </a:r>
          </a:p>
          <a:p>
            <a:pPr marL="266700" indent="-266700"/>
            <a:r>
              <a:rPr lang="en-US" sz="2000" b="1" dirty="0" smtClean="0"/>
              <a:t>	  </a:t>
            </a:r>
            <a:r>
              <a:rPr lang="en-US" sz="2000" dirty="0" smtClean="0"/>
              <a:t>z= 900~1100 mm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400" b="1" dirty="0" err="1" smtClean="0">
                <a:solidFill>
                  <a:srgbClr val="FF0000"/>
                </a:solidFill>
              </a:rPr>
              <a:t>Flange+Bellow</a:t>
            </a:r>
            <a:r>
              <a:rPr lang="en-US" sz="2400" b="1" dirty="0" smtClean="0">
                <a:solidFill>
                  <a:srgbClr val="FF0000"/>
                </a:solidFill>
              </a:rPr>
              <a:t> :  Fe ~75 mm = 4.3 X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0 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</a:p>
          <a:p>
            <a:pPr marL="355600" indent="-269875"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0000FF"/>
                </a:solidFill>
              </a:rPr>
              <a:t>17 X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 </a:t>
            </a:r>
            <a:r>
              <a:rPr lang="en-US" sz="2400" b="1" dirty="0" smtClean="0">
                <a:solidFill>
                  <a:srgbClr val="0000FF"/>
                </a:solidFill>
              </a:rPr>
              <a:t>LYSO  200 mm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2" name="矩形 41"/>
          <p:cNvSpPr/>
          <p:nvPr/>
        </p:nvSpPr>
        <p:spPr>
          <a:xfrm>
            <a:off x="8100392" y="1844824"/>
            <a:ext cx="816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Bellow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36296" y="1844824"/>
            <a:ext cx="798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Flange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8</a:t>
            </a:fld>
            <a:endParaRPr lang="en-US" altLang="zh-TW" dirty="0"/>
          </a:p>
        </p:txBody>
      </p:sp>
      <p:sp>
        <p:nvSpPr>
          <p:cNvPr id="19" name="矩形 18"/>
          <p:cNvSpPr/>
          <p:nvPr/>
        </p:nvSpPr>
        <p:spPr>
          <a:xfrm>
            <a:off x="6317268" y="764704"/>
            <a:ext cx="1016625" cy="512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en-US" altLang="zh-TW" dirty="0" smtClean="0">
                <a:solidFill>
                  <a:srgbClr val="0000FF"/>
                </a:solidFill>
              </a:rPr>
              <a:t>1mm Be </a:t>
            </a:r>
          </a:p>
          <a:p>
            <a:pPr>
              <a:lnSpc>
                <a:spcPts val="1600"/>
              </a:lnSpc>
            </a:pPr>
            <a:r>
              <a:rPr lang="en-US" altLang="zh-TW" dirty="0" smtClean="0">
                <a:solidFill>
                  <a:srgbClr val="0000FF"/>
                </a:solidFill>
              </a:rPr>
              <a:t>window</a:t>
            </a:r>
            <a:endParaRPr lang="zh-TW" altLang="en-US" dirty="0">
              <a:solidFill>
                <a:srgbClr val="0000FF"/>
              </a:solidFill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611560" y="4725144"/>
            <a:ext cx="5904656" cy="1916832"/>
            <a:chOff x="755576" y="4896891"/>
            <a:chExt cx="6433071" cy="1961109"/>
          </a:xfrm>
        </p:grpSpPr>
        <p:pic>
          <p:nvPicPr>
            <p:cNvPr id="2051" name="Picture 3" descr="C:\DS220+\CEPC_atWWW\Documents\JiQuan\a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5576" y="4896891"/>
              <a:ext cx="6433071" cy="1961109"/>
            </a:xfrm>
            <a:prstGeom prst="rect">
              <a:avLst/>
            </a:prstGeom>
            <a:noFill/>
          </p:spPr>
        </p:pic>
        <p:sp>
          <p:nvSpPr>
            <p:cNvPr id="18" name="矩形 17"/>
            <p:cNvSpPr/>
            <p:nvPr/>
          </p:nvSpPr>
          <p:spPr>
            <a:xfrm>
              <a:off x="4499992" y="5013176"/>
              <a:ext cx="1757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000FF"/>
                  </a:solidFill>
                </a:rPr>
                <a:t>LumiCal  volume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256000" y="5472000"/>
              <a:ext cx="900000" cy="864000"/>
            </a:xfrm>
            <a:prstGeom prst="rect">
              <a:avLst/>
            </a:prstGeom>
            <a:solidFill>
              <a:srgbClr val="FFFF00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直線單箭頭接點 22"/>
          <p:cNvCxnSpPr/>
          <p:nvPr/>
        </p:nvCxnSpPr>
        <p:spPr>
          <a:xfrm>
            <a:off x="6533292" y="1268760"/>
            <a:ext cx="36004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6948264" y="4653136"/>
            <a:ext cx="1971649" cy="1799187"/>
            <a:chOff x="6429321" y="3689644"/>
            <a:chExt cx="2880320" cy="2828209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21" y="3689644"/>
              <a:ext cx="2880320" cy="2828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矩形 27"/>
            <p:cNvSpPr/>
            <p:nvPr/>
          </p:nvSpPr>
          <p:spPr>
            <a:xfrm>
              <a:off x="6696174" y="4255550"/>
              <a:ext cx="1287532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Si wafer</a:t>
              </a:r>
              <a:endParaRPr lang="en-US" dirty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696174" y="5481682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LYSO</a:t>
              </a:r>
            </a:p>
            <a:p>
              <a:r>
                <a:rPr lang="en-US" sz="1400" b="1" dirty="0" smtClean="0">
                  <a:solidFill>
                    <a:srgbClr val="FF0000"/>
                  </a:solidFill>
                  <a:cs typeface="Courier New" pitchFamily="49" charset="0"/>
                </a:rPr>
                <a:t>3×3 mm</a:t>
              </a:r>
              <a:r>
                <a:rPr lang="en-US" sz="1400" b="1" baseline="30000" dirty="0" smtClean="0">
                  <a:solidFill>
                    <a:srgbClr val="FF0000"/>
                  </a:solidFill>
                  <a:cs typeface="Courier New" pitchFamily="49" charset="0"/>
                </a:rPr>
                <a:t>2</a:t>
              </a:r>
              <a:endParaRPr lang="en-US" sz="14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Segoe Print" pitchFamily="2" charset="0"/>
                <a:ea typeface="+mj-ea"/>
                <a:cs typeface="+mj-cs"/>
              </a:rPr>
              <a:t>Electron hits on 1</a:t>
            </a:r>
            <a:r>
              <a:rPr lang="en-US" altLang="zh-TW" sz="3200" b="1" baseline="30000" dirty="0" smtClean="0">
                <a:solidFill>
                  <a:srgbClr val="0000FF"/>
                </a:solidFill>
                <a:latin typeface="Segoe Print" pitchFamily="2" charset="0"/>
                <a:ea typeface="+mj-ea"/>
                <a:cs typeface="+mj-cs"/>
              </a:rPr>
              <a:t>st</a:t>
            </a:r>
            <a:r>
              <a:rPr lang="en-US" altLang="zh-TW" sz="3200" b="1" dirty="0" smtClean="0">
                <a:solidFill>
                  <a:srgbClr val="0000FF"/>
                </a:solidFill>
                <a:latin typeface="Segoe Print" pitchFamily="2" charset="0"/>
                <a:ea typeface="+mj-ea"/>
                <a:cs typeface="+mj-cs"/>
              </a:rPr>
              <a:t> Si-wafer</a:t>
            </a:r>
            <a:endParaRPr lang="en-US" altLang="zh-TW" sz="2700" b="1" dirty="0" smtClean="0">
              <a:solidFill>
                <a:srgbClr val="0000FF"/>
              </a:solidFill>
              <a:latin typeface="Segoe Print" pitchFamily="2" charset="0"/>
              <a:ea typeface="+mj-ea"/>
              <a:cs typeface="+mj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1520" y="620688"/>
            <a:ext cx="597666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indent="-176213"/>
            <a:r>
              <a:rPr lang="en-US" sz="2400" b="1" dirty="0" smtClean="0">
                <a:solidFill>
                  <a:srgbClr val="FF0000"/>
                </a:solidFill>
              </a:rPr>
              <a:t>IP (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r>
              <a:rPr lang="el-GR" sz="2400" b="1" dirty="0" smtClean="0">
                <a:solidFill>
                  <a:srgbClr val="FF0000"/>
                </a:solidFill>
              </a:rPr>
              <a:t>σ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z</a:t>
            </a:r>
            <a:r>
              <a:rPr lang="en-US" sz="2400" b="1" dirty="0" smtClean="0">
                <a:solidFill>
                  <a:srgbClr val="FF0000"/>
                </a:solidFill>
              </a:rPr>
              <a:t>) = (6,380 </a:t>
            </a:r>
            <a:r>
              <a:rPr lang="el-GR" sz="2400" b="1" i="1" dirty="0" smtClean="0">
                <a:solidFill>
                  <a:srgbClr val="FF0000"/>
                </a:solidFill>
              </a:rPr>
              <a:t>μ</a:t>
            </a:r>
            <a:r>
              <a:rPr lang="en-US" sz="2400" b="1" i="1" dirty="0" smtClean="0">
                <a:solidFill>
                  <a:srgbClr val="FF0000"/>
                </a:solidFill>
              </a:rPr>
              <a:t>m)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55600" indent="-355600">
              <a:spcBef>
                <a:spcPts val="600"/>
              </a:spcBef>
            </a:pPr>
            <a:r>
              <a:rPr lang="en-US" sz="2400" b="1" i="1" dirty="0" smtClean="0">
                <a:solidFill>
                  <a:srgbClr val="FF0000"/>
                </a:solidFill>
              </a:rPr>
              <a:t>50 GeV   e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+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2400" b="1" i="1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fr-FR" sz="2400" b="1" i="1" baseline="30000" dirty="0" smtClean="0">
                <a:solidFill>
                  <a:srgbClr val="FF0000"/>
                </a:solidFill>
                <a:latin typeface="Calibri" pitchFamily="34" charset="0"/>
              </a:rPr>
              <a:t>− </a:t>
            </a:r>
            <a:r>
              <a:rPr lang="fr-FR" sz="2400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lang="en-US" altLang="zh-TW" sz="2400" b="1" i="1" dirty="0" smtClean="0">
              <a:solidFill>
                <a:srgbClr val="FF0000"/>
              </a:solidFill>
              <a:latin typeface="Calibri" pitchFamily="34" charset="0"/>
              <a:sym typeface="Wingdings" pitchFamily="2" charset="2"/>
            </a:endParaRPr>
          </a:p>
          <a:p>
            <a:pPr marL="355600" indent="-355600"/>
            <a:r>
              <a:rPr lang="fr-FR" sz="2000" dirty="0" smtClean="0">
                <a:latin typeface="Calibri" pitchFamily="34" charset="0"/>
              </a:rPr>
              <a:t>@ (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θ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= ± 30 mRad</a:t>
            </a:r>
            <a:r>
              <a:rPr lang="en-US" altLang="zh-TW" sz="2000" b="1" i="1" dirty="0" smtClean="0">
                <a:latin typeface="Calibri" pitchFamily="34" charset="0"/>
                <a:sym typeface="Wingdings" pitchFamily="2" charset="2"/>
              </a:rPr>
              <a:t>, 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φ 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= 1.0, 1.0+</a:t>
            </a:r>
            <a:r>
              <a:rPr lang="el-GR" altLang="zh-TW" sz="2000" i="1" dirty="0" smtClean="0">
                <a:latin typeface="Calibri" pitchFamily="34" charset="0"/>
                <a:sym typeface="Wingdings" pitchFamily="2" charset="2"/>
              </a:rPr>
              <a:t>π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Rad</a:t>
            </a:r>
            <a:r>
              <a:rPr lang="en-US" altLang="zh-TW" sz="2000" dirty="0" smtClean="0">
                <a:latin typeface="Calibri" pitchFamily="34" charset="0"/>
                <a:sym typeface="Wingdings" pitchFamily="2" charset="2"/>
              </a:rPr>
              <a:t>)</a:t>
            </a:r>
            <a:r>
              <a:rPr lang="en-US" altLang="zh-TW" sz="2000" i="1" dirty="0" smtClean="0">
                <a:latin typeface="Calibri" pitchFamily="34" charset="0"/>
                <a:sym typeface="Wingdings" pitchFamily="2" charset="2"/>
              </a:rPr>
              <a:t> </a:t>
            </a:r>
            <a:endParaRPr lang="en-US" altLang="zh-TW" sz="2400" i="1" dirty="0" smtClean="0">
              <a:latin typeface="Calibri" pitchFamily="34" charset="0"/>
              <a:sym typeface="Wingdings" pitchFamily="2" charset="2"/>
            </a:endParaRPr>
          </a:p>
          <a:p>
            <a:pPr marL="176213" indent="-176213"/>
            <a:r>
              <a:rPr lang="en-US" sz="2000" b="1" i="1" dirty="0" smtClean="0">
                <a:solidFill>
                  <a:srgbClr val="00B050"/>
                </a:solidFill>
              </a:rPr>
              <a:t>Si wafer @z=560mm</a:t>
            </a:r>
          </a:p>
          <a:p>
            <a:pPr marL="176213" indent="-176213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0000FF"/>
                </a:solidFill>
              </a:rPr>
              <a:t>|x|&lt;6.0 mm </a:t>
            </a:r>
            <a:r>
              <a:rPr lang="el-GR" sz="2000" i="1" dirty="0" smtClean="0">
                <a:solidFill>
                  <a:srgbClr val="0000FF"/>
                </a:solidFill>
              </a:rPr>
              <a:t>σ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l-GR" altLang="zh-TW" sz="2000" i="1" dirty="0" smtClean="0">
                <a:solidFill>
                  <a:srgbClr val="0000FF"/>
                </a:solidFill>
                <a:sym typeface="Wingdings" pitchFamily="2" charset="2"/>
              </a:rPr>
              <a:t>θ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=  54  </a:t>
            </a:r>
            <a:r>
              <a:rPr lang="el-GR" sz="2000" i="1" dirty="0" smtClean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R    </a:t>
            </a:r>
            <a:r>
              <a:rPr lang="en-US" dirty="0" smtClean="0">
                <a:solidFill>
                  <a:srgbClr val="0000FF"/>
                </a:solidFill>
              </a:rPr>
              <a:t>(1mm Be)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76213" indent="-176213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0000FF"/>
                </a:solidFill>
              </a:rPr>
              <a:t>|x|&gt;6.0 mm </a:t>
            </a:r>
            <a:r>
              <a:rPr lang="el-GR" sz="2000" i="1" dirty="0" smtClean="0">
                <a:solidFill>
                  <a:srgbClr val="0000FF"/>
                </a:solidFill>
              </a:rPr>
              <a:t>σ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l-GR" altLang="zh-TW" sz="2000" i="1" dirty="0" smtClean="0">
                <a:solidFill>
                  <a:srgbClr val="0000FF"/>
                </a:solidFill>
                <a:sym typeface="Wingdings" pitchFamily="2" charset="2"/>
              </a:rPr>
              <a:t>θ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) </a:t>
            </a:r>
            <a:r>
              <a:rPr lang="en-US" sz="2000" dirty="0" smtClean="0">
                <a:solidFill>
                  <a:srgbClr val="FF0000"/>
                </a:solidFill>
              </a:rPr>
              <a:t>=  95  </a:t>
            </a:r>
            <a:r>
              <a:rPr lang="el-GR" sz="2000" i="1" dirty="0" smtClean="0">
                <a:solidFill>
                  <a:srgbClr val="FF0000"/>
                </a:solidFill>
              </a:rPr>
              <a:t>μ</a:t>
            </a:r>
            <a:r>
              <a:rPr lang="en-US" sz="2000" dirty="0" smtClean="0">
                <a:solidFill>
                  <a:srgbClr val="FF0000"/>
                </a:solidFill>
              </a:rPr>
              <a:t>R    </a:t>
            </a:r>
            <a:r>
              <a:rPr lang="en-US" dirty="0" smtClean="0">
                <a:solidFill>
                  <a:srgbClr val="0000FF"/>
                </a:solidFill>
              </a:rPr>
              <a:t>(1m Al pipe)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76213" indent="-176213">
              <a:buFont typeface="Calibri" pitchFamily="34" charset="0"/>
              <a:buChar char="○"/>
            </a:pPr>
            <a:r>
              <a:rPr lang="en-US" sz="2000" dirty="0" smtClean="0">
                <a:solidFill>
                  <a:srgbClr val="0000FF"/>
                </a:solidFill>
              </a:rPr>
              <a:t>back-back </a:t>
            </a:r>
            <a:r>
              <a:rPr lang="en-US" sz="2000" dirty="0" err="1" smtClean="0">
                <a:solidFill>
                  <a:srgbClr val="0000FF"/>
                </a:solidFill>
              </a:rPr>
              <a:t>Op.Ang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l-GR" sz="2000" i="1" dirty="0" smtClean="0">
                <a:solidFill>
                  <a:srgbClr val="0000FF"/>
                </a:solidFill>
              </a:rPr>
              <a:t>σ</a:t>
            </a:r>
            <a:r>
              <a:rPr lang="en-US" sz="2000" i="1" dirty="0" smtClean="0">
                <a:solidFill>
                  <a:srgbClr val="0000FF"/>
                </a:solidFill>
              </a:rPr>
              <a:t>(</a:t>
            </a:r>
            <a:r>
              <a:rPr lang="el-GR" sz="2000" i="1" dirty="0" smtClean="0">
                <a:solidFill>
                  <a:srgbClr val="0000FF"/>
                </a:solidFill>
              </a:rPr>
              <a:t>Ω</a:t>
            </a:r>
            <a:r>
              <a:rPr lang="en-US" altLang="zh-TW" sz="2000" i="1" dirty="0" smtClean="0">
                <a:solidFill>
                  <a:srgbClr val="0000FF"/>
                </a:solidFill>
                <a:sym typeface="Wingdings" pitchFamily="2" charset="2"/>
              </a:rPr>
              <a:t>)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= 137 </a:t>
            </a:r>
            <a:r>
              <a:rPr lang="el-GR" sz="2000" i="1" dirty="0" smtClean="0">
                <a:solidFill>
                  <a:srgbClr val="FF0000"/>
                </a:solidFill>
              </a:rPr>
              <a:t>μ</a:t>
            </a:r>
            <a:r>
              <a:rPr lang="en-US" sz="2000" i="1" dirty="0" smtClean="0">
                <a:solidFill>
                  <a:srgbClr val="FF0000"/>
                </a:solidFill>
              </a:rPr>
              <a:t>R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176213" indent="-176213">
              <a:spcBef>
                <a:spcPts val="1200"/>
              </a:spcBef>
            </a:pPr>
            <a:r>
              <a:rPr lang="en-US" sz="2000" b="1" dirty="0" smtClean="0">
                <a:solidFill>
                  <a:srgbClr val="FF0000"/>
                </a:solidFill>
              </a:rPr>
              <a:t>NJU GEANT4 validation, test-beam preparation</a:t>
            </a:r>
          </a:p>
          <a:p>
            <a:pPr marL="176213" indent="-176213"/>
            <a:r>
              <a:rPr lang="en-US" sz="2000" dirty="0" smtClean="0"/>
              <a:t>Be(1mm):  </a:t>
            </a:r>
            <a:r>
              <a:rPr lang="el-GR" sz="2000" i="1" dirty="0" smtClean="0"/>
              <a:t>σ</a:t>
            </a:r>
            <a:r>
              <a:rPr lang="en-US" sz="2000" i="1" dirty="0" smtClean="0"/>
              <a:t>(</a:t>
            </a:r>
            <a:r>
              <a:rPr lang="el-GR" altLang="zh-TW" sz="2000" i="1" dirty="0" smtClean="0">
                <a:sym typeface="Wingdings" pitchFamily="2" charset="2"/>
              </a:rPr>
              <a:t>θ</a:t>
            </a:r>
            <a:r>
              <a:rPr lang="en-US" altLang="zh-TW" sz="2000" i="1" dirty="0" smtClean="0">
                <a:sym typeface="Wingdings" pitchFamily="2" charset="2"/>
              </a:rPr>
              <a:t>) </a:t>
            </a:r>
            <a:r>
              <a:rPr lang="en-US" sz="2000" dirty="0" smtClean="0"/>
              <a:t>=  30 </a:t>
            </a:r>
            <a:r>
              <a:rPr lang="el-GR" sz="2000" i="1" dirty="0" smtClean="0"/>
              <a:t>μ</a:t>
            </a:r>
            <a:r>
              <a:rPr lang="en-US" sz="2000" dirty="0" smtClean="0"/>
              <a:t>R </a:t>
            </a:r>
          </a:p>
          <a:p>
            <a:pPr marL="176213" indent="-176213"/>
            <a:r>
              <a:rPr lang="en-US" sz="2000" dirty="0" smtClean="0"/>
              <a:t>Be(2mm):  </a:t>
            </a:r>
            <a:r>
              <a:rPr lang="el-GR" sz="2000" i="1" dirty="0" smtClean="0"/>
              <a:t>σ</a:t>
            </a:r>
            <a:r>
              <a:rPr lang="en-US" sz="2000" i="1" dirty="0" smtClean="0"/>
              <a:t>(</a:t>
            </a:r>
            <a:r>
              <a:rPr lang="el-GR" altLang="zh-TW" sz="2000" i="1" dirty="0" smtClean="0">
                <a:sym typeface="Wingdings" pitchFamily="2" charset="2"/>
              </a:rPr>
              <a:t>θ</a:t>
            </a:r>
            <a:r>
              <a:rPr lang="en-US" altLang="zh-TW" sz="2000" i="1" dirty="0" smtClean="0">
                <a:sym typeface="Wingdings" pitchFamily="2" charset="2"/>
              </a:rPr>
              <a:t>) </a:t>
            </a:r>
            <a:r>
              <a:rPr lang="en-US" sz="2000" dirty="0" smtClean="0"/>
              <a:t>=  50 </a:t>
            </a:r>
            <a:r>
              <a:rPr lang="el-GR" sz="2000" i="1" dirty="0" smtClean="0"/>
              <a:t>μ</a:t>
            </a:r>
            <a:r>
              <a:rPr lang="en-US" sz="2000" dirty="0" smtClean="0"/>
              <a:t>R  </a:t>
            </a:r>
          </a:p>
          <a:p>
            <a:pPr marL="176213" indent="-176213"/>
            <a:r>
              <a:rPr lang="en-US" sz="2000" dirty="0" smtClean="0">
                <a:sym typeface="Wingdings" pitchFamily="2" charset="2"/>
              </a:rPr>
              <a:t>  GEANT </a:t>
            </a:r>
            <a:r>
              <a:rPr lang="en-US" sz="2000" dirty="0" smtClean="0"/>
              <a:t>tracking steering, </a:t>
            </a:r>
            <a:r>
              <a:rPr lang="en-US" sz="2000" dirty="0" err="1" smtClean="0"/>
              <a:t>testbeam</a:t>
            </a:r>
            <a:r>
              <a:rPr lang="en-US" sz="2000" dirty="0" smtClean="0"/>
              <a:t> confirmation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925021"/>
            <a:ext cx="4146217" cy="193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941168"/>
            <a:ext cx="2086088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5652120" y="4581128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00B050"/>
                </a:solidFill>
                <a:cs typeface="Times New Roman" pitchFamily="18" charset="0"/>
              </a:rPr>
              <a:t>e+,e</a:t>
            </a:r>
            <a:r>
              <a:rPr lang="en-US" b="1" i="1" dirty="0" smtClean="0">
                <a:solidFill>
                  <a:srgbClr val="00B050"/>
                </a:solidFill>
                <a:cs typeface="Times New Roman" pitchFamily="18" charset="0"/>
              </a:rPr>
              <a:t>-  back-back angle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15616" y="4581128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  <a:cs typeface="Times New Roman" pitchFamily="18" charset="0"/>
              </a:rPr>
              <a:t>e±  GEANT hit – gen. |x|&gt;6        hit – gen. |x|&lt;6 </a:t>
            </a:r>
            <a:endParaRPr lang="en-US" sz="1600" dirty="0" smtClean="0">
              <a:solidFill>
                <a:srgbClr val="00B050"/>
              </a:solidFill>
            </a:endParaRPr>
          </a:p>
        </p:txBody>
      </p:sp>
      <p:sp>
        <p:nvSpPr>
          <p:cNvPr id="85" name="投影片編號版面配置區 8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 </a:t>
            </a:r>
            <a:fld id="{1DB9E942-762B-44FB-982A-F5994CDE5E9E}" type="slidenum">
              <a:rPr lang="zh-TW" altLang="en-US" smtClean="0"/>
              <a:pPr>
                <a:defRPr/>
              </a:pPr>
              <a:t>9</a:t>
            </a:fld>
            <a:endParaRPr lang="en-US" altLang="zh-TW" dirty="0"/>
          </a:p>
        </p:txBody>
      </p:sp>
      <p:grpSp>
        <p:nvGrpSpPr>
          <p:cNvPr id="86" name="群組 51"/>
          <p:cNvGrpSpPr/>
          <p:nvPr/>
        </p:nvGrpSpPr>
        <p:grpSpPr>
          <a:xfrm>
            <a:off x="4427984" y="620688"/>
            <a:ext cx="1656184" cy="1008112"/>
            <a:chOff x="525905" y="1348721"/>
            <a:chExt cx="2592288" cy="1367773"/>
          </a:xfrm>
        </p:grpSpPr>
        <p:pic>
          <p:nvPicPr>
            <p:cNvPr id="87" name="图片 11">
              <a:extLst>
                <a:ext uri="{FF2B5EF4-FFF2-40B4-BE49-F238E27FC236}">
                  <a16:creationId xmlns:a16="http://schemas.microsoft.com/office/drawing/2014/main" xmlns="" id="{2A2EC1E7-B38C-409B-892B-5FC552580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905" y="1348721"/>
              <a:ext cx="2592288" cy="1367773"/>
            </a:xfrm>
            <a:prstGeom prst="rect">
              <a:avLst/>
            </a:prstGeom>
            <a:ln w="50800">
              <a:solidFill>
                <a:schemeClr val="bg1"/>
              </a:solidFill>
            </a:ln>
          </p:spPr>
        </p:pic>
        <p:sp>
          <p:nvSpPr>
            <p:cNvPr id="88" name="矩形 87"/>
            <p:cNvSpPr/>
            <p:nvPr/>
          </p:nvSpPr>
          <p:spPr>
            <a:xfrm>
              <a:off x="1124125" y="1453879"/>
              <a:ext cx="1954186" cy="111355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</a:rPr>
                <a:t>Al  </a:t>
              </a:r>
              <a:r>
                <a:rPr lang="en-US" sz="2400" dirty="0" smtClean="0">
                  <a:solidFill>
                    <a:srgbClr val="FF0000"/>
                  </a:solidFill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</a:rPr>
                <a:t>Be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Low-mass  </a:t>
              </a:r>
            </a:p>
            <a:p>
              <a:pPr>
                <a:lnSpc>
                  <a:spcPts val="1400"/>
                </a:lnSpc>
              </a:pPr>
              <a:r>
                <a:rPr lang="en-US" sz="1400" dirty="0" smtClean="0"/>
                <a:t>      window </a:t>
              </a:r>
              <a:endParaRPr lang="en-US" sz="1400" dirty="0"/>
            </a:p>
          </p:txBody>
        </p:sp>
      </p:grpSp>
      <p:grpSp>
        <p:nvGrpSpPr>
          <p:cNvPr id="90" name="群組 12"/>
          <p:cNvGrpSpPr>
            <a:grpSpLocks noChangeAspect="1"/>
          </p:cNvGrpSpPr>
          <p:nvPr/>
        </p:nvGrpSpPr>
        <p:grpSpPr>
          <a:xfrm>
            <a:off x="6372200" y="116632"/>
            <a:ext cx="2531699" cy="2304256"/>
            <a:chOff x="3923928" y="692696"/>
            <a:chExt cx="5220072" cy="4751111"/>
          </a:xfrm>
        </p:grpSpPr>
        <p:pic>
          <p:nvPicPr>
            <p:cNvPr id="9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928" y="692696"/>
              <a:ext cx="5220072" cy="4751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直線接點 91"/>
            <p:cNvCxnSpPr/>
            <p:nvPr/>
          </p:nvCxnSpPr>
          <p:spPr>
            <a:xfrm>
              <a:off x="6732240" y="1052736"/>
              <a:ext cx="0" cy="331236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接點 92"/>
            <p:cNvCxnSpPr/>
            <p:nvPr/>
          </p:nvCxnSpPr>
          <p:spPr>
            <a:xfrm>
              <a:off x="7218000" y="1052736"/>
              <a:ext cx="0" cy="3312368"/>
            </a:xfrm>
            <a:prstGeom prst="line">
              <a:avLst/>
            </a:prstGeom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文字方塊 93"/>
            <p:cNvSpPr txBox="1"/>
            <p:nvPr/>
          </p:nvSpPr>
          <p:spPr>
            <a:xfrm>
              <a:off x="6299483" y="3146624"/>
              <a:ext cx="1619699" cy="634601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FF"/>
                  </a:solidFill>
                </a:rPr>
                <a:t>Be 1mm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6228547" y="1016635"/>
              <a:ext cx="1619695" cy="461528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FF"/>
                  </a:solidFill>
                </a:rPr>
                <a:t>Be 1mm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</p:grpSp>
      <p:pic>
        <p:nvPicPr>
          <p:cNvPr id="89" name="Picture 2" descr="C:\ds212j\CEPC_atWWW\FDET_work\lumical2023\lumical\lumical-ms-1_頁面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2416666"/>
            <a:ext cx="3024336" cy="2223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1376</Words>
  <Application>Microsoft Office PowerPoint</Application>
  <PresentationFormat>如螢幕大小 (4:3)</PresentationFormat>
  <Paragraphs>497</Paragraphs>
  <Slides>19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投影片 1</vt:lpstr>
      <vt:lpstr>Bhabha @LEP           CEPC LumiCal</vt:lpstr>
      <vt:lpstr>CEPCSW LumiCal implementing</vt:lpstr>
      <vt:lpstr>High-Lumi Z-pole Physics goal</vt:lpstr>
      <vt:lpstr>投影片 5</vt:lpstr>
      <vt:lpstr>投影片 6</vt:lpstr>
      <vt:lpstr>QED BHLUMI   X-section</vt:lpstr>
      <vt:lpstr>投影片 8</vt:lpstr>
      <vt:lpstr>投影片 9</vt:lpstr>
      <vt:lpstr>Smearing @ IP position</vt:lpstr>
      <vt:lpstr>10-4 systematics, multiple scattering</vt:lpstr>
      <vt:lpstr>投影片 12</vt:lpstr>
      <vt:lpstr>投影片 13</vt:lpstr>
      <vt:lpstr>投影片 14</vt:lpstr>
      <vt:lpstr>投影片 15</vt:lpstr>
      <vt:lpstr>投影片 16</vt:lpstr>
      <vt:lpstr>Bhabha pile-up rate @High-Lumi Z</vt:lpstr>
      <vt:lpstr>Z → qq‾    pile-up rate @High-Lumi Z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suen</dc:creator>
  <cp:lastModifiedBy>suen</cp:lastModifiedBy>
  <cp:revision>329</cp:revision>
  <dcterms:created xsi:type="dcterms:W3CDTF">2019-09-05T02:05:12Z</dcterms:created>
  <dcterms:modified xsi:type="dcterms:W3CDTF">2024-05-19T08:46:17Z</dcterms:modified>
</cp:coreProperties>
</file>