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8" d="100"/>
          <a:sy n="48" d="100"/>
        </p:scale>
        <p:origin x="67" y="7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A08D38-233C-4FBA-77EF-44170FEA687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D09A20F-E328-27ED-4B88-33FB0F51C0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CF99F96-DA8E-1A22-8891-80223F5C3CE6}"/>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5" name="页脚占位符 4">
            <a:extLst>
              <a:ext uri="{FF2B5EF4-FFF2-40B4-BE49-F238E27FC236}">
                <a16:creationId xmlns:a16="http://schemas.microsoft.com/office/drawing/2014/main" id="{D767BC2C-0959-81B6-7652-0BB937877FC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963FAED-234D-8E97-67CB-42F52B6653A7}"/>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1194268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DA9873-1715-8C9D-743F-DADCED05205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C5A1B09-E9BA-8451-885A-43B882D6123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0C2B6F5-B996-6508-F37F-E8E7BED553AE}"/>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5" name="页脚占位符 4">
            <a:extLst>
              <a:ext uri="{FF2B5EF4-FFF2-40B4-BE49-F238E27FC236}">
                <a16:creationId xmlns:a16="http://schemas.microsoft.com/office/drawing/2014/main" id="{F1A358C3-6689-F128-9BC1-4E57A886C57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F2665AD-7EE9-FA34-6145-5BAC07DD8A0A}"/>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165241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A9FA779-9D4F-A2F4-89C5-65C78961B88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3C3B888-00CD-6568-EABD-022D75E8129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B1062BA-4F27-1D07-6C34-93D40F9C9083}"/>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5" name="页脚占位符 4">
            <a:extLst>
              <a:ext uri="{FF2B5EF4-FFF2-40B4-BE49-F238E27FC236}">
                <a16:creationId xmlns:a16="http://schemas.microsoft.com/office/drawing/2014/main" id="{727716F0-1A3C-8785-BD42-F9D1D04B688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C324491-DC93-51EE-A364-9FE305534300}"/>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2183675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D3AD77-F902-799F-19A3-82343967C7A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B8C6D7E-122E-B2D3-FFC5-82824A4051FF}"/>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2B08ACC-19F9-BCF0-E758-2EC5B3E134E2}"/>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5" name="页脚占位符 4">
            <a:extLst>
              <a:ext uri="{FF2B5EF4-FFF2-40B4-BE49-F238E27FC236}">
                <a16:creationId xmlns:a16="http://schemas.microsoft.com/office/drawing/2014/main" id="{A8EC838E-3EAA-BC87-0002-20164274EBA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2A3D182-8D48-F9C5-5F7D-7466FE3BEFDA}"/>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82031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0B2A03-9F76-9357-AA3B-927D2609223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7724E77A-2471-4586-0972-A27B954B80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778958B8-3213-6EED-9B6C-0FB4F524DDC8}"/>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5" name="页脚占位符 4">
            <a:extLst>
              <a:ext uri="{FF2B5EF4-FFF2-40B4-BE49-F238E27FC236}">
                <a16:creationId xmlns:a16="http://schemas.microsoft.com/office/drawing/2014/main" id="{05AFD665-38D9-99DD-F64F-E4F45C9E9C9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87EF7AC-8E2D-EDCF-D2F7-A2F731BFDA80}"/>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254003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3C227D-581B-D5C4-7955-157C788495E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2A5F02D-2887-C494-EE6E-D7A515D2A574}"/>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F50F23A-6352-A87A-5FDF-46751099E657}"/>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8E0D2EA-8884-42C9-CA88-AA21629B8FFB}"/>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6" name="页脚占位符 5">
            <a:extLst>
              <a:ext uri="{FF2B5EF4-FFF2-40B4-BE49-F238E27FC236}">
                <a16:creationId xmlns:a16="http://schemas.microsoft.com/office/drawing/2014/main" id="{A94F47BB-9DA3-2F19-E609-A7531B58423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299BA00-B966-3B50-654D-B5231AB13E2D}"/>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58057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4D80A5-BB19-D714-D8D4-456B21C1872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83EDCEB-5889-29F4-15E8-701EBAF32D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0FD76D5C-5B8B-E8C1-D00A-DFF11F5F08D3}"/>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51E95287-E9D3-18EA-71DC-F5DC96EE4F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F0893B8-A90B-53BD-282C-4B0E91647689}"/>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D87F876-7197-CF62-8285-D6286488C28F}"/>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8" name="页脚占位符 7">
            <a:extLst>
              <a:ext uri="{FF2B5EF4-FFF2-40B4-BE49-F238E27FC236}">
                <a16:creationId xmlns:a16="http://schemas.microsoft.com/office/drawing/2014/main" id="{0A44AE0B-AD41-FE41-411C-EE1BF7BAE24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DD931B5-3523-B115-FD6A-D8BE4ADD7F73}"/>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103240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8114FC-C970-D6C1-AF52-11E1A2B9747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25D1F2C-D153-2AEE-BA2B-7C7D702F97AB}"/>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4" name="页脚占位符 3">
            <a:extLst>
              <a:ext uri="{FF2B5EF4-FFF2-40B4-BE49-F238E27FC236}">
                <a16:creationId xmlns:a16="http://schemas.microsoft.com/office/drawing/2014/main" id="{B97081AE-65E6-5E04-B703-D2E9889AEB07}"/>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1113792-F904-C83A-02B0-517BC730F62C}"/>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406119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92E4480-DF42-1851-365C-5E576A339DDB}"/>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3" name="页脚占位符 2">
            <a:extLst>
              <a:ext uri="{FF2B5EF4-FFF2-40B4-BE49-F238E27FC236}">
                <a16:creationId xmlns:a16="http://schemas.microsoft.com/office/drawing/2014/main" id="{B0753FCF-2E22-D9B1-4885-8C787C06E33F}"/>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212EF78A-25DA-C51E-8BF4-F69C1AB0EB0A}"/>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2632564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824AA8-9371-5E46-B227-E83701384E5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2BBDD3C5-D1F5-0ED6-576C-FCEC6D28D6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8ECE65DD-B407-4297-2FFC-B3753CD914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031A70B-C48A-15FE-6CB1-C9AB703A2855}"/>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6" name="页脚占位符 5">
            <a:extLst>
              <a:ext uri="{FF2B5EF4-FFF2-40B4-BE49-F238E27FC236}">
                <a16:creationId xmlns:a16="http://schemas.microsoft.com/office/drawing/2014/main" id="{6F53AD59-BB30-A5F3-897A-C518D986537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588EDE7-2B0A-BD1E-84AC-D1CCBCAFCF73}"/>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104834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2C27AB-ADFF-8EB7-6094-98A9CA7A779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F8934FD-EDA6-9505-BBA1-4D7D690AC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5ED8F9A-794F-A143-DCD1-996108DEF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8655845-2601-D9F1-46A0-FEA156483B3A}"/>
              </a:ext>
            </a:extLst>
          </p:cNvPr>
          <p:cNvSpPr>
            <a:spLocks noGrp="1"/>
          </p:cNvSpPr>
          <p:nvPr>
            <p:ph type="dt" sz="half" idx="10"/>
          </p:nvPr>
        </p:nvSpPr>
        <p:spPr/>
        <p:txBody>
          <a:bodyPr/>
          <a:lstStyle/>
          <a:p>
            <a:fld id="{0A816265-988E-4A1F-9B5F-95958B98CF1A}" type="datetimeFigureOut">
              <a:rPr lang="zh-CN" altLang="en-US" smtClean="0"/>
              <a:t>2024/7/16</a:t>
            </a:fld>
            <a:endParaRPr lang="zh-CN" altLang="en-US"/>
          </a:p>
        </p:txBody>
      </p:sp>
      <p:sp>
        <p:nvSpPr>
          <p:cNvPr id="6" name="页脚占位符 5">
            <a:extLst>
              <a:ext uri="{FF2B5EF4-FFF2-40B4-BE49-F238E27FC236}">
                <a16:creationId xmlns:a16="http://schemas.microsoft.com/office/drawing/2014/main" id="{98A7E3FB-FEC6-FCF9-9433-BE97BEBBC49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B51F894-D594-5527-B559-534BF07E74D3}"/>
              </a:ext>
            </a:extLst>
          </p:cNvPr>
          <p:cNvSpPr>
            <a:spLocks noGrp="1"/>
          </p:cNvSpPr>
          <p:nvPr>
            <p:ph type="sldNum" sz="quarter" idx="12"/>
          </p:nvPr>
        </p:nvSpPr>
        <p:spPr/>
        <p:txBody>
          <a:body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8735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C545BAA-1926-F028-ECDF-767201CEC8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21CA73C-FFBA-E7E0-AD12-00FA0E1714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0558693-892C-D07D-5B04-86E26227A4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16265-988E-4A1F-9B5F-95958B98CF1A}" type="datetimeFigureOut">
              <a:rPr lang="zh-CN" altLang="en-US" smtClean="0"/>
              <a:t>2024/7/16</a:t>
            </a:fld>
            <a:endParaRPr lang="zh-CN" altLang="en-US"/>
          </a:p>
        </p:txBody>
      </p:sp>
      <p:sp>
        <p:nvSpPr>
          <p:cNvPr id="5" name="页脚占位符 4">
            <a:extLst>
              <a:ext uri="{FF2B5EF4-FFF2-40B4-BE49-F238E27FC236}">
                <a16:creationId xmlns:a16="http://schemas.microsoft.com/office/drawing/2014/main" id="{4D727B2D-67F1-FEF0-C075-E60424CCC9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6404A23-C44A-3AAF-DE5D-B1FE749D16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494BE-A63B-4C48-BD56-3E5B26F88AF7}" type="slidenum">
              <a:rPr lang="zh-CN" altLang="en-US" smtClean="0"/>
              <a:t>‹#›</a:t>
            </a:fld>
            <a:endParaRPr lang="zh-CN" altLang="en-US"/>
          </a:p>
        </p:txBody>
      </p:sp>
    </p:spTree>
    <p:extLst>
      <p:ext uri="{BB962C8B-B14F-4D97-AF65-F5344CB8AC3E}">
        <p14:creationId xmlns:p14="http://schemas.microsoft.com/office/powerpoint/2010/main" val="397217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F0C2CC-2DB4-EFE0-DA60-48B3F2DCE345}"/>
              </a:ext>
            </a:extLst>
          </p:cNvPr>
          <p:cNvSpPr>
            <a:spLocks noGrp="1"/>
          </p:cNvSpPr>
          <p:nvPr>
            <p:ph type="ctrTitle"/>
          </p:nvPr>
        </p:nvSpPr>
        <p:spPr/>
        <p:txBody>
          <a:bodyPr/>
          <a:lstStyle/>
          <a:p>
            <a:r>
              <a:rPr lang="zh-CN" altLang="en-US" dirty="0"/>
              <a:t>重建问题</a:t>
            </a:r>
          </a:p>
        </p:txBody>
      </p:sp>
      <p:sp>
        <p:nvSpPr>
          <p:cNvPr id="3" name="副标题 2">
            <a:extLst>
              <a:ext uri="{FF2B5EF4-FFF2-40B4-BE49-F238E27FC236}">
                <a16:creationId xmlns:a16="http://schemas.microsoft.com/office/drawing/2014/main" id="{725ED0AA-6341-A1C9-4415-286CA8FBE42C}"/>
              </a:ext>
            </a:extLst>
          </p:cNvPr>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2230380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1FBBA2-4833-5FDD-E9C5-510BF27FE3D5}"/>
              </a:ext>
            </a:extLst>
          </p:cNvPr>
          <p:cNvSpPr>
            <a:spLocks noGrp="1"/>
          </p:cNvSpPr>
          <p:nvPr>
            <p:ph type="title"/>
          </p:nvPr>
        </p:nvSpPr>
        <p:spPr/>
        <p:txBody>
          <a:bodyPr/>
          <a:lstStyle/>
          <a:p>
            <a:r>
              <a:rPr lang="zh-CN" altLang="en-US" dirty="0"/>
              <a:t>目前的重建算法（针对</a:t>
            </a:r>
            <a:r>
              <a:rPr lang="en-US" altLang="zh-CN" dirty="0"/>
              <a:t>LYSO</a:t>
            </a:r>
            <a:r>
              <a:rPr lang="zh-CN" altLang="en-US" dirty="0"/>
              <a:t>阵列部分）</a:t>
            </a:r>
          </a:p>
        </p:txBody>
      </p:sp>
      <p:sp>
        <p:nvSpPr>
          <p:cNvPr id="3" name="内容占位符 2">
            <a:extLst>
              <a:ext uri="{FF2B5EF4-FFF2-40B4-BE49-F238E27FC236}">
                <a16:creationId xmlns:a16="http://schemas.microsoft.com/office/drawing/2014/main" id="{F24C2D63-D8D8-807F-78EF-EED3C8C46539}"/>
              </a:ext>
            </a:extLst>
          </p:cNvPr>
          <p:cNvSpPr>
            <a:spLocks noGrp="1"/>
          </p:cNvSpPr>
          <p:nvPr>
            <p:ph idx="1"/>
          </p:nvPr>
        </p:nvSpPr>
        <p:spPr>
          <a:xfrm>
            <a:off x="838200" y="1825625"/>
            <a:ext cx="10979552" cy="4351338"/>
          </a:xfrm>
        </p:spPr>
        <p:txBody>
          <a:bodyPr/>
          <a:lstStyle/>
          <a:p>
            <a:r>
              <a:rPr lang="zh-CN" altLang="en-US" dirty="0"/>
              <a:t>在</a:t>
            </a:r>
            <a:r>
              <a:rPr lang="en-US" altLang="zh-CN" dirty="0"/>
              <a:t>CEPCSW</a:t>
            </a:r>
            <a:r>
              <a:rPr lang="zh-CN" altLang="en-US" dirty="0"/>
              <a:t>构建过程中对</a:t>
            </a:r>
            <a:r>
              <a:rPr lang="en-US" altLang="zh-CN" dirty="0"/>
              <a:t>LYSO</a:t>
            </a:r>
            <a:r>
              <a:rPr lang="zh-CN" altLang="en-US" dirty="0"/>
              <a:t>阵列的每一个晶体按位置编码</a:t>
            </a:r>
            <a:r>
              <a:rPr lang="en-US" altLang="zh-CN" dirty="0"/>
              <a:t>ID</a:t>
            </a:r>
            <a:r>
              <a:rPr lang="zh-CN" altLang="en-US" dirty="0"/>
              <a:t>。</a:t>
            </a:r>
            <a:endParaRPr lang="en-US" altLang="zh-CN" dirty="0"/>
          </a:p>
          <a:p>
            <a:r>
              <a:rPr lang="zh-CN" altLang="en-US" dirty="0"/>
              <a:t>提取输出的</a:t>
            </a:r>
            <a:r>
              <a:rPr lang="en-US" altLang="zh-CN" dirty="0"/>
              <a:t>root</a:t>
            </a:r>
            <a:r>
              <a:rPr lang="zh-CN" altLang="en-US" dirty="0"/>
              <a:t>文件，将每个晶条的能量沉积按照晶条编码分类储存</a:t>
            </a:r>
            <a:endParaRPr lang="en-US" altLang="zh-CN" dirty="0"/>
          </a:p>
          <a:p>
            <a:r>
              <a:rPr lang="zh-CN" altLang="en-US" dirty="0"/>
              <a:t>对能量沉积大小进行排序，选择超出阈值的作为种子，通过</a:t>
            </a:r>
            <a:r>
              <a:rPr lang="en-US" altLang="zh-CN" dirty="0"/>
              <a:t>ID</a:t>
            </a:r>
            <a:r>
              <a:rPr lang="zh-CN" altLang="en-US" dirty="0"/>
              <a:t>选中其</a:t>
            </a:r>
            <a:r>
              <a:rPr lang="en-US" altLang="zh-CN" dirty="0"/>
              <a:t>3</a:t>
            </a:r>
            <a:r>
              <a:rPr lang="zh-CN" altLang="en-US" dirty="0"/>
              <a:t>*</a:t>
            </a:r>
            <a:r>
              <a:rPr lang="en-US" altLang="zh-CN" dirty="0"/>
              <a:t>3</a:t>
            </a:r>
            <a:r>
              <a:rPr lang="zh-CN" altLang="en-US" dirty="0"/>
              <a:t>范围内晶条，以能量沉积为权重计算平均击中位置</a:t>
            </a:r>
            <a:endParaRPr lang="en-US" altLang="zh-CN" dirty="0"/>
          </a:p>
          <a:p>
            <a:pPr marL="0" indent="0">
              <a:buNone/>
            </a:pPr>
            <a:r>
              <a:rPr lang="en-US" altLang="zh-CN" dirty="0"/>
              <a:t>   </a:t>
            </a:r>
            <a:r>
              <a:rPr lang="zh-CN" altLang="en-US" dirty="0"/>
              <a:t>（由于在构建过程中是按角度对其的，对</a:t>
            </a:r>
            <a:r>
              <a:rPr lang="en-US" altLang="zh-CN" dirty="0"/>
              <a:t>layer</a:t>
            </a:r>
            <a:r>
              <a:rPr lang="zh-CN" altLang="en-US" dirty="0"/>
              <a:t>和</a:t>
            </a:r>
            <a:r>
              <a:rPr lang="en-US" altLang="zh-CN" dirty="0" err="1"/>
              <a:t>sliceID</a:t>
            </a:r>
            <a:r>
              <a:rPr lang="zh-CN" altLang="en-US" dirty="0"/>
              <a:t>分别</a:t>
            </a:r>
            <a:r>
              <a:rPr lang="en-US" altLang="zh-CN" dirty="0"/>
              <a:t>±1</a:t>
            </a:r>
            <a:r>
              <a:rPr lang="zh-CN" altLang="en-US" dirty="0"/>
              <a:t>即可）</a:t>
            </a:r>
            <a:endParaRPr lang="en-US" altLang="zh-CN" dirty="0"/>
          </a:p>
          <a:p>
            <a:r>
              <a:rPr lang="zh-CN" altLang="en-US" dirty="0"/>
              <a:t>根据</a:t>
            </a:r>
            <a:r>
              <a:rPr lang="en-US" altLang="zh-CN" dirty="0"/>
              <a:t>LYSO</a:t>
            </a:r>
            <a:r>
              <a:rPr lang="zh-CN" altLang="en-US" dirty="0"/>
              <a:t>击中位置得到重建结果，由于无磁场，考虑直线径迹，可以得到出射角度</a:t>
            </a:r>
            <a:r>
              <a:rPr lang="en-US" altLang="zh-CN" dirty="0"/>
              <a:t>θ</a:t>
            </a:r>
            <a:r>
              <a:rPr lang="zh-CN" altLang="en-US" dirty="0"/>
              <a:t>、</a:t>
            </a:r>
            <a:r>
              <a:rPr lang="en-US" altLang="zh-CN" dirty="0"/>
              <a:t>φ</a:t>
            </a:r>
            <a:r>
              <a:rPr lang="zh-CN" altLang="en-US" dirty="0"/>
              <a:t>。</a:t>
            </a:r>
            <a:endParaRPr lang="en-US" altLang="zh-CN" dirty="0"/>
          </a:p>
          <a:p>
            <a:r>
              <a:rPr lang="zh-CN" altLang="en-US" dirty="0"/>
              <a:t>比对误差大小</a:t>
            </a:r>
          </a:p>
        </p:txBody>
      </p:sp>
    </p:spTree>
    <p:extLst>
      <p:ext uri="{BB962C8B-B14F-4D97-AF65-F5344CB8AC3E}">
        <p14:creationId xmlns:p14="http://schemas.microsoft.com/office/powerpoint/2010/main" val="301031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830798-A884-52CB-395E-D925660EE198}"/>
              </a:ext>
            </a:extLst>
          </p:cNvPr>
          <p:cNvSpPr>
            <a:spLocks noGrp="1"/>
          </p:cNvSpPr>
          <p:nvPr>
            <p:ph type="title"/>
          </p:nvPr>
        </p:nvSpPr>
        <p:spPr/>
        <p:txBody>
          <a:bodyPr/>
          <a:lstStyle/>
          <a:p>
            <a:r>
              <a:rPr lang="zh-CN" altLang="en-US" dirty="0"/>
              <a:t>以第二层</a:t>
            </a:r>
            <a:r>
              <a:rPr lang="en-US" altLang="zh-CN" dirty="0"/>
              <a:t>LYSO</a:t>
            </a:r>
            <a:r>
              <a:rPr lang="zh-CN" altLang="en-US" dirty="0"/>
              <a:t>的分析为例说明问题</a:t>
            </a:r>
          </a:p>
        </p:txBody>
      </p:sp>
      <p:sp>
        <p:nvSpPr>
          <p:cNvPr id="3" name="内容占位符 2">
            <a:extLst>
              <a:ext uri="{FF2B5EF4-FFF2-40B4-BE49-F238E27FC236}">
                <a16:creationId xmlns:a16="http://schemas.microsoft.com/office/drawing/2014/main" id="{25077434-324D-7106-6B1E-63522D422EAC}"/>
              </a:ext>
            </a:extLst>
          </p:cNvPr>
          <p:cNvSpPr>
            <a:spLocks noGrp="1"/>
          </p:cNvSpPr>
          <p:nvPr>
            <p:ph idx="1"/>
          </p:nvPr>
        </p:nvSpPr>
        <p:spPr>
          <a:xfrm>
            <a:off x="838199" y="1825625"/>
            <a:ext cx="11093611" cy="4351338"/>
          </a:xfrm>
        </p:spPr>
        <p:txBody>
          <a:bodyPr/>
          <a:lstStyle/>
          <a:p>
            <a:r>
              <a:rPr lang="zh-CN" altLang="en-US" dirty="0"/>
              <a:t>如图为设置的出射角度为</a:t>
            </a:r>
            <a:r>
              <a:rPr lang="en-US" altLang="zh-CN" dirty="0"/>
              <a:t>θ=0.024rad</a:t>
            </a:r>
            <a:r>
              <a:rPr lang="zh-CN" altLang="en-US" dirty="0"/>
              <a:t>，</a:t>
            </a:r>
            <a:r>
              <a:rPr lang="en-US" altLang="zh-CN" dirty="0"/>
              <a:t>φ</a:t>
            </a:r>
            <a:r>
              <a:rPr lang="zh-CN" altLang="en-US" dirty="0"/>
              <a:t>角为</a:t>
            </a:r>
            <a:r>
              <a:rPr lang="en-US" altLang="zh-CN" dirty="0"/>
              <a:t>0</a:t>
            </a:r>
            <a:r>
              <a:rPr lang="zh-CN" altLang="en-US" dirty="0"/>
              <a:t>的电子，出射能量</a:t>
            </a:r>
            <a:r>
              <a:rPr lang="en-US" altLang="zh-CN" dirty="0"/>
              <a:t>100GeV</a:t>
            </a:r>
            <a:r>
              <a:rPr lang="zh-CN" altLang="en-US" dirty="0"/>
              <a:t>。直接提取晶条的能量沉积绘制的分布图</a:t>
            </a:r>
            <a:endParaRPr lang="en-US" altLang="zh-CN" dirty="0"/>
          </a:p>
          <a:p>
            <a:r>
              <a:rPr lang="zh-CN" altLang="en-US" dirty="0"/>
              <a:t>数据直接用的</a:t>
            </a:r>
            <a:r>
              <a:rPr lang="en-US" altLang="zh-CN" dirty="0"/>
              <a:t>CEPCSW</a:t>
            </a:r>
            <a:r>
              <a:rPr lang="zh-CN" altLang="en-US" dirty="0"/>
              <a:t>输出</a:t>
            </a:r>
            <a:r>
              <a:rPr lang="en-US" altLang="zh-CN" dirty="0"/>
              <a:t>root</a:t>
            </a:r>
          </a:p>
          <a:p>
            <a:pPr marL="0" indent="0">
              <a:buNone/>
            </a:pPr>
            <a:r>
              <a:rPr lang="zh-CN" altLang="en-US" dirty="0"/>
              <a:t>文件中的数据，电子学设置未知</a:t>
            </a:r>
            <a:endParaRPr lang="en-US" altLang="zh-CN" dirty="0"/>
          </a:p>
          <a:p>
            <a:r>
              <a:rPr lang="zh-CN" altLang="en-US" dirty="0"/>
              <a:t>不难发现除了命中位置以外其余</a:t>
            </a:r>
            <a:endParaRPr lang="en-US" altLang="zh-CN" dirty="0"/>
          </a:p>
          <a:p>
            <a:pPr marL="0" indent="0">
              <a:buNone/>
            </a:pPr>
            <a:r>
              <a:rPr lang="zh-CN" altLang="en-US" dirty="0"/>
              <a:t>晶条的能量沉积都极低、未过阈值</a:t>
            </a:r>
            <a:endParaRPr lang="en-US" altLang="zh-CN" dirty="0"/>
          </a:p>
          <a:p>
            <a:pPr marL="0" indent="0">
              <a:buNone/>
            </a:pPr>
            <a:r>
              <a:rPr lang="zh-CN" altLang="en-US" dirty="0"/>
              <a:t>导致目前重建算法获得的位置几乎</a:t>
            </a:r>
            <a:endParaRPr lang="en-US" altLang="zh-CN" dirty="0"/>
          </a:p>
          <a:p>
            <a:pPr marL="0" indent="0">
              <a:buNone/>
            </a:pPr>
            <a:r>
              <a:rPr lang="zh-CN" altLang="en-US" dirty="0"/>
              <a:t>就是实际位置。</a:t>
            </a:r>
            <a:endParaRPr lang="en-US" altLang="zh-CN" dirty="0"/>
          </a:p>
        </p:txBody>
      </p:sp>
      <p:pic>
        <p:nvPicPr>
          <p:cNvPr id="5" name="图片 4">
            <a:extLst>
              <a:ext uri="{FF2B5EF4-FFF2-40B4-BE49-F238E27FC236}">
                <a16:creationId xmlns:a16="http://schemas.microsoft.com/office/drawing/2014/main" id="{05117EFA-429B-E4F4-1D05-A58444FCBD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6189" y="2664427"/>
            <a:ext cx="5835811" cy="4193573"/>
          </a:xfrm>
          <a:prstGeom prst="rect">
            <a:avLst/>
          </a:prstGeom>
        </p:spPr>
      </p:pic>
      <p:sp>
        <p:nvSpPr>
          <p:cNvPr id="4" name="文本框 3">
            <a:extLst>
              <a:ext uri="{FF2B5EF4-FFF2-40B4-BE49-F238E27FC236}">
                <a16:creationId xmlns:a16="http://schemas.microsoft.com/office/drawing/2014/main" id="{621F57E1-1031-5CBF-3F4D-2A2AC7D52DB7}"/>
              </a:ext>
            </a:extLst>
          </p:cNvPr>
          <p:cNvSpPr txBox="1"/>
          <p:nvPr/>
        </p:nvSpPr>
        <p:spPr>
          <a:xfrm>
            <a:off x="8134350" y="6492875"/>
            <a:ext cx="3295650" cy="369332"/>
          </a:xfrm>
          <a:prstGeom prst="rect">
            <a:avLst/>
          </a:prstGeom>
          <a:noFill/>
        </p:spPr>
        <p:txBody>
          <a:bodyPr wrap="square" rtlCol="0">
            <a:spAutoFit/>
          </a:bodyPr>
          <a:lstStyle/>
          <a:p>
            <a:pPr algn="ctr"/>
            <a:r>
              <a:rPr lang="zh-CN" altLang="en-US" dirty="0"/>
              <a:t>不同位置晶条能量沉积图</a:t>
            </a:r>
          </a:p>
        </p:txBody>
      </p:sp>
    </p:spTree>
    <p:extLst>
      <p:ext uri="{BB962C8B-B14F-4D97-AF65-F5344CB8AC3E}">
        <p14:creationId xmlns:p14="http://schemas.microsoft.com/office/powerpoint/2010/main" val="1132252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6D5D3B-CE77-B323-EBAA-BDE520C7521D}"/>
              </a:ext>
            </a:extLst>
          </p:cNvPr>
          <p:cNvSpPr>
            <a:spLocks noGrp="1"/>
          </p:cNvSpPr>
          <p:nvPr>
            <p:ph type="title"/>
          </p:nvPr>
        </p:nvSpPr>
        <p:spPr/>
        <p:txBody>
          <a:bodyPr/>
          <a:lstStyle/>
          <a:p>
            <a:r>
              <a:rPr lang="zh-CN" altLang="en-US" dirty="0"/>
              <a:t>目前重建算法得到的误差</a:t>
            </a:r>
          </a:p>
        </p:txBody>
      </p:sp>
      <p:sp>
        <p:nvSpPr>
          <p:cNvPr id="3" name="内容占位符 2">
            <a:extLst>
              <a:ext uri="{FF2B5EF4-FFF2-40B4-BE49-F238E27FC236}">
                <a16:creationId xmlns:a16="http://schemas.microsoft.com/office/drawing/2014/main" id="{EDE95013-867E-F7E5-330E-EEF5B055306F}"/>
              </a:ext>
            </a:extLst>
          </p:cNvPr>
          <p:cNvSpPr>
            <a:spLocks noGrp="1"/>
          </p:cNvSpPr>
          <p:nvPr>
            <p:ph idx="1"/>
          </p:nvPr>
        </p:nvSpPr>
        <p:spPr>
          <a:xfrm>
            <a:off x="838200" y="1421544"/>
            <a:ext cx="10515600" cy="4351338"/>
          </a:xfrm>
        </p:spPr>
        <p:txBody>
          <a:bodyPr>
            <a:normAutofit/>
          </a:bodyPr>
          <a:lstStyle/>
          <a:p>
            <a:r>
              <a:rPr lang="en-US" altLang="zh-CN" sz="1600" dirty="0"/>
              <a:t>θ</a:t>
            </a:r>
            <a:r>
              <a:rPr lang="zh-CN" altLang="en-US" sz="1600" dirty="0"/>
              <a:t>角度重建误差如图：差值在</a:t>
            </a:r>
            <a:r>
              <a:rPr lang="en-US" altLang="zh-CN" sz="1600" dirty="0"/>
              <a:t>-0.024~0.008rad</a:t>
            </a:r>
            <a:r>
              <a:rPr lang="zh-CN" altLang="en-US" sz="1600" dirty="0"/>
              <a:t>之间</a:t>
            </a:r>
            <a:endParaRPr lang="en-US" altLang="zh-CN" sz="1600" dirty="0"/>
          </a:p>
          <a:p>
            <a:r>
              <a:rPr lang="el-GR" altLang="zh-CN" sz="1600" dirty="0"/>
              <a:t>Φ</a:t>
            </a:r>
            <a:r>
              <a:rPr lang="zh-CN" altLang="en-US" sz="1600" dirty="0"/>
              <a:t>角度重建误差如图：误差在</a:t>
            </a:r>
            <a:r>
              <a:rPr lang="en-US" altLang="zh-CN" sz="1600" dirty="0"/>
              <a:t>-0.012~0.026rad</a:t>
            </a:r>
            <a:r>
              <a:rPr lang="zh-CN" altLang="en-US" sz="1600" dirty="0"/>
              <a:t>直接</a:t>
            </a:r>
            <a:endParaRPr lang="en-US" altLang="zh-CN" sz="1600" dirty="0"/>
          </a:p>
          <a:p>
            <a:r>
              <a:rPr lang="zh-CN" altLang="en-US" sz="1600" dirty="0"/>
              <a:t>对应的位置误差大约分布在</a:t>
            </a:r>
            <a:r>
              <a:rPr lang="en-US" altLang="zh-CN" sz="1600" dirty="0"/>
              <a:t>-20mm~8mm</a:t>
            </a:r>
            <a:r>
              <a:rPr lang="zh-CN" altLang="en-US" sz="1600" dirty="0"/>
              <a:t>之间和</a:t>
            </a:r>
            <a:r>
              <a:rPr lang="en-US" altLang="zh-CN" sz="1600" dirty="0"/>
              <a:t>-12mm~25mm</a:t>
            </a:r>
            <a:r>
              <a:rPr lang="zh-CN" altLang="en-US" sz="1600" dirty="0"/>
              <a:t>之间（第二层</a:t>
            </a:r>
            <a:r>
              <a:rPr lang="en-US" altLang="zh-CN" sz="1600" dirty="0"/>
              <a:t>LYSO</a:t>
            </a:r>
            <a:r>
              <a:rPr lang="zh-CN" altLang="en-US" sz="1600" dirty="0"/>
              <a:t>）测试了不同角度位置的</a:t>
            </a:r>
            <a:r>
              <a:rPr lang="en-US" altLang="zh-CN" sz="1600" dirty="0"/>
              <a:t>24</a:t>
            </a:r>
            <a:r>
              <a:rPr lang="zh-CN" altLang="en-US" sz="1600" dirty="0"/>
              <a:t>次事例。</a:t>
            </a:r>
          </a:p>
        </p:txBody>
      </p:sp>
      <p:pic>
        <p:nvPicPr>
          <p:cNvPr id="9" name="图片 8">
            <a:extLst>
              <a:ext uri="{FF2B5EF4-FFF2-40B4-BE49-F238E27FC236}">
                <a16:creationId xmlns:a16="http://schemas.microsoft.com/office/drawing/2014/main" id="{4616F88C-B6CA-B3BF-933F-3A0613FCD3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884" y="2807491"/>
            <a:ext cx="4979283" cy="3578078"/>
          </a:xfrm>
          <a:prstGeom prst="rect">
            <a:avLst/>
          </a:prstGeom>
        </p:spPr>
      </p:pic>
      <p:sp>
        <p:nvSpPr>
          <p:cNvPr id="4" name="文本框 3">
            <a:extLst>
              <a:ext uri="{FF2B5EF4-FFF2-40B4-BE49-F238E27FC236}">
                <a16:creationId xmlns:a16="http://schemas.microsoft.com/office/drawing/2014/main" id="{E52086DA-7399-B51B-B26B-29EC2CFDAEC1}"/>
              </a:ext>
            </a:extLst>
          </p:cNvPr>
          <p:cNvSpPr txBox="1"/>
          <p:nvPr/>
        </p:nvSpPr>
        <p:spPr>
          <a:xfrm>
            <a:off x="1865512" y="6331283"/>
            <a:ext cx="2486025" cy="369332"/>
          </a:xfrm>
          <a:prstGeom prst="rect">
            <a:avLst/>
          </a:prstGeom>
          <a:noFill/>
        </p:spPr>
        <p:txBody>
          <a:bodyPr wrap="square" rtlCol="0">
            <a:spAutoFit/>
          </a:bodyPr>
          <a:lstStyle/>
          <a:p>
            <a:pPr algn="ctr"/>
            <a:r>
              <a:rPr lang="en-US" altLang="zh-CN" dirty="0"/>
              <a:t>θ</a:t>
            </a:r>
            <a:r>
              <a:rPr lang="zh-CN" altLang="en-US" dirty="0"/>
              <a:t>角误差统计直方图</a:t>
            </a:r>
          </a:p>
        </p:txBody>
      </p:sp>
      <p:pic>
        <p:nvPicPr>
          <p:cNvPr id="5" name="图片 4">
            <a:extLst>
              <a:ext uri="{FF2B5EF4-FFF2-40B4-BE49-F238E27FC236}">
                <a16:creationId xmlns:a16="http://schemas.microsoft.com/office/drawing/2014/main" id="{49884BC1-869E-A7EE-8AE7-1AC9DF84CDA0}"/>
              </a:ext>
            </a:extLst>
          </p:cNvPr>
          <p:cNvPicPr>
            <a:picLocks noChangeAspect="1"/>
          </p:cNvPicPr>
          <p:nvPr/>
        </p:nvPicPr>
        <p:blipFill>
          <a:blip r:embed="rId3"/>
          <a:stretch>
            <a:fillRect/>
          </a:stretch>
        </p:blipFill>
        <p:spPr>
          <a:xfrm>
            <a:off x="6288586" y="2865596"/>
            <a:ext cx="4817564" cy="3461868"/>
          </a:xfrm>
          <a:prstGeom prst="rect">
            <a:avLst/>
          </a:prstGeom>
        </p:spPr>
      </p:pic>
      <p:sp>
        <p:nvSpPr>
          <p:cNvPr id="6" name="文本框 5">
            <a:extLst>
              <a:ext uri="{FF2B5EF4-FFF2-40B4-BE49-F238E27FC236}">
                <a16:creationId xmlns:a16="http://schemas.microsoft.com/office/drawing/2014/main" id="{8F936DD0-F334-2F56-FA1A-A8477AF8A6F6}"/>
              </a:ext>
            </a:extLst>
          </p:cNvPr>
          <p:cNvSpPr txBox="1"/>
          <p:nvPr/>
        </p:nvSpPr>
        <p:spPr>
          <a:xfrm>
            <a:off x="7723387" y="6221413"/>
            <a:ext cx="2486025" cy="369332"/>
          </a:xfrm>
          <a:prstGeom prst="rect">
            <a:avLst/>
          </a:prstGeom>
          <a:noFill/>
        </p:spPr>
        <p:txBody>
          <a:bodyPr wrap="square" rtlCol="0">
            <a:spAutoFit/>
          </a:bodyPr>
          <a:lstStyle/>
          <a:p>
            <a:pPr algn="ctr"/>
            <a:r>
              <a:rPr lang="en-US" altLang="zh-CN" dirty="0"/>
              <a:t>φ</a:t>
            </a:r>
            <a:r>
              <a:rPr lang="zh-CN" altLang="en-US" dirty="0"/>
              <a:t>角误差统计直方图</a:t>
            </a:r>
          </a:p>
        </p:txBody>
      </p:sp>
    </p:spTree>
    <p:extLst>
      <p:ext uri="{BB962C8B-B14F-4D97-AF65-F5344CB8AC3E}">
        <p14:creationId xmlns:p14="http://schemas.microsoft.com/office/powerpoint/2010/main" val="2424484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AB8745-5333-318C-9F8D-EAA9168C6631}"/>
              </a:ext>
            </a:extLst>
          </p:cNvPr>
          <p:cNvSpPr>
            <a:spLocks noGrp="1"/>
          </p:cNvSpPr>
          <p:nvPr>
            <p:ph type="title"/>
          </p:nvPr>
        </p:nvSpPr>
        <p:spPr/>
        <p:txBody>
          <a:bodyPr/>
          <a:lstStyle/>
          <a:p>
            <a:r>
              <a:rPr lang="zh-CN" altLang="en-US" dirty="0"/>
              <a:t>可能的原因</a:t>
            </a:r>
          </a:p>
        </p:txBody>
      </p:sp>
      <p:sp>
        <p:nvSpPr>
          <p:cNvPr id="3" name="内容占位符 2">
            <a:extLst>
              <a:ext uri="{FF2B5EF4-FFF2-40B4-BE49-F238E27FC236}">
                <a16:creationId xmlns:a16="http://schemas.microsoft.com/office/drawing/2014/main" id="{DD6B0C17-30B2-CDB9-C6DA-18515EDB1B76}"/>
              </a:ext>
            </a:extLst>
          </p:cNvPr>
          <p:cNvSpPr>
            <a:spLocks noGrp="1"/>
          </p:cNvSpPr>
          <p:nvPr>
            <p:ph idx="1"/>
          </p:nvPr>
        </p:nvSpPr>
        <p:spPr/>
        <p:txBody>
          <a:bodyPr/>
          <a:lstStyle/>
          <a:p>
            <a:r>
              <a:rPr lang="zh-CN" altLang="en-US" dirty="0"/>
              <a:t>电子学设置不明或者未设置，</a:t>
            </a:r>
            <a:r>
              <a:rPr lang="en-US" altLang="zh-CN" dirty="0"/>
              <a:t>CEPCSW</a:t>
            </a:r>
            <a:r>
              <a:rPr lang="zh-CN" altLang="en-US" dirty="0"/>
              <a:t>输出的数据直接为</a:t>
            </a:r>
            <a:r>
              <a:rPr lang="en-US" altLang="zh-CN" dirty="0"/>
              <a:t>truth</a:t>
            </a:r>
            <a:r>
              <a:rPr lang="zh-CN" altLang="en-US" dirty="0"/>
              <a:t>数据。暂时不明如何解决</a:t>
            </a:r>
            <a:endParaRPr lang="en-US" altLang="zh-CN" dirty="0"/>
          </a:p>
          <a:p>
            <a:r>
              <a:rPr lang="zh-CN" altLang="en-US" dirty="0"/>
              <a:t>电子能量偏大，使得</a:t>
            </a:r>
            <a:r>
              <a:rPr lang="en-US" altLang="zh-CN" dirty="0" err="1"/>
              <a:t>leading_particle</a:t>
            </a:r>
            <a:r>
              <a:rPr lang="zh-CN" altLang="en-US" dirty="0"/>
              <a:t>能量剩余量依然占绝对优势，电子穿过铝管等作用后产生的次级簇射粒子对能量沉积的效果不显著。使得晶体接受能量沉积差异显著。尝试调低</a:t>
            </a:r>
            <a:endParaRPr lang="en-US" altLang="zh-CN" dirty="0"/>
          </a:p>
          <a:p>
            <a:r>
              <a:rPr lang="zh-CN" altLang="en-US" dirty="0"/>
              <a:t>模拟只发出电子，情况比较单一。尝试多种粒子发射</a:t>
            </a:r>
          </a:p>
        </p:txBody>
      </p:sp>
    </p:spTree>
    <p:extLst>
      <p:ext uri="{BB962C8B-B14F-4D97-AF65-F5344CB8AC3E}">
        <p14:creationId xmlns:p14="http://schemas.microsoft.com/office/powerpoint/2010/main" val="258573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74D2F9-28D6-017A-36AB-BEA45431EE13}"/>
              </a:ext>
            </a:extLst>
          </p:cNvPr>
          <p:cNvSpPr>
            <a:spLocks noGrp="1"/>
          </p:cNvSpPr>
          <p:nvPr>
            <p:ph type="title"/>
          </p:nvPr>
        </p:nvSpPr>
        <p:spPr/>
        <p:txBody>
          <a:bodyPr/>
          <a:lstStyle/>
          <a:p>
            <a:r>
              <a:rPr lang="zh-CN" altLang="en-US" dirty="0"/>
              <a:t>几个问题</a:t>
            </a:r>
          </a:p>
        </p:txBody>
      </p:sp>
      <p:sp>
        <p:nvSpPr>
          <p:cNvPr id="3" name="内容占位符 2">
            <a:extLst>
              <a:ext uri="{FF2B5EF4-FFF2-40B4-BE49-F238E27FC236}">
                <a16:creationId xmlns:a16="http://schemas.microsoft.com/office/drawing/2014/main" id="{777180E5-09CD-7915-945F-C19B58AB7DA2}"/>
              </a:ext>
            </a:extLst>
          </p:cNvPr>
          <p:cNvSpPr>
            <a:spLocks noGrp="1"/>
          </p:cNvSpPr>
          <p:nvPr>
            <p:ph idx="1"/>
          </p:nvPr>
        </p:nvSpPr>
        <p:spPr/>
        <p:txBody>
          <a:bodyPr/>
          <a:lstStyle/>
          <a:p>
            <a:r>
              <a:rPr lang="zh-CN" altLang="en-US" dirty="0"/>
              <a:t>假设上述问题解决，若遇到获取到的能量沉积分布数据可以得到多个满足条件的种子（这种情况可能发生吗？），如右图所示。如果发生了，该如何确定哪个用于重建？即哪个种子是由出射的粒子直接造成而不是由主粒子在穿过铝管等结构时产生的簇射粒子造成的？</a:t>
            </a:r>
            <a:endParaRPr lang="en-US" altLang="zh-CN" dirty="0"/>
          </a:p>
          <a:p>
            <a:r>
              <a:rPr lang="zh-CN" altLang="en-US" dirty="0"/>
              <a:t>边缘处不能满足</a:t>
            </a:r>
            <a:r>
              <a:rPr lang="en-US" altLang="zh-CN" dirty="0"/>
              <a:t>3</a:t>
            </a:r>
            <a:r>
              <a:rPr lang="zh-CN" altLang="en-US" dirty="0"/>
              <a:t>*</a:t>
            </a:r>
            <a:r>
              <a:rPr lang="en-US" altLang="zh-CN" dirty="0"/>
              <a:t>3</a:t>
            </a:r>
            <a:r>
              <a:rPr lang="zh-CN" altLang="en-US" dirty="0"/>
              <a:t>的晶条如何处理？</a:t>
            </a:r>
            <a:endParaRPr lang="en-US" altLang="zh-CN" dirty="0"/>
          </a:p>
        </p:txBody>
      </p:sp>
      <p:pic>
        <p:nvPicPr>
          <p:cNvPr id="5" name="图片 4">
            <a:extLst>
              <a:ext uri="{FF2B5EF4-FFF2-40B4-BE49-F238E27FC236}">
                <a16:creationId xmlns:a16="http://schemas.microsoft.com/office/drawing/2014/main" id="{821A2D5F-03F9-CD73-D0FB-56301EBE0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9303" y="3429000"/>
            <a:ext cx="4608894" cy="3311919"/>
          </a:xfrm>
          <a:prstGeom prst="rect">
            <a:avLst/>
          </a:prstGeom>
        </p:spPr>
      </p:pic>
      <p:sp>
        <p:nvSpPr>
          <p:cNvPr id="6" name="文本框 5">
            <a:extLst>
              <a:ext uri="{FF2B5EF4-FFF2-40B4-BE49-F238E27FC236}">
                <a16:creationId xmlns:a16="http://schemas.microsoft.com/office/drawing/2014/main" id="{DBC3FE75-5B01-C17E-3C1B-6C9EDCDEF886}"/>
              </a:ext>
            </a:extLst>
          </p:cNvPr>
          <p:cNvSpPr txBox="1"/>
          <p:nvPr/>
        </p:nvSpPr>
        <p:spPr>
          <a:xfrm>
            <a:off x="8134350" y="6492875"/>
            <a:ext cx="3295650" cy="369332"/>
          </a:xfrm>
          <a:prstGeom prst="rect">
            <a:avLst/>
          </a:prstGeom>
          <a:noFill/>
        </p:spPr>
        <p:txBody>
          <a:bodyPr wrap="square" rtlCol="0">
            <a:spAutoFit/>
          </a:bodyPr>
          <a:lstStyle/>
          <a:p>
            <a:pPr algn="ctr"/>
            <a:r>
              <a:rPr lang="zh-CN" altLang="en-US" dirty="0"/>
              <a:t>不同位置晶条能量沉积图</a:t>
            </a:r>
          </a:p>
        </p:txBody>
      </p:sp>
    </p:spTree>
    <p:extLst>
      <p:ext uri="{BB962C8B-B14F-4D97-AF65-F5344CB8AC3E}">
        <p14:creationId xmlns:p14="http://schemas.microsoft.com/office/powerpoint/2010/main" val="133281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B08FA7-85F3-9BDA-FCE0-6E10637762A7}"/>
              </a:ext>
            </a:extLst>
          </p:cNvPr>
          <p:cNvSpPr>
            <a:spLocks noGrp="1"/>
          </p:cNvSpPr>
          <p:nvPr>
            <p:ph type="title"/>
          </p:nvPr>
        </p:nvSpPr>
        <p:spPr/>
        <p:txBody>
          <a:bodyPr/>
          <a:lstStyle/>
          <a:p>
            <a:r>
              <a:rPr lang="en-US" altLang="zh-CN" dirty="0"/>
              <a:t>40GeV</a:t>
            </a:r>
            <a:endParaRPr lang="zh-CN" altLang="en-US" dirty="0"/>
          </a:p>
        </p:txBody>
      </p:sp>
      <p:pic>
        <p:nvPicPr>
          <p:cNvPr id="5" name="内容占位符 4">
            <a:extLst>
              <a:ext uri="{FF2B5EF4-FFF2-40B4-BE49-F238E27FC236}">
                <a16:creationId xmlns:a16="http://schemas.microsoft.com/office/drawing/2014/main" id="{486BC0CE-0B85-F960-EC4E-8E886C42B3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5121" y="1912936"/>
            <a:ext cx="5798862" cy="4167022"/>
          </a:xfrm>
        </p:spPr>
      </p:pic>
      <p:pic>
        <p:nvPicPr>
          <p:cNvPr id="7" name="图片 6">
            <a:extLst>
              <a:ext uri="{FF2B5EF4-FFF2-40B4-BE49-F238E27FC236}">
                <a16:creationId xmlns:a16="http://schemas.microsoft.com/office/drawing/2014/main" id="{779B72DA-7E60-968E-C593-0A8AFA5C00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1260" y="1912937"/>
            <a:ext cx="5798862" cy="4167022"/>
          </a:xfrm>
          <a:prstGeom prst="rect">
            <a:avLst/>
          </a:prstGeom>
        </p:spPr>
      </p:pic>
    </p:spTree>
    <p:extLst>
      <p:ext uri="{BB962C8B-B14F-4D97-AF65-F5344CB8AC3E}">
        <p14:creationId xmlns:p14="http://schemas.microsoft.com/office/powerpoint/2010/main" val="338408737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483</Words>
  <Application>Microsoft Office PowerPoint</Application>
  <PresentationFormat>宽屏</PresentationFormat>
  <Paragraphs>32</Paragraphs>
  <Slides>7</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7</vt:i4>
      </vt:variant>
    </vt:vector>
  </HeadingPairs>
  <TitlesOfParts>
    <vt:vector size="11" baseType="lpstr">
      <vt:lpstr>等线</vt:lpstr>
      <vt:lpstr>等线 Light</vt:lpstr>
      <vt:lpstr>Arial</vt:lpstr>
      <vt:lpstr>Office 主题​​</vt:lpstr>
      <vt:lpstr>重建问题</vt:lpstr>
      <vt:lpstr>目前的重建算法（针对LYSO阵列部分）</vt:lpstr>
      <vt:lpstr>以第二层LYSO的分析为例说明问题</vt:lpstr>
      <vt:lpstr>目前重建算法得到的误差</vt:lpstr>
      <vt:lpstr>可能的原因</vt:lpstr>
      <vt:lpstr>几个问题</vt:lpstr>
      <vt:lpstr>40GeV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行阳 孙</dc:creator>
  <cp:lastModifiedBy>行阳 孙</cp:lastModifiedBy>
  <cp:revision>3</cp:revision>
  <dcterms:created xsi:type="dcterms:W3CDTF">2024-07-16T05:59:08Z</dcterms:created>
  <dcterms:modified xsi:type="dcterms:W3CDTF">2024-07-16T06:47:42Z</dcterms:modified>
</cp:coreProperties>
</file>