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8" r:id="rId10"/>
    <p:sldId id="263" r:id="rId11"/>
    <p:sldId id="265" r:id="rId12"/>
    <p:sldId id="266" r:id="rId13"/>
    <p:sldId id="269" r:id="rId14"/>
    <p:sldId id="27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01" autoAdjust="0"/>
  </p:normalViewPr>
  <p:slideViewPr>
    <p:cSldViewPr snapToGrid="0">
      <p:cViewPr varScale="1">
        <p:scale>
          <a:sx n="86" d="100"/>
          <a:sy n="86" d="100"/>
        </p:scale>
        <p:origin x="51" y="1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731FC-D054-48B9-83BF-C09EACE7FF0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7C7FA-28B3-455A-93D8-4068E10EE8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78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7C7FA-28B3-455A-93D8-4068E10EE8A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54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FAA25A-EB1C-DC91-0535-1BA9DE224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EC8B0C0-AA5C-28C5-7880-26F26302D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111EA2-13A1-5EDB-9F6E-F62E14A57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35D8-1F5B-4AFE-806C-717BCBB91884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051A02-4468-08B7-A43B-0A343F7DC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681843-7361-6BF5-EE56-0F2B81D4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FA54-3F58-4C67-8D43-51BD5B8999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22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9EB113-2BB3-C472-8900-F84F464B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3AC926-BE96-2F81-1629-39CC2F2DC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C5D072-8D2E-E4F6-15AE-624F138E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35D8-1F5B-4AFE-806C-717BCBB91884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16BB73-BE99-BE8F-D0A4-C2A4F250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A2C4F3-6342-6269-ADEB-815917B6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FA54-3F58-4C67-8D43-51BD5B8999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07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6687A07-2759-4A5F-52E6-3B6F16C8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37CB9D-82A4-C278-D2BE-B7BFE1139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CB73C2-DEDF-DE05-BBB8-3834D35B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35D8-1F5B-4AFE-806C-717BCBB91884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43C807-9947-1F9D-6FC9-7C35C35C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1C6BC4-3D3F-620E-9B3E-701FE615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FA54-3F58-4C67-8D43-51BD5B8999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60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5740C-12DE-C3E7-2D6F-379C650E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DFA217-0370-4E68-89A5-984DE7738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F2F3-DEA2-4FFE-7FA3-17B6D52F4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35D8-1F5B-4AFE-806C-717BCBB91884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D1CF4F-9604-4C76-14B0-BDCF082C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D6BE2A-EE15-391B-99DE-DA32076E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FA54-3F58-4C67-8D43-51BD5B8999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22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11246C-444E-C3CE-BFB6-5AD5E7BBC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D23597-1E27-82A5-DD4F-6A125CD47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A002A0-F9FC-E2CC-458A-D0E971DF6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35D8-1F5B-4AFE-806C-717BCBB91884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98CB-212D-726A-CD00-5FEEE573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D4F4E4-BFCB-196F-6434-945E8F7E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FA54-3F58-4C67-8D43-51BD5B8999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17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8FBA3-5888-2A2A-34B5-09D5FA2E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D4FF51-C7B4-44D0-C334-40AFDA90F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75FE2C-B853-724F-9BB6-BE9E9E374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1050BB-B6D7-7EB3-030F-F17C2DCFD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35D8-1F5B-4AFE-806C-717BCBB91884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5B1D9E-8B2E-630D-9EC6-E94620327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AC3876-7B3A-C727-579D-08645B12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FA54-3F58-4C67-8D43-51BD5B8999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6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32964F-938C-A17D-110A-242C3A999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C36AEB-6BBD-FBF6-F935-862489FFD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4DD27A-73A5-E074-78F2-49F5CD5B9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36D150C-B7E8-E88D-3D96-8A9477ED3B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8DBF41F-5772-AE03-A4E9-0841EB39D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D77E384-6178-261C-7958-936A9CC0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35D8-1F5B-4AFE-806C-717BCBB91884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205781-8CE7-2D26-511D-675B2586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1AB9F98-7C10-A70A-C553-27495766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FA54-3F58-4C67-8D43-51BD5B8999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85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01CBCC-671A-2A20-3C93-5EE6A4C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064C2D-D383-5209-31BD-D2AC4F2B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35D8-1F5B-4AFE-806C-717BCBB91884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C4FD0C-8050-902A-0893-557210E3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061DA51-2F54-0051-998D-3F1C613C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FA54-3F58-4C67-8D43-51BD5B8999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61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BA93D2-B556-C305-C6B4-28A0C59E0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35D8-1F5B-4AFE-806C-717BCBB91884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6C49104-BE87-B4B2-1767-D0589DCC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916BED-0F93-7F97-28C4-DBA651C2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FA54-3F58-4C67-8D43-51BD5B8999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71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107E79-5550-6383-1576-69343760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2867A1-130B-8B26-93C7-9CB0E8342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15374E2-065E-5E30-856C-43323FF50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D6EBD-5CE0-378D-2413-71912BD3C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35D8-1F5B-4AFE-806C-717BCBB91884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27ED62-6A0C-765D-409D-AC2A162E4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3A4D98-29A4-8EB6-1037-50D0D1F0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FA54-3F58-4C67-8D43-51BD5B8999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22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FB8A9-9DE1-06CB-7DAB-5DA85CA1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6193F86-A893-5BAD-60E0-5B2E867FD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538947-791A-445B-2309-ADDDEA76E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827D43-0DBA-5F5E-8F89-E3147F4BC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35D8-1F5B-4AFE-806C-717BCBB91884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4403DE-B135-EE70-2E44-A39ACA4A0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4C6D0E-AE52-B4FD-5EE7-C0FC192F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FA54-3F58-4C67-8D43-51BD5B8999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24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5FEA34F-86A7-44E5-C170-DB534370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A5A78D-5181-AFFE-D593-F696F91B9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CEF688-48BA-C0F5-62AF-34D98E72E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135D8-1F5B-4AFE-806C-717BCBB91884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677900-09C3-437D-AABE-0F7EEE1C8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383CFC-DCA4-A2FA-7C79-C9CC947BA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FA54-3F58-4C67-8D43-51BD5B8999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08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19DD6A-DD17-F71E-9C36-4BD8AC064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799" y="891383"/>
            <a:ext cx="9516533" cy="2856970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r>
              <a:rPr lang="en-US" altLang="zh-CN" sz="4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Spectral Functions for the Quark-Meson Model Phase Diagram from the Functional Renormalization Group</a:t>
            </a:r>
            <a:br>
              <a:rPr lang="en-US" altLang="zh-CN" sz="4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</a:br>
            <a:br>
              <a:rPr lang="en-US" altLang="zh-CN" sz="4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</a:br>
            <a:r>
              <a:rPr lang="en-US" altLang="zh-CN" sz="3100" dirty="0" err="1"/>
              <a:t>Group</a:t>
            </a:r>
            <a:r>
              <a:rPr lang="en-US" altLang="zh-CN" sz="3100" dirty="0"/>
              <a:t> meeting</a:t>
            </a:r>
            <a:endParaRPr lang="zh-CN" altLang="en-US" sz="4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D38B263-992F-FA04-8C6A-BE019189A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4066" y="4538132"/>
            <a:ext cx="9144000" cy="821267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Rui Wen</a:t>
            </a:r>
          </a:p>
          <a:p>
            <a:r>
              <a:rPr lang="en-US" altLang="zh-CN" dirty="0"/>
              <a:t>2024.7.12</a:t>
            </a:r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AA82F8A-FAB4-509F-F58F-65E319FD5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496557"/>
              </p:ext>
            </p:extLst>
          </p:nvPr>
        </p:nvGraphicFramePr>
        <p:xfrm>
          <a:off x="1490134" y="5326537"/>
          <a:ext cx="9770534" cy="1188720"/>
        </p:xfrm>
        <a:graphic>
          <a:graphicData uri="http://schemas.openxmlformats.org/drawingml/2006/table">
            <a:tbl>
              <a:tblPr/>
              <a:tblGrid>
                <a:gridCol w="9770534">
                  <a:extLst>
                    <a:ext uri="{9D8B030D-6E8A-4147-A177-3AD203B41FA5}">
                      <a16:colId xmlns:a16="http://schemas.microsoft.com/office/drawing/2014/main" val="11008772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en-US" b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b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arXiv:1311.0630</a:t>
                      </a:r>
                    </a:p>
                    <a:p>
                      <a:pPr fontAlgn="t"/>
                      <a:r>
                        <a:rPr lang="en-US" b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arXiv:1605.00771</a:t>
                      </a:r>
                    </a:p>
                    <a:p>
                      <a:pPr fontAlgn="t"/>
                      <a:endParaRPr lang="en-US" dirty="0">
                        <a:effectLst/>
                      </a:endParaRPr>
                    </a:p>
                  </a:txBody>
                  <a:tcPr marR="49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211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51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E20BCF0-37BA-0309-3D6E-B1A5E82F9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413" y="1610462"/>
            <a:ext cx="5763493" cy="363707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E20F644-C312-83E5-0CF8-164B9D9A11E7}"/>
              </a:ext>
            </a:extLst>
          </p:cNvPr>
          <p:cNvSpPr txBox="1"/>
          <p:nvPr/>
        </p:nvSpPr>
        <p:spPr>
          <a:xfrm>
            <a:off x="8300720" y="3244334"/>
            <a:ext cx="294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Silver Blaze property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A86326D-F1C4-85D2-D020-A13C80EBF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232" y="1134596"/>
            <a:ext cx="1333616" cy="3505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3B21CE0-4665-9728-9265-C1C581FA1F90}"/>
              </a:ext>
            </a:extLst>
          </p:cNvPr>
          <p:cNvSpPr txBox="1"/>
          <p:nvPr/>
        </p:nvSpPr>
        <p:spPr>
          <a:xfrm>
            <a:off x="10044550" y="344022"/>
            <a:ext cx="18520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CN" dirty="0"/>
              <a:t>σ′ → σσ (1), </a:t>
            </a:r>
            <a:endParaRPr lang="en-US" altLang="zh-CN" dirty="0"/>
          </a:p>
          <a:p>
            <a:r>
              <a:rPr lang="el-GR" altLang="zh-CN" dirty="0"/>
              <a:t>σ′ → ππ (2) </a:t>
            </a:r>
            <a:endParaRPr lang="en-US" altLang="zh-CN" dirty="0"/>
          </a:p>
          <a:p>
            <a:r>
              <a:rPr lang="el-GR" altLang="zh-CN" dirty="0"/>
              <a:t>σ′ → ¯ψψ(3) </a:t>
            </a:r>
            <a:endParaRPr lang="en-US" altLang="zh-CN" dirty="0"/>
          </a:p>
          <a:p>
            <a:r>
              <a:rPr lang="el-GR" altLang="zh-CN" dirty="0"/>
              <a:t>π′ → σπ (4)</a:t>
            </a:r>
            <a:endParaRPr lang="en-US" altLang="zh-CN" dirty="0"/>
          </a:p>
          <a:p>
            <a:r>
              <a:rPr lang="el-GR" altLang="zh-CN" dirty="0"/>
              <a:t>π′π → σ (5) </a:t>
            </a:r>
            <a:endParaRPr lang="en-US" altLang="zh-CN" dirty="0"/>
          </a:p>
          <a:p>
            <a:r>
              <a:rPr lang="el-GR" altLang="zh-CN" dirty="0"/>
              <a:t>π′ → ¯ψψ (6)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98BD2D8-769E-D2E5-7C59-677D4FDCD7A9}"/>
              </a:ext>
            </a:extLst>
          </p:cNvPr>
          <p:cNvSpPr txBox="1"/>
          <p:nvPr/>
        </p:nvSpPr>
        <p:spPr>
          <a:xfrm>
            <a:off x="1280160" y="344022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Finite chemical potential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AB20DB-50B1-0537-0171-BD62DD6C8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028" y="4272743"/>
            <a:ext cx="3604412" cy="22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72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AC6824D4-1BB8-77C8-128A-DD73060D72F8}"/>
              </a:ext>
            </a:extLst>
          </p:cNvPr>
          <p:cNvSpPr/>
          <p:nvPr/>
        </p:nvSpPr>
        <p:spPr>
          <a:xfrm>
            <a:off x="3477967" y="3254202"/>
            <a:ext cx="1284417" cy="5267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5491EE-7587-7259-F22E-BF858BE85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49" y="3628505"/>
            <a:ext cx="4810793" cy="304052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31F00A0-6F38-7417-84B5-C3B0D4C42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895" y="3628505"/>
            <a:ext cx="4962385" cy="310149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9D3EA93-404E-B57E-0504-D1FB2CD59FEC}"/>
              </a:ext>
            </a:extLst>
          </p:cNvPr>
          <p:cNvSpPr txBox="1"/>
          <p:nvPr/>
        </p:nvSpPr>
        <p:spPr>
          <a:xfrm>
            <a:off x="10511095" y="1513"/>
            <a:ext cx="18520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CN" dirty="0">
                <a:highlight>
                  <a:srgbClr val="FFFF00"/>
                </a:highlight>
              </a:rPr>
              <a:t>σ′ → σσ (1), </a:t>
            </a:r>
            <a:endParaRPr lang="en-US" altLang="zh-CN" dirty="0">
              <a:highlight>
                <a:srgbClr val="FFFF00"/>
              </a:highlight>
            </a:endParaRPr>
          </a:p>
          <a:p>
            <a:r>
              <a:rPr lang="el-GR" altLang="zh-CN" dirty="0"/>
              <a:t>σ′ → ππ (2) </a:t>
            </a:r>
            <a:endParaRPr lang="en-US" altLang="zh-CN" dirty="0"/>
          </a:p>
          <a:p>
            <a:r>
              <a:rPr lang="el-GR" altLang="zh-CN" dirty="0"/>
              <a:t>σ′ → ¯ψψ(3) </a:t>
            </a:r>
            <a:endParaRPr lang="en-US" altLang="zh-CN" dirty="0"/>
          </a:p>
          <a:p>
            <a:r>
              <a:rPr lang="el-GR" altLang="zh-CN" dirty="0"/>
              <a:t>π′ → σπ (4)</a:t>
            </a:r>
            <a:endParaRPr lang="en-US" altLang="zh-CN" dirty="0"/>
          </a:p>
          <a:p>
            <a:r>
              <a:rPr lang="el-GR" altLang="zh-CN" dirty="0"/>
              <a:t>π′π → σ (5) </a:t>
            </a:r>
            <a:endParaRPr lang="en-US" altLang="zh-CN" dirty="0"/>
          </a:p>
          <a:p>
            <a:r>
              <a:rPr lang="el-GR" altLang="zh-CN" dirty="0"/>
              <a:t>π′ → ¯ψψ (6)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AC7D36-4A7C-8360-22A4-FCEB95C88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49" y="97065"/>
            <a:ext cx="4731863" cy="304052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0053668-2F54-2978-68CF-AC751CF91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384" y="3499658"/>
            <a:ext cx="1333616" cy="3505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29D7517-D57F-8302-B26D-79A5565C1E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7942" y="139315"/>
            <a:ext cx="4857340" cy="3114887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EDFC075-6A5B-BCBE-542A-FD5B2EC9D970}"/>
              </a:ext>
            </a:extLst>
          </p:cNvPr>
          <p:cNvCxnSpPr/>
          <p:nvPr/>
        </p:nvCxnSpPr>
        <p:spPr>
          <a:xfrm>
            <a:off x="10436280" y="1288473"/>
            <a:ext cx="15839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1C6A98F4-BD10-6370-F98D-B285EB897055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484161" y="3552661"/>
            <a:ext cx="920336" cy="894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963E45CC-AC70-185B-B003-5937D8CD5B8C}"/>
              </a:ext>
            </a:extLst>
          </p:cNvPr>
          <p:cNvSpPr txBox="1"/>
          <p:nvPr/>
        </p:nvSpPr>
        <p:spPr>
          <a:xfrm>
            <a:off x="3404497" y="3229495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stable sigma meson</a:t>
            </a:r>
            <a:endParaRPr lang="zh-CN" altLang="en-US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06C02B6-C899-6D5A-F905-9AD3012CD529}"/>
              </a:ext>
            </a:extLst>
          </p:cNvPr>
          <p:cNvCxnSpPr>
            <a:cxnSpLocks/>
          </p:cNvCxnSpPr>
          <p:nvPr/>
        </p:nvCxnSpPr>
        <p:spPr>
          <a:xfrm flipH="1" flipV="1">
            <a:off x="2405231" y="1720311"/>
            <a:ext cx="1072736" cy="1931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269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E10439F-7E30-08C3-1C02-D5F606B02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84"/>
          <a:stretch/>
        </p:blipFill>
        <p:spPr>
          <a:xfrm>
            <a:off x="1829002" y="1434499"/>
            <a:ext cx="6812539" cy="3856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D09D2A5-443B-7B1B-5876-428843E82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738" y="71634"/>
            <a:ext cx="1333616" cy="35055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1318D6A-2060-6E33-315D-3C62FBE6D734}"/>
              </a:ext>
            </a:extLst>
          </p:cNvPr>
          <p:cNvSpPr txBox="1"/>
          <p:nvPr/>
        </p:nvSpPr>
        <p:spPr>
          <a:xfrm>
            <a:off x="7536877" y="1336668"/>
            <a:ext cx="177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degenerate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6422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BA7BA39-8131-C870-E02F-5CE8872F6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83" y="537340"/>
            <a:ext cx="9899491" cy="509027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501A030-4553-8E52-BCA3-2A71753A3F17}"/>
              </a:ext>
            </a:extLst>
          </p:cNvPr>
          <p:cNvSpPr txBox="1"/>
          <p:nvPr/>
        </p:nvSpPr>
        <p:spPr>
          <a:xfrm>
            <a:off x="1056683" y="5951328"/>
            <a:ext cx="276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altLang="zh-CN" b="0" u="sng" dirty="0">
                <a:solidFill>
                  <a:schemeClr val="accent1">
                    <a:lumMod val="75000"/>
                  </a:schemeClr>
                </a:solidFill>
                <a:effectLst/>
              </a:rPr>
              <a:t>arXiv:1605.00771</a:t>
            </a:r>
          </a:p>
        </p:txBody>
      </p:sp>
    </p:spTree>
    <p:extLst>
      <p:ext uri="{BB962C8B-B14F-4D97-AF65-F5344CB8AC3E}">
        <p14:creationId xmlns:p14="http://schemas.microsoft.com/office/powerpoint/2010/main" val="1679046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8DB2937-C86A-D428-6298-5C048A09B8F6}"/>
              </a:ext>
            </a:extLst>
          </p:cNvPr>
          <p:cNvSpPr txBox="1"/>
          <p:nvPr/>
        </p:nvSpPr>
        <p:spPr>
          <a:xfrm>
            <a:off x="1269769" y="625825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Shear Viscosity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2E6AB8-A8F9-6B3A-B6F5-7B3BB8EFF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257" y="1053954"/>
            <a:ext cx="5395428" cy="6934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815720F-588B-466D-3343-4113CB441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482" y="1747434"/>
            <a:ext cx="4968671" cy="7773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95CDBB2-10AC-3B68-3744-CE41B8A5A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323" y="2793076"/>
            <a:ext cx="9829354" cy="36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2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634BED0-6E8D-CEB0-5588-BC9654AAE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33" y="3429000"/>
            <a:ext cx="4797267" cy="28100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88D21F1-7E70-4FF4-A635-BDACA84A5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4694327" cy="27510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17DF553-1433-2AA1-B317-38D5A47D8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400" y="1202876"/>
            <a:ext cx="5311600" cy="101354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F8398C1-EB6F-F57E-9608-F5917E9CBF2F}"/>
              </a:ext>
            </a:extLst>
          </p:cNvPr>
          <p:cNvSpPr txBox="1"/>
          <p:nvPr/>
        </p:nvSpPr>
        <p:spPr>
          <a:xfrm>
            <a:off x="1193799" y="6136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The  2-flavor quark meson model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7208378-09C8-5E5E-3DE6-E9950BA5A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799" y="1270619"/>
            <a:ext cx="3863675" cy="93734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7FF6F0E-6675-25CB-0308-3E6122851F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2954" y="2436281"/>
            <a:ext cx="5681490" cy="4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8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CD0ABA6-9037-9C95-316D-B7BEC7A0F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72" y="1426139"/>
            <a:ext cx="3551228" cy="48010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EF6ACA-863D-8844-E79B-96F411DE1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338" y="2753067"/>
            <a:ext cx="5284861" cy="51143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CC5D6A-7DCB-BB67-0396-7E816826B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944" y="4264215"/>
            <a:ext cx="4397121" cy="8458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8D84E27-8092-01FA-B368-17179DF5F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944" y="5199383"/>
            <a:ext cx="2868634" cy="66147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E80667F-1127-B53E-97C4-B3826E165D01}"/>
              </a:ext>
            </a:extLst>
          </p:cNvPr>
          <p:cNvSpPr txBox="1"/>
          <p:nvPr/>
        </p:nvSpPr>
        <p:spPr>
          <a:xfrm>
            <a:off x="1710267" y="518774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two-step procedure for the analytic continuation from imaginary to real time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B350F33-D50B-2C6C-E698-4A22BE340827}"/>
              </a:ext>
            </a:extLst>
          </p:cNvPr>
          <p:cNvSpPr txBox="1"/>
          <p:nvPr/>
        </p:nvSpPr>
        <p:spPr>
          <a:xfrm>
            <a:off x="1710267" y="993611"/>
            <a:ext cx="8238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First exploit the periodicity of the bosonic and fermionic occupation numbers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468CF8C-EEB2-A997-A43E-B3498695944B}"/>
              </a:ext>
            </a:extLst>
          </p:cNvPr>
          <p:cNvSpPr txBox="1"/>
          <p:nvPr/>
        </p:nvSpPr>
        <p:spPr>
          <a:xfrm>
            <a:off x="1710267" y="2027502"/>
            <a:ext cx="8028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In the second step, the retarded 2-point functions are then obtained from their Euclidean counterparts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787E3CE-421D-524C-869B-90F9DAFF69F9}"/>
              </a:ext>
            </a:extLst>
          </p:cNvPr>
          <p:cNvSpPr txBox="1"/>
          <p:nvPr/>
        </p:nvSpPr>
        <p:spPr>
          <a:xfrm>
            <a:off x="1710267" y="38502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the spectral function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FD7D99F-BAA7-3BB0-8E6D-121EC4157D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338" y="3447326"/>
            <a:ext cx="1110795" cy="2027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678B7CE0-6E6F-952F-8809-B95633498CFD}"/>
              </a:ext>
            </a:extLst>
          </p:cNvPr>
          <p:cNvSpPr txBox="1"/>
          <p:nvPr/>
        </p:nvSpPr>
        <p:spPr>
          <a:xfrm>
            <a:off x="3442065" y="33537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altLang="zh-CN" b="0" u="sng" dirty="0">
                <a:solidFill>
                  <a:schemeClr val="accent1">
                    <a:lumMod val="75000"/>
                  </a:schemeClr>
                </a:solidFill>
                <a:effectLst/>
              </a:rPr>
              <a:t>arXiv:1311.0630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3AC69A01-737F-5CBA-7E5C-8581E968E9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6110" y="3314577"/>
            <a:ext cx="1447909" cy="342234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58625DF6-2FA7-D5C9-5E42-DBB3AB55DDFE}"/>
              </a:ext>
            </a:extLst>
          </p:cNvPr>
          <p:cNvSpPr txBox="1"/>
          <p:nvPr/>
        </p:nvSpPr>
        <p:spPr>
          <a:xfrm>
            <a:off x="7543800" y="3338392"/>
            <a:ext cx="276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altLang="zh-CN" b="0" u="sng" dirty="0">
                <a:solidFill>
                  <a:schemeClr val="accent1">
                    <a:lumMod val="75000"/>
                  </a:schemeClr>
                </a:solidFill>
                <a:effectLst/>
              </a:rPr>
              <a:t>arXiv:1605.00771</a:t>
            </a:r>
          </a:p>
        </p:txBody>
      </p:sp>
    </p:spTree>
    <p:extLst>
      <p:ext uri="{BB962C8B-B14F-4D97-AF65-F5344CB8AC3E}">
        <p14:creationId xmlns:p14="http://schemas.microsoft.com/office/powerpoint/2010/main" val="172542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6FAFC8F-AD6C-D660-2846-DA0E62552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73" y="1321880"/>
            <a:ext cx="5700254" cy="43666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D4B07E-8BD6-D0C1-47B9-D2260808E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327" y="460431"/>
            <a:ext cx="4755824" cy="30447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2A292E-3A0D-3541-ABE9-01758015D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327" y="3917037"/>
            <a:ext cx="4629218" cy="287846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3E59A95-E31E-1000-6074-B9C3BD376816}"/>
              </a:ext>
            </a:extLst>
          </p:cNvPr>
          <p:cNvSpPr txBox="1"/>
          <p:nvPr/>
        </p:nvSpPr>
        <p:spPr>
          <a:xfrm>
            <a:off x="1320800" y="61003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u="sng" dirty="0" err="1">
                <a:solidFill>
                  <a:schemeClr val="accent1">
                    <a:lumMod val="75000"/>
                  </a:schemeClr>
                </a:solidFill>
              </a:rPr>
              <a:t>arXiv</a:t>
            </a:r>
            <a:r>
              <a:rPr lang="en-US" altLang="zh-CN" u="sng" dirty="0">
                <a:solidFill>
                  <a:schemeClr val="accent1">
                    <a:lumMod val="75000"/>
                  </a:schemeClr>
                </a:solidFill>
              </a:rPr>
              <a:t>: 0403039</a:t>
            </a:r>
            <a:endParaRPr lang="zh-CN" alt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1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CB7F681-0076-B723-97B8-94DB4C47E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462" y="1015420"/>
            <a:ext cx="5154247" cy="321165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D79F373-41C5-0458-B66A-0EBACF23E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57" y="1131744"/>
            <a:ext cx="5106887" cy="309533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911D161-674D-D69E-C3B5-7D169643098C}"/>
              </a:ext>
            </a:extLst>
          </p:cNvPr>
          <p:cNvSpPr txBox="1"/>
          <p:nvPr/>
        </p:nvSpPr>
        <p:spPr>
          <a:xfrm>
            <a:off x="7645400" y="4624762"/>
            <a:ext cx="363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altLang="zh-CN" b="0" u="sng" dirty="0">
                <a:solidFill>
                  <a:schemeClr val="accent1">
                    <a:lumMod val="75000"/>
                  </a:schemeClr>
                </a:solidFill>
                <a:effectLst/>
              </a:rPr>
              <a:t>arXiv:1311.0630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DF06702-939E-6CA9-6544-92D6223CD41E}"/>
              </a:ext>
            </a:extLst>
          </p:cNvPr>
          <p:cNvSpPr txBox="1"/>
          <p:nvPr/>
        </p:nvSpPr>
        <p:spPr>
          <a:xfrm>
            <a:off x="2260600" y="4649181"/>
            <a:ext cx="276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altLang="zh-CN" b="0" u="sng" dirty="0">
                <a:solidFill>
                  <a:schemeClr val="accent1">
                    <a:lumMod val="75000"/>
                  </a:schemeClr>
                </a:solidFill>
                <a:effectLst/>
              </a:rPr>
              <a:t>arXiv:1605.00771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1A6702E-7FEA-A5F8-4A5E-763123611ACC}"/>
              </a:ext>
            </a:extLst>
          </p:cNvPr>
          <p:cNvSpPr txBox="1"/>
          <p:nvPr/>
        </p:nvSpPr>
        <p:spPr>
          <a:xfrm>
            <a:off x="10166470" y="4809428"/>
            <a:ext cx="18520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CN" dirty="0"/>
              <a:t>σ′ → σσ (1), </a:t>
            </a:r>
            <a:endParaRPr lang="en-US" altLang="zh-CN" dirty="0"/>
          </a:p>
          <a:p>
            <a:r>
              <a:rPr lang="el-GR" altLang="zh-CN" dirty="0"/>
              <a:t>σ′ → ππ (2) </a:t>
            </a:r>
            <a:endParaRPr lang="en-US" altLang="zh-CN" dirty="0"/>
          </a:p>
          <a:p>
            <a:r>
              <a:rPr lang="el-GR" altLang="zh-CN" dirty="0"/>
              <a:t>σ′ → ¯ψψ(3) </a:t>
            </a:r>
            <a:endParaRPr lang="en-US" altLang="zh-CN" dirty="0"/>
          </a:p>
          <a:p>
            <a:r>
              <a:rPr lang="el-GR" altLang="zh-CN" dirty="0"/>
              <a:t>π′ → σπ (4)</a:t>
            </a:r>
            <a:endParaRPr lang="en-US" altLang="zh-CN" dirty="0"/>
          </a:p>
          <a:p>
            <a:r>
              <a:rPr lang="el-GR" altLang="zh-CN" dirty="0"/>
              <a:t>π′π → σ (5) </a:t>
            </a:r>
            <a:endParaRPr lang="en-US" altLang="zh-CN" dirty="0"/>
          </a:p>
          <a:p>
            <a:r>
              <a:rPr lang="el-GR" altLang="zh-CN" dirty="0"/>
              <a:t>π′ → ¯ψψ (6)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4462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39B9B3-79DC-7645-D172-14AB7237B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54864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1B426ED-8894-AC60-FEF5-A77F942B2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626" y="1725782"/>
            <a:ext cx="5242173" cy="321875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8B4E46C-D4AA-39F1-ACDD-0C52A2467C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061"/>
          <a:stretch/>
        </p:blipFill>
        <p:spPr>
          <a:xfrm>
            <a:off x="7571855" y="574315"/>
            <a:ext cx="1019155" cy="312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82C199C-95F9-FAE3-D771-FFD3764D31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04" r="44152" b="6451"/>
          <a:stretch/>
        </p:blipFill>
        <p:spPr>
          <a:xfrm>
            <a:off x="7571855" y="1222425"/>
            <a:ext cx="948267" cy="292289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EDDF87C5-AF63-8227-CBDE-7D41703CD3A0}"/>
              </a:ext>
            </a:extLst>
          </p:cNvPr>
          <p:cNvCxnSpPr>
            <a:cxnSpLocks/>
          </p:cNvCxnSpPr>
          <p:nvPr/>
        </p:nvCxnSpPr>
        <p:spPr>
          <a:xfrm>
            <a:off x="7874000" y="1574800"/>
            <a:ext cx="448733" cy="1151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A8119157-4D06-DF88-8ADA-60489FDAA3FB}"/>
              </a:ext>
            </a:extLst>
          </p:cNvPr>
          <p:cNvCxnSpPr>
            <a:cxnSpLocks/>
          </p:cNvCxnSpPr>
          <p:nvPr/>
        </p:nvCxnSpPr>
        <p:spPr>
          <a:xfrm flipH="1">
            <a:off x="2827867" y="1574800"/>
            <a:ext cx="5046133" cy="150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B768C5E-4B87-312F-31CB-7537E5023F28}"/>
              </a:ext>
            </a:extLst>
          </p:cNvPr>
          <p:cNvCxnSpPr>
            <a:cxnSpLocks/>
          </p:cNvCxnSpPr>
          <p:nvPr/>
        </p:nvCxnSpPr>
        <p:spPr>
          <a:xfrm flipH="1">
            <a:off x="2916766" y="573495"/>
            <a:ext cx="2733157" cy="795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EFDCF0B3-98AA-FD79-5149-BD81C9A87D5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8081433" y="886762"/>
            <a:ext cx="1866901" cy="2271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A1B48DD4-B165-4C95-970F-B71DD87973C2}"/>
              </a:ext>
            </a:extLst>
          </p:cNvPr>
          <p:cNvCxnSpPr>
            <a:cxnSpLocks/>
          </p:cNvCxnSpPr>
          <p:nvPr/>
        </p:nvCxnSpPr>
        <p:spPr>
          <a:xfrm flipH="1">
            <a:off x="4416945" y="904713"/>
            <a:ext cx="3636432" cy="778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D820F60-9FBF-6834-FE7B-32564720ED26}"/>
              </a:ext>
            </a:extLst>
          </p:cNvPr>
          <p:cNvSpPr txBox="1"/>
          <p:nvPr/>
        </p:nvSpPr>
        <p:spPr>
          <a:xfrm>
            <a:off x="5673994" y="240431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sigma pole  340 MeV</a:t>
            </a:r>
            <a:endParaRPr lang="zh-CN" altLang="en-US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02BEBDA1-4870-AF93-90CA-120FD5674DFA}"/>
              </a:ext>
            </a:extLst>
          </p:cNvPr>
          <p:cNvCxnSpPr>
            <a:cxnSpLocks/>
          </p:cNvCxnSpPr>
          <p:nvPr/>
        </p:nvCxnSpPr>
        <p:spPr>
          <a:xfrm>
            <a:off x="6495560" y="971032"/>
            <a:ext cx="2302883" cy="2084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3CC9A495-6F58-18AB-FE22-18428C4B2CBC}"/>
              </a:ext>
            </a:extLst>
          </p:cNvPr>
          <p:cNvSpPr txBox="1"/>
          <p:nvPr/>
        </p:nvSpPr>
        <p:spPr>
          <a:xfrm>
            <a:off x="10714317" y="27550"/>
            <a:ext cx="18520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CN" dirty="0"/>
              <a:t>σ′ → σσ (1), </a:t>
            </a:r>
            <a:endParaRPr lang="en-US" altLang="zh-CN" dirty="0"/>
          </a:p>
          <a:p>
            <a:r>
              <a:rPr lang="el-GR" altLang="zh-CN" dirty="0"/>
              <a:t>σ′ → ππ (2) </a:t>
            </a:r>
            <a:endParaRPr lang="en-US" altLang="zh-CN" dirty="0"/>
          </a:p>
          <a:p>
            <a:r>
              <a:rPr lang="el-GR" altLang="zh-CN" dirty="0"/>
              <a:t>σ′ → ¯ψψ(3) </a:t>
            </a:r>
            <a:endParaRPr lang="en-US" altLang="zh-CN" dirty="0"/>
          </a:p>
          <a:p>
            <a:r>
              <a:rPr lang="el-GR" altLang="zh-CN" dirty="0"/>
              <a:t>π′ → σπ (4)</a:t>
            </a:r>
            <a:endParaRPr lang="en-US" altLang="zh-CN" dirty="0"/>
          </a:p>
          <a:p>
            <a:r>
              <a:rPr lang="el-GR" altLang="zh-CN" dirty="0"/>
              <a:t>π′π → σ (5) </a:t>
            </a:r>
            <a:endParaRPr lang="en-US" altLang="zh-CN" dirty="0"/>
          </a:p>
          <a:p>
            <a:r>
              <a:rPr lang="el-GR" altLang="zh-CN" dirty="0"/>
              <a:t>π′ → ¯ψψ (6)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906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39B9B3-79DC-7645-D172-14AB7237B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54864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1B426ED-8894-AC60-FEF5-A77F942B2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626" y="1725782"/>
            <a:ext cx="5242173" cy="3218752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EDDF87C5-AF63-8227-CBDE-7D41703CD3A0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9280069" y="4089400"/>
            <a:ext cx="642864" cy="1295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A8119157-4D06-DF88-8ADA-60489FDAA3FB}"/>
              </a:ext>
            </a:extLst>
          </p:cNvPr>
          <p:cNvCxnSpPr>
            <a:cxnSpLocks/>
          </p:cNvCxnSpPr>
          <p:nvPr/>
        </p:nvCxnSpPr>
        <p:spPr>
          <a:xfrm flipH="1" flipV="1">
            <a:off x="4416945" y="4346247"/>
            <a:ext cx="3664487" cy="1038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B768C5E-4B87-312F-31CB-7537E5023F28}"/>
              </a:ext>
            </a:extLst>
          </p:cNvPr>
          <p:cNvCxnSpPr>
            <a:cxnSpLocks/>
          </p:cNvCxnSpPr>
          <p:nvPr/>
        </p:nvCxnSpPr>
        <p:spPr>
          <a:xfrm flipH="1" flipV="1">
            <a:off x="2726870" y="4314969"/>
            <a:ext cx="5354562" cy="161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EFDCF0B3-98AA-FD79-5149-BD81C9A87D55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9335639" y="3776133"/>
            <a:ext cx="863063" cy="2742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A1B48DD4-B165-4C95-970F-B71DD87973C2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4775200" y="5095516"/>
            <a:ext cx="3547533" cy="1423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02BEBDA1-4870-AF93-90CA-120FD5674DFA}"/>
              </a:ext>
            </a:extLst>
          </p:cNvPr>
          <p:cNvCxnSpPr>
            <a:cxnSpLocks/>
            <a:stCxn id="10" idx="3"/>
          </p:cNvCxnSpPr>
          <p:nvPr/>
        </p:nvCxnSpPr>
        <p:spPr>
          <a:xfrm flipH="1" flipV="1">
            <a:off x="8439687" y="3957578"/>
            <a:ext cx="789582" cy="2057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5CF86A9B-8D46-01FD-C20D-A40559A5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7357" b="-4837"/>
          <a:stretch/>
        </p:blipFill>
        <p:spPr>
          <a:xfrm>
            <a:off x="8322733" y="6387169"/>
            <a:ext cx="1012906" cy="2636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CDBDDD2-F7BA-1E9A-A6A4-74A8B41B21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75" r="45148"/>
          <a:stretch/>
        </p:blipFill>
        <p:spPr>
          <a:xfrm>
            <a:off x="8264069" y="5888976"/>
            <a:ext cx="965200" cy="25148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EC1B50D-5100-0868-FB36-5DF987E8B8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152"/>
          <a:stretch/>
        </p:blipFill>
        <p:spPr>
          <a:xfrm>
            <a:off x="8213270" y="5258961"/>
            <a:ext cx="1066799" cy="251482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CC7786C1-C99A-7E21-7E8D-05F10B87BFC9}"/>
              </a:ext>
            </a:extLst>
          </p:cNvPr>
          <p:cNvSpPr txBox="1"/>
          <p:nvPr/>
        </p:nvSpPr>
        <p:spPr>
          <a:xfrm>
            <a:off x="10656393" y="151325"/>
            <a:ext cx="18520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CN" dirty="0"/>
              <a:t>σ′ → σσ (1), </a:t>
            </a:r>
            <a:endParaRPr lang="en-US" altLang="zh-CN" dirty="0"/>
          </a:p>
          <a:p>
            <a:r>
              <a:rPr lang="el-GR" altLang="zh-CN" dirty="0"/>
              <a:t>σ′ → ππ (2) </a:t>
            </a:r>
            <a:endParaRPr lang="en-US" altLang="zh-CN" dirty="0"/>
          </a:p>
          <a:p>
            <a:r>
              <a:rPr lang="el-GR" altLang="zh-CN" dirty="0"/>
              <a:t>σ′ → ¯ψψ(3) </a:t>
            </a:r>
            <a:endParaRPr lang="en-US" altLang="zh-CN" dirty="0"/>
          </a:p>
          <a:p>
            <a:r>
              <a:rPr lang="el-GR" altLang="zh-CN" dirty="0"/>
              <a:t>π′ → σπ (4)</a:t>
            </a:r>
            <a:endParaRPr lang="en-US" altLang="zh-CN" dirty="0"/>
          </a:p>
          <a:p>
            <a:r>
              <a:rPr lang="el-GR" altLang="zh-CN" dirty="0"/>
              <a:t>π′π → σ (5) </a:t>
            </a:r>
            <a:endParaRPr lang="en-US" altLang="zh-CN" dirty="0"/>
          </a:p>
          <a:p>
            <a:r>
              <a:rPr lang="el-GR" altLang="zh-CN" dirty="0"/>
              <a:t>π′ → ¯ψψ (6)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305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AA852AAD-E48F-435B-9479-19816D52AC23}"/>
              </a:ext>
            </a:extLst>
          </p:cNvPr>
          <p:cNvGrpSpPr/>
          <p:nvPr/>
        </p:nvGrpSpPr>
        <p:grpSpPr>
          <a:xfrm>
            <a:off x="928851" y="779469"/>
            <a:ext cx="8981510" cy="4840951"/>
            <a:chOff x="1751811" y="372146"/>
            <a:chExt cx="8981510" cy="484095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8291B71-6405-5B21-1702-DC739B59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8616" y="1281277"/>
              <a:ext cx="5644670" cy="3553188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608DB06-7F52-B5F3-B5A4-B08B4E560573}"/>
                </a:ext>
              </a:extLst>
            </p:cNvPr>
            <p:cNvSpPr txBox="1"/>
            <p:nvPr/>
          </p:nvSpPr>
          <p:spPr>
            <a:xfrm>
              <a:off x="9298221" y="372146"/>
              <a:ext cx="14351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stable sigma meson 280MeV</a:t>
              </a:r>
              <a:endParaRPr lang="zh-CN" altLang="en-US" dirty="0"/>
            </a:p>
          </p:txBody>
        </p:sp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2894BAE1-1CAC-3598-7047-6FC923B1E0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7871" y="954167"/>
              <a:ext cx="2746520" cy="12235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4AF6686-246C-5C6D-C697-42F1AA2930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7061"/>
            <a:stretch/>
          </p:blipFill>
          <p:spPr>
            <a:xfrm>
              <a:off x="9393710" y="1527789"/>
              <a:ext cx="1019155" cy="312447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B7D7CE0F-86A1-977E-6EDF-A3F7476E6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504" r="44152" b="6451"/>
            <a:stretch/>
          </p:blipFill>
          <p:spPr>
            <a:xfrm>
              <a:off x="9429153" y="2212529"/>
              <a:ext cx="948267" cy="29228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4E0447B-F259-32B4-D874-0A2F53CB0B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7060"/>
            <a:stretch/>
          </p:blipFill>
          <p:spPr>
            <a:xfrm>
              <a:off x="9421033" y="2901648"/>
              <a:ext cx="1019156" cy="312447"/>
            </a:xfrm>
            <a:prstGeom prst="rect">
              <a:avLst/>
            </a:prstGeom>
          </p:spPr>
        </p:pic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5718890D-7BF4-3882-B036-E6AA8F342548}"/>
                </a:ext>
              </a:extLst>
            </p:cNvPr>
            <p:cNvCxnSpPr/>
            <p:nvPr/>
          </p:nvCxnSpPr>
          <p:spPr>
            <a:xfrm flipH="1">
              <a:off x="7315200" y="1767840"/>
              <a:ext cx="1983021" cy="11338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8C8F9D8D-7DB1-FA47-FCB0-09C03183F3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9598" y="2459041"/>
              <a:ext cx="2478623" cy="5472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29578FDE-1E70-51B8-AFD9-A9577923D4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1500" y="3098394"/>
              <a:ext cx="736721" cy="443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98E7E335-EB94-CB17-6280-F01195B2AB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7357" b="-4837"/>
            <a:stretch/>
          </p:blipFill>
          <p:spPr>
            <a:xfrm>
              <a:off x="1918854" y="4342303"/>
              <a:ext cx="1012906" cy="263644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EB56050-E2FC-DDE1-AC78-A4DB717971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275" r="45148"/>
            <a:stretch/>
          </p:blipFill>
          <p:spPr>
            <a:xfrm>
              <a:off x="1860190" y="3844110"/>
              <a:ext cx="965200" cy="2514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BF184FD1-6A12-88AB-084A-FD8331773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6152"/>
            <a:stretch/>
          </p:blipFill>
          <p:spPr>
            <a:xfrm>
              <a:off x="1809390" y="4961615"/>
              <a:ext cx="1066799" cy="251482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2B82331-2912-340C-6DBA-BCC6DDDEFE64}"/>
                </a:ext>
              </a:extLst>
            </p:cNvPr>
            <p:cNvSpPr txBox="1"/>
            <p:nvPr/>
          </p:nvSpPr>
          <p:spPr>
            <a:xfrm>
              <a:off x="1751811" y="2584741"/>
              <a:ext cx="1435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pion pole </a:t>
              </a:r>
              <a:endParaRPr lang="zh-CN" altLang="en-US" dirty="0"/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49025B13-264B-BF0D-AB34-3D6F54D580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4004" y="2344327"/>
              <a:ext cx="2502387" cy="5487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897EDBA3-8F33-2361-5492-0E36CD804D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6193" y="2286000"/>
              <a:ext cx="2576832" cy="1669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77B242B1-D45C-101B-B792-3F2F20B98E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9033" y="3462054"/>
              <a:ext cx="5270247" cy="10421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6E10F466-1992-7E11-9209-22FB78E5B1A6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 flipV="1">
              <a:off x="2876189" y="3844110"/>
              <a:ext cx="4204762" cy="12432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F5DF2FD3-E663-2CC0-6685-54D6E9920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0686" y="31724"/>
            <a:ext cx="1902117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5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B83220-1A39-FFF1-245E-B0EC11E95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816" y="1034036"/>
            <a:ext cx="6149580" cy="37863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29B7205-D230-71DD-7673-34BBB297CA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75" r="45148"/>
          <a:stretch/>
        </p:blipFill>
        <p:spPr>
          <a:xfrm>
            <a:off x="712110" y="2675710"/>
            <a:ext cx="965200" cy="251482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2809E3EF-1DC7-B442-F343-B0D01E836C36}"/>
              </a:ext>
            </a:extLst>
          </p:cNvPr>
          <p:cNvCxnSpPr>
            <a:cxnSpLocks/>
          </p:cNvCxnSpPr>
          <p:nvPr/>
        </p:nvCxnSpPr>
        <p:spPr>
          <a:xfrm>
            <a:off x="1778113" y="2787018"/>
            <a:ext cx="1181218" cy="344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29B1F141-EB77-8BD7-7AFB-8550DCE804EE}"/>
              </a:ext>
            </a:extLst>
          </p:cNvPr>
          <p:cNvSpPr txBox="1"/>
          <p:nvPr/>
        </p:nvSpPr>
        <p:spPr>
          <a:xfrm>
            <a:off x="9902310" y="770742"/>
            <a:ext cx="18520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CN" dirty="0"/>
              <a:t>σ′ → σσ (1), </a:t>
            </a:r>
            <a:endParaRPr lang="en-US" altLang="zh-CN" dirty="0"/>
          </a:p>
          <a:p>
            <a:r>
              <a:rPr lang="el-GR" altLang="zh-CN" dirty="0"/>
              <a:t>σ′ → ππ (2) </a:t>
            </a:r>
            <a:endParaRPr lang="en-US" altLang="zh-CN" dirty="0"/>
          </a:p>
          <a:p>
            <a:r>
              <a:rPr lang="el-GR" altLang="zh-CN" dirty="0"/>
              <a:t>σ′ → ¯ψψ(3) </a:t>
            </a:r>
            <a:endParaRPr lang="en-US" altLang="zh-CN" dirty="0"/>
          </a:p>
          <a:p>
            <a:r>
              <a:rPr lang="el-GR" altLang="zh-CN" dirty="0"/>
              <a:t>π′ → σπ (4)</a:t>
            </a:r>
            <a:endParaRPr lang="en-US" altLang="zh-CN" dirty="0"/>
          </a:p>
          <a:p>
            <a:r>
              <a:rPr lang="el-GR" altLang="zh-CN" dirty="0"/>
              <a:t>π′π → σ (5) </a:t>
            </a:r>
            <a:endParaRPr lang="en-US" altLang="zh-CN" dirty="0"/>
          </a:p>
          <a:p>
            <a:r>
              <a:rPr lang="el-GR" altLang="zh-CN" dirty="0"/>
              <a:t>π′ → ¯ψψ (6)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4D1F278-8E68-EC3E-A449-E4E52207A35B}"/>
              </a:ext>
            </a:extLst>
          </p:cNvPr>
          <p:cNvSpPr txBox="1"/>
          <p:nvPr/>
        </p:nvSpPr>
        <p:spPr>
          <a:xfrm>
            <a:off x="7545190" y="1171694"/>
            <a:ext cx="177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degenerate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04247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390</Words>
  <Application>Microsoft Office PowerPoint</Application>
  <PresentationFormat>宽屏</PresentationFormat>
  <Paragraphs>62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Lucida Grande</vt:lpstr>
      <vt:lpstr>等线</vt:lpstr>
      <vt:lpstr>等线 Light</vt:lpstr>
      <vt:lpstr>Arial</vt:lpstr>
      <vt:lpstr>Office 主题​​</vt:lpstr>
      <vt:lpstr> Spectral Functions for the Quark-Meson Model Phase Diagram from the Functional Renormalization Group  Group meeting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Spectral Functions for the Quark-Meson Model Phase Diagram from the Functional Renormalization Group  Group meeting</dc:title>
  <dc:creator>睿 温</dc:creator>
  <cp:lastModifiedBy>wwrr09</cp:lastModifiedBy>
  <cp:revision>37</cp:revision>
  <dcterms:created xsi:type="dcterms:W3CDTF">2024-07-11T03:26:50Z</dcterms:created>
  <dcterms:modified xsi:type="dcterms:W3CDTF">2024-07-12T00:53:44Z</dcterms:modified>
</cp:coreProperties>
</file>