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72" r:id="rId4"/>
    <p:sldId id="271" r:id="rId5"/>
    <p:sldId id="274" r:id="rId6"/>
    <p:sldId id="279" r:id="rId7"/>
    <p:sldId id="276" r:id="rId8"/>
    <p:sldId id="260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7148-51A4-457D-AACB-896C0955F088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BC-330B-413A-B7BB-24069F1DE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E408-48CD-4A5F-920A-C9223076BB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0FA1-E619-40FF-BE03-2F1DA1228CB9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EB8-6171-496C-8AB1-CC6621935F20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6F3-830E-4431-9B7E-F74153C2B98A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514-EFCC-4200-BA8D-F4CDE7202C43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B926-814C-47DD-A0D2-AFBB297D88F5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AF7-0A43-48C1-9D59-1A169CC79D04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1941-E8ED-4E69-991C-ECC60D722C3A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07B-0CE7-4B9B-B916-F4BD393F3530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090C-302D-4525-85E8-59A58A5EA259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90A3-5A14-4D2D-8628-1DFB437F62AC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85F0-E66D-4D77-8CC3-4263CE115620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73F-2181-4319-9F59-FA80CC94CBEA}" type="datetime1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3024"/>
            <a:ext cx="9144000" cy="10763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Progress and Plan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89074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Mingyi</a:t>
            </a:r>
            <a:r>
              <a:rPr lang="en-US" altLang="zh-CN" dirty="0" smtClean="0"/>
              <a:t> Dong</a:t>
            </a:r>
          </a:p>
          <a:p>
            <a:endParaRPr lang="en-US" altLang="zh-CN" dirty="0"/>
          </a:p>
          <a:p>
            <a:r>
              <a:rPr lang="en-US" altLang="zh-CN" dirty="0" smtClean="0"/>
              <a:t>2024.7. </a:t>
            </a:r>
            <a:r>
              <a:rPr lang="en-US" altLang="zh-CN" dirty="0" smtClean="0"/>
              <a:t>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9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2869"/>
            <a:ext cx="10515600" cy="939800"/>
          </a:xfrm>
        </p:spPr>
        <p:txBody>
          <a:bodyPr/>
          <a:lstStyle/>
          <a:p>
            <a:pPr algn="ctr"/>
            <a:r>
              <a:rPr lang="en-US" altLang="zh-CN" dirty="0"/>
              <a:t>Progress in the experimental hall last week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010712"/>
              </p:ext>
            </p:extLst>
          </p:nvPr>
        </p:nvGraphicFramePr>
        <p:xfrm>
          <a:off x="654518" y="1235075"/>
          <a:ext cx="1069928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23"/>
                <a:gridCol w="2992538"/>
                <a:gridCol w="1228725"/>
                <a:gridCol w="2824379"/>
                <a:gridCol w="2813317"/>
              </a:tblGrid>
              <a:tr h="7765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Status</a:t>
                      </a:r>
                      <a:endParaRPr lang="zh-CN" altLang="en-US" dirty="0"/>
                    </a:p>
                  </a:txBody>
                  <a:tcPr/>
                </a:tc>
              </a:tr>
              <a:tr h="7765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Remove </a:t>
                      </a:r>
                      <a:r>
                        <a:rPr lang="en-US" altLang="zh-CN" dirty="0" smtClean="0"/>
                        <a:t>the valve box of the accelerator superconducting magnet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</a:p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East side: done</a:t>
                      </a:r>
                    </a:p>
                    <a:p>
                      <a:r>
                        <a:rPr lang="en-US" altLang="zh-CN" dirty="0" smtClean="0"/>
                        <a:t>West side : not yet</a:t>
                      </a:r>
                      <a:endParaRPr lang="zh-CN" altLang="en-US" dirty="0"/>
                    </a:p>
                  </a:txBody>
                  <a:tcPr/>
                </a:tc>
              </a:tr>
              <a:tr h="100947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Q1A</a:t>
                      </a:r>
                      <a:r>
                        <a:rPr lang="en-US" altLang="zh-CN" dirty="0" smtClean="0"/>
                        <a:t>, Q1B, ISPB on east side;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Move Q1A, Q1B, ISPB on west side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away  from the IP</a:t>
                      </a:r>
                      <a:r>
                        <a:rPr lang="en-US" altLang="zh-CN" baseline="0" dirty="0" smtClean="0"/>
                        <a:t> region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</a:p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East side: pulled out</a:t>
                      </a:r>
                    </a:p>
                    <a:p>
                      <a:r>
                        <a:rPr lang="en-US" altLang="zh-CN" dirty="0" smtClean="0"/>
                        <a:t>West side: not yet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54356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SCQ  </a:t>
                      </a:r>
                      <a:r>
                        <a:rPr lang="en-US" altLang="zh-CN" dirty="0" smtClean="0"/>
                        <a:t>and its support</a:t>
                      </a:r>
                      <a:r>
                        <a:rPr lang="en-US" altLang="zh-CN" baseline="0" dirty="0" smtClean="0"/>
                        <a:t> structure </a:t>
                      </a:r>
                      <a:r>
                        <a:rPr lang="en-US" altLang="zh-CN" dirty="0" smtClean="0"/>
                        <a:t>on</a:t>
                      </a:r>
                      <a:r>
                        <a:rPr lang="en-US" altLang="zh-CN" baseline="0" dirty="0" smtClean="0"/>
                        <a:t> both side;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</a:p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East side: pulled out</a:t>
                      </a:r>
                    </a:p>
                    <a:p>
                      <a:r>
                        <a:rPr lang="en-US" altLang="zh-CN" dirty="0" smtClean="0"/>
                        <a:t>West side: not yet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7765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depleted uranium shield on both sides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Du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Junying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Not</a:t>
                      </a:r>
                      <a:r>
                        <a:rPr lang="en-US" altLang="zh-CN" baseline="0" dirty="0" smtClean="0"/>
                        <a:t> yet</a:t>
                      </a:r>
                    </a:p>
                    <a:p>
                      <a:r>
                        <a:rPr lang="en-US" altLang="zh-CN" baseline="0" dirty="0" smtClean="0"/>
                        <a:t>finished the preparation on east side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77652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Prepare </a:t>
                      </a:r>
                      <a:r>
                        <a:rPr lang="en-US" altLang="zh-CN" baseline="0" dirty="0" smtClean="0"/>
                        <a:t>support structure for </a:t>
                      </a:r>
                      <a:r>
                        <a:rPr lang="en-US" altLang="zh-CN" dirty="0" smtClean="0"/>
                        <a:t>removing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beam </a:t>
                      </a:r>
                      <a:r>
                        <a:rPr lang="en-US" altLang="zh-CN" dirty="0" smtClean="0"/>
                        <a:t>pipe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Zhang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Yinhong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7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3611"/>
            <a:ext cx="10515600" cy="103505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Removal </a:t>
            </a:r>
            <a:r>
              <a:rPr lang="en-US" altLang="zh-CN" dirty="0"/>
              <a:t>of  the equipment </a:t>
            </a:r>
            <a:r>
              <a:rPr lang="en-US" altLang="zh-CN" dirty="0" smtClean="0"/>
              <a:t>on both sides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2474" y="1471894"/>
            <a:ext cx="10515601" cy="149038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Pulled out </a:t>
            </a:r>
            <a:r>
              <a:rPr lang="en-US" altLang="zh-CN" dirty="0"/>
              <a:t>Q1A, Q1B, ISPB </a:t>
            </a:r>
            <a:r>
              <a:rPr lang="en-US" altLang="zh-CN" dirty="0" smtClean="0"/>
              <a:t> and SCQ on </a:t>
            </a:r>
            <a:r>
              <a:rPr lang="en-US" altLang="zh-CN" dirty="0"/>
              <a:t>east side</a:t>
            </a:r>
            <a:endParaRPr lang="en-US" altLang="zh-CN" dirty="0" smtClean="0"/>
          </a:p>
          <a:p>
            <a:r>
              <a:rPr lang="en-US" altLang="zh-CN" dirty="0" smtClean="0"/>
              <a:t>Removed </a:t>
            </a:r>
            <a:r>
              <a:rPr lang="en-US" altLang="zh-CN" dirty="0"/>
              <a:t>the valve box of the accelerator superconducting </a:t>
            </a:r>
            <a:r>
              <a:rPr lang="en-US" altLang="zh-CN" dirty="0" smtClean="0"/>
              <a:t>magnet on east side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" y="3200698"/>
            <a:ext cx="4110037" cy="32267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884" y="2962276"/>
            <a:ext cx="2652712" cy="35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1" y="3362446"/>
            <a:ext cx="4152898" cy="3119436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802983" y="5086350"/>
            <a:ext cx="1283491" cy="1543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33443" y="4410075"/>
            <a:ext cx="1576382" cy="2017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329" y="4598928"/>
            <a:ext cx="1241821" cy="1057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3641"/>
            <a:ext cx="10515600" cy="926517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Opened the </a:t>
            </a:r>
            <a:r>
              <a:rPr lang="en-US" altLang="zh-CN" dirty="0" smtClean="0"/>
              <a:t>doors </a:t>
            </a:r>
            <a:r>
              <a:rPr lang="en-US" altLang="zh-CN" dirty="0"/>
              <a:t>of BESIII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2456" y="1404545"/>
            <a:ext cx="11063287" cy="119578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Finished the disconnection of  the Valve box on west side</a:t>
            </a:r>
          </a:p>
          <a:p>
            <a:r>
              <a:rPr lang="en-US" altLang="zh-CN" dirty="0" smtClean="0"/>
              <a:t>Finished the preparation of </a:t>
            </a:r>
            <a:r>
              <a:rPr lang="en-US" altLang="zh-CN" dirty="0"/>
              <a:t>support </a:t>
            </a:r>
            <a:r>
              <a:rPr lang="en-US" altLang="zh-CN" dirty="0" smtClean="0"/>
              <a:t>structures </a:t>
            </a:r>
            <a:r>
              <a:rPr lang="en-US" altLang="zh-CN" dirty="0"/>
              <a:t>for removing beam pipe</a:t>
            </a:r>
            <a:endParaRPr lang="zh-CN" altLang="en-US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" y="3232827"/>
            <a:ext cx="4045442" cy="3026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318918"/>
            <a:ext cx="3833813" cy="28895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05" y="3333530"/>
            <a:ext cx="3924300" cy="29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2751"/>
            <a:ext cx="10515600" cy="939800"/>
          </a:xfrm>
        </p:spPr>
        <p:txBody>
          <a:bodyPr/>
          <a:lstStyle/>
          <a:p>
            <a:pPr algn="ctr"/>
            <a:r>
              <a:rPr lang="en-US" altLang="zh-CN" dirty="0" smtClean="0"/>
              <a:t>Plan for next 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48001"/>
              </p:ext>
            </p:extLst>
          </p:nvPr>
        </p:nvGraphicFramePr>
        <p:xfrm>
          <a:off x="1057275" y="1600373"/>
          <a:ext cx="10060999" cy="45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093"/>
                <a:gridCol w="3844274"/>
                <a:gridCol w="1555372"/>
                <a:gridCol w="3589260"/>
              </a:tblGrid>
              <a:tr h="7256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</a:tr>
              <a:tr h="72563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Remove </a:t>
                      </a:r>
                      <a:r>
                        <a:rPr lang="en-US" altLang="zh-CN" dirty="0" smtClean="0"/>
                        <a:t>the valve box </a:t>
                      </a:r>
                      <a:r>
                        <a:rPr lang="en-US" altLang="zh-CN" dirty="0" smtClean="0"/>
                        <a:t>on west</a:t>
                      </a:r>
                      <a:r>
                        <a:rPr lang="en-US" altLang="zh-CN" baseline="0" dirty="0" smtClean="0"/>
                        <a:t> side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Move Q1A, Q1B, ISPB on west side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away  from the IP</a:t>
                      </a:r>
                      <a:r>
                        <a:rPr lang="en-US" altLang="zh-CN" baseline="0" dirty="0" smtClean="0"/>
                        <a:t> region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</a:p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/>
                    </a:p>
                  </a:txBody>
                  <a:tcPr/>
                </a:tc>
              </a:tr>
              <a:tr h="72563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Q1A, Q1B, ISPB on east side</a:t>
                      </a:r>
                      <a:r>
                        <a:rPr lang="en-US" altLang="zh-CN" dirty="0" smtClean="0"/>
                        <a:t>;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</a:p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/>
                    </a:p>
                  </a:txBody>
                  <a:tcPr/>
                </a:tc>
              </a:tr>
              <a:tr h="72563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 SCQ  and its support</a:t>
                      </a:r>
                      <a:r>
                        <a:rPr lang="en-US" altLang="zh-CN" baseline="0" dirty="0" smtClean="0"/>
                        <a:t> structure </a:t>
                      </a:r>
                      <a:r>
                        <a:rPr lang="en-US" altLang="zh-CN" dirty="0" smtClean="0"/>
                        <a:t>on</a:t>
                      </a:r>
                      <a:r>
                        <a:rPr lang="en-US" altLang="zh-CN" baseline="0" dirty="0" smtClean="0"/>
                        <a:t> both side;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</a:p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/>
                    </a:p>
                  </a:txBody>
                  <a:tcPr/>
                </a:tc>
              </a:tr>
              <a:tr h="72563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depleted uranium shield on both sides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Du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Junying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72563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beam pipe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Zhang </a:t>
                      </a: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Yinhong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1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6" y="3224598"/>
            <a:ext cx="2550770" cy="2160000"/>
          </a:xfrm>
          <a:prstGeom prst="rect">
            <a:avLst/>
          </a:prstGeom>
        </p:spPr>
      </p:pic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655744" y="958298"/>
            <a:ext cx="10968990" cy="154025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The tools </a:t>
            </a:r>
            <a:r>
              <a:rPr lang="en-US" altLang="zh-CN" dirty="0" smtClean="0"/>
              <a:t>and jigs </a:t>
            </a:r>
            <a:r>
              <a:rPr lang="en-US" altLang="zh-CN" dirty="0" smtClean="0"/>
              <a:t>for cutting have been ready.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 smtClean="0"/>
              <a:t>tools </a:t>
            </a:r>
            <a:r>
              <a:rPr lang="en-US" altLang="zh-CN" dirty="0"/>
              <a:t>for </a:t>
            </a:r>
            <a:r>
              <a:rPr lang="en-US" altLang="zh-CN" dirty="0" smtClean="0"/>
              <a:t>cooling </a:t>
            </a:r>
            <a:r>
              <a:rPr lang="en-US" altLang="zh-CN" dirty="0"/>
              <a:t>are being prepared in the </a:t>
            </a:r>
            <a:r>
              <a:rPr lang="en-US" altLang="zh-CN" dirty="0" smtClean="0"/>
              <a:t>factory</a:t>
            </a:r>
            <a:r>
              <a:rPr lang="en-US" altLang="zh-CN" dirty="0"/>
              <a:t>. Thermal conductive silicone and the chiller are ordered</a:t>
            </a:r>
          </a:p>
          <a:p>
            <a:r>
              <a:rPr lang="en-US" altLang="zh-CN" dirty="0" smtClean="0"/>
              <a:t>Plan to have a review  on August 12th</a:t>
            </a:r>
            <a:endParaRPr lang="en-US" altLang="zh-CN" dirty="0" smtClean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29976" y="-4"/>
            <a:ext cx="11609599" cy="73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/>
              <a:t>Preparation for tests of cooling and cutting the </a:t>
            </a:r>
            <a:r>
              <a:rPr lang="en-US" altLang="zh-CN" sz="3600" b="1" dirty="0" err="1" smtClean="0"/>
              <a:t>iMDC</a:t>
            </a:r>
            <a:r>
              <a:rPr lang="en-US" altLang="zh-CN" sz="3600" b="1" dirty="0" smtClean="0"/>
              <a:t> flange</a:t>
            </a:r>
            <a:endParaRPr lang="zh-CN" altLang="en-US" sz="3600" b="1" dirty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77" y="2498549"/>
            <a:ext cx="4846098" cy="41258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39" y="3262596"/>
            <a:ext cx="2543610" cy="2122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08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22891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6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55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华文楷体" panose="02010600040101010101" pitchFamily="2" charset="-122"/>
              </a:rPr>
              <a:t>Schedule (may be updated each week) </a:t>
            </a:r>
            <a:endParaRPr lang="zh-CN" altLang="en-US" sz="3600" b="1" dirty="0">
              <a:solidFill>
                <a:srgbClr val="00206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416215"/>
              </p:ext>
            </p:extLst>
          </p:nvPr>
        </p:nvGraphicFramePr>
        <p:xfrm>
          <a:off x="270163" y="786323"/>
          <a:ext cx="11465502" cy="567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50"/>
                <a:gridCol w="2126768"/>
                <a:gridCol w="1018646"/>
                <a:gridCol w="1897918"/>
                <a:gridCol w="5844020"/>
              </a:tblGrid>
              <a:tr h="66638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No.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tasks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Duration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day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Start</a:t>
                      </a:r>
                      <a:r>
                        <a:rPr lang="en-US" altLang="zh-CN" sz="1800" baseline="0" dirty="0" smtClean="0"/>
                        <a:t> time and stop time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Sub-system</a:t>
                      </a:r>
                      <a:r>
                        <a:rPr lang="en-US" altLang="zh-CN" sz="1800" baseline="0" dirty="0" smtClean="0"/>
                        <a:t> involved</a:t>
                      </a:r>
                      <a:endParaRPr lang="zh-CN" altLang="en-US" sz="1800" dirty="0"/>
                    </a:p>
                  </a:txBody>
                  <a:tcPr/>
                </a:tc>
              </a:tr>
              <a:tr h="94555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Removal of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</a:t>
                      </a:r>
                      <a:r>
                        <a:rPr lang="en-US" altLang="zh-CN" sz="1800" baseline="0" dirty="0" smtClean="0"/>
                        <a:t> Aug. 6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 and</a:t>
                      </a:r>
                      <a:r>
                        <a:rPr lang="en-US" altLang="zh-CN" sz="1800" baseline="0" dirty="0" smtClean="0"/>
                        <a:t> ZDD,  Beam pipe, slow control</a:t>
                      </a:r>
                      <a:endParaRPr lang="en-US" altLang="zh-CN" sz="1800" dirty="0" smtClean="0"/>
                    </a:p>
                  </a:txBody>
                  <a:tcPr/>
                </a:tc>
              </a:tr>
              <a:tr h="45630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Pull-out of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MDC, MUC</a:t>
                      </a:r>
                      <a:endParaRPr lang="zh-CN" altLang="en-US" dirty="0"/>
                    </a:p>
                  </a:txBody>
                  <a:tcPr/>
                </a:tc>
              </a:tr>
              <a:tr h="122921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Removal of inner chamber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Operate simultaneously on both sides 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Aug. 7- Sep.7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Sep.8- Sep. 28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Alignment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</a:tr>
              <a:tr h="661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Installation of  CGEM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Sep.29- Nov.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CGEM group,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Alignment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</a:tr>
              <a:tr h="51789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Recover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Nov. 12-Dec.30</a:t>
                      </a:r>
                    </a:p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MDC, MUC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82134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Recover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Detector,</a:t>
                      </a:r>
                      <a:r>
                        <a:rPr lang="en-US" altLang="zh-CN" sz="1800" baseline="0" dirty="0" smtClean="0"/>
                        <a:t> ZDD,  Beam pipe, slow control, </a:t>
                      </a:r>
                      <a:endParaRPr lang="en-US" altLang="zh-CN" sz="1800" dirty="0" smtClean="0"/>
                    </a:p>
                  </a:txBody>
                  <a:tcPr/>
                </a:tc>
              </a:tr>
              <a:tr h="378221">
                <a:tc grid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total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180 days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 Dec.30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A4AB-0E59-4FE3-84AB-28980A4BA75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245" y="406691"/>
            <a:ext cx="10515600" cy="87139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Key tasks before extraction of </a:t>
            </a:r>
            <a:r>
              <a:rPr lang="en-US" altLang="zh-CN" dirty="0" err="1" smtClean="0"/>
              <a:t>iMDC</a:t>
            </a:r>
            <a:r>
              <a:rPr lang="en-US" altLang="zh-CN" dirty="0" smtClean="0"/>
              <a:t> and installation of CGEM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6245" y="1943101"/>
            <a:ext cx="10758055" cy="41355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CGEM Mock-up insertion test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Done, successful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Laser alignment preparation</a:t>
            </a:r>
          </a:p>
          <a:p>
            <a:r>
              <a:rPr lang="en-US" altLang="zh-CN" dirty="0" smtClean="0"/>
              <a:t>Extraction </a:t>
            </a:r>
            <a:r>
              <a:rPr lang="en-US" altLang="zh-CN" dirty="0"/>
              <a:t>of the inner MDC is considered to be the most critical </a:t>
            </a:r>
            <a:r>
              <a:rPr lang="en-US" altLang="zh-CN" dirty="0" smtClean="0"/>
              <a:t>point. Continue inner chamber extraction test </a:t>
            </a:r>
          </a:p>
          <a:p>
            <a:pPr lvl="1"/>
            <a:r>
              <a:rPr lang="en-US" altLang="zh-CN" dirty="0" smtClean="0"/>
              <a:t>Preliminary discussion on cooling the connecting flange</a:t>
            </a:r>
          </a:p>
          <a:p>
            <a:r>
              <a:rPr lang="en-US" altLang="zh-CN" dirty="0" smtClean="0"/>
              <a:t>Continue CGEM cosmic-ray test </a:t>
            </a:r>
            <a:r>
              <a:rPr lang="en-US" altLang="zh-CN" dirty="0"/>
              <a:t>to gain more experience with the full detector</a:t>
            </a:r>
            <a:endParaRPr lang="en-US" altLang="zh-CN" dirty="0" smtClean="0"/>
          </a:p>
          <a:p>
            <a:r>
              <a:rPr lang="en-US" altLang="zh-CN" dirty="0" smtClean="0"/>
              <a:t>CGEM integrated and tested with BESIII DAQ, trigger, and slow control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817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659</Words>
  <Application>Microsoft Office PowerPoint</Application>
  <PresentationFormat>宽屏</PresentationFormat>
  <Paragraphs>131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华文楷体</vt:lpstr>
      <vt:lpstr>宋体</vt:lpstr>
      <vt:lpstr>Arial</vt:lpstr>
      <vt:lpstr>Calibri</vt:lpstr>
      <vt:lpstr>Calibri Light</vt:lpstr>
      <vt:lpstr>Cambria</vt:lpstr>
      <vt:lpstr>Office 主题</vt:lpstr>
      <vt:lpstr> Progress and Plan</vt:lpstr>
      <vt:lpstr>Progress in the experimental hall last week </vt:lpstr>
      <vt:lpstr>Removal of  the equipment on both sides</vt:lpstr>
      <vt:lpstr>Opened the doors of BESIII</vt:lpstr>
      <vt:lpstr>Plan for next week</vt:lpstr>
      <vt:lpstr>PowerPoint 演示文稿</vt:lpstr>
      <vt:lpstr>Backup</vt:lpstr>
      <vt:lpstr>Schedule (may be updated each week) </vt:lpstr>
      <vt:lpstr>Key tasks before extraction of iMDC and installation of CGEM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120</cp:revision>
  <dcterms:created xsi:type="dcterms:W3CDTF">2024-07-07T18:09:25Z</dcterms:created>
  <dcterms:modified xsi:type="dcterms:W3CDTF">2024-07-29T05:44:37Z</dcterms:modified>
</cp:coreProperties>
</file>