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6"/>
  </p:notesMasterIdLst>
  <p:sldIdLst>
    <p:sldId id="256" r:id="rId2"/>
    <p:sldId id="420" r:id="rId3"/>
    <p:sldId id="434" r:id="rId4"/>
    <p:sldId id="421" r:id="rId5"/>
    <p:sldId id="436" r:id="rId6"/>
    <p:sldId id="437" r:id="rId7"/>
    <p:sldId id="424" r:id="rId8"/>
    <p:sldId id="438" r:id="rId9"/>
    <p:sldId id="439" r:id="rId10"/>
    <p:sldId id="440" r:id="rId11"/>
    <p:sldId id="441" r:id="rId12"/>
    <p:sldId id="429" r:id="rId13"/>
    <p:sldId id="431" r:id="rId14"/>
    <p:sldId id="4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白" initials="三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68"/>
  </p:normalViewPr>
  <p:slideViewPr>
    <p:cSldViewPr snapToGrid="0">
      <p:cViewPr varScale="1">
        <p:scale>
          <a:sx n="136" d="100"/>
          <a:sy n="136" d="100"/>
        </p:scale>
        <p:origin x="2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8CC5D-E8ED-4888-9516-941302B7D92D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5384-367B-4A10-9CAF-672EA0570B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6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90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1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5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5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2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5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4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26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8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24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82C9-D86C-4A17-8EC7-C1585BA9773B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F631-CCFA-4CF6-97CD-2DCF3B1947CD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F737-881C-4FBF-B6DE-DF8AFCD0D107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5813-0413-4832-B07E-4BEDE577D63D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52AF-A0A3-4DDE-811C-B0CDDA6F88EA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A1C9-B634-459D-AC03-3DC2667428D3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842D-BF95-4F3D-9B0C-523CB4E11FEA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84AA-7436-4499-B3F5-F177C73FB3AB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943-4F7A-45F9-BC59-8AE5D768FC95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B153-0484-4586-9177-65F702A1323F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3F29-9469-4A6F-AEFD-EE92799310F1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FFD4-0235-47FA-9712-86528AA197A7}" type="datetime1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1048" y="6356350"/>
            <a:ext cx="2743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022" y="1665172"/>
            <a:ext cx="11455155" cy="1275092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Discontinuities of banana integrals in dispersion relation representation</a:t>
            </a:r>
            <a:endParaRPr lang="zh-CN" altLang="en-US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6760" y="3638745"/>
            <a:ext cx="9379670" cy="16159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陈绪梁 </a:t>
            </a:r>
            <a:r>
              <a:rPr lang="en-US" altLang="zh-CN" b="1" dirty="0"/>
              <a:t>(</a:t>
            </a:r>
            <a:r>
              <a:rPr lang="zh-CN" altLang="en-US" b="1" dirty="0"/>
              <a:t>中山大学</a:t>
            </a:r>
            <a:r>
              <a:rPr lang="en-US" altLang="zh-CN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Based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CPL 41 (2024) 111101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陈绪梁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、杨鹏飞、陈伟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6" name="标题 4">
            <a:extLst>
              <a:ext uri="{FF2B5EF4-FFF2-40B4-BE49-F238E27FC236}">
                <a16:creationId xmlns:a16="http://schemas.microsoft.com/office/drawing/2014/main" id="{745728CC-5308-DA45-A778-5AA26D529B2E}"/>
              </a:ext>
            </a:extLst>
          </p:cNvPr>
          <p:cNvSpPr txBox="1">
            <a:spLocks/>
          </p:cNvSpPr>
          <p:nvPr/>
        </p:nvSpPr>
        <p:spPr>
          <a:xfrm>
            <a:off x="768442" y="5481183"/>
            <a:ext cx="10656307" cy="71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第四届量子场论及其应用研讨会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2024.11.19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广州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p-DOBIs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984613"/>
                <a:ext cx="11647486" cy="559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的导数依然是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，因此可以得到关于主积分的微分方程组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−1,2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40000"/>
                  </a:lnSpc>
                </a:pPr>
                <a:endParaRPr kumimoji="1"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这一性质可以用来计算对应的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Picard-Fuchs</a:t>
                </a:r>
                <a:r>
                  <a:rPr kumimoji="1" lang="zh-CN" altLang="en-US" sz="2000" dirty="0"/>
                  <a:t>算符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984613"/>
                <a:ext cx="11647486" cy="5595186"/>
              </a:xfrm>
              <a:prstGeom prst="rect">
                <a:avLst/>
              </a:prstGeom>
              <a:blipFill>
                <a:blip r:embed="rId3"/>
                <a:stretch>
                  <a:fillRect l="-326" b="-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FDF5A43-8A0B-7745-8C65-C2C2557EB1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" t="3314" b="2283"/>
          <a:stretch/>
        </p:blipFill>
        <p:spPr>
          <a:xfrm>
            <a:off x="713277" y="2298716"/>
            <a:ext cx="10739603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关于</a:t>
            </a:r>
            <a:r>
              <a:rPr lang="en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GDR</a:t>
            </a:r>
            <a:r>
              <a:rPr lang="zh-CN" altLang="e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p-DOBIs</a:t>
            </a:r>
            <a:r>
              <a:rPr lang="zh-CN" altLang="e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猜想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1105636"/>
                <a:ext cx="11647486" cy="552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用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GDR</a:t>
                </a:r>
                <a:r>
                  <a:rPr kumimoji="1" lang="zh-CN" altLang="en-US" sz="2000" dirty="0"/>
                  <a:t>计算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/>
                        </m:ctrlPr>
                      </m:sSubPr>
                      <m:e>
                        <m:r>
                          <a:rPr kumimoji="1" lang="en-US" altLang="zh-CN" sz="2000"/>
                          <m:t>𝜌</m:t>
                        </m:r>
                      </m:e>
                      <m:sub>
                        <m:r>
                          <a:rPr kumimoji="1" lang="en-US" altLang="zh-CN" sz="2000"/>
                          <m:t>211</m:t>
                        </m:r>
                      </m:sub>
                    </m:sSub>
                    <m:d>
                      <m:dPr>
                        <m:ctrlPr>
                          <a:rPr kumimoji="1" lang="en-US" altLang="zh-CN" sz="2000"/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/>
                            </m:ctrlPr>
                          </m:sSubPr>
                          <m:e>
                            <m:r>
                              <a:rPr kumimoji="1" lang="en-US" altLang="zh-CN" sz="2000"/>
                              <m:t>𝑠</m:t>
                            </m:r>
                          </m:e>
                          <m:sub>
                            <m:r>
                              <a:rPr kumimoji="1" lang="en-US" altLang="zh-CN" sz="2000"/>
                              <m:t>2</m:t>
                            </m:r>
                          </m:sub>
                        </m:sSub>
                        <m:r>
                          <a:rPr kumimoji="1" lang="en-US" altLang="zh-CN" sz="2000"/>
                          <m:t>;1,1,1</m:t>
                        </m:r>
                      </m:e>
                    </m:d>
                  </m:oMath>
                </a14:m>
                <a:r>
                  <a:rPr kumimoji="1" lang="zh-CN" altLang="en-US" sz="2000" dirty="0"/>
                  <a:t> 得到</a:t>
                </a:r>
                <a:r>
                  <a:rPr kumimoji="1" lang="en-US" altLang="zh-CN" sz="20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;1,1</m:t>
                        </m:r>
                      </m:e>
                    </m:d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zh-CN" altLang="en" sz="2000" dirty="0"/>
                  <a:t>后</a:t>
                </a:r>
                <a:r>
                  <a:rPr kumimoji="1" lang="zh-CN" altLang="en-US" sz="2000" dirty="0"/>
                  <a:t>两项都是发散的，但是会互相抵消</a:t>
                </a:r>
                <a:endParaRPr kumimoji="1" lang="en" altLang="zh-CN" sz="2000" dirty="0"/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猜想：可以从色散关系迭代产生的项（蓝框）直接得到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用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表示最后一项</a:t>
                </a:r>
                <a:r>
                  <a:rPr kumimoji="1" lang="en-US" altLang="zh-CN" sz="20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;1,1</m:t>
                        </m:r>
                      </m:e>
                    </m:d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使用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zh-CN" altLang="en-US" sz="2000" dirty="0"/>
                  <a:t>之间的恒等式</a:t>
                </a:r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 </a:t>
                </a:r>
                <a:r>
                  <a:rPr kumimoji="1" lang="en-US" altLang="zh-CN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divergent</a:t>
                </a:r>
                <a:r>
                  <a:rPr kumimoji="1" lang="zh-CN" altLang="en-US" sz="2000" b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 = finite</a:t>
                </a:r>
                <a:r>
                  <a:rPr kumimoji="1" lang="zh-CN" altLang="en-US" sz="2000" b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 + boundary term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sSubSup>
                            <m:sSubSupPr>
                              <m:ctrlPr>
                                <a:rPr kumimoji="1"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直接去掉边界项就是结果</a:t>
                </a:r>
                <a:r>
                  <a:rPr kumimoji="1" lang="en-US" altLang="zh-CN" sz="20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211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这一猜想对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、</a:t>
                </a:r>
                <a:r>
                  <a:rPr kumimoji="1"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kumimoji="1" lang="zh-CN" altLang="en-US" sz="2000" dirty="0"/>
                  <a:t>也成立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1105636"/>
                <a:ext cx="11647486" cy="5525167"/>
              </a:xfrm>
              <a:prstGeom prst="rect">
                <a:avLst/>
              </a:prstGeom>
              <a:blipFill>
                <a:blip r:embed="rId3"/>
                <a:stretch>
                  <a:fillRect l="-326" b="-18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: 圆角 1">
            <a:extLst>
              <a:ext uri="{FF2B5EF4-FFF2-40B4-BE49-F238E27FC236}">
                <a16:creationId xmlns:a16="http://schemas.microsoft.com/office/drawing/2014/main" id="{73A8ED4E-C2B9-7711-7F78-164D00658477}"/>
              </a:ext>
            </a:extLst>
          </p:cNvPr>
          <p:cNvSpPr/>
          <p:nvPr/>
        </p:nvSpPr>
        <p:spPr>
          <a:xfrm>
            <a:off x="4298868" y="1596007"/>
            <a:ext cx="3206337" cy="5223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74F4457-5E1A-0922-268D-159D7B91D40B}"/>
              </a:ext>
            </a:extLst>
          </p:cNvPr>
          <p:cNvSpPr/>
          <p:nvPr/>
        </p:nvSpPr>
        <p:spPr>
          <a:xfrm>
            <a:off x="7705050" y="1594634"/>
            <a:ext cx="3392441" cy="52234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9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小结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DA0A19A-20FD-2947-AF04-18257931CC50}"/>
              </a:ext>
            </a:extLst>
          </p:cNvPr>
          <p:cNvSpPr txBox="1"/>
          <p:nvPr/>
        </p:nvSpPr>
        <p:spPr>
          <a:xfrm>
            <a:off x="259336" y="1105636"/>
            <a:ext cx="11647486" cy="50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原则上色散关系迭代法可以计算任意香蕉积分</a:t>
            </a:r>
            <a:endParaRPr kumimoji="1" lang="en-US" altLang="zh-CN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高幂次传播子的积分使用色散关系出现发散时，应考虑小圈的贡献或使用</a:t>
            </a:r>
            <a:r>
              <a:rPr kumimoji="1"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GDR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三圈情形，</a:t>
            </a:r>
            <a:r>
              <a:rPr kumimoji="1" lang="en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p-DOBIs</a:t>
            </a:r>
            <a:r>
              <a:rPr kumimoji="1" lang="zh-CN" altLang="en" sz="2400" dirty="0"/>
              <a:t>可以</a:t>
            </a:r>
            <a:r>
              <a:rPr kumimoji="1" lang="zh-CN" altLang="en-US" sz="2400" dirty="0"/>
              <a:t>视为香蕉积分的主积分</a:t>
            </a:r>
            <a:endParaRPr kumimoji="1" lang="en-US" altLang="zh-CN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" sz="2400" dirty="0"/>
              <a:t>关于</a:t>
            </a:r>
            <a:r>
              <a:rPr kumimoji="1" lang="en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GDR</a:t>
            </a:r>
            <a:r>
              <a:rPr kumimoji="1" lang="zh-CN" altLang="en" sz="2400" dirty="0"/>
              <a:t>和</a:t>
            </a:r>
            <a:r>
              <a:rPr kumimoji="1" lang="en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p-DOBIs</a:t>
            </a:r>
            <a:r>
              <a:rPr kumimoji="1" lang="zh-CN" altLang="en" sz="2400" dirty="0"/>
              <a:t>的</a:t>
            </a:r>
            <a:r>
              <a:rPr kumimoji="1" lang="zh-CN" altLang="en-US" sz="2400" dirty="0"/>
              <a:t>猜想如果正确，可以提高色散关系迭代法的计算速度</a:t>
            </a:r>
            <a:endParaRPr kumimoji="1" lang="en-US" altLang="zh-CN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n-US" altLang="zh-CN" sz="5400" dirty="0">
                <a:solidFill>
                  <a:prstClr val="black"/>
                </a:solidFill>
                <a:latin typeface="微软雅黑" charset="0"/>
                <a:ea typeface="微软雅黑" charset="0"/>
              </a:rPr>
              <a:t>Thanks!</a:t>
            </a:r>
            <a:endParaRPr lang="zh-CN" altLang="en-US" sz="5400" dirty="0">
              <a:solidFill>
                <a:prstClr val="black"/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1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Appendix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48769C1-7692-EE49-AF0F-D3FEF50F5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494" y="977900"/>
                <a:ext cx="11618259" cy="531177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Bessel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moments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representation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holds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0⋯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nary>
                      <m:naryPr>
                        <m:chr m:val="∏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  <a:tabLst>
                    <a:tab pos="266700" algn="l"/>
                  </a:tabLst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where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first kind Bessel function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second kind modified Bessel function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Hankel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moments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representation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holds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nary>
                      <m:naryPr>
                        <m:chr m:val="∏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  <a:tabLst>
                    <a:tab pos="266700" algn="l"/>
                  </a:tabLst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where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first kind Bessel function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second kind Hankel function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0⋯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two</a:t>
                </a:r>
                <a:r>
                  <a:rPr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representation give the same result.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48769C1-7692-EE49-AF0F-D3FEF50F5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94" y="977900"/>
                <a:ext cx="11618259" cy="5311775"/>
              </a:xfrm>
              <a:blipFill>
                <a:blip r:embed="rId3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1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Appendix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48769C1-7692-EE49-AF0F-D3FEF50F5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494" y="1181100"/>
                <a:ext cx="11618259" cy="53117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corresponding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Picard-Fuchs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operator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known,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Picard-Fuchs equation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solved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r>
                  <a:rPr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Frobenius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Picard-Fuchs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operator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3-loop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banana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integral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1111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lvl="1">
                  <a:lnSpc>
                    <a:spcPct val="140000"/>
                  </a:lnSpc>
                </a:pPr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40000"/>
                  </a:lnSpc>
                  <a:buNone/>
                </a:pPr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satisfies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homogeneous equation</a:t>
                </a:r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148769C1-7692-EE49-AF0F-D3FEF50F5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94" y="1181100"/>
                <a:ext cx="11618259" cy="5311775"/>
              </a:xfrm>
              <a:blipFill>
                <a:blip r:embed="rId3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A4DBE36-4051-9972-D0D8-489F2E3C6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88" y="2939626"/>
            <a:ext cx="9716070" cy="864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679584-47ED-F6E5-5894-A59AF63552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6"/>
          <a:stretch/>
        </p:blipFill>
        <p:spPr>
          <a:xfrm>
            <a:off x="3937176" y="4607557"/>
            <a:ext cx="425489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40700" y="965935"/>
                <a:ext cx="11599366" cy="442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许多费曼积分都可以用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MPLs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(multiple polylogarithms)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来表示，而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MPLs</a:t>
                </a:r>
                <a:r>
                  <a:rPr kumimoji="1" lang="zh-CN" altLang="en" sz="2000" dirty="0">
                    <a:latin typeface="Cambria Math" panose="02040503050406030204" pitchFamily="18" charset="0"/>
                  </a:rPr>
                  <a:t>是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一类理解的比较好的特殊函数，因此超越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MPLs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的积分开始受到关注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	</a:t>
                </a:r>
                <a:r>
                  <a:rPr kumimoji="1" lang="en" altLang="zh-CN" sz="1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Bourjaily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sz="1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et</a:t>
                </a:r>
                <a:r>
                  <a:rPr kumimoji="1" lang="zh-CN" altLang="en-US" sz="1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</a:t>
                </a:r>
                <a:r>
                  <a:rPr kumimoji="1" lang="zh-CN" altLang="en-US" sz="1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2203.07088</a:t>
                </a:r>
                <a:r>
                  <a:rPr kumimoji="1" lang="zh-CN" altLang="en-US" sz="1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Snowmass</a:t>
                </a:r>
                <a:r>
                  <a:rPr kumimoji="1" lang="zh-CN" altLang="en-US" sz="1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2021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多圈含质量的香蕉积分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banana/sunrise integrals) 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是一类超越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MPLs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的费曼积分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QCD Sum Rule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几乎所有领头阶的费曼图都是香蕉积分，并且需要计算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含高幂次传播子的积分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" sz="2000" dirty="0">
                    <a:latin typeface="Cambria Math" panose="02040503050406030204" pitchFamily="18" charset="0"/>
                  </a:rPr>
                  <a:t>积分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的</a:t>
                </a: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discontinuities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或虚部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QCD Sum Rule</a:t>
                </a:r>
                <a:r>
                  <a:rPr lang="zh-CN" altLang="en-US" sz="2000" dirty="0"/>
                  <a:t>中的重夸克传播子：</a:t>
                </a:r>
                <a:endParaRPr lang="en-US" altLang="zh-CN" sz="20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0" y="965935"/>
                <a:ext cx="11599366" cy="4422236"/>
              </a:xfrm>
              <a:prstGeom prst="rect">
                <a:avLst/>
              </a:prstGeom>
              <a:blipFill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4977678-DE79-1C43-89E8-5B4C8B1A7B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1932" y="2192057"/>
            <a:ext cx="225763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DA0A19A-20FD-2947-AF04-18257931CC50}"/>
              </a:ext>
            </a:extLst>
          </p:cNvPr>
          <p:cNvSpPr txBox="1"/>
          <p:nvPr/>
        </p:nvSpPr>
        <p:spPr>
          <a:xfrm>
            <a:off x="240699" y="965936"/>
            <a:ext cx="10487003" cy="228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Cambria Math" panose="02040503050406030204" pitchFamily="18" charset="0"/>
              </a:rPr>
              <a:t>为何不用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IBP?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mbria Math" panose="02040503050406030204" pitchFamily="18" charset="0"/>
              </a:rPr>
              <a:t>QCD Sum Rule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实际上只需要计算一类积分，但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IBP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会产生许多不同积分家族的主积分</a:t>
            </a:r>
            <a:endParaRPr kumimoji="1" lang="en-US" altLang="zh-CN" sz="2000" dirty="0">
              <a:latin typeface="Cambria Math" panose="020405030504060302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Cambria Math" panose="02040503050406030204" pitchFamily="18" charset="0"/>
              </a:rPr>
              <a:t>多夸克态的研究中会出现圈数较高的积分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(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六夸克态对应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5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圈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)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，此时</a:t>
            </a:r>
            <a:r>
              <a:rPr kumimoji="1" lang="en-US" altLang="zh-CN" sz="2000" dirty="0">
                <a:latin typeface="Cambria Math" panose="02040503050406030204" pitchFamily="18" charset="0"/>
              </a:rPr>
              <a:t>IBP</a:t>
            </a:r>
            <a:r>
              <a:rPr kumimoji="1" lang="zh-CN" altLang="en-US" sz="2000" dirty="0">
                <a:latin typeface="Cambria Math" panose="02040503050406030204" pitchFamily="18" charset="0"/>
              </a:rPr>
              <a:t>的效率较低</a:t>
            </a:r>
            <a:endParaRPr kumimoji="1" lang="en-US" altLang="zh-CN" sz="2000" dirty="0">
              <a:latin typeface="Cambria Math" panose="020405030504060302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Cambria Math" panose="02040503050406030204" pitchFamily="18" charset="0"/>
              </a:rPr>
              <a:t>各类积分方法的比较：</a:t>
            </a:r>
            <a:endParaRPr kumimoji="1" lang="en-US" altLang="zh-CN" sz="2000" dirty="0">
              <a:latin typeface="Cambria Math" panose="02040503050406030204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EDFCBD-E124-394B-922C-2D0CD2633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76" b="3604"/>
          <a:stretch/>
        </p:blipFill>
        <p:spPr>
          <a:xfrm>
            <a:off x="925395" y="2845307"/>
            <a:ext cx="8700607" cy="29919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EFC9AB7-CD1C-3F40-9F37-F3440EDEF1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4461" y="2060972"/>
            <a:ext cx="2050181" cy="15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6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色散关系迭代法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3398" y="1105636"/>
                <a:ext cx="11647486" cy="516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香蕉积分定义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∏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𝕚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kumimoji="1"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𝒟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</m:den>
                    </m:f>
                  </m:oMath>
                </a14:m>
                <a:r>
                  <a:rPr kumimoji="1" lang="zh-CN" altLang="en-US" sz="2400" dirty="0"/>
                  <a:t> </a:t>
                </a:r>
                <a:endParaRPr kumimoji="1" lang="en-US" altLang="zh-CN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色散关系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(DR)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zh-CN" sz="2400" dirty="0"/>
                  <a:t> ,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Im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1"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" altLang="zh-CN" sz="2400" dirty="0"/>
                  <a:t> </a:t>
                </a:r>
                <a:r>
                  <a:rPr kumimoji="1" lang="zh-CN" altLang="en-US" sz="2400" dirty="0"/>
                  <a:t>具有传播子的形式，且</a:t>
                </a:r>
                <a14:m>
                  <m:oMath xmlns:m="http://schemas.openxmlformats.org/officeDocument/2006/math"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zh-CN" altLang="en-US" sz="2400" dirty="0"/>
                  <a:t>不含圈动量</a:t>
                </a:r>
                <a:r>
                  <a:rPr kumimoji="1" lang="en-US" altLang="zh-CN" sz="24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DRI: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计算一圈后使用色散关系，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可以参与下一圈积分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E. </a:t>
                </a:r>
                <a:r>
                  <a:rPr kumimoji="1"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Remiddi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L. </a:t>
                </a:r>
                <a:r>
                  <a:rPr kumimoji="1"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Tancredi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NPB</a:t>
                </a:r>
                <a:r>
                  <a:rPr kumimoji="1"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907, 400</a:t>
                </a:r>
                <a:r>
                  <a:rPr kumimoji="1"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(2016)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8" y="1105636"/>
                <a:ext cx="11647486" cy="5163914"/>
              </a:xfrm>
              <a:prstGeom prst="rect">
                <a:avLst/>
              </a:prstGeom>
              <a:blipFill>
                <a:blip r:embed="rId3"/>
                <a:stretch>
                  <a:fillRect l="-654" t="-2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CBC68D9-75C1-5F4D-A88F-DE8CD7CB5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678" y="1215152"/>
            <a:ext cx="225763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色散关系迭代法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189898" y="1105636"/>
                <a:ext cx="11824302" cy="533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216400" algn="l"/>
                  </a:tabLst>
                </a:pPr>
                <a:r>
                  <a:rPr kumimoji="1" lang="zh-CN" altLang="en-US" sz="2400" dirty="0"/>
                  <a:t>一圈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（"/>
                        <m:endChr m:val="）"/>
                        <m:ctrlPr>
                          <a:rPr kumimoji="1" lang="zh-CN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bSup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𝑦𝑧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kumimoji="1"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两圈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kumimoji="1"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111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̅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     显然是个椭圆积分</a:t>
                </a: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圈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nary>
                      <m:naryPr>
                        <m:chr m:val="∏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brk m:alnAt="23"/>
                                      </m:r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b>
                              <m:sup>
                                <m:sSubSup>
                                  <m:sSub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b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sup>
                              <m:e>
                                <m:f>
                                  <m:f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nary>
                          </m:e>
                        </m:d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98" y="1105636"/>
                <a:ext cx="11824302" cy="5332357"/>
              </a:xfrm>
              <a:prstGeom prst="rect">
                <a:avLst/>
              </a:prstGeom>
              <a:blipFill>
                <a:blip r:embed="rId3"/>
                <a:stretch>
                  <a:fillRect l="-644" b="-16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1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dispersion relation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1105636"/>
                <a:ext cx="11647486" cy="441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对于高幂次传播子的积分，直接使用色散关系会导致错误的结果</a:t>
                </a:r>
                <a:endParaRPr kumimoji="1"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考虑积分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kumimoji="1" lang="en-US" altLang="zh-CN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zh-CN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使用色散关系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       </a:t>
                </a:r>
                <a:r>
                  <a:rPr kumimoji="1" lang="zh-CN" altLang="en-US" sz="2400" dirty="0"/>
                  <a:t>收敛的积分算出了发散的结果！</a:t>
                </a:r>
                <a:endParaRPr kumimoji="1" lang="en" altLang="zh-CN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1105636"/>
                <a:ext cx="11647486" cy="4415183"/>
              </a:xfrm>
              <a:prstGeom prst="rect">
                <a:avLst/>
              </a:prstGeom>
              <a:blipFill>
                <a:blip r:embed="rId3"/>
                <a:stretch>
                  <a:fillRect l="-653" b="-8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37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Generalized dispersion relation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1105636"/>
                <a:ext cx="11647486" cy="524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推导色散关系时考虑小圆 </a:t>
                </a:r>
                <a14:m>
                  <m:oMath xmlns:m="http://schemas.openxmlformats.org/officeDocument/2006/math"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sz="2400" dirty="0"/>
                  <a:t> 的贡献 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 </a:t>
                </a:r>
                <a:r>
                  <a:rPr kumimoji="1" lang="en" altLang="zh-CN" sz="1600" dirty="0">
                    <a:latin typeface="Cambria Math" panose="02040503050406030204" pitchFamily="18" charset="0"/>
                  </a:rPr>
                  <a:t>J. S. Toll (1956)</a:t>
                </a:r>
                <a:r>
                  <a:rPr kumimoji="1" lang="en-US" altLang="zh-CN" sz="1600" dirty="0">
                    <a:latin typeface="Cambria Math" panose="02040503050406030204" pitchFamily="18" charset="0"/>
                  </a:rPr>
                  <a:t>,</a:t>
                </a:r>
                <a:r>
                  <a:rPr kumimoji="1" lang="zh-CN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latin typeface="Cambria Math" panose="02040503050406030204" pitchFamily="18" charset="0"/>
                  </a:rPr>
                  <a:t>P. </a:t>
                </a:r>
                <a:r>
                  <a:rPr kumimoji="1" lang="en" altLang="zh-CN" sz="1600" dirty="0" err="1">
                    <a:latin typeface="Cambria Math" panose="02040503050406030204" pitchFamily="18" charset="0"/>
                  </a:rPr>
                  <a:t>Bargiela</a:t>
                </a:r>
                <a:r>
                  <a:rPr kumimoji="1" lang="zh-CN" altLang="en-US" sz="1600" dirty="0">
                    <a:latin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latin typeface="Cambria Math" panose="02040503050406030204" pitchFamily="18" charset="0"/>
                  </a:rPr>
                  <a:t>2403.18047 </a:t>
                </a: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kumimoji="1"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p>
                                                      <m:sSupPr>
                                                        <m:ctrlP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𝑞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kumimoji="1" lang="en-US" altLang="zh-CN" sz="2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𝑁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Π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kumimoji="1"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nary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ImΠ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zh-CN" altLang="en-US" sz="2400" dirty="0"/>
                  <a:t>得到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Generalized dispersion relation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(GDR)</a:t>
                </a:r>
              </a:p>
              <a:p>
                <a:pPr lvl="1">
                  <a:lnSpc>
                    <a:spcPct val="150000"/>
                  </a:lnSpc>
                </a:pPr>
                <a:endParaRPr kumimoji="1"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680800" algn="ctr"/>
                  </a:tabLst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使用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GDR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得到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tabLst>
                    <a:tab pos="5680800" algn="ctr"/>
                  </a:tabLst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kumimoji="1"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nary>
                      <m:nary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>
                    <a:latin typeface="Cambria Math" panose="02040503050406030204" pitchFamily="18" charset="0"/>
                  </a:rPr>
                  <a:t>    与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Bessel/Hankel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moments(</a:t>
                </a:r>
                <a:r>
                  <a:rPr kumimoji="1" lang="zh-CN" altLang="en-US" sz="2400" dirty="0"/>
                  <a:t>见附录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和</a:t>
                </a:r>
                <a:r>
                  <a:rPr kumimoji="1" lang="en-US" altLang="zh-CN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Mellin</a:t>
                </a: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-Barnes</a:t>
                </a:r>
                <a:r>
                  <a:rPr kumimoji="1" lang="zh-CN" altLang="en-US" sz="2400" dirty="0">
                    <a:latin typeface="Cambria Math" panose="02040503050406030204" pitchFamily="18" charset="0"/>
                  </a:rPr>
                  <a:t>方法的数值结果一致</a:t>
                </a: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现在色散关系迭代法可以推广到任意香蕉积分</a:t>
                </a:r>
                <a:endParaRPr kumimoji="1" lang="en-US" altLang="zh-CN" sz="24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1105636"/>
                <a:ext cx="11647486" cy="5244193"/>
              </a:xfrm>
              <a:prstGeom prst="rect">
                <a:avLst/>
              </a:prstGeom>
              <a:blipFill>
                <a:blip r:embed="rId3"/>
                <a:stretch>
                  <a:fillRect l="-653" t="-8937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68D31AE1-5E2A-4088-AD62-FE7716F743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792" y="2713393"/>
            <a:ext cx="3004051" cy="29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香蕉积分与椭圆积分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1105636"/>
                <a:ext cx="11647486" cy="4373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椭圆积分： </a:t>
                </a:r>
                <a:r>
                  <a:rPr kumimoji="1" lang="en-US" altLang="zh-CN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4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1" lang="zh-CN" altLang="en-US" sz="2400" dirty="0"/>
                  <a:t>，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sz="24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24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kumimoji="1"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任意椭圆积分都可以被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表示</a:t>
                </a:r>
                <a:endParaRPr kumimoji="1" lang="en-US" altLang="zh-CN" sz="2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这一性质被用于研究两圈香蕉积分</a:t>
                </a:r>
                <a:r>
                  <a:rPr kumimoji="1" lang="zh-CN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" altLang="zh-CN" dirty="0">
                    <a:latin typeface="Cambria Math" panose="02040503050406030204" pitchFamily="18" charset="0"/>
                  </a:rPr>
                  <a:t>E. </a:t>
                </a:r>
                <a:r>
                  <a:rPr kumimoji="1" lang="en" altLang="zh-CN" dirty="0" err="1">
                    <a:latin typeface="Cambria Math" panose="02040503050406030204" pitchFamily="18" charset="0"/>
                  </a:rPr>
                  <a:t>Remiddi</a:t>
                </a:r>
                <a:r>
                  <a:rPr kumimoji="1" lang="en" altLang="zh-CN" dirty="0">
                    <a:latin typeface="Cambria Math" panose="02040503050406030204" pitchFamily="18" charset="0"/>
                  </a:rPr>
                  <a:t> and L. </a:t>
                </a:r>
                <a:r>
                  <a:rPr kumimoji="1" lang="en" altLang="zh-CN" dirty="0" err="1">
                    <a:latin typeface="Cambria Math" panose="02040503050406030204" pitchFamily="18" charset="0"/>
                  </a:rPr>
                  <a:t>Tancredi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NPB 925, 212 (2017)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三圈的香蕉积分是否仍有类似的性质？</a:t>
                </a:r>
                <a:endParaRPr kumimoji="1"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需要定义类似于椭圆积分的特殊函数</a:t>
                </a:r>
                <a:endParaRPr kumimoji="1" lang="en-US" altLang="zh-CN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1105636"/>
                <a:ext cx="11647486" cy="4373890"/>
              </a:xfrm>
              <a:prstGeom prst="rect">
                <a:avLst/>
              </a:prstGeom>
              <a:blipFill>
                <a:blip r:embed="rId3"/>
                <a:stretch>
                  <a:fillRect l="-653" b="-2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5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p-DOBIs</a:t>
            </a:r>
            <a:endParaRPr lang="zh-CN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887D3D-92E3-764A-81A6-CDD697F978D1}"/>
              </a:ext>
            </a:extLst>
          </p:cNvPr>
          <p:cNvSpPr txBox="1"/>
          <p:nvPr/>
        </p:nvSpPr>
        <p:spPr>
          <a:xfrm>
            <a:off x="740664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0358E-CEA3-E04D-837F-2C8048E39B76}"/>
              </a:ext>
            </a:extLst>
          </p:cNvPr>
          <p:cNvSpPr txBox="1"/>
          <p:nvPr/>
        </p:nvSpPr>
        <p:spPr>
          <a:xfrm>
            <a:off x="148132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/>
              <p:nvPr/>
            </p:nvSpPr>
            <p:spPr>
              <a:xfrm>
                <a:off x="259336" y="984613"/>
                <a:ext cx="11647486" cy="513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将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DOBIs</a:t>
                </a:r>
                <a:r>
                  <a:rPr kumimoji="1" lang="zh-CN" altLang="en-US" sz="2000" dirty="0"/>
                  <a:t>参数化可以定义特殊函数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是参数</a:t>
                </a:r>
                <a:r>
                  <a:rPr kumimoji="1" lang="en-US" altLang="zh-CN" sz="2000" dirty="0"/>
                  <a:t>)</a:t>
                </a:r>
                <a:r>
                  <a:rPr kumimoji="1" lang="zh-CN" altLang="en-US" sz="2000" dirty="0"/>
                  <a:t>：</a:t>
                </a:r>
                <a:endParaRPr kumimoji="1" lang="en-US" altLang="zh-CN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sub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acc>
                              <m:accPr>
                                <m:chr m:val="̅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d>
                                  <m:d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zh-CN" sz="200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</m:acc>
                          </m:sub>
                          <m:sup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kumimoji="1" lang="en-US" altLang="zh-CN" sz="2000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之间存在大量等式</a:t>
                </a:r>
                <a:endParaRPr kumimoji="1"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三圈等质量的情形，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p-DOBIs</a:t>
                </a:r>
                <a:r>
                  <a:rPr kumimoji="1" lang="zh-CN" altLang="en-US" sz="2000" dirty="0"/>
                  <a:t>可以被五个“主积分”表示，例如：</a:t>
                </a:r>
                <a:endParaRPr kumimoji="1" lang="en-US" altLang="zh-CN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−1,3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−1,2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+32</m:t>
                        </m:r>
                      </m:e>
                    </m:d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+24</m:t>
                        </m:r>
                      </m:e>
                    </m:d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−1,1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−1,2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+32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+39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+120</m:t>
                          </m:r>
                        </m:e>
                      </m:d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+16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</m:oMath>
                  </m:oMathPara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sz="2000" dirty="0"/>
                  <a:t>可以应用到三圈不等质量的情形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DA0A19A-20FD-2947-AF04-1825793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6" y="984613"/>
                <a:ext cx="11647486" cy="5137304"/>
              </a:xfrm>
              <a:prstGeom prst="rect">
                <a:avLst/>
              </a:prstGeom>
              <a:blipFill>
                <a:blip r:embed="rId3"/>
                <a:stretch>
                  <a:fillRect l="-326" b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1153</Words>
  <Application>Microsoft Macintosh PowerPoint</Application>
  <PresentationFormat>宽屏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黑体</vt:lpstr>
      <vt:lpstr>Microsoft YaHei</vt:lpstr>
      <vt:lpstr>Microsoft YaHei</vt:lpstr>
      <vt:lpstr>Arial</vt:lpstr>
      <vt:lpstr>Cambria Math</vt:lpstr>
      <vt:lpstr>Office 主题​​</vt:lpstr>
      <vt:lpstr>Discontinuities of banana integrals in dispersion relation representation</vt:lpstr>
      <vt:lpstr>背景</vt:lpstr>
      <vt:lpstr>背景</vt:lpstr>
      <vt:lpstr>色散关系迭代法</vt:lpstr>
      <vt:lpstr>色散关系迭代法</vt:lpstr>
      <vt:lpstr>Generalized dispersion relation</vt:lpstr>
      <vt:lpstr>Generalized dispersion relation</vt:lpstr>
      <vt:lpstr>香蕉积分与椭圆积分</vt:lpstr>
      <vt:lpstr>p-DOBIs</vt:lpstr>
      <vt:lpstr>p-DOBIs</vt:lpstr>
      <vt:lpstr>关于GDR和p-DOBIs的猜想</vt:lpstr>
      <vt:lpstr>小结</vt:lpstr>
      <vt:lpstr>Appendix</vt:lpstr>
      <vt:lpstr>Appendix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严 昕玥</dc:creator>
  <cp:lastModifiedBy>Microsoft Office User</cp:lastModifiedBy>
  <cp:revision>714</cp:revision>
  <cp:lastPrinted>2024-04-11T09:36:17Z</cp:lastPrinted>
  <dcterms:created xsi:type="dcterms:W3CDTF">2021-12-01T00:32:12Z</dcterms:created>
  <dcterms:modified xsi:type="dcterms:W3CDTF">2024-11-16T13:01:42Z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