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6"/>
  </p:notesMasterIdLst>
  <p:sldIdLst>
    <p:sldId id="2475" r:id="rId2"/>
    <p:sldId id="2476" r:id="rId3"/>
    <p:sldId id="2484" r:id="rId4"/>
    <p:sldId id="2567" r:id="rId5"/>
    <p:sldId id="2558" r:id="rId6"/>
    <p:sldId id="2572" r:id="rId7"/>
    <p:sldId id="2493" r:id="rId8"/>
    <p:sldId id="2494" r:id="rId9"/>
    <p:sldId id="2543" r:id="rId10"/>
    <p:sldId id="2568" r:id="rId11"/>
    <p:sldId id="2525" r:id="rId12"/>
    <p:sldId id="2569" r:id="rId13"/>
    <p:sldId id="2565" r:id="rId14"/>
    <p:sldId id="2570" r:id="rId15"/>
    <p:sldId id="2563" r:id="rId16"/>
    <p:sldId id="2514" r:id="rId17"/>
    <p:sldId id="2571" r:id="rId18"/>
    <p:sldId id="907" r:id="rId19"/>
    <p:sldId id="906" r:id="rId20"/>
    <p:sldId id="256" r:id="rId21"/>
    <p:sldId id="2490" r:id="rId22"/>
    <p:sldId id="2487" r:id="rId23"/>
    <p:sldId id="2485" r:id="rId24"/>
    <p:sldId id="2573" r:id="rId25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92D9B31-3FCE-45BC-BE46-69D6BB95987B}">
          <p14:sldIdLst>
            <p14:sldId id="2475"/>
            <p14:sldId id="2476"/>
            <p14:sldId id="2484"/>
            <p14:sldId id="2567"/>
            <p14:sldId id="2558"/>
            <p14:sldId id="2572"/>
            <p14:sldId id="2493"/>
            <p14:sldId id="2494"/>
            <p14:sldId id="2543"/>
            <p14:sldId id="2568"/>
            <p14:sldId id="2525"/>
            <p14:sldId id="2569"/>
            <p14:sldId id="2565"/>
            <p14:sldId id="2570"/>
            <p14:sldId id="2563"/>
            <p14:sldId id="2514"/>
            <p14:sldId id="2571"/>
            <p14:sldId id="907"/>
            <p14:sldId id="906"/>
            <p14:sldId id="256"/>
            <p14:sldId id="2490"/>
            <p14:sldId id="2487"/>
            <p14:sldId id="2485"/>
            <p14:sldId id="2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97">
          <p15:clr>
            <a:srgbClr val="A4A3A4"/>
          </p15:clr>
        </p15:guide>
        <p15:guide id="2" pos="38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9FF01"/>
    <a:srgbClr val="41719C"/>
    <a:srgbClr val="FFC000"/>
    <a:srgbClr val="F0FE68"/>
    <a:srgbClr val="DBEEF3"/>
    <a:srgbClr val="000098"/>
    <a:srgbClr val="1B4884"/>
    <a:srgbClr val="F2F2F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2" autoAdjust="0"/>
    <p:restoredTop sz="95748" autoAdjust="0"/>
  </p:normalViewPr>
  <p:slideViewPr>
    <p:cSldViewPr snapToGrid="0">
      <p:cViewPr>
        <p:scale>
          <a:sx n="68" d="100"/>
          <a:sy n="68" d="100"/>
        </p:scale>
        <p:origin x="1288" y="992"/>
      </p:cViewPr>
      <p:guideLst>
        <p:guide orient="horz" pos="2197"/>
        <p:guide pos="3818"/>
      </p:guideLst>
    </p:cSldViewPr>
  </p:slideViewPr>
  <p:outlineViewPr>
    <p:cViewPr>
      <p:scale>
        <a:sx n="33" d="100"/>
        <a:sy n="33" d="100"/>
      </p:scale>
      <p:origin x="0" y="-54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C1598-FE66-49D8-9F3D-1237217EE166}" type="datetimeFigureOut">
              <a:rPr lang="zh-CN" altLang="en-US" smtClean="0"/>
              <a:t>2024/7/20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BB660-B7B4-4DD0-A819-51D710535C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210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03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8DD640C-7723-4895-85B2-537690824351}" type="datetime1">
              <a:rPr lang="zh-CN" altLang="en-US" smtClean="0"/>
              <a:t>2024/7/20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1414" y="217133"/>
            <a:ext cx="11566205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742D0ED-DE49-440F-B079-143A973E8C86}" type="datetime1">
              <a:rPr lang="zh-CN" altLang="en-US" smtClean="0"/>
              <a:t>2024/7/20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380" y="113334"/>
            <a:ext cx="11493240" cy="838081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10" name="圆角矩形 9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圆角矩形 12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圆角矩形 13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7133"/>
            <a:ext cx="11409419" cy="644004"/>
          </a:xfrm>
          <a:prstGeom prst="rect">
            <a:avLst/>
          </a:prstGeom>
        </p:spPr>
        <p:txBody>
          <a:bodyPr tIns="72000" bIns="72000" anchor="ctr" anchorCtr="0"/>
          <a:lstStyle>
            <a:lvl1pPr>
              <a:defRPr sz="32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FF42B40-922E-49E2-B461-C1D73F053795}" type="datetime1">
              <a:rPr lang="zh-CN" altLang="en-US" smtClean="0"/>
              <a:t>2024/7/20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0293A8B-7656-41F7-B47F-4F4E036E5275}" type="slidenum">
              <a:rPr lang="en-US" altLang="zh-CN" smtClean="0"/>
              <a:t>‹#›</a:t>
            </a:fld>
            <a:endParaRPr lang="zh-CN" altLang="en-US"/>
          </a:p>
        </p:txBody>
      </p:sp>
      <p:sp>
        <p:nvSpPr>
          <p:cNvPr id="12" name="文本占位符 2"/>
          <p:cNvSpPr>
            <a:spLocks noGrp="1"/>
          </p:cNvSpPr>
          <p:nvPr>
            <p:ph idx="1" hasCustomPrompt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>
            <a:lvl1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lnSpc>
                <a:spcPct val="140000"/>
              </a:lnSpc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</a:lstStyle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0721" y="113334"/>
            <a:ext cx="12278341" cy="838081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8066016" y="232573"/>
            <a:ext cx="3600000" cy="606511"/>
            <a:chOff x="8066016" y="232573"/>
            <a:chExt cx="3600000" cy="606511"/>
          </a:xfrm>
        </p:grpSpPr>
        <p:sp>
          <p:nvSpPr>
            <p:cNvPr id="9" name="圆角矩形 8"/>
            <p:cNvSpPr/>
            <p:nvPr userDrawn="1"/>
          </p:nvSpPr>
          <p:spPr>
            <a:xfrm>
              <a:off x="9577784" y="232573"/>
              <a:ext cx="18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圆角矩形 9"/>
            <p:cNvSpPr/>
            <p:nvPr userDrawn="1"/>
          </p:nvSpPr>
          <p:spPr>
            <a:xfrm>
              <a:off x="9145736" y="405679"/>
              <a:ext cx="216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圆角矩形 10"/>
            <p:cNvSpPr/>
            <p:nvPr userDrawn="1"/>
          </p:nvSpPr>
          <p:spPr>
            <a:xfrm>
              <a:off x="8569592" y="578785"/>
              <a:ext cx="288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圆角矩形 11"/>
            <p:cNvSpPr/>
            <p:nvPr userDrawn="1"/>
          </p:nvSpPr>
          <p:spPr>
            <a:xfrm>
              <a:off x="8066016" y="751892"/>
              <a:ext cx="3600000" cy="87192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80060" y="1036321"/>
            <a:ext cx="11163599" cy="5147342"/>
          </a:xfrm>
          <a:custGeom>
            <a:avLst/>
            <a:gdLst>
              <a:gd name="connsiteX0" fmla="*/ 0 w 10857753"/>
              <a:gd name="connsiteY0" fmla="*/ 0 h 5136439"/>
              <a:gd name="connsiteX1" fmla="*/ 10857753 w 10857753"/>
              <a:gd name="connsiteY1" fmla="*/ 0 h 5136439"/>
              <a:gd name="connsiteX2" fmla="*/ 10857753 w 10857753"/>
              <a:gd name="connsiteY2" fmla="*/ 5136439 h 5136439"/>
              <a:gd name="connsiteX3" fmla="*/ 0 w 10857753"/>
              <a:gd name="connsiteY3" fmla="*/ 5136439 h 5136439"/>
              <a:gd name="connsiteX4" fmla="*/ 0 w 10857753"/>
              <a:gd name="connsiteY4" fmla="*/ 0 h 5136439"/>
              <a:gd name="connsiteX0-1" fmla="*/ 0 w 10857753"/>
              <a:gd name="connsiteY0-2" fmla="*/ 0 h 5136439"/>
              <a:gd name="connsiteX1-3" fmla="*/ 10857753 w 10857753"/>
              <a:gd name="connsiteY1-4" fmla="*/ 0 h 5136439"/>
              <a:gd name="connsiteX2-5" fmla="*/ 10855126 w 10857753"/>
              <a:gd name="connsiteY2-6" fmla="*/ 4956679 h 5136439"/>
              <a:gd name="connsiteX3-7" fmla="*/ 10857753 w 10857753"/>
              <a:gd name="connsiteY3-8" fmla="*/ 5136439 h 5136439"/>
              <a:gd name="connsiteX4-9" fmla="*/ 0 w 10857753"/>
              <a:gd name="connsiteY4-10" fmla="*/ 5136439 h 5136439"/>
              <a:gd name="connsiteX5" fmla="*/ 0 w 10857753"/>
              <a:gd name="connsiteY5" fmla="*/ 0 h 5136439"/>
              <a:gd name="connsiteX0-11" fmla="*/ 0 w 10857753"/>
              <a:gd name="connsiteY0-12" fmla="*/ 0 h 5142745"/>
              <a:gd name="connsiteX1-13" fmla="*/ 10857753 w 10857753"/>
              <a:gd name="connsiteY1-14" fmla="*/ 0 h 5142745"/>
              <a:gd name="connsiteX2-15" fmla="*/ 10855126 w 10857753"/>
              <a:gd name="connsiteY2-16" fmla="*/ 4956679 h 5142745"/>
              <a:gd name="connsiteX3-17" fmla="*/ 10687486 w 10857753"/>
              <a:gd name="connsiteY3-18" fmla="*/ 5142745 h 5142745"/>
              <a:gd name="connsiteX4-19" fmla="*/ 0 w 10857753"/>
              <a:gd name="connsiteY4-20" fmla="*/ 5136439 h 5142745"/>
              <a:gd name="connsiteX5-21" fmla="*/ 0 w 10857753"/>
              <a:gd name="connsiteY5-22" fmla="*/ 0 h 5142745"/>
              <a:gd name="connsiteX0-23" fmla="*/ 0 w 10857753"/>
              <a:gd name="connsiteY0-24" fmla="*/ 0 h 5142745"/>
              <a:gd name="connsiteX1-25" fmla="*/ 10857753 w 10857753"/>
              <a:gd name="connsiteY1-26" fmla="*/ 0 h 5142745"/>
              <a:gd name="connsiteX2-27" fmla="*/ 10855126 w 10857753"/>
              <a:gd name="connsiteY2-28" fmla="*/ 4956679 h 5142745"/>
              <a:gd name="connsiteX3-29" fmla="*/ 10687486 w 10857753"/>
              <a:gd name="connsiteY3-30" fmla="*/ 5142745 h 5142745"/>
              <a:gd name="connsiteX4-31" fmla="*/ 0 w 10857753"/>
              <a:gd name="connsiteY4-32" fmla="*/ 5136439 h 5142745"/>
              <a:gd name="connsiteX5-33" fmla="*/ 0 w 10857753"/>
              <a:gd name="connsiteY5-34" fmla="*/ 0 h 5142745"/>
              <a:gd name="connsiteX0-35" fmla="*/ 0 w 10857753"/>
              <a:gd name="connsiteY0-36" fmla="*/ 0 h 5142747"/>
              <a:gd name="connsiteX1-37" fmla="*/ 10857753 w 10857753"/>
              <a:gd name="connsiteY1-38" fmla="*/ 0 h 5142747"/>
              <a:gd name="connsiteX2-39" fmla="*/ 10855126 w 10857753"/>
              <a:gd name="connsiteY2-40" fmla="*/ 4956679 h 5142747"/>
              <a:gd name="connsiteX3-41" fmla="*/ 10687486 w 10857753"/>
              <a:gd name="connsiteY3-42" fmla="*/ 5142745 h 5142747"/>
              <a:gd name="connsiteX4-43" fmla="*/ 0 w 10857753"/>
              <a:gd name="connsiteY4-44" fmla="*/ 5136439 h 5142747"/>
              <a:gd name="connsiteX5-45" fmla="*/ 0 w 10857753"/>
              <a:gd name="connsiteY5-46" fmla="*/ 0 h 5142747"/>
              <a:gd name="connsiteX0-47" fmla="*/ 0 w 10857753"/>
              <a:gd name="connsiteY0-48" fmla="*/ 0 h 5142903"/>
              <a:gd name="connsiteX1-49" fmla="*/ 10857753 w 10857753"/>
              <a:gd name="connsiteY1-50" fmla="*/ 0 h 5142903"/>
              <a:gd name="connsiteX2-51" fmla="*/ 10855126 w 10857753"/>
              <a:gd name="connsiteY2-52" fmla="*/ 4956679 h 5142903"/>
              <a:gd name="connsiteX3-53" fmla="*/ 10687486 w 10857753"/>
              <a:gd name="connsiteY3-54" fmla="*/ 5142745 h 5142903"/>
              <a:gd name="connsiteX4-55" fmla="*/ 0 w 10857753"/>
              <a:gd name="connsiteY4-56" fmla="*/ 5136439 h 5142903"/>
              <a:gd name="connsiteX5-57" fmla="*/ 0 w 10857753"/>
              <a:gd name="connsiteY5-58" fmla="*/ 0 h 5142903"/>
              <a:gd name="connsiteX0-59" fmla="*/ 0 w 10857753"/>
              <a:gd name="connsiteY0-60" fmla="*/ 0 h 5142823"/>
              <a:gd name="connsiteX1-61" fmla="*/ 10857753 w 10857753"/>
              <a:gd name="connsiteY1-62" fmla="*/ 0 h 5142823"/>
              <a:gd name="connsiteX2-63" fmla="*/ 10855126 w 10857753"/>
              <a:gd name="connsiteY2-64" fmla="*/ 4956679 h 5142823"/>
              <a:gd name="connsiteX3-65" fmla="*/ 10687486 w 10857753"/>
              <a:gd name="connsiteY3-66" fmla="*/ 5142745 h 5142823"/>
              <a:gd name="connsiteX4-67" fmla="*/ 0 w 10857753"/>
              <a:gd name="connsiteY4-68" fmla="*/ 5136439 h 5142823"/>
              <a:gd name="connsiteX5-69" fmla="*/ 0 w 10857753"/>
              <a:gd name="connsiteY5-70" fmla="*/ 0 h 5142823"/>
              <a:gd name="connsiteX0-71" fmla="*/ 0 w 10857753"/>
              <a:gd name="connsiteY0-72" fmla="*/ 0 h 5142926"/>
              <a:gd name="connsiteX1-73" fmla="*/ 10857753 w 10857753"/>
              <a:gd name="connsiteY1-74" fmla="*/ 0 h 5142926"/>
              <a:gd name="connsiteX2-75" fmla="*/ 10855126 w 10857753"/>
              <a:gd name="connsiteY2-76" fmla="*/ 4956679 h 5142926"/>
              <a:gd name="connsiteX3-77" fmla="*/ 10687486 w 10857753"/>
              <a:gd name="connsiteY3-78" fmla="*/ 5142745 h 5142926"/>
              <a:gd name="connsiteX4-79" fmla="*/ 0 w 10857753"/>
              <a:gd name="connsiteY4-80" fmla="*/ 5136439 h 5142926"/>
              <a:gd name="connsiteX5-81" fmla="*/ 0 w 10857753"/>
              <a:gd name="connsiteY5-82" fmla="*/ 0 h 5142926"/>
              <a:gd name="connsiteX0-83" fmla="*/ 0 w 10857753"/>
              <a:gd name="connsiteY0-84" fmla="*/ 0 h 5142954"/>
              <a:gd name="connsiteX1-85" fmla="*/ 10857753 w 10857753"/>
              <a:gd name="connsiteY1-86" fmla="*/ 0 h 5142954"/>
              <a:gd name="connsiteX2-87" fmla="*/ 10855126 w 10857753"/>
              <a:gd name="connsiteY2-88" fmla="*/ 4963817 h 5142954"/>
              <a:gd name="connsiteX3-89" fmla="*/ 10687486 w 10857753"/>
              <a:gd name="connsiteY3-90" fmla="*/ 5142745 h 5142954"/>
              <a:gd name="connsiteX4-91" fmla="*/ 0 w 10857753"/>
              <a:gd name="connsiteY4-92" fmla="*/ 5136439 h 5142954"/>
              <a:gd name="connsiteX5-93" fmla="*/ 0 w 10857753"/>
              <a:gd name="connsiteY5-94" fmla="*/ 0 h 5142954"/>
              <a:gd name="connsiteX0-95" fmla="*/ 0 w 10857753"/>
              <a:gd name="connsiteY0-96" fmla="*/ 0 h 5142954"/>
              <a:gd name="connsiteX1-97" fmla="*/ 10857753 w 10857753"/>
              <a:gd name="connsiteY1-98" fmla="*/ 0 h 5142954"/>
              <a:gd name="connsiteX2-99" fmla="*/ 10855126 w 10857753"/>
              <a:gd name="connsiteY2-100" fmla="*/ 4963817 h 5142954"/>
              <a:gd name="connsiteX3-101" fmla="*/ 10687486 w 10857753"/>
              <a:gd name="connsiteY3-102" fmla="*/ 5142745 h 5142954"/>
              <a:gd name="connsiteX4-103" fmla="*/ 0 w 10857753"/>
              <a:gd name="connsiteY4-104" fmla="*/ 5136439 h 5142954"/>
              <a:gd name="connsiteX5-105" fmla="*/ 0 w 10857753"/>
              <a:gd name="connsiteY5-106" fmla="*/ 0 h 5142954"/>
              <a:gd name="connsiteX0-107" fmla="*/ 0 w 10857753"/>
              <a:gd name="connsiteY0-108" fmla="*/ 0 h 5143138"/>
              <a:gd name="connsiteX1-109" fmla="*/ 10857753 w 10857753"/>
              <a:gd name="connsiteY1-110" fmla="*/ 0 h 5143138"/>
              <a:gd name="connsiteX2-111" fmla="*/ 10855126 w 10857753"/>
              <a:gd name="connsiteY2-112" fmla="*/ 4963817 h 5143138"/>
              <a:gd name="connsiteX3-113" fmla="*/ 10687486 w 10857753"/>
              <a:gd name="connsiteY3-114" fmla="*/ 5142745 h 5143138"/>
              <a:gd name="connsiteX4-115" fmla="*/ 0 w 10857753"/>
              <a:gd name="connsiteY4-116" fmla="*/ 5136439 h 5143138"/>
              <a:gd name="connsiteX5-117" fmla="*/ 0 w 10857753"/>
              <a:gd name="connsiteY5-118" fmla="*/ 0 h 5143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0857753" h="5143138">
                <a:moveTo>
                  <a:pt x="0" y="0"/>
                </a:moveTo>
                <a:lnTo>
                  <a:pt x="10857753" y="0"/>
                </a:lnTo>
                <a:cubicBezTo>
                  <a:pt x="10856877" y="1652226"/>
                  <a:pt x="10856002" y="4910484"/>
                  <a:pt x="10855126" y="4963817"/>
                </a:cubicBezTo>
                <a:cubicBezTo>
                  <a:pt x="10840364" y="5128486"/>
                  <a:pt x="10747038" y="5146323"/>
                  <a:pt x="10687486" y="5142745"/>
                </a:cubicBezTo>
                <a:lnTo>
                  <a:pt x="0" y="5136439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gradFill flip="none" rotWithShape="1">
              <a:gsLst>
                <a:gs pos="0">
                  <a:srgbClr val="9DC3E6"/>
                </a:gs>
                <a:gs pos="35000">
                  <a:schemeClr val="accent1">
                    <a:lumMod val="45000"/>
                    <a:lumOff val="55000"/>
                  </a:schemeClr>
                </a:gs>
                <a:gs pos="7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  <a:headEnd type="oval"/>
            <a:tailEnd type="oval"/>
          </a:ln>
          <a:effectLst/>
        </p:spPr>
        <p:txBody>
          <a:bodyPr>
            <a:normAutofit lnSpcReduction="10000"/>
          </a:bodyPr>
          <a:lstStyle/>
          <a:p>
            <a:pPr lvl="0">
              <a:lnSpc>
                <a:spcPct val="170000"/>
              </a:lnSpc>
            </a:pPr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EBD7764-E334-4E02-840E-F716F865F1E6}" type="datetime1">
              <a:rPr lang="zh-CN" altLang="en-US" smtClean="0"/>
              <a:t>2024/7/20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1643659" y="6492875"/>
            <a:ext cx="5483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80293A8B-7656-41F7-B47F-4F4E036E5275}" type="slidenum">
              <a:rPr lang="en-US" altLang="zh-CN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1" i="0" u="none" strike="noStrike" kern="0" cap="none" spc="0" normalizeH="0" baseline="0" noProof="0" dirty="0" smtClean="0">
          <a:ln>
            <a:noFill/>
          </a:ln>
          <a:solidFill>
            <a:schemeClr val="bg1"/>
          </a:solidFill>
          <a:effectLst/>
          <a:uLnTx/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</p:titleStyle>
    <p:bodyStyle>
      <a:lvl1pPr marL="313055" indent="-313055" algn="l" defTabSz="914400" rtl="0" eaLnBrk="1" latinLnBrk="0" hangingPunct="1">
        <a:lnSpc>
          <a:spcPct val="140000"/>
        </a:lnSpc>
        <a:spcBef>
          <a:spcPts val="1000"/>
        </a:spcBef>
        <a:buSzPct val="100000"/>
        <a:buFont typeface="Wingdings" panose="05000000000000000000" pitchFamily="2" charset="2"/>
        <a:buChar char=""/>
        <a:defRPr lang="zh-CN" altLang="en-US" sz="2800" b="1" kern="1200" dirty="0" smtClean="0">
          <a:solidFill>
            <a:schemeClr val="tx1"/>
          </a:solidFill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lvl1pPr>
      <a:lvl2pPr marL="593725" indent="-281305" algn="l" defTabSz="914400" rtl="0" eaLnBrk="1" latinLnBrk="0" hangingPunct="1">
        <a:lnSpc>
          <a:spcPct val="140000"/>
        </a:lnSpc>
        <a:spcBef>
          <a:spcPts val="500"/>
        </a:spcBef>
        <a:buFontTx/>
        <a:buBlip>
          <a:blip r:embed="rId6"/>
        </a:buBlip>
        <a:defRPr lang="zh-CN" altLang="en-US" sz="2400" kern="1200" dirty="0" smtClean="0">
          <a:solidFill>
            <a:schemeClr val="tx1"/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baike.baidu.com/item/%CE%B8/119485" TargetMode="Externa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13670B3-8B92-4A46-BBE1-8916B1271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8B1454-9638-2046-960B-5CE3BD3EA459}"/>
              </a:ext>
            </a:extLst>
          </p:cNvPr>
          <p:cNvSpPr txBox="1"/>
          <p:nvPr/>
        </p:nvSpPr>
        <p:spPr>
          <a:xfrm>
            <a:off x="698313" y="784100"/>
            <a:ext cx="107923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kumimoji="1" lang="en-US" altLang="zh-CN" sz="4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 of a vertex detector prototype for the CEPC</a:t>
            </a:r>
            <a:endParaRPr kumimoji="1" lang="zh-CN" altLang="en-US" sz="4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1618973-9F78-E640-B4F5-267B0220EA91}"/>
              </a:ext>
            </a:extLst>
          </p:cNvPr>
          <p:cNvSpPr txBox="1"/>
          <p:nvPr/>
        </p:nvSpPr>
        <p:spPr>
          <a:xfrm>
            <a:off x="-1" y="2176992"/>
            <a:ext cx="12191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1885950" algn="l"/>
              </a:tabLst>
            </a:pPr>
            <a:r>
              <a:rPr lang="en-US" altLang="zh-CN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Zhijun</a:t>
            </a:r>
            <a:r>
              <a:rPr lang="zh-CN" altLang="en-US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Liang</a:t>
            </a:r>
          </a:p>
          <a:p>
            <a:pPr algn="ctr">
              <a:spcAft>
                <a:spcPts val="600"/>
              </a:spcAft>
              <a:tabLst>
                <a:tab pos="1885950" algn="l"/>
              </a:tabLst>
            </a:pPr>
            <a:r>
              <a:rPr lang="en-US" altLang="zh-CN" sz="2000" b="1" dirty="0">
                <a:solidFill>
                  <a:srgbClr val="0000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(On behalf of the CEPC physics and detector group)</a:t>
            </a:r>
            <a:endParaRPr lang="en-US" altLang="zh-CN" sz="2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tabLst>
                <a:tab pos="1885950" algn="l"/>
              </a:tabLst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Institute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of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High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energy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physics,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487267-9225-4040-9D2A-9C60CF468F53}"/>
              </a:ext>
            </a:extLst>
          </p:cNvPr>
          <p:cNvSpPr txBox="1"/>
          <p:nvPr/>
        </p:nvSpPr>
        <p:spPr>
          <a:xfrm>
            <a:off x="2" y="3395643"/>
            <a:ext cx="12191998" cy="1168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42nd International Conference on High Energy Physics</a:t>
            </a:r>
          </a:p>
          <a:p>
            <a:pPr algn="ctr">
              <a:lnSpc>
                <a:spcPct val="120000"/>
              </a:lnSpc>
            </a:pP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Prague,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July 17–24, 2024</a:t>
            </a:r>
          </a:p>
          <a:p>
            <a:pPr algn="ctr">
              <a:lnSpc>
                <a:spcPct val="120000"/>
              </a:lnSpc>
            </a:pP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4404F9-A39A-62A9-BF42-B361C7C8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951" y="4186813"/>
            <a:ext cx="11372708" cy="27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34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86" y="72710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clock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733" y="3663165"/>
            <a:ext cx="5123335" cy="30770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064" y="3608715"/>
            <a:ext cx="2270452" cy="318595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1402" y="3628154"/>
            <a:ext cx="4134445" cy="301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5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TaichuPix3 vertex detector prototype beam test @ DESY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1D436-DD3F-05F8-EA47-51DB630BDD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90" y="1188189"/>
            <a:ext cx="3890735" cy="2266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243" y="3781452"/>
            <a:ext cx="7291253" cy="2551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89710" y="3451881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159" y="976645"/>
            <a:ext cx="3330317" cy="24752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249" y="982310"/>
            <a:ext cx="12102084" cy="5754665"/>
          </a:xfrm>
          <a:ln>
            <a:noFill/>
          </a:ln>
        </p:spPr>
        <p:txBody>
          <a:bodyPr>
            <a:normAutofit fontScale="92500" lnSpcReduction="10000"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800" dirty="0">
                <a:ea typeface="黑体" panose="02010609060101010101" pitchFamily="49" charset="-122"/>
              </a:rPr>
              <a:t>Reference detector TDR for</a:t>
            </a:r>
            <a:r>
              <a:rPr lang="zh-CN" altLang="en-US" sz="2800" dirty="0"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ea typeface="黑体" panose="02010609060101010101" pitchFamily="49" charset="-122"/>
              </a:rPr>
              <a:t>under preparation, to be completed by the</a:t>
            </a:r>
            <a:r>
              <a:rPr lang="zh-CN" altLang="en-US" sz="2800" dirty="0"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ea typeface="黑体" panose="02010609060101010101" pitchFamily="49" charset="-122"/>
              </a:rPr>
              <a:t>mid-2025 for the proposal of China’s 15th 5-year plan.</a:t>
            </a:r>
            <a:endParaRPr lang="en-US" altLang="zh-CN" dirty="0"/>
          </a:p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prototype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like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design)</a:t>
            </a:r>
          </a:p>
          <a:p>
            <a:r>
              <a:rPr lang="en-US" altLang="zh-CN" dirty="0"/>
              <a:t>C</a:t>
            </a:r>
            <a:r>
              <a:rPr lang="en-US" dirty="0"/>
              <a:t>hallenges</a:t>
            </a:r>
          </a:p>
          <a:p>
            <a:pPr lvl="1"/>
            <a:r>
              <a:rPr lang="en-US" altLang="zh-CN" dirty="0"/>
              <a:t>Closer to beam pipe (radius~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, High</a:t>
            </a:r>
            <a:r>
              <a:rPr lang="zh-CN" altLang="en-US" dirty="0"/>
              <a:t> </a:t>
            </a:r>
            <a:r>
              <a:rPr lang="en-US" altLang="zh-CN" dirty="0"/>
              <a:t>background rate</a:t>
            </a:r>
            <a:r>
              <a:rPr lang="zh-CN" altLang="en-US" dirty="0"/>
              <a:t> </a:t>
            </a:r>
            <a:r>
              <a:rPr lang="en-US" altLang="zh-CN" dirty="0"/>
              <a:t>(at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40MHz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1Gbps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2800" dirty="0">
                <a:solidFill>
                  <a:srgbClr val="0070C0"/>
                </a:solidFill>
              </a:rPr>
              <a:t>cm</a:t>
            </a:r>
            <a:r>
              <a:rPr kumimoji="1" lang="en" altLang="zh-CN" sz="28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with air cooling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(~0.05%X/X0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91261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technologies: alternative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" y="3217013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531" y="28416"/>
            <a:ext cx="3299469" cy="318859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87" y="747432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cover</a:t>
            </a:r>
            <a:r>
              <a:rPr lang="zh-CN" altLang="en-US" dirty="0"/>
              <a:t> </a:t>
            </a:r>
            <a:r>
              <a:rPr lang="en-US" altLang="zh-CN" dirty="0"/>
              <a:t>cos</a:t>
            </a:r>
            <a:r>
              <a:rPr lang="zh-CN" altLang="en-US" dirty="0"/>
              <a:t> </a:t>
            </a:r>
            <a:r>
              <a:rPr lang="el-GR" alt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/>
              <a:t>&lt;=0.991</a:t>
            </a:r>
            <a:r>
              <a:rPr lang="zh-CN" altLang="en-US" dirty="0"/>
              <a:t> </a:t>
            </a:r>
            <a:r>
              <a:rPr lang="en-US" altLang="zh-CN" dirty="0"/>
              <a:t>(no</a:t>
            </a:r>
            <a:r>
              <a:rPr lang="zh-CN" altLang="en-US" dirty="0"/>
              <a:t> </a:t>
            </a:r>
            <a:r>
              <a:rPr lang="en-US" altLang="zh-CN" dirty="0"/>
              <a:t>endcap</a:t>
            </a:r>
            <a:r>
              <a:rPr lang="zh-CN" altLang="en-US" dirty="0"/>
              <a:t> </a:t>
            </a:r>
            <a:r>
              <a:rPr lang="en-US" altLang="zh-CN" dirty="0"/>
              <a:t>disk)</a:t>
            </a:r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65nm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/55nm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technology(&lt;=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</a:p>
          <a:p>
            <a:pPr lvl="1"/>
            <a:endParaRPr lang="en-US" altLang="zh-CN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3F78B54-A98B-152C-D916-5B936340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11" y="4040368"/>
            <a:ext cx="3636976" cy="2707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43078-1B15-17DB-24E5-52D4A89FA5AF}"/>
              </a:ext>
            </a:extLst>
          </p:cNvPr>
          <p:cNvSpPr txBox="1"/>
          <p:nvPr/>
        </p:nvSpPr>
        <p:spPr>
          <a:xfrm>
            <a:off x="8923020" y="3263593"/>
            <a:ext cx="653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budget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</a:p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Φ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=33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degree</a:t>
            </a:r>
            <a:endParaRPr lang="en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0D0FFFF9-80B0-11F3-4C03-2B59EE4A4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140" y="3523746"/>
            <a:ext cx="2633324" cy="1734140"/>
          </a:xfrm>
          <a:prstGeom prst="rect">
            <a:avLst/>
          </a:prstGeom>
        </p:spPr>
      </p:pic>
      <p:sp>
        <p:nvSpPr>
          <p:cNvPr id="13" name="圆角矩形 10">
            <a:extLst>
              <a:ext uri="{FF2B5EF4-FFF2-40B4-BE49-F238E27FC236}">
                <a16:creationId xmlns:a16="http://schemas.microsoft.com/office/drawing/2014/main" id="{A402AA8B-7F7A-7DAF-C007-C4121F7ED493}"/>
              </a:ext>
            </a:extLst>
          </p:cNvPr>
          <p:cNvSpPr/>
          <p:nvPr/>
        </p:nvSpPr>
        <p:spPr>
          <a:xfrm>
            <a:off x="5278220" y="3153495"/>
            <a:ext cx="2437516" cy="352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Ladder support size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68359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32" y="723836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2" y="2238421"/>
            <a:ext cx="7087558" cy="432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7291393" y="4070652"/>
            <a:ext cx="4278363" cy="2082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ABE5-55CA-E718-1BCD-2CD7F4912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168" y="2322542"/>
            <a:ext cx="5002900" cy="998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724259" y="3575138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reference</a:t>
            </a:r>
            <a:r>
              <a:rPr lang="zh-CN" altLang="en-US" dirty="0"/>
              <a:t> </a:t>
            </a:r>
            <a:r>
              <a:rPr lang="en-US" altLang="zh-CN" dirty="0"/>
              <a:t>TDR: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87" y="747432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Baseline: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MAPS,</a:t>
            </a:r>
            <a:r>
              <a:rPr lang="zh-CN" altLang="en-US" dirty="0"/>
              <a:t> </a:t>
            </a:r>
            <a:r>
              <a:rPr lang="en-US" dirty="0"/>
              <a:t>Inspired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dirty="0"/>
              <a:t>ALICE ITS3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3~5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</a:p>
          <a:p>
            <a:r>
              <a:rPr lang="en-US" altLang="zh-CN" dirty="0"/>
              <a:t>C</a:t>
            </a:r>
            <a:r>
              <a:rPr lang="en-US" dirty="0"/>
              <a:t>hallenges</a:t>
            </a:r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5" name="组合 22">
            <a:extLst>
              <a:ext uri="{FF2B5EF4-FFF2-40B4-BE49-F238E27FC236}">
                <a16:creationId xmlns:a16="http://schemas.microsoft.com/office/drawing/2014/main" id="{E965A056-F52A-9847-B38B-40E299FE36BD}"/>
              </a:ext>
            </a:extLst>
          </p:cNvPr>
          <p:cNvGrpSpPr/>
          <p:nvPr/>
        </p:nvGrpSpPr>
        <p:grpSpPr>
          <a:xfrm>
            <a:off x="548341" y="4360448"/>
            <a:ext cx="5108540" cy="2314989"/>
            <a:chOff x="2033" y="2254"/>
            <a:chExt cx="8702" cy="4151"/>
          </a:xfrm>
        </p:grpSpPr>
        <p:grpSp>
          <p:nvGrpSpPr>
            <p:cNvPr id="6" name="组合 11">
              <a:extLst>
                <a:ext uri="{FF2B5EF4-FFF2-40B4-BE49-F238E27FC236}">
                  <a16:creationId xmlns:a16="http://schemas.microsoft.com/office/drawing/2014/main" id="{1A60861F-62A5-8C01-6253-ACA26CF82573}"/>
                </a:ext>
              </a:extLst>
            </p:cNvPr>
            <p:cNvGrpSpPr/>
            <p:nvPr/>
          </p:nvGrpSpPr>
          <p:grpSpPr>
            <a:xfrm>
              <a:off x="7451" y="2254"/>
              <a:ext cx="3284" cy="4151"/>
              <a:chOff x="12179" y="2104"/>
              <a:chExt cx="3284" cy="4151"/>
            </a:xfrm>
          </p:grpSpPr>
          <p:pic>
            <p:nvPicPr>
              <p:cNvPr id="8" name="图片 5">
                <a:extLst>
                  <a:ext uri="{FF2B5EF4-FFF2-40B4-BE49-F238E27FC236}">
                    <a16:creationId xmlns:a16="http://schemas.microsoft.com/office/drawing/2014/main" id="{ACB6B2C1-CD95-5C51-CE01-467B393DE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79" y="2169"/>
                <a:ext cx="3080" cy="4086"/>
              </a:xfrm>
              <a:prstGeom prst="rect">
                <a:avLst/>
              </a:prstGeom>
            </p:spPr>
          </p:pic>
          <p:sp>
            <p:nvSpPr>
              <p:cNvPr id="9" name="文本框 6">
                <a:extLst>
                  <a:ext uri="{FF2B5EF4-FFF2-40B4-BE49-F238E27FC236}">
                    <a16:creationId xmlns:a16="http://schemas.microsoft.com/office/drawing/2014/main" id="{648EA58A-FDCE-C48D-7486-A6C2CAFA9254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2209" y="2104"/>
                <a:ext cx="263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12 mm</a:t>
                </a:r>
              </a:p>
            </p:txBody>
          </p:sp>
          <p:sp>
            <p:nvSpPr>
              <p:cNvPr id="10" name="文本框 8">
                <a:extLst>
                  <a:ext uri="{FF2B5EF4-FFF2-40B4-BE49-F238E27FC236}">
                    <a16:creationId xmlns:a16="http://schemas.microsoft.com/office/drawing/2014/main" id="{6B01AE13-FA97-F69C-1637-EB2002D38568}"/>
                  </a:ext>
                </a:extLst>
              </p:cNvPr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13819" y="2104"/>
                <a:ext cx="1644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 14 mm</a:t>
                </a:r>
              </a:p>
            </p:txBody>
          </p:sp>
        </p:grpSp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7458762-FBC7-2FA8-9A55-E786F4C66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3" y="2319"/>
              <a:ext cx="5448" cy="408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761636" y="4246783"/>
            <a:ext cx="3963191" cy="2314989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87161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861137"/>
            <a:ext cx="1116359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1</a:t>
            </a:r>
            <a:r>
              <a:rPr lang="en-US" altLang="zh-CN" sz="2200" baseline="30000" dirty="0">
                <a:ea typeface="黑体" panose="02010609060101010101" pitchFamily="49" charset="-122"/>
              </a:rPr>
              <a:t>st</a:t>
            </a:r>
            <a:r>
              <a:rPr lang="en-US" altLang="zh-CN" sz="2200" dirty="0">
                <a:ea typeface="黑体" panose="02010609060101010101" pitchFamily="49" charset="-122"/>
              </a:rPr>
              <a:t> full-size Prototype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Reference detector TDR under preparation, to be completed by the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zh-CN" altLang="en-US" sz="2200" dirty="0">
                <a:ea typeface="黑体" panose="02010609060101010101" pitchFamily="49" charset="-122"/>
              </a:rPr>
              <a:t>    </a:t>
            </a:r>
            <a:r>
              <a:rPr lang="en-US" altLang="zh-CN" sz="2200" dirty="0">
                <a:ea typeface="黑体" panose="02010609060101010101" pitchFamily="49" charset="-122"/>
              </a:rPr>
              <a:t>mid-2025 for the proposal of China’s 15th 5-year plan.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It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is important to expand international collaboration and explore synergies with other international projects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200" dirty="0">
                <a:solidFill>
                  <a:srgbClr val="0070C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integration) more than DRD3 (solid state detectors).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453-C79D-75DE-853B-A03353E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9ABCD-2E93-16E5-7B07-CCD4E175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C276-D13E-7B62-C581-86F1850F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3" y="793544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1400" kern="0" dirty="0">
                <a:solidFill>
                  <a:srgbClr val="0070C0"/>
                </a:solidFill>
              </a:rPr>
              <a:t>Pixel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r>
              <a:rPr lang="en-US" altLang="zh-CN" sz="1400" kern="0" dirty="0">
                <a:solidFill>
                  <a:srgbClr val="0070C0"/>
                </a:solidFill>
              </a:rPr>
              <a:t>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 × 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endParaRPr lang="en-US" altLang="zh-CN" sz="1400" kern="0" dirty="0">
              <a:solidFill>
                <a:srgbClr val="0070C0"/>
              </a:solidFill>
            </a:endParaRP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Readout time: </a:t>
            </a:r>
            <a:r>
              <a:rPr lang="en-US" altLang="zh-CN" sz="1400" kern="0" dirty="0">
                <a:solidFill>
                  <a:srgbClr val="0070C0"/>
                </a:solidFill>
              </a:rPr>
              <a:t>50-100 ns </a:t>
            </a:r>
            <a:r>
              <a:rPr lang="en-US" altLang="zh-CN" sz="1400" kern="0" dirty="0"/>
              <a:t>for each pixel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</a:t>
            </a:r>
          </a:p>
          <a:p>
            <a:pPr lvl="1"/>
            <a:r>
              <a:rPr lang="en-US" altLang="zh-CN" sz="1400" kern="0" dirty="0"/>
              <a:t>between core and interface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</a:t>
            </a:r>
            <a:r>
              <a:rPr lang="en-US" altLang="zh-CN" sz="1400" kern="0" dirty="0">
                <a:solidFill>
                  <a:srgbClr val="0070C0"/>
                </a:solidFill>
              </a:rPr>
              <a:t>3.84 Gbps </a:t>
            </a:r>
            <a:r>
              <a:rPr lang="en-US" altLang="zh-CN" sz="1400" kern="0" dirty="0"/>
              <a:t>data interface</a:t>
            </a:r>
          </a:p>
          <a:p>
            <a:pPr lvl="1"/>
            <a:r>
              <a:rPr lang="en-US" altLang="zh-CN" sz="1400" kern="0" dirty="0"/>
              <a:t>Trigger: data coincidence by time stamp</a:t>
            </a:r>
          </a:p>
          <a:p>
            <a:pPr marL="457200" lvl="1" indent="0">
              <a:buNone/>
            </a:pPr>
            <a:r>
              <a:rPr lang="zh-CN" altLang="en-US" sz="1400" dirty="0"/>
              <a:t>  </a:t>
            </a:r>
            <a:r>
              <a:rPr lang="en-US" altLang="zh-CN" sz="1400" kern="0" dirty="0"/>
              <a:t> only matched event will be readout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</a:t>
            </a:r>
            <a:r>
              <a:rPr lang="en-US" altLang="zh-CN" sz="1400" kern="0" dirty="0" err="1"/>
              <a:t>etc</a:t>
            </a:r>
            <a:endParaRPr lang="en-CN" sz="1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68B3206-1486-4A75-DECF-D5A5C56C9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632" y="1043053"/>
          <a:ext cx="5943676" cy="563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38652" imgH="6072936" progId="Visio.Drawing.15">
                  <p:embed/>
                </p:oleObj>
              </mc:Choice>
              <mc:Fallback>
                <p:oleObj name="Visio" r:id="rId2" imgW="6438652" imgH="607293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68B3206-1486-4A75-DECF-D5A5C56C9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632" y="1043053"/>
                        <a:ext cx="5943676" cy="563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475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313A-0702-B34C-9953-356A55A1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73BA9-26AC-1DB8-AEF6-9039DD4F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19D9-38E7-9192-FE43-A3475CFF0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97EB5C-45C3-ACF1-842A-46D8918ED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33030"/>
            <a:ext cx="11704395" cy="64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1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406-BBD8-AF23-2819-9E8F8DD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86D66-3E5A-30C1-9220-21D190533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1DCDD-503A-CE43-C33E-79FCEAE96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4E2E-6A9B-060C-3629-7737DEE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" y="41936"/>
            <a:ext cx="11688338" cy="64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1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physics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56590-DE36-9B4F-AD63-E53EBE67C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35" y="899788"/>
            <a:ext cx="1902261" cy="1199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4C86F-C6C5-EE4D-91F0-71CD158B9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41" y="904620"/>
            <a:ext cx="1668751" cy="94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1813A-59C5-0943-A50D-331D54940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74" y="904620"/>
            <a:ext cx="1226871" cy="1002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417731-6F11-3447-B508-0302063DB0B6}"/>
              </a:ext>
            </a:extLst>
          </p:cNvPr>
          <p:cNvSpPr txBox="1"/>
          <p:nvPr/>
        </p:nvSpPr>
        <p:spPr>
          <a:xfrm>
            <a:off x="228065" y="836698"/>
            <a:ext cx="5554658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extremely versatile machine with a broad spectrum of physics opportunities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 Far beyond a Higgs factory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F71207-0808-95BA-AA35-F9AC7163D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165" y="926601"/>
            <a:ext cx="1199936" cy="105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27406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24478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6210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2447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2447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5763" t="-3448" r="-3390" b="-10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38265">
                    <a:tc gridSpan="3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" t="-115385" r="-92308" b="-104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35280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72936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363333" r="-15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35280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35280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7293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813333" r="-150000" b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/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Both 50 MW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modes are currently considered as CEPC upgrades.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blipFill>
                <a:blip r:embed="rId8"/>
                <a:stretch>
                  <a:fillRect l="-815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18717-9B2D-2DA9-8BA4-BC7274623C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7369" y="5375772"/>
            <a:ext cx="304800" cy="80463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4CAE4-AC6F-CD55-9ED9-34726A7339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6748" y="4909535"/>
            <a:ext cx="2674202" cy="13380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635A8C-95CD-34FA-1ED1-AC325E21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46" y="2037179"/>
            <a:ext cx="5904357" cy="461311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Huge measurement potential for p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recision tests of SM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Higgs, electroweak physics, flavor physics, QCD/Top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Searching for exotic or rare decays of H, Z, B and 𝜏, and new physics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CEPC community joined ECFA </a:t>
            </a:r>
            <a:r>
              <a:rPr lang="en-US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Phy</a:t>
            </a: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focus</a:t>
            </a:r>
            <a:endParaRPr lang="en-US" altLang="en-US" sz="2000" b="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A945EB61-969F-9409-D463-DE3B1AD2E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796" y="188461"/>
            <a:ext cx="9954065" cy="487054"/>
          </a:xfrm>
        </p:spPr>
        <p:txBody>
          <a:bodyPr/>
          <a:lstStyle/>
          <a:p>
            <a:r>
              <a:rPr lang="en-US" altLang="zh-CN" dirty="0"/>
              <a:t>Highlights of CEPC machine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interface</a:t>
            </a:r>
            <a:r>
              <a:rPr lang="zh-CN" altLang="en-US" dirty="0"/>
              <a:t> </a:t>
            </a:r>
            <a:r>
              <a:rPr lang="en-US" altLang="zh-CN" dirty="0"/>
              <a:t>(MDI)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60A03C4-1039-4FA4-BAD5-9EB9B62D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76" y="1097653"/>
            <a:ext cx="3080574" cy="2312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F715B3-D022-4F45-6CEA-6E4DA3298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559" y="1287229"/>
            <a:ext cx="4634272" cy="221153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60AD2CF-13E3-1BE0-3F05-A4CB95A76C90}"/>
              </a:ext>
            </a:extLst>
          </p:cNvPr>
          <p:cNvSpPr txBox="1"/>
          <p:nvPr/>
        </p:nvSpPr>
        <p:spPr>
          <a:xfrm>
            <a:off x="550521" y="865091"/>
            <a:ext cx="969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The design based on Accelerator TDR has been done. The background simulation is performing.</a:t>
            </a:r>
            <a:endParaRPr kumimoji="1" lang="zh-CN" altLang="en-US" dirty="0"/>
          </a:p>
        </p:txBody>
      </p:sp>
      <p:pic>
        <p:nvPicPr>
          <p:cNvPr id="13" name="内容占位符 3">
            <a:extLst>
              <a:ext uri="{FF2B5EF4-FFF2-40B4-BE49-F238E27FC236}">
                <a16:creationId xmlns:a16="http://schemas.microsoft.com/office/drawing/2014/main" id="{A002944D-B6E2-A8C1-CA7D-5161A7B15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7" y="4198394"/>
            <a:ext cx="3266632" cy="244997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CC7C3C6-4BCF-6C93-7E4A-40EC751517DB}"/>
              </a:ext>
            </a:extLst>
          </p:cNvPr>
          <p:cNvSpPr txBox="1"/>
          <p:nvPr/>
        </p:nvSpPr>
        <p:spPr>
          <a:xfrm>
            <a:off x="218230" y="3688344"/>
            <a:ext cx="800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The  experiment at BEPCII has been done several times to validate the code. </a:t>
            </a:r>
            <a:endParaRPr kumimoji="1"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6B65C82-9580-827D-AF65-9E958CA3E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659" y="1284774"/>
            <a:ext cx="3116082" cy="233068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3E9BB16-4DE5-6CCD-B500-3777127E7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6559" y="4619630"/>
            <a:ext cx="5063262" cy="19585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69AB62F9-1B69-F675-BEB2-DFF26C64419D}"/>
              </a:ext>
            </a:extLst>
          </p:cNvPr>
          <p:cNvSpPr txBox="1"/>
          <p:nvPr/>
        </p:nvSpPr>
        <p:spPr>
          <a:xfrm>
            <a:off x="8183551" y="3696300"/>
            <a:ext cx="4008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The collaboration on beam induced background study between different groups has been formed.</a:t>
            </a:r>
            <a:endParaRPr kumimoji="1" lang="zh-CN" alt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803F2965-E997-E707-A4E7-25949E162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090" y="4700469"/>
            <a:ext cx="3310847" cy="18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74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103C-397B-F34A-B41E-345D2A44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CMOS MAPS sensors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1A2C19-18F0-7C44-B4A4-8CB4946B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21</a:t>
            </a:fld>
            <a:endParaRPr lang="zh-CN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F5EB26-E92A-E84E-AB31-1AC940DCBA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8" y="1611090"/>
            <a:ext cx="11833346" cy="42748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2BFBAB-DDBF-B04D-A68C-71AFFA406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286" y="3868693"/>
            <a:ext cx="1600422" cy="1165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3673D0-BC06-F0BB-8920-C19872D7D0AF}"/>
              </a:ext>
            </a:extLst>
          </p:cNvPr>
          <p:cNvSpPr/>
          <p:nvPr/>
        </p:nvSpPr>
        <p:spPr>
          <a:xfrm>
            <a:off x="8230318" y="1509248"/>
            <a:ext cx="4017301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HK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 finalized, to be taped off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B02C47-C4DC-6164-29D6-6D1F9F81937A}"/>
              </a:ext>
            </a:extLst>
          </p:cNvPr>
          <p:cNvSpPr/>
          <p:nvPr/>
        </p:nvSpPr>
        <p:spPr>
          <a:xfrm>
            <a:off x="7883295" y="5907196"/>
            <a:ext cx="4289180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HK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Full-size chips produced and tested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0915E9-8029-E41B-D0A1-DAD313C1D79A}"/>
              </a:ext>
            </a:extLst>
          </p:cNvPr>
          <p:cNvSpPr/>
          <p:nvPr/>
        </p:nvSpPr>
        <p:spPr>
          <a:xfrm>
            <a:off x="2875495" y="1078937"/>
            <a:ext cx="6627733" cy="430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All developed with </a:t>
            </a:r>
            <a:r>
              <a:rPr lang="en-HK" sz="2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TowerJazz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CIS 180 nm process </a:t>
            </a:r>
          </a:p>
        </p:txBody>
      </p:sp>
    </p:spTree>
    <p:extLst>
      <p:ext uri="{BB962C8B-B14F-4D97-AF65-F5344CB8AC3E}">
        <p14:creationId xmlns:p14="http://schemas.microsoft.com/office/powerpoint/2010/main" val="284366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68355-CC6C-8342-9A68-BBDAF2028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detector sensor R&amp;D timeline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5D2E4-ED5D-F44B-BB39-3DF62316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22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A960E-8D47-DA42-B97D-8728C556AB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06" y="1554808"/>
            <a:ext cx="11066950" cy="424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4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920E5-9E80-354B-9D19-F844ED44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</a:t>
            </a:r>
            <a:r>
              <a:rPr lang="en-US" baseline="30000" dirty="0"/>
              <a:t>th</a:t>
            </a:r>
            <a:r>
              <a:rPr lang="en-US" dirty="0"/>
              <a:t> Detector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A8C002-E3DE-304F-8715-7E6671A3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D9AD1F-9A7D-8A41-8427-D64B772E0F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5133"/>
            <a:ext cx="9310255" cy="5267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DB68C-B213-854C-978F-1A92C499A98B}"/>
              </a:ext>
            </a:extLst>
          </p:cNvPr>
          <p:cNvSpPr txBox="1"/>
          <p:nvPr/>
        </p:nvSpPr>
        <p:spPr>
          <a:xfrm>
            <a:off x="9465932" y="2253496"/>
            <a:ext cx="302675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Excellent e/gamma energy resolution;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PID capability; 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Better hadronic energy resolution; </a:t>
            </a:r>
          </a:p>
          <a:p>
            <a:pPr fontAlgn="base">
              <a:spcAft>
                <a:spcPts val="100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 in much reduced size.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48346-D539-5241-BA95-E70612898C01}"/>
              </a:ext>
            </a:extLst>
          </p:cNvPr>
          <p:cNvSpPr txBox="1"/>
          <p:nvPr/>
        </p:nvSpPr>
        <p:spPr>
          <a:xfrm>
            <a:off x="10816389" y="4511842"/>
            <a:ext cx="548868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-36068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  <a:buFont typeface="Wingdings 2" panose="05020102010507070707" pitchFamily="18" charset="2"/>
              <a:buChar char="²"/>
            </a:pP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F37B65-2C8C-E402-81E3-F20CBED14198}"/>
              </a:ext>
            </a:extLst>
          </p:cNvPr>
          <p:cNvSpPr txBox="1"/>
          <p:nvPr/>
        </p:nvSpPr>
        <p:spPr>
          <a:xfrm>
            <a:off x="9661566" y="5123708"/>
            <a:ext cx="2256263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030A0"/>
              </a:buClr>
            </a:pPr>
            <a:r>
              <a:rPr lang="en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BMR: 4%</a:t>
            </a:r>
            <a:r>
              <a:rPr lang="en-HK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→</a:t>
            </a:r>
            <a:r>
              <a:rPr lang="en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3%</a:t>
            </a:r>
          </a:p>
        </p:txBody>
      </p:sp>
    </p:spTree>
    <p:extLst>
      <p:ext uri="{BB962C8B-B14F-4D97-AF65-F5344CB8AC3E}">
        <p14:creationId xmlns:p14="http://schemas.microsoft.com/office/powerpoint/2010/main" val="181186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BEE6-3721-F31D-D55C-7D861152F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Backup:</a:t>
            </a:r>
            <a:r>
              <a:rPr lang="zh-CN" altLang="en-US" dirty="0"/>
              <a:t> </a:t>
            </a:r>
            <a:r>
              <a:rPr lang="en-US" dirty="0"/>
              <a:t>Vertex alternative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expected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3C3509-8A5D-EC83-EC33-C5BD08CD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24</a:t>
            </a:fld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CAAAB49A-B1F7-51A5-8F60-61E541B1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8503"/>
            <a:ext cx="6474149" cy="5143436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0A0A4A2-B0A8-45DF-A561-B492C2B1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229" y="1083158"/>
            <a:ext cx="3484341" cy="259384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2DD4230C-CA91-E177-F759-5520CE208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229" y="4081590"/>
            <a:ext cx="3378633" cy="25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66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D1D5-5AB2-EE46-BEF7-254159DFB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Detector Conceptual Designs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C6CC4-54BD-D148-BF4A-6289C932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8ED73-6B69-4C4B-B8DD-C90754B56A97}"/>
              </a:ext>
            </a:extLst>
          </p:cNvPr>
          <p:cNvSpPr/>
          <p:nvPr/>
        </p:nvSpPr>
        <p:spPr>
          <a:xfrm>
            <a:off x="11049550" y="6124074"/>
            <a:ext cx="30079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610621-9C67-E24C-819C-8F532740B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22" y="973735"/>
            <a:ext cx="10459828" cy="5366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19E4C1-2E57-B26D-1DD5-F8713BFA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046" y="3719474"/>
            <a:ext cx="4132612" cy="3091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AE580A-DBD3-E3D5-494F-D2375E8C129F}"/>
              </a:ext>
            </a:extLst>
          </p:cNvPr>
          <p:cNvSpPr txBox="1"/>
          <p:nvPr/>
        </p:nvSpPr>
        <p:spPr>
          <a:xfrm>
            <a:off x="9390412" y="3669554"/>
            <a:ext cx="6145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4</a:t>
            </a:r>
            <a:r>
              <a:rPr lang="en-US" baseline="30000" dirty="0">
                <a:solidFill>
                  <a:srgbClr val="FF0000"/>
                </a:solidFill>
              </a:rPr>
              <a:t>th</a:t>
            </a:r>
            <a:r>
              <a:rPr lang="en-US" dirty="0">
                <a:solidFill>
                  <a:srgbClr val="FF0000"/>
                </a:solidFill>
              </a:rPr>
              <a:t> Detector Concept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3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4CAB-721B-FB7F-B052-B86BF687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FB0EA-E371-1C88-60D6-82AFC206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224044E-37BE-29F6-E186-53C43819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6231"/>
            <a:ext cx="1935126" cy="19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566C8CAF-C56C-8DE8-A04D-919B935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177"/>
            <a:ext cx="1935126" cy="1202521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33EDC043-282A-1254-0B5D-30A565AC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9" y="3705014"/>
            <a:ext cx="3286141" cy="246364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F80A462-86D6-8024-BA46-FF25C49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04" y="4234850"/>
            <a:ext cx="5078322" cy="9352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FDF44C-57B2-4296-B9AA-281035E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12" y="1344990"/>
            <a:ext cx="3408056" cy="2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4056C06-C328-998B-CD3E-4536A9BB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482" y="2182228"/>
            <a:ext cx="4255766" cy="1129736"/>
          </a:xfrm>
          <a:prstGeom prst="rect">
            <a:avLst/>
          </a:prstGeom>
        </p:spPr>
      </p:pic>
      <p:sp>
        <p:nvSpPr>
          <p:cNvPr id="13" name="右箭头 16">
            <a:extLst>
              <a:ext uri="{FF2B5EF4-FFF2-40B4-BE49-F238E27FC236}">
                <a16:creationId xmlns:a16="http://schemas.microsoft.com/office/drawing/2014/main" id="{D0286B52-943D-391C-AF77-E311DE02901A}"/>
              </a:ext>
            </a:extLst>
          </p:cNvPr>
          <p:cNvSpPr/>
          <p:nvPr/>
        </p:nvSpPr>
        <p:spPr>
          <a:xfrm>
            <a:off x="1785803" y="2615131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右箭头 16">
            <a:extLst>
              <a:ext uri="{FF2B5EF4-FFF2-40B4-BE49-F238E27FC236}">
                <a16:creationId xmlns:a16="http://schemas.microsoft.com/office/drawing/2014/main" id="{1FAE4DB2-83B0-237D-9F8F-A0AC69FC6216}"/>
              </a:ext>
            </a:extLst>
          </p:cNvPr>
          <p:cNvSpPr/>
          <p:nvPr/>
        </p:nvSpPr>
        <p:spPr>
          <a:xfrm>
            <a:off x="7271265" y="3048213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196F-E462-D77A-271D-03265A22AEDB}"/>
              </a:ext>
            </a:extLst>
          </p:cNvPr>
          <p:cNvSpPr txBox="1"/>
          <p:nvPr/>
        </p:nvSpPr>
        <p:spPr>
          <a:xfrm>
            <a:off x="131602" y="1120620"/>
            <a:ext cx="2590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69554-C22F-0E44-8616-6B18AE11E6BE}"/>
              </a:ext>
            </a:extLst>
          </p:cNvPr>
          <p:cNvSpPr txBox="1"/>
          <p:nvPr/>
        </p:nvSpPr>
        <p:spPr>
          <a:xfrm>
            <a:off x="3293725" y="1310061"/>
            <a:ext cx="36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(Ladder)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Prototyping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E795B-6925-34B2-93BB-A7770DD2A7B1}"/>
              </a:ext>
            </a:extLst>
          </p:cNvPr>
          <p:cNvSpPr txBox="1"/>
          <p:nvPr/>
        </p:nvSpPr>
        <p:spPr>
          <a:xfrm>
            <a:off x="8357518" y="985828"/>
            <a:ext cx="4396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31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26B8-52C0-3217-27E9-AFEAB5D3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861137"/>
            <a:ext cx="11757143" cy="59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23E6E-0461-C2F0-B380-75FE84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Pixel Chips for Vertex Detector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24EFD-B52B-D511-CD4E-838687E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8" y="649287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202C1-C6E7-9E7A-52B4-8D54F2432879}"/>
              </a:ext>
            </a:extLst>
          </p:cNvPr>
          <p:cNvSpPr txBox="1">
            <a:spLocks/>
          </p:cNvSpPr>
          <p:nvPr/>
        </p:nvSpPr>
        <p:spPr>
          <a:xfrm>
            <a:off x="11000411" y="6650043"/>
            <a:ext cx="548341" cy="207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3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01C12-6A33-5090-3D9C-60FDC4F4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r>
              <a:rPr kumimoji="1" lang="zh-CN" altLang="en-US" dirty="0"/>
              <a:t> </a:t>
            </a:r>
            <a:r>
              <a:rPr kumimoji="1" lang="en-US" altLang="zh-CN" dirty="0"/>
              <a:t>(engineering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run)</a:t>
            </a:r>
            <a:r>
              <a:rPr kumimoji="1"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87602-D8EC-1249-94EF-1AD3257AA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61A24-0B20-F46C-8358-86662D11F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5725" y="829468"/>
            <a:ext cx="13874877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b="1" dirty="0">
                <a:effectLst/>
              </a:rPr>
              <a:t>Developed the first full-size CMOS pixel sensor</a:t>
            </a:r>
          </a:p>
          <a:p>
            <a:pPr lvl="1"/>
            <a:r>
              <a:rPr lang="en" altLang="zh-CN" b="1" dirty="0">
                <a:effectLst/>
              </a:rPr>
              <a:t>Full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size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1024×512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Pixel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array,  Chip Size</a:t>
            </a:r>
            <a:r>
              <a:rPr lang="zh-CN" altLang="en-US" b="1" dirty="0">
                <a:effectLst/>
              </a:rPr>
              <a:t>：</a:t>
            </a:r>
            <a:r>
              <a:rPr lang="en" altLang="zh-CN" b="1" dirty="0">
                <a:solidFill>
                  <a:srgbClr val="0070C0"/>
                </a:solidFill>
                <a:effectLst/>
              </a:rPr>
              <a:t>15.9×25.7mm</a:t>
            </a:r>
            <a:r>
              <a:rPr lang="zh-CN" altLang="en-US" b="1" dirty="0">
                <a:solidFill>
                  <a:srgbClr val="0070C0"/>
                </a:solidFill>
                <a:effectLst/>
              </a:rPr>
              <a:t> </a:t>
            </a:r>
            <a:endParaRPr lang="en-US" altLang="zh-CN" b="1" dirty="0">
              <a:solidFill>
                <a:srgbClr val="0070C0"/>
              </a:solidFill>
              <a:effectLst/>
            </a:endParaRPr>
          </a:p>
          <a:p>
            <a:pPr lvl="2"/>
            <a:r>
              <a:rPr lang="el-GR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25μ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m×25</a:t>
            </a:r>
            <a:r>
              <a:rPr lang="el-GR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zh-CN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pixel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size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 high spatial resolution 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Process: </a:t>
            </a:r>
            <a:r>
              <a:rPr lang="en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Towerjazz</a:t>
            </a:r>
            <a:r>
              <a:rPr lang="en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180nm </a:t>
            </a:r>
            <a:r>
              <a:rPr lang="en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CIS process</a:t>
            </a:r>
          </a:p>
          <a:p>
            <a:pPr lvl="1"/>
            <a:r>
              <a:rPr lang="en" altLang="zh-CN" b="1" dirty="0">
                <a:effectLst/>
              </a:rPr>
              <a:t>Fast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 </a:t>
            </a:r>
            <a:r>
              <a:rPr lang="en-US" altLang="zh-CN" b="1" dirty="0">
                <a:effectLst/>
              </a:rPr>
              <a:t>to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cope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with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ZH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and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Z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runs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(</a:t>
            </a:r>
            <a:r>
              <a:rPr lang="en-US" altLang="zh-CN" b="1" dirty="0">
                <a:solidFill>
                  <a:srgbClr val="0070C0"/>
                </a:solidFill>
                <a:effectLst/>
              </a:rPr>
              <a:t>40MHz</a:t>
            </a:r>
            <a:r>
              <a:rPr lang="zh-CN" altLang="en-US" b="1" dirty="0">
                <a:solidFill>
                  <a:srgbClr val="0070C0"/>
                </a:solidFill>
                <a:effectLst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effectLst/>
              </a:rPr>
              <a:t>clock</a:t>
            </a:r>
            <a:r>
              <a:rPr lang="en-US" altLang="zh-CN" b="1" dirty="0">
                <a:effectLst/>
              </a:rPr>
              <a:t>)</a:t>
            </a:r>
            <a:endParaRPr lang="zh-CN" altLang="en-US" b="1" dirty="0">
              <a:effectLst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234A53-16A2-FBE3-4378-D36B9A7B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3548252"/>
            <a:ext cx="4883441" cy="3309748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F6291A0-8891-DC3C-09F5-DA5460371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9266727" y="3609992"/>
            <a:ext cx="2980892" cy="3188504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177DECD0-DB28-7AC8-74F7-A29F4C5A7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820"/>
            <a:ext cx="3886200" cy="2914649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128D6E77-C20C-B0FE-6085-F82DFB3F2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934" y="539135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0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1E640-A4F5-084D-BA79-22F1409A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76" y="3298742"/>
            <a:ext cx="6734983" cy="310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C234D-0F0B-A143-80C8-27DCE2C3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87" y="227518"/>
            <a:ext cx="8070271" cy="644004"/>
          </a:xfrm>
        </p:spPr>
        <p:txBody>
          <a:bodyPr/>
          <a:lstStyle/>
          <a:p>
            <a:r>
              <a:rPr lang="en-US" dirty="0"/>
              <a:t>TaichuPix3 vertex detector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DBA51-5161-ED4C-ABAE-2DFD63C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B63BE-03E8-B345-BE95-E8241289B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91" y="1488463"/>
            <a:ext cx="5562975" cy="343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1DC82-E92B-6C4E-AA70-D5C020F92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0" y="4612234"/>
            <a:ext cx="4254745" cy="92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33645-F292-414E-ADB2-535CDC7CD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8" y="1151260"/>
            <a:ext cx="6074736" cy="3292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53E88-62CB-8946-BBFF-74FA57377903}"/>
              </a:ext>
            </a:extLst>
          </p:cNvPr>
          <p:cNvSpPr/>
          <p:nvPr/>
        </p:nvSpPr>
        <p:spPr>
          <a:xfrm>
            <a:off x="508797" y="5686263"/>
            <a:ext cx="406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vertex detector (prototype) ever built in China</a:t>
            </a:r>
          </a:p>
        </p:txBody>
      </p:sp>
    </p:spTree>
    <p:extLst>
      <p:ext uri="{BB962C8B-B14F-4D97-AF65-F5344CB8AC3E}">
        <p14:creationId xmlns:p14="http://schemas.microsoft.com/office/powerpoint/2010/main" val="137545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TaichuPix3 vertex detector prototype beam test @ DESY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750C3-5474-5F90-D386-5ACAE44D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N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83C08D9F-6B8B-C459-B650-061B02EC6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400800"/>
            <a:ext cx="1463040" cy="365760"/>
          </a:xfrm>
        </p:spPr>
        <p:txBody>
          <a:bodyPr/>
          <a:lstStyle/>
          <a:p>
            <a:pPr>
              <a:defRPr/>
            </a:pPr>
            <a:r>
              <a:rPr lang="en-US" altLang="zh-CN">
                <a:solidFill>
                  <a:srgbClr val="000000"/>
                </a:solidFill>
              </a:rPr>
              <a:t>11/09/2023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32" y="2955055"/>
            <a:ext cx="4759266" cy="3566332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6961" y="2983027"/>
            <a:ext cx="5349239" cy="3566160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3613" y="2156394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07634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-360680" fontAlgn="base">
          <a:lnSpc>
            <a:spcPct val="150000"/>
          </a:lnSpc>
          <a:spcBef>
            <a:spcPct val="20000"/>
          </a:spcBef>
          <a:spcAft>
            <a:spcPct val="0"/>
          </a:spcAft>
          <a:buClr>
            <a:srgbClr val="7030A0"/>
          </a:buClr>
          <a:buFont typeface="Wingdings 2" panose="05020102010507070707" pitchFamily="18" charset="2"/>
          <a:buChar char="²"/>
          <a:defRPr sz="2400" b="1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19113</TotalTime>
  <Words>1137</Words>
  <Application>Microsoft Macintosh PowerPoint</Application>
  <PresentationFormat>Widescreen</PresentationFormat>
  <Paragraphs>207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微软雅黑</vt:lpstr>
      <vt:lpstr>微软雅黑</vt:lpstr>
      <vt:lpstr>黑体</vt:lpstr>
      <vt:lpstr>Arial</vt:lpstr>
      <vt:lpstr>Arial Rounded MT Bold</vt:lpstr>
      <vt:lpstr>Cambria Math</vt:lpstr>
      <vt:lpstr>Helvetica Neue Light</vt:lpstr>
      <vt:lpstr>Symbol</vt:lpstr>
      <vt:lpstr>Times New Roman</vt:lpstr>
      <vt:lpstr>Wingdings</vt:lpstr>
      <vt:lpstr>Wingdings 2</vt:lpstr>
      <vt:lpstr>Office 主题​​</vt:lpstr>
      <vt:lpstr>Visio</vt:lpstr>
      <vt:lpstr>PowerPoint Presentation</vt:lpstr>
      <vt:lpstr>CEPC physics program </vt:lpstr>
      <vt:lpstr>CEPC Detector Conceptual Designs</vt:lpstr>
      <vt:lpstr> Overview of CEPC vertex detector prototype R &amp; D</vt:lpstr>
      <vt:lpstr>Silicon Pixel Chips for Vertex Detector</vt:lpstr>
      <vt:lpstr> Full-size TaichuPix3 (engineering run) </vt:lpstr>
      <vt:lpstr>Jadepix3/TaichuPix3 beam test @ DESY</vt:lpstr>
      <vt:lpstr>TaichuPix3 vertex detector prototype</vt:lpstr>
      <vt:lpstr>TaichuPix3 vertex detector prototype beam test @ DESY</vt:lpstr>
      <vt:lpstr>Air cooling in vertex detector prototype </vt:lpstr>
      <vt:lpstr>TaichuPix3 vertex detector prototype beam test @ DESY</vt:lpstr>
      <vt:lpstr>From detector prototype to reference TDR </vt:lpstr>
      <vt:lpstr>Vertex technologies: alternative</vt:lpstr>
      <vt:lpstr>Vertex technologies: Cable and service </vt:lpstr>
      <vt:lpstr>Vertex baseline for CEPC reference TDR: curved MAPS </vt:lpstr>
      <vt:lpstr>Summary</vt:lpstr>
      <vt:lpstr>TaichuPix design </vt:lpstr>
      <vt:lpstr>PowerPoint Presentation</vt:lpstr>
      <vt:lpstr>PowerPoint Presentation</vt:lpstr>
      <vt:lpstr>Highlights of CEPC machine detector interface (MDI)</vt:lpstr>
      <vt:lpstr>CMOS MAPS sensors development</vt:lpstr>
      <vt:lpstr>Vertex detector sensor R&amp;D timeline</vt:lpstr>
      <vt:lpstr>The 4th Detector Concept</vt:lpstr>
      <vt:lpstr>Backup: Vertex alternative: expected performance </vt:lpstr>
    </vt:vector>
  </TitlesOfParts>
  <Company>CAS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沈连成</dc:creator>
  <cp:lastModifiedBy>Microsoft Office User</cp:lastModifiedBy>
  <cp:revision>3191</cp:revision>
  <cp:lastPrinted>2023-03-30T00:25:04Z</cp:lastPrinted>
  <dcterms:created xsi:type="dcterms:W3CDTF">2019-12-04T11:53:00Z</dcterms:created>
  <dcterms:modified xsi:type="dcterms:W3CDTF">2024-07-20T07:22:07Z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719F727487804D5FB81AFE4D5FCF4E0C</vt:lpwstr>
  </property>
  <property fmtid="{D5CDD505-2E9C-101B-9397-08002B2CF9AE}" pid="3" name="KSOProductBuildVer">
    <vt:lpwstr>2052-11.1.0.10700</vt:lpwstr>
  </property>
</Properties>
</file>