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9"/>
  </p:notesMasterIdLst>
  <p:sldIdLst>
    <p:sldId id="257" r:id="rId3"/>
    <p:sldId id="271" r:id="rId4"/>
    <p:sldId id="304" r:id="rId5"/>
    <p:sldId id="344" r:id="rId6"/>
    <p:sldId id="273" r:id="rId7"/>
    <p:sldId id="302" r:id="rId8"/>
    <p:sldId id="321" r:id="rId9"/>
    <p:sldId id="345" r:id="rId10"/>
    <p:sldId id="326" r:id="rId11"/>
    <p:sldId id="306" r:id="rId12"/>
    <p:sldId id="322" r:id="rId13"/>
    <p:sldId id="307" r:id="rId14"/>
    <p:sldId id="323" r:id="rId15"/>
    <p:sldId id="308" r:id="rId16"/>
    <p:sldId id="309" r:id="rId17"/>
    <p:sldId id="311" r:id="rId18"/>
    <p:sldId id="312" r:id="rId19"/>
    <p:sldId id="324" r:id="rId20"/>
    <p:sldId id="313" r:id="rId21"/>
    <p:sldId id="325" r:id="rId22"/>
    <p:sldId id="314" r:id="rId23"/>
    <p:sldId id="315" r:id="rId24"/>
    <p:sldId id="327" r:id="rId25"/>
    <p:sldId id="316" r:id="rId26"/>
    <p:sldId id="317" r:id="rId27"/>
    <p:sldId id="265" r:id="rId28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ang xzh" initials="jx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C3C3C3"/>
    <a:srgbClr val="000099"/>
    <a:srgbClr val="F6F7FB"/>
    <a:srgbClr val="F8F9FC"/>
    <a:srgbClr val="5E5E5E"/>
    <a:srgbClr val="C6C6C6"/>
    <a:srgbClr val="222F55"/>
    <a:srgbClr val="DADADA"/>
    <a:srgbClr val="DCDA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33" autoAdjust="0"/>
    <p:restoredTop sz="94660"/>
  </p:normalViewPr>
  <p:slideViewPr>
    <p:cSldViewPr snapToGrid="0">
      <p:cViewPr varScale="1">
        <p:scale>
          <a:sx n="59" d="100"/>
          <a:sy n="59" d="100"/>
        </p:scale>
        <p:origin x="5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915" b="0" i="0" u="none" strike="noStrike" kern="1200" cap="all" spc="0" baseline="0">
                <a:gradFill>
                  <a:gsLst>
                    <a:gs pos="0">
                      <a:schemeClr val="dk1">
                        <a:lumMod val="50000"/>
                        <a:lumOff val="50000"/>
                      </a:schemeClr>
                    </a:gs>
                    <a:gs pos="100000">
                      <a:schemeClr val="dk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pPr>
            <a:r>
              <a:rPr lang="zh-CN" altLang="en-US" dirty="0"/>
              <a:t>解析读取对数据库性能利用</a:t>
            </a:r>
            <a:endParaRPr lang="zh-CN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915" b="0" i="0" u="none" strike="noStrike" kern="1200" cap="all" spc="0" baseline="0">
              <a:gradFill>
                <a:gsLst>
                  <a:gs pos="0">
                    <a:schemeClr val="dk1">
                      <a:lumMod val="50000"/>
                      <a:lumOff val="50000"/>
                    </a:schemeClr>
                  </a:gs>
                  <a:gs pos="100000">
                    <a:schemeClr val="dk1">
                      <a:lumMod val="85000"/>
                      <a:lumOff val="15000"/>
                    </a:schemeClr>
                  </a:gs>
                </a:gsLst>
                <a:lin ang="5400000" scaled="0"/>
              </a:gra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MongoDB</c:v>
                </c:pt>
              </c:strCache>
            </c:strRef>
          </c:tx>
          <c:spPr>
            <a:ln w="19050" cap="rnd" cmpd="sng" algn="ctr">
              <a:solidFill>
                <a:schemeClr val="accent1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2B5201F2-ECC9-4B0B-A74C-C47BE66C0B74}" type="VALUE">
                      <a:rPr lang="en-US" altLang="zh-CN"/>
                      <a:pPr/>
                      <a:t>[值]</a:t>
                    </a:fld>
                    <a:endParaRPr lang="zh-CN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2B8-4839-B9CB-BE6420FFD5C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A5EE95A-77E7-4F16-BDBE-0E406FC4E65F}" type="VALUE">
                      <a:rPr lang="en-US" altLang="zh-CN"/>
                      <a:pPr/>
                      <a:t>[值]</a:t>
                    </a:fld>
                    <a:endParaRPr lang="zh-CN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2B8-4839-B9CB-BE6420FFD5C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8D7A35D-2155-47C0-9618-BED958FB064B}" type="VALUE">
                      <a:rPr lang="en-US" altLang="zh-CN"/>
                      <a:pPr/>
                      <a:t>[值]</a:t>
                    </a:fld>
                    <a:endParaRPr lang="zh-CN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2B8-4839-B9CB-BE6420FFD5C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A271221-0AC3-4074-A6F4-25720F863E86}" type="VALUE">
                      <a:rPr lang="en-US" altLang="zh-CN"/>
                      <a:pPr/>
                      <a:t>[值]</a:t>
                    </a:fld>
                    <a:endParaRPr lang="zh-CN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2B8-4839-B9CB-BE6420FFD5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6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5线程</c:v>
                </c:pt>
                <c:pt idx="1">
                  <c:v>10线程</c:v>
                </c:pt>
                <c:pt idx="2">
                  <c:v>20线程</c:v>
                </c:pt>
                <c:pt idx="3">
                  <c:v>50线程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43365.13</c:v>
                </c:pt>
                <c:pt idx="1">
                  <c:v>43365.13</c:v>
                </c:pt>
                <c:pt idx="2">
                  <c:v>43365.13</c:v>
                </c:pt>
                <c:pt idx="3">
                  <c:v>43365.13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2B8-4839-B9CB-BE6420FFD5C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解析读取</c:v>
                </c:pt>
              </c:strCache>
            </c:strRef>
          </c:tx>
          <c:spPr>
            <a:ln w="19050" cap="rnd" cmpd="sng" algn="ctr">
              <a:solidFill>
                <a:schemeClr val="accent2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404286A7-86BB-476F-A6FA-5DC3EA9509A1}" type="VALUE">
                      <a:rPr lang="en-US" altLang="zh-CN"/>
                      <a:pPr/>
                      <a:t>[值]</a:t>
                    </a:fld>
                    <a:endParaRPr lang="zh-CN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2B8-4839-B9CB-BE6420FFD5C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E403EA2-2575-45F9-BD19-7225A91D0C62}" type="VALUE">
                      <a:rPr lang="en-US" altLang="zh-CN"/>
                      <a:pPr/>
                      <a:t>[值]</a:t>
                    </a:fld>
                    <a:endParaRPr lang="zh-CN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02B8-4839-B9CB-BE6420FFD5C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96247AB-C614-40A4-9BA5-D6CE04FEA726}" type="VALUE">
                      <a:rPr lang="en-US" altLang="zh-CN"/>
                      <a:pPr/>
                      <a:t>[值]</a:t>
                    </a:fld>
                    <a:endParaRPr lang="zh-CN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2B8-4839-B9CB-BE6420FFD5C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48BC31D-FEA4-4EBE-8513-3CB6432078B4}" type="VALUE">
                      <a:rPr lang="en-US" altLang="zh-CN"/>
                      <a:pPr/>
                      <a:t>[值]</a:t>
                    </a:fld>
                    <a:endParaRPr lang="zh-CN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02B8-4839-B9CB-BE6420FFD5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6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5线程</c:v>
                </c:pt>
                <c:pt idx="1">
                  <c:v>10线程</c:v>
                </c:pt>
                <c:pt idx="2">
                  <c:v>20线程</c:v>
                </c:pt>
                <c:pt idx="3">
                  <c:v>50线程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25005.02</c:v>
                </c:pt>
                <c:pt idx="1">
                  <c:v>27536.45</c:v>
                </c:pt>
                <c:pt idx="2">
                  <c:v>33307.24</c:v>
                </c:pt>
                <c:pt idx="3">
                  <c:v>35440.629999999997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02B8-4839-B9CB-BE6420FFD5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5752511"/>
        <c:axId val="205773727"/>
      </c:lineChart>
      <c:catAx>
        <c:axId val="205752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33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05773727"/>
        <c:crosses val="autoZero"/>
        <c:auto val="1"/>
        <c:lblAlgn val="ctr"/>
        <c:lblOffset val="100"/>
        <c:noMultiLvlLbl val="0"/>
      </c:catAx>
      <c:valAx>
        <c:axId val="20577372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5752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195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zero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560" b="0" i="0" u="none" strike="noStrike" kern="1200" cap="all" spc="0" baseline="0">
                <a:gradFill>
                  <a:gsLst>
                    <a:gs pos="0">
                      <a:schemeClr val="dk1">
                        <a:lumMod val="50000"/>
                        <a:lumOff val="50000"/>
                      </a:schemeClr>
                    </a:gs>
                    <a:gs pos="100000">
                      <a:schemeClr val="dk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pPr>
            <a:r>
              <a:rPr lang="zh-CN" altLang="en-US" sz="1560" dirty="0"/>
              <a:t>目录逻辑等对解析读取性能利用</a:t>
            </a:r>
            <a:endParaRPr lang="zh-CN" sz="1560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解析读取</c:v>
                </c:pt>
              </c:strCache>
            </c:strRef>
          </c:tx>
          <c:spPr>
            <a:ln w="19050" cap="rnd" cmpd="sng" algn="ctr">
              <a:solidFill>
                <a:schemeClr val="accent1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97D91D66-C517-4D67-B47B-8D8FC25E2191}" type="VALUE">
                      <a:rPr lang="en-US" altLang="zh-CN"/>
                      <a:pPr/>
                      <a:t>[值]</a:t>
                    </a:fld>
                    <a:endParaRPr lang="zh-CN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4EB-4092-8FFE-6CD1D28C779E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fld id="{4B70B914-059E-490B-B458-B014526074C2}" type="VALUE">
                      <a:rPr lang="en-US" altLang="zh-CN" sz="1600">
                        <a:solidFill>
                          <a:srgbClr val="4472C4"/>
                        </a:solidFill>
                      </a:rPr>
                      <a:pPr/>
                      <a:t>[值]</a:t>
                    </a:fld>
                    <a:endParaRPr lang="zh-CN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4EB-4092-8FFE-6CD1D28C779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CA2CB17-AADA-4812-AEC3-3C428EE02E82}" type="VALUE">
                      <a:rPr lang="en-US" altLang="zh-CN"/>
                      <a:pPr/>
                      <a:t>[值]</a:t>
                    </a:fld>
                    <a:endParaRPr lang="zh-CN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4EB-4092-8FFE-6CD1D28C779E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fld id="{836D04CA-B30D-4E71-BD74-F56753CD1E33}" type="VALUE">
                      <a:rPr lang="en-US" altLang="zh-CN" sz="1600">
                        <a:solidFill>
                          <a:srgbClr val="4472C4"/>
                        </a:solidFill>
                      </a:rPr>
                      <a:pPr/>
                      <a:t>[值]</a:t>
                    </a:fld>
                    <a:endParaRPr lang="zh-CN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4EB-4092-8FFE-6CD1D28C77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600" b="1" i="0" u="none" strike="noStrike" kern="1200" baseline="0">
                    <a:solidFill>
                      <a:srgbClr val="4472C4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5线程</c:v>
                </c:pt>
                <c:pt idx="1">
                  <c:v>10线程</c:v>
                </c:pt>
                <c:pt idx="2">
                  <c:v>20线程</c:v>
                </c:pt>
                <c:pt idx="3">
                  <c:v>50线程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25005.02</c:v>
                </c:pt>
                <c:pt idx="1">
                  <c:v>27536.45</c:v>
                </c:pt>
                <c:pt idx="2">
                  <c:v>33307.24</c:v>
                </c:pt>
                <c:pt idx="3">
                  <c:v>35440.629999999997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4EB-4092-8FFE-6CD1D28C77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touch</c:v>
                </c:pt>
              </c:strCache>
            </c:strRef>
          </c:tx>
          <c:spPr>
            <a:ln w="19050" cap="rnd" cmpd="sng" algn="ctr">
              <a:solidFill>
                <a:schemeClr val="accent2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06D3A9BF-2170-42F9-9B4D-7541CF779374}" type="VALUE">
                      <a:rPr lang="en-US" altLang="zh-CN"/>
                      <a:pPr/>
                      <a:t>[值]</a:t>
                    </a:fld>
                    <a:endParaRPr lang="zh-CN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4EB-4092-8FFE-6CD1D28C779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ABB890A-2A30-43F7-B33E-5EF7EF19835B}" type="VALUE">
                      <a:rPr lang="en-US" altLang="zh-CN"/>
                      <a:pPr/>
                      <a:t>[值]</a:t>
                    </a:fld>
                    <a:endParaRPr lang="zh-CN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84EB-4092-8FFE-6CD1D28C779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DBD992B-8477-4C6D-A92A-C6C6681C5EF6}" type="VALUE">
                      <a:rPr lang="en-US" altLang="zh-CN"/>
                      <a:pPr/>
                      <a:t>[值]</a:t>
                    </a:fld>
                    <a:endParaRPr lang="zh-CN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4EB-4092-8FFE-6CD1D28C779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2FA74B18-F025-46CB-A0F9-F2F1BBC16522}" type="VALUE">
                      <a:rPr lang="en-US" altLang="zh-CN"/>
                      <a:pPr/>
                      <a:t>[值]</a:t>
                    </a:fld>
                    <a:endParaRPr lang="zh-CN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84EB-4092-8FFE-6CD1D28C77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6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5线程</c:v>
                </c:pt>
                <c:pt idx="1">
                  <c:v>10线程</c:v>
                </c:pt>
                <c:pt idx="2">
                  <c:v>20线程</c:v>
                </c:pt>
                <c:pt idx="3">
                  <c:v>50线程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1773.05</c:v>
                </c:pt>
                <c:pt idx="1">
                  <c:v>2257.34</c:v>
                </c:pt>
                <c:pt idx="2">
                  <c:v>2900.23</c:v>
                </c:pt>
                <c:pt idx="3">
                  <c:v>3965.11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4EB-4092-8FFE-6CD1D28C779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rm</c:v>
                </c:pt>
              </c:strCache>
            </c:strRef>
          </c:tx>
          <c:spPr>
            <a:ln w="19050" cap="rnd" cmpd="sng" algn="ctr">
              <a:solidFill>
                <a:schemeClr val="accent3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C0F901A5-875C-4DF9-B706-E36573918050}" type="VALUE">
                      <a:rPr lang="en-US" altLang="zh-CN"/>
                      <a:pPr/>
                      <a:t>[值]</a:t>
                    </a:fld>
                    <a:endParaRPr lang="zh-CN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84EB-4092-8FFE-6CD1D28C779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779F9C8-BD80-4D68-87CC-B91B2BCDFDCA}" type="VALUE">
                      <a:rPr lang="en-US" altLang="zh-CN"/>
                      <a:pPr/>
                      <a:t>[值]</a:t>
                    </a:fld>
                    <a:endParaRPr lang="zh-CN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84EB-4092-8FFE-6CD1D28C779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CD6E24F-6EE8-4213-829D-7F8CBB084ED8}" type="VALUE">
                      <a:rPr lang="en-US" altLang="zh-CN"/>
                      <a:pPr/>
                      <a:t>[值]</a:t>
                    </a:fld>
                    <a:endParaRPr lang="zh-CN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84EB-4092-8FFE-6CD1D28C779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62A437D-036C-4744-87E6-28EC68E289D1}" type="VALUE">
                      <a:rPr lang="en-US" altLang="zh-CN"/>
                      <a:pPr/>
                      <a:t>[值]</a:t>
                    </a:fld>
                    <a:endParaRPr lang="zh-CN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84EB-4092-8FFE-6CD1D28C77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600" b="1" i="0" u="none" strike="noStrike" kern="1200" baseline="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5线程</c:v>
                </c:pt>
                <c:pt idx="1">
                  <c:v>10线程</c:v>
                </c:pt>
                <c:pt idx="2">
                  <c:v>20线程</c:v>
                </c:pt>
                <c:pt idx="3">
                  <c:v>50线程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1054.4000000000001</c:v>
                </c:pt>
                <c:pt idx="1">
                  <c:v>1380.9</c:v>
                </c:pt>
                <c:pt idx="2">
                  <c:v>1652.74</c:v>
                </c:pt>
                <c:pt idx="3">
                  <c:v>2005.32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84EB-4092-8FFE-6CD1D28C77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7321711"/>
        <c:axId val="47324623"/>
      </c:lineChart>
      <c:catAx>
        <c:axId val="473217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3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7324623"/>
        <c:crosses val="autoZero"/>
        <c:auto val="1"/>
        <c:lblAlgn val="ctr"/>
        <c:lblOffset val="100"/>
        <c:noMultiLvlLbl val="0"/>
      </c:catAx>
      <c:valAx>
        <c:axId val="4732462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73217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13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13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13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3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lang="zh-CN" sz="1300"/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zh-CN" sz="18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dirty="0"/>
              <a:t>本模型与</a:t>
            </a:r>
            <a:r>
              <a:rPr lang="en-US" altLang="zh-CN" dirty="0" err="1"/>
              <a:t>eos</a:t>
            </a:r>
            <a:r>
              <a:rPr lang="zh-CN" altLang="en-US" dirty="0"/>
              <a:t>性能对比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18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6.3115624999999995E-2"/>
          <c:y val="3.0435142790506301E-2"/>
          <c:w val="0.918446875"/>
          <c:h val="0.834193760199695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eos系统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mkdir</c:v>
                </c:pt>
                <c:pt idx="1">
                  <c:v>create</c:v>
                </c:pt>
                <c:pt idx="2">
                  <c:v>deletion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643.79999999999995</c:v>
                </c:pt>
                <c:pt idx="1">
                  <c:v>5156.3999999999996</c:v>
                </c:pt>
                <c:pt idx="2">
                  <c:v>3416.4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AD-4A06-8107-2D2231F74CF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本模型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mkdir</c:v>
                </c:pt>
                <c:pt idx="1">
                  <c:v>create</c:v>
                </c:pt>
                <c:pt idx="2">
                  <c:v>deletion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3682.7</c:v>
                </c:pt>
                <c:pt idx="1">
                  <c:v>3965.1</c:v>
                </c:pt>
                <c:pt idx="2">
                  <c:v>2005.3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AD-4A06-8107-2D2231F74C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21572400"/>
        <c:axId val="1821557008"/>
      </c:barChart>
      <c:catAx>
        <c:axId val="1821572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821557008"/>
        <c:crosses val="autoZero"/>
        <c:auto val="1"/>
        <c:lblAlgn val="ctr"/>
        <c:lblOffset val="100"/>
        <c:noMultiLvlLbl val="0"/>
      </c:catAx>
      <c:valAx>
        <c:axId val="1821557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821572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5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cs:styleClr val="auto"/>
    </cs:fontRef>
    <cs:defRPr sz="1195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 w="9575">
        <a:solidFill>
          <a:schemeClr val="lt1">
            <a:lumMod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19050" cap="rnd" cmpd="sng" algn="ctr">
        <a:solidFill>
          <a:schemeClr val="phClr">
            <a:shade val="95000"/>
            <a:satMod val="105000"/>
          </a:schemeClr>
        </a:solidFill>
        <a:round/>
      </a:ln>
    </cs:spPr>
  </cs:dataPointLine>
  <cs:dataPointMarker>
    <cs:lnRef idx="0"/>
    <cs:fillRef idx="0"/>
    <cs:effectRef idx="0"/>
    <cs:fontRef idx="minor">
      <a:schemeClr val="dk1"/>
    </cs:fontRef>
    <cs:spPr>
      <a:solidFill>
        <a:schemeClr val="lt1"/>
      </a:solidFill>
    </cs:spPr>
  </cs:dataPointMarker>
  <cs:dataPointMarkerLayout symbol="circle" size="17"/>
  <cs:dataPointWireframe>
    <cs:lnRef idx="0">
      <cs:styleClr val="auto"/>
    </cs:lnRef>
    <cs:fillRef idx="1"/>
    <cs:effectRef idx="0"/>
    <cs:fontRef idx="minor">
      <a:schemeClr val="dk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5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/>
    </cs:fontRef>
    <cs:defRPr sz="1915" b="0" kern="1200" cap="all" spc="0" baseline="0">
      <a:gradFill>
        <a:gsLst>
          <a:gs pos="0">
            <a:schemeClr val="dk1">
              <a:lumMod val="50000"/>
              <a:lumOff val="50000"/>
            </a:schemeClr>
          </a:gs>
          <a:gs pos="100000">
            <a:schemeClr val="dk1">
              <a:lumMod val="85000"/>
              <a:lumOff val="15000"/>
            </a:schemeClr>
          </a:gs>
        </a:gsLst>
        <a:lin ang="5400000" scaled="0"/>
      </a:gradFill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FC0943-A99D-4DBA-A70A-885FB518AC85}" type="doc">
      <dgm:prSet loTypeId="urn:microsoft.com/office/officeart/2009/3/layout/StepUpProcess#1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07786707-0CC0-40D4-882E-A227EFE6321D}">
      <dgm:prSet phldrT="[文本]" custT="1"/>
      <dgm:spPr/>
      <dgm:t>
        <a:bodyPr/>
        <a:lstStyle/>
        <a:p>
          <a:r>
            <a:rPr lang="en-US" altLang="zh-CN" sz="4800" dirty="0">
              <a:latin typeface="微软雅黑" panose="020B0503020204020204" pitchFamily="34" charset="-122"/>
              <a:ea typeface="微软雅黑" panose="020B0503020204020204" pitchFamily="34" charset="-122"/>
            </a:rPr>
            <a:t>DB</a:t>
          </a:r>
          <a:endParaRPr lang="zh-CN" altLang="en-US" sz="48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C9D316FF-5F67-4F6D-B869-66FD5DFBB432}" type="parTrans" cxnId="{2F35D384-5813-4A84-879E-6091C1EEFDAC}">
      <dgm:prSet/>
      <dgm:spPr/>
      <dgm:t>
        <a:bodyPr/>
        <a:lstStyle/>
        <a:p>
          <a:endParaRPr lang="zh-CN" altLang="en-US" sz="16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A6F56A85-7043-4270-8E0D-10F829318843}" type="sibTrans" cxnId="{2F35D384-5813-4A84-879E-6091C1EEFDAC}">
      <dgm:prSet/>
      <dgm:spPr/>
      <dgm:t>
        <a:bodyPr/>
        <a:lstStyle/>
        <a:p>
          <a:endParaRPr lang="zh-CN" altLang="en-US" sz="16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ED0A98DB-6121-4604-AAAA-4DE605033EDC}">
      <dgm:prSet phldrT="[文本]" custT="1"/>
      <dgm:spPr/>
      <dgm:t>
        <a:bodyPr/>
        <a:lstStyle/>
        <a:p>
          <a:r>
            <a:rPr lang="zh-CN" altLang="en-US" sz="4800" dirty="0">
              <a:latin typeface="微软雅黑" panose="020B0503020204020204" pitchFamily="34" charset="-122"/>
              <a:ea typeface="微软雅黑" panose="020B0503020204020204" pitchFamily="34" charset="-122"/>
            </a:rPr>
            <a:t>逻辑</a:t>
          </a:r>
        </a:p>
      </dgm:t>
    </dgm:pt>
    <dgm:pt modelId="{813FDDF2-4E3D-4EF9-A6CC-749320503992}" type="parTrans" cxnId="{3E1EB498-B4A6-4343-8EFA-27FF66DD4C7E}">
      <dgm:prSet/>
      <dgm:spPr/>
      <dgm:t>
        <a:bodyPr/>
        <a:lstStyle/>
        <a:p>
          <a:endParaRPr lang="zh-CN" altLang="en-US" sz="16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98FCAAB5-C82D-428C-AAAA-B27E562426EE}" type="sibTrans" cxnId="{3E1EB498-B4A6-4343-8EFA-27FF66DD4C7E}">
      <dgm:prSet/>
      <dgm:spPr/>
      <dgm:t>
        <a:bodyPr/>
        <a:lstStyle/>
        <a:p>
          <a:endParaRPr lang="zh-CN" altLang="en-US" sz="16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00AD87D2-ED53-4766-B7E6-406D90387A09}">
      <dgm:prSet phldrT="[文本]" custT="1"/>
      <dgm:spPr/>
      <dgm:t>
        <a:bodyPr/>
        <a:lstStyle/>
        <a:p>
          <a:r>
            <a:rPr lang="zh-CN" altLang="en-US" sz="4800" dirty="0">
              <a:latin typeface="微软雅黑" panose="020B0503020204020204" pitchFamily="34" charset="-122"/>
              <a:ea typeface="微软雅黑" panose="020B0503020204020204" pitchFamily="34" charset="-122"/>
            </a:rPr>
            <a:t>序列化</a:t>
          </a:r>
        </a:p>
      </dgm:t>
    </dgm:pt>
    <dgm:pt modelId="{A992F766-2C23-4837-871F-881754679F71}" type="parTrans" cxnId="{0BA5CBE6-40DE-4046-93DD-6D425D343DB4}">
      <dgm:prSet/>
      <dgm:spPr/>
      <dgm:t>
        <a:bodyPr/>
        <a:lstStyle/>
        <a:p>
          <a:endParaRPr lang="zh-CN" altLang="en-US" sz="16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C794E537-F3B2-440E-9784-18461317449E}" type="sibTrans" cxnId="{0BA5CBE6-40DE-4046-93DD-6D425D343DB4}">
      <dgm:prSet/>
      <dgm:spPr/>
      <dgm:t>
        <a:bodyPr/>
        <a:lstStyle/>
        <a:p>
          <a:endParaRPr lang="zh-CN" altLang="en-US" sz="16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96512554-32BA-409D-9819-4EAFB2F0F55B}" type="pres">
      <dgm:prSet presAssocID="{6FFC0943-A99D-4DBA-A70A-885FB518AC85}" presName="rootnode" presStyleCnt="0">
        <dgm:presLayoutVars>
          <dgm:chMax/>
          <dgm:chPref/>
          <dgm:dir/>
          <dgm:animLvl val="lvl"/>
        </dgm:presLayoutVars>
      </dgm:prSet>
      <dgm:spPr/>
    </dgm:pt>
    <dgm:pt modelId="{543C5BE2-BF99-473F-AC2B-53D90606AF2B}" type="pres">
      <dgm:prSet presAssocID="{07786707-0CC0-40D4-882E-A227EFE6321D}" presName="composite" presStyleCnt="0"/>
      <dgm:spPr/>
    </dgm:pt>
    <dgm:pt modelId="{30F29E88-A852-4D9F-9D3B-C093942612A2}" type="pres">
      <dgm:prSet presAssocID="{07786707-0CC0-40D4-882E-A227EFE6321D}" presName="LShape" presStyleLbl="alignNode1" presStyleIdx="0" presStyleCnt="5"/>
      <dgm:spPr>
        <a:solidFill>
          <a:srgbClr val="000099"/>
        </a:solidFill>
      </dgm:spPr>
    </dgm:pt>
    <dgm:pt modelId="{7B959F51-1324-45A9-A6AB-0BF79AB39AC1}" type="pres">
      <dgm:prSet presAssocID="{07786707-0CC0-40D4-882E-A227EFE6321D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288ED7C6-CD19-439F-B7AF-BE0D04BC3E17}" type="pres">
      <dgm:prSet presAssocID="{07786707-0CC0-40D4-882E-A227EFE6321D}" presName="Triangle" presStyleLbl="alignNode1" presStyleIdx="1" presStyleCnt="5"/>
      <dgm:spPr>
        <a:solidFill>
          <a:srgbClr val="000099"/>
        </a:solidFill>
      </dgm:spPr>
    </dgm:pt>
    <dgm:pt modelId="{4CC92BCE-13FD-4B00-A7A4-AABCF513193A}" type="pres">
      <dgm:prSet presAssocID="{A6F56A85-7043-4270-8E0D-10F829318843}" presName="sibTrans" presStyleCnt="0"/>
      <dgm:spPr/>
    </dgm:pt>
    <dgm:pt modelId="{001BD958-6072-4295-BFE5-5C8EDA933E2A}" type="pres">
      <dgm:prSet presAssocID="{A6F56A85-7043-4270-8E0D-10F829318843}" presName="space" presStyleCnt="0"/>
      <dgm:spPr/>
    </dgm:pt>
    <dgm:pt modelId="{68433FBD-B853-4A82-8485-8B916D396349}" type="pres">
      <dgm:prSet presAssocID="{ED0A98DB-6121-4604-AAAA-4DE605033EDC}" presName="composite" presStyleCnt="0"/>
      <dgm:spPr/>
    </dgm:pt>
    <dgm:pt modelId="{48EC2838-FC46-4525-80C1-0CC539483EF8}" type="pres">
      <dgm:prSet presAssocID="{ED0A98DB-6121-4604-AAAA-4DE605033EDC}" presName="LShape" presStyleLbl="alignNode1" presStyleIdx="2" presStyleCnt="5"/>
      <dgm:spPr>
        <a:solidFill>
          <a:srgbClr val="000099"/>
        </a:solidFill>
      </dgm:spPr>
    </dgm:pt>
    <dgm:pt modelId="{7D972975-C52B-4037-A73D-05048ADA8E5E}" type="pres">
      <dgm:prSet presAssocID="{ED0A98DB-6121-4604-AAAA-4DE605033EDC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72CEA98B-A84C-45CE-9A5E-0509C22CCA96}" type="pres">
      <dgm:prSet presAssocID="{ED0A98DB-6121-4604-AAAA-4DE605033EDC}" presName="Triangle" presStyleLbl="alignNode1" presStyleIdx="3" presStyleCnt="5"/>
      <dgm:spPr>
        <a:solidFill>
          <a:srgbClr val="000099"/>
        </a:solidFill>
      </dgm:spPr>
    </dgm:pt>
    <dgm:pt modelId="{56AF1136-B28A-4F70-A89E-6F174736F611}" type="pres">
      <dgm:prSet presAssocID="{98FCAAB5-C82D-428C-AAAA-B27E562426EE}" presName="sibTrans" presStyleCnt="0"/>
      <dgm:spPr/>
    </dgm:pt>
    <dgm:pt modelId="{8C7EB6CF-0671-4054-BB1E-EBCCD27E2B32}" type="pres">
      <dgm:prSet presAssocID="{98FCAAB5-C82D-428C-AAAA-B27E562426EE}" presName="space" presStyleCnt="0"/>
      <dgm:spPr/>
    </dgm:pt>
    <dgm:pt modelId="{AE70C794-F877-49F4-8A1D-BD57B2EB0F36}" type="pres">
      <dgm:prSet presAssocID="{00AD87D2-ED53-4766-B7E6-406D90387A09}" presName="composite" presStyleCnt="0"/>
      <dgm:spPr/>
    </dgm:pt>
    <dgm:pt modelId="{D9EF9A61-F38E-49A8-B0D4-FAF98821203E}" type="pres">
      <dgm:prSet presAssocID="{00AD87D2-ED53-4766-B7E6-406D90387A09}" presName="LShape" presStyleLbl="alignNode1" presStyleIdx="4" presStyleCnt="5"/>
      <dgm:spPr>
        <a:solidFill>
          <a:srgbClr val="000099"/>
        </a:solidFill>
      </dgm:spPr>
    </dgm:pt>
    <dgm:pt modelId="{8E6D7428-917B-419F-B903-0FB31F8DC860}" type="pres">
      <dgm:prSet presAssocID="{00AD87D2-ED53-4766-B7E6-406D90387A09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13F5BF52-11BE-480E-A82C-CAF1ACA2F178}" type="presOf" srcId="{ED0A98DB-6121-4604-AAAA-4DE605033EDC}" destId="{7D972975-C52B-4037-A73D-05048ADA8E5E}" srcOrd="0" destOrd="0" presId="urn:microsoft.com/office/officeart/2009/3/layout/StepUpProcess#1"/>
    <dgm:cxn modelId="{2F35D384-5813-4A84-879E-6091C1EEFDAC}" srcId="{6FFC0943-A99D-4DBA-A70A-885FB518AC85}" destId="{07786707-0CC0-40D4-882E-A227EFE6321D}" srcOrd="0" destOrd="0" parTransId="{C9D316FF-5F67-4F6D-B869-66FD5DFBB432}" sibTransId="{A6F56A85-7043-4270-8E0D-10F829318843}"/>
    <dgm:cxn modelId="{3E1EB498-B4A6-4343-8EFA-27FF66DD4C7E}" srcId="{6FFC0943-A99D-4DBA-A70A-885FB518AC85}" destId="{ED0A98DB-6121-4604-AAAA-4DE605033EDC}" srcOrd="1" destOrd="0" parTransId="{813FDDF2-4E3D-4EF9-A6CC-749320503992}" sibTransId="{98FCAAB5-C82D-428C-AAAA-B27E562426EE}"/>
    <dgm:cxn modelId="{1FD384A7-7E47-4B1C-B3AD-53E3483F8ECC}" type="presOf" srcId="{07786707-0CC0-40D4-882E-A227EFE6321D}" destId="{7B959F51-1324-45A9-A6AB-0BF79AB39AC1}" srcOrd="0" destOrd="0" presId="urn:microsoft.com/office/officeart/2009/3/layout/StepUpProcess#1"/>
    <dgm:cxn modelId="{15FD0BE5-D1C5-4109-9CA0-C18FC95AB77B}" type="presOf" srcId="{00AD87D2-ED53-4766-B7E6-406D90387A09}" destId="{8E6D7428-917B-419F-B903-0FB31F8DC860}" srcOrd="0" destOrd="0" presId="urn:microsoft.com/office/officeart/2009/3/layout/StepUpProcess#1"/>
    <dgm:cxn modelId="{F17CA4E5-F73B-4AF6-9C80-37981CACAD4A}" type="presOf" srcId="{6FFC0943-A99D-4DBA-A70A-885FB518AC85}" destId="{96512554-32BA-409D-9819-4EAFB2F0F55B}" srcOrd="0" destOrd="0" presId="urn:microsoft.com/office/officeart/2009/3/layout/StepUpProcess#1"/>
    <dgm:cxn modelId="{0BA5CBE6-40DE-4046-93DD-6D425D343DB4}" srcId="{6FFC0943-A99D-4DBA-A70A-885FB518AC85}" destId="{00AD87D2-ED53-4766-B7E6-406D90387A09}" srcOrd="2" destOrd="0" parTransId="{A992F766-2C23-4837-871F-881754679F71}" sibTransId="{C794E537-F3B2-440E-9784-18461317449E}"/>
    <dgm:cxn modelId="{9E48C931-7181-4196-8BD6-6034CAA603CE}" type="presParOf" srcId="{96512554-32BA-409D-9819-4EAFB2F0F55B}" destId="{543C5BE2-BF99-473F-AC2B-53D90606AF2B}" srcOrd="0" destOrd="0" presId="urn:microsoft.com/office/officeart/2009/3/layout/StepUpProcess#1"/>
    <dgm:cxn modelId="{BD04528E-1A4A-457D-8F40-D2B5155BC791}" type="presParOf" srcId="{543C5BE2-BF99-473F-AC2B-53D90606AF2B}" destId="{30F29E88-A852-4D9F-9D3B-C093942612A2}" srcOrd="0" destOrd="0" presId="urn:microsoft.com/office/officeart/2009/3/layout/StepUpProcess#1"/>
    <dgm:cxn modelId="{4C3F0F0E-4BEC-452A-97B0-ADEC4770DFB8}" type="presParOf" srcId="{543C5BE2-BF99-473F-AC2B-53D90606AF2B}" destId="{7B959F51-1324-45A9-A6AB-0BF79AB39AC1}" srcOrd="1" destOrd="0" presId="urn:microsoft.com/office/officeart/2009/3/layout/StepUpProcess#1"/>
    <dgm:cxn modelId="{37D62611-AEDD-45CF-A04C-18F9F0C5F431}" type="presParOf" srcId="{543C5BE2-BF99-473F-AC2B-53D90606AF2B}" destId="{288ED7C6-CD19-439F-B7AF-BE0D04BC3E17}" srcOrd="2" destOrd="0" presId="urn:microsoft.com/office/officeart/2009/3/layout/StepUpProcess#1"/>
    <dgm:cxn modelId="{5D46A1FA-024E-48C8-914F-D40944FF93E5}" type="presParOf" srcId="{96512554-32BA-409D-9819-4EAFB2F0F55B}" destId="{4CC92BCE-13FD-4B00-A7A4-AABCF513193A}" srcOrd="1" destOrd="0" presId="urn:microsoft.com/office/officeart/2009/3/layout/StepUpProcess#1"/>
    <dgm:cxn modelId="{E89C5A88-D238-41B9-8EFC-8A3325018AB7}" type="presParOf" srcId="{4CC92BCE-13FD-4B00-A7A4-AABCF513193A}" destId="{001BD958-6072-4295-BFE5-5C8EDA933E2A}" srcOrd="0" destOrd="0" presId="urn:microsoft.com/office/officeart/2009/3/layout/StepUpProcess#1"/>
    <dgm:cxn modelId="{BA6F199A-ED69-4689-8F65-C15233B9900F}" type="presParOf" srcId="{96512554-32BA-409D-9819-4EAFB2F0F55B}" destId="{68433FBD-B853-4A82-8485-8B916D396349}" srcOrd="2" destOrd="0" presId="urn:microsoft.com/office/officeart/2009/3/layout/StepUpProcess#1"/>
    <dgm:cxn modelId="{F69AA2AB-801A-45D5-B6CC-67026B3622C9}" type="presParOf" srcId="{68433FBD-B853-4A82-8485-8B916D396349}" destId="{48EC2838-FC46-4525-80C1-0CC539483EF8}" srcOrd="0" destOrd="0" presId="urn:microsoft.com/office/officeart/2009/3/layout/StepUpProcess#1"/>
    <dgm:cxn modelId="{CF1E5B5E-A862-423E-A224-EB66EB09E0E3}" type="presParOf" srcId="{68433FBD-B853-4A82-8485-8B916D396349}" destId="{7D972975-C52B-4037-A73D-05048ADA8E5E}" srcOrd="1" destOrd="0" presId="urn:microsoft.com/office/officeart/2009/3/layout/StepUpProcess#1"/>
    <dgm:cxn modelId="{D6F7576B-62C6-4CBD-8B1E-214162570774}" type="presParOf" srcId="{68433FBD-B853-4A82-8485-8B916D396349}" destId="{72CEA98B-A84C-45CE-9A5E-0509C22CCA96}" srcOrd="2" destOrd="0" presId="urn:microsoft.com/office/officeart/2009/3/layout/StepUpProcess#1"/>
    <dgm:cxn modelId="{598A7225-F808-473C-9A9D-0FF3236AFCFC}" type="presParOf" srcId="{96512554-32BA-409D-9819-4EAFB2F0F55B}" destId="{56AF1136-B28A-4F70-A89E-6F174736F611}" srcOrd="3" destOrd="0" presId="urn:microsoft.com/office/officeart/2009/3/layout/StepUpProcess#1"/>
    <dgm:cxn modelId="{F4E82B1A-386F-4325-BF43-4ED618511ED3}" type="presParOf" srcId="{56AF1136-B28A-4F70-A89E-6F174736F611}" destId="{8C7EB6CF-0671-4054-BB1E-EBCCD27E2B32}" srcOrd="0" destOrd="0" presId="urn:microsoft.com/office/officeart/2009/3/layout/StepUpProcess#1"/>
    <dgm:cxn modelId="{2299F2FF-1513-42F3-B260-9E8BF9A14647}" type="presParOf" srcId="{96512554-32BA-409D-9819-4EAFB2F0F55B}" destId="{AE70C794-F877-49F4-8A1D-BD57B2EB0F36}" srcOrd="4" destOrd="0" presId="urn:microsoft.com/office/officeart/2009/3/layout/StepUpProcess#1"/>
    <dgm:cxn modelId="{CEB87C83-9E61-4A2C-B937-5BEA177903CC}" type="presParOf" srcId="{AE70C794-F877-49F4-8A1D-BD57B2EB0F36}" destId="{D9EF9A61-F38E-49A8-B0D4-FAF98821203E}" srcOrd="0" destOrd="0" presId="urn:microsoft.com/office/officeart/2009/3/layout/StepUpProcess#1"/>
    <dgm:cxn modelId="{C8218452-8C86-49FE-8866-CE7DF4F9974E}" type="presParOf" srcId="{AE70C794-F877-49F4-8A1D-BD57B2EB0F36}" destId="{8E6D7428-917B-419F-B903-0FB31F8DC860}" srcOrd="1" destOrd="0" presId="urn:microsoft.com/office/officeart/2009/3/layout/StepUpProcess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29E88-A852-4D9F-9D3B-C093942612A2}">
      <dsp:nvSpPr>
        <dsp:cNvPr id="0" name=""/>
        <dsp:cNvSpPr/>
      </dsp:nvSpPr>
      <dsp:spPr>
        <a:xfrm rot="5400000">
          <a:off x="507673" y="1770520"/>
          <a:ext cx="1519334" cy="2528139"/>
        </a:xfrm>
        <a:prstGeom prst="corner">
          <a:avLst>
            <a:gd name="adj1" fmla="val 16120"/>
            <a:gd name="adj2" fmla="val 16110"/>
          </a:avLst>
        </a:prstGeom>
        <a:solidFill>
          <a:srgbClr val="000099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959F51-1324-45A9-A6AB-0BF79AB39AC1}">
      <dsp:nvSpPr>
        <dsp:cNvPr id="0" name=""/>
        <dsp:cNvSpPr/>
      </dsp:nvSpPr>
      <dsp:spPr bwMode="white">
        <a:xfrm>
          <a:off x="254058" y="2525889"/>
          <a:ext cx="2282418" cy="20006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48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DB</a:t>
          </a:r>
          <a:endParaRPr lang="zh-CN" altLang="en-US" sz="48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254058" y="2525889"/>
        <a:ext cx="2282418" cy="2000673"/>
      </dsp:txXfrm>
    </dsp:sp>
    <dsp:sp modelId="{288ED7C6-CD19-439F-B7AF-BE0D04BC3E17}">
      <dsp:nvSpPr>
        <dsp:cNvPr id="0" name=""/>
        <dsp:cNvSpPr/>
      </dsp:nvSpPr>
      <dsp:spPr>
        <a:xfrm>
          <a:off x="2105832" y="1584396"/>
          <a:ext cx="430644" cy="430644"/>
        </a:xfrm>
        <a:prstGeom prst="triangle">
          <a:avLst>
            <a:gd name="adj" fmla="val 100000"/>
          </a:avLst>
        </a:prstGeom>
        <a:solidFill>
          <a:srgbClr val="000099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EC2838-FC46-4525-80C1-0CC539483EF8}">
      <dsp:nvSpPr>
        <dsp:cNvPr id="0" name=""/>
        <dsp:cNvSpPr/>
      </dsp:nvSpPr>
      <dsp:spPr>
        <a:xfrm rot="5400000">
          <a:off x="3301799" y="1079111"/>
          <a:ext cx="1519334" cy="2528139"/>
        </a:xfrm>
        <a:prstGeom prst="corner">
          <a:avLst>
            <a:gd name="adj1" fmla="val 16120"/>
            <a:gd name="adj2" fmla="val 16110"/>
          </a:avLst>
        </a:prstGeom>
        <a:solidFill>
          <a:srgbClr val="000099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972975-C52B-4037-A73D-05048ADA8E5E}">
      <dsp:nvSpPr>
        <dsp:cNvPr id="0" name=""/>
        <dsp:cNvSpPr/>
      </dsp:nvSpPr>
      <dsp:spPr bwMode="white">
        <a:xfrm>
          <a:off x="3048184" y="1834480"/>
          <a:ext cx="2282418" cy="20006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48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逻辑</a:t>
          </a:r>
        </a:p>
      </dsp:txBody>
      <dsp:txXfrm>
        <a:off x="3048184" y="1834480"/>
        <a:ext cx="2282418" cy="2000673"/>
      </dsp:txXfrm>
    </dsp:sp>
    <dsp:sp modelId="{72CEA98B-A84C-45CE-9A5E-0509C22CCA96}">
      <dsp:nvSpPr>
        <dsp:cNvPr id="0" name=""/>
        <dsp:cNvSpPr/>
      </dsp:nvSpPr>
      <dsp:spPr>
        <a:xfrm>
          <a:off x="4899957" y="892986"/>
          <a:ext cx="430644" cy="430644"/>
        </a:xfrm>
        <a:prstGeom prst="triangle">
          <a:avLst>
            <a:gd name="adj" fmla="val 100000"/>
          </a:avLst>
        </a:prstGeom>
        <a:solidFill>
          <a:srgbClr val="000099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EF9A61-F38E-49A8-B0D4-FAF98821203E}">
      <dsp:nvSpPr>
        <dsp:cNvPr id="0" name=""/>
        <dsp:cNvSpPr/>
      </dsp:nvSpPr>
      <dsp:spPr>
        <a:xfrm rot="5400000">
          <a:off x="6095925" y="387702"/>
          <a:ext cx="1519334" cy="2528139"/>
        </a:xfrm>
        <a:prstGeom prst="corner">
          <a:avLst>
            <a:gd name="adj1" fmla="val 16120"/>
            <a:gd name="adj2" fmla="val 16110"/>
          </a:avLst>
        </a:prstGeom>
        <a:solidFill>
          <a:srgbClr val="000099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6D7428-917B-419F-B903-0FB31F8DC860}">
      <dsp:nvSpPr>
        <dsp:cNvPr id="0" name=""/>
        <dsp:cNvSpPr/>
      </dsp:nvSpPr>
      <dsp:spPr bwMode="white">
        <a:xfrm>
          <a:off x="5842310" y="1143070"/>
          <a:ext cx="2282418" cy="20006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4800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序列化</a:t>
          </a:r>
        </a:p>
      </dsp:txBody>
      <dsp:txXfrm>
        <a:off x="5842310" y="1143070"/>
        <a:ext cx="2282418" cy="20006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#1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bkpt" val="fixed"/>
          <dgm:param type="bkPtFixedVal" val="1"/>
          <dgm:param type="off" val="off"/>
          <dgm:param type="grDir" val="bL"/>
          <dgm:param type="flowDir" val="row"/>
        </dgm:alg>
      </dgm:if>
      <dgm:else name="Name2">
        <dgm:alg type="snake">
          <dgm:param type="bkpt" val="fixed"/>
          <dgm:param type="bkPtFixedVal" val="1"/>
          <dgm:param type="off" val="off"/>
          <dgm:param type="grDir" val="bR"/>
          <dgm:param type="flowDir" val="row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9AC13-4FDD-4BFE-90CC-8E88A9485F14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EA21D-08F4-4169-97AE-6B6DCCA5D4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67A00-3045-4B9F-8BCB-A8741D6ADC7C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8D025-D0DD-46F9-9939-C507D9D808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sv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tangym@ihep.ac.c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2192002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1859280" y="95733"/>
            <a:ext cx="97492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dirty="0">
                <a:latin typeface="隶书" panose="02010509060101010101" pitchFamily="49" charset="-122"/>
                <a:ea typeface="隶书" panose="02010509060101010101" pitchFamily="49" charset="-122"/>
              </a:rPr>
              <a:t>中国科学院高能物理研究所 </a:t>
            </a:r>
            <a:r>
              <a:rPr lang="en-US" altLang="zh-CN" sz="26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Institute of High Energy Physics, CAS</a:t>
            </a:r>
            <a:endParaRPr lang="zh-CN" altLang="en-US" sz="2600" dirty="0">
              <a:latin typeface="Times New Roman" panose="02020603050405020304" pitchFamily="18" charset="0"/>
              <a:ea typeface="隶书" panose="020105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1119518" y="1669683"/>
            <a:ext cx="995295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zh-CN" altLang="en-US" sz="4800" b="0" i="0" u="none" strike="noStrike" kern="1200" cap="none" spc="6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lt"/>
              </a:rPr>
              <a:t>高性能元数据服务器设计与实现</a:t>
            </a:r>
            <a:br>
              <a:rPr kumimoji="0" lang="zh-CN" altLang="en-US" sz="4800" b="0" i="0" u="none" strike="noStrike" kern="1200" cap="none" spc="6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lt"/>
              </a:rPr>
            </a:br>
            <a:r>
              <a:rPr kumimoji="0" lang="en-US" altLang="zh-CN" sz="4000" b="0" i="0" u="none" strike="noStrike" kern="1200" cap="none" spc="6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lt"/>
              </a:rPr>
              <a:t>high performance metadata server</a:t>
            </a:r>
            <a:endParaRPr lang="zh-CN" altLang="en-US" sz="3200" b="1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633382" y="3951905"/>
            <a:ext cx="4925233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       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报告人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: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唐元鸣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高能物理研究所计算中心 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2024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8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月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18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日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904702" y="3265714"/>
            <a:ext cx="10329355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11827425" y="6452261"/>
            <a:ext cx="293717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9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199938" y="3137214"/>
            <a:ext cx="113049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高性能元数据服务实现</a:t>
            </a:r>
          </a:p>
        </p:txBody>
      </p:sp>
      <p:sp>
        <p:nvSpPr>
          <p:cNvPr id="18" name="标题 1"/>
          <p:cNvSpPr txBox="1"/>
          <p:nvPr/>
        </p:nvSpPr>
        <p:spPr>
          <a:xfrm>
            <a:off x="4951615" y="102764"/>
            <a:ext cx="2288770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199938" y="3985783"/>
            <a:ext cx="80922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性能分析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199938" y="1452102"/>
            <a:ext cx="80922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背景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199938" y="2294658"/>
            <a:ext cx="8092202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高性能元数据服务设计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标题 1"/>
          <p:cNvSpPr txBox="1"/>
          <p:nvPr/>
        </p:nvSpPr>
        <p:spPr>
          <a:xfrm>
            <a:off x="1312062" y="92878"/>
            <a:ext cx="9041003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高性能元数据服务设计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1736070" y="6452235"/>
            <a:ext cx="4559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10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73167" y="1006562"/>
            <a:ext cx="84276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针对元数据耦合度高：细粒度划分元数据；引入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entry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独立索引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UUID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6" name="表格 7"/>
          <p:cNvGraphicFramePr>
            <a:graphicFrameLocks noGrp="1"/>
          </p:cNvGraphicFramePr>
          <p:nvPr/>
        </p:nvGraphicFramePr>
        <p:xfrm>
          <a:off x="473168" y="1492427"/>
          <a:ext cx="4944532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40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0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40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40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1485"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Dir</a:t>
                      </a:r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File</a:t>
                      </a:r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entry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485">
                <a:tc rowSpan="6">
                  <a:txBody>
                    <a:bodyPr/>
                    <a:lstStyle/>
                    <a:p>
                      <a:pPr algn="ctr"/>
                      <a:endParaRPr lang="en-US" altLang="zh-CN" sz="1000" dirty="0"/>
                    </a:p>
                    <a:p>
                      <a:pPr algn="ctr"/>
                      <a:endParaRPr lang="en-US" altLang="zh-CN" sz="1000" dirty="0"/>
                    </a:p>
                    <a:p>
                      <a:pPr algn="ctr"/>
                      <a:endParaRPr lang="en-US" altLang="zh-CN" sz="1000" dirty="0"/>
                    </a:p>
                    <a:p>
                      <a:pPr algn="ctr"/>
                      <a:r>
                        <a:rPr lang="en-US" altLang="zh-CN" sz="1000" dirty="0"/>
                        <a:t>MD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>
                          <a:solidFill>
                            <a:schemeClr val="tx1"/>
                          </a:solidFill>
                        </a:rPr>
                        <a:t>常用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>
                          <a:solidFill>
                            <a:schemeClr val="tx1"/>
                          </a:solidFill>
                        </a:rPr>
                        <a:t>不常用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>
                          <a:solidFill>
                            <a:schemeClr val="tx1"/>
                          </a:solidFill>
                        </a:rPr>
                        <a:t>常用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b="1" dirty="0">
                          <a:solidFill>
                            <a:schemeClr val="tx1"/>
                          </a:solidFill>
                        </a:rPr>
                        <a:t>不常用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48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dirty="0"/>
                        <a:t>type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err="1"/>
                        <a:t>atime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type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err="1"/>
                        <a:t>ctime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48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UUID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err="1"/>
                        <a:t>pinode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UUID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err="1"/>
                        <a:t>atime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48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err="1"/>
                        <a:t>uid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mode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err="1"/>
                        <a:t>nlink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blocks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48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err="1"/>
                        <a:t>ctime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err="1"/>
                        <a:t>blksize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size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mode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48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quota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dirty="0" err="1"/>
                        <a:t>uid</a:t>
                      </a:r>
                      <a:endParaRPr lang="en-US" altLang="zh-C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48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err="1"/>
                        <a:t>mkdir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38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err="1"/>
                        <a:t>file_rename</a:t>
                      </a:r>
                      <a:endParaRPr lang="en-US" altLang="zh-CN" sz="1000" dirty="0"/>
                    </a:p>
                    <a:p>
                      <a:pPr algn="ctr"/>
                      <a:r>
                        <a:rPr lang="en-US" altLang="zh-CN" sz="1000" dirty="0"/>
                        <a:t>(10%)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48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err="1"/>
                        <a:t>dir_rename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48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rm(10%)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48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err="1"/>
                        <a:t>chmod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48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err="1"/>
                        <a:t>chown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148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open(50%)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148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touch(10%)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48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find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148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000" dirty="0"/>
                        <a:t>stat(10%)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0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0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00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148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000" dirty="0" err="1"/>
                        <a:t>rmdir</a:t>
                      </a:r>
                      <a:endParaRPr lang="en-US" altLang="zh-C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00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929434" y="6033947"/>
            <a:ext cx="20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常见操作涉及元数据表</a:t>
            </a:r>
          </a:p>
        </p:txBody>
      </p:sp>
      <p:sp>
        <p:nvSpPr>
          <p:cNvPr id="4" name="矩形 3"/>
          <p:cNvSpPr/>
          <p:nvPr/>
        </p:nvSpPr>
        <p:spPr>
          <a:xfrm>
            <a:off x="5796403" y="1592701"/>
            <a:ext cx="5571067" cy="767190"/>
          </a:xfrm>
          <a:prstGeom prst="rect">
            <a:avLst/>
          </a:prstGeom>
          <a:gradFill>
            <a:gsLst>
              <a:gs pos="0">
                <a:schemeClr val="bg1"/>
              </a:gs>
              <a:gs pos="77000">
                <a:srgbClr val="E9EBF5"/>
              </a:gs>
              <a:gs pos="100000">
                <a:srgbClr val="CFD5EA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目录常用元数据</a:t>
            </a:r>
          </a:p>
          <a:p>
            <a:pPr algn="ctr"/>
            <a:r>
              <a:rPr lang="en-US" altLang="zh-CN" dirty="0">
                <a:solidFill>
                  <a:schemeClr val="tx1"/>
                </a:solidFill>
              </a:rPr>
              <a:t>{</a:t>
            </a:r>
            <a:r>
              <a:rPr lang="en-US" altLang="zh-CN" dirty="0" err="1">
                <a:solidFill>
                  <a:schemeClr val="tx1"/>
                </a:solidFill>
              </a:rPr>
              <a:t>DInodeCom</a:t>
            </a:r>
            <a:r>
              <a:rPr lang="en-US" altLang="zh-CN" dirty="0">
                <a:solidFill>
                  <a:schemeClr val="tx1"/>
                </a:solidFill>
              </a:rPr>
              <a:t>: {type, UUID, size, </a:t>
            </a:r>
            <a:r>
              <a:rPr lang="en-US" altLang="zh-CN" dirty="0" err="1">
                <a:solidFill>
                  <a:schemeClr val="tx1"/>
                </a:solidFill>
              </a:rPr>
              <a:t>ctime</a:t>
            </a:r>
            <a:r>
              <a:rPr lang="en-US" altLang="zh-CN" dirty="0">
                <a:solidFill>
                  <a:schemeClr val="tx1"/>
                </a:solidFill>
              </a:rPr>
              <a:t>, quota, gid, </a:t>
            </a:r>
            <a:r>
              <a:rPr lang="en-US" altLang="zh-CN" dirty="0" err="1">
                <a:solidFill>
                  <a:schemeClr val="tx1"/>
                </a:solidFill>
              </a:rPr>
              <a:t>uid</a:t>
            </a:r>
            <a:r>
              <a:rPr lang="en-US" altLang="zh-CN" dirty="0">
                <a:solidFill>
                  <a:schemeClr val="tx1"/>
                </a:solidFill>
              </a:rPr>
              <a:t>, …}}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796402" y="2479961"/>
            <a:ext cx="5571067" cy="767190"/>
          </a:xfrm>
          <a:prstGeom prst="rect">
            <a:avLst/>
          </a:prstGeom>
          <a:gradFill>
            <a:gsLst>
              <a:gs pos="0">
                <a:schemeClr val="bg1"/>
              </a:gs>
              <a:gs pos="77000">
                <a:srgbClr val="E9EBF5"/>
              </a:gs>
              <a:gs pos="100000">
                <a:srgbClr val="CFD5EA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目录不常用元数据</a:t>
            </a:r>
            <a:endParaRPr lang="en-US" altLang="zh-CN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dirty="0">
                <a:solidFill>
                  <a:schemeClr val="tx1"/>
                </a:solidFill>
              </a:rPr>
              <a:t>{</a:t>
            </a:r>
            <a:r>
              <a:rPr lang="en-US" altLang="zh-CN" dirty="0" err="1">
                <a:solidFill>
                  <a:schemeClr val="tx1"/>
                </a:solidFill>
              </a:rPr>
              <a:t>DInodeUnCom</a:t>
            </a:r>
            <a:r>
              <a:rPr lang="en-US" altLang="zh-CN" dirty="0">
                <a:solidFill>
                  <a:schemeClr val="tx1"/>
                </a:solidFill>
              </a:rPr>
              <a:t>: {</a:t>
            </a:r>
            <a:r>
              <a:rPr lang="en-US" altLang="zh-CN" dirty="0" err="1">
                <a:solidFill>
                  <a:schemeClr val="tx1"/>
                </a:solidFill>
              </a:rPr>
              <a:t>atime</a:t>
            </a:r>
            <a:r>
              <a:rPr lang="en-US" altLang="zh-CN" dirty="0">
                <a:solidFill>
                  <a:schemeClr val="tx1"/>
                </a:solidFill>
              </a:rPr>
              <a:t>, </a:t>
            </a:r>
            <a:r>
              <a:rPr lang="en-US" altLang="zh-CN" dirty="0" err="1">
                <a:solidFill>
                  <a:schemeClr val="tx1"/>
                </a:solidFill>
              </a:rPr>
              <a:t>mtime</a:t>
            </a:r>
            <a:r>
              <a:rPr lang="en-US" altLang="zh-CN" dirty="0">
                <a:solidFill>
                  <a:schemeClr val="tx1"/>
                </a:solidFill>
              </a:rPr>
              <a:t>, </a:t>
            </a:r>
            <a:r>
              <a:rPr lang="en-US" altLang="zh-CN" dirty="0" err="1">
                <a:solidFill>
                  <a:schemeClr val="tx1"/>
                </a:solidFill>
              </a:rPr>
              <a:t>parentinode</a:t>
            </a:r>
            <a:r>
              <a:rPr lang="en-US" altLang="zh-CN" dirty="0">
                <a:solidFill>
                  <a:schemeClr val="tx1"/>
                </a:solidFill>
              </a:rPr>
              <a:t>, </a:t>
            </a:r>
            <a:r>
              <a:rPr lang="en-US" altLang="zh-CN" dirty="0" err="1">
                <a:solidFill>
                  <a:schemeClr val="tx1"/>
                </a:solidFill>
              </a:rPr>
              <a:t>blksize</a:t>
            </a:r>
            <a:r>
              <a:rPr lang="en-US" altLang="zh-CN" dirty="0">
                <a:solidFill>
                  <a:schemeClr val="tx1"/>
                </a:solidFill>
              </a:rPr>
              <a:t>, mode, …}}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796402" y="5151893"/>
            <a:ext cx="5571067" cy="767190"/>
          </a:xfrm>
          <a:prstGeom prst="rect">
            <a:avLst/>
          </a:prstGeom>
          <a:gradFill>
            <a:gsLst>
              <a:gs pos="0">
                <a:schemeClr val="bg1"/>
              </a:gs>
              <a:gs pos="77000">
                <a:srgbClr val="E9EBF5"/>
              </a:gs>
              <a:gs pos="100000">
                <a:srgbClr val="CFD5EA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>
              <a:solidFill>
                <a:schemeClr val="tx1"/>
              </a:solidFill>
            </a:endParaRPr>
          </a:p>
          <a:p>
            <a:pPr algn="ctr"/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目录项</a:t>
            </a:r>
            <a:endParaRPr lang="en-US" altLang="zh-CN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dirty="0">
                <a:solidFill>
                  <a:schemeClr val="tx1"/>
                </a:solidFill>
              </a:rPr>
              <a:t>{DUUID: {{dir_1:dir_1_inode}, …, {file_1:file_1_inode}, …}}</a:t>
            </a:r>
          </a:p>
          <a:p>
            <a:pPr algn="ctr"/>
            <a:endParaRPr lang="zh-CN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5796402" y="4261249"/>
            <a:ext cx="5571067" cy="767190"/>
          </a:xfrm>
          <a:prstGeom prst="rect">
            <a:avLst/>
          </a:prstGeom>
          <a:gradFill>
            <a:gsLst>
              <a:gs pos="0">
                <a:schemeClr val="bg1"/>
              </a:gs>
              <a:gs pos="77000">
                <a:srgbClr val="E9EBF5"/>
              </a:gs>
              <a:gs pos="100000">
                <a:srgbClr val="CFD5EA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文件不常用元数据</a:t>
            </a:r>
            <a:endParaRPr lang="en-US" altLang="zh-CN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dirty="0">
                <a:solidFill>
                  <a:schemeClr val="tx1"/>
                </a:solidFill>
              </a:rPr>
              <a:t>{</a:t>
            </a:r>
            <a:r>
              <a:rPr lang="en-US" altLang="zh-CN" dirty="0" err="1">
                <a:solidFill>
                  <a:schemeClr val="tx1"/>
                </a:solidFill>
              </a:rPr>
              <a:t>FInodeUnCom</a:t>
            </a:r>
            <a:r>
              <a:rPr lang="en-US" altLang="zh-CN" dirty="0">
                <a:solidFill>
                  <a:schemeClr val="tx1"/>
                </a:solidFill>
              </a:rPr>
              <a:t>: {</a:t>
            </a:r>
            <a:r>
              <a:rPr lang="en-US" altLang="zh-CN" dirty="0" err="1">
                <a:solidFill>
                  <a:schemeClr val="tx1"/>
                </a:solidFill>
              </a:rPr>
              <a:t>atime</a:t>
            </a:r>
            <a:r>
              <a:rPr lang="en-US" altLang="zh-CN" dirty="0">
                <a:solidFill>
                  <a:schemeClr val="tx1"/>
                </a:solidFill>
              </a:rPr>
              <a:t>, </a:t>
            </a:r>
            <a:r>
              <a:rPr lang="en-US" altLang="zh-CN" dirty="0" err="1">
                <a:solidFill>
                  <a:schemeClr val="tx1"/>
                </a:solidFill>
              </a:rPr>
              <a:t>mtime</a:t>
            </a:r>
            <a:r>
              <a:rPr lang="en-US" altLang="zh-CN" dirty="0">
                <a:solidFill>
                  <a:schemeClr val="tx1"/>
                </a:solidFill>
              </a:rPr>
              <a:t>, blocks, mode, …}}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796402" y="3370605"/>
            <a:ext cx="5571067" cy="767190"/>
          </a:xfrm>
          <a:prstGeom prst="rect">
            <a:avLst/>
          </a:prstGeom>
          <a:gradFill>
            <a:gsLst>
              <a:gs pos="0">
                <a:schemeClr val="bg1"/>
              </a:gs>
              <a:gs pos="77000">
                <a:srgbClr val="E9EBF5"/>
              </a:gs>
              <a:gs pos="100000">
                <a:srgbClr val="CFD5EA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文件常用元数据</a:t>
            </a:r>
            <a:endParaRPr lang="en-US" altLang="zh-CN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dirty="0">
                <a:solidFill>
                  <a:schemeClr val="tx1"/>
                </a:solidFill>
              </a:rPr>
              <a:t>{</a:t>
            </a:r>
            <a:r>
              <a:rPr lang="en-US" altLang="zh-CN" dirty="0" err="1">
                <a:solidFill>
                  <a:schemeClr val="tx1"/>
                </a:solidFill>
              </a:rPr>
              <a:t>FInodeCom</a:t>
            </a:r>
            <a:r>
              <a:rPr lang="en-US" altLang="zh-CN" dirty="0">
                <a:solidFill>
                  <a:schemeClr val="tx1"/>
                </a:solidFill>
              </a:rPr>
              <a:t>: {type, </a:t>
            </a:r>
            <a:r>
              <a:rPr lang="en-US" altLang="zh-CN" dirty="0" err="1">
                <a:solidFill>
                  <a:schemeClr val="tx1"/>
                </a:solidFill>
              </a:rPr>
              <a:t>parentinode</a:t>
            </a:r>
            <a:r>
              <a:rPr lang="en-US" altLang="zh-CN" dirty="0">
                <a:solidFill>
                  <a:schemeClr val="tx1"/>
                </a:solidFill>
              </a:rPr>
              <a:t>, UUID, </a:t>
            </a:r>
            <a:r>
              <a:rPr lang="en-US" altLang="zh-CN" dirty="0" err="1">
                <a:solidFill>
                  <a:schemeClr val="tx1"/>
                </a:solidFill>
              </a:rPr>
              <a:t>nlinks</a:t>
            </a:r>
            <a:r>
              <a:rPr lang="en-US" altLang="zh-CN" dirty="0">
                <a:solidFill>
                  <a:schemeClr val="tx1"/>
                </a:solidFill>
              </a:rPr>
              <a:t>, size, </a:t>
            </a:r>
            <a:r>
              <a:rPr lang="en-US" altLang="zh-CN" dirty="0" err="1">
                <a:solidFill>
                  <a:schemeClr val="tx1"/>
                </a:solidFill>
              </a:rPr>
              <a:t>ctime</a:t>
            </a:r>
            <a:r>
              <a:rPr lang="en-US" altLang="zh-CN" dirty="0">
                <a:solidFill>
                  <a:schemeClr val="tx1"/>
                </a:solidFill>
              </a:rPr>
              <a:t>, blocks, gid, </a:t>
            </a:r>
            <a:r>
              <a:rPr lang="en-US" altLang="zh-CN" dirty="0" err="1">
                <a:solidFill>
                  <a:schemeClr val="tx1"/>
                </a:solidFill>
              </a:rPr>
              <a:t>uid</a:t>
            </a:r>
            <a:r>
              <a:rPr lang="en-US" altLang="zh-CN" dirty="0">
                <a:solidFill>
                  <a:schemeClr val="tx1"/>
                </a:solidFill>
              </a:rPr>
              <a:t>, …}}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4851883" y="3191933"/>
            <a:ext cx="287867" cy="28348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139750" y="3924821"/>
            <a:ext cx="3687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高频访问</a:t>
            </a:r>
          </a:p>
        </p:txBody>
      </p:sp>
      <p:sp>
        <p:nvSpPr>
          <p:cNvPr id="11" name="矩形 10"/>
          <p:cNvSpPr/>
          <p:nvPr/>
        </p:nvSpPr>
        <p:spPr>
          <a:xfrm>
            <a:off x="473167" y="3835400"/>
            <a:ext cx="4944532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73167" y="5296660"/>
            <a:ext cx="4944532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标题 1"/>
          <p:cNvSpPr txBox="1"/>
          <p:nvPr/>
        </p:nvSpPr>
        <p:spPr>
          <a:xfrm>
            <a:off x="1312062" y="92878"/>
            <a:ext cx="9041003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高性能元数据服务设计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1756390" y="6452235"/>
            <a:ext cx="4565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11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73168" y="1092317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针对容量不满足大数据需求：</a:t>
            </a:r>
          </a:p>
        </p:txBody>
      </p:sp>
      <p:sp>
        <p:nvSpPr>
          <p:cNvPr id="17" name="流程图: 磁盘 16"/>
          <p:cNvSpPr/>
          <p:nvPr/>
        </p:nvSpPr>
        <p:spPr>
          <a:xfrm>
            <a:off x="5537199" y="1761067"/>
            <a:ext cx="999067" cy="1417734"/>
          </a:xfrm>
          <a:prstGeom prst="flowChartMagneticDisk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3E649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DMS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8" name="立方体 17"/>
          <p:cNvSpPr/>
          <p:nvPr/>
        </p:nvSpPr>
        <p:spPr>
          <a:xfrm>
            <a:off x="3681797" y="4244514"/>
            <a:ext cx="1175954" cy="1113690"/>
          </a:xfrm>
          <a:prstGeom prst="cube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FMS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0" name="立方体 19"/>
          <p:cNvSpPr/>
          <p:nvPr/>
        </p:nvSpPr>
        <p:spPr>
          <a:xfrm>
            <a:off x="7101416" y="4244513"/>
            <a:ext cx="1175954" cy="1113691"/>
          </a:xfrm>
          <a:prstGeom prst="cube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FMS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4" name="立方体 23"/>
          <p:cNvSpPr/>
          <p:nvPr/>
        </p:nvSpPr>
        <p:spPr>
          <a:xfrm>
            <a:off x="5262457" y="4244514"/>
            <a:ext cx="1175954" cy="1113691"/>
          </a:xfrm>
          <a:prstGeom prst="cube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FMS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536266" y="4444644"/>
            <a:ext cx="774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…</a:t>
            </a:r>
            <a:endParaRPr lang="zh-CN" altLang="en-US" sz="4000" dirty="0"/>
          </a:p>
        </p:txBody>
      </p:sp>
      <p:sp>
        <p:nvSpPr>
          <p:cNvPr id="31" name="文本框 30"/>
          <p:cNvSpPr txBox="1"/>
          <p:nvPr/>
        </p:nvSpPr>
        <p:spPr>
          <a:xfrm>
            <a:off x="601133" y="1761067"/>
            <a:ext cx="43603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采用多机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MDS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方案扩容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采取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Directory Metadata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File Metadata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分开存储策略实现扩展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标题 1"/>
          <p:cNvSpPr txBox="1"/>
          <p:nvPr/>
        </p:nvSpPr>
        <p:spPr>
          <a:xfrm>
            <a:off x="1312062" y="92878"/>
            <a:ext cx="9041003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高性能元数据服务设计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1735988" y="6457889"/>
            <a:ext cx="45601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12</a:t>
            </a:r>
            <a:endParaRPr lang="zh-CN" altLang="en-US" sz="20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73167" y="1092317"/>
            <a:ext cx="3447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针对单机服务器性能有限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592396" y="1499953"/>
            <a:ext cx="43016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通过元数据解耦，提升元数据操作性能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通过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DMS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FMS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分离设计，解决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MDS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容量有限和可扩展性的问题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DMS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负载仍然过高？使用客户端缓存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3615668" y="1458381"/>
            <a:ext cx="4433789" cy="4211676"/>
            <a:chOff x="3660291" y="422177"/>
            <a:chExt cx="4807642" cy="4296626"/>
          </a:xfrm>
        </p:grpSpPr>
        <p:grpSp>
          <p:nvGrpSpPr>
            <p:cNvPr id="35" name="组合 34"/>
            <p:cNvGrpSpPr/>
            <p:nvPr/>
          </p:nvGrpSpPr>
          <p:grpSpPr>
            <a:xfrm>
              <a:off x="3660291" y="422177"/>
              <a:ext cx="4015637" cy="4296626"/>
              <a:chOff x="1839880" y="724180"/>
              <a:chExt cx="4015637" cy="4296626"/>
            </a:xfrm>
          </p:grpSpPr>
          <p:sp>
            <p:nvSpPr>
              <p:cNvPr id="38" name="椭圆 37"/>
              <p:cNvSpPr/>
              <p:nvPr/>
            </p:nvSpPr>
            <p:spPr>
              <a:xfrm>
                <a:off x="4303552" y="724180"/>
                <a:ext cx="654342" cy="62917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>
                    <a:solidFill>
                      <a:schemeClr val="tx1"/>
                    </a:solidFill>
                  </a:rPr>
                  <a:t>A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椭圆 38"/>
              <p:cNvSpPr/>
              <p:nvPr/>
            </p:nvSpPr>
            <p:spPr>
              <a:xfrm>
                <a:off x="3649210" y="1553363"/>
                <a:ext cx="654342" cy="62917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>
                    <a:solidFill>
                      <a:schemeClr val="tx1"/>
                    </a:solidFill>
                  </a:rPr>
                  <a:t>B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椭圆 39"/>
              <p:cNvSpPr/>
              <p:nvPr/>
            </p:nvSpPr>
            <p:spPr>
              <a:xfrm>
                <a:off x="4957894" y="1557561"/>
                <a:ext cx="654342" cy="62917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>
                    <a:solidFill>
                      <a:schemeClr val="tx1"/>
                    </a:solidFill>
                  </a:rPr>
                  <a:t>C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2828486" y="2361571"/>
                <a:ext cx="654342" cy="62917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>
                    <a:solidFill>
                      <a:schemeClr val="tx1"/>
                    </a:solidFill>
                  </a:rPr>
                  <a:t>D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椭圆 41"/>
              <p:cNvSpPr/>
              <p:nvPr/>
            </p:nvSpPr>
            <p:spPr>
              <a:xfrm>
                <a:off x="4399378" y="2410438"/>
                <a:ext cx="654342" cy="62917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>
                    <a:solidFill>
                      <a:schemeClr val="tx1"/>
                    </a:solidFill>
                  </a:rPr>
                  <a:t>E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椭圆 42"/>
              <p:cNvSpPr/>
              <p:nvPr/>
            </p:nvSpPr>
            <p:spPr>
              <a:xfrm>
                <a:off x="3649210" y="3350002"/>
                <a:ext cx="654342" cy="629175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>
                    <a:solidFill>
                      <a:schemeClr val="bg1"/>
                    </a:solidFill>
                  </a:rPr>
                  <a:t>F</a:t>
                </a:r>
                <a:endParaRPr lang="zh-CN" alt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4" name="椭圆 43"/>
              <p:cNvSpPr/>
              <p:nvPr/>
            </p:nvSpPr>
            <p:spPr>
              <a:xfrm>
                <a:off x="5201175" y="3350002"/>
                <a:ext cx="654342" cy="62917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dirty="0">
                    <a:solidFill>
                      <a:schemeClr val="tx1"/>
                    </a:solidFill>
                  </a:rPr>
                  <a:t>G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5" name="直接连接符 44"/>
              <p:cNvCxnSpPr>
                <a:stCxn id="38" idx="4"/>
                <a:endCxn id="39" idx="0"/>
              </p:cNvCxnSpPr>
              <p:nvPr/>
            </p:nvCxnSpPr>
            <p:spPr>
              <a:xfrm flipH="1">
                <a:off x="3976381" y="1353355"/>
                <a:ext cx="654342" cy="20000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 45"/>
              <p:cNvCxnSpPr>
                <a:stCxn id="38" idx="4"/>
                <a:endCxn id="40" idx="0"/>
              </p:cNvCxnSpPr>
              <p:nvPr/>
            </p:nvCxnSpPr>
            <p:spPr>
              <a:xfrm>
                <a:off x="4630723" y="1353355"/>
                <a:ext cx="654342" cy="20420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>
                <a:stCxn id="39" idx="4"/>
                <a:endCxn id="41" idx="0"/>
              </p:cNvCxnSpPr>
              <p:nvPr/>
            </p:nvCxnSpPr>
            <p:spPr>
              <a:xfrm flipH="1">
                <a:off x="3155658" y="2182538"/>
                <a:ext cx="820723" cy="17903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/>
              <p:cNvCxnSpPr>
                <a:stCxn id="39" idx="4"/>
                <a:endCxn id="42" idx="0"/>
              </p:cNvCxnSpPr>
              <p:nvPr/>
            </p:nvCxnSpPr>
            <p:spPr>
              <a:xfrm>
                <a:off x="3976381" y="2182538"/>
                <a:ext cx="750169" cy="2279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 48"/>
              <p:cNvCxnSpPr>
                <a:stCxn id="42" idx="4"/>
                <a:endCxn id="43" idx="0"/>
              </p:cNvCxnSpPr>
              <p:nvPr/>
            </p:nvCxnSpPr>
            <p:spPr>
              <a:xfrm flipH="1">
                <a:off x="3976381" y="3039612"/>
                <a:ext cx="750169" cy="3103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>
                <a:stCxn id="42" idx="4"/>
                <a:endCxn id="44" idx="0"/>
              </p:cNvCxnSpPr>
              <p:nvPr/>
            </p:nvCxnSpPr>
            <p:spPr>
              <a:xfrm>
                <a:off x="4726550" y="3039612"/>
                <a:ext cx="801797" cy="3103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矩形 50"/>
              <p:cNvSpPr/>
              <p:nvPr/>
            </p:nvSpPr>
            <p:spPr>
              <a:xfrm>
                <a:off x="1839880" y="3350002"/>
                <a:ext cx="913103" cy="50334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6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6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>
                    <a:solidFill>
                      <a:schemeClr val="tx1"/>
                    </a:solidFill>
                  </a:rPr>
                  <a:t>File1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3518327" y="4517466"/>
                <a:ext cx="913103" cy="50334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6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6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>
                    <a:solidFill>
                      <a:schemeClr val="tx1"/>
                    </a:solidFill>
                  </a:rPr>
                  <a:t>File2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3" name="直接连接符 52"/>
              <p:cNvCxnSpPr>
                <a:stCxn id="41" idx="4"/>
                <a:endCxn id="51" idx="0"/>
              </p:cNvCxnSpPr>
              <p:nvPr/>
            </p:nvCxnSpPr>
            <p:spPr>
              <a:xfrm flipH="1">
                <a:off x="2296431" y="2990746"/>
                <a:ext cx="859226" cy="3592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/>
              <p:cNvCxnSpPr>
                <a:stCxn id="43" idx="4"/>
                <a:endCxn id="52" idx="0"/>
              </p:cNvCxnSpPr>
              <p:nvPr/>
            </p:nvCxnSpPr>
            <p:spPr>
              <a:xfrm flipH="1">
                <a:off x="3974879" y="3979177"/>
                <a:ext cx="1502" cy="5382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矩形 35"/>
            <p:cNvSpPr/>
            <p:nvPr/>
          </p:nvSpPr>
          <p:spPr>
            <a:xfrm>
              <a:off x="7554830" y="2207701"/>
              <a:ext cx="913103" cy="503340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6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6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File3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直接连接符 36"/>
            <p:cNvCxnSpPr>
              <a:stCxn id="40" idx="4"/>
            </p:cNvCxnSpPr>
            <p:nvPr/>
          </p:nvCxnSpPr>
          <p:spPr>
            <a:xfrm>
              <a:off x="7105476" y="1884733"/>
              <a:ext cx="922788" cy="3229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11735987" y="6457889"/>
            <a:ext cx="456012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13</a:t>
            </a:r>
            <a:endParaRPr lang="zh-CN" altLang="en-US" sz="20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1338755" y="1833680"/>
            <a:ext cx="2034740" cy="3190642"/>
            <a:chOff x="3649210" y="724180"/>
            <a:chExt cx="2206307" cy="3254997"/>
          </a:xfrm>
        </p:grpSpPr>
        <p:sp>
          <p:nvSpPr>
            <p:cNvPr id="21" name="椭圆 20"/>
            <p:cNvSpPr/>
            <p:nvPr/>
          </p:nvSpPr>
          <p:spPr>
            <a:xfrm>
              <a:off x="4303552" y="724180"/>
              <a:ext cx="654342" cy="629175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A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3812796" y="1553363"/>
              <a:ext cx="654342" cy="62917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B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4399378" y="2410438"/>
              <a:ext cx="654342" cy="629175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E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3649210" y="3350002"/>
              <a:ext cx="654342" cy="629175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bg1"/>
                  </a:solidFill>
                </a:rPr>
                <a:t>F</a:t>
              </a:r>
              <a:endParaRPr lang="zh-CN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5201175" y="3350002"/>
              <a:ext cx="654342" cy="629175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G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直接连接符 30"/>
            <p:cNvCxnSpPr>
              <a:stCxn id="21" idx="4"/>
              <a:endCxn id="24" idx="0"/>
            </p:cNvCxnSpPr>
            <p:nvPr/>
          </p:nvCxnSpPr>
          <p:spPr>
            <a:xfrm flipH="1">
              <a:off x="4139967" y="1353354"/>
              <a:ext cx="490756" cy="2000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>
              <a:stCxn id="24" idx="4"/>
              <a:endCxn id="28" idx="0"/>
            </p:cNvCxnSpPr>
            <p:nvPr/>
          </p:nvCxnSpPr>
          <p:spPr>
            <a:xfrm>
              <a:off x="4139967" y="2182537"/>
              <a:ext cx="586582" cy="2279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>
              <a:stCxn id="28" idx="4"/>
              <a:endCxn id="29" idx="0"/>
            </p:cNvCxnSpPr>
            <p:nvPr/>
          </p:nvCxnSpPr>
          <p:spPr>
            <a:xfrm flipH="1">
              <a:off x="3976382" y="3039613"/>
              <a:ext cx="750168" cy="3103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>
              <a:stCxn id="28" idx="4"/>
              <a:endCxn id="30" idx="0"/>
            </p:cNvCxnSpPr>
            <p:nvPr/>
          </p:nvCxnSpPr>
          <p:spPr>
            <a:xfrm>
              <a:off x="4726549" y="3039613"/>
              <a:ext cx="801797" cy="3103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组合 40"/>
          <p:cNvGrpSpPr/>
          <p:nvPr/>
        </p:nvGrpSpPr>
        <p:grpSpPr>
          <a:xfrm>
            <a:off x="4979405" y="1833680"/>
            <a:ext cx="2034740" cy="3190642"/>
            <a:chOff x="3649210" y="724180"/>
            <a:chExt cx="2206307" cy="3254997"/>
          </a:xfrm>
        </p:grpSpPr>
        <p:sp>
          <p:nvSpPr>
            <p:cNvPr id="42" name="椭圆 41"/>
            <p:cNvSpPr/>
            <p:nvPr/>
          </p:nvSpPr>
          <p:spPr>
            <a:xfrm>
              <a:off x="4303552" y="724180"/>
              <a:ext cx="654342" cy="629175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A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3" name="椭圆 42"/>
            <p:cNvSpPr/>
            <p:nvPr/>
          </p:nvSpPr>
          <p:spPr>
            <a:xfrm>
              <a:off x="3827643" y="1553363"/>
              <a:ext cx="654342" cy="62917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B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4399378" y="2410438"/>
              <a:ext cx="654342" cy="629175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E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3649210" y="3350002"/>
              <a:ext cx="654342" cy="629175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F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5201175" y="3350002"/>
              <a:ext cx="654342" cy="629175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dirty="0">
                  <a:solidFill>
                    <a:schemeClr val="bg1"/>
                  </a:solidFill>
                </a:rPr>
                <a:t>G</a:t>
              </a:r>
              <a:endParaRPr lang="zh-CN" alt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47" name="直接连接符 46"/>
            <p:cNvCxnSpPr>
              <a:stCxn id="42" idx="4"/>
              <a:endCxn id="43" idx="0"/>
            </p:cNvCxnSpPr>
            <p:nvPr/>
          </p:nvCxnSpPr>
          <p:spPr>
            <a:xfrm flipH="1">
              <a:off x="4154815" y="1353354"/>
              <a:ext cx="475909" cy="2000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>
              <a:stCxn id="43" idx="4"/>
              <a:endCxn id="44" idx="0"/>
            </p:cNvCxnSpPr>
            <p:nvPr/>
          </p:nvCxnSpPr>
          <p:spPr>
            <a:xfrm>
              <a:off x="4154815" y="2182537"/>
              <a:ext cx="571734" cy="2279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/>
            <p:cNvCxnSpPr>
              <a:stCxn id="44" idx="4"/>
              <a:endCxn id="45" idx="0"/>
            </p:cNvCxnSpPr>
            <p:nvPr/>
          </p:nvCxnSpPr>
          <p:spPr>
            <a:xfrm flipH="1">
              <a:off x="3976382" y="3039613"/>
              <a:ext cx="750168" cy="3103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>
              <a:stCxn id="44" idx="4"/>
              <a:endCxn id="46" idx="0"/>
            </p:cNvCxnSpPr>
            <p:nvPr/>
          </p:nvCxnSpPr>
          <p:spPr>
            <a:xfrm>
              <a:off x="4726549" y="3039613"/>
              <a:ext cx="801797" cy="3103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组合 50"/>
          <p:cNvGrpSpPr/>
          <p:nvPr/>
        </p:nvGrpSpPr>
        <p:grpSpPr>
          <a:xfrm>
            <a:off x="8318326" y="1833680"/>
            <a:ext cx="2034739" cy="3190639"/>
            <a:chOff x="3649210" y="724180"/>
            <a:chExt cx="2206307" cy="3254997"/>
          </a:xfrm>
        </p:grpSpPr>
        <p:sp>
          <p:nvSpPr>
            <p:cNvPr id="52" name="椭圆 51"/>
            <p:cNvSpPr/>
            <p:nvPr/>
          </p:nvSpPr>
          <p:spPr>
            <a:xfrm>
              <a:off x="4303552" y="724180"/>
              <a:ext cx="654342" cy="629175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A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62539" y="1553363"/>
              <a:ext cx="654342" cy="629175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B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椭圆 53"/>
            <p:cNvSpPr/>
            <p:nvPr/>
          </p:nvSpPr>
          <p:spPr>
            <a:xfrm>
              <a:off x="4399378" y="2410438"/>
              <a:ext cx="654342" cy="629175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E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5" name="椭圆 54"/>
            <p:cNvSpPr/>
            <p:nvPr/>
          </p:nvSpPr>
          <p:spPr>
            <a:xfrm>
              <a:off x="3649210" y="3350002"/>
              <a:ext cx="654342" cy="629175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F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5201175" y="3350002"/>
              <a:ext cx="654342" cy="629175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G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57" name="直接连接符 56"/>
            <p:cNvCxnSpPr>
              <a:stCxn id="52" idx="4"/>
              <a:endCxn id="53" idx="0"/>
            </p:cNvCxnSpPr>
            <p:nvPr/>
          </p:nvCxnSpPr>
          <p:spPr>
            <a:xfrm flipH="1">
              <a:off x="4189711" y="1353355"/>
              <a:ext cx="441013" cy="2000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接连接符 57"/>
            <p:cNvCxnSpPr>
              <a:stCxn id="53" idx="4"/>
              <a:endCxn id="54" idx="0"/>
            </p:cNvCxnSpPr>
            <p:nvPr/>
          </p:nvCxnSpPr>
          <p:spPr>
            <a:xfrm>
              <a:off x="4189711" y="2182538"/>
              <a:ext cx="536839" cy="2279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接连接符 58"/>
            <p:cNvCxnSpPr>
              <a:stCxn id="54" idx="4"/>
              <a:endCxn id="55" idx="0"/>
            </p:cNvCxnSpPr>
            <p:nvPr/>
          </p:nvCxnSpPr>
          <p:spPr>
            <a:xfrm flipH="1">
              <a:off x="3976382" y="3039613"/>
              <a:ext cx="750168" cy="3103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接连接符 59"/>
            <p:cNvCxnSpPr>
              <a:stCxn id="54" idx="4"/>
              <a:endCxn id="56" idx="0"/>
            </p:cNvCxnSpPr>
            <p:nvPr/>
          </p:nvCxnSpPr>
          <p:spPr>
            <a:xfrm>
              <a:off x="4726550" y="3039613"/>
              <a:ext cx="801797" cy="3103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椭圆 60"/>
          <p:cNvSpPr/>
          <p:nvPr/>
        </p:nvSpPr>
        <p:spPr>
          <a:xfrm>
            <a:off x="10939326" y="4407584"/>
            <a:ext cx="603459" cy="6167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>
                <a:solidFill>
                  <a:schemeClr val="bg1"/>
                </a:solidFill>
              </a:rPr>
              <a:t>H</a:t>
            </a:r>
            <a:endParaRPr lang="zh-CN" altLang="en-US" dirty="0">
              <a:solidFill>
                <a:schemeClr val="bg1"/>
              </a:solidFill>
            </a:endParaRPr>
          </a:p>
        </p:txBody>
      </p:sp>
      <p:cxnSp>
        <p:nvCxnSpPr>
          <p:cNvPr id="4" name="直接连接符 3"/>
          <p:cNvCxnSpPr>
            <a:stCxn id="54" idx="4"/>
            <a:endCxn id="61" idx="0"/>
          </p:cNvCxnSpPr>
          <p:nvPr/>
        </p:nvCxnSpPr>
        <p:spPr>
          <a:xfrm>
            <a:off x="9311889" y="4103332"/>
            <a:ext cx="1929167" cy="304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标题 1"/>
          <p:cNvSpPr txBox="1"/>
          <p:nvPr/>
        </p:nvSpPr>
        <p:spPr>
          <a:xfrm>
            <a:off x="1312062" y="92878"/>
            <a:ext cx="9041003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高性能元数据服务设计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标题 1"/>
          <p:cNvSpPr txBox="1"/>
          <p:nvPr/>
        </p:nvSpPr>
        <p:spPr>
          <a:xfrm>
            <a:off x="1312062" y="92878"/>
            <a:ext cx="9041003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高性能元数据服务设计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1756570" y="6457889"/>
            <a:ext cx="45601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14</a:t>
            </a:r>
            <a:endParaRPr lang="zh-CN" altLang="en-US" sz="20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73167" y="1092317"/>
            <a:ext cx="44101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缓存更新策略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569074" y="2975272"/>
          <a:ext cx="2230752" cy="12039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743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3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3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操作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上传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更新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rm</a:t>
                      </a:r>
                      <a:endParaRPr lang="zh-CN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</a:t>
                      </a:r>
                      <a:endParaRPr lang="zh-CN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touch</a:t>
                      </a:r>
                      <a:endParaRPr lang="zh-CN" alt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6877317" y="1044677"/>
            <a:ext cx="203769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client 1 rm File1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，上传。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sym typeface="Wingdings" panose="05000000000000000000" pitchFamily="2" charset="2"/>
            </a:endParaRPr>
          </a:p>
          <a:p>
            <a:pPr algn="ctr"/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在下一次更新前：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208516" y="2131964"/>
            <a:ext cx="22924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case1: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client 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视角下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File1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已删除，不会对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File1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touch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以外的操作。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203113" y="2131965"/>
            <a:ext cx="2412868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case2: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client 1 touch File1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；首先上传，然后：根据规则需更新缓存。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更新缓存时：</a:t>
            </a:r>
          </a:p>
        </p:txBody>
      </p:sp>
      <p:cxnSp>
        <p:nvCxnSpPr>
          <p:cNvPr id="8" name="直接箭头连接符 7"/>
          <p:cNvCxnSpPr>
            <a:stCxn id="2" idx="2"/>
            <a:endCxn id="18" idx="0"/>
          </p:cNvCxnSpPr>
          <p:nvPr/>
        </p:nvCxnSpPr>
        <p:spPr>
          <a:xfrm>
            <a:off x="7896164" y="1860285"/>
            <a:ext cx="1513383" cy="271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stCxn id="2" idx="2"/>
            <a:endCxn id="17" idx="0"/>
          </p:cNvCxnSpPr>
          <p:nvPr/>
        </p:nvCxnSpPr>
        <p:spPr>
          <a:xfrm flipH="1">
            <a:off x="6354760" y="1860285"/>
            <a:ext cx="1541404" cy="2716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9627437" y="3782022"/>
            <a:ext cx="20376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case2: DMS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已删除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File1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，没有任何冲突。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6601537" y="4920015"/>
            <a:ext cx="30423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DMS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重新在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client 1 cache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File1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client 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向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cache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发起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touch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请求被驳回，但系统一致性没有被破坏。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7103889" y="3799098"/>
            <a:ext cx="20376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case1: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由于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File1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被锁定等原因，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DMS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没有删除。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1" name="直接箭头连接符 30"/>
          <p:cNvCxnSpPr>
            <a:stCxn id="18" idx="2"/>
            <a:endCxn id="30" idx="0"/>
          </p:cNvCxnSpPr>
          <p:nvPr/>
        </p:nvCxnSpPr>
        <p:spPr>
          <a:xfrm flipH="1">
            <a:off x="8122736" y="3501571"/>
            <a:ext cx="1286811" cy="2975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>
            <a:stCxn id="18" idx="2"/>
            <a:endCxn id="28" idx="0"/>
          </p:cNvCxnSpPr>
          <p:nvPr/>
        </p:nvCxnSpPr>
        <p:spPr>
          <a:xfrm>
            <a:off x="9409547" y="3501571"/>
            <a:ext cx="1236737" cy="2804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>
            <a:stCxn id="30" idx="2"/>
            <a:endCxn id="29" idx="0"/>
          </p:cNvCxnSpPr>
          <p:nvPr/>
        </p:nvCxnSpPr>
        <p:spPr>
          <a:xfrm>
            <a:off x="8122736" y="4722428"/>
            <a:ext cx="0" cy="197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图形 36" descr="用户 纯色填充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80148" y="4630661"/>
            <a:ext cx="914400" cy="914400"/>
          </a:xfrm>
          <a:prstGeom prst="rect">
            <a:avLst/>
          </a:prstGeom>
        </p:spPr>
      </p:pic>
      <p:sp>
        <p:nvSpPr>
          <p:cNvPr id="38" name="对话气泡: 椭圆形 37"/>
          <p:cNvSpPr/>
          <p:nvPr/>
        </p:nvSpPr>
        <p:spPr>
          <a:xfrm>
            <a:off x="3302402" y="3598277"/>
            <a:ext cx="1580882" cy="1032384"/>
          </a:xfrm>
          <a:prstGeom prst="wedgeEllipse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9" name="文本框 38"/>
          <p:cNvSpPr txBox="1"/>
          <p:nvPr/>
        </p:nvSpPr>
        <p:spPr>
          <a:xfrm>
            <a:off x="3529070" y="3782944"/>
            <a:ext cx="121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怎么文件还存在？可能是共享目录的用户创建了同名文件吧！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599960" y="1531800"/>
            <a:ext cx="43016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将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client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把修改发送到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DMS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称为上传；将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DMS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把最新目录发送到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client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称为更新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制定更新规则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标题 1"/>
          <p:cNvSpPr txBox="1"/>
          <p:nvPr/>
        </p:nvSpPr>
        <p:spPr>
          <a:xfrm>
            <a:off x="1312062" y="92878"/>
            <a:ext cx="9041003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高性能元数据服务设计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1735988" y="6457889"/>
            <a:ext cx="45601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15</a:t>
            </a:r>
            <a:endParaRPr lang="zh-CN" altLang="en-US" sz="20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73168" y="1092317"/>
            <a:ext cx="6181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缓存的近根热点问题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556933" y="4547419"/>
            <a:ext cx="3196388" cy="1471149"/>
            <a:chOff x="480153" y="4240195"/>
            <a:chExt cx="3196388" cy="1471149"/>
          </a:xfrm>
        </p:grpSpPr>
        <p:pic>
          <p:nvPicPr>
            <p:cNvPr id="16" name="图形 15" descr="用户 纯色填充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402080" y="4796944"/>
              <a:ext cx="914400" cy="914400"/>
            </a:xfrm>
            <a:prstGeom prst="rect">
              <a:avLst/>
            </a:prstGeom>
          </p:spPr>
        </p:pic>
        <p:sp>
          <p:nvSpPr>
            <p:cNvPr id="2" name="弧形 1"/>
            <p:cNvSpPr/>
            <p:nvPr/>
          </p:nvSpPr>
          <p:spPr>
            <a:xfrm rot="5657423">
              <a:off x="1788561" y="4271197"/>
              <a:ext cx="662531" cy="600528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480153" y="4261536"/>
              <a:ext cx="31963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 need to cache …/A/B/G/…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473168" y="3507117"/>
            <a:ext cx="3132268" cy="1509215"/>
            <a:chOff x="1214255" y="4202129"/>
            <a:chExt cx="3132268" cy="1509215"/>
          </a:xfrm>
        </p:grpSpPr>
        <p:pic>
          <p:nvPicPr>
            <p:cNvPr id="18" name="图形 17" descr="用户 纯色填充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402080" y="4796944"/>
              <a:ext cx="914400" cy="914400"/>
            </a:xfrm>
            <a:prstGeom prst="rect">
              <a:avLst/>
            </a:prstGeom>
          </p:spPr>
        </p:pic>
        <p:sp>
          <p:nvSpPr>
            <p:cNvPr id="20" name="弧形 19"/>
            <p:cNvSpPr/>
            <p:nvPr/>
          </p:nvSpPr>
          <p:spPr>
            <a:xfrm rot="5657423">
              <a:off x="1788561" y="4271197"/>
              <a:ext cx="662531" cy="600528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1214255" y="4202129"/>
              <a:ext cx="31322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 need to cache…/A/B/D/…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096000" y="4547419"/>
            <a:ext cx="3207609" cy="1471149"/>
            <a:chOff x="767627" y="4240195"/>
            <a:chExt cx="3207609" cy="1471149"/>
          </a:xfrm>
        </p:grpSpPr>
        <p:pic>
          <p:nvPicPr>
            <p:cNvPr id="25" name="图形 24" descr="用户 纯色填充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402080" y="4796944"/>
              <a:ext cx="914400" cy="914400"/>
            </a:xfrm>
            <a:prstGeom prst="rect">
              <a:avLst/>
            </a:prstGeom>
          </p:spPr>
        </p:pic>
        <p:sp>
          <p:nvSpPr>
            <p:cNvPr id="26" name="弧形 25"/>
            <p:cNvSpPr/>
            <p:nvPr/>
          </p:nvSpPr>
          <p:spPr>
            <a:xfrm rot="5657423">
              <a:off x="1788561" y="4271197"/>
              <a:ext cx="662531" cy="600528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767627" y="4249944"/>
              <a:ext cx="32076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 need to cache …/A/Y/O/…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9143078" y="3327322"/>
            <a:ext cx="2923877" cy="1509215"/>
            <a:chOff x="1214255" y="4202129"/>
            <a:chExt cx="2923877" cy="1509215"/>
          </a:xfrm>
        </p:grpSpPr>
        <p:pic>
          <p:nvPicPr>
            <p:cNvPr id="30" name="图形 29" descr="用户 纯色填充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402080" y="4796944"/>
              <a:ext cx="914400" cy="914400"/>
            </a:xfrm>
            <a:prstGeom prst="rect">
              <a:avLst/>
            </a:prstGeom>
          </p:spPr>
        </p:pic>
        <p:sp>
          <p:nvSpPr>
            <p:cNvPr id="31" name="弧形 30"/>
            <p:cNvSpPr/>
            <p:nvPr/>
          </p:nvSpPr>
          <p:spPr>
            <a:xfrm rot="5657423">
              <a:off x="1788561" y="4271197"/>
              <a:ext cx="662531" cy="600528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1214255" y="4202129"/>
              <a:ext cx="29238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 need to cache …/A/Z/…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3" name="流程图: 磁盘 32"/>
          <p:cNvSpPr/>
          <p:nvPr/>
        </p:nvSpPr>
        <p:spPr>
          <a:xfrm>
            <a:off x="5375553" y="1980744"/>
            <a:ext cx="999067" cy="1417734"/>
          </a:xfrm>
          <a:prstGeom prst="flowChartMagneticDisk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3E649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DMS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7" name="直接箭头连接符 6"/>
          <p:cNvCxnSpPr/>
          <p:nvPr/>
        </p:nvCxnSpPr>
        <p:spPr>
          <a:xfrm flipV="1">
            <a:off x="2556933" y="3114140"/>
            <a:ext cx="2713832" cy="314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V="1">
            <a:off x="4383643" y="3466163"/>
            <a:ext cx="1093029" cy="834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 flipH="1" flipV="1">
            <a:off x="6273478" y="3466163"/>
            <a:ext cx="753855" cy="954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 flipH="1" flipV="1">
            <a:off x="6479408" y="3134314"/>
            <a:ext cx="2587685" cy="3728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/>
          <p:cNvSpPr txBox="1"/>
          <p:nvPr/>
        </p:nvSpPr>
        <p:spPr>
          <a:xfrm>
            <a:off x="599960" y="1531800"/>
            <a:ext cx="43016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基于规则采取乐观更新策略，只更新必要的目录及其子目录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DMS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定时广播，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client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接收广播发起更新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标题 1"/>
          <p:cNvSpPr txBox="1"/>
          <p:nvPr/>
        </p:nvSpPr>
        <p:spPr>
          <a:xfrm>
            <a:off x="1312062" y="92878"/>
            <a:ext cx="9041003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高性能元数据服务设计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1735988" y="6457889"/>
            <a:ext cx="45601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16</a:t>
            </a:r>
            <a:endParaRPr lang="zh-CN" altLang="en-US" sz="20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73167" y="1092317"/>
            <a:ext cx="5207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针对必须串行访问问题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5943600" y="1391531"/>
            <a:ext cx="4433790" cy="4312691"/>
            <a:chOff x="9144000" y="3804923"/>
            <a:chExt cx="2304281" cy="2024493"/>
          </a:xfrm>
        </p:grpSpPr>
        <p:grpSp>
          <p:nvGrpSpPr>
            <p:cNvPr id="17" name="组合 16"/>
            <p:cNvGrpSpPr/>
            <p:nvPr/>
          </p:nvGrpSpPr>
          <p:grpSpPr>
            <a:xfrm>
              <a:off x="9144000" y="3852342"/>
              <a:ext cx="2304281" cy="1977074"/>
              <a:chOff x="3660291" y="422177"/>
              <a:chExt cx="4807642" cy="4296626"/>
            </a:xfrm>
          </p:grpSpPr>
          <p:grpSp>
            <p:nvGrpSpPr>
              <p:cNvPr id="30" name="组合 29"/>
              <p:cNvGrpSpPr/>
              <p:nvPr/>
            </p:nvGrpSpPr>
            <p:grpSpPr>
              <a:xfrm>
                <a:off x="3660291" y="422177"/>
                <a:ext cx="4015637" cy="4296626"/>
                <a:chOff x="1839880" y="724180"/>
                <a:chExt cx="4015637" cy="4296626"/>
              </a:xfrm>
            </p:grpSpPr>
            <p:sp>
              <p:nvSpPr>
                <p:cNvPr id="33" name="椭圆 32"/>
                <p:cNvSpPr/>
                <p:nvPr/>
              </p:nvSpPr>
              <p:spPr>
                <a:xfrm>
                  <a:off x="4303552" y="724180"/>
                  <a:ext cx="654342" cy="629175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lumMod val="60000"/>
                        <a:lumOff val="40000"/>
                        <a:tint val="66000"/>
                        <a:satMod val="160000"/>
                      </a:schemeClr>
                    </a:gs>
                    <a:gs pos="50000">
                      <a:schemeClr val="accent1">
                        <a:lumMod val="60000"/>
                        <a:lumOff val="40000"/>
                        <a:tint val="44500"/>
                        <a:satMod val="160000"/>
                      </a:schemeClr>
                    </a:gs>
                    <a:gs pos="100000">
                      <a:schemeClr val="accent1">
                        <a:lumMod val="60000"/>
                        <a:lumOff val="40000"/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>
                      <a:solidFill>
                        <a:schemeClr val="tx1"/>
                      </a:solidFill>
                    </a:rPr>
                    <a:t>A</a:t>
                  </a:r>
                  <a:endParaRPr lang="zh-CN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4" name="椭圆 33"/>
                <p:cNvSpPr/>
                <p:nvPr/>
              </p:nvSpPr>
              <p:spPr>
                <a:xfrm>
                  <a:off x="3649210" y="1553363"/>
                  <a:ext cx="654342" cy="629175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lumMod val="60000"/>
                        <a:lumOff val="40000"/>
                        <a:tint val="66000"/>
                        <a:satMod val="160000"/>
                      </a:schemeClr>
                    </a:gs>
                    <a:gs pos="50000">
                      <a:schemeClr val="accent1">
                        <a:lumMod val="60000"/>
                        <a:lumOff val="40000"/>
                        <a:tint val="44500"/>
                        <a:satMod val="160000"/>
                      </a:schemeClr>
                    </a:gs>
                    <a:gs pos="100000">
                      <a:schemeClr val="accent1">
                        <a:lumMod val="60000"/>
                        <a:lumOff val="40000"/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>
                      <a:solidFill>
                        <a:schemeClr val="tx1"/>
                      </a:solidFill>
                    </a:rPr>
                    <a:t>B</a:t>
                  </a:r>
                  <a:endParaRPr lang="zh-CN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5" name="椭圆 34"/>
                <p:cNvSpPr/>
                <p:nvPr/>
              </p:nvSpPr>
              <p:spPr>
                <a:xfrm>
                  <a:off x="4957894" y="1557561"/>
                  <a:ext cx="654342" cy="629175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lumMod val="60000"/>
                        <a:lumOff val="40000"/>
                        <a:tint val="66000"/>
                        <a:satMod val="160000"/>
                      </a:schemeClr>
                    </a:gs>
                    <a:gs pos="50000">
                      <a:schemeClr val="accent1">
                        <a:lumMod val="60000"/>
                        <a:lumOff val="40000"/>
                        <a:tint val="44500"/>
                        <a:satMod val="160000"/>
                      </a:schemeClr>
                    </a:gs>
                    <a:gs pos="100000">
                      <a:schemeClr val="accent1">
                        <a:lumMod val="60000"/>
                        <a:lumOff val="40000"/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>
                      <a:solidFill>
                        <a:schemeClr val="tx1"/>
                      </a:solidFill>
                    </a:rPr>
                    <a:t>C</a:t>
                  </a:r>
                  <a:endParaRPr lang="zh-CN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6" name="椭圆 35"/>
                <p:cNvSpPr/>
                <p:nvPr/>
              </p:nvSpPr>
              <p:spPr>
                <a:xfrm>
                  <a:off x="2828486" y="2361571"/>
                  <a:ext cx="654342" cy="629175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lumMod val="60000"/>
                        <a:lumOff val="40000"/>
                        <a:tint val="66000"/>
                        <a:satMod val="160000"/>
                      </a:schemeClr>
                    </a:gs>
                    <a:gs pos="50000">
                      <a:schemeClr val="accent1">
                        <a:lumMod val="60000"/>
                        <a:lumOff val="40000"/>
                        <a:tint val="44500"/>
                        <a:satMod val="160000"/>
                      </a:schemeClr>
                    </a:gs>
                    <a:gs pos="100000">
                      <a:schemeClr val="accent1">
                        <a:lumMod val="60000"/>
                        <a:lumOff val="40000"/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>
                      <a:solidFill>
                        <a:schemeClr val="tx1"/>
                      </a:solidFill>
                    </a:rPr>
                    <a:t>D</a:t>
                  </a:r>
                  <a:endParaRPr lang="zh-CN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7" name="椭圆 36"/>
                <p:cNvSpPr/>
                <p:nvPr/>
              </p:nvSpPr>
              <p:spPr>
                <a:xfrm>
                  <a:off x="4399378" y="2410438"/>
                  <a:ext cx="654342" cy="629175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lumMod val="60000"/>
                        <a:lumOff val="40000"/>
                        <a:tint val="66000"/>
                        <a:satMod val="160000"/>
                      </a:schemeClr>
                    </a:gs>
                    <a:gs pos="50000">
                      <a:schemeClr val="accent1">
                        <a:lumMod val="60000"/>
                        <a:lumOff val="40000"/>
                        <a:tint val="44500"/>
                        <a:satMod val="160000"/>
                      </a:schemeClr>
                    </a:gs>
                    <a:gs pos="100000">
                      <a:schemeClr val="accent1">
                        <a:lumMod val="60000"/>
                        <a:lumOff val="40000"/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>
                      <a:solidFill>
                        <a:schemeClr val="tx1"/>
                      </a:solidFill>
                    </a:rPr>
                    <a:t>E</a:t>
                  </a:r>
                  <a:endParaRPr lang="zh-CN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8" name="椭圆 37"/>
                <p:cNvSpPr/>
                <p:nvPr/>
              </p:nvSpPr>
              <p:spPr>
                <a:xfrm>
                  <a:off x="3649210" y="3350002"/>
                  <a:ext cx="654342" cy="629175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lumMod val="60000"/>
                        <a:lumOff val="40000"/>
                        <a:tint val="66000"/>
                        <a:satMod val="160000"/>
                      </a:schemeClr>
                    </a:gs>
                    <a:gs pos="50000">
                      <a:schemeClr val="accent1">
                        <a:lumMod val="60000"/>
                        <a:lumOff val="40000"/>
                        <a:tint val="44500"/>
                        <a:satMod val="160000"/>
                      </a:schemeClr>
                    </a:gs>
                    <a:gs pos="100000">
                      <a:schemeClr val="accent1">
                        <a:lumMod val="60000"/>
                        <a:lumOff val="40000"/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>
                      <a:solidFill>
                        <a:schemeClr val="tx1"/>
                      </a:solidFill>
                    </a:rPr>
                    <a:t>F</a:t>
                  </a:r>
                  <a:endParaRPr lang="zh-CN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9" name="椭圆 38"/>
                <p:cNvSpPr/>
                <p:nvPr/>
              </p:nvSpPr>
              <p:spPr>
                <a:xfrm>
                  <a:off x="5201175" y="3350002"/>
                  <a:ext cx="654342" cy="629175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lumMod val="60000"/>
                        <a:lumOff val="40000"/>
                        <a:tint val="66000"/>
                        <a:satMod val="160000"/>
                      </a:schemeClr>
                    </a:gs>
                    <a:gs pos="50000">
                      <a:schemeClr val="accent1">
                        <a:lumMod val="60000"/>
                        <a:lumOff val="40000"/>
                        <a:tint val="44500"/>
                        <a:satMod val="160000"/>
                      </a:schemeClr>
                    </a:gs>
                    <a:gs pos="100000">
                      <a:schemeClr val="accent1">
                        <a:lumMod val="60000"/>
                        <a:lumOff val="40000"/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zh-CN" dirty="0">
                      <a:solidFill>
                        <a:schemeClr val="tx1"/>
                      </a:solidFill>
                    </a:rPr>
                    <a:t>G</a:t>
                  </a:r>
                  <a:endParaRPr lang="zh-CN" alt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40" name="直接连接符 39"/>
                <p:cNvCxnSpPr>
                  <a:stCxn id="33" idx="4"/>
                  <a:endCxn id="34" idx="0"/>
                </p:cNvCxnSpPr>
                <p:nvPr/>
              </p:nvCxnSpPr>
              <p:spPr>
                <a:xfrm flipH="1">
                  <a:off x="3976382" y="1353355"/>
                  <a:ext cx="654342" cy="20000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接连接符 40"/>
                <p:cNvCxnSpPr>
                  <a:stCxn id="33" idx="4"/>
                  <a:endCxn id="35" idx="0"/>
                </p:cNvCxnSpPr>
                <p:nvPr/>
              </p:nvCxnSpPr>
              <p:spPr>
                <a:xfrm>
                  <a:off x="4630724" y="1353355"/>
                  <a:ext cx="654342" cy="20420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接连接符 41"/>
                <p:cNvCxnSpPr>
                  <a:stCxn id="34" idx="4"/>
                  <a:endCxn id="36" idx="0"/>
                </p:cNvCxnSpPr>
                <p:nvPr/>
              </p:nvCxnSpPr>
              <p:spPr>
                <a:xfrm flipH="1">
                  <a:off x="3155658" y="2182538"/>
                  <a:ext cx="820724" cy="1790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接连接符 42"/>
                <p:cNvCxnSpPr>
                  <a:stCxn id="34" idx="4"/>
                  <a:endCxn id="37" idx="0"/>
                </p:cNvCxnSpPr>
                <p:nvPr/>
              </p:nvCxnSpPr>
              <p:spPr>
                <a:xfrm>
                  <a:off x="3976382" y="2182538"/>
                  <a:ext cx="750168" cy="2279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接连接符 43"/>
                <p:cNvCxnSpPr>
                  <a:stCxn id="37" idx="4"/>
                  <a:endCxn id="38" idx="0"/>
                </p:cNvCxnSpPr>
                <p:nvPr/>
              </p:nvCxnSpPr>
              <p:spPr>
                <a:xfrm flipH="1">
                  <a:off x="3976382" y="3039612"/>
                  <a:ext cx="750168" cy="31039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接连接符 44"/>
                <p:cNvCxnSpPr>
                  <a:stCxn id="37" idx="4"/>
                  <a:endCxn id="39" idx="0"/>
                </p:cNvCxnSpPr>
                <p:nvPr/>
              </p:nvCxnSpPr>
              <p:spPr>
                <a:xfrm>
                  <a:off x="4726549" y="3039612"/>
                  <a:ext cx="801797" cy="31039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矩形 45"/>
                <p:cNvSpPr/>
                <p:nvPr/>
              </p:nvSpPr>
              <p:spPr>
                <a:xfrm>
                  <a:off x="1839880" y="3350002"/>
                  <a:ext cx="913103" cy="503340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  <a:tint val="66000"/>
                        <a:satMod val="160000"/>
                      </a:schemeClr>
                    </a:gs>
                    <a:gs pos="50000">
                      <a:schemeClr val="accent6">
                        <a:lumMod val="60000"/>
                        <a:lumOff val="40000"/>
                        <a:tint val="44500"/>
                        <a:satMod val="160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>
                      <a:solidFill>
                        <a:schemeClr val="tx1"/>
                      </a:solidFill>
                    </a:rPr>
                    <a:t>File1</a:t>
                  </a:r>
                  <a:endParaRPr lang="zh-CN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7" name="矩形 46"/>
                <p:cNvSpPr/>
                <p:nvPr/>
              </p:nvSpPr>
              <p:spPr>
                <a:xfrm>
                  <a:off x="3518327" y="4517466"/>
                  <a:ext cx="913103" cy="503340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  <a:tint val="66000"/>
                        <a:satMod val="160000"/>
                      </a:schemeClr>
                    </a:gs>
                    <a:gs pos="50000">
                      <a:schemeClr val="accent6">
                        <a:lumMod val="60000"/>
                        <a:lumOff val="40000"/>
                        <a:tint val="44500"/>
                        <a:satMod val="160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>
                      <a:solidFill>
                        <a:schemeClr val="tx1"/>
                      </a:solidFill>
                    </a:rPr>
                    <a:t>File2</a:t>
                  </a:r>
                  <a:endParaRPr lang="zh-CN" alt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48" name="直接连接符 47"/>
                <p:cNvCxnSpPr>
                  <a:stCxn id="36" idx="4"/>
                  <a:endCxn id="46" idx="0"/>
                </p:cNvCxnSpPr>
                <p:nvPr/>
              </p:nvCxnSpPr>
              <p:spPr>
                <a:xfrm flipH="1">
                  <a:off x="2296431" y="2990746"/>
                  <a:ext cx="859226" cy="35925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接连接符 48"/>
                <p:cNvCxnSpPr>
                  <a:stCxn id="38" idx="4"/>
                  <a:endCxn id="47" idx="0"/>
                </p:cNvCxnSpPr>
                <p:nvPr/>
              </p:nvCxnSpPr>
              <p:spPr>
                <a:xfrm flipH="1">
                  <a:off x="3974879" y="3979177"/>
                  <a:ext cx="1502" cy="53828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矩形 30"/>
              <p:cNvSpPr/>
              <p:nvPr/>
            </p:nvSpPr>
            <p:spPr>
              <a:xfrm>
                <a:off x="7554830" y="2207701"/>
                <a:ext cx="913103" cy="50334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6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6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>
                    <a:solidFill>
                      <a:schemeClr val="tx1"/>
                    </a:solidFill>
                  </a:rPr>
                  <a:t>File3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2" name="直接连接符 31"/>
              <p:cNvCxnSpPr>
                <a:stCxn id="35" idx="4"/>
              </p:cNvCxnSpPr>
              <p:nvPr/>
            </p:nvCxnSpPr>
            <p:spPr>
              <a:xfrm>
                <a:off x="7105477" y="1884733"/>
                <a:ext cx="922788" cy="32296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文本框 17"/>
            <p:cNvSpPr txBox="1"/>
            <p:nvPr/>
          </p:nvSpPr>
          <p:spPr>
            <a:xfrm>
              <a:off x="10593302" y="3804923"/>
              <a:ext cx="3064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zh-CN" altLang="en-US" dirty="0"/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10269385" y="4211905"/>
              <a:ext cx="3064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1</a:t>
              </a:r>
              <a:endParaRPr lang="zh-CN" altLang="en-US" dirty="0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10863780" y="4209106"/>
              <a:ext cx="3064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2</a:t>
              </a:r>
              <a:endParaRPr lang="zh-CN" altLang="en-US" dirty="0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9864382" y="4570361"/>
              <a:ext cx="3064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3</a:t>
              </a:r>
              <a:endParaRPr lang="zh-CN" altLang="en-US" dirty="0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10603215" y="4578438"/>
              <a:ext cx="3064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10259536" y="4996385"/>
              <a:ext cx="3064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5</a:t>
              </a:r>
              <a:endParaRPr lang="zh-CN" altLang="en-US" dirty="0"/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11006244" y="5020693"/>
              <a:ext cx="3064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6</a:t>
              </a:r>
              <a:endParaRPr lang="zh-CN" altLang="en-US" dirty="0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9910450" y="4133298"/>
              <a:ext cx="490405" cy="187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/>
                <a:t>f(0,B,version) = 1</a:t>
              </a:r>
              <a:endParaRPr lang="zh-CN" altLang="en-US" sz="1000" dirty="0"/>
            </a:p>
          </p:txBody>
        </p:sp>
      </p:grpSp>
      <p:sp>
        <p:nvSpPr>
          <p:cNvPr id="53" name="文本框 52"/>
          <p:cNvSpPr txBox="1"/>
          <p:nvPr/>
        </p:nvSpPr>
        <p:spPr>
          <a:xfrm>
            <a:off x="636627" y="1609794"/>
            <a:ext cx="436033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全路径索引是基于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KV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数据库设计文件系统最快的解决方案。但全路径索引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rename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的代价过大难以承受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可预测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ID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的提出，继承了全路径索引的思想。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可预测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ID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为记录版本号会产生额外开销，同时海量数据下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hash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冲突概率犹未可知，不一定是好的解决方案。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可预测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ID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单独用于缓存可行。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11735988" y="6457889"/>
            <a:ext cx="45601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17</a:t>
            </a:r>
            <a:endParaRPr lang="zh-CN" altLang="en-US" sz="20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199938" y="3137214"/>
            <a:ext cx="1130493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高性能元数据服务实现</a:t>
            </a:r>
          </a:p>
        </p:txBody>
      </p:sp>
      <p:sp>
        <p:nvSpPr>
          <p:cNvPr id="18" name="标题 1"/>
          <p:cNvSpPr txBox="1"/>
          <p:nvPr/>
        </p:nvSpPr>
        <p:spPr>
          <a:xfrm>
            <a:off x="4951615" y="102764"/>
            <a:ext cx="2288770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199938" y="3985783"/>
            <a:ext cx="80922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性能分析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199938" y="1452102"/>
            <a:ext cx="80922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背景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199938" y="2294658"/>
            <a:ext cx="80922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高性能元数据服务设计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标题 1"/>
          <p:cNvSpPr txBox="1"/>
          <p:nvPr/>
        </p:nvSpPr>
        <p:spPr>
          <a:xfrm>
            <a:off x="1312062" y="92878"/>
            <a:ext cx="9041003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高性能元数据服务实现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1735988" y="6462001"/>
            <a:ext cx="45601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18</a:t>
            </a:r>
            <a:endParaRPr lang="zh-CN" altLang="en-US" sz="20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73168" y="1092317"/>
            <a:ext cx="426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技术选取：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KV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数据库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GRPC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与</a:t>
            </a: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protobuf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golang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7" name="图形 16" descr="用户 纯色填充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70651" y="4141744"/>
            <a:ext cx="914400" cy="9144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278221" y="2304326"/>
            <a:ext cx="3317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Directory Metadata Table</a:t>
            </a: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{key, value}={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DInode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 DMD}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841067" y="2304326"/>
            <a:ext cx="3129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File Metadata Table</a:t>
            </a: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{key, value}={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FInode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FMD}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740368" y="5036448"/>
            <a:ext cx="6272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Entry Table</a:t>
            </a: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{key, value}={DUUID, map{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FInode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: File, 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Dinode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: Dir, …}}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2606768" y="2950657"/>
            <a:ext cx="1558832" cy="1378403"/>
            <a:chOff x="2606768" y="2950657"/>
            <a:chExt cx="1558832" cy="1378403"/>
          </a:xfrm>
        </p:grpSpPr>
        <p:cxnSp>
          <p:nvCxnSpPr>
            <p:cNvPr id="4" name="直接箭头连接符 3"/>
            <p:cNvCxnSpPr/>
            <p:nvPr/>
          </p:nvCxnSpPr>
          <p:spPr>
            <a:xfrm flipV="1">
              <a:off x="2606768" y="2950657"/>
              <a:ext cx="1414899" cy="12234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箭头连接符 6"/>
            <p:cNvCxnSpPr/>
            <p:nvPr/>
          </p:nvCxnSpPr>
          <p:spPr>
            <a:xfrm flipH="1">
              <a:off x="2606768" y="3028153"/>
              <a:ext cx="1558832" cy="13009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文本框 34"/>
            <p:cNvSpPr txBox="1"/>
            <p:nvPr/>
          </p:nvSpPr>
          <p:spPr>
            <a:xfrm>
              <a:off x="2929386" y="3140750"/>
              <a:ext cx="48731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rgbClr val="4472C4"/>
                  </a:solidFill>
                </a:rPr>
                <a:t>①</a:t>
              </a: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2802043" y="3027945"/>
            <a:ext cx="4284345" cy="1382775"/>
            <a:chOff x="2802043" y="3027945"/>
            <a:chExt cx="4284345" cy="1382775"/>
          </a:xfrm>
        </p:grpSpPr>
        <p:cxnSp>
          <p:nvCxnSpPr>
            <p:cNvPr id="28" name="直接箭头连接符 27"/>
            <p:cNvCxnSpPr/>
            <p:nvPr/>
          </p:nvCxnSpPr>
          <p:spPr>
            <a:xfrm flipV="1">
              <a:off x="2802043" y="3027945"/>
              <a:ext cx="4284345" cy="13004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箭头连接符 29"/>
            <p:cNvCxnSpPr/>
            <p:nvPr/>
          </p:nvCxnSpPr>
          <p:spPr>
            <a:xfrm flipH="1">
              <a:off x="2812415" y="3174375"/>
              <a:ext cx="4213225" cy="12363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文本框 36"/>
            <p:cNvSpPr txBox="1"/>
            <p:nvPr/>
          </p:nvSpPr>
          <p:spPr>
            <a:xfrm>
              <a:off x="4720711" y="3207879"/>
              <a:ext cx="48731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rgbClr val="4472C4"/>
                  </a:solidFill>
                </a:rPr>
                <a:t>④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755381" y="3946076"/>
            <a:ext cx="1235443" cy="1143372"/>
            <a:chOff x="766717" y="3823038"/>
            <a:chExt cx="1235443" cy="1143372"/>
          </a:xfrm>
        </p:grpSpPr>
        <p:sp>
          <p:nvSpPr>
            <p:cNvPr id="34" name="箭头: 上弧形 33"/>
            <p:cNvSpPr/>
            <p:nvPr/>
          </p:nvSpPr>
          <p:spPr>
            <a:xfrm rot="16785337">
              <a:off x="1070641" y="4034890"/>
              <a:ext cx="1143372" cy="719667"/>
            </a:xfrm>
            <a:prstGeom prst="curvedDownArrow">
              <a:avLst/>
            </a:prstGeom>
            <a:noFill/>
            <a:ln>
              <a:solidFill>
                <a:srgbClr val="4472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766717" y="4197671"/>
              <a:ext cx="48731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rgbClr val="4472C4"/>
                  </a:solidFill>
                </a:rPr>
                <a:t>③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2785533" y="4635341"/>
            <a:ext cx="1845734" cy="954107"/>
            <a:chOff x="2785533" y="4635341"/>
            <a:chExt cx="1845734" cy="954107"/>
          </a:xfrm>
        </p:grpSpPr>
        <p:cxnSp>
          <p:nvCxnSpPr>
            <p:cNvPr id="9" name="直接箭头连接符 8"/>
            <p:cNvCxnSpPr/>
            <p:nvPr/>
          </p:nvCxnSpPr>
          <p:spPr>
            <a:xfrm>
              <a:off x="2870793" y="4699000"/>
              <a:ext cx="1760474" cy="6606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箭头连接符 24"/>
            <p:cNvCxnSpPr/>
            <p:nvPr/>
          </p:nvCxnSpPr>
          <p:spPr>
            <a:xfrm flipH="1" flipV="1">
              <a:off x="2785533" y="4782088"/>
              <a:ext cx="1786467" cy="70431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文本框 40"/>
            <p:cNvSpPr txBox="1"/>
            <p:nvPr/>
          </p:nvSpPr>
          <p:spPr>
            <a:xfrm>
              <a:off x="3684647" y="4635341"/>
              <a:ext cx="54392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rgbClr val="4472C4"/>
                  </a:solidFill>
                </a:rPr>
                <a:t>②</a:t>
              </a:r>
            </a:p>
            <a:p>
              <a:endParaRPr lang="zh-CN" altLang="en-US" sz="2800" dirty="0">
                <a:solidFill>
                  <a:srgbClr val="4472C4"/>
                </a:solidFill>
              </a:endParaRPr>
            </a:p>
          </p:txBody>
        </p:sp>
      </p:grpSp>
      <p:sp>
        <p:nvSpPr>
          <p:cNvPr id="53" name="文本框 52"/>
          <p:cNvSpPr txBox="1"/>
          <p:nvPr/>
        </p:nvSpPr>
        <p:spPr>
          <a:xfrm>
            <a:off x="7727005" y="4049549"/>
            <a:ext cx="3003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Physical storage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5" name="直接箭头连接符 54"/>
          <p:cNvCxnSpPr/>
          <p:nvPr/>
        </p:nvCxnSpPr>
        <p:spPr>
          <a:xfrm flipV="1">
            <a:off x="2894563" y="4161015"/>
            <a:ext cx="4771390" cy="342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箭头连接符 56"/>
          <p:cNvCxnSpPr/>
          <p:nvPr/>
        </p:nvCxnSpPr>
        <p:spPr>
          <a:xfrm flipH="1">
            <a:off x="2883860" y="4284349"/>
            <a:ext cx="4782185" cy="3117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文本框 57"/>
          <p:cNvSpPr txBox="1"/>
          <p:nvPr/>
        </p:nvSpPr>
        <p:spPr>
          <a:xfrm>
            <a:off x="5332348" y="3883037"/>
            <a:ext cx="48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4472C4"/>
                </a:solidFill>
              </a:rPr>
              <a:t>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11827425" y="6452261"/>
            <a:ext cx="2937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zh-CN" altLang="en-US" sz="20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199938" y="3137214"/>
            <a:ext cx="78593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高性能元数据服务实现</a:t>
            </a:r>
          </a:p>
        </p:txBody>
      </p:sp>
      <p:sp>
        <p:nvSpPr>
          <p:cNvPr id="18" name="标题 1"/>
          <p:cNvSpPr txBox="1"/>
          <p:nvPr/>
        </p:nvSpPr>
        <p:spPr>
          <a:xfrm>
            <a:off x="4951615" y="102764"/>
            <a:ext cx="2288770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199938" y="3985783"/>
            <a:ext cx="80922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性能分析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199938" y="1452102"/>
            <a:ext cx="8092202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背景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199938" y="2294658"/>
            <a:ext cx="80922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高性能元数据服务设计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11735988" y="6468938"/>
            <a:ext cx="45601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19</a:t>
            </a:r>
            <a:endParaRPr lang="zh-CN" altLang="en-US" sz="20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199938" y="3137214"/>
            <a:ext cx="113049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高性能元数据服务实现</a:t>
            </a:r>
          </a:p>
        </p:txBody>
      </p:sp>
      <p:sp>
        <p:nvSpPr>
          <p:cNvPr id="18" name="标题 1"/>
          <p:cNvSpPr txBox="1"/>
          <p:nvPr/>
        </p:nvSpPr>
        <p:spPr>
          <a:xfrm>
            <a:off x="4951615" y="102764"/>
            <a:ext cx="2288770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199938" y="3985783"/>
            <a:ext cx="8092202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性能分析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199938" y="1452102"/>
            <a:ext cx="80922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背景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199938" y="2294658"/>
            <a:ext cx="80922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高性能元数据服务设计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标题 1"/>
          <p:cNvSpPr txBox="1"/>
          <p:nvPr/>
        </p:nvSpPr>
        <p:spPr>
          <a:xfrm>
            <a:off x="1312062" y="92878"/>
            <a:ext cx="9041003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性能分析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1756570" y="6467434"/>
            <a:ext cx="45601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20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73168" y="1092317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从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DB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到解析读取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254034" y="1634737"/>
            <a:ext cx="2143035" cy="4072336"/>
          </a:xfrm>
          <a:prstGeom prst="rect">
            <a:avLst/>
          </a:prstGeom>
          <a:gradFill flip="none" rotWithShape="1">
            <a:gsLst>
              <a:gs pos="0">
                <a:srgbClr val="F6F7FB"/>
              </a:gs>
              <a:gs pos="77000">
                <a:srgbClr val="E9EBF5"/>
              </a:gs>
              <a:gs pos="100000">
                <a:srgbClr val="CFD5E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元数据有其独特结构；测试数据库性能和解析之后的元数据读取（称为解析读取）性能，分析</a:t>
            </a:r>
            <a:r>
              <a:rPr lang="en-US" altLang="zh-CN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KV</a:t>
            </a: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利用率。</a:t>
            </a:r>
            <a:endParaRPr lang="en-US" altLang="zh-CN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测试数据库：</a:t>
            </a:r>
            <a:r>
              <a:rPr lang="en-US" altLang="zh-CN" sz="1800" dirty="0" err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mongoDB</a:t>
            </a:r>
            <a:endParaRPr lang="zh-CN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17" name="图表 16"/>
          <p:cNvGraphicFramePr/>
          <p:nvPr>
            <p:extLst>
              <p:ext uri="{D42A27DB-BD31-4B8C-83A1-F6EECF244321}">
                <p14:modId xmlns:p14="http://schemas.microsoft.com/office/powerpoint/2010/main" val="3000049803"/>
              </p:ext>
            </p:extLst>
          </p:nvPr>
        </p:nvGraphicFramePr>
        <p:xfrm>
          <a:off x="4426085" y="813603"/>
          <a:ext cx="7013643" cy="5576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" name="组合 6"/>
          <p:cNvGrpSpPr/>
          <p:nvPr/>
        </p:nvGrpSpPr>
        <p:grpSpPr>
          <a:xfrm>
            <a:off x="5292865" y="2040888"/>
            <a:ext cx="190160" cy="1388112"/>
            <a:chOff x="4024011" y="1371600"/>
            <a:chExt cx="149155" cy="1337553"/>
          </a:xfrm>
        </p:grpSpPr>
        <p:cxnSp>
          <p:nvCxnSpPr>
            <p:cNvPr id="3" name="直接箭头连接符 2"/>
            <p:cNvCxnSpPr/>
            <p:nvPr/>
          </p:nvCxnSpPr>
          <p:spPr>
            <a:xfrm>
              <a:off x="4095347" y="1371600"/>
              <a:ext cx="0" cy="1337553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4027251" y="1371600"/>
              <a:ext cx="145915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4024011" y="2709153"/>
              <a:ext cx="145915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组合 34"/>
          <p:cNvGrpSpPr/>
          <p:nvPr/>
        </p:nvGrpSpPr>
        <p:grpSpPr>
          <a:xfrm>
            <a:off x="7005733" y="2040887"/>
            <a:ext cx="133739" cy="1181961"/>
            <a:chOff x="4024011" y="1371600"/>
            <a:chExt cx="149155" cy="1337553"/>
          </a:xfrm>
        </p:grpSpPr>
        <p:cxnSp>
          <p:nvCxnSpPr>
            <p:cNvPr id="36" name="直接箭头连接符 35"/>
            <p:cNvCxnSpPr/>
            <p:nvPr/>
          </p:nvCxnSpPr>
          <p:spPr>
            <a:xfrm>
              <a:off x="4095347" y="1371600"/>
              <a:ext cx="0" cy="1337553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4027251" y="1371600"/>
              <a:ext cx="145915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4024011" y="2709153"/>
              <a:ext cx="145915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组合 38"/>
          <p:cNvGrpSpPr/>
          <p:nvPr/>
        </p:nvGrpSpPr>
        <p:grpSpPr>
          <a:xfrm>
            <a:off x="8690001" y="2029035"/>
            <a:ext cx="212082" cy="693854"/>
            <a:chOff x="4024011" y="1371600"/>
            <a:chExt cx="149155" cy="1337553"/>
          </a:xfrm>
        </p:grpSpPr>
        <p:cxnSp>
          <p:nvCxnSpPr>
            <p:cNvPr id="40" name="直接箭头连接符 39"/>
            <p:cNvCxnSpPr/>
            <p:nvPr/>
          </p:nvCxnSpPr>
          <p:spPr>
            <a:xfrm>
              <a:off x="4095347" y="1371600"/>
              <a:ext cx="0" cy="1337553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>
              <a:off x="4027251" y="1371600"/>
              <a:ext cx="145915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>
              <a:off x="4024011" y="2709153"/>
              <a:ext cx="145915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组合 42"/>
          <p:cNvGrpSpPr/>
          <p:nvPr/>
        </p:nvGrpSpPr>
        <p:grpSpPr>
          <a:xfrm>
            <a:off x="10398691" y="2040887"/>
            <a:ext cx="173476" cy="499553"/>
            <a:chOff x="4024011" y="1371600"/>
            <a:chExt cx="149155" cy="1337553"/>
          </a:xfrm>
        </p:grpSpPr>
        <p:cxnSp>
          <p:nvCxnSpPr>
            <p:cNvPr id="44" name="直接箭头连接符 43"/>
            <p:cNvCxnSpPr/>
            <p:nvPr/>
          </p:nvCxnSpPr>
          <p:spPr>
            <a:xfrm>
              <a:off x="4095347" y="1371600"/>
              <a:ext cx="0" cy="1337553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>
              <a:off x="4027251" y="1371600"/>
              <a:ext cx="145915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连接符 45"/>
            <p:cNvCxnSpPr/>
            <p:nvPr/>
          </p:nvCxnSpPr>
          <p:spPr>
            <a:xfrm>
              <a:off x="4024011" y="2709153"/>
              <a:ext cx="145915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文本框 8"/>
          <p:cNvSpPr txBox="1"/>
          <p:nvPr/>
        </p:nvSpPr>
        <p:spPr>
          <a:xfrm>
            <a:off x="4995509" y="2601819"/>
            <a:ext cx="483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42%</a:t>
            </a:r>
            <a:endParaRPr lang="zh-CN" altLang="en-US" sz="1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6662700" y="2530885"/>
            <a:ext cx="483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36%</a:t>
            </a:r>
            <a:endParaRPr lang="zh-CN" altLang="en-US" sz="1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8405213" y="2258183"/>
            <a:ext cx="483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23%</a:t>
            </a:r>
            <a:endParaRPr lang="zh-CN" altLang="en-US" sz="1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10063496" y="2166057"/>
            <a:ext cx="483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18%</a:t>
            </a:r>
            <a:endParaRPr lang="zh-CN" altLang="en-US" sz="1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 rot="16200000">
            <a:off x="4120515" y="1358265"/>
            <a:ext cx="13881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>
                <a:solidFill>
                  <a:srgbClr val="C3C3C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读取性能</a:t>
            </a:r>
            <a:r>
              <a:rPr lang="en-US" altLang="zh-CN" sz="1400">
                <a:solidFill>
                  <a:srgbClr val="C3C3C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(OPS)</a:t>
            </a:r>
          </a:p>
        </p:txBody>
      </p:sp>
      <p:cxnSp>
        <p:nvCxnSpPr>
          <p:cNvPr id="4" name="直接箭头连接符 3"/>
          <p:cNvCxnSpPr/>
          <p:nvPr/>
        </p:nvCxnSpPr>
        <p:spPr>
          <a:xfrm flipV="1">
            <a:off x="4556760" y="853440"/>
            <a:ext cx="15875" cy="4761230"/>
          </a:xfrm>
          <a:prstGeom prst="straightConnector1">
            <a:avLst/>
          </a:prstGeom>
          <a:ln>
            <a:solidFill>
              <a:srgbClr val="C3C3C3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标题 1"/>
          <p:cNvSpPr txBox="1"/>
          <p:nvPr/>
        </p:nvSpPr>
        <p:spPr>
          <a:xfrm>
            <a:off x="1312062" y="92878"/>
            <a:ext cx="9041003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性能分析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1746278" y="6457889"/>
            <a:ext cx="45601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21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73168" y="1092317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从解析读取到最终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OPS</a:t>
            </a:r>
          </a:p>
        </p:txBody>
      </p:sp>
      <p:sp>
        <p:nvSpPr>
          <p:cNvPr id="16" name="矩形 15"/>
          <p:cNvSpPr/>
          <p:nvPr/>
        </p:nvSpPr>
        <p:spPr>
          <a:xfrm>
            <a:off x="1312062" y="1693347"/>
            <a:ext cx="2143035" cy="4072336"/>
          </a:xfrm>
          <a:prstGeom prst="rect">
            <a:avLst/>
          </a:prstGeom>
          <a:gradFill flip="none" rotWithShape="1">
            <a:gsLst>
              <a:gs pos="0">
                <a:srgbClr val="F6F7FB"/>
              </a:gs>
              <a:gs pos="77000">
                <a:srgbClr val="E9EBF5"/>
              </a:gs>
              <a:gs pos="100000">
                <a:srgbClr val="CFD5E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各种元数据操作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会在</a:t>
            </a: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在元数据解析读取的基础上，进行多种逻辑判断，进一步压缩性能。</a:t>
            </a:r>
            <a:endParaRPr lang="zh-CN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17" name="图表 16"/>
          <p:cNvGraphicFramePr/>
          <p:nvPr>
            <p:extLst>
              <p:ext uri="{D42A27DB-BD31-4B8C-83A1-F6EECF244321}">
                <p14:modId xmlns:p14="http://schemas.microsoft.com/office/powerpoint/2010/main" val="2644714110"/>
              </p:ext>
            </p:extLst>
          </p:nvPr>
        </p:nvGraphicFramePr>
        <p:xfrm>
          <a:off x="4036402" y="833060"/>
          <a:ext cx="7471419" cy="555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直接箭头连接符 2"/>
          <p:cNvCxnSpPr/>
          <p:nvPr/>
        </p:nvCxnSpPr>
        <p:spPr>
          <a:xfrm flipV="1">
            <a:off x="4185920" y="853440"/>
            <a:ext cx="15875" cy="4761230"/>
          </a:xfrm>
          <a:prstGeom prst="straightConnector1">
            <a:avLst/>
          </a:prstGeom>
          <a:ln>
            <a:solidFill>
              <a:srgbClr val="C3C3C3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 rot="16200000">
            <a:off x="4027170" y="894715"/>
            <a:ext cx="75882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solidFill>
                  <a:srgbClr val="C3C3C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OPS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标题 1"/>
          <p:cNvSpPr txBox="1"/>
          <p:nvPr/>
        </p:nvSpPr>
        <p:spPr>
          <a:xfrm>
            <a:off x="1312062" y="92878"/>
            <a:ext cx="9041003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性能分析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1746278" y="6457889"/>
            <a:ext cx="45601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22</a:t>
            </a:r>
            <a:endParaRPr lang="zh-CN" altLang="en-US" sz="20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4" name="图表 3"/>
          <p:cNvGraphicFramePr/>
          <p:nvPr>
            <p:extLst>
              <p:ext uri="{D42A27DB-BD31-4B8C-83A1-F6EECF244321}">
                <p14:modId xmlns:p14="http://schemas.microsoft.com/office/powerpoint/2010/main" val="3303713599"/>
              </p:ext>
            </p:extLst>
          </p:nvPr>
        </p:nvGraphicFramePr>
        <p:xfrm>
          <a:off x="2032000" y="1210310"/>
          <a:ext cx="7844790" cy="5172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文本框 1"/>
          <p:cNvSpPr txBox="1"/>
          <p:nvPr/>
        </p:nvSpPr>
        <p:spPr>
          <a:xfrm rot="16200000">
            <a:off x="2374265" y="790575"/>
            <a:ext cx="75882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solidFill>
                  <a:srgbClr val="C3C3C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OPS</a:t>
            </a:r>
          </a:p>
        </p:txBody>
      </p:sp>
      <p:cxnSp>
        <p:nvCxnSpPr>
          <p:cNvPr id="3" name="直接箭头连接符 2"/>
          <p:cNvCxnSpPr/>
          <p:nvPr/>
        </p:nvCxnSpPr>
        <p:spPr>
          <a:xfrm flipV="1">
            <a:off x="2529205" y="932815"/>
            <a:ext cx="15875" cy="4761230"/>
          </a:xfrm>
          <a:prstGeom prst="straightConnector1">
            <a:avLst/>
          </a:prstGeom>
          <a:ln>
            <a:solidFill>
              <a:srgbClr val="C3C3C3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标题 1"/>
          <p:cNvSpPr txBox="1"/>
          <p:nvPr/>
        </p:nvSpPr>
        <p:spPr>
          <a:xfrm>
            <a:off x="1312062" y="92878"/>
            <a:ext cx="9041003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性能分析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1756570" y="6457889"/>
            <a:ext cx="45601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23</a:t>
            </a:r>
            <a:endParaRPr lang="zh-CN" altLang="en-US" sz="20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2" name="图示 1"/>
          <p:cNvGraphicFramePr/>
          <p:nvPr>
            <p:extLst>
              <p:ext uri="{D42A27DB-BD31-4B8C-83A1-F6EECF244321}">
                <p14:modId xmlns:p14="http://schemas.microsoft.com/office/powerpoint/2010/main" val="1839298031"/>
              </p:ext>
            </p:extLst>
          </p:nvPr>
        </p:nvGraphicFramePr>
        <p:xfrm>
          <a:off x="1859280" y="166699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152191" y="3033981"/>
            <a:ext cx="20428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MongoDB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因其文档存储的特殊性，并非最佳选择。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828918" y="1798780"/>
            <a:ext cx="21887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评估操作逻辑；分析数据库交互的次数、理论性能和现在达到的性能；减少多余操作。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7651560" y="1678616"/>
            <a:ext cx="2335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考虑缓存方案中的数据传输，敲定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protobuf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序列化技术。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标题 1"/>
          <p:cNvSpPr txBox="1"/>
          <p:nvPr/>
        </p:nvSpPr>
        <p:spPr>
          <a:xfrm>
            <a:off x="1312062" y="92878"/>
            <a:ext cx="9041003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总结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1756570" y="6462001"/>
            <a:ext cx="45601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24</a:t>
            </a:r>
            <a:endParaRPr lang="zh-CN" altLang="en-US" sz="20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78765" y="1637813"/>
            <a:ext cx="1103447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数据就是知识，要利用数据中的知识就要存储管理好海量数据。现在的存储技术发展远远落后于计算技术发展，寻找存储技术新的解决方案迫在眉睫。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元数据管理是文件系统设计的“心脏”。高性能的元数据管理方案才能充分协调软硬件，维持系统可用性。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针对现有问题提出解决办法，理论上可以取得一定的优化效果。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模型系统只完成了设计的一小部分，加上开发环境性能有限，测试表现不佳。但性能还有很大提升空间。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2192002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1859280" y="95733"/>
            <a:ext cx="97492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dirty="0">
                <a:latin typeface="隶书" panose="02010509060101010101" pitchFamily="49" charset="-122"/>
                <a:ea typeface="隶书" panose="02010509060101010101" pitchFamily="49" charset="-122"/>
              </a:rPr>
              <a:t>中国科学院高能物理研究所 </a:t>
            </a:r>
            <a:r>
              <a:rPr lang="en-US" altLang="zh-CN" sz="26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Institute of High Energy Physics, CAS</a:t>
            </a:r>
            <a:endParaRPr lang="zh-CN" altLang="en-US" sz="2600" dirty="0">
              <a:latin typeface="Times New Roman" panose="02020603050405020304" pitchFamily="18" charset="0"/>
              <a:ea typeface="隶书" panose="020105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3379332" y="2183338"/>
            <a:ext cx="543333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dirty="0">
                <a:latin typeface="楷体" panose="02010609060101010101" pitchFamily="49" charset="-122"/>
                <a:ea typeface="楷体" panose="02010609060101010101" pitchFamily="49" charset="-122"/>
              </a:rPr>
              <a:t>敬请批评指正！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695396" y="3532017"/>
            <a:ext cx="46604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报告人：唐元鸣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email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tangym@ihep.ac.cn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导    师：程耀东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284797" y="4973029"/>
            <a:ext cx="186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2024/8/18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11827425" y="6452261"/>
            <a:ext cx="2937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endParaRPr lang="zh-CN" altLang="en-US" sz="20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" name="标题 1"/>
          <p:cNvSpPr txBox="1"/>
          <p:nvPr/>
        </p:nvSpPr>
        <p:spPr>
          <a:xfrm>
            <a:off x="1312062" y="100330"/>
            <a:ext cx="9041003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背景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73168" y="1092317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存储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-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计算性能需求同时变高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存储发展落后于计算发展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2429" y="1714691"/>
            <a:ext cx="4267200" cy="386354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59" y="1776496"/>
            <a:ext cx="4570413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文本框 8"/>
          <p:cNvSpPr txBox="1"/>
          <p:nvPr/>
        </p:nvSpPr>
        <p:spPr>
          <a:xfrm>
            <a:off x="803653" y="5231274"/>
            <a:ext cx="46659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    LHAASO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海子山数据中心（海拔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4410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米）</a:t>
            </a:r>
            <a:endParaRPr lang="en-US" altLang="zh-CN" b="0" i="0" dirty="0">
              <a:solidFill>
                <a:srgbClr val="333333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10PB/</a:t>
            </a:r>
            <a:r>
              <a:rPr lang="zh-CN" altLang="en-US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endParaRPr lang="en-US" altLang="zh-CN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2022</a:t>
            </a:r>
            <a:r>
              <a:rPr lang="zh-CN" altLang="en-US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年运行</a:t>
            </a:r>
            <a:r>
              <a:rPr lang="en-US" altLang="zh-CN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9000</a:t>
            </a:r>
            <a:r>
              <a:rPr lang="zh-CN" altLang="en-US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万计算任务</a:t>
            </a:r>
            <a:endParaRPr lang="en-US" altLang="zh-CN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数据访问量约</a:t>
            </a:r>
            <a:r>
              <a:rPr lang="en-US" altLang="zh-CN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400PB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6523069" y="5486966"/>
            <a:ext cx="4665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   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存储发展远远落后于计算发展</a:t>
            </a:r>
            <a:endParaRPr lang="en-US" altLang="zh-CN" b="0" i="0" dirty="0">
              <a:solidFill>
                <a:srgbClr val="333333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数据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IO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已成为大规模应用运行性能瓶颈</a:t>
            </a:r>
            <a:endParaRPr lang="en-US" altLang="zh-CN" b="0" i="0" dirty="0">
              <a:solidFill>
                <a:srgbClr val="333333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标题 1"/>
          <p:cNvSpPr txBox="1"/>
          <p:nvPr/>
        </p:nvSpPr>
        <p:spPr>
          <a:xfrm>
            <a:off x="1312062" y="92878"/>
            <a:ext cx="9041003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背景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1827425" y="6452261"/>
            <a:ext cx="2937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endParaRPr lang="zh-CN" altLang="en-US" sz="20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73167" y="1092317"/>
            <a:ext cx="5376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现代文件系统更喜欢单一文件系统实例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553202" y="5765683"/>
            <a:ext cx="379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HDFS Federation mechanism</a:t>
            </a:r>
            <a:endParaRPr lang="zh-CN" altLang="en-US" dirty="0"/>
          </a:p>
        </p:txBody>
      </p:sp>
      <p:grpSp>
        <p:nvGrpSpPr>
          <p:cNvPr id="81" name="组合 80"/>
          <p:cNvGrpSpPr/>
          <p:nvPr/>
        </p:nvGrpSpPr>
        <p:grpSpPr>
          <a:xfrm>
            <a:off x="2746784" y="1023378"/>
            <a:ext cx="6785999" cy="4609166"/>
            <a:chOff x="6371465" y="1398336"/>
            <a:chExt cx="5527273" cy="3815052"/>
          </a:xfrm>
        </p:grpSpPr>
        <p:grpSp>
          <p:nvGrpSpPr>
            <p:cNvPr id="82" name="组合 81"/>
            <p:cNvGrpSpPr/>
            <p:nvPr/>
          </p:nvGrpSpPr>
          <p:grpSpPr>
            <a:xfrm>
              <a:off x="6833950" y="1959597"/>
              <a:ext cx="5064788" cy="3253791"/>
              <a:chOff x="6096000" y="1871331"/>
              <a:chExt cx="5064788" cy="3253791"/>
            </a:xfrm>
          </p:grpSpPr>
          <p:grpSp>
            <p:nvGrpSpPr>
              <p:cNvPr id="87" name="组合 86"/>
              <p:cNvGrpSpPr/>
              <p:nvPr/>
            </p:nvGrpSpPr>
            <p:grpSpPr>
              <a:xfrm>
                <a:off x="6096000" y="4278816"/>
                <a:ext cx="5064788" cy="846306"/>
                <a:chOff x="5832563" y="1874283"/>
                <a:chExt cx="5064788" cy="846306"/>
              </a:xfrm>
            </p:grpSpPr>
            <p:sp>
              <p:nvSpPr>
                <p:cNvPr id="109" name="矩形: 圆角 108"/>
                <p:cNvSpPr/>
                <p:nvPr/>
              </p:nvSpPr>
              <p:spPr>
                <a:xfrm>
                  <a:off x="5832563" y="1874283"/>
                  <a:ext cx="4630336" cy="846306"/>
                </a:xfrm>
                <a:prstGeom prst="roundRect">
                  <a:avLst/>
                </a:prstGeom>
                <a:solidFill>
                  <a:srgbClr val="D1DCF0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127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grpSp>
              <p:nvGrpSpPr>
                <p:cNvPr id="110" name="组合 109"/>
                <p:cNvGrpSpPr/>
                <p:nvPr/>
              </p:nvGrpSpPr>
              <p:grpSpPr>
                <a:xfrm>
                  <a:off x="9358469" y="1950229"/>
                  <a:ext cx="1538882" cy="511163"/>
                  <a:chOff x="6184602" y="3229222"/>
                  <a:chExt cx="1538882" cy="511163"/>
                </a:xfrm>
              </p:grpSpPr>
              <p:sp>
                <p:nvSpPr>
                  <p:cNvPr id="128" name="流程图: 磁盘 127"/>
                  <p:cNvSpPr/>
                  <p:nvPr/>
                </p:nvSpPr>
                <p:spPr>
                  <a:xfrm>
                    <a:off x="6184602" y="3229222"/>
                    <a:ext cx="972766" cy="466927"/>
                  </a:xfrm>
                  <a:prstGeom prst="flowChartMagneticDisk">
                    <a:avLst/>
                  </a:prstGeom>
                  <a:gradFill>
                    <a:gsLst>
                      <a:gs pos="0">
                        <a:schemeClr val="accent1">
                          <a:lumMod val="60000"/>
                          <a:lumOff val="40000"/>
                        </a:schemeClr>
                      </a:gs>
                      <a:gs pos="50000">
                        <a:schemeClr val="accent1">
                          <a:lumMod val="60000"/>
                          <a:lumOff val="40000"/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lumMod val="60000"/>
                          <a:lumOff val="40000"/>
                          <a:tint val="23500"/>
                          <a:satMod val="160000"/>
                        </a:schemeClr>
                      </a:gs>
                    </a:gsLst>
                    <a:lin ang="16200000" scaled="1"/>
                  </a:gradFill>
                  <a:ln>
                    <a:solidFill>
                      <a:srgbClr val="A5B4D3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127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/>
                  </a:p>
                </p:txBody>
              </p:sp>
              <p:grpSp>
                <p:nvGrpSpPr>
                  <p:cNvPr id="129" name="组合 128"/>
                  <p:cNvGrpSpPr/>
                  <p:nvPr/>
                </p:nvGrpSpPr>
                <p:grpSpPr>
                  <a:xfrm>
                    <a:off x="6442772" y="3463386"/>
                    <a:ext cx="482410" cy="276999"/>
                    <a:chOff x="6263442" y="4563888"/>
                    <a:chExt cx="482410" cy="276999"/>
                  </a:xfrm>
                </p:grpSpPr>
                <p:sp>
                  <p:nvSpPr>
                    <p:cNvPr id="131" name="矩形 130"/>
                    <p:cNvSpPr/>
                    <p:nvPr/>
                  </p:nvSpPr>
                  <p:spPr>
                    <a:xfrm>
                      <a:off x="6263442" y="4627935"/>
                      <a:ext cx="69266" cy="131323"/>
                    </a:xfrm>
                    <a:prstGeom prst="rect">
                      <a:avLst/>
                    </a:prstGeom>
                    <a:solidFill>
                      <a:srgbClr val="A09965"/>
                    </a:solidFill>
                    <a:ln>
                      <a:noFill/>
                    </a:ln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32" name="矩形 131"/>
                    <p:cNvSpPr/>
                    <p:nvPr/>
                  </p:nvSpPr>
                  <p:spPr>
                    <a:xfrm>
                      <a:off x="6364953" y="4627000"/>
                      <a:ext cx="69266" cy="131323"/>
                    </a:xfrm>
                    <a:prstGeom prst="rect">
                      <a:avLst/>
                    </a:prstGeom>
                    <a:solidFill>
                      <a:srgbClr val="869C57"/>
                    </a:solidFill>
                    <a:ln>
                      <a:noFill/>
                    </a:ln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33" name="矩形 132"/>
                    <p:cNvSpPr/>
                    <p:nvPr/>
                  </p:nvSpPr>
                  <p:spPr>
                    <a:xfrm>
                      <a:off x="6636352" y="4626999"/>
                      <a:ext cx="69266" cy="131323"/>
                    </a:xfrm>
                    <a:prstGeom prst="rect">
                      <a:avLst/>
                    </a:prstGeom>
                    <a:solidFill>
                      <a:srgbClr val="D8915A"/>
                    </a:solidFill>
                    <a:ln>
                      <a:noFill/>
                    </a:ln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34" name="文本框 133"/>
                    <p:cNvSpPr txBox="1"/>
                    <p:nvPr/>
                  </p:nvSpPr>
                  <p:spPr>
                    <a:xfrm>
                      <a:off x="6395656" y="4563888"/>
                      <a:ext cx="350196" cy="276999"/>
                    </a:xfrm>
                    <a:prstGeom prst="rect">
                      <a:avLst/>
                    </a:prstGeom>
                    <a:noFill/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CN" sz="1200" b="1" dirty="0"/>
                        <a:t>…</a:t>
                      </a:r>
                      <a:endParaRPr lang="zh-CN" altLang="en-US" sz="1200" b="1" dirty="0"/>
                    </a:p>
                  </p:txBody>
                </p:sp>
              </p:grpSp>
              <p:sp>
                <p:nvSpPr>
                  <p:cNvPr id="130" name="文本框 129"/>
                  <p:cNvSpPr txBox="1"/>
                  <p:nvPr/>
                </p:nvSpPr>
                <p:spPr>
                  <a:xfrm>
                    <a:off x="6351884" y="3345514"/>
                    <a:ext cx="1371600" cy="191062"/>
                  </a:xfrm>
                  <a:prstGeom prst="rect">
                    <a:avLst/>
                  </a:prstGeom>
                  <a:noFill/>
                  <a:scene3d>
                    <a:camera prst="orthographicFront"/>
                    <a:lightRig rig="threePt" dir="t"/>
                  </a:scene3d>
                  <a:sp3d>
                    <a:bevelT w="12700"/>
                  </a:sp3d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900" dirty="0" err="1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Datanode</a:t>
                    </a:r>
                    <a:r>
                      <a:rPr lang="en-US" altLang="zh-CN" sz="9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 m</a:t>
                    </a:r>
                    <a:endParaRPr lang="zh-CN" altLang="en-US" sz="9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11" name="组合 110"/>
                <p:cNvGrpSpPr/>
                <p:nvPr/>
              </p:nvGrpSpPr>
              <p:grpSpPr>
                <a:xfrm>
                  <a:off x="5982995" y="1950229"/>
                  <a:ext cx="1538880" cy="511163"/>
                  <a:chOff x="6184602" y="3229222"/>
                  <a:chExt cx="1538880" cy="511163"/>
                </a:xfrm>
              </p:grpSpPr>
              <p:sp>
                <p:nvSpPr>
                  <p:cNvPr id="121" name="流程图: 磁盘 120"/>
                  <p:cNvSpPr/>
                  <p:nvPr/>
                </p:nvSpPr>
                <p:spPr>
                  <a:xfrm>
                    <a:off x="6184602" y="3229222"/>
                    <a:ext cx="972766" cy="466927"/>
                  </a:xfrm>
                  <a:prstGeom prst="flowChartMagneticDisk">
                    <a:avLst/>
                  </a:prstGeom>
                  <a:gradFill>
                    <a:gsLst>
                      <a:gs pos="0">
                        <a:schemeClr val="accent1">
                          <a:lumMod val="60000"/>
                          <a:lumOff val="40000"/>
                        </a:schemeClr>
                      </a:gs>
                      <a:gs pos="50000">
                        <a:schemeClr val="accent1">
                          <a:lumMod val="60000"/>
                          <a:lumOff val="40000"/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lumMod val="60000"/>
                          <a:lumOff val="40000"/>
                          <a:tint val="23500"/>
                          <a:satMod val="160000"/>
                        </a:schemeClr>
                      </a:gs>
                    </a:gsLst>
                    <a:lin ang="16200000" scaled="1"/>
                  </a:gradFill>
                  <a:ln>
                    <a:solidFill>
                      <a:srgbClr val="A5B4D3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127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/>
                  </a:p>
                </p:txBody>
              </p:sp>
              <p:grpSp>
                <p:nvGrpSpPr>
                  <p:cNvPr id="122" name="组合 121"/>
                  <p:cNvGrpSpPr/>
                  <p:nvPr/>
                </p:nvGrpSpPr>
                <p:grpSpPr>
                  <a:xfrm>
                    <a:off x="6442772" y="3463386"/>
                    <a:ext cx="482410" cy="276999"/>
                    <a:chOff x="6263442" y="4563888"/>
                    <a:chExt cx="482410" cy="276999"/>
                  </a:xfrm>
                </p:grpSpPr>
                <p:sp>
                  <p:nvSpPr>
                    <p:cNvPr id="124" name="矩形 123"/>
                    <p:cNvSpPr/>
                    <p:nvPr/>
                  </p:nvSpPr>
                  <p:spPr>
                    <a:xfrm>
                      <a:off x="6263442" y="4619525"/>
                      <a:ext cx="69266" cy="131323"/>
                    </a:xfrm>
                    <a:prstGeom prst="rect">
                      <a:avLst/>
                    </a:prstGeom>
                    <a:solidFill>
                      <a:srgbClr val="A09965"/>
                    </a:solidFill>
                    <a:ln>
                      <a:noFill/>
                    </a:ln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25" name="矩形 124"/>
                    <p:cNvSpPr/>
                    <p:nvPr/>
                  </p:nvSpPr>
                  <p:spPr>
                    <a:xfrm>
                      <a:off x="6364953" y="4627000"/>
                      <a:ext cx="69266" cy="131323"/>
                    </a:xfrm>
                    <a:prstGeom prst="rect">
                      <a:avLst/>
                    </a:prstGeom>
                    <a:solidFill>
                      <a:srgbClr val="869C57"/>
                    </a:solidFill>
                    <a:ln>
                      <a:noFill/>
                    </a:ln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26" name="矩形 125"/>
                    <p:cNvSpPr/>
                    <p:nvPr/>
                  </p:nvSpPr>
                  <p:spPr>
                    <a:xfrm>
                      <a:off x="6636352" y="4626999"/>
                      <a:ext cx="69266" cy="131323"/>
                    </a:xfrm>
                    <a:prstGeom prst="rect">
                      <a:avLst/>
                    </a:prstGeom>
                    <a:solidFill>
                      <a:srgbClr val="D8915A"/>
                    </a:solidFill>
                    <a:ln>
                      <a:noFill/>
                    </a:ln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27" name="文本框 126"/>
                    <p:cNvSpPr txBox="1"/>
                    <p:nvPr/>
                  </p:nvSpPr>
                  <p:spPr>
                    <a:xfrm>
                      <a:off x="6395656" y="4563888"/>
                      <a:ext cx="350196" cy="276999"/>
                    </a:xfrm>
                    <a:prstGeom prst="rect">
                      <a:avLst/>
                    </a:prstGeom>
                    <a:noFill/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CN" sz="1200" b="1" dirty="0"/>
                        <a:t>…</a:t>
                      </a:r>
                      <a:endParaRPr lang="zh-CN" altLang="en-US" sz="1200" b="1" dirty="0"/>
                    </a:p>
                  </p:txBody>
                </p:sp>
              </p:grpSp>
              <p:sp>
                <p:nvSpPr>
                  <p:cNvPr id="123" name="文本框 122"/>
                  <p:cNvSpPr txBox="1"/>
                  <p:nvPr/>
                </p:nvSpPr>
                <p:spPr>
                  <a:xfrm>
                    <a:off x="6351882" y="3345514"/>
                    <a:ext cx="1371600" cy="230832"/>
                  </a:xfrm>
                  <a:prstGeom prst="rect">
                    <a:avLst/>
                  </a:prstGeom>
                  <a:noFill/>
                  <a:scene3d>
                    <a:camera prst="orthographicFront"/>
                    <a:lightRig rig="threePt" dir="t"/>
                  </a:scene3d>
                  <a:sp3d>
                    <a:bevelT w="12700"/>
                  </a:sp3d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900" dirty="0" err="1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Datanode</a:t>
                    </a:r>
                    <a:r>
                      <a:rPr lang="en-US" altLang="zh-CN" sz="9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 1</a:t>
                    </a:r>
                    <a:endParaRPr lang="zh-CN" altLang="en-US" sz="9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12" name="组合 111"/>
                <p:cNvGrpSpPr/>
                <p:nvPr/>
              </p:nvGrpSpPr>
              <p:grpSpPr>
                <a:xfrm>
                  <a:off x="7646633" y="1934312"/>
                  <a:ext cx="1538880" cy="511163"/>
                  <a:chOff x="6184602" y="3229222"/>
                  <a:chExt cx="1538880" cy="511163"/>
                </a:xfrm>
              </p:grpSpPr>
              <p:sp>
                <p:nvSpPr>
                  <p:cNvPr id="114" name="流程图: 磁盘 113"/>
                  <p:cNvSpPr/>
                  <p:nvPr/>
                </p:nvSpPr>
                <p:spPr>
                  <a:xfrm>
                    <a:off x="6184602" y="3229222"/>
                    <a:ext cx="972766" cy="466927"/>
                  </a:xfrm>
                  <a:prstGeom prst="flowChartMagneticDisk">
                    <a:avLst/>
                  </a:prstGeom>
                  <a:gradFill>
                    <a:gsLst>
                      <a:gs pos="0">
                        <a:schemeClr val="accent1">
                          <a:lumMod val="60000"/>
                          <a:lumOff val="40000"/>
                        </a:schemeClr>
                      </a:gs>
                      <a:gs pos="50000">
                        <a:schemeClr val="accent1">
                          <a:lumMod val="60000"/>
                          <a:lumOff val="40000"/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lumMod val="60000"/>
                          <a:lumOff val="40000"/>
                          <a:tint val="23500"/>
                          <a:satMod val="160000"/>
                        </a:schemeClr>
                      </a:gs>
                    </a:gsLst>
                    <a:lin ang="16200000" scaled="1"/>
                  </a:gradFill>
                  <a:ln>
                    <a:solidFill>
                      <a:srgbClr val="A5B4D3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127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/>
                  </a:p>
                </p:txBody>
              </p:sp>
              <p:grpSp>
                <p:nvGrpSpPr>
                  <p:cNvPr id="115" name="组合 114"/>
                  <p:cNvGrpSpPr/>
                  <p:nvPr/>
                </p:nvGrpSpPr>
                <p:grpSpPr>
                  <a:xfrm>
                    <a:off x="6435614" y="3463386"/>
                    <a:ext cx="489570" cy="276999"/>
                    <a:chOff x="6256284" y="4563888"/>
                    <a:chExt cx="489570" cy="276999"/>
                  </a:xfrm>
                </p:grpSpPr>
                <p:sp>
                  <p:nvSpPr>
                    <p:cNvPr id="117" name="矩形 116"/>
                    <p:cNvSpPr/>
                    <p:nvPr/>
                  </p:nvSpPr>
                  <p:spPr>
                    <a:xfrm>
                      <a:off x="6256284" y="4627804"/>
                      <a:ext cx="69266" cy="131323"/>
                    </a:xfrm>
                    <a:prstGeom prst="rect">
                      <a:avLst/>
                    </a:prstGeom>
                    <a:solidFill>
                      <a:srgbClr val="A09965"/>
                    </a:solidFill>
                    <a:ln>
                      <a:noFill/>
                    </a:ln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 dirty="0"/>
                    </a:p>
                  </p:txBody>
                </p:sp>
                <p:sp>
                  <p:nvSpPr>
                    <p:cNvPr id="118" name="矩形 117"/>
                    <p:cNvSpPr/>
                    <p:nvPr/>
                  </p:nvSpPr>
                  <p:spPr>
                    <a:xfrm>
                      <a:off x="6364953" y="4627000"/>
                      <a:ext cx="69266" cy="131323"/>
                    </a:xfrm>
                    <a:prstGeom prst="rect">
                      <a:avLst/>
                    </a:prstGeom>
                    <a:solidFill>
                      <a:srgbClr val="869C57"/>
                    </a:solidFill>
                    <a:ln>
                      <a:noFill/>
                    </a:ln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19" name="矩形 118"/>
                    <p:cNvSpPr/>
                    <p:nvPr/>
                  </p:nvSpPr>
                  <p:spPr>
                    <a:xfrm>
                      <a:off x="6636352" y="4626999"/>
                      <a:ext cx="69266" cy="131323"/>
                    </a:xfrm>
                    <a:prstGeom prst="rect">
                      <a:avLst/>
                    </a:prstGeom>
                    <a:solidFill>
                      <a:srgbClr val="D8915A"/>
                    </a:solidFill>
                    <a:ln>
                      <a:noFill/>
                    </a:ln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20" name="文本框 119"/>
                    <p:cNvSpPr txBox="1"/>
                    <p:nvPr/>
                  </p:nvSpPr>
                  <p:spPr>
                    <a:xfrm>
                      <a:off x="6395658" y="4563888"/>
                      <a:ext cx="350196" cy="276999"/>
                    </a:xfrm>
                    <a:prstGeom prst="rect">
                      <a:avLst/>
                    </a:prstGeom>
                    <a:noFill/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CN" sz="1200" b="1" dirty="0"/>
                        <a:t>…</a:t>
                      </a:r>
                      <a:endParaRPr lang="zh-CN" altLang="en-US" sz="1200" b="1" dirty="0"/>
                    </a:p>
                  </p:txBody>
                </p:sp>
              </p:grpSp>
              <p:sp>
                <p:nvSpPr>
                  <p:cNvPr id="116" name="文本框 115"/>
                  <p:cNvSpPr txBox="1"/>
                  <p:nvPr/>
                </p:nvSpPr>
                <p:spPr>
                  <a:xfrm>
                    <a:off x="6351882" y="3345514"/>
                    <a:ext cx="1371600" cy="191062"/>
                  </a:xfrm>
                  <a:prstGeom prst="rect">
                    <a:avLst/>
                  </a:prstGeom>
                  <a:noFill/>
                  <a:scene3d>
                    <a:camera prst="orthographicFront"/>
                    <a:lightRig rig="threePt" dir="t"/>
                  </a:scene3d>
                  <a:sp3d>
                    <a:bevelT w="12700"/>
                  </a:sp3d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900" dirty="0" err="1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Datanode</a:t>
                    </a:r>
                    <a:r>
                      <a:rPr lang="en-US" altLang="zh-CN" sz="9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 2</a:t>
                    </a:r>
                    <a:endParaRPr lang="zh-CN" altLang="en-US" sz="9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sp>
              <p:nvSpPr>
                <p:cNvPr id="113" name="文本框 112"/>
                <p:cNvSpPr txBox="1"/>
                <p:nvPr/>
              </p:nvSpPr>
              <p:spPr>
                <a:xfrm>
                  <a:off x="7485261" y="2426021"/>
                  <a:ext cx="1430969" cy="261610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 w="12700"/>
                </a:sp3d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100"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Common Storage</a:t>
                  </a:r>
                  <a:endParaRPr lang="zh-CN" altLang="en-US" sz="11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88" name="右大括号 87"/>
              <p:cNvSpPr/>
              <p:nvPr/>
            </p:nvSpPr>
            <p:spPr>
              <a:xfrm rot="16200000">
                <a:off x="8282888" y="2196423"/>
                <a:ext cx="255783" cy="3909002"/>
              </a:xfrm>
              <a:prstGeom prst="righ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9" name="矩形: 圆角 88"/>
              <p:cNvSpPr/>
              <p:nvPr/>
            </p:nvSpPr>
            <p:spPr>
              <a:xfrm>
                <a:off x="6504602" y="3463957"/>
                <a:ext cx="3784600" cy="482600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254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文本框 89"/>
              <p:cNvSpPr txBox="1"/>
              <p:nvPr/>
            </p:nvSpPr>
            <p:spPr>
              <a:xfrm>
                <a:off x="7987626" y="3736640"/>
                <a:ext cx="173024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05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Block Pools</a:t>
                </a:r>
                <a:endParaRPr lang="zh-CN" altLang="en-US" sz="105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1" name="矩形 90"/>
              <p:cNvSpPr/>
              <p:nvPr/>
            </p:nvSpPr>
            <p:spPr>
              <a:xfrm>
                <a:off x="6702448" y="3526758"/>
                <a:ext cx="759929" cy="204281"/>
              </a:xfrm>
              <a:prstGeom prst="rect">
                <a:avLst/>
              </a:prstGeom>
              <a:solidFill>
                <a:srgbClr val="ACA06B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900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Pool 1</a:t>
                </a:r>
                <a:endParaRPr lang="zh-CN" altLang="en-US" sz="9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2" name="矩形 91"/>
              <p:cNvSpPr/>
              <p:nvPr/>
            </p:nvSpPr>
            <p:spPr>
              <a:xfrm>
                <a:off x="8030814" y="3520837"/>
                <a:ext cx="759929" cy="204281"/>
              </a:xfrm>
              <a:prstGeom prst="rect">
                <a:avLst/>
              </a:prstGeom>
              <a:solidFill>
                <a:srgbClr val="91A953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900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Pool k</a:t>
                </a:r>
                <a:endParaRPr lang="zh-CN" altLang="en-US" sz="9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3" name="矩形 92"/>
              <p:cNvSpPr/>
              <p:nvPr/>
            </p:nvSpPr>
            <p:spPr>
              <a:xfrm>
                <a:off x="9315991" y="3519830"/>
                <a:ext cx="759929" cy="204281"/>
              </a:xfrm>
              <a:prstGeom prst="rect">
                <a:avLst/>
              </a:prstGeom>
              <a:solidFill>
                <a:srgbClr val="F0850E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900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Pool n</a:t>
                </a:r>
                <a:endParaRPr lang="zh-CN" altLang="en-US" sz="9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4" name="等腰三角形 93"/>
              <p:cNvSpPr/>
              <p:nvPr/>
            </p:nvSpPr>
            <p:spPr>
              <a:xfrm>
                <a:off x="6283925" y="2030915"/>
                <a:ext cx="1050588" cy="805464"/>
              </a:xfrm>
              <a:prstGeom prst="triangle">
                <a:avLst/>
              </a:prstGeom>
              <a:solidFill>
                <a:srgbClr val="CFE1F7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200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NS1</a:t>
                </a:r>
                <a:endParaRPr lang="zh-CN" altLang="en-US" sz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5" name="等腰三角形 94"/>
              <p:cNvSpPr/>
              <p:nvPr/>
            </p:nvSpPr>
            <p:spPr>
              <a:xfrm>
                <a:off x="7889421" y="2021916"/>
                <a:ext cx="1050588" cy="805464"/>
              </a:xfrm>
              <a:prstGeom prst="triangle">
                <a:avLst/>
              </a:prstGeom>
              <a:solidFill>
                <a:srgbClr val="CFE1F7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200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NS k</a:t>
                </a:r>
                <a:endParaRPr lang="zh-CN" altLang="en-US" sz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6" name="等腰三角形 95"/>
              <p:cNvSpPr/>
              <p:nvPr/>
            </p:nvSpPr>
            <p:spPr>
              <a:xfrm>
                <a:off x="9379235" y="2034613"/>
                <a:ext cx="1087684" cy="798530"/>
              </a:xfrm>
              <a:prstGeom prst="triangle">
                <a:avLst/>
              </a:prstGeom>
              <a:solidFill>
                <a:srgbClr val="CFE1F7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200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NS n</a:t>
                </a:r>
                <a:endParaRPr lang="zh-CN" altLang="en-US" sz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cxnSp>
            <p:nvCxnSpPr>
              <p:cNvPr id="97" name="直接箭头连接符 96"/>
              <p:cNvCxnSpPr>
                <a:stCxn id="94" idx="3"/>
                <a:endCxn id="91" idx="0"/>
              </p:cNvCxnSpPr>
              <p:nvPr/>
            </p:nvCxnSpPr>
            <p:spPr>
              <a:xfrm>
                <a:off x="6809219" y="2836379"/>
                <a:ext cx="273194" cy="690379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直接箭头连接符 97"/>
              <p:cNvCxnSpPr>
                <a:stCxn id="95" idx="3"/>
                <a:endCxn id="92" idx="0"/>
              </p:cNvCxnSpPr>
              <p:nvPr/>
            </p:nvCxnSpPr>
            <p:spPr>
              <a:xfrm flipH="1">
                <a:off x="8410779" y="2827381"/>
                <a:ext cx="3937" cy="693456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接箭头连接符 98"/>
              <p:cNvCxnSpPr>
                <a:stCxn id="96" idx="3"/>
                <a:endCxn id="93" idx="0"/>
              </p:cNvCxnSpPr>
              <p:nvPr/>
            </p:nvCxnSpPr>
            <p:spPr>
              <a:xfrm flipH="1">
                <a:off x="9695956" y="2833143"/>
                <a:ext cx="227121" cy="686687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0" name="组合 99"/>
              <p:cNvGrpSpPr/>
              <p:nvPr/>
            </p:nvGrpSpPr>
            <p:grpSpPr>
              <a:xfrm>
                <a:off x="6096000" y="1874968"/>
                <a:ext cx="1435198" cy="1916349"/>
                <a:chOff x="5780559" y="1168153"/>
                <a:chExt cx="1491233" cy="1916349"/>
              </a:xfrm>
            </p:grpSpPr>
            <p:sp>
              <p:nvSpPr>
                <p:cNvPr id="107" name="矩形 106"/>
                <p:cNvSpPr/>
                <p:nvPr/>
              </p:nvSpPr>
              <p:spPr>
                <a:xfrm>
                  <a:off x="5806522" y="1168153"/>
                  <a:ext cx="1465270" cy="1916349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  <a:prstDash val="dash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8" name="文本框 107"/>
                <p:cNvSpPr txBox="1"/>
                <p:nvPr/>
              </p:nvSpPr>
              <p:spPr>
                <a:xfrm>
                  <a:off x="5780559" y="1168153"/>
                  <a:ext cx="81092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NN-1</a:t>
                  </a:r>
                  <a:endParaRPr lang="zh-CN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101" name="矩形 100"/>
              <p:cNvSpPr/>
              <p:nvPr/>
            </p:nvSpPr>
            <p:spPr>
              <a:xfrm>
                <a:off x="7728675" y="1874968"/>
                <a:ext cx="1327900" cy="191634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prstDash val="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2" name="矩形 101"/>
              <p:cNvSpPr/>
              <p:nvPr/>
            </p:nvSpPr>
            <p:spPr>
              <a:xfrm>
                <a:off x="9261066" y="1874968"/>
                <a:ext cx="1382423" cy="191634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prstDash val="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3" name="文本框 102"/>
              <p:cNvSpPr txBox="1"/>
              <p:nvPr/>
            </p:nvSpPr>
            <p:spPr>
              <a:xfrm>
                <a:off x="7501686" y="2627918"/>
                <a:ext cx="91302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b="1" dirty="0"/>
                  <a:t>…</a:t>
                </a:r>
                <a:endParaRPr lang="zh-CN" altLang="en-US" sz="1200" b="1" dirty="0"/>
              </a:p>
            </p:txBody>
          </p:sp>
          <p:sp>
            <p:nvSpPr>
              <p:cNvPr id="104" name="文本框 103"/>
              <p:cNvSpPr txBox="1"/>
              <p:nvPr/>
            </p:nvSpPr>
            <p:spPr>
              <a:xfrm>
                <a:off x="9029041" y="2627917"/>
                <a:ext cx="91302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b="1" dirty="0"/>
                  <a:t>…</a:t>
                </a:r>
                <a:endParaRPr lang="zh-CN" altLang="en-US" sz="1200" b="1" dirty="0"/>
              </a:p>
            </p:txBody>
          </p:sp>
          <p:sp>
            <p:nvSpPr>
              <p:cNvPr id="105" name="文本框 104"/>
              <p:cNvSpPr txBox="1"/>
              <p:nvPr/>
            </p:nvSpPr>
            <p:spPr>
              <a:xfrm>
                <a:off x="7703899" y="1874967"/>
                <a:ext cx="7804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NN-k</a:t>
                </a:r>
                <a:endPara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06" name="文本框 105"/>
              <p:cNvSpPr txBox="1"/>
              <p:nvPr/>
            </p:nvSpPr>
            <p:spPr>
              <a:xfrm>
                <a:off x="9246689" y="1871331"/>
                <a:ext cx="7804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NN-n</a:t>
                </a:r>
                <a:endPara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83" name="箭头: 上下 82"/>
            <p:cNvSpPr/>
            <p:nvPr/>
          </p:nvSpPr>
          <p:spPr>
            <a:xfrm>
              <a:off x="6581850" y="3412879"/>
              <a:ext cx="166515" cy="1781053"/>
            </a:xfrm>
            <a:prstGeom prst="upDownArrow">
              <a:avLst/>
            </a:prstGeom>
            <a:gradFill flip="none" rotWithShape="1">
              <a:gsLst>
                <a:gs pos="0">
                  <a:srgbClr val="AEBEF2"/>
                </a:gs>
                <a:gs pos="51000">
                  <a:srgbClr val="C7D4F6"/>
                </a:gs>
                <a:gs pos="100000">
                  <a:srgbClr val="DCE0FD"/>
                </a:gs>
              </a:gsLst>
              <a:lin ang="16200000" scaled="1"/>
              <a:tileRect/>
            </a:gradFill>
            <a:ln>
              <a:solidFill>
                <a:srgbClr val="8999B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箭头: 上下 83"/>
            <p:cNvSpPr/>
            <p:nvPr/>
          </p:nvSpPr>
          <p:spPr>
            <a:xfrm>
              <a:off x="6571029" y="2124207"/>
              <a:ext cx="177725" cy="1031132"/>
            </a:xfrm>
            <a:prstGeom prst="upDownArrow">
              <a:avLst/>
            </a:prstGeom>
            <a:gradFill flip="none" rotWithShape="1">
              <a:gsLst>
                <a:gs pos="0">
                  <a:srgbClr val="CDCDCD"/>
                </a:gs>
                <a:gs pos="50000">
                  <a:srgbClr val="DCDADB"/>
                </a:gs>
                <a:gs pos="100000">
                  <a:srgbClr val="DADADA"/>
                </a:gs>
              </a:gsLst>
              <a:lin ang="16200000" scaled="1"/>
              <a:tileRect/>
            </a:gradFill>
            <a:ln>
              <a:solidFill>
                <a:srgbClr val="7A7A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文本框 84"/>
            <p:cNvSpPr txBox="1"/>
            <p:nvPr/>
          </p:nvSpPr>
          <p:spPr>
            <a:xfrm rot="16200000">
              <a:off x="5649190" y="3903819"/>
              <a:ext cx="171826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>
                  <a:solidFill>
                    <a:srgbClr val="222F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Block Storage</a:t>
              </a:r>
              <a:endParaRPr lang="zh-CN" altLang="en-US" sz="1050" dirty="0">
                <a:solidFill>
                  <a:srgbClr val="222F5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6" name="文本框 85"/>
            <p:cNvSpPr txBox="1"/>
            <p:nvPr/>
          </p:nvSpPr>
          <p:spPr>
            <a:xfrm rot="16200000">
              <a:off x="5643140" y="2126661"/>
              <a:ext cx="171826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>
                  <a:solidFill>
                    <a:srgbClr val="5E5E5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Namespace</a:t>
              </a:r>
              <a:endParaRPr lang="zh-CN" altLang="en-US" sz="1050" dirty="0">
                <a:solidFill>
                  <a:srgbClr val="5E5E5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标题 1"/>
          <p:cNvSpPr txBox="1"/>
          <p:nvPr/>
        </p:nvSpPr>
        <p:spPr>
          <a:xfrm>
            <a:off x="1312062" y="92878"/>
            <a:ext cx="9041003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背景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1827425" y="6452261"/>
            <a:ext cx="293717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73167" y="1092317"/>
            <a:ext cx="5376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现代文件系统更喜欢单一文件系统实例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553202" y="5765683"/>
            <a:ext cx="379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HDFS Federation mechanism</a:t>
            </a:r>
            <a:endParaRPr lang="zh-CN" altLang="en-US" dirty="0"/>
          </a:p>
        </p:txBody>
      </p:sp>
      <p:grpSp>
        <p:nvGrpSpPr>
          <p:cNvPr id="81" name="组合 80"/>
          <p:cNvGrpSpPr/>
          <p:nvPr/>
        </p:nvGrpSpPr>
        <p:grpSpPr>
          <a:xfrm>
            <a:off x="2746784" y="1023378"/>
            <a:ext cx="6785999" cy="4609166"/>
            <a:chOff x="6371465" y="1398336"/>
            <a:chExt cx="5527273" cy="3815052"/>
          </a:xfrm>
        </p:grpSpPr>
        <p:grpSp>
          <p:nvGrpSpPr>
            <p:cNvPr id="82" name="组合 81"/>
            <p:cNvGrpSpPr/>
            <p:nvPr/>
          </p:nvGrpSpPr>
          <p:grpSpPr>
            <a:xfrm>
              <a:off x="6833950" y="1959597"/>
              <a:ext cx="5064788" cy="3253791"/>
              <a:chOff x="6096000" y="1871331"/>
              <a:chExt cx="5064788" cy="3253791"/>
            </a:xfrm>
          </p:grpSpPr>
          <p:grpSp>
            <p:nvGrpSpPr>
              <p:cNvPr id="87" name="组合 86"/>
              <p:cNvGrpSpPr/>
              <p:nvPr/>
            </p:nvGrpSpPr>
            <p:grpSpPr>
              <a:xfrm>
                <a:off x="6096000" y="4278816"/>
                <a:ext cx="5064788" cy="846306"/>
                <a:chOff x="5832563" y="1874283"/>
                <a:chExt cx="5064788" cy="846306"/>
              </a:xfrm>
            </p:grpSpPr>
            <p:sp>
              <p:nvSpPr>
                <p:cNvPr id="109" name="矩形: 圆角 108"/>
                <p:cNvSpPr/>
                <p:nvPr/>
              </p:nvSpPr>
              <p:spPr>
                <a:xfrm>
                  <a:off x="5832563" y="1874283"/>
                  <a:ext cx="4630336" cy="846306"/>
                </a:xfrm>
                <a:prstGeom prst="roundRect">
                  <a:avLst/>
                </a:prstGeom>
                <a:solidFill>
                  <a:srgbClr val="D1DCF0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127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grpSp>
              <p:nvGrpSpPr>
                <p:cNvPr id="110" name="组合 109"/>
                <p:cNvGrpSpPr/>
                <p:nvPr/>
              </p:nvGrpSpPr>
              <p:grpSpPr>
                <a:xfrm>
                  <a:off x="9358469" y="1950229"/>
                  <a:ext cx="1538882" cy="511163"/>
                  <a:chOff x="6184602" y="3229222"/>
                  <a:chExt cx="1538882" cy="511163"/>
                </a:xfrm>
              </p:grpSpPr>
              <p:sp>
                <p:nvSpPr>
                  <p:cNvPr id="128" name="流程图: 磁盘 127"/>
                  <p:cNvSpPr/>
                  <p:nvPr/>
                </p:nvSpPr>
                <p:spPr>
                  <a:xfrm>
                    <a:off x="6184602" y="3229222"/>
                    <a:ext cx="972766" cy="466927"/>
                  </a:xfrm>
                  <a:prstGeom prst="flowChartMagneticDisk">
                    <a:avLst/>
                  </a:prstGeom>
                  <a:gradFill>
                    <a:gsLst>
                      <a:gs pos="0">
                        <a:schemeClr val="accent1">
                          <a:lumMod val="60000"/>
                          <a:lumOff val="40000"/>
                        </a:schemeClr>
                      </a:gs>
                      <a:gs pos="50000">
                        <a:schemeClr val="accent1">
                          <a:lumMod val="60000"/>
                          <a:lumOff val="40000"/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lumMod val="60000"/>
                          <a:lumOff val="40000"/>
                          <a:tint val="23500"/>
                          <a:satMod val="160000"/>
                        </a:schemeClr>
                      </a:gs>
                    </a:gsLst>
                    <a:lin ang="16200000" scaled="1"/>
                  </a:gradFill>
                  <a:ln>
                    <a:solidFill>
                      <a:srgbClr val="A5B4D3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127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/>
                  </a:p>
                </p:txBody>
              </p:sp>
              <p:grpSp>
                <p:nvGrpSpPr>
                  <p:cNvPr id="129" name="组合 128"/>
                  <p:cNvGrpSpPr/>
                  <p:nvPr/>
                </p:nvGrpSpPr>
                <p:grpSpPr>
                  <a:xfrm>
                    <a:off x="6442772" y="3463386"/>
                    <a:ext cx="482410" cy="276999"/>
                    <a:chOff x="6263442" y="4563888"/>
                    <a:chExt cx="482410" cy="276999"/>
                  </a:xfrm>
                </p:grpSpPr>
                <p:sp>
                  <p:nvSpPr>
                    <p:cNvPr id="131" name="矩形 130"/>
                    <p:cNvSpPr/>
                    <p:nvPr/>
                  </p:nvSpPr>
                  <p:spPr>
                    <a:xfrm>
                      <a:off x="6263442" y="4627935"/>
                      <a:ext cx="69266" cy="131323"/>
                    </a:xfrm>
                    <a:prstGeom prst="rect">
                      <a:avLst/>
                    </a:prstGeom>
                    <a:solidFill>
                      <a:srgbClr val="A09965"/>
                    </a:solidFill>
                    <a:ln>
                      <a:noFill/>
                    </a:ln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32" name="矩形 131"/>
                    <p:cNvSpPr/>
                    <p:nvPr/>
                  </p:nvSpPr>
                  <p:spPr>
                    <a:xfrm>
                      <a:off x="6364953" y="4627000"/>
                      <a:ext cx="69266" cy="131323"/>
                    </a:xfrm>
                    <a:prstGeom prst="rect">
                      <a:avLst/>
                    </a:prstGeom>
                    <a:solidFill>
                      <a:srgbClr val="869C57"/>
                    </a:solidFill>
                    <a:ln>
                      <a:noFill/>
                    </a:ln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33" name="矩形 132"/>
                    <p:cNvSpPr/>
                    <p:nvPr/>
                  </p:nvSpPr>
                  <p:spPr>
                    <a:xfrm>
                      <a:off x="6636352" y="4626999"/>
                      <a:ext cx="69266" cy="131323"/>
                    </a:xfrm>
                    <a:prstGeom prst="rect">
                      <a:avLst/>
                    </a:prstGeom>
                    <a:solidFill>
                      <a:srgbClr val="D8915A"/>
                    </a:solidFill>
                    <a:ln>
                      <a:noFill/>
                    </a:ln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34" name="文本框 133"/>
                    <p:cNvSpPr txBox="1"/>
                    <p:nvPr/>
                  </p:nvSpPr>
                  <p:spPr>
                    <a:xfrm>
                      <a:off x="6395656" y="4563888"/>
                      <a:ext cx="350196" cy="276999"/>
                    </a:xfrm>
                    <a:prstGeom prst="rect">
                      <a:avLst/>
                    </a:prstGeom>
                    <a:noFill/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CN" sz="1200" b="1" dirty="0"/>
                        <a:t>…</a:t>
                      </a:r>
                      <a:endParaRPr lang="zh-CN" altLang="en-US" sz="1200" b="1" dirty="0"/>
                    </a:p>
                  </p:txBody>
                </p:sp>
              </p:grpSp>
              <p:sp>
                <p:nvSpPr>
                  <p:cNvPr id="130" name="文本框 129"/>
                  <p:cNvSpPr txBox="1"/>
                  <p:nvPr/>
                </p:nvSpPr>
                <p:spPr>
                  <a:xfrm>
                    <a:off x="6351884" y="3345514"/>
                    <a:ext cx="1371600" cy="191062"/>
                  </a:xfrm>
                  <a:prstGeom prst="rect">
                    <a:avLst/>
                  </a:prstGeom>
                  <a:noFill/>
                  <a:scene3d>
                    <a:camera prst="orthographicFront"/>
                    <a:lightRig rig="threePt" dir="t"/>
                  </a:scene3d>
                  <a:sp3d>
                    <a:bevelT w="12700"/>
                  </a:sp3d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900" dirty="0" err="1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Datanode</a:t>
                    </a:r>
                    <a:r>
                      <a:rPr lang="en-US" altLang="zh-CN" sz="9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 m</a:t>
                    </a:r>
                    <a:endParaRPr lang="zh-CN" altLang="en-US" sz="9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11" name="组合 110"/>
                <p:cNvGrpSpPr/>
                <p:nvPr/>
              </p:nvGrpSpPr>
              <p:grpSpPr>
                <a:xfrm>
                  <a:off x="5982995" y="1950229"/>
                  <a:ext cx="1538880" cy="511163"/>
                  <a:chOff x="6184602" y="3229222"/>
                  <a:chExt cx="1538880" cy="511163"/>
                </a:xfrm>
              </p:grpSpPr>
              <p:sp>
                <p:nvSpPr>
                  <p:cNvPr id="121" name="流程图: 磁盘 120"/>
                  <p:cNvSpPr/>
                  <p:nvPr/>
                </p:nvSpPr>
                <p:spPr>
                  <a:xfrm>
                    <a:off x="6184602" y="3229222"/>
                    <a:ext cx="972766" cy="466927"/>
                  </a:xfrm>
                  <a:prstGeom prst="flowChartMagneticDisk">
                    <a:avLst/>
                  </a:prstGeom>
                  <a:gradFill>
                    <a:gsLst>
                      <a:gs pos="0">
                        <a:schemeClr val="accent1">
                          <a:lumMod val="60000"/>
                          <a:lumOff val="40000"/>
                        </a:schemeClr>
                      </a:gs>
                      <a:gs pos="50000">
                        <a:schemeClr val="accent1">
                          <a:lumMod val="60000"/>
                          <a:lumOff val="40000"/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lumMod val="60000"/>
                          <a:lumOff val="40000"/>
                          <a:tint val="23500"/>
                          <a:satMod val="160000"/>
                        </a:schemeClr>
                      </a:gs>
                    </a:gsLst>
                    <a:lin ang="16200000" scaled="1"/>
                  </a:gradFill>
                  <a:ln>
                    <a:solidFill>
                      <a:srgbClr val="A5B4D3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127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/>
                  </a:p>
                </p:txBody>
              </p:sp>
              <p:grpSp>
                <p:nvGrpSpPr>
                  <p:cNvPr id="122" name="组合 121"/>
                  <p:cNvGrpSpPr/>
                  <p:nvPr/>
                </p:nvGrpSpPr>
                <p:grpSpPr>
                  <a:xfrm>
                    <a:off x="6442772" y="3463386"/>
                    <a:ext cx="482410" cy="276999"/>
                    <a:chOff x="6263442" y="4563888"/>
                    <a:chExt cx="482410" cy="276999"/>
                  </a:xfrm>
                </p:grpSpPr>
                <p:sp>
                  <p:nvSpPr>
                    <p:cNvPr id="124" name="矩形 123"/>
                    <p:cNvSpPr/>
                    <p:nvPr/>
                  </p:nvSpPr>
                  <p:spPr>
                    <a:xfrm>
                      <a:off x="6263442" y="4627935"/>
                      <a:ext cx="69266" cy="131323"/>
                    </a:xfrm>
                    <a:prstGeom prst="rect">
                      <a:avLst/>
                    </a:prstGeom>
                    <a:solidFill>
                      <a:srgbClr val="A09965"/>
                    </a:solidFill>
                    <a:ln>
                      <a:noFill/>
                    </a:ln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25" name="矩形 124"/>
                    <p:cNvSpPr/>
                    <p:nvPr/>
                  </p:nvSpPr>
                  <p:spPr>
                    <a:xfrm>
                      <a:off x="6364953" y="4627000"/>
                      <a:ext cx="69266" cy="131323"/>
                    </a:xfrm>
                    <a:prstGeom prst="rect">
                      <a:avLst/>
                    </a:prstGeom>
                    <a:solidFill>
                      <a:srgbClr val="869C57"/>
                    </a:solidFill>
                    <a:ln>
                      <a:noFill/>
                    </a:ln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26" name="矩形 125"/>
                    <p:cNvSpPr/>
                    <p:nvPr/>
                  </p:nvSpPr>
                  <p:spPr>
                    <a:xfrm>
                      <a:off x="6636352" y="4626999"/>
                      <a:ext cx="69266" cy="131323"/>
                    </a:xfrm>
                    <a:prstGeom prst="rect">
                      <a:avLst/>
                    </a:prstGeom>
                    <a:solidFill>
                      <a:srgbClr val="D8915A"/>
                    </a:solidFill>
                    <a:ln>
                      <a:noFill/>
                    </a:ln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27" name="文本框 126"/>
                    <p:cNvSpPr txBox="1"/>
                    <p:nvPr/>
                  </p:nvSpPr>
                  <p:spPr>
                    <a:xfrm>
                      <a:off x="6395656" y="4563888"/>
                      <a:ext cx="350196" cy="276999"/>
                    </a:xfrm>
                    <a:prstGeom prst="rect">
                      <a:avLst/>
                    </a:prstGeom>
                    <a:noFill/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CN" sz="1200" b="1" dirty="0"/>
                        <a:t>…</a:t>
                      </a:r>
                      <a:endParaRPr lang="zh-CN" altLang="en-US" sz="1200" b="1" dirty="0"/>
                    </a:p>
                  </p:txBody>
                </p:sp>
              </p:grpSp>
              <p:sp>
                <p:nvSpPr>
                  <p:cNvPr id="123" name="文本框 122"/>
                  <p:cNvSpPr txBox="1"/>
                  <p:nvPr/>
                </p:nvSpPr>
                <p:spPr>
                  <a:xfrm>
                    <a:off x="6351882" y="3345514"/>
                    <a:ext cx="1371600" cy="230832"/>
                  </a:xfrm>
                  <a:prstGeom prst="rect">
                    <a:avLst/>
                  </a:prstGeom>
                  <a:noFill/>
                  <a:scene3d>
                    <a:camera prst="orthographicFront"/>
                    <a:lightRig rig="threePt" dir="t"/>
                  </a:scene3d>
                  <a:sp3d>
                    <a:bevelT w="12700"/>
                  </a:sp3d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900" dirty="0" err="1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Datanode</a:t>
                    </a:r>
                    <a:r>
                      <a:rPr lang="en-US" altLang="zh-CN" sz="9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 1</a:t>
                    </a:r>
                    <a:endParaRPr lang="zh-CN" altLang="en-US" sz="9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12" name="组合 111"/>
                <p:cNvGrpSpPr/>
                <p:nvPr/>
              </p:nvGrpSpPr>
              <p:grpSpPr>
                <a:xfrm>
                  <a:off x="7646633" y="1934312"/>
                  <a:ext cx="1538880" cy="511163"/>
                  <a:chOff x="6184602" y="3229222"/>
                  <a:chExt cx="1538880" cy="511163"/>
                </a:xfrm>
              </p:grpSpPr>
              <p:sp>
                <p:nvSpPr>
                  <p:cNvPr id="114" name="流程图: 磁盘 113"/>
                  <p:cNvSpPr/>
                  <p:nvPr/>
                </p:nvSpPr>
                <p:spPr>
                  <a:xfrm>
                    <a:off x="6184602" y="3229222"/>
                    <a:ext cx="972766" cy="466927"/>
                  </a:xfrm>
                  <a:prstGeom prst="flowChartMagneticDisk">
                    <a:avLst/>
                  </a:prstGeom>
                  <a:gradFill>
                    <a:gsLst>
                      <a:gs pos="0">
                        <a:schemeClr val="accent1">
                          <a:lumMod val="60000"/>
                          <a:lumOff val="40000"/>
                        </a:schemeClr>
                      </a:gs>
                      <a:gs pos="50000">
                        <a:schemeClr val="accent1">
                          <a:lumMod val="60000"/>
                          <a:lumOff val="40000"/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lumMod val="60000"/>
                          <a:lumOff val="40000"/>
                          <a:tint val="23500"/>
                          <a:satMod val="160000"/>
                        </a:schemeClr>
                      </a:gs>
                    </a:gsLst>
                    <a:lin ang="16200000" scaled="1"/>
                  </a:gradFill>
                  <a:ln>
                    <a:solidFill>
                      <a:srgbClr val="A5B4D3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127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/>
                  </a:p>
                </p:txBody>
              </p:sp>
              <p:grpSp>
                <p:nvGrpSpPr>
                  <p:cNvPr id="115" name="组合 114"/>
                  <p:cNvGrpSpPr/>
                  <p:nvPr/>
                </p:nvGrpSpPr>
                <p:grpSpPr>
                  <a:xfrm>
                    <a:off x="6435614" y="3463386"/>
                    <a:ext cx="489570" cy="276999"/>
                    <a:chOff x="6256284" y="4563888"/>
                    <a:chExt cx="489570" cy="276999"/>
                  </a:xfrm>
                </p:grpSpPr>
                <p:sp>
                  <p:nvSpPr>
                    <p:cNvPr id="117" name="矩形 116"/>
                    <p:cNvSpPr/>
                    <p:nvPr/>
                  </p:nvSpPr>
                  <p:spPr>
                    <a:xfrm>
                      <a:off x="6256284" y="4627804"/>
                      <a:ext cx="69266" cy="131323"/>
                    </a:xfrm>
                    <a:prstGeom prst="rect">
                      <a:avLst/>
                    </a:prstGeom>
                    <a:solidFill>
                      <a:srgbClr val="A09965"/>
                    </a:solidFill>
                    <a:ln>
                      <a:noFill/>
                    </a:ln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 dirty="0"/>
                    </a:p>
                  </p:txBody>
                </p:sp>
                <p:sp>
                  <p:nvSpPr>
                    <p:cNvPr id="118" name="矩形 117"/>
                    <p:cNvSpPr/>
                    <p:nvPr/>
                  </p:nvSpPr>
                  <p:spPr>
                    <a:xfrm>
                      <a:off x="6364953" y="4627000"/>
                      <a:ext cx="69266" cy="131323"/>
                    </a:xfrm>
                    <a:prstGeom prst="rect">
                      <a:avLst/>
                    </a:prstGeom>
                    <a:solidFill>
                      <a:srgbClr val="869C57"/>
                    </a:solidFill>
                    <a:ln>
                      <a:noFill/>
                    </a:ln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19" name="矩形 118"/>
                    <p:cNvSpPr/>
                    <p:nvPr/>
                  </p:nvSpPr>
                  <p:spPr>
                    <a:xfrm>
                      <a:off x="6636352" y="4626999"/>
                      <a:ext cx="69266" cy="131323"/>
                    </a:xfrm>
                    <a:prstGeom prst="rect">
                      <a:avLst/>
                    </a:prstGeom>
                    <a:solidFill>
                      <a:srgbClr val="D8915A"/>
                    </a:solidFill>
                    <a:ln>
                      <a:noFill/>
                    </a:ln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20" name="文本框 119"/>
                    <p:cNvSpPr txBox="1"/>
                    <p:nvPr/>
                  </p:nvSpPr>
                  <p:spPr>
                    <a:xfrm>
                      <a:off x="6395658" y="4563888"/>
                      <a:ext cx="350196" cy="276999"/>
                    </a:xfrm>
                    <a:prstGeom prst="rect">
                      <a:avLst/>
                    </a:prstGeom>
                    <a:noFill/>
                    <a:scene3d>
                      <a:camera prst="orthographicFront"/>
                      <a:lightRig rig="threePt" dir="t"/>
                    </a:scene3d>
                    <a:sp3d>
                      <a:bevelT w="12700"/>
                    </a:sp3d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CN" sz="1200" b="1" dirty="0"/>
                        <a:t>…</a:t>
                      </a:r>
                      <a:endParaRPr lang="zh-CN" altLang="en-US" sz="1200" b="1" dirty="0"/>
                    </a:p>
                  </p:txBody>
                </p:sp>
              </p:grpSp>
              <p:sp>
                <p:nvSpPr>
                  <p:cNvPr id="116" name="文本框 115"/>
                  <p:cNvSpPr txBox="1"/>
                  <p:nvPr/>
                </p:nvSpPr>
                <p:spPr>
                  <a:xfrm>
                    <a:off x="6351882" y="3345514"/>
                    <a:ext cx="1371600" cy="191062"/>
                  </a:xfrm>
                  <a:prstGeom prst="rect">
                    <a:avLst/>
                  </a:prstGeom>
                  <a:noFill/>
                  <a:scene3d>
                    <a:camera prst="orthographicFront"/>
                    <a:lightRig rig="threePt" dir="t"/>
                  </a:scene3d>
                  <a:sp3d>
                    <a:bevelT w="12700"/>
                  </a:sp3d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900" dirty="0" err="1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Datanode</a:t>
                    </a:r>
                    <a:r>
                      <a:rPr lang="en-US" altLang="zh-CN" sz="9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 2</a:t>
                    </a:r>
                    <a:endParaRPr lang="zh-CN" altLang="en-US" sz="9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sp>
              <p:nvSpPr>
                <p:cNvPr id="113" name="文本框 112"/>
                <p:cNvSpPr txBox="1"/>
                <p:nvPr/>
              </p:nvSpPr>
              <p:spPr>
                <a:xfrm>
                  <a:off x="7485261" y="2426021"/>
                  <a:ext cx="1430969" cy="261610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 w="12700"/>
                </a:sp3d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100"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Common Storage</a:t>
                  </a:r>
                  <a:endParaRPr lang="zh-CN" altLang="en-US" sz="11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88" name="右大括号 87"/>
              <p:cNvSpPr/>
              <p:nvPr/>
            </p:nvSpPr>
            <p:spPr>
              <a:xfrm rot="16200000">
                <a:off x="8282888" y="2196423"/>
                <a:ext cx="255783" cy="3909002"/>
              </a:xfrm>
              <a:prstGeom prst="righ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9" name="矩形: 圆角 88"/>
              <p:cNvSpPr/>
              <p:nvPr/>
            </p:nvSpPr>
            <p:spPr>
              <a:xfrm>
                <a:off x="6504602" y="3463957"/>
                <a:ext cx="3784600" cy="482600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  <a:alpha val="4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254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文本框 89"/>
              <p:cNvSpPr txBox="1"/>
              <p:nvPr/>
            </p:nvSpPr>
            <p:spPr>
              <a:xfrm>
                <a:off x="7987626" y="3736640"/>
                <a:ext cx="173024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05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Block Pools</a:t>
                </a:r>
                <a:endParaRPr lang="zh-CN" altLang="en-US" sz="105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1" name="矩形 90"/>
              <p:cNvSpPr/>
              <p:nvPr/>
            </p:nvSpPr>
            <p:spPr>
              <a:xfrm>
                <a:off x="6702448" y="3526758"/>
                <a:ext cx="759929" cy="204281"/>
              </a:xfrm>
              <a:prstGeom prst="rect">
                <a:avLst/>
              </a:prstGeom>
              <a:solidFill>
                <a:srgbClr val="ACA06B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900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Pool 1</a:t>
                </a:r>
                <a:endParaRPr lang="zh-CN" altLang="en-US" sz="9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2" name="矩形 91"/>
              <p:cNvSpPr/>
              <p:nvPr/>
            </p:nvSpPr>
            <p:spPr>
              <a:xfrm>
                <a:off x="8030814" y="3520837"/>
                <a:ext cx="759929" cy="204281"/>
              </a:xfrm>
              <a:prstGeom prst="rect">
                <a:avLst/>
              </a:prstGeom>
              <a:solidFill>
                <a:srgbClr val="91A953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900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Pool k</a:t>
                </a:r>
                <a:endParaRPr lang="zh-CN" altLang="en-US" sz="9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3" name="矩形 92"/>
              <p:cNvSpPr/>
              <p:nvPr/>
            </p:nvSpPr>
            <p:spPr>
              <a:xfrm>
                <a:off x="9315991" y="3519830"/>
                <a:ext cx="759929" cy="204281"/>
              </a:xfrm>
              <a:prstGeom prst="rect">
                <a:avLst/>
              </a:prstGeom>
              <a:solidFill>
                <a:srgbClr val="F0850E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900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Pool n</a:t>
                </a:r>
                <a:endParaRPr lang="zh-CN" altLang="en-US" sz="9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4" name="等腰三角形 93"/>
              <p:cNvSpPr/>
              <p:nvPr/>
            </p:nvSpPr>
            <p:spPr>
              <a:xfrm>
                <a:off x="6283925" y="2030915"/>
                <a:ext cx="1050588" cy="805464"/>
              </a:xfrm>
              <a:prstGeom prst="triangle">
                <a:avLst/>
              </a:prstGeom>
              <a:solidFill>
                <a:srgbClr val="CFE1F7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200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NS1</a:t>
                </a:r>
                <a:endParaRPr lang="zh-CN" altLang="en-US" sz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5" name="等腰三角形 94"/>
              <p:cNvSpPr/>
              <p:nvPr/>
            </p:nvSpPr>
            <p:spPr>
              <a:xfrm>
                <a:off x="7859807" y="2027161"/>
                <a:ext cx="1050588" cy="805464"/>
              </a:xfrm>
              <a:prstGeom prst="triangle">
                <a:avLst/>
              </a:prstGeom>
              <a:solidFill>
                <a:srgbClr val="CFE1F7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200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NS k</a:t>
                </a:r>
                <a:endParaRPr lang="zh-CN" altLang="en-US" sz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6" name="等腰三角形 95"/>
              <p:cNvSpPr/>
              <p:nvPr/>
            </p:nvSpPr>
            <p:spPr>
              <a:xfrm>
                <a:off x="9379235" y="2034613"/>
                <a:ext cx="1087684" cy="798530"/>
              </a:xfrm>
              <a:prstGeom prst="triangle">
                <a:avLst/>
              </a:prstGeom>
              <a:solidFill>
                <a:srgbClr val="CFE1F7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200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NS n</a:t>
                </a:r>
                <a:endParaRPr lang="zh-CN" altLang="en-US" sz="12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cxnSp>
            <p:nvCxnSpPr>
              <p:cNvPr id="97" name="直接箭头连接符 96"/>
              <p:cNvCxnSpPr>
                <a:stCxn id="94" idx="3"/>
                <a:endCxn id="91" idx="0"/>
              </p:cNvCxnSpPr>
              <p:nvPr/>
            </p:nvCxnSpPr>
            <p:spPr>
              <a:xfrm>
                <a:off x="6809219" y="2836379"/>
                <a:ext cx="273194" cy="690379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直接箭头连接符 97"/>
              <p:cNvCxnSpPr>
                <a:stCxn id="95" idx="3"/>
                <a:endCxn id="92" idx="0"/>
              </p:cNvCxnSpPr>
              <p:nvPr/>
            </p:nvCxnSpPr>
            <p:spPr>
              <a:xfrm>
                <a:off x="8385101" y="2832625"/>
                <a:ext cx="25678" cy="688212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接箭头连接符 98"/>
              <p:cNvCxnSpPr>
                <a:stCxn id="96" idx="3"/>
                <a:endCxn id="93" idx="0"/>
              </p:cNvCxnSpPr>
              <p:nvPr/>
            </p:nvCxnSpPr>
            <p:spPr>
              <a:xfrm flipH="1">
                <a:off x="9695956" y="2833143"/>
                <a:ext cx="227121" cy="686687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0" name="组合 99"/>
              <p:cNvGrpSpPr/>
              <p:nvPr/>
            </p:nvGrpSpPr>
            <p:grpSpPr>
              <a:xfrm>
                <a:off x="6096000" y="1874968"/>
                <a:ext cx="1435198" cy="1916349"/>
                <a:chOff x="5780559" y="1168153"/>
                <a:chExt cx="1491233" cy="1916349"/>
              </a:xfrm>
            </p:grpSpPr>
            <p:sp>
              <p:nvSpPr>
                <p:cNvPr id="107" name="矩形 106"/>
                <p:cNvSpPr/>
                <p:nvPr/>
              </p:nvSpPr>
              <p:spPr>
                <a:xfrm>
                  <a:off x="5806522" y="1168153"/>
                  <a:ext cx="1465270" cy="1916349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  <a:prstDash val="dash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8" name="文本框 107"/>
                <p:cNvSpPr txBox="1"/>
                <p:nvPr/>
              </p:nvSpPr>
              <p:spPr>
                <a:xfrm>
                  <a:off x="5780559" y="1168153"/>
                  <a:ext cx="81092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NN-1</a:t>
                  </a:r>
                  <a:endParaRPr lang="zh-CN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101" name="矩形 100"/>
              <p:cNvSpPr/>
              <p:nvPr/>
            </p:nvSpPr>
            <p:spPr>
              <a:xfrm>
                <a:off x="7728675" y="1874968"/>
                <a:ext cx="1327900" cy="191634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prstDash val="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2" name="矩形 101"/>
              <p:cNvSpPr/>
              <p:nvPr/>
            </p:nvSpPr>
            <p:spPr>
              <a:xfrm>
                <a:off x="9261066" y="1874968"/>
                <a:ext cx="1382423" cy="191634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prstDash val="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3" name="文本框 102"/>
              <p:cNvSpPr txBox="1"/>
              <p:nvPr/>
            </p:nvSpPr>
            <p:spPr>
              <a:xfrm>
                <a:off x="7501686" y="2627918"/>
                <a:ext cx="91302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b="1" dirty="0"/>
                  <a:t>…</a:t>
                </a:r>
                <a:endParaRPr lang="zh-CN" altLang="en-US" sz="1200" b="1" dirty="0"/>
              </a:p>
            </p:txBody>
          </p:sp>
          <p:sp>
            <p:nvSpPr>
              <p:cNvPr id="104" name="文本框 103"/>
              <p:cNvSpPr txBox="1"/>
              <p:nvPr/>
            </p:nvSpPr>
            <p:spPr>
              <a:xfrm>
                <a:off x="9029041" y="2627917"/>
                <a:ext cx="91302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b="1" dirty="0"/>
                  <a:t>…</a:t>
                </a:r>
                <a:endParaRPr lang="zh-CN" altLang="en-US" sz="1200" b="1" dirty="0"/>
              </a:p>
            </p:txBody>
          </p:sp>
          <p:sp>
            <p:nvSpPr>
              <p:cNvPr id="105" name="文本框 104"/>
              <p:cNvSpPr txBox="1"/>
              <p:nvPr/>
            </p:nvSpPr>
            <p:spPr>
              <a:xfrm>
                <a:off x="7703899" y="1874967"/>
                <a:ext cx="7804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NN-k</a:t>
                </a:r>
                <a:endPara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06" name="文本框 105"/>
              <p:cNvSpPr txBox="1"/>
              <p:nvPr/>
            </p:nvSpPr>
            <p:spPr>
              <a:xfrm>
                <a:off x="9246689" y="1871331"/>
                <a:ext cx="7804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NN-n</a:t>
                </a:r>
                <a:endPara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83" name="箭头: 上下 82"/>
            <p:cNvSpPr/>
            <p:nvPr/>
          </p:nvSpPr>
          <p:spPr>
            <a:xfrm>
              <a:off x="6581850" y="3412879"/>
              <a:ext cx="166515" cy="1781053"/>
            </a:xfrm>
            <a:prstGeom prst="upDownArrow">
              <a:avLst/>
            </a:prstGeom>
            <a:gradFill flip="none" rotWithShape="1">
              <a:gsLst>
                <a:gs pos="0">
                  <a:srgbClr val="AEBEF2"/>
                </a:gs>
                <a:gs pos="51000">
                  <a:srgbClr val="C7D4F6"/>
                </a:gs>
                <a:gs pos="100000">
                  <a:srgbClr val="DCE0FD"/>
                </a:gs>
              </a:gsLst>
              <a:lin ang="16200000" scaled="1"/>
              <a:tileRect/>
            </a:gradFill>
            <a:ln>
              <a:solidFill>
                <a:srgbClr val="8999B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箭头: 上下 83"/>
            <p:cNvSpPr/>
            <p:nvPr/>
          </p:nvSpPr>
          <p:spPr>
            <a:xfrm>
              <a:off x="6571029" y="2124207"/>
              <a:ext cx="177725" cy="1031132"/>
            </a:xfrm>
            <a:prstGeom prst="upDownArrow">
              <a:avLst/>
            </a:prstGeom>
            <a:gradFill flip="none" rotWithShape="1">
              <a:gsLst>
                <a:gs pos="0">
                  <a:srgbClr val="CDCDCD"/>
                </a:gs>
                <a:gs pos="50000">
                  <a:srgbClr val="DCDADB"/>
                </a:gs>
                <a:gs pos="100000">
                  <a:srgbClr val="DADADA"/>
                </a:gs>
              </a:gsLst>
              <a:lin ang="16200000" scaled="1"/>
              <a:tileRect/>
            </a:gradFill>
            <a:ln>
              <a:solidFill>
                <a:srgbClr val="7A7A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文本框 84"/>
            <p:cNvSpPr txBox="1"/>
            <p:nvPr/>
          </p:nvSpPr>
          <p:spPr>
            <a:xfrm rot="16200000">
              <a:off x="5649190" y="3903819"/>
              <a:ext cx="171826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>
                  <a:solidFill>
                    <a:srgbClr val="222F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Block Storage</a:t>
              </a:r>
              <a:endParaRPr lang="zh-CN" altLang="en-US" sz="1050" dirty="0">
                <a:solidFill>
                  <a:srgbClr val="222F5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6" name="文本框 85"/>
            <p:cNvSpPr txBox="1"/>
            <p:nvPr/>
          </p:nvSpPr>
          <p:spPr>
            <a:xfrm rot="16200000">
              <a:off x="5643140" y="2126661"/>
              <a:ext cx="171826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>
                  <a:solidFill>
                    <a:srgbClr val="5E5E5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Namespace</a:t>
              </a:r>
              <a:endParaRPr lang="zh-CN" altLang="en-US" sz="1050" dirty="0">
                <a:solidFill>
                  <a:srgbClr val="5E5E5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3295532" y="1709779"/>
            <a:ext cx="5881004" cy="248194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2700"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single namespace</a:t>
            </a:r>
          </a:p>
          <a:p>
            <a:pPr algn="ctr"/>
            <a:r>
              <a:rPr lang="en-US" altLang="zh-CN" sz="28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single filesystem</a:t>
            </a:r>
            <a:endParaRPr lang="zh-CN" altLang="en-US" sz="280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11815225" y="6444036"/>
            <a:ext cx="318117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20" name="标题 1"/>
          <p:cNvSpPr txBox="1"/>
          <p:nvPr/>
        </p:nvSpPr>
        <p:spPr>
          <a:xfrm>
            <a:off x="1364915" y="83782"/>
            <a:ext cx="8935298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背景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3053761" y="1487216"/>
            <a:ext cx="7395643" cy="4363039"/>
            <a:chOff x="7697756" y="2418761"/>
            <a:chExt cx="8023575" cy="4949482"/>
          </a:xfrm>
        </p:grpSpPr>
        <p:sp>
          <p:nvSpPr>
            <p:cNvPr id="50" name="椭圆 49"/>
            <p:cNvSpPr/>
            <p:nvPr/>
          </p:nvSpPr>
          <p:spPr>
            <a:xfrm>
              <a:off x="9034023" y="2418761"/>
              <a:ext cx="1321922" cy="670560"/>
            </a:xfrm>
            <a:prstGeom prst="ellipse">
              <a:avLst/>
            </a:prstGeom>
            <a:gradFill flip="none" rotWithShape="1">
              <a:gsLst>
                <a:gs pos="0">
                  <a:srgbClr val="86B7E1">
                    <a:tint val="66000"/>
                    <a:satMod val="160000"/>
                  </a:srgbClr>
                </a:gs>
                <a:gs pos="50000">
                  <a:srgbClr val="86B7E1">
                    <a:tint val="44500"/>
                    <a:satMod val="160000"/>
                  </a:srgbClr>
                </a:gs>
                <a:gs pos="100000">
                  <a:srgbClr val="86B7E1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2E3C63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874CB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1" name="椭圆 50"/>
            <p:cNvSpPr/>
            <p:nvPr/>
          </p:nvSpPr>
          <p:spPr>
            <a:xfrm>
              <a:off x="8015802" y="4662653"/>
              <a:ext cx="1254368" cy="670560"/>
            </a:xfrm>
            <a:prstGeom prst="ellipse">
              <a:avLst/>
            </a:prstGeom>
            <a:gradFill flip="none" rotWithShape="1">
              <a:gsLst>
                <a:gs pos="0">
                  <a:srgbClr val="86B7E1">
                    <a:tint val="66000"/>
                    <a:satMod val="160000"/>
                  </a:srgbClr>
                </a:gs>
                <a:gs pos="50000">
                  <a:srgbClr val="86B7E1">
                    <a:tint val="44500"/>
                    <a:satMod val="160000"/>
                  </a:srgbClr>
                </a:gs>
                <a:gs pos="100000">
                  <a:srgbClr val="86B7E1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B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2" name="矩形: 圆角 51"/>
            <p:cNvSpPr/>
            <p:nvPr/>
          </p:nvSpPr>
          <p:spPr>
            <a:xfrm>
              <a:off x="9253976" y="6866502"/>
              <a:ext cx="1101969" cy="501741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6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6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dirty="0">
                  <a:solidFill>
                    <a:srgbClr val="2E3C6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File1</a:t>
              </a:r>
              <a:endParaRPr lang="zh-CN" altLang="en-US" sz="1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53" name="直接箭头连接符 52"/>
            <p:cNvCxnSpPr>
              <a:stCxn id="50" idx="4"/>
            </p:cNvCxnSpPr>
            <p:nvPr/>
          </p:nvCxnSpPr>
          <p:spPr>
            <a:xfrm>
              <a:off x="9694984" y="3089321"/>
              <a:ext cx="0" cy="37725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接箭头连接符 53"/>
            <p:cNvCxnSpPr>
              <a:stCxn id="57" idx="2"/>
              <a:endCxn id="51" idx="0"/>
            </p:cNvCxnSpPr>
            <p:nvPr/>
          </p:nvCxnSpPr>
          <p:spPr>
            <a:xfrm flipH="1">
              <a:off x="8642986" y="4088411"/>
              <a:ext cx="1076478" cy="5742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箭头连接符 54"/>
            <p:cNvCxnSpPr>
              <a:stCxn id="51" idx="4"/>
              <a:endCxn id="58" idx="0"/>
            </p:cNvCxnSpPr>
            <p:nvPr/>
          </p:nvCxnSpPr>
          <p:spPr>
            <a:xfrm>
              <a:off x="8642985" y="5333213"/>
              <a:ext cx="0" cy="3248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箭头连接符 55"/>
            <p:cNvCxnSpPr>
              <a:stCxn id="58" idx="2"/>
              <a:endCxn id="52" idx="0"/>
            </p:cNvCxnSpPr>
            <p:nvPr/>
          </p:nvCxnSpPr>
          <p:spPr>
            <a:xfrm>
              <a:off x="8642985" y="6258047"/>
              <a:ext cx="1161975" cy="6084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流程图: 预定义过程 56"/>
            <p:cNvSpPr/>
            <p:nvPr/>
          </p:nvSpPr>
          <p:spPr>
            <a:xfrm>
              <a:off x="8774234" y="3488393"/>
              <a:ext cx="1890458" cy="600018"/>
            </a:xfrm>
            <a:prstGeom prst="flowChartPredefinedProcess">
              <a:avLst/>
            </a:prstGeom>
            <a:gradFill flip="none" rotWithShape="1">
              <a:gsLst>
                <a:gs pos="0">
                  <a:schemeClr val="accent3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3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3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2E3C63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A Entry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874CB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8" name="流程图: 预定义过程 57"/>
            <p:cNvSpPr/>
            <p:nvPr/>
          </p:nvSpPr>
          <p:spPr>
            <a:xfrm>
              <a:off x="7697756" y="5658029"/>
              <a:ext cx="1890458" cy="600018"/>
            </a:xfrm>
            <a:prstGeom prst="flowChartPredefinedProcess">
              <a:avLst/>
            </a:prstGeom>
            <a:gradFill flip="none" rotWithShape="1">
              <a:gsLst>
                <a:gs pos="0">
                  <a:schemeClr val="accent3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3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3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600" dirty="0">
                  <a:solidFill>
                    <a:srgbClr val="2E3C6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 Entry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874CB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14139620" y="2418761"/>
              <a:ext cx="1321922" cy="67056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2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2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2E3C63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874CB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0" name="椭圆 59"/>
            <p:cNvSpPr/>
            <p:nvPr/>
          </p:nvSpPr>
          <p:spPr>
            <a:xfrm>
              <a:off x="13121399" y="4662653"/>
              <a:ext cx="1254368" cy="67056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2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2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C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1" name="矩形: 圆角 60"/>
            <p:cNvSpPr/>
            <p:nvPr/>
          </p:nvSpPr>
          <p:spPr>
            <a:xfrm>
              <a:off x="14359573" y="6866502"/>
              <a:ext cx="1101969" cy="501741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6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6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dirty="0">
                  <a:solidFill>
                    <a:srgbClr val="2E3C6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File1</a:t>
              </a:r>
              <a:endParaRPr lang="zh-CN" altLang="en-US" sz="1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62" name="直接箭头连接符 61"/>
            <p:cNvCxnSpPr>
              <a:stCxn id="59" idx="4"/>
            </p:cNvCxnSpPr>
            <p:nvPr/>
          </p:nvCxnSpPr>
          <p:spPr>
            <a:xfrm>
              <a:off x="14800581" y="3089321"/>
              <a:ext cx="0" cy="37725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箭头连接符 62"/>
            <p:cNvCxnSpPr>
              <a:stCxn id="66" idx="2"/>
              <a:endCxn id="60" idx="0"/>
            </p:cNvCxnSpPr>
            <p:nvPr/>
          </p:nvCxnSpPr>
          <p:spPr>
            <a:xfrm flipH="1">
              <a:off x="13748583" y="4088411"/>
              <a:ext cx="1027520" cy="5742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接箭头连接符 63"/>
            <p:cNvCxnSpPr>
              <a:stCxn id="60" idx="4"/>
              <a:endCxn id="67" idx="0"/>
            </p:cNvCxnSpPr>
            <p:nvPr/>
          </p:nvCxnSpPr>
          <p:spPr>
            <a:xfrm>
              <a:off x="13748583" y="5333213"/>
              <a:ext cx="8792" cy="3248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接箭头连接符 64"/>
            <p:cNvCxnSpPr>
              <a:stCxn id="67" idx="2"/>
              <a:endCxn id="61" idx="0"/>
            </p:cNvCxnSpPr>
            <p:nvPr/>
          </p:nvCxnSpPr>
          <p:spPr>
            <a:xfrm>
              <a:off x="13757375" y="6258047"/>
              <a:ext cx="1153182" cy="6084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流程图: 预定义过程 65"/>
            <p:cNvSpPr/>
            <p:nvPr/>
          </p:nvSpPr>
          <p:spPr>
            <a:xfrm>
              <a:off x="13830873" y="3488393"/>
              <a:ext cx="1890458" cy="600018"/>
            </a:xfrm>
            <a:prstGeom prst="flowChartPredefinedProcess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2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2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600" dirty="0">
                  <a:solidFill>
                    <a:srgbClr val="2E3C6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 E</a:t>
              </a:r>
              <a:r>
                <a:rPr kumimoji="0" lang="en-US" altLang="zh-CN" sz="1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E3C63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ntry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874CB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7" name="流程图: 预定义过程 66"/>
            <p:cNvSpPr/>
            <p:nvPr/>
          </p:nvSpPr>
          <p:spPr>
            <a:xfrm>
              <a:off x="12812146" y="5658029"/>
              <a:ext cx="1890458" cy="600018"/>
            </a:xfrm>
            <a:prstGeom prst="flowChartPredefinedProcess">
              <a:avLst/>
            </a:prstGeom>
            <a:gradFill flip="none" rotWithShape="1">
              <a:gsLst>
                <a:gs pos="0">
                  <a:schemeClr val="accent3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3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3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2E3C63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B Entry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874CB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8" name="箭头: 右 67"/>
            <p:cNvSpPr/>
            <p:nvPr/>
          </p:nvSpPr>
          <p:spPr>
            <a:xfrm>
              <a:off x="10490200" y="4873160"/>
              <a:ext cx="2247900" cy="343694"/>
            </a:xfrm>
            <a:prstGeom prst="rightArrow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9" name="文本框 68"/>
            <p:cNvSpPr txBox="1"/>
            <p:nvPr/>
          </p:nvSpPr>
          <p:spPr>
            <a:xfrm>
              <a:off x="11126448" y="4570550"/>
              <a:ext cx="1254367" cy="4189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Rename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71" name="文本框 70"/>
          <p:cNvSpPr txBox="1"/>
          <p:nvPr/>
        </p:nvSpPr>
        <p:spPr>
          <a:xfrm>
            <a:off x="473168" y="1050973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元数据操作具有一定复杂性</a:t>
            </a:r>
          </a:p>
        </p:txBody>
      </p:sp>
      <p:sp>
        <p:nvSpPr>
          <p:cNvPr id="80" name="文本框 79"/>
          <p:cNvSpPr txBox="1"/>
          <p:nvPr/>
        </p:nvSpPr>
        <p:spPr>
          <a:xfrm>
            <a:off x="662860" y="1653321"/>
            <a:ext cx="26235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重命名为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，橙色的模块均需要改变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在某些设计中，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File1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模块可能也需要修改</a:t>
            </a:r>
          </a:p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11815225" y="6444036"/>
            <a:ext cx="318117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</a:p>
        </p:txBody>
      </p:sp>
      <p:sp>
        <p:nvSpPr>
          <p:cNvPr id="20" name="标题 1"/>
          <p:cNvSpPr txBox="1"/>
          <p:nvPr/>
        </p:nvSpPr>
        <p:spPr>
          <a:xfrm>
            <a:off x="1364915" y="83782"/>
            <a:ext cx="8935298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背景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473168" y="1092317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目前元数据架构存在的问题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01133" y="1761067"/>
            <a:ext cx="53424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容量不满足大数据需求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</a:p>
          <a:p>
            <a:pPr marL="857250" lvl="1" indent="-400050">
              <a:buFont typeface="+mj-lt"/>
              <a:buAutoNum type="romanUcPeriod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MDS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支持文件数量有限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57250" lvl="1" indent="-400050">
              <a:buFont typeface="+mj-lt"/>
              <a:buAutoNum type="romanUcPeriod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元数据依赖复杂，多机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MDS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扩展性差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元数据耦合度高，操作复杂度高，且必须串行访问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MDS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性能瓶颈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4813628" y="4130908"/>
          <a:ext cx="2037694" cy="14782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8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单机</a:t>
                      </a:r>
                      <a:r>
                        <a:rPr lang="en-US" altLang="zh-CN" dirty="0"/>
                        <a:t>MDS</a:t>
                      </a:r>
                      <a:endParaRPr lang="zh-CN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支持文件数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/>
                        <a:t>Lustre</a:t>
                      </a:r>
                      <a:endParaRPr lang="zh-CN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40</a:t>
                      </a:r>
                      <a:r>
                        <a:rPr lang="zh-CN" altLang="en-US" dirty="0"/>
                        <a:t>亿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HDFS</a:t>
                      </a:r>
                      <a:endParaRPr lang="zh-CN" alt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r>
                        <a:rPr lang="zh-CN" altLang="en-US" dirty="0"/>
                        <a:t>亿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11815225" y="6444036"/>
            <a:ext cx="318117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</a:p>
        </p:txBody>
      </p:sp>
      <p:sp>
        <p:nvSpPr>
          <p:cNvPr id="20" name="标题 1"/>
          <p:cNvSpPr txBox="1"/>
          <p:nvPr/>
        </p:nvSpPr>
        <p:spPr>
          <a:xfrm>
            <a:off x="1364915" y="83782"/>
            <a:ext cx="8935298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背景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473168" y="1092317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目前元数据架构存在的问题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01133" y="1761067"/>
            <a:ext cx="53424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容量不满足大数据需求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</a:p>
          <a:p>
            <a:pPr marL="857250" lvl="1" indent="-400050">
              <a:buFont typeface="+mj-lt"/>
              <a:buAutoNum type="romanUcPeriod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MDS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支持文件数量有限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57250" lvl="1" indent="-400050">
              <a:buFont typeface="+mj-lt"/>
              <a:buAutoNum type="romanUcPeriod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元数据依赖复杂，多机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MDS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扩展性差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元数据耦合度高，操作复杂度高，且必须串行访问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MDS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性能瓶颈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5943600" y="1492545"/>
            <a:ext cx="4433790" cy="4211676"/>
            <a:chOff x="3660291" y="422177"/>
            <a:chExt cx="4807642" cy="4296626"/>
          </a:xfrm>
        </p:grpSpPr>
        <p:grpSp>
          <p:nvGrpSpPr>
            <p:cNvPr id="43" name="组合 42"/>
            <p:cNvGrpSpPr/>
            <p:nvPr/>
          </p:nvGrpSpPr>
          <p:grpSpPr>
            <a:xfrm>
              <a:off x="3660291" y="422177"/>
              <a:ext cx="4015637" cy="4296626"/>
              <a:chOff x="1839880" y="724180"/>
              <a:chExt cx="4015637" cy="4296626"/>
            </a:xfrm>
          </p:grpSpPr>
          <p:sp>
            <p:nvSpPr>
              <p:cNvPr id="46" name="椭圆 45"/>
              <p:cNvSpPr/>
              <p:nvPr/>
            </p:nvSpPr>
            <p:spPr>
              <a:xfrm>
                <a:off x="4303552" y="724180"/>
                <a:ext cx="654342" cy="62917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>
                    <a:solidFill>
                      <a:schemeClr val="tx1"/>
                    </a:solidFill>
                  </a:rPr>
                  <a:t>A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椭圆 46"/>
              <p:cNvSpPr/>
              <p:nvPr/>
            </p:nvSpPr>
            <p:spPr>
              <a:xfrm>
                <a:off x="3649210" y="1553363"/>
                <a:ext cx="654342" cy="62917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>
                    <a:solidFill>
                      <a:schemeClr val="tx1"/>
                    </a:solidFill>
                  </a:rPr>
                  <a:t>B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椭圆 47"/>
              <p:cNvSpPr/>
              <p:nvPr/>
            </p:nvSpPr>
            <p:spPr>
              <a:xfrm>
                <a:off x="4957894" y="1557561"/>
                <a:ext cx="654342" cy="62917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>
                    <a:solidFill>
                      <a:schemeClr val="tx1"/>
                    </a:solidFill>
                  </a:rPr>
                  <a:t>C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椭圆 71"/>
              <p:cNvSpPr/>
              <p:nvPr/>
            </p:nvSpPr>
            <p:spPr>
              <a:xfrm>
                <a:off x="2828486" y="2361571"/>
                <a:ext cx="654342" cy="62917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>
                    <a:solidFill>
                      <a:schemeClr val="tx1"/>
                    </a:solidFill>
                  </a:rPr>
                  <a:t>D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椭圆 72"/>
              <p:cNvSpPr/>
              <p:nvPr/>
            </p:nvSpPr>
            <p:spPr>
              <a:xfrm>
                <a:off x="4399378" y="2410438"/>
                <a:ext cx="654342" cy="62917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>
                    <a:solidFill>
                      <a:schemeClr val="tx1"/>
                    </a:solidFill>
                  </a:rPr>
                  <a:t>E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椭圆 73"/>
              <p:cNvSpPr/>
              <p:nvPr/>
            </p:nvSpPr>
            <p:spPr>
              <a:xfrm>
                <a:off x="3649210" y="3350002"/>
                <a:ext cx="654342" cy="62917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>
                    <a:solidFill>
                      <a:schemeClr val="tx1"/>
                    </a:solidFill>
                  </a:rPr>
                  <a:t>F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椭圆 74"/>
              <p:cNvSpPr/>
              <p:nvPr/>
            </p:nvSpPr>
            <p:spPr>
              <a:xfrm>
                <a:off x="5201175" y="3350002"/>
                <a:ext cx="654342" cy="62917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dirty="0">
                    <a:solidFill>
                      <a:schemeClr val="tx1"/>
                    </a:solidFill>
                  </a:rPr>
                  <a:t>G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76" name="直接连接符 75"/>
              <p:cNvCxnSpPr>
                <a:stCxn id="46" idx="4"/>
                <a:endCxn id="47" idx="0"/>
              </p:cNvCxnSpPr>
              <p:nvPr/>
            </p:nvCxnSpPr>
            <p:spPr>
              <a:xfrm flipH="1">
                <a:off x="3976382" y="1353355"/>
                <a:ext cx="654342" cy="20000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>
                <a:stCxn id="46" idx="4"/>
                <a:endCxn id="48" idx="0"/>
              </p:cNvCxnSpPr>
              <p:nvPr/>
            </p:nvCxnSpPr>
            <p:spPr>
              <a:xfrm>
                <a:off x="4630724" y="1353355"/>
                <a:ext cx="654342" cy="20420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 77"/>
              <p:cNvCxnSpPr>
                <a:stCxn id="47" idx="4"/>
                <a:endCxn id="72" idx="0"/>
              </p:cNvCxnSpPr>
              <p:nvPr/>
            </p:nvCxnSpPr>
            <p:spPr>
              <a:xfrm flipH="1">
                <a:off x="3155658" y="2182538"/>
                <a:ext cx="820724" cy="17903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 78"/>
              <p:cNvCxnSpPr>
                <a:stCxn id="47" idx="4"/>
                <a:endCxn id="73" idx="0"/>
              </p:cNvCxnSpPr>
              <p:nvPr/>
            </p:nvCxnSpPr>
            <p:spPr>
              <a:xfrm>
                <a:off x="3976382" y="2182538"/>
                <a:ext cx="750168" cy="2279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>
                <a:stCxn id="73" idx="4"/>
                <a:endCxn id="74" idx="0"/>
              </p:cNvCxnSpPr>
              <p:nvPr/>
            </p:nvCxnSpPr>
            <p:spPr>
              <a:xfrm flipH="1">
                <a:off x="3976382" y="3039612"/>
                <a:ext cx="750168" cy="3103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接连接符 80"/>
              <p:cNvCxnSpPr>
                <a:stCxn id="73" idx="4"/>
                <a:endCxn id="75" idx="0"/>
              </p:cNvCxnSpPr>
              <p:nvPr/>
            </p:nvCxnSpPr>
            <p:spPr>
              <a:xfrm>
                <a:off x="4726549" y="3039612"/>
                <a:ext cx="801797" cy="3103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矩形 81"/>
              <p:cNvSpPr/>
              <p:nvPr/>
            </p:nvSpPr>
            <p:spPr>
              <a:xfrm>
                <a:off x="1839880" y="3350002"/>
                <a:ext cx="913103" cy="50334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6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6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>
                    <a:solidFill>
                      <a:schemeClr val="tx1"/>
                    </a:solidFill>
                  </a:rPr>
                  <a:t>File1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矩形 82"/>
              <p:cNvSpPr/>
              <p:nvPr/>
            </p:nvSpPr>
            <p:spPr>
              <a:xfrm>
                <a:off x="3518327" y="4517466"/>
                <a:ext cx="913103" cy="50334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6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6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>
                    <a:solidFill>
                      <a:schemeClr val="tx1"/>
                    </a:solidFill>
                  </a:rPr>
                  <a:t>File2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4" name="直接连接符 83"/>
              <p:cNvCxnSpPr>
                <a:stCxn id="72" idx="4"/>
                <a:endCxn id="82" idx="0"/>
              </p:cNvCxnSpPr>
              <p:nvPr/>
            </p:nvCxnSpPr>
            <p:spPr>
              <a:xfrm flipH="1">
                <a:off x="2296431" y="2990746"/>
                <a:ext cx="859226" cy="3592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接连接符 84"/>
              <p:cNvCxnSpPr>
                <a:stCxn id="74" idx="4"/>
                <a:endCxn id="83" idx="0"/>
              </p:cNvCxnSpPr>
              <p:nvPr/>
            </p:nvCxnSpPr>
            <p:spPr>
              <a:xfrm flipH="1">
                <a:off x="3974879" y="3979177"/>
                <a:ext cx="1502" cy="5382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矩形 43"/>
            <p:cNvSpPr/>
            <p:nvPr/>
          </p:nvSpPr>
          <p:spPr>
            <a:xfrm>
              <a:off x="7554830" y="2207701"/>
              <a:ext cx="913103" cy="503340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6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6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File3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直接连接符 44"/>
            <p:cNvCxnSpPr>
              <a:stCxn id="48" idx="4"/>
            </p:cNvCxnSpPr>
            <p:nvPr/>
          </p:nvCxnSpPr>
          <p:spPr>
            <a:xfrm>
              <a:off x="7105477" y="1884733"/>
              <a:ext cx="922788" cy="3229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连接符: 曲线 5"/>
          <p:cNvCxnSpPr>
            <a:stCxn id="46" idx="2"/>
            <a:endCxn id="47" idx="1"/>
          </p:cNvCxnSpPr>
          <p:nvPr/>
        </p:nvCxnSpPr>
        <p:spPr>
          <a:xfrm rot="10800000" flipV="1">
            <a:off x="7700608" y="1800914"/>
            <a:ext cx="515084" cy="59474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连接符: 曲线 7"/>
          <p:cNvCxnSpPr>
            <a:stCxn id="47" idx="2"/>
            <a:endCxn id="72" idx="1"/>
          </p:cNvCxnSpPr>
          <p:nvPr/>
        </p:nvCxnSpPr>
        <p:spPr>
          <a:xfrm rot="10800000" flipV="1">
            <a:off x="6943705" y="2613703"/>
            <a:ext cx="668528" cy="57418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连接符: 曲线 10"/>
          <p:cNvCxnSpPr>
            <a:stCxn id="72" idx="2"/>
            <a:endCxn id="82" idx="0"/>
          </p:cNvCxnSpPr>
          <p:nvPr/>
        </p:nvCxnSpPr>
        <p:spPr>
          <a:xfrm rot="10800000" flipV="1">
            <a:off x="6364650" y="3405932"/>
            <a:ext cx="490681" cy="66052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840433" y="3945488"/>
          <a:ext cx="2037694" cy="14782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8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单机</a:t>
                      </a:r>
                      <a:r>
                        <a:rPr lang="en-US" altLang="zh-CN" dirty="0"/>
                        <a:t>MDS</a:t>
                      </a:r>
                      <a:endParaRPr lang="zh-CN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支持文件数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/>
                        <a:t>Lustre</a:t>
                      </a:r>
                      <a:endParaRPr lang="zh-CN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40</a:t>
                      </a:r>
                      <a:r>
                        <a:rPr lang="zh-CN" altLang="en-US" dirty="0"/>
                        <a:t>亿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HDFS</a:t>
                      </a:r>
                      <a:endParaRPr lang="zh-CN" alt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r>
                        <a:rPr lang="zh-CN" altLang="en-US" dirty="0"/>
                        <a:t>亿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3"/>
          <a:srcRect t="-1" b="-661"/>
          <a:stretch>
            <a:fillRect/>
          </a:stretch>
        </p:blipFill>
        <p:spPr>
          <a:xfrm>
            <a:off x="690454" y="3839628"/>
            <a:ext cx="4434021" cy="25011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-2" y="6466114"/>
            <a:ext cx="11665133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72" y="29744"/>
            <a:ext cx="900762" cy="63872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756570" y="6469195"/>
            <a:ext cx="435429" cy="391885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37656"/>
            <a:ext cx="1809404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859280" y="737656"/>
            <a:ext cx="10332720" cy="0"/>
          </a:xfrm>
          <a:prstGeom prst="line">
            <a:avLst/>
          </a:prstGeom>
          <a:ln w="63500">
            <a:solidFill>
              <a:srgbClr val="B64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11815225" y="6444036"/>
            <a:ext cx="318117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8</a:t>
            </a:r>
          </a:p>
        </p:txBody>
      </p:sp>
      <p:sp>
        <p:nvSpPr>
          <p:cNvPr id="20" name="标题 1"/>
          <p:cNvSpPr txBox="1"/>
          <p:nvPr/>
        </p:nvSpPr>
        <p:spPr>
          <a:xfrm>
            <a:off x="1364915" y="83782"/>
            <a:ext cx="8935298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2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背景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473168" y="1092317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超算使用的文件系统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21" y="1458381"/>
            <a:ext cx="9912485" cy="4771683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jM3ZjNjMmM3M2NjNDQ4ZjhlOGQ3NWRlZjcwZWUxZmM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1482</Words>
  <Application>Microsoft Office PowerPoint</Application>
  <PresentationFormat>宽屏</PresentationFormat>
  <Paragraphs>419</Paragraphs>
  <Slides>26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36" baseType="lpstr">
      <vt:lpstr>等线</vt:lpstr>
      <vt:lpstr>等线 Light</vt:lpstr>
      <vt:lpstr>楷体</vt:lpstr>
      <vt:lpstr>隶书</vt:lpstr>
      <vt:lpstr>微软雅黑</vt:lpstr>
      <vt:lpstr>Arial</vt:lpstr>
      <vt:lpstr>Times New Roman</vt:lpstr>
      <vt:lpstr>Wingdings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jiang xzh</dc:creator>
  <cp:lastModifiedBy>Amy Yao</cp:lastModifiedBy>
  <cp:revision>219</cp:revision>
  <dcterms:created xsi:type="dcterms:W3CDTF">2022-12-26T05:18:00Z</dcterms:created>
  <dcterms:modified xsi:type="dcterms:W3CDTF">2024-08-18T05:24:16Z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F20325607E9345A5A2D9D1204D0F351D_12</vt:lpwstr>
  </property>
  <property fmtid="{D5CDD505-2E9C-101B-9397-08002B2CF9AE}" pid="3" name="KSOProductBuildVer">
    <vt:lpwstr>2052-12.1.0.17827</vt:lpwstr>
  </property>
</Properties>
</file>