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640" r:id="rId2"/>
    <p:sldId id="1541" r:id="rId3"/>
    <p:sldId id="1556" r:id="rId4"/>
    <p:sldId id="1540" r:id="rId5"/>
    <p:sldId id="1570" r:id="rId6"/>
    <p:sldId id="1552" r:id="rId7"/>
    <p:sldId id="1553" r:id="rId8"/>
    <p:sldId id="1557" r:id="rId9"/>
    <p:sldId id="1554" r:id="rId10"/>
    <p:sldId id="1555" r:id="rId11"/>
    <p:sldId id="1558" r:id="rId12"/>
    <p:sldId id="1571" r:id="rId13"/>
    <p:sldId id="1547" r:id="rId14"/>
    <p:sldId id="1561" r:id="rId15"/>
    <p:sldId id="1567" r:id="rId16"/>
    <p:sldId id="1568" r:id="rId17"/>
    <p:sldId id="1560" r:id="rId18"/>
    <p:sldId id="1559" r:id="rId19"/>
    <p:sldId id="1562" r:id="rId20"/>
    <p:sldId id="1564" r:id="rId21"/>
    <p:sldId id="1546" r:id="rId22"/>
    <p:sldId id="1550" r:id="rId23"/>
    <p:sldId id="1566" r:id="rId24"/>
    <p:sldId id="1569" r:id="rId25"/>
    <p:sldId id="1494" r:id="rId26"/>
  </p:sldIdLst>
  <p:sldSz cx="12192000" cy="6858000"/>
  <p:notesSz cx="6797675" cy="9872663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09">
          <p15:clr>
            <a:srgbClr val="A4A3A4"/>
          </p15:clr>
        </p15:guide>
        <p15:guide id="3" orient="horz" pos="2125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冯 时超" initials="冯" lastIdx="1" clrIdx="0">
    <p:extLst>
      <p:ext uri="{19B8F6BF-5375-455C-9EA6-DF929625EA0E}">
        <p15:presenceInfo xmlns:p15="http://schemas.microsoft.com/office/powerpoint/2012/main" userId="496ebc1fc95c315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672C4"/>
    <a:srgbClr val="FB998E"/>
    <a:srgbClr val="ED7D31"/>
    <a:srgbClr val="67A83B"/>
    <a:srgbClr val="B8F3B8"/>
    <a:srgbClr val="9FD7EF"/>
    <a:srgbClr val="A6F1A6"/>
    <a:srgbClr val="F69072"/>
    <a:srgbClr val="758DC5"/>
    <a:srgbClr val="4C67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01" autoAdjust="0"/>
    <p:restoredTop sz="96334" autoAdjust="0"/>
  </p:normalViewPr>
  <p:slideViewPr>
    <p:cSldViewPr>
      <p:cViewPr varScale="1">
        <p:scale>
          <a:sx n="90" d="100"/>
          <a:sy n="90" d="100"/>
        </p:scale>
        <p:origin x="65" y="93"/>
      </p:cViewPr>
      <p:guideLst>
        <p:guide orient="horz" pos="2183"/>
        <p:guide pos="3809"/>
        <p:guide orient="horz" pos="2125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13F6C590-AF7F-4691-BD4B-0963BB1806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94388EA-88B5-46A0-85C7-21E6F76A0A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069EA1A-BE32-47FA-8CE3-0576E43C9E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noProof="1" smtClean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151D3E2-A840-4735-85FF-8E4A8C8E286A}" type="slidenum">
              <a:rPr altLang="en-US"/>
              <a:pPr>
                <a:defRPr/>
              </a:pPr>
              <a:t>‹#›</a:t>
            </a:fld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C0BFF4DD-9FE2-40AA-9E23-A08E89A539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43A0A5F9-722D-4666-B1D5-4D5288E2932F}" type="datetimeFigureOut">
              <a:rPr lang="zh-CN" altLang="en-US"/>
              <a:pPr>
                <a:defRPr/>
              </a:pPr>
              <a:t>2024/8/19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0CBCC81-1AE2-40C1-8853-B3128ABCAD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4A909B-9E28-4BF6-8912-C6F236EE50B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F645249C-1BD2-4B66-927E-8E5F44052614}" type="datetimeFigureOut">
              <a:rPr lang="en-US"/>
              <a:pPr>
                <a:defRPr/>
              </a:pPr>
              <a:t>8/19/2024</a:t>
            </a:fld>
            <a:endParaRPr lang="en-US"/>
          </a:p>
        </p:txBody>
      </p:sp>
      <p:sp>
        <p:nvSpPr>
          <p:cNvPr id="16388" name="Slide Image Placeholder 3">
            <a:extLst>
              <a:ext uri="{FF2B5EF4-FFF2-40B4-BE49-F238E27FC236}">
                <a16:creationId xmlns:a16="http://schemas.microsoft.com/office/drawing/2014/main" id="{3184BB9E-26E9-42AD-BC17-C36ABA09F87E}"/>
              </a:ext>
            </a:extLst>
          </p:cNvPr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Notes Placeholder 4">
            <a:extLst>
              <a:ext uri="{FF2B5EF4-FFF2-40B4-BE49-F238E27FC236}">
                <a16:creationId xmlns:a16="http://schemas.microsoft.com/office/drawing/2014/main" id="{CA3FA874-0EFD-4FF8-A5F0-F440232F605A}"/>
              </a:ext>
            </a:extLst>
          </p:cNvPr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79450" y="4751388"/>
            <a:ext cx="5438775" cy="3887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8B6A49-117B-4B12-8046-2057F14937B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0E1292-4614-4217-9DBC-353EF0C115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noProof="1" smtClean="0"/>
            </a:lvl1pPr>
          </a:lstStyle>
          <a:p>
            <a:pPr>
              <a:defRPr/>
            </a:pPr>
            <a:fld id="{353C6498-E2AB-44CC-B919-679E4B771080}" type="slidenum">
              <a:rPr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等线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等线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等线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等线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AAE98439-0658-48F8-A219-0ECB70A068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fld id="{1DE41EAA-775C-4CAA-8231-AD8871651EAD}" type="slidenum">
              <a:rPr altLang="zh-CN" sz="1300">
                <a:latin typeface="Times" panose="02020603050405020304" pitchFamily="18" charset="0"/>
                <a:ea typeface="等线" panose="02010600030101010101" pitchFamily="2" charset="-122"/>
              </a:rPr>
              <a:pPr/>
              <a:t>1</a:t>
            </a:fld>
            <a:endParaRPr lang="zh-CN" altLang="zh-CN" sz="1300">
              <a:latin typeface="Times" panose="02020603050405020304" pitchFamily="18" charset="0"/>
              <a:ea typeface="等线" panose="02010600030101010101" pitchFamily="2" charset="-122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A96D8A53-301B-4FE9-B772-000E75ED48FA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EAB203CF-CE96-40FF-A714-4176B7EFC16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zh-CN" altLang="en-US" dirty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zh-CN" altLang="en-US" b="0" i="0" dirty="0">
              <a:solidFill>
                <a:srgbClr val="121212"/>
              </a:solidFill>
              <a:effectLst/>
              <a:latin typeface="-apple-system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3C6498-E2AB-44CC-B919-679E4B771080}" type="slidenum">
              <a:rPr lang="en-US" altLang="zh-CN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7306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zh-CN" altLang="en-US" b="0" i="0" dirty="0">
              <a:solidFill>
                <a:srgbClr val="121212"/>
              </a:solidFill>
              <a:effectLst/>
              <a:latin typeface="-apple-system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3C6498-E2AB-44CC-B919-679E4B771080}" type="slidenum">
              <a:rPr lang="en-US" altLang="zh-CN" smtClean="0"/>
              <a:pPr>
                <a:defRPr/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64628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zh-CN" altLang="en-US" b="0" i="0" dirty="0">
              <a:solidFill>
                <a:srgbClr val="121212"/>
              </a:solidFill>
              <a:effectLst/>
              <a:latin typeface="-apple-system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3C6498-E2AB-44CC-B919-679E4B771080}" type="slidenum">
              <a:rPr lang="en-US" altLang="zh-CN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4977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zh-CN" altLang="en-US" b="0" i="0" dirty="0">
              <a:solidFill>
                <a:srgbClr val="121212"/>
              </a:solidFill>
              <a:effectLst/>
              <a:latin typeface="-apple-system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3C6498-E2AB-44CC-B919-679E4B771080}" type="slidenum">
              <a:rPr lang="en-US" altLang="zh-CN" smtClean="0"/>
              <a:pPr>
                <a:defRPr/>
              </a:pPr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33484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zh-CN" altLang="en-US" b="0" i="0" dirty="0">
              <a:solidFill>
                <a:srgbClr val="121212"/>
              </a:solidFill>
              <a:effectLst/>
              <a:latin typeface="-apple-system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3C6498-E2AB-44CC-B919-679E4B771080}" type="slidenum">
              <a:rPr lang="en-US" altLang="zh-CN" smtClean="0"/>
              <a:pPr>
                <a:defRPr/>
              </a:pPr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87246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zh-CN" altLang="en-US" b="0" i="0" dirty="0">
              <a:solidFill>
                <a:srgbClr val="121212"/>
              </a:solidFill>
              <a:effectLst/>
              <a:latin typeface="-apple-system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3C6498-E2AB-44CC-B919-679E4B771080}" type="slidenum">
              <a:rPr lang="en-US" altLang="zh-CN" smtClean="0"/>
              <a:pPr>
                <a:defRPr/>
              </a:pPr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38872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zh-CN" altLang="en-US" b="0" i="0" dirty="0">
              <a:solidFill>
                <a:srgbClr val="121212"/>
              </a:solidFill>
              <a:effectLst/>
              <a:latin typeface="-apple-system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3C6498-E2AB-44CC-B919-679E4B771080}" type="slidenum">
              <a:rPr lang="en-US" altLang="zh-CN" smtClean="0"/>
              <a:pPr>
                <a:defRPr/>
              </a:pPr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96216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zh-CN" altLang="en-US" b="0" i="0" dirty="0">
              <a:solidFill>
                <a:srgbClr val="121212"/>
              </a:solidFill>
              <a:effectLst/>
              <a:latin typeface="-apple-system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3C6498-E2AB-44CC-B919-679E4B771080}" type="slidenum">
              <a:rPr lang="en-US" altLang="zh-CN" smtClean="0"/>
              <a:pPr>
                <a:defRPr/>
              </a:pPr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27099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zh-CN" altLang="en-US" b="0" i="0" dirty="0">
              <a:solidFill>
                <a:srgbClr val="121212"/>
              </a:solidFill>
              <a:effectLst/>
              <a:latin typeface="-apple-system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3C6498-E2AB-44CC-B919-679E4B771080}" type="slidenum">
              <a:rPr lang="en-US" altLang="zh-CN" smtClean="0"/>
              <a:pPr>
                <a:defRPr/>
              </a:pPr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62272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zh-CN" altLang="en-US" b="0" i="0" dirty="0">
              <a:solidFill>
                <a:srgbClr val="121212"/>
              </a:solidFill>
              <a:effectLst/>
              <a:latin typeface="-apple-system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3C6498-E2AB-44CC-B919-679E4B771080}" type="slidenum">
              <a:rPr lang="en-US" altLang="zh-CN" smtClean="0"/>
              <a:pPr>
                <a:defRPr/>
              </a:pPr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680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zh-CN" altLang="en-US" b="0" i="0" dirty="0">
              <a:solidFill>
                <a:srgbClr val="121212"/>
              </a:solidFill>
              <a:effectLst/>
              <a:latin typeface="-apple-system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3C6498-E2AB-44CC-B919-679E4B771080}" type="slidenum">
              <a:rPr lang="en-US" altLang="zh-CN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27647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zh-CN" altLang="en-US" b="0" i="0" dirty="0">
              <a:solidFill>
                <a:srgbClr val="121212"/>
              </a:solidFill>
              <a:effectLst/>
              <a:latin typeface="-apple-system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3C6498-E2AB-44CC-B919-679E4B771080}" type="slidenum">
              <a:rPr lang="en-US" altLang="zh-CN" smtClean="0"/>
              <a:pPr>
                <a:defRPr/>
              </a:pPr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57877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zh-CN" altLang="en-US" b="0" i="0" dirty="0">
              <a:solidFill>
                <a:srgbClr val="121212"/>
              </a:solidFill>
              <a:effectLst/>
              <a:latin typeface="-apple-system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3C6498-E2AB-44CC-B919-679E4B771080}" type="slidenum">
              <a:rPr lang="en-US" altLang="zh-CN" smtClean="0"/>
              <a:pPr>
                <a:defRPr/>
              </a:pPr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2225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zh-CN" altLang="en-US" b="0" i="0" dirty="0">
              <a:solidFill>
                <a:srgbClr val="121212"/>
              </a:solidFill>
              <a:effectLst/>
              <a:latin typeface="-apple-system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3C6498-E2AB-44CC-B919-679E4B771080}" type="slidenum">
              <a:rPr lang="en-US" altLang="zh-CN" smtClean="0"/>
              <a:pPr>
                <a:defRPr/>
              </a:pPr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31812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zh-CN" altLang="en-US" b="0" i="0" dirty="0">
              <a:solidFill>
                <a:srgbClr val="121212"/>
              </a:solidFill>
              <a:effectLst/>
              <a:latin typeface="-apple-system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3C6498-E2AB-44CC-B919-679E4B771080}" type="slidenum">
              <a:rPr lang="en-US" altLang="zh-CN" smtClean="0"/>
              <a:pPr>
                <a:defRPr/>
              </a:pPr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19630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zh-CN" altLang="en-US" b="0" i="0" dirty="0">
              <a:solidFill>
                <a:srgbClr val="121212"/>
              </a:solidFill>
              <a:effectLst/>
              <a:latin typeface="-apple-system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3C6498-E2AB-44CC-B919-679E4B771080}" type="slidenum">
              <a:rPr lang="en-US" altLang="zh-CN" smtClean="0"/>
              <a:pPr>
                <a:defRPr/>
              </a:pPr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1002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zh-CN" altLang="en-US" b="0" i="0" dirty="0">
              <a:solidFill>
                <a:srgbClr val="121212"/>
              </a:solidFill>
              <a:effectLst/>
              <a:latin typeface="-apple-system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3C6498-E2AB-44CC-B919-679E4B771080}" type="slidenum">
              <a:rPr lang="en-US" altLang="zh-CN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8860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zh-CN" altLang="en-US" b="0" i="0" dirty="0">
              <a:solidFill>
                <a:srgbClr val="121212"/>
              </a:solidFill>
              <a:effectLst/>
              <a:latin typeface="-apple-system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3C6498-E2AB-44CC-B919-679E4B771080}" type="slidenum">
              <a:rPr lang="en-US" altLang="zh-CN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5904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zh-CN" altLang="en-US" b="0" i="0" dirty="0">
              <a:solidFill>
                <a:srgbClr val="121212"/>
              </a:solidFill>
              <a:effectLst/>
              <a:latin typeface="-apple-system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3C6498-E2AB-44CC-B919-679E4B771080}" type="slidenum">
              <a:rPr lang="en-US" altLang="zh-CN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945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zh-CN" altLang="en-US" b="0" i="0" dirty="0">
              <a:solidFill>
                <a:srgbClr val="121212"/>
              </a:solidFill>
              <a:effectLst/>
              <a:latin typeface="-apple-system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3C6498-E2AB-44CC-B919-679E4B771080}" type="slidenum">
              <a:rPr lang="en-US" altLang="zh-CN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2744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zh-CN" altLang="en-US" b="0" i="0" dirty="0">
              <a:solidFill>
                <a:srgbClr val="121212"/>
              </a:solidFill>
              <a:effectLst/>
              <a:latin typeface="-apple-system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3C6498-E2AB-44CC-B919-679E4B771080}" type="slidenum">
              <a:rPr lang="en-US" altLang="zh-CN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3820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zh-CN" altLang="en-US" b="0" i="0" dirty="0">
              <a:solidFill>
                <a:srgbClr val="121212"/>
              </a:solidFill>
              <a:effectLst/>
              <a:latin typeface="-apple-system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3C6498-E2AB-44CC-B919-679E4B771080}" type="slidenum">
              <a:rPr lang="en-US" altLang="zh-CN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0285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zh-CN" altLang="en-US" b="0" i="0" dirty="0">
              <a:solidFill>
                <a:srgbClr val="121212"/>
              </a:solidFill>
              <a:effectLst/>
              <a:latin typeface="-apple-system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3C6498-E2AB-44CC-B919-679E4B771080}" type="slidenum">
              <a:rPr lang="en-US" altLang="zh-CN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5045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0">
            <a:extLst>
              <a:ext uri="{FF2B5EF4-FFF2-40B4-BE49-F238E27FC236}">
                <a16:creationId xmlns:a16="http://schemas.microsoft.com/office/drawing/2014/main" id="{CDEB5477-62CD-4F6F-A0F5-DE54D060F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53"/>
          <a:stretch>
            <a:fillRect/>
          </a:stretch>
        </p:blipFill>
        <p:spPr bwMode="auto">
          <a:xfrm>
            <a:off x="165100" y="233363"/>
            <a:ext cx="1531938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32">
            <a:extLst>
              <a:ext uri="{FF2B5EF4-FFF2-40B4-BE49-F238E27FC236}">
                <a16:creationId xmlns:a16="http://schemas.microsoft.com/office/drawing/2014/main" id="{D0D0DFF2-B874-493D-8E69-C98E6CC8B5B4}"/>
              </a:ext>
            </a:extLst>
          </p:cNvPr>
          <p:cNvGrpSpPr>
            <a:grpSpLocks/>
          </p:cNvGrpSpPr>
          <p:nvPr/>
        </p:nvGrpSpPr>
        <p:grpSpPr bwMode="auto">
          <a:xfrm>
            <a:off x="0" y="1101725"/>
            <a:ext cx="12192000" cy="111125"/>
            <a:chOff x="0" y="846225"/>
            <a:chExt cx="9144000" cy="110846"/>
          </a:xfrm>
        </p:grpSpPr>
        <p:grpSp>
          <p:nvGrpSpPr>
            <p:cNvPr id="8" name="组合 33">
              <a:extLst>
                <a:ext uri="{FF2B5EF4-FFF2-40B4-BE49-F238E27FC236}">
                  <a16:creationId xmlns:a16="http://schemas.microsoft.com/office/drawing/2014/main" id="{37C94C00-33D7-486B-9228-5F434E8B21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846226"/>
              <a:ext cx="9144000" cy="110845"/>
              <a:chOff x="0" y="846226"/>
              <a:chExt cx="9144000" cy="110845"/>
            </a:xfrm>
          </p:grpSpPr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2A2604BA-71AF-4EE9-998E-F4A5D4AB7B5D}"/>
                  </a:ext>
                </a:extLst>
              </p:cNvPr>
              <p:cNvSpPr/>
              <p:nvPr/>
            </p:nvSpPr>
            <p:spPr>
              <a:xfrm>
                <a:off x="875110" y="846225"/>
                <a:ext cx="8268890" cy="110846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noProof="1"/>
              </a:p>
            </p:txBody>
          </p:sp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E2772685-4F25-4297-8323-FC44BF2AACD2}"/>
                  </a:ext>
                </a:extLst>
              </p:cNvPr>
              <p:cNvSpPr/>
              <p:nvPr/>
            </p:nvSpPr>
            <p:spPr>
              <a:xfrm>
                <a:off x="0" y="846225"/>
                <a:ext cx="975122" cy="110846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noProof="1"/>
              </a:p>
            </p:txBody>
          </p:sp>
        </p:grp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E57F9C7B-8A26-4123-BB3A-484AFC24A3D7}"/>
                </a:ext>
              </a:extLst>
            </p:cNvPr>
            <p:cNvCxnSpPr/>
            <p:nvPr/>
          </p:nvCxnSpPr>
          <p:spPr>
            <a:xfrm flipV="1">
              <a:off x="975122" y="846225"/>
              <a:ext cx="0" cy="110846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39">
            <a:extLst>
              <a:ext uri="{FF2B5EF4-FFF2-40B4-BE49-F238E27FC236}">
                <a16:creationId xmlns:a16="http://schemas.microsoft.com/office/drawing/2014/main" id="{DE491E8F-AA4F-4F3D-9CC6-B1D3A964302C}"/>
              </a:ext>
            </a:extLst>
          </p:cNvPr>
          <p:cNvGrpSpPr>
            <a:grpSpLocks/>
          </p:cNvGrpSpPr>
          <p:nvPr/>
        </p:nvGrpSpPr>
        <p:grpSpPr bwMode="auto">
          <a:xfrm>
            <a:off x="7286625" y="6472238"/>
            <a:ext cx="4905375" cy="400050"/>
            <a:chOff x="3891916" y="6461760"/>
            <a:chExt cx="5252086" cy="515112"/>
          </a:xfrm>
        </p:grpSpPr>
        <p:sp>
          <p:nvSpPr>
            <p:cNvPr id="13" name="文本框 40">
              <a:extLst>
                <a:ext uri="{FF2B5EF4-FFF2-40B4-BE49-F238E27FC236}">
                  <a16:creationId xmlns:a16="http://schemas.microsoft.com/office/drawing/2014/main" id="{239E6388-4D86-45C3-A55A-28C9DDF855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1916" y="6461760"/>
              <a:ext cx="5252086" cy="51511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algn="r" eaLnBrk="1" hangingPunct="1">
                <a:defRPr/>
              </a:pPr>
              <a:endParaRPr lang="zh-CN" altLang="en-US" sz="200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14" name="直角三角形 13">
              <a:extLst>
                <a:ext uri="{FF2B5EF4-FFF2-40B4-BE49-F238E27FC236}">
                  <a16:creationId xmlns:a16="http://schemas.microsoft.com/office/drawing/2014/main" id="{9EC2D4EC-BE64-4643-A28F-86930F58AB09}"/>
                </a:ext>
              </a:extLst>
            </p:cNvPr>
            <p:cNvSpPr/>
            <p:nvPr/>
          </p:nvSpPr>
          <p:spPr>
            <a:xfrm flipV="1">
              <a:off x="3891916" y="6461760"/>
              <a:ext cx="656086" cy="33932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/>
            </a:p>
          </p:txBody>
        </p:sp>
      </p:grpSp>
      <p:sp>
        <p:nvSpPr>
          <p:cNvPr id="15" name="菱形 14">
            <a:extLst>
              <a:ext uri="{FF2B5EF4-FFF2-40B4-BE49-F238E27FC236}">
                <a16:creationId xmlns:a16="http://schemas.microsoft.com/office/drawing/2014/main" id="{EC2DF504-418E-477A-B45B-70B5C60F7436}"/>
              </a:ext>
            </a:extLst>
          </p:cNvPr>
          <p:cNvSpPr/>
          <p:nvPr/>
        </p:nvSpPr>
        <p:spPr>
          <a:xfrm>
            <a:off x="6002338" y="6380163"/>
            <a:ext cx="827087" cy="400050"/>
          </a:xfrm>
          <a:prstGeom prst="diamo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16" name="文本框 43">
            <a:extLst>
              <a:ext uri="{FF2B5EF4-FFF2-40B4-BE49-F238E27FC236}">
                <a16:creationId xmlns:a16="http://schemas.microsoft.com/office/drawing/2014/main" id="{C5F30E0A-0058-4C2E-B652-B6C9F1BAE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0963" y="6496050"/>
            <a:ext cx="4687887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400" b="1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</a:rPr>
              <a:t>计算中心</a:t>
            </a:r>
            <a:endParaRPr lang="zh-CN" altLang="en-US" sz="14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副标题 2">
            <a:extLst>
              <a:ext uri="{FF2B5EF4-FFF2-40B4-BE49-F238E27FC236}">
                <a16:creationId xmlns:a16="http://schemas.microsoft.com/office/drawing/2014/main" id="{920D4B4C-8EA5-4D2C-91EC-CEC595279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03975"/>
            <a:ext cx="7466013" cy="2397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ts val="1200"/>
              </a:spcBef>
              <a:defRPr/>
            </a:pPr>
            <a:r>
              <a:rPr lang="zh-CN" altLang="en-US" sz="1600"/>
              <a:t>二零二零年终总结 报告</a:t>
            </a:r>
            <a:endParaRPr lang="en-US" altLang="zh-CN" sz="1600"/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4C87F575-44B3-4C08-92E6-9E37B2E413CE}"/>
              </a:ext>
            </a:extLst>
          </p:cNvPr>
          <p:cNvCxnSpPr/>
          <p:nvPr/>
        </p:nvCxnSpPr>
        <p:spPr>
          <a:xfrm>
            <a:off x="0" y="6721475"/>
            <a:ext cx="7373938" cy="0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9">
            <a:extLst>
              <a:ext uri="{FF2B5EF4-FFF2-40B4-BE49-F238E27FC236}">
                <a16:creationId xmlns:a16="http://schemas.microsoft.com/office/drawing/2014/main" id="{D7AEE858-E9AA-4F18-8392-2B1EEB6530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63" y="150813"/>
            <a:ext cx="372110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itle 1"/>
          <p:cNvSpPr>
            <a:spLocks noGrp="1"/>
          </p:cNvSpPr>
          <p:nvPr>
            <p:ph type="ctrTitle"/>
          </p:nvPr>
        </p:nvSpPr>
        <p:spPr>
          <a:xfrm>
            <a:off x="0" y="1967696"/>
            <a:ext cx="12192000" cy="146183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 b="1">
                <a:solidFill>
                  <a:srgbClr val="A40000"/>
                </a:solidFill>
                <a:latin typeface="+mn-lt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0" name="Subtitle 2"/>
          <p:cNvSpPr>
            <a:spLocks noGrp="1"/>
          </p:cNvSpPr>
          <p:nvPr>
            <p:ph type="subTitle" idx="1"/>
          </p:nvPr>
        </p:nvSpPr>
        <p:spPr>
          <a:xfrm>
            <a:off x="1300481" y="4013936"/>
            <a:ext cx="4561433" cy="34081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 b="0">
                <a:solidFill>
                  <a:srgbClr val="A40000"/>
                </a:solidFill>
                <a:latin typeface="+mn-lt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en-US" noProof="1"/>
          </a:p>
        </p:txBody>
      </p:sp>
      <p:sp>
        <p:nvSpPr>
          <p:cNvPr id="23" name="文本占位符 5"/>
          <p:cNvSpPr>
            <a:spLocks noGrp="1"/>
          </p:cNvSpPr>
          <p:nvPr>
            <p:ph type="body" sz="quarter" idx="11"/>
          </p:nvPr>
        </p:nvSpPr>
        <p:spPr>
          <a:xfrm>
            <a:off x="1300481" y="4417132"/>
            <a:ext cx="4555735" cy="373753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rgbClr val="A40000"/>
                </a:solidFill>
              </a:defRPr>
            </a:lvl1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2"/>
          </p:nvPr>
        </p:nvSpPr>
        <p:spPr>
          <a:xfrm>
            <a:off x="1300481" y="4853266"/>
            <a:ext cx="4555735" cy="373753"/>
          </a:xfrm>
        </p:spPr>
        <p:txBody>
          <a:bodyPr anchor="ctr">
            <a:normAutofit/>
          </a:bodyPr>
          <a:lstStyle>
            <a:lvl1pPr marL="0" indent="0">
              <a:buNone/>
              <a:defRPr sz="2400" b="0">
                <a:solidFill>
                  <a:srgbClr val="A40000"/>
                </a:solidFill>
              </a:defRPr>
            </a:lvl1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584995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5">
            <a:extLst>
              <a:ext uri="{FF2B5EF4-FFF2-40B4-BE49-F238E27FC236}">
                <a16:creationId xmlns:a16="http://schemas.microsoft.com/office/drawing/2014/main" id="{4BB77AC5-E049-4DBE-B8FF-3C4DBA5FA7A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488" y="-4763"/>
            <a:ext cx="3719512" cy="84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5" name="文本占位符 3"/>
          <p:cNvSpPr>
            <a:spLocks noGrp="1"/>
          </p:cNvSpPr>
          <p:nvPr>
            <p:ph type="body" sz="quarter" idx="15"/>
          </p:nvPr>
        </p:nvSpPr>
        <p:spPr>
          <a:xfrm>
            <a:off x="1583499" y="116632"/>
            <a:ext cx="8544984" cy="576262"/>
          </a:xfrm>
        </p:spPr>
        <p:txBody>
          <a:bodyPr>
            <a:noAutofit/>
          </a:bodyPr>
          <a:lstStyle>
            <a:lvl5pPr marL="1873250" marR="0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 sz="4000">
                <a:latin typeface="+mj-lt"/>
              </a:defRPr>
            </a:lvl5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90420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5">
            <a:extLst>
              <a:ext uri="{FF2B5EF4-FFF2-40B4-BE49-F238E27FC236}">
                <a16:creationId xmlns:a16="http://schemas.microsoft.com/office/drawing/2014/main" id="{C08B619A-9F4D-4C7F-B024-31D29AF5FD6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488" y="-4763"/>
            <a:ext cx="3719512" cy="84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1109" y="1232362"/>
            <a:ext cx="2819400" cy="512064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48021" y="1232362"/>
            <a:ext cx="7315200" cy="5120640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5" name="文本占位符 3"/>
          <p:cNvSpPr>
            <a:spLocks noGrp="1"/>
          </p:cNvSpPr>
          <p:nvPr>
            <p:ph type="body" sz="quarter" idx="15"/>
          </p:nvPr>
        </p:nvSpPr>
        <p:spPr>
          <a:xfrm>
            <a:off x="1583499" y="116632"/>
            <a:ext cx="8544984" cy="576262"/>
          </a:xfrm>
        </p:spPr>
        <p:txBody>
          <a:bodyPr>
            <a:noAutofit/>
          </a:bodyPr>
          <a:lstStyle>
            <a:lvl5pPr marL="1873250" marR="0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 sz="4000">
                <a:latin typeface="+mj-lt"/>
              </a:defRPr>
            </a:lvl5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98442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>
            <a:extLst>
              <a:ext uri="{FF2B5EF4-FFF2-40B4-BE49-F238E27FC236}">
                <a16:creationId xmlns:a16="http://schemas.microsoft.com/office/drawing/2014/main" id="{CE92C1D6-336C-4328-A83F-6AE8B8DB97D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867400"/>
            <a:ext cx="12192000" cy="0"/>
          </a:xfrm>
          <a:prstGeom prst="line">
            <a:avLst/>
          </a:prstGeom>
          <a:noFill/>
          <a:ln w="38100">
            <a:solidFill>
              <a:srgbClr val="00267F"/>
            </a:solidFill>
            <a:round/>
          </a:ln>
          <a:effectLst/>
        </p:spPr>
        <p:txBody>
          <a:bodyPr wrap="none" anchor="ctr"/>
          <a:lstStyle/>
          <a:p>
            <a:pPr eaLnBrk="1" fontAlgn="auto" hangingPunct="1">
              <a:lnSpc>
                <a:spcPct val="130000"/>
              </a:lnSpc>
              <a:spcBef>
                <a:spcPct val="20000"/>
              </a:spcBef>
              <a:buClr>
                <a:srgbClr val="FF0066"/>
              </a:buClr>
              <a:buSzPct val="80000"/>
              <a:buFont typeface="Wingdings" panose="05000000000000000000" pitchFamily="2" charset="2"/>
              <a:buChar char="è"/>
              <a:defRPr/>
            </a:pPr>
            <a:endParaRPr lang="zh-CN" altLang="en-US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1EBBBB1B-BB2A-43C1-84B3-335DD0B8E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55575"/>
            <a:ext cx="51816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9">
            <a:extLst>
              <a:ext uri="{FF2B5EF4-FFF2-40B4-BE49-F238E27FC236}">
                <a16:creationId xmlns:a16="http://schemas.microsoft.com/office/drawing/2014/main" id="{D59BE1C6-9223-43B2-A89D-49743996A4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488" y="36513"/>
            <a:ext cx="3719512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0">
            <a:extLst>
              <a:ext uri="{FF2B5EF4-FFF2-40B4-BE49-F238E27FC236}">
                <a16:creationId xmlns:a16="http://schemas.microsoft.com/office/drawing/2014/main" id="{3B3E9582-895E-4968-8493-F95A0A088D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488" y="-4763"/>
            <a:ext cx="3719512" cy="84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1422400" y="1524000"/>
            <a:ext cx="9347200" cy="1143000"/>
          </a:xfrm>
          <a:noFill/>
        </p:spPr>
        <p:txBody>
          <a:bodyPr wrap="none" lIns="91440" tIns="45720" rIns="91440" bIns="45720"/>
          <a:lstStyle>
            <a:lvl1pPr marL="0">
              <a:defRPr b="0">
                <a:solidFill>
                  <a:srgbClr val="00267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GB" noProof="1"/>
              <a:t>Click to edit Master title style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22400" y="3124200"/>
            <a:ext cx="9347200" cy="838200"/>
          </a:xfrm>
          <a:ln w="9525"/>
        </p:spPr>
        <p:txBody>
          <a:bodyPr wrap="none"/>
          <a:lstStyle>
            <a:lvl1pPr marL="0" indent="0">
              <a:buFont typeface="Wingdings" panose="05000000000000000000" pitchFamily="2" charset="2"/>
              <a:buNone/>
              <a:defRPr sz="3200" b="1"/>
            </a:lvl1pPr>
          </a:lstStyle>
          <a:p>
            <a:r>
              <a:rPr lang="en-GB" noProof="1"/>
              <a:t>Click to edit Master subtitle style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34E8A91-E4AC-468F-A6F1-0F83C32F002E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9144000" y="59436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fontAlgn="auto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noProof="1">
                <a:effectLst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GB"/>
          </a:p>
        </p:txBody>
      </p:sp>
    </p:spTree>
    <p:extLst>
      <p:ext uri="{BB962C8B-B14F-4D97-AF65-F5344CB8AC3E}">
        <p14:creationId xmlns:p14="http://schemas.microsoft.com/office/powerpoint/2010/main" val="46445493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2D557E44-CDF6-4394-B08E-04D60731B2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488" y="-4763"/>
            <a:ext cx="3719512" cy="84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>
            <a:extLst>
              <a:ext uri="{FF2B5EF4-FFF2-40B4-BE49-F238E27FC236}">
                <a16:creationId xmlns:a16="http://schemas.microsoft.com/office/drawing/2014/main" id="{B0695D3D-2D81-4F01-AEC0-6D964F220F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fontAlgn="auto" hangingPunct="1"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02DC14CD-7B2F-4662-A81E-4E22C265AA12}" type="datetimeFigureOut">
              <a:rPr lang="zh-CN" altLang="en-US"/>
              <a:pPr>
                <a:defRPr/>
              </a:pPr>
              <a:t>2024/8/19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EA82441B-30E7-427C-9152-6F91637B2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fontAlgn="auto" hangingPunct="1">
              <a:defRPr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16796C26-18DD-4E1E-9708-7CA053AED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noProof="1" smtClean="0"/>
            </a:lvl1pPr>
          </a:lstStyle>
          <a:p>
            <a:pPr>
              <a:defRPr/>
            </a:pPr>
            <a:fld id="{64F32EE7-E421-44F5-8135-A6FB0481D717}" type="slidenum">
              <a:rPr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1265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7E68C1-A024-49AF-A9D1-B3FCF53225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7F38EEA8-7A6F-40D1-B509-39BD61DF19F9}" type="datetimeFigureOut">
              <a:rPr lang="zh-CN" altLang="en-US"/>
              <a:pPr>
                <a:defRPr/>
              </a:pPr>
              <a:t>2024/8/19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0D589B0-B716-4C05-8185-91F1FB29C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defRPr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0DACFF7-1D3F-4495-B13C-922F446F8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noProof="1" smtClean="0"/>
            </a:lvl1pPr>
          </a:lstStyle>
          <a:p>
            <a:pPr>
              <a:defRPr/>
            </a:pPr>
            <a:fld id="{2D947E15-BAF9-468E-8376-E5C39C492676}" type="slidenum">
              <a:rPr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6474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5">
            <a:extLst>
              <a:ext uri="{FF2B5EF4-FFF2-40B4-BE49-F238E27FC236}">
                <a16:creationId xmlns:a16="http://schemas.microsoft.com/office/drawing/2014/main" id="{BCFC6480-9FCA-4C23-8367-01A79121A05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488" y="-4763"/>
            <a:ext cx="3719512" cy="84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288" y="1310641"/>
            <a:ext cx="10718987" cy="4804867"/>
          </a:xfrm>
        </p:spPr>
        <p:txBody>
          <a:bodyPr rtlCol="0"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defRPr lang="zh-CN" altLang="en-US" sz="3200" smtClean="0">
                <a:solidFill>
                  <a:srgbClr val="000099"/>
                </a:solidFill>
              </a:defRPr>
            </a:lvl1pPr>
            <a:lvl2pPr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defRPr lang="zh-CN" altLang="en-US" sz="2400" smtClean="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defRPr lang="zh-CN" altLang="en-US" sz="2000" smtClean="0"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defRPr lang="zh-CN" altLang="en-US" sz="1800" smtClean="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10" name="标题 4"/>
          <p:cNvSpPr>
            <a:spLocks noGrp="1"/>
          </p:cNvSpPr>
          <p:nvPr>
            <p:ph type="title"/>
          </p:nvPr>
        </p:nvSpPr>
        <p:spPr>
          <a:xfrm>
            <a:off x="1558637" y="105353"/>
            <a:ext cx="10515600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67415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5">
            <a:extLst>
              <a:ext uri="{FF2B5EF4-FFF2-40B4-BE49-F238E27FC236}">
                <a16:creationId xmlns:a16="http://schemas.microsoft.com/office/drawing/2014/main" id="{FD799E82-637C-49F7-9C3C-58008C5903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488" y="-4763"/>
            <a:ext cx="3719512" cy="84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标题 4"/>
          <p:cNvSpPr>
            <a:spLocks noGrp="1"/>
          </p:cNvSpPr>
          <p:nvPr>
            <p:ph type="title"/>
          </p:nvPr>
        </p:nvSpPr>
        <p:spPr>
          <a:xfrm>
            <a:off x="1558637" y="105353"/>
            <a:ext cx="10515600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2439365" y="2046723"/>
            <a:ext cx="817033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1"/>
          </p:nvPr>
        </p:nvSpPr>
        <p:spPr>
          <a:xfrm>
            <a:off x="3270057" y="2046722"/>
            <a:ext cx="6318251" cy="561974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16" name="文本占位符 10"/>
          <p:cNvSpPr>
            <a:spLocks noGrp="1"/>
          </p:cNvSpPr>
          <p:nvPr>
            <p:ph type="body" sz="quarter" idx="12"/>
          </p:nvPr>
        </p:nvSpPr>
        <p:spPr>
          <a:xfrm>
            <a:off x="2439365" y="2864141"/>
            <a:ext cx="817033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18" name="文本占位符 14"/>
          <p:cNvSpPr>
            <a:spLocks noGrp="1"/>
          </p:cNvSpPr>
          <p:nvPr>
            <p:ph type="body" sz="quarter" idx="13"/>
          </p:nvPr>
        </p:nvSpPr>
        <p:spPr>
          <a:xfrm>
            <a:off x="3270057" y="2864140"/>
            <a:ext cx="6318251" cy="561974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19" name="文本占位符 10"/>
          <p:cNvSpPr>
            <a:spLocks noGrp="1"/>
          </p:cNvSpPr>
          <p:nvPr>
            <p:ph type="body" sz="quarter" idx="14"/>
          </p:nvPr>
        </p:nvSpPr>
        <p:spPr>
          <a:xfrm>
            <a:off x="2439365" y="3681558"/>
            <a:ext cx="817033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21" name="文本占位符 14"/>
          <p:cNvSpPr>
            <a:spLocks noGrp="1"/>
          </p:cNvSpPr>
          <p:nvPr>
            <p:ph type="body" sz="quarter" idx="15"/>
          </p:nvPr>
        </p:nvSpPr>
        <p:spPr>
          <a:xfrm>
            <a:off x="3270057" y="3681556"/>
            <a:ext cx="6318251" cy="561976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22" name="文本占位符 10"/>
          <p:cNvSpPr>
            <a:spLocks noGrp="1"/>
          </p:cNvSpPr>
          <p:nvPr>
            <p:ph type="body" sz="quarter" idx="16"/>
          </p:nvPr>
        </p:nvSpPr>
        <p:spPr>
          <a:xfrm>
            <a:off x="2439365" y="4498974"/>
            <a:ext cx="817033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24" name="文本占位符 14"/>
          <p:cNvSpPr>
            <a:spLocks noGrp="1"/>
          </p:cNvSpPr>
          <p:nvPr>
            <p:ph type="body" sz="quarter" idx="17"/>
          </p:nvPr>
        </p:nvSpPr>
        <p:spPr>
          <a:xfrm>
            <a:off x="3270057" y="4498973"/>
            <a:ext cx="6318251" cy="561974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538068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FD29EF5-2D7D-40FC-AF18-D12E796BFD94}"/>
              </a:ext>
            </a:extLst>
          </p:cNvPr>
          <p:cNvSpPr/>
          <p:nvPr/>
        </p:nvSpPr>
        <p:spPr>
          <a:xfrm>
            <a:off x="0" y="6586538"/>
            <a:ext cx="10914063" cy="268287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1600" b="1" noProof="1">
              <a:cs typeface="Calibri" panose="020F0502020204030204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6CB0B81-0F5F-4233-B677-3F3111DB83B0}"/>
              </a:ext>
            </a:extLst>
          </p:cNvPr>
          <p:cNvSpPr/>
          <p:nvPr/>
        </p:nvSpPr>
        <p:spPr>
          <a:xfrm>
            <a:off x="10914063" y="6588125"/>
            <a:ext cx="1277937" cy="26670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1600" b="1" noProof="1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ABC00-B498-45E8-A47D-BE1618C5A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0813" y="6588125"/>
            <a:ext cx="1797050" cy="2667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defRPr/>
            </a:pPr>
            <a:fld id="{52743D32-C9D8-4F63-89D3-82DF2854E57C}" type="slidenum">
              <a:rPr lang="en-US" altLang="zh-CN" sz="1600" b="1" smtClean="0">
                <a:solidFill>
                  <a:schemeClr val="bg1"/>
                </a:solidFill>
              </a:rPr>
              <a:pPr algn="r" eaLnBrk="1" hangingPunct="1">
                <a:defRPr/>
              </a:pPr>
              <a:t>‹#›</a:t>
            </a:fld>
            <a:endParaRPr lang="zh-CN" altLang="en-US" sz="1600" b="1">
              <a:solidFill>
                <a:schemeClr val="bg1"/>
              </a:solidFill>
            </a:endParaRPr>
          </a:p>
        </p:txBody>
      </p:sp>
      <p:sp>
        <p:nvSpPr>
          <p:cNvPr id="7" name="文本框 9">
            <a:extLst>
              <a:ext uri="{FF2B5EF4-FFF2-40B4-BE49-F238E27FC236}">
                <a16:creationId xmlns:a16="http://schemas.microsoft.com/office/drawing/2014/main" id="{9171FFA6-C5DB-4B21-8CE1-8A5B778BB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67488"/>
            <a:ext cx="10715625" cy="3381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defRPr/>
            </a:pPr>
            <a:r>
              <a:rPr lang="en-US" altLang="zh-CN" sz="1600" b="1">
                <a:solidFill>
                  <a:schemeClr val="bg1"/>
                </a:solidFill>
                <a:ea typeface="楷体" panose="02010609060101010101" pitchFamily="49" charset="-122"/>
              </a:rPr>
              <a:t>HEPS · </a:t>
            </a:r>
            <a:r>
              <a:rPr lang="en-US" altLang="zh-CN" sz="1600" b="1">
                <a:solidFill>
                  <a:schemeClr val="bg1"/>
                </a:solidFill>
              </a:rPr>
              <a:t>The 1</a:t>
            </a:r>
            <a:r>
              <a:rPr lang="en-US" altLang="zh-CN" sz="1600" b="1" baseline="30000">
                <a:solidFill>
                  <a:schemeClr val="bg1"/>
                </a:solidFill>
              </a:rPr>
              <a:t>st</a:t>
            </a:r>
            <a:r>
              <a:rPr lang="en-US" altLang="zh-CN" sz="1600" b="1">
                <a:solidFill>
                  <a:schemeClr val="bg1"/>
                </a:solidFill>
              </a:rPr>
              <a:t> Meeting of HEPS IAC, IHEP, Dec. 11-14, 2018</a:t>
            </a:r>
            <a:endParaRPr lang="zh-CN" altLang="en-US" sz="1600" b="1">
              <a:solidFill>
                <a:schemeClr val="bg1"/>
              </a:solidFill>
            </a:endParaRPr>
          </a:p>
        </p:txBody>
      </p:sp>
      <p:sp>
        <p:nvSpPr>
          <p:cNvPr id="8" name="直角三角形 7">
            <a:extLst>
              <a:ext uri="{FF2B5EF4-FFF2-40B4-BE49-F238E27FC236}">
                <a16:creationId xmlns:a16="http://schemas.microsoft.com/office/drawing/2014/main" id="{EA239A6C-089F-4A5D-AF92-027A86652582}"/>
              </a:ext>
            </a:extLst>
          </p:cNvPr>
          <p:cNvSpPr/>
          <p:nvPr/>
        </p:nvSpPr>
        <p:spPr>
          <a:xfrm flipV="1">
            <a:off x="10909300" y="6588125"/>
            <a:ext cx="527050" cy="266700"/>
          </a:xfrm>
          <a:prstGeom prst="rtTriangle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1600" b="1" noProof="1">
              <a:cs typeface="Calibri" panose="020F0502020204030204" pitchFamily="34" charset="0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1D64F31D-48A5-4DC6-8F4D-A5B6A74A5B83}"/>
              </a:ext>
            </a:extLst>
          </p:cNvPr>
          <p:cNvCxnSpPr/>
          <p:nvPr/>
        </p:nvCxnSpPr>
        <p:spPr>
          <a:xfrm>
            <a:off x="11445875" y="6588125"/>
            <a:ext cx="0" cy="2667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内容占位符 13"/>
          <p:cNvSpPr>
            <a:spLocks noGrp="1"/>
          </p:cNvSpPr>
          <p:nvPr>
            <p:ph sz="quarter" idx="10"/>
          </p:nvPr>
        </p:nvSpPr>
        <p:spPr>
          <a:xfrm>
            <a:off x="0" y="1329893"/>
            <a:ext cx="8783781" cy="1912071"/>
          </a:xfrm>
          <a:solidFill>
            <a:srgbClr val="000099"/>
          </a:solidFill>
        </p:spPr>
        <p:txBody>
          <a:bodyPr anchor="ctr">
            <a:normAutofit/>
          </a:bodyPr>
          <a:lstStyle>
            <a:lvl1pPr marL="0" indent="0">
              <a:buNone/>
              <a:defRPr sz="4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1"/>
          </p:nvPr>
        </p:nvSpPr>
        <p:spPr>
          <a:xfrm>
            <a:off x="1676402" y="3460607"/>
            <a:ext cx="9628909" cy="271159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2941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5">
            <a:extLst>
              <a:ext uri="{FF2B5EF4-FFF2-40B4-BE49-F238E27FC236}">
                <a16:creationId xmlns:a16="http://schemas.microsoft.com/office/drawing/2014/main" id="{A77CA30C-9428-41B9-9BF8-885D316522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488" y="-4763"/>
            <a:ext cx="3719512" cy="84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9594" y="1240525"/>
            <a:ext cx="4985143" cy="5120640"/>
          </a:xfrm>
        </p:spPr>
        <p:txBody>
          <a:bodyPr/>
          <a:lstStyle>
            <a:lvl1pPr marL="182880" indent="-182880">
              <a:buClrTx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</a:defRPr>
            </a:lvl1pPr>
            <a:lvl2pPr marL="685800" indent="-182880">
              <a:buClrTx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</a:defRPr>
            </a:lvl2pPr>
            <a:lvl3pPr marL="1143000" indent="-182880">
              <a:buClrTx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</a:defRPr>
            </a:lvl3pPr>
            <a:lvl4pPr marL="1600200" indent="-182880">
              <a:buClrTx/>
              <a:buFont typeface="Wingdings" panose="05000000000000000000" pitchFamily="2" charset="2"/>
              <a:buChar char="Ø"/>
              <a:defRPr sz="1800">
                <a:solidFill>
                  <a:schemeClr val="tx1"/>
                </a:solidFill>
              </a:defRPr>
            </a:lvl4pPr>
            <a:lvl5pPr marL="2057400" indent="-182880">
              <a:buClrTx/>
              <a:buFont typeface="Wingdings" panose="05000000000000000000" pitchFamily="2" charset="2"/>
              <a:buChar char="ü"/>
              <a:defRPr sz="1800">
                <a:solidFill>
                  <a:schemeClr val="tx1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879" y="1240525"/>
            <a:ext cx="5025040" cy="5120640"/>
          </a:xfrm>
        </p:spPr>
        <p:txBody>
          <a:bodyPr rtlCol="0">
            <a:normAutofit/>
          </a:bodyPr>
          <a:lstStyle>
            <a:lvl1pPr>
              <a:defRPr lang="zh-CN" altLang="en-US" sz="3200" smtClean="0"/>
            </a:lvl1pPr>
            <a:lvl2pPr>
              <a:defRPr lang="zh-CN" altLang="en-US" smtClean="0"/>
            </a:lvl2pPr>
            <a:lvl3pPr>
              <a:defRPr lang="zh-CN" altLang="en-US" sz="2000" smtClean="0"/>
            </a:lvl3pPr>
            <a:lvl4pPr>
              <a:defRPr lang="zh-CN" altLang="en-US" smtClean="0"/>
            </a:lvl4pPr>
            <a:lvl5pPr>
              <a:defRPr lang="en-US" dirty="0"/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558637" y="105353"/>
            <a:ext cx="9649931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98236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5">
            <a:extLst>
              <a:ext uri="{FF2B5EF4-FFF2-40B4-BE49-F238E27FC236}">
                <a16:creationId xmlns:a16="http://schemas.microsoft.com/office/drawing/2014/main" id="{DC149E88-20FE-437C-8A16-2D71A7205A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488" y="-4763"/>
            <a:ext cx="3719512" cy="84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9797" y="1235858"/>
            <a:ext cx="3474720" cy="807720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797" y="2143208"/>
            <a:ext cx="3474720" cy="40233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00348" y="1235860"/>
            <a:ext cx="3474720" cy="813171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00348" y="2143208"/>
            <a:ext cx="3474720" cy="40233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13" name="标题 4"/>
          <p:cNvSpPr>
            <a:spLocks noGrp="1"/>
          </p:cNvSpPr>
          <p:nvPr>
            <p:ph type="title"/>
          </p:nvPr>
        </p:nvSpPr>
        <p:spPr>
          <a:xfrm>
            <a:off x="1558637" y="105353"/>
            <a:ext cx="10515600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50899" y="1235860"/>
            <a:ext cx="3474720" cy="813171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11"/>
          </p:nvPr>
        </p:nvSpPr>
        <p:spPr>
          <a:xfrm>
            <a:off x="8350899" y="2143208"/>
            <a:ext cx="3474720" cy="40233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53510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5">
            <a:extLst>
              <a:ext uri="{FF2B5EF4-FFF2-40B4-BE49-F238E27FC236}">
                <a16:creationId xmlns:a16="http://schemas.microsoft.com/office/drawing/2014/main" id="{68A1CE9C-833C-4E0D-AE0A-C407BF5BCC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488" y="-4763"/>
            <a:ext cx="3719512" cy="84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2919" y="1123839"/>
            <a:ext cx="2947483" cy="460118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1775521" y="116633"/>
            <a:ext cx="8928100" cy="5873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 sz="4000">
                <a:latin typeface="+mj-lt"/>
              </a:defRPr>
            </a:lvl1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</p:txBody>
      </p:sp>
    </p:spTree>
    <p:extLst>
      <p:ext uri="{BB962C8B-B14F-4D97-AF65-F5344CB8AC3E}">
        <p14:creationId xmlns:p14="http://schemas.microsoft.com/office/powerpoint/2010/main" val="1077886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5">
            <a:extLst>
              <a:ext uri="{FF2B5EF4-FFF2-40B4-BE49-F238E27FC236}">
                <a16:creationId xmlns:a16="http://schemas.microsoft.com/office/drawing/2014/main" id="{DE7CC2B9-586D-4162-A8C9-DD37708F76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488" y="-4763"/>
            <a:ext cx="3719512" cy="84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1456" y="1273629"/>
            <a:ext cx="7670944" cy="51019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11" name="内容占位符 5"/>
          <p:cNvSpPr>
            <a:spLocks noGrp="1"/>
          </p:cNvSpPr>
          <p:nvPr>
            <p:ph sz="quarter" idx="13"/>
          </p:nvPr>
        </p:nvSpPr>
        <p:spPr>
          <a:xfrm>
            <a:off x="718458" y="1273629"/>
            <a:ext cx="2834217" cy="2374901"/>
          </a:xfrm>
        </p:spPr>
        <p:txBody>
          <a:bodyPr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12" name="内容占位符 5"/>
          <p:cNvSpPr>
            <a:spLocks noGrp="1"/>
          </p:cNvSpPr>
          <p:nvPr>
            <p:ph sz="quarter" idx="14"/>
          </p:nvPr>
        </p:nvSpPr>
        <p:spPr>
          <a:xfrm>
            <a:off x="718458" y="3840473"/>
            <a:ext cx="2834217" cy="2535092"/>
          </a:xfrm>
        </p:spPr>
        <p:txBody>
          <a:bodyPr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/>
          </p:nvPr>
        </p:nvSpPr>
        <p:spPr>
          <a:xfrm>
            <a:off x="1679510" y="116632"/>
            <a:ext cx="8642349" cy="431800"/>
          </a:xfrm>
        </p:spPr>
        <p:txBody>
          <a:bodyPr>
            <a:noAutofit/>
          </a:bodyPr>
          <a:lstStyle>
            <a:lvl5pPr marL="1873250" marR="0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 sz="4000">
                <a:latin typeface="+mj-lt"/>
              </a:defRPr>
            </a:lvl5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08203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5">
            <a:extLst>
              <a:ext uri="{FF2B5EF4-FFF2-40B4-BE49-F238E27FC236}">
                <a16:creationId xmlns:a16="http://schemas.microsoft.com/office/drawing/2014/main" id="{6CD3460F-8DB7-43D3-BB76-1E54B3986C8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488" y="-4763"/>
            <a:ext cx="3719512" cy="84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03301" y="1191984"/>
            <a:ext cx="8115231" cy="5101937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1"/>
              <a:t>单击图标添加图片</a:t>
            </a:r>
            <a:endParaRPr 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13"/>
          </p:nvPr>
        </p:nvSpPr>
        <p:spPr>
          <a:xfrm>
            <a:off x="413657" y="1191984"/>
            <a:ext cx="2834217" cy="2374901"/>
          </a:xfrm>
        </p:spPr>
        <p:txBody>
          <a:bodyPr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11" name="内容占位符 5"/>
          <p:cNvSpPr>
            <a:spLocks noGrp="1"/>
          </p:cNvSpPr>
          <p:nvPr>
            <p:ph sz="quarter" idx="14"/>
          </p:nvPr>
        </p:nvSpPr>
        <p:spPr>
          <a:xfrm>
            <a:off x="413657" y="3758828"/>
            <a:ext cx="2834217" cy="2535092"/>
          </a:xfrm>
        </p:spPr>
        <p:txBody>
          <a:bodyPr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/>
          </p:nvPr>
        </p:nvSpPr>
        <p:spPr>
          <a:xfrm>
            <a:off x="1583499" y="44624"/>
            <a:ext cx="8544984" cy="576262"/>
          </a:xfrm>
        </p:spPr>
        <p:txBody>
          <a:bodyPr>
            <a:noAutofit/>
          </a:bodyPr>
          <a:lstStyle>
            <a:lvl5pPr marL="1873250" marR="0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 sz="4000">
                <a:latin typeface="+mj-lt"/>
              </a:defRPr>
            </a:lvl5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05538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>
            <a:extLst>
              <a:ext uri="{FF2B5EF4-FFF2-40B4-BE49-F238E27FC236}">
                <a16:creationId xmlns:a16="http://schemas.microsoft.com/office/drawing/2014/main" id="{B24E5B9C-B340-45A7-8CEA-0D7FC7D2A7A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23888" y="1881188"/>
            <a:ext cx="11152187" cy="449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here to add text</a:t>
            </a:r>
            <a:endParaRPr lang="zh-CN" altLang="en-US"/>
          </a:p>
          <a:p>
            <a:pPr lvl="1"/>
            <a:r>
              <a:rPr lang="en-US" altLang="zh-CN"/>
              <a:t>Click here to add text</a:t>
            </a:r>
            <a:endParaRPr lang="zh-CN" altLang="en-US"/>
          </a:p>
          <a:p>
            <a:pPr lvl="2"/>
            <a:r>
              <a:rPr lang="en-US" altLang="zh-CN"/>
              <a:t>Click here to add text</a:t>
            </a:r>
            <a:endParaRPr lang="zh-CN" altLang="en-US"/>
          </a:p>
          <a:p>
            <a:pPr lvl="3"/>
            <a:r>
              <a:rPr lang="en-US" altLang="zh-CN"/>
              <a:t>Click here to add text</a:t>
            </a:r>
            <a:endParaRPr lang="zh-CN" altLang="en-US"/>
          </a:p>
          <a:p>
            <a:pPr lvl="4"/>
            <a:r>
              <a:rPr lang="en-US" altLang="zh-CN"/>
              <a:t>Click here to add text</a:t>
            </a:r>
          </a:p>
        </p:txBody>
      </p:sp>
      <p:grpSp>
        <p:nvGrpSpPr>
          <p:cNvPr id="1027" name="组合 8">
            <a:extLst>
              <a:ext uri="{FF2B5EF4-FFF2-40B4-BE49-F238E27FC236}">
                <a16:creationId xmlns:a16="http://schemas.microsoft.com/office/drawing/2014/main" id="{78B0AF0F-4C11-42BA-B81F-7A15FF1EF9DF}"/>
              </a:ext>
            </a:extLst>
          </p:cNvPr>
          <p:cNvGrpSpPr>
            <a:grpSpLocks/>
          </p:cNvGrpSpPr>
          <p:nvPr/>
        </p:nvGrpSpPr>
        <p:grpSpPr bwMode="auto">
          <a:xfrm>
            <a:off x="0" y="822325"/>
            <a:ext cx="12192000" cy="85725"/>
            <a:chOff x="0" y="821645"/>
            <a:chExt cx="9191194" cy="135018"/>
          </a:xfrm>
        </p:grpSpPr>
        <p:grpSp>
          <p:nvGrpSpPr>
            <p:cNvPr id="1036" name="组合 9">
              <a:extLst>
                <a:ext uri="{FF2B5EF4-FFF2-40B4-BE49-F238E27FC236}">
                  <a16:creationId xmlns:a16="http://schemas.microsoft.com/office/drawing/2014/main" id="{F423BEB8-AB37-416C-866B-A32FF81830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836712"/>
              <a:ext cx="9191194" cy="110437"/>
              <a:chOff x="0" y="836712"/>
              <a:chExt cx="9191194" cy="110437"/>
            </a:xfrm>
          </p:grpSpPr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9C2C0730-25EE-4AEB-86A2-A719AC28ABCF}"/>
                  </a:ext>
                </a:extLst>
              </p:cNvPr>
              <p:cNvSpPr/>
              <p:nvPr/>
            </p:nvSpPr>
            <p:spPr>
              <a:xfrm>
                <a:off x="922710" y="836647"/>
                <a:ext cx="8268484" cy="110015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noProof="1"/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86085916-B6F6-4990-A544-BF105BB556F1}"/>
                  </a:ext>
                </a:extLst>
              </p:cNvPr>
              <p:cNvSpPr/>
              <p:nvPr/>
            </p:nvSpPr>
            <p:spPr>
              <a:xfrm>
                <a:off x="0" y="836647"/>
                <a:ext cx="975368" cy="110015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noProof="1"/>
              </a:p>
            </p:txBody>
          </p:sp>
        </p:grp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32A2FA2A-6F5C-41BE-9CBC-DD4228A8C4FE}"/>
                </a:ext>
              </a:extLst>
            </p:cNvPr>
            <p:cNvCxnSpPr/>
            <p:nvPr/>
          </p:nvCxnSpPr>
          <p:spPr>
            <a:xfrm flipV="1">
              <a:off x="975368" y="821645"/>
              <a:ext cx="0" cy="13501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8" name="图片 15">
            <a:extLst>
              <a:ext uri="{FF2B5EF4-FFF2-40B4-BE49-F238E27FC236}">
                <a16:creationId xmlns:a16="http://schemas.microsoft.com/office/drawing/2014/main" id="{EA200CF9-9156-427F-9B85-217750E5E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107950"/>
            <a:ext cx="127317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871EC9C0-565B-46AF-8405-65E8AFA96F60}"/>
              </a:ext>
            </a:extLst>
          </p:cNvPr>
          <p:cNvSpPr/>
          <p:nvPr/>
        </p:nvSpPr>
        <p:spPr>
          <a:xfrm>
            <a:off x="0" y="6432550"/>
            <a:ext cx="10914063" cy="422275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1600" b="1" noProof="1">
              <a:cs typeface="Calibri" panose="020F0502020204030204" pitchFamily="34" charset="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98416686-4F1A-4DB9-8AE6-D363DCF97E21}"/>
              </a:ext>
            </a:extLst>
          </p:cNvPr>
          <p:cNvSpPr/>
          <p:nvPr/>
        </p:nvSpPr>
        <p:spPr>
          <a:xfrm>
            <a:off x="10909300" y="6432550"/>
            <a:ext cx="1277938" cy="420688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1600" b="1" noProof="1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1031" name="Slide Number Placeholder 5">
            <a:extLst>
              <a:ext uri="{FF2B5EF4-FFF2-40B4-BE49-F238E27FC236}">
                <a16:creationId xmlns:a16="http://schemas.microsoft.com/office/drawing/2014/main" id="{75FFBBE1-40B5-4526-BD7C-9B5248C6C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0813" y="6434138"/>
            <a:ext cx="1797050" cy="42068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defRPr/>
            </a:pPr>
            <a:fld id="{D0700F3B-B3B7-4C76-B490-B9770F118279}" type="slidenum">
              <a:rPr lang="en-US" altLang="zh-CN" sz="1600" b="1" smtClean="0">
                <a:solidFill>
                  <a:schemeClr val="bg1"/>
                </a:solidFill>
              </a:rPr>
              <a:pPr algn="r" eaLnBrk="1" hangingPunct="1">
                <a:defRPr/>
              </a:pPr>
              <a:t>‹#›</a:t>
            </a:fld>
            <a:endParaRPr lang="zh-CN" altLang="en-US" sz="1600" b="1">
              <a:solidFill>
                <a:schemeClr val="bg1"/>
              </a:solidFill>
            </a:endParaRPr>
          </a:p>
        </p:txBody>
      </p:sp>
      <p:sp>
        <p:nvSpPr>
          <p:cNvPr id="21" name="直角三角形 20">
            <a:extLst>
              <a:ext uri="{FF2B5EF4-FFF2-40B4-BE49-F238E27FC236}">
                <a16:creationId xmlns:a16="http://schemas.microsoft.com/office/drawing/2014/main" id="{1437CB8E-82A0-4F93-912E-03502B06116C}"/>
              </a:ext>
            </a:extLst>
          </p:cNvPr>
          <p:cNvSpPr/>
          <p:nvPr/>
        </p:nvSpPr>
        <p:spPr>
          <a:xfrm flipV="1">
            <a:off x="10909300" y="6434138"/>
            <a:ext cx="527050" cy="420687"/>
          </a:xfrm>
          <a:prstGeom prst="rtTriangle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1600" b="1" noProof="1">
              <a:cs typeface="Calibri" panose="020F0502020204030204" pitchFamily="34" charset="0"/>
            </a:endParaRP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1E2966E4-2629-4F70-8D02-648EEA471561}"/>
              </a:ext>
            </a:extLst>
          </p:cNvPr>
          <p:cNvCxnSpPr/>
          <p:nvPr/>
        </p:nvCxnSpPr>
        <p:spPr>
          <a:xfrm>
            <a:off x="11445875" y="6434138"/>
            <a:ext cx="0" cy="42068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图片 4">
            <a:extLst>
              <a:ext uri="{FF2B5EF4-FFF2-40B4-BE49-F238E27FC236}">
                <a16:creationId xmlns:a16="http://schemas.microsoft.com/office/drawing/2014/main" id="{666386FD-3CC2-4884-89EB-656FE4CE98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913" y="-14288"/>
            <a:ext cx="1081087" cy="84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图片 19">
            <a:extLst>
              <a:ext uri="{FF2B5EF4-FFF2-40B4-BE49-F238E27FC236}">
                <a16:creationId xmlns:a16="http://schemas.microsoft.com/office/drawing/2014/main" id="{BA4B6474-7C6E-47A8-B202-3438E896B4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488" y="-26988"/>
            <a:ext cx="3719512" cy="84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  <p:sldLayoutId id="2147484094" r:id="rId12"/>
    <p:sldLayoutId id="2147484095" r:id="rId13"/>
    <p:sldLayoutId id="2147484096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 spc="-6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Times New Roman" panose="02020603050405020304" pitchFamily="18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Times New Roman" panose="02020603050405020304" pitchFamily="18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Times New Roman" panose="02020603050405020304" pitchFamily="18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Times New Roman" panose="02020603050405020304" pitchFamily="18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Times New Roman" panose="02020603050405020304" pitchFamily="18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Times New Roman" panose="02020603050405020304" pitchFamily="18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Times New Roman" panose="02020603050405020304" pitchFamily="18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Times New Roman" panose="02020603050405020304" pitchFamily="18" charset="0"/>
          <a:ea typeface="微软雅黑" panose="020B0503020204020204" pitchFamily="34" charset="-122"/>
        </a:defRPr>
      </a:lvl9pPr>
    </p:titleStyle>
    <p:bodyStyle>
      <a:lvl1pPr marL="182563" indent="-182563" algn="l" rtl="0" eaLnBrk="0" fontAlgn="base" hangingPunct="0">
        <a:spcBef>
          <a:spcPts val="1200"/>
        </a:spcBef>
        <a:spcAft>
          <a:spcPct val="0"/>
        </a:spcAft>
        <a:buSzPct val="60000"/>
        <a:buFont typeface="Wingdings" panose="05000000000000000000" pitchFamily="2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182563" algn="l" rtl="0" eaLnBrk="0" fontAlgn="base" hangingPunct="0">
        <a:spcBef>
          <a:spcPts val="1200"/>
        </a:spcBef>
        <a:spcAft>
          <a:spcPct val="0"/>
        </a:spcAft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182563" algn="l" rtl="0" eaLnBrk="0" fontAlgn="base" hangingPunct="0">
        <a:spcBef>
          <a:spcPts val="1200"/>
        </a:spcBef>
        <a:spcAft>
          <a:spcPct val="0"/>
        </a:spcAft>
        <a:buSzPct val="60000"/>
        <a:buFont typeface="Wingdings" panose="05000000000000000000" pitchFamily="2" charset="2"/>
        <a:buChar char="u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182563" algn="l" rtl="0" eaLnBrk="0" fontAlgn="base" hangingPunct="0">
        <a:spcBef>
          <a:spcPts val="1200"/>
        </a:spcBef>
        <a:spcAft>
          <a:spcPct val="0"/>
        </a:spcAft>
        <a:buSzPct val="60000"/>
        <a:buFont typeface="Wingdings" panose="05000000000000000000" pitchFamily="2" charset="2"/>
        <a:buChar char="Ø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182563" algn="l" rtl="0" eaLnBrk="0" fontAlgn="base" hangingPunct="0">
        <a:spcBef>
          <a:spcPts val="1200"/>
        </a:spcBef>
        <a:spcAft>
          <a:spcPct val="0"/>
        </a:spcAft>
        <a:buSzPct val="60000"/>
        <a:buFont typeface="Wingdings" panose="05000000000000000000" pitchFamily="2" charset="2"/>
        <a:buChar char="ü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33AB7A14-46A9-4F37-A96F-4455297C6A68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647830" y="4005040"/>
            <a:ext cx="4896340" cy="913343"/>
          </a:xfrm>
        </p:spPr>
        <p:txBody>
          <a:bodyPr/>
          <a:lstStyle/>
          <a:p>
            <a:pPr algn="ctr" eaLnBrk="1" hangingPunct="1"/>
            <a:r>
              <a:rPr lang="zh-CN" altLang="en-US" sz="2000" dirty="0">
                <a:solidFill>
                  <a:srgbClr val="000099"/>
                </a:solidFill>
                <a:ea typeface="宋体" panose="02010600030101010101" pitchFamily="2" charset="-122"/>
              </a:rPr>
              <a:t>冯时超</a:t>
            </a:r>
            <a:endParaRPr lang="en-US" altLang="zh-CN" sz="2000" dirty="0">
              <a:solidFill>
                <a:srgbClr val="000099"/>
              </a:solidFill>
              <a:ea typeface="宋体" panose="02010600030101010101" pitchFamily="2" charset="-122"/>
            </a:endParaRPr>
          </a:p>
          <a:p>
            <a:pPr algn="ctr" eaLnBrk="1" hangingPunct="1"/>
            <a:r>
              <a:rPr lang="zh-CN" altLang="en-US" sz="2000" dirty="0">
                <a:solidFill>
                  <a:srgbClr val="000099"/>
                </a:solidFill>
                <a:ea typeface="宋体" panose="02010600030101010101" pitchFamily="2" charset="-122"/>
              </a:rPr>
              <a:t>中国科学院高能物理研究所计算中心</a:t>
            </a:r>
            <a:endParaRPr lang="en-US" altLang="zh-CN" sz="2000" dirty="0">
              <a:solidFill>
                <a:srgbClr val="000099"/>
              </a:solidFill>
              <a:ea typeface="宋体" panose="02010600030101010101" pitchFamily="2" charset="-122"/>
            </a:endParaRPr>
          </a:p>
        </p:txBody>
      </p:sp>
      <p:sp>
        <p:nvSpPr>
          <p:cNvPr id="18435" name="Text Box 2">
            <a:extLst>
              <a:ext uri="{FF2B5EF4-FFF2-40B4-BE49-F238E27FC236}">
                <a16:creationId xmlns:a16="http://schemas.microsoft.com/office/drawing/2014/main" id="{481F0E79-1F90-4721-85FE-CD425F344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9660" y="2348925"/>
            <a:ext cx="9792680" cy="80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20000"/>
              </a:spcBef>
              <a:buClr>
                <a:srgbClr val="FF0066"/>
              </a:buClr>
              <a:buSzPct val="80000"/>
            </a:pPr>
            <a:r>
              <a:rPr lang="en-US" altLang="zh-CN" sz="4000" b="1" spc="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XHDF5:HDF5</a:t>
            </a:r>
            <a:r>
              <a:rPr lang="zh-CN" altLang="en-US" sz="4000" b="1" spc="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远程数据访问系统</a:t>
            </a:r>
            <a:endParaRPr lang="zh-CN" altLang="en-US" sz="4000" b="1" dirty="0">
              <a:latin typeface="微软雅黑" panose="020B0503020204020204" pitchFamily="34" charset="-122"/>
            </a:endParaRPr>
          </a:p>
        </p:txBody>
      </p:sp>
      <p:pic>
        <p:nvPicPr>
          <p:cNvPr id="18436" name="图片 3">
            <a:extLst>
              <a:ext uri="{FF2B5EF4-FFF2-40B4-BE49-F238E27FC236}">
                <a16:creationId xmlns:a16="http://schemas.microsoft.com/office/drawing/2014/main" id="{0B16A1B3-667D-4D61-88DB-4BF3419BA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488" y="1588"/>
            <a:ext cx="3719512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82F67DC-60A2-4891-BF79-F5C5D15B02B7}"/>
              </a:ext>
            </a:extLst>
          </p:cNvPr>
          <p:cNvSpPr txBox="1"/>
          <p:nvPr/>
        </p:nvSpPr>
        <p:spPr>
          <a:xfrm>
            <a:off x="5181860" y="165645"/>
            <a:ext cx="1656115" cy="559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研究现状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363FA830-DD61-48B4-91AE-6B7ED8C338E3}"/>
              </a:ext>
            </a:extLst>
          </p:cNvPr>
          <p:cNvGrpSpPr/>
          <p:nvPr/>
        </p:nvGrpSpPr>
        <p:grpSpPr>
          <a:xfrm>
            <a:off x="766763" y="2391615"/>
            <a:ext cx="10658474" cy="3525576"/>
            <a:chOff x="766764" y="2646423"/>
            <a:chExt cx="10658474" cy="3525576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32A8FCBF-270B-49C5-9091-63519F714E3D}"/>
                </a:ext>
              </a:extLst>
            </p:cNvPr>
            <p:cNvSpPr/>
            <p:nvPr/>
          </p:nvSpPr>
          <p:spPr>
            <a:xfrm>
              <a:off x="766764" y="2646423"/>
              <a:ext cx="10658474" cy="517882"/>
            </a:xfrm>
            <a:prstGeom prst="roundRect">
              <a:avLst>
                <a:gd name="adj" fmla="val 108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92AF9B20-FF24-4F1C-8A3E-7BE8AB06B607}"/>
                </a:ext>
              </a:extLst>
            </p:cNvPr>
            <p:cNvSpPr/>
            <p:nvPr/>
          </p:nvSpPr>
          <p:spPr>
            <a:xfrm>
              <a:off x="766764" y="3398347"/>
              <a:ext cx="10658474" cy="517882"/>
            </a:xfrm>
            <a:prstGeom prst="roundRect">
              <a:avLst>
                <a:gd name="adj" fmla="val 108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C376A916-6774-4747-B834-2179EE8A515C}"/>
                </a:ext>
              </a:extLst>
            </p:cNvPr>
            <p:cNvSpPr/>
            <p:nvPr/>
          </p:nvSpPr>
          <p:spPr>
            <a:xfrm>
              <a:off x="766764" y="4150271"/>
              <a:ext cx="10658474" cy="517882"/>
            </a:xfrm>
            <a:prstGeom prst="roundRect">
              <a:avLst>
                <a:gd name="adj" fmla="val 108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A11EE97A-5303-4AE1-BE1D-81C74FCD70E7}"/>
                </a:ext>
              </a:extLst>
            </p:cNvPr>
            <p:cNvSpPr/>
            <p:nvPr/>
          </p:nvSpPr>
          <p:spPr>
            <a:xfrm>
              <a:off x="766764" y="4902195"/>
              <a:ext cx="10658474" cy="517882"/>
            </a:xfrm>
            <a:prstGeom prst="roundRect">
              <a:avLst>
                <a:gd name="adj" fmla="val 108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36DA1E99-E65C-461C-B3CB-C173B600D0C6}"/>
                </a:ext>
              </a:extLst>
            </p:cNvPr>
            <p:cNvSpPr/>
            <p:nvPr/>
          </p:nvSpPr>
          <p:spPr>
            <a:xfrm>
              <a:off x="766764" y="5654117"/>
              <a:ext cx="10658474" cy="517882"/>
            </a:xfrm>
            <a:prstGeom prst="roundRect">
              <a:avLst>
                <a:gd name="adj" fmla="val 108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7596ECF7-1706-485D-BE0E-69C88201B266}"/>
              </a:ext>
            </a:extLst>
          </p:cNvPr>
          <p:cNvSpPr txBox="1"/>
          <p:nvPr/>
        </p:nvSpPr>
        <p:spPr>
          <a:xfrm>
            <a:off x="623620" y="3095532"/>
            <a:ext cx="3096215" cy="190763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indent="266700" algn="just" latinLnBrk="1">
              <a:lnSpc>
                <a:spcPct val="125000"/>
              </a:lnSpc>
              <a:defRPr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pPr indent="0"/>
            <a:endParaRPr lang="en-US" altLang="zh-CN" sz="1600" dirty="0"/>
          </a:p>
          <a:p>
            <a:pPr marL="342900" indent="-342900">
              <a:buFont typeface="+mj-lt"/>
              <a:buAutoNum type="arabicPeriod"/>
            </a:pPr>
            <a:r>
              <a:rPr lang="en-US" altLang="zh-CN" sz="1600" dirty="0"/>
              <a:t>HSDS</a:t>
            </a:r>
            <a:r>
              <a:rPr lang="zh-CN" altLang="en-US" sz="1600" dirty="0"/>
              <a:t>主要针对</a:t>
            </a:r>
            <a:r>
              <a: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基于对象存储环境设计（云存储等）。</a:t>
            </a:r>
            <a:endParaRPr lang="en-US" altLang="zh-CN" sz="16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600" dirty="0"/>
              <a:t>使用</a:t>
            </a:r>
            <a:r>
              <a: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分片数据模式，与目前</a:t>
            </a:r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HEPS</a:t>
            </a:r>
            <a:r>
              <a: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的数据存储模式并不相同。</a:t>
            </a:r>
            <a:endParaRPr lang="en-US" altLang="zh-CN" sz="1600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1352F72-5A00-4999-B8BB-F89F8EA1A630}"/>
              </a:ext>
            </a:extLst>
          </p:cNvPr>
          <p:cNvSpPr txBox="1"/>
          <p:nvPr/>
        </p:nvSpPr>
        <p:spPr>
          <a:xfrm>
            <a:off x="1419755" y="1733339"/>
            <a:ext cx="10005482" cy="1095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 algn="just" latinLnBrk="1">
              <a:lnSpc>
                <a:spcPct val="125000"/>
              </a:lnSpc>
            </a:pP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高度可扩展数据服务 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(HSDS) 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是一种基于 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REST 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的解决方案，用于在基于对象的存储环境中读取和写入复杂的二进制数据格式。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HSDS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主要是针对云存储环境设计，使用分片数据模式存储 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HDF5 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文件，但提供 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HDF5 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库传统上提供的功能。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85DA738-7D4D-4605-ABD7-E320D641D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840" y="3063192"/>
            <a:ext cx="7982446" cy="247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280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C78103D-7CB0-41F5-B6F5-64A89DB249F4}"/>
              </a:ext>
            </a:extLst>
          </p:cNvPr>
          <p:cNvSpPr txBox="1"/>
          <p:nvPr/>
        </p:nvSpPr>
        <p:spPr>
          <a:xfrm>
            <a:off x="5663970" y="3501005"/>
            <a:ext cx="2793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 b="1" dirty="0">
                <a:solidFill>
                  <a:srgbClr val="4C678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项目架构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D6A5DC8-BF7F-4CEF-B27C-8C2DEBEABCEE}"/>
              </a:ext>
            </a:extLst>
          </p:cNvPr>
          <p:cNvSpPr txBox="1"/>
          <p:nvPr/>
        </p:nvSpPr>
        <p:spPr>
          <a:xfrm>
            <a:off x="2506883" y="1983231"/>
            <a:ext cx="2995386" cy="2646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600" dirty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4C678E"/>
                </a:solidFill>
                <a:latin typeface="汉仪铁线黑-65简" panose="00020600040101010101" pitchFamily="18" charset="-122"/>
                <a:ea typeface="汉仪铁线黑-65简" panose="00020600040101010101" pitchFamily="18" charset="-122"/>
              </a:rPr>
              <a:t>03</a:t>
            </a:r>
            <a:endParaRPr lang="zh-CN" altLang="en-US" sz="16600" dirty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rgbClr val="4C678E"/>
              </a:solidFill>
              <a:latin typeface="汉仪铁线黑-65简" panose="00020600040101010101" pitchFamily="18" charset="-122"/>
              <a:ea typeface="汉仪铁线黑-65简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92946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>
            <a:extLst>
              <a:ext uri="{FF2B5EF4-FFF2-40B4-BE49-F238E27FC236}">
                <a16:creationId xmlns:a16="http://schemas.microsoft.com/office/drawing/2014/main" id="{8146655E-EB63-46D0-8E60-1B613A3F0A4E}"/>
              </a:ext>
            </a:extLst>
          </p:cNvPr>
          <p:cNvSpPr txBox="1"/>
          <p:nvPr/>
        </p:nvSpPr>
        <p:spPr>
          <a:xfrm>
            <a:off x="5181860" y="165645"/>
            <a:ext cx="1656115" cy="559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项目介绍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内容占位符 4">
            <a:extLst>
              <a:ext uri="{FF2B5EF4-FFF2-40B4-BE49-F238E27FC236}">
                <a16:creationId xmlns:a16="http://schemas.microsoft.com/office/drawing/2014/main" id="{65302B74-535A-41E8-987D-8759EF880D70}"/>
              </a:ext>
            </a:extLst>
          </p:cNvPr>
          <p:cNvSpPr txBox="1">
            <a:spLocks/>
          </p:cNvSpPr>
          <p:nvPr/>
        </p:nvSpPr>
        <p:spPr bwMode="auto">
          <a:xfrm>
            <a:off x="911640" y="1556869"/>
            <a:ext cx="10728745" cy="43923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  <a:spcAft>
                <a:spcPts val="600"/>
              </a:spcAft>
              <a:defRPr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XHDF5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介绍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>
              <a:lnSpc>
                <a:spcPct val="125000"/>
              </a:lnSpc>
              <a:spcAft>
                <a:spcPts val="600"/>
              </a:spcAft>
              <a:defRPr/>
            </a:pPr>
            <a:r>
              <a: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采用</a:t>
            </a:r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XRootD </a:t>
            </a:r>
            <a:r>
              <a:rPr lang="zh-CN" altLang="zh-CN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作为</a:t>
            </a:r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HTTPs </a:t>
            </a:r>
            <a:r>
              <a:rPr lang="zh-CN" altLang="zh-CN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服务器，</a:t>
            </a:r>
            <a:r>
              <a: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为用户提供数据访问的接口，将</a:t>
            </a:r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HDF5 </a:t>
            </a:r>
            <a:r>
              <a: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扩展插件作为客户端</a:t>
            </a:r>
            <a:r>
              <a:rPr lang="zh-CN" altLang="zh-CN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实现</a:t>
            </a:r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h5</a:t>
            </a:r>
            <a:r>
              <a: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文件</a:t>
            </a:r>
            <a:r>
              <a:rPr lang="zh-CN" altLang="zh-CN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远程访问。</a:t>
            </a:r>
            <a:endParaRPr lang="en-US" altLang="zh-CN" sz="16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Aft>
                <a:spcPts val="600"/>
              </a:spcAft>
              <a:defRPr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系统特点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>
              <a:lnSpc>
                <a:spcPct val="125000"/>
              </a:lnSpc>
              <a:spcAft>
                <a:spcPts val="600"/>
              </a:spcAft>
              <a:defRPr/>
            </a:pP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兼容性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在客户端仅仅拦截公共 </a:t>
            </a:r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HDF5 </a:t>
            </a:r>
            <a:r>
              <a: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应用程序编程</a:t>
            </a:r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API</a:t>
            </a:r>
            <a:r>
              <a: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，用户不必修改原有的操作代码，且客户端程序可以通过环境变量或者其他方式进行动态加载，方便地对本地数据与远程数据操作。</a:t>
            </a:r>
            <a:endParaRPr lang="en-US" altLang="zh-CN" sz="16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>
              <a:lnSpc>
                <a:spcPct val="125000"/>
              </a:lnSpc>
              <a:spcAft>
                <a:spcPts val="600"/>
              </a:spcAft>
              <a:defRPr/>
            </a:pP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可扩展性  </a:t>
            </a:r>
            <a:r>
              <a: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跨多台服务器扩展、动态改变服务器节点数量以满足客户端需求。</a:t>
            </a:r>
            <a:endParaRPr lang="en-US" altLang="zh-CN" sz="16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>
              <a:lnSpc>
                <a:spcPct val="125000"/>
              </a:lnSpc>
              <a:spcAft>
                <a:spcPts val="600"/>
              </a:spcAft>
              <a:defRPr/>
            </a:pP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并发性    </a:t>
            </a:r>
            <a:r>
              <a: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支持多个写入者</a:t>
            </a:r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多个读取者、支持多个客户端同时使用、 支持多线程使用。</a:t>
            </a:r>
            <a:endParaRPr lang="en-US" altLang="zh-CN" sz="16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>
              <a:lnSpc>
                <a:spcPct val="125000"/>
              </a:lnSpc>
              <a:spcAft>
                <a:spcPts val="600"/>
              </a:spcAft>
              <a:defRPr/>
            </a:pP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安全性    </a:t>
            </a:r>
            <a:r>
              <a: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支持 </a:t>
            </a:r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HTTP </a:t>
            </a:r>
            <a:r>
              <a: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 </a:t>
            </a:r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HTTPS</a:t>
            </a:r>
            <a:r>
              <a: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、客户端不需要访问底层的文件系统、兼容</a:t>
            </a:r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XRootD</a:t>
            </a:r>
            <a:r>
              <a: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的认证模式。</a:t>
            </a:r>
            <a:endParaRPr lang="en-US" altLang="zh-CN" sz="16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>
              <a:lnSpc>
                <a:spcPct val="125000"/>
              </a:lnSpc>
              <a:spcAft>
                <a:spcPts val="600"/>
              </a:spcAft>
              <a:defRPr/>
            </a:pPr>
            <a:endParaRPr lang="en-US" altLang="zh-CN" sz="16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327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>
            <a:extLst>
              <a:ext uri="{FF2B5EF4-FFF2-40B4-BE49-F238E27FC236}">
                <a16:creationId xmlns:a16="http://schemas.microsoft.com/office/drawing/2014/main" id="{8146655E-EB63-46D0-8E60-1B613A3F0A4E}"/>
              </a:ext>
            </a:extLst>
          </p:cNvPr>
          <p:cNvSpPr txBox="1"/>
          <p:nvPr/>
        </p:nvSpPr>
        <p:spPr>
          <a:xfrm>
            <a:off x="5181860" y="165645"/>
            <a:ext cx="1656115" cy="559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项目架构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03D4B56-8114-4869-AD8A-0E47A7117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765" y="1052835"/>
            <a:ext cx="6056366" cy="522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388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>
            <a:extLst>
              <a:ext uri="{FF2B5EF4-FFF2-40B4-BE49-F238E27FC236}">
                <a16:creationId xmlns:a16="http://schemas.microsoft.com/office/drawing/2014/main" id="{8146655E-EB63-46D0-8E60-1B613A3F0A4E}"/>
              </a:ext>
            </a:extLst>
          </p:cNvPr>
          <p:cNvSpPr txBox="1"/>
          <p:nvPr/>
        </p:nvSpPr>
        <p:spPr>
          <a:xfrm>
            <a:off x="4934410" y="116770"/>
            <a:ext cx="2088145" cy="559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数据并发访问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E95F07D-EB5C-4D69-9CBF-F1187B058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8" y="2276920"/>
            <a:ext cx="3579319" cy="324022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EC7CD5B-DF54-468F-BB35-4AF2FAA168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8594" y="2276920"/>
            <a:ext cx="3499778" cy="316822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C7DEA9C-EC2E-48B8-93DB-30ADAFFEF1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4145" y="2276920"/>
            <a:ext cx="3816265" cy="3096215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CFD11B32-6A5C-40CC-8D2C-3DBD7860D8AD}"/>
              </a:ext>
            </a:extLst>
          </p:cNvPr>
          <p:cNvSpPr txBox="1"/>
          <p:nvPr/>
        </p:nvSpPr>
        <p:spPr>
          <a:xfrm>
            <a:off x="3071790" y="1412860"/>
            <a:ext cx="2592180" cy="559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数据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并发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操作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7FF3B87-003A-422B-A86B-8FE2718029DE}"/>
              </a:ext>
            </a:extLst>
          </p:cNvPr>
          <p:cNvSpPr txBox="1"/>
          <p:nvPr/>
        </p:nvSpPr>
        <p:spPr>
          <a:xfrm>
            <a:off x="8904195" y="1424808"/>
            <a:ext cx="2592180" cy="559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数据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并发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写操作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内容占位符 4">
            <a:extLst>
              <a:ext uri="{FF2B5EF4-FFF2-40B4-BE49-F238E27FC236}">
                <a16:creationId xmlns:a16="http://schemas.microsoft.com/office/drawing/2014/main" id="{F5EB3360-66D7-44AA-A60A-C98FA6130893}"/>
              </a:ext>
            </a:extLst>
          </p:cNvPr>
          <p:cNvSpPr txBox="1">
            <a:spLocks/>
          </p:cNvSpPr>
          <p:nvPr/>
        </p:nvSpPr>
        <p:spPr bwMode="auto">
          <a:xfrm>
            <a:off x="2200711" y="5636124"/>
            <a:ext cx="8424585" cy="3467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zh-CN" altLang="en-US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数据并发操作，可以对不同文件进行并发操作，也可以对同一个文件进行并发操作</a:t>
            </a:r>
            <a:endParaRPr lang="en-US" altLang="zh-CN" sz="1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274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>
            <a:extLst>
              <a:ext uri="{FF2B5EF4-FFF2-40B4-BE49-F238E27FC236}">
                <a16:creationId xmlns:a16="http://schemas.microsoft.com/office/drawing/2014/main" id="{8146655E-EB63-46D0-8E60-1B613A3F0A4E}"/>
              </a:ext>
            </a:extLst>
          </p:cNvPr>
          <p:cNvSpPr txBox="1"/>
          <p:nvPr/>
        </p:nvSpPr>
        <p:spPr>
          <a:xfrm>
            <a:off x="5231940" y="116770"/>
            <a:ext cx="1584110" cy="559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技术路线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F9A774A-CEA3-4B0D-BB2C-8ADA7C777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935" y="1412860"/>
            <a:ext cx="6247718" cy="451450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6843CC69-CDAD-4E47-B396-C357AE26C7C6}"/>
              </a:ext>
            </a:extLst>
          </p:cNvPr>
          <p:cNvSpPr txBox="1"/>
          <p:nvPr/>
        </p:nvSpPr>
        <p:spPr>
          <a:xfrm>
            <a:off x="1199660" y="1988900"/>
            <a:ext cx="3110848" cy="4033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indent="266700" algn="just" latinLnBrk="1">
              <a:lnSpc>
                <a:spcPct val="125000"/>
              </a:lnSpc>
              <a:defRPr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pPr indent="0"/>
            <a:r>
              <a:rPr lang="en-US" altLang="zh-CN" b="1" dirty="0"/>
              <a:t>HDF5 </a:t>
            </a:r>
            <a:r>
              <a:rPr lang="zh-CN" altLang="en-US" b="1" dirty="0"/>
              <a:t>异步 </a:t>
            </a:r>
            <a:r>
              <a:rPr lang="en-US" altLang="zh-CN" b="1" dirty="0"/>
              <a:t>I/O VOL </a:t>
            </a:r>
            <a:r>
              <a:rPr lang="zh-CN" altLang="en-US" b="1" dirty="0"/>
              <a:t>连接器</a:t>
            </a:r>
            <a:endParaRPr lang="en-US" altLang="zh-CN" b="1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4BE3BA8-F7B0-45AE-A794-8983AFB57274}"/>
              </a:ext>
            </a:extLst>
          </p:cNvPr>
          <p:cNvSpPr txBox="1"/>
          <p:nvPr/>
        </p:nvSpPr>
        <p:spPr>
          <a:xfrm>
            <a:off x="1181274" y="2492935"/>
            <a:ext cx="3546631" cy="282705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indent="266700" algn="just" latinLnBrk="1">
              <a:lnSpc>
                <a:spcPct val="125000"/>
              </a:lnSpc>
              <a:defRPr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pPr indent="0"/>
            <a:r>
              <a:rPr lang="en-US" altLang="zh-CN" dirty="0"/>
              <a:t>        HDF5 VOL</a:t>
            </a:r>
            <a:r>
              <a:rPr lang="zh-CN" altLang="en-US" dirty="0"/>
              <a:t>是</a:t>
            </a:r>
            <a:r>
              <a:rPr lang="en-US" altLang="zh-CN" dirty="0"/>
              <a:t>HDF5</a:t>
            </a:r>
            <a:r>
              <a:rPr lang="zh-CN" altLang="en-US" dirty="0"/>
              <a:t>库中的抽象层，允许拦截公共</a:t>
            </a:r>
            <a:r>
              <a:rPr lang="en-US" altLang="zh-CN" dirty="0"/>
              <a:t>HDF5</a:t>
            </a:r>
            <a:r>
              <a:rPr lang="zh-CN" altLang="en-US" dirty="0"/>
              <a:t>应用程序编程接口</a:t>
            </a:r>
            <a:r>
              <a:rPr lang="en-US" altLang="zh-CN" dirty="0"/>
              <a:t>(API)</a:t>
            </a:r>
            <a:r>
              <a:rPr lang="zh-CN" altLang="en-US" dirty="0"/>
              <a:t>，用来发送客户端的数据访问请求，提供数据支持，采用</a:t>
            </a:r>
            <a:r>
              <a:rPr lang="en-US" altLang="zh-CN" dirty="0"/>
              <a:t>VOL</a:t>
            </a:r>
            <a:r>
              <a:rPr lang="zh-CN" altLang="en-US" dirty="0"/>
              <a:t>连接器可以在用户层次实现对</a:t>
            </a:r>
            <a:r>
              <a:rPr lang="zh-CN" altLang="en-US" b="1" dirty="0"/>
              <a:t>数据的透明访问</a:t>
            </a:r>
            <a:r>
              <a:rPr lang="zh-CN" altLang="en-US" dirty="0"/>
              <a:t>。</a:t>
            </a:r>
            <a:endParaRPr lang="en-US" altLang="zh-CN" dirty="0"/>
          </a:p>
          <a:p>
            <a:pPr indent="0"/>
            <a:r>
              <a:rPr lang="en-US" altLang="zh-CN" dirty="0"/>
              <a:t>        </a:t>
            </a:r>
            <a:r>
              <a:rPr lang="zh-CN" altLang="en-US" dirty="0"/>
              <a:t>这些连接器可以在运行时使用环境变量</a:t>
            </a:r>
            <a:r>
              <a:rPr lang="zh-CN" altLang="en-US" b="1" dirty="0"/>
              <a:t>动态加载</a:t>
            </a:r>
            <a:r>
              <a:rPr lang="zh-CN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286504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>
            <a:extLst>
              <a:ext uri="{FF2B5EF4-FFF2-40B4-BE49-F238E27FC236}">
                <a16:creationId xmlns:a16="http://schemas.microsoft.com/office/drawing/2014/main" id="{8146655E-EB63-46D0-8E60-1B613A3F0A4E}"/>
              </a:ext>
            </a:extLst>
          </p:cNvPr>
          <p:cNvSpPr txBox="1"/>
          <p:nvPr/>
        </p:nvSpPr>
        <p:spPr>
          <a:xfrm>
            <a:off x="5231940" y="165645"/>
            <a:ext cx="1584110" cy="559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技术路线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D839FBD-E18E-437D-B7A6-29E240284660}"/>
              </a:ext>
            </a:extLst>
          </p:cNvPr>
          <p:cNvSpPr txBox="1"/>
          <p:nvPr/>
        </p:nvSpPr>
        <p:spPr>
          <a:xfrm>
            <a:off x="1127655" y="2132910"/>
            <a:ext cx="3240225" cy="221541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indent="266700" algn="just" latinLnBrk="1">
              <a:lnSpc>
                <a:spcPct val="125000"/>
              </a:lnSpc>
              <a:defRPr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pPr indent="0"/>
            <a:r>
              <a:rPr lang="en-US" altLang="zh-CN" sz="1600" dirty="0"/>
              <a:t>        XRootD</a:t>
            </a:r>
            <a:r>
              <a:rPr lang="zh-CN" altLang="en-US" sz="1600" dirty="0"/>
              <a:t>是一个用于分布式数据存储和访问的开源软件框架。旨在支持高能物理实验中的数据分析和处理需求。</a:t>
            </a:r>
            <a:endParaRPr lang="en-US" altLang="zh-CN" sz="1600" dirty="0"/>
          </a:p>
          <a:p>
            <a:pPr indent="0"/>
            <a:r>
              <a:rPr lang="en-US" altLang="zh-CN" sz="1600" dirty="0"/>
              <a:t>         XRootD</a:t>
            </a:r>
            <a:r>
              <a:rPr lang="zh-CN" altLang="en-US" sz="1600" dirty="0"/>
              <a:t>提供了高性能的数据访问和传输功能，特别适用于处理</a:t>
            </a:r>
            <a:r>
              <a:rPr lang="zh-CN" altLang="en-US" sz="1600" b="1" dirty="0"/>
              <a:t>大规模</a:t>
            </a:r>
            <a:r>
              <a:rPr lang="zh-CN" altLang="en-US" sz="1600" dirty="0"/>
              <a:t>的科学数据。</a:t>
            </a: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9B3F1A37-9E66-4EFF-BEFE-519AF9FB0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970" y="1556870"/>
            <a:ext cx="4481513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07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576E1078-7B74-4E02-9BED-BA43FA40F5A6}"/>
              </a:ext>
            </a:extLst>
          </p:cNvPr>
          <p:cNvSpPr txBox="1"/>
          <p:nvPr/>
        </p:nvSpPr>
        <p:spPr>
          <a:xfrm>
            <a:off x="5181860" y="165645"/>
            <a:ext cx="1656115" cy="559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部署模型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68809581-7F8F-4CE8-81B5-AD5ADF8F7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750" y="1268850"/>
            <a:ext cx="6698479" cy="488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91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C78103D-7CB0-41F5-B6F5-64A89DB249F4}"/>
              </a:ext>
            </a:extLst>
          </p:cNvPr>
          <p:cNvSpPr txBox="1"/>
          <p:nvPr/>
        </p:nvSpPr>
        <p:spPr>
          <a:xfrm>
            <a:off x="5663970" y="3501005"/>
            <a:ext cx="2793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 b="1" dirty="0">
                <a:solidFill>
                  <a:srgbClr val="4C678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性能测试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D6A5DC8-BF7F-4CEF-B27C-8C2DEBEABCEE}"/>
              </a:ext>
            </a:extLst>
          </p:cNvPr>
          <p:cNvSpPr txBox="1"/>
          <p:nvPr/>
        </p:nvSpPr>
        <p:spPr>
          <a:xfrm>
            <a:off x="2506883" y="1983231"/>
            <a:ext cx="2995386" cy="2646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600" dirty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4C678E"/>
                </a:solidFill>
                <a:latin typeface="汉仪铁线黑-65简" panose="00020600040101010101" pitchFamily="18" charset="-122"/>
                <a:ea typeface="汉仪铁线黑-65简" panose="00020600040101010101" pitchFamily="18" charset="-122"/>
              </a:rPr>
              <a:t>04</a:t>
            </a:r>
            <a:endParaRPr lang="zh-CN" altLang="en-US" sz="16600" dirty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rgbClr val="4C678E"/>
              </a:solidFill>
              <a:latin typeface="汉仪铁线黑-65简" panose="00020600040101010101" pitchFamily="18" charset="-122"/>
              <a:ea typeface="汉仪铁线黑-65简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4058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id="{9689A36C-D830-4585-BDF7-31AB7B6E2A4F}"/>
              </a:ext>
            </a:extLst>
          </p:cNvPr>
          <p:cNvSpPr txBox="1"/>
          <p:nvPr/>
        </p:nvSpPr>
        <p:spPr>
          <a:xfrm>
            <a:off x="551615" y="1484865"/>
            <a:ext cx="3816265" cy="2480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zh-CN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测试数据集采用光源图像，每张图像大小为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2048</a:t>
            </a:r>
            <a:r>
              <a:rPr lang="zh-CN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2048 uint16 (8MB)</a:t>
            </a:r>
            <a:r>
              <a:rPr lang="zh-CN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zh-CN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我们会将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500</a:t>
            </a:r>
            <a:r>
              <a:rPr lang="zh-CN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张光源图像存储在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hdf5</a:t>
            </a:r>
            <a:r>
              <a:rPr lang="zh-CN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文件的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dataset</a:t>
            </a:r>
            <a:r>
              <a:rPr lang="zh-CN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中，在进行测试时会记录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100</a:t>
            </a:r>
            <a:r>
              <a:rPr lang="zh-CN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张、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200</a:t>
            </a:r>
            <a:r>
              <a:rPr lang="zh-CN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张、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300</a:t>
            </a:r>
            <a:r>
              <a:rPr lang="zh-CN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张、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400</a:t>
            </a:r>
            <a:r>
              <a:rPr lang="zh-CN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张、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500</a:t>
            </a:r>
            <a:r>
              <a:rPr lang="zh-CN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张图像存储的时间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ED2D4DF-3BB7-4D1C-A6AA-EA2A8A478172}"/>
              </a:ext>
            </a:extLst>
          </p:cNvPr>
          <p:cNvSpPr txBox="1"/>
          <p:nvPr/>
        </p:nvSpPr>
        <p:spPr>
          <a:xfrm>
            <a:off x="5519960" y="188775"/>
            <a:ext cx="1418175" cy="559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数据集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CFCFC9D6-D6C5-4158-A1DB-718328586D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588461"/>
              </p:ext>
            </p:extLst>
          </p:nvPr>
        </p:nvGraphicFramePr>
        <p:xfrm>
          <a:off x="4558033" y="1196845"/>
          <a:ext cx="7200500" cy="27476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8017">
                  <a:extLst>
                    <a:ext uri="{9D8B030D-6E8A-4147-A177-3AD203B41FA5}">
                      <a16:colId xmlns:a16="http://schemas.microsoft.com/office/drawing/2014/main" val="3273181258"/>
                    </a:ext>
                  </a:extLst>
                </a:gridCol>
                <a:gridCol w="2369007">
                  <a:extLst>
                    <a:ext uri="{9D8B030D-6E8A-4147-A177-3AD203B41FA5}">
                      <a16:colId xmlns:a16="http://schemas.microsoft.com/office/drawing/2014/main" val="739261919"/>
                    </a:ext>
                  </a:extLst>
                </a:gridCol>
                <a:gridCol w="2573476">
                  <a:extLst>
                    <a:ext uri="{9D8B030D-6E8A-4147-A177-3AD203B41FA5}">
                      <a16:colId xmlns:a16="http://schemas.microsoft.com/office/drawing/2014/main" val="2871561832"/>
                    </a:ext>
                  </a:extLst>
                </a:gridCol>
              </a:tblGrid>
              <a:tr h="555856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 </a:t>
                      </a:r>
                      <a:endParaRPr lang="zh-CN" sz="1800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36000" marR="72000" marT="0" marB="0" anchor="ctr" anchorCtr="1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Server</a:t>
                      </a:r>
                      <a:endParaRPr lang="zh-CN" sz="1800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36000" marR="72000" marT="0" marB="0" anchor="ctr" anchorCtr="1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altLang="zh-CN" sz="1800" dirty="0">
                          <a:effectLst/>
                          <a:latin typeface="+mj-lt"/>
                        </a:rPr>
                        <a:t>Client</a:t>
                      </a:r>
                      <a:endParaRPr lang="zh-CN" sz="1800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36000" marR="72000" marT="0" marB="0" anchor="ctr" anchorCtr="1"/>
                </a:tc>
                <a:extLst>
                  <a:ext uri="{0D108BD9-81ED-4DB2-BD59-A6C34878D82A}">
                    <a16:rowId xmlns:a16="http://schemas.microsoft.com/office/drawing/2014/main" val="1937414772"/>
                  </a:ext>
                </a:extLst>
              </a:tr>
              <a:tr h="524219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Memory</a:t>
                      </a:r>
                      <a:endParaRPr lang="zh-CN" sz="1600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36000" marR="72000" marT="0" marB="0" anchor="ctr" anchorCtr="1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503G</a:t>
                      </a:r>
                      <a:endParaRPr lang="zh-CN" sz="1800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36000" marR="72000" marT="0" marB="0" anchor="ctr" anchorCtr="1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503G</a:t>
                      </a:r>
                      <a:endParaRPr lang="zh-CN" sz="1800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36000" marR="72000" marT="0" marB="0" anchor="ctr" anchorCtr="1"/>
                </a:tc>
                <a:extLst>
                  <a:ext uri="{0D108BD9-81ED-4DB2-BD59-A6C34878D82A}">
                    <a16:rowId xmlns:a16="http://schemas.microsoft.com/office/drawing/2014/main" val="1379960545"/>
                  </a:ext>
                </a:extLst>
              </a:tr>
              <a:tr h="555856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Mount disk</a:t>
                      </a:r>
                      <a:endParaRPr lang="zh-CN" sz="1600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36000" marR="72000" marT="0" marB="0" anchor="ctr" anchorCtr="1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2.5P</a:t>
                      </a:r>
                      <a:endParaRPr lang="zh-CN" sz="1800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36000" marR="72000" marT="0" marB="0" anchor="ctr" anchorCtr="1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2.5P</a:t>
                      </a:r>
                      <a:endParaRPr lang="zh-CN" sz="1800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36000" marR="72000" marT="0" marB="0" anchor="ctr" anchorCtr="1"/>
                </a:tc>
                <a:extLst>
                  <a:ext uri="{0D108BD9-81ED-4DB2-BD59-A6C34878D82A}">
                    <a16:rowId xmlns:a16="http://schemas.microsoft.com/office/drawing/2014/main" val="2381072360"/>
                  </a:ext>
                </a:extLst>
              </a:tr>
              <a:tr h="555856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CPU</a:t>
                      </a:r>
                      <a:endParaRPr lang="zh-CN" sz="1600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36000" marR="72000" marT="0" marB="0" anchor="ctr" anchorCtr="1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112cores</a:t>
                      </a:r>
                      <a:endParaRPr lang="zh-CN" sz="1800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36000" marR="72000" marT="0" marB="0" anchor="ctr" anchorCtr="1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128cores</a:t>
                      </a:r>
                      <a:endParaRPr lang="zh-CN" sz="1800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36000" marR="72000" marT="0" marB="0" anchor="ctr" anchorCtr="1"/>
                </a:tc>
                <a:extLst>
                  <a:ext uri="{0D108BD9-81ED-4DB2-BD59-A6C34878D82A}">
                    <a16:rowId xmlns:a16="http://schemas.microsoft.com/office/drawing/2014/main" val="4244427103"/>
                  </a:ext>
                </a:extLst>
              </a:tr>
              <a:tr h="555856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Operation System</a:t>
                      </a:r>
                      <a:endParaRPr lang="zh-CN" sz="1600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36000" marR="72000" marT="0" marB="0" anchor="ctr" anchorCtr="1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Linux/CentOS7</a:t>
                      </a:r>
                      <a:endParaRPr lang="zh-CN" sz="1800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36000" marR="72000" marT="0" marB="0" anchor="ctr" anchorCtr="1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Linux/CentOS7</a:t>
                      </a:r>
                      <a:endParaRPr lang="zh-CN" sz="1800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36000" marR="72000" marT="0" marB="0" anchor="ctr" anchorCtr="1"/>
                </a:tc>
                <a:extLst>
                  <a:ext uri="{0D108BD9-81ED-4DB2-BD59-A6C34878D82A}">
                    <a16:rowId xmlns:a16="http://schemas.microsoft.com/office/drawing/2014/main" val="528729190"/>
                  </a:ext>
                </a:extLst>
              </a:tr>
            </a:tbl>
          </a:graphicData>
        </a:graphic>
      </p:graphicFrame>
      <p:pic>
        <p:nvPicPr>
          <p:cNvPr id="6" name="图片 5">
            <a:extLst>
              <a:ext uri="{FF2B5EF4-FFF2-40B4-BE49-F238E27FC236}">
                <a16:creationId xmlns:a16="http://schemas.microsoft.com/office/drawing/2014/main" id="{0D4CC1FD-2D45-499E-BD8A-2C8436372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070" y="4149050"/>
            <a:ext cx="2392868" cy="221692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49B112D-5C3E-4B5F-B376-203CF07D0B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8319" y="4139301"/>
            <a:ext cx="2435361" cy="225629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19A187D-E86F-4B12-B4D7-30CCECC123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0696" y="4114306"/>
            <a:ext cx="2475579" cy="229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83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04FAC5DC-3C23-47BF-AE2E-1D84D37B4AEF}"/>
              </a:ext>
            </a:extLst>
          </p:cNvPr>
          <p:cNvSpPr txBox="1"/>
          <p:nvPr/>
        </p:nvSpPr>
        <p:spPr>
          <a:xfrm>
            <a:off x="1700902" y="3016353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spc="600" dirty="0">
                <a:solidFill>
                  <a:srgbClr val="4C678E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rPr>
              <a:t>目录</a:t>
            </a:r>
          </a:p>
        </p:txBody>
      </p:sp>
      <p:sp>
        <p:nvSpPr>
          <p:cNvPr id="6" name="ïşļíḋê">
            <a:extLst>
              <a:ext uri="{FF2B5EF4-FFF2-40B4-BE49-F238E27FC236}">
                <a16:creationId xmlns:a16="http://schemas.microsoft.com/office/drawing/2014/main" id="{403E1CDD-0EA0-487B-B449-1732A4314F47}"/>
              </a:ext>
            </a:extLst>
          </p:cNvPr>
          <p:cNvSpPr/>
          <p:nvPr/>
        </p:nvSpPr>
        <p:spPr>
          <a:xfrm>
            <a:off x="5376999" y="1851720"/>
            <a:ext cx="683776" cy="683776"/>
          </a:xfrm>
          <a:custGeom>
            <a:avLst/>
            <a:gdLst>
              <a:gd name="connsiteX0" fmla="*/ 274320 w 548640"/>
              <a:gd name="connsiteY0" fmla="*/ 0 h 548640"/>
              <a:gd name="connsiteX1" fmla="*/ 548640 w 548640"/>
              <a:gd name="connsiteY1" fmla="*/ 274320 h 548640"/>
              <a:gd name="connsiteX2" fmla="*/ 274320 w 548640"/>
              <a:gd name="connsiteY2" fmla="*/ 548640 h 548640"/>
              <a:gd name="connsiteX3" fmla="*/ 0 w 548640"/>
              <a:gd name="connsiteY3" fmla="*/ 274320 h 548640"/>
              <a:gd name="connsiteX4" fmla="*/ 274320 w 548640"/>
              <a:gd name="connsiteY4" fmla="*/ 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640" h="548640">
                <a:moveTo>
                  <a:pt x="274320" y="0"/>
                </a:moveTo>
                <a:cubicBezTo>
                  <a:pt x="425823" y="0"/>
                  <a:pt x="548640" y="122817"/>
                  <a:pt x="548640" y="274320"/>
                </a:cubicBezTo>
                <a:cubicBezTo>
                  <a:pt x="548640" y="425823"/>
                  <a:pt x="425823" y="548640"/>
                  <a:pt x="274320" y="548640"/>
                </a:cubicBezTo>
                <a:cubicBezTo>
                  <a:pt x="122817" y="548640"/>
                  <a:pt x="0" y="425823"/>
                  <a:pt x="0" y="274320"/>
                </a:cubicBezTo>
                <a:cubicBezTo>
                  <a:pt x="0" y="122817"/>
                  <a:pt x="122817" y="0"/>
                  <a:pt x="274320" y="0"/>
                </a:cubicBezTo>
                <a:close/>
              </a:path>
            </a:pathLst>
          </a:custGeom>
          <a:solidFill>
            <a:srgbClr val="4C678E"/>
          </a:solidFill>
          <a:ln w="38100">
            <a:noFill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7" name="ïşļíḋê">
            <a:extLst>
              <a:ext uri="{FF2B5EF4-FFF2-40B4-BE49-F238E27FC236}">
                <a16:creationId xmlns:a16="http://schemas.microsoft.com/office/drawing/2014/main" id="{CEA10D2D-7C39-484B-BEC1-2D4128C78B80}"/>
              </a:ext>
            </a:extLst>
          </p:cNvPr>
          <p:cNvSpPr/>
          <p:nvPr/>
        </p:nvSpPr>
        <p:spPr>
          <a:xfrm>
            <a:off x="5393932" y="2794242"/>
            <a:ext cx="683776" cy="683776"/>
          </a:xfrm>
          <a:custGeom>
            <a:avLst/>
            <a:gdLst>
              <a:gd name="connsiteX0" fmla="*/ 274320 w 548640"/>
              <a:gd name="connsiteY0" fmla="*/ 0 h 548640"/>
              <a:gd name="connsiteX1" fmla="*/ 548640 w 548640"/>
              <a:gd name="connsiteY1" fmla="*/ 274320 h 548640"/>
              <a:gd name="connsiteX2" fmla="*/ 274320 w 548640"/>
              <a:gd name="connsiteY2" fmla="*/ 548640 h 548640"/>
              <a:gd name="connsiteX3" fmla="*/ 0 w 548640"/>
              <a:gd name="connsiteY3" fmla="*/ 274320 h 548640"/>
              <a:gd name="connsiteX4" fmla="*/ 274320 w 548640"/>
              <a:gd name="connsiteY4" fmla="*/ 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640" h="548640">
                <a:moveTo>
                  <a:pt x="274320" y="0"/>
                </a:moveTo>
                <a:cubicBezTo>
                  <a:pt x="425823" y="0"/>
                  <a:pt x="548640" y="122817"/>
                  <a:pt x="548640" y="274320"/>
                </a:cubicBezTo>
                <a:cubicBezTo>
                  <a:pt x="548640" y="425823"/>
                  <a:pt x="425823" y="548640"/>
                  <a:pt x="274320" y="548640"/>
                </a:cubicBezTo>
                <a:cubicBezTo>
                  <a:pt x="122817" y="548640"/>
                  <a:pt x="0" y="425823"/>
                  <a:pt x="0" y="274320"/>
                </a:cubicBezTo>
                <a:cubicBezTo>
                  <a:pt x="0" y="122817"/>
                  <a:pt x="122817" y="0"/>
                  <a:pt x="274320" y="0"/>
                </a:cubicBezTo>
                <a:close/>
              </a:path>
            </a:pathLst>
          </a:custGeom>
          <a:solidFill>
            <a:srgbClr val="4C678E"/>
          </a:solidFill>
          <a:ln w="38100">
            <a:noFill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EE4F8108-3CB2-4F1D-AD52-842DDBE7B50B}"/>
              </a:ext>
            </a:extLst>
          </p:cNvPr>
          <p:cNvCxnSpPr>
            <a:cxnSpLocks/>
          </p:cNvCxnSpPr>
          <p:nvPr/>
        </p:nvCxnSpPr>
        <p:spPr>
          <a:xfrm>
            <a:off x="4163135" y="1163430"/>
            <a:ext cx="0" cy="48577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660F89D4-D301-460F-B0F7-7CE750AE8D37}"/>
              </a:ext>
            </a:extLst>
          </p:cNvPr>
          <p:cNvSpPr txBox="1"/>
          <p:nvPr/>
        </p:nvSpPr>
        <p:spPr>
          <a:xfrm>
            <a:off x="6332810" y="1901220"/>
            <a:ext cx="1998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项目背景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5FA8DBF-0DDD-4D14-A902-FA0E134C2757}"/>
              </a:ext>
            </a:extLst>
          </p:cNvPr>
          <p:cNvSpPr txBox="1"/>
          <p:nvPr/>
        </p:nvSpPr>
        <p:spPr>
          <a:xfrm>
            <a:off x="6347535" y="2838611"/>
            <a:ext cx="2027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研究现状</a:t>
            </a:r>
          </a:p>
        </p:txBody>
      </p:sp>
      <p:sp>
        <p:nvSpPr>
          <p:cNvPr id="11" name="ïşļíḋê">
            <a:extLst>
              <a:ext uri="{FF2B5EF4-FFF2-40B4-BE49-F238E27FC236}">
                <a16:creationId xmlns:a16="http://schemas.microsoft.com/office/drawing/2014/main" id="{9925744A-8021-4ECE-BE76-9DA97F2C9597}"/>
              </a:ext>
            </a:extLst>
          </p:cNvPr>
          <p:cNvSpPr/>
          <p:nvPr/>
        </p:nvSpPr>
        <p:spPr>
          <a:xfrm>
            <a:off x="5393932" y="3830905"/>
            <a:ext cx="683776" cy="683776"/>
          </a:xfrm>
          <a:custGeom>
            <a:avLst/>
            <a:gdLst>
              <a:gd name="connsiteX0" fmla="*/ 274320 w 548640"/>
              <a:gd name="connsiteY0" fmla="*/ 0 h 548640"/>
              <a:gd name="connsiteX1" fmla="*/ 548640 w 548640"/>
              <a:gd name="connsiteY1" fmla="*/ 274320 h 548640"/>
              <a:gd name="connsiteX2" fmla="*/ 274320 w 548640"/>
              <a:gd name="connsiteY2" fmla="*/ 548640 h 548640"/>
              <a:gd name="connsiteX3" fmla="*/ 0 w 548640"/>
              <a:gd name="connsiteY3" fmla="*/ 274320 h 548640"/>
              <a:gd name="connsiteX4" fmla="*/ 274320 w 548640"/>
              <a:gd name="connsiteY4" fmla="*/ 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640" h="548640">
                <a:moveTo>
                  <a:pt x="274320" y="0"/>
                </a:moveTo>
                <a:cubicBezTo>
                  <a:pt x="425823" y="0"/>
                  <a:pt x="548640" y="122817"/>
                  <a:pt x="548640" y="274320"/>
                </a:cubicBezTo>
                <a:cubicBezTo>
                  <a:pt x="548640" y="425823"/>
                  <a:pt x="425823" y="548640"/>
                  <a:pt x="274320" y="548640"/>
                </a:cubicBezTo>
                <a:cubicBezTo>
                  <a:pt x="122817" y="548640"/>
                  <a:pt x="0" y="425823"/>
                  <a:pt x="0" y="274320"/>
                </a:cubicBezTo>
                <a:cubicBezTo>
                  <a:pt x="0" y="122817"/>
                  <a:pt x="122817" y="0"/>
                  <a:pt x="274320" y="0"/>
                </a:cubicBezTo>
                <a:close/>
              </a:path>
            </a:pathLst>
          </a:custGeom>
          <a:solidFill>
            <a:srgbClr val="4C678E"/>
          </a:solidFill>
          <a:ln w="38100">
            <a:noFill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C47001E-2CF5-416B-8E7E-C4E908D2E625}"/>
              </a:ext>
            </a:extLst>
          </p:cNvPr>
          <p:cNvSpPr txBox="1"/>
          <p:nvPr/>
        </p:nvSpPr>
        <p:spPr>
          <a:xfrm>
            <a:off x="6351767" y="3869984"/>
            <a:ext cx="1998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项目架构</a:t>
            </a:r>
          </a:p>
        </p:txBody>
      </p:sp>
      <p:sp>
        <p:nvSpPr>
          <p:cNvPr id="13" name="ïşļíḋê">
            <a:extLst>
              <a:ext uri="{FF2B5EF4-FFF2-40B4-BE49-F238E27FC236}">
                <a16:creationId xmlns:a16="http://schemas.microsoft.com/office/drawing/2014/main" id="{2AA3FCBA-251B-4D50-9B41-25F4253E4B77}"/>
              </a:ext>
            </a:extLst>
          </p:cNvPr>
          <p:cNvSpPr/>
          <p:nvPr/>
        </p:nvSpPr>
        <p:spPr>
          <a:xfrm>
            <a:off x="5393932" y="4818068"/>
            <a:ext cx="683776" cy="683776"/>
          </a:xfrm>
          <a:custGeom>
            <a:avLst/>
            <a:gdLst>
              <a:gd name="connsiteX0" fmla="*/ 274320 w 548640"/>
              <a:gd name="connsiteY0" fmla="*/ 0 h 548640"/>
              <a:gd name="connsiteX1" fmla="*/ 548640 w 548640"/>
              <a:gd name="connsiteY1" fmla="*/ 274320 h 548640"/>
              <a:gd name="connsiteX2" fmla="*/ 274320 w 548640"/>
              <a:gd name="connsiteY2" fmla="*/ 548640 h 548640"/>
              <a:gd name="connsiteX3" fmla="*/ 0 w 548640"/>
              <a:gd name="connsiteY3" fmla="*/ 274320 h 548640"/>
              <a:gd name="connsiteX4" fmla="*/ 274320 w 548640"/>
              <a:gd name="connsiteY4" fmla="*/ 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640" h="548640">
                <a:moveTo>
                  <a:pt x="274320" y="0"/>
                </a:moveTo>
                <a:cubicBezTo>
                  <a:pt x="425823" y="0"/>
                  <a:pt x="548640" y="122817"/>
                  <a:pt x="548640" y="274320"/>
                </a:cubicBezTo>
                <a:cubicBezTo>
                  <a:pt x="548640" y="425823"/>
                  <a:pt x="425823" y="548640"/>
                  <a:pt x="274320" y="548640"/>
                </a:cubicBezTo>
                <a:cubicBezTo>
                  <a:pt x="122817" y="548640"/>
                  <a:pt x="0" y="425823"/>
                  <a:pt x="0" y="274320"/>
                </a:cubicBezTo>
                <a:cubicBezTo>
                  <a:pt x="0" y="122817"/>
                  <a:pt x="122817" y="0"/>
                  <a:pt x="274320" y="0"/>
                </a:cubicBezTo>
                <a:close/>
              </a:path>
            </a:pathLst>
          </a:custGeom>
          <a:solidFill>
            <a:srgbClr val="4C678E"/>
          </a:solidFill>
          <a:ln w="38100">
            <a:noFill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E4560B7-0310-489F-8B24-A000B336E16D}"/>
              </a:ext>
            </a:extLst>
          </p:cNvPr>
          <p:cNvSpPr txBox="1"/>
          <p:nvPr/>
        </p:nvSpPr>
        <p:spPr>
          <a:xfrm>
            <a:off x="6413001" y="4818068"/>
            <a:ext cx="1896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性能测试</a:t>
            </a:r>
          </a:p>
        </p:txBody>
      </p:sp>
    </p:spTree>
    <p:extLst>
      <p:ext uri="{BB962C8B-B14F-4D97-AF65-F5344CB8AC3E}">
        <p14:creationId xmlns:p14="http://schemas.microsoft.com/office/powerpoint/2010/main" val="408094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9122D0F6-2687-459B-966A-0617B6B1613E}"/>
              </a:ext>
            </a:extLst>
          </p:cNvPr>
          <p:cNvSpPr txBox="1"/>
          <p:nvPr/>
        </p:nvSpPr>
        <p:spPr>
          <a:xfrm>
            <a:off x="983645" y="4293060"/>
            <a:ext cx="48243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Server</a:t>
            </a:r>
            <a:r>
              <a:rPr lang="zh-CN" altLang="en-US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Client</a:t>
            </a:r>
            <a:r>
              <a:rPr lang="zh-CN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的网络带宽约为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10Gbit/s</a:t>
            </a:r>
            <a:r>
              <a:rPr lang="zh-CN" altLang="en-US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endParaRPr lang="en-US" altLang="zh-CN" sz="18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en-US" altLang="zh-CN" sz="18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zh-CN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将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H5serv</a:t>
            </a:r>
            <a:r>
              <a:rPr lang="zh-CN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服务器和基于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XRootD</a:t>
            </a:r>
            <a:r>
              <a:rPr lang="zh-CN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的服务器都部署在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Server</a:t>
            </a:r>
            <a:r>
              <a:rPr lang="zh-CN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F57810E-8282-438C-B33D-52C50C34A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650" y="1364611"/>
            <a:ext cx="4752330" cy="275283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07EF091-05DF-4C7E-94E1-021800D48D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2015" y="1124840"/>
            <a:ext cx="5301130" cy="530113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D794C6F0-FFF8-4CAC-8409-86A55879C882}"/>
              </a:ext>
            </a:extLst>
          </p:cNvPr>
          <p:cNvSpPr txBox="1"/>
          <p:nvPr/>
        </p:nvSpPr>
        <p:spPr>
          <a:xfrm>
            <a:off x="4630860" y="116770"/>
            <a:ext cx="2930280" cy="576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XHDF5 vs </a:t>
            </a:r>
            <a:r>
              <a:rPr lang="en-US" altLang="zh-CN" sz="24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H5Serv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496703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>
            <a:extLst>
              <a:ext uri="{FF2B5EF4-FFF2-40B4-BE49-F238E27FC236}">
                <a16:creationId xmlns:a16="http://schemas.microsoft.com/office/drawing/2014/main" id="{E51C5F1A-7721-49FE-B167-1A5B4829DB41}"/>
              </a:ext>
            </a:extLst>
          </p:cNvPr>
          <p:cNvSpPr txBox="1"/>
          <p:nvPr/>
        </p:nvSpPr>
        <p:spPr>
          <a:xfrm>
            <a:off x="5519960" y="1556870"/>
            <a:ext cx="6480450" cy="34490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indent="266700" algn="just" latinLnBrk="1">
              <a:lnSpc>
                <a:spcPct val="125000"/>
              </a:lnSpc>
              <a:defRPr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/>
              <a:t>XRootD</a:t>
            </a:r>
            <a:r>
              <a:rPr lang="zh-CN" altLang="en-US" sz="1600" dirty="0"/>
              <a:t> 测试部署</a:t>
            </a:r>
            <a:endParaRPr lang="en-US" altLang="zh-CN" sz="1600" dirty="0"/>
          </a:p>
          <a:p>
            <a:pPr marL="742950" lvl="2" indent="-285750" algn="just" latinLnBrk="1">
              <a:lnSpc>
                <a:spcPct val="125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Server</a:t>
            </a:r>
            <a:r>
              <a: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部署</a:t>
            </a:r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XRootD </a:t>
            </a:r>
            <a:r>
              <a: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服务器，并挂载底层文件系统</a:t>
            </a:r>
            <a:endParaRPr lang="en-US" altLang="zh-CN" sz="16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742950" lvl="2" indent="-285750" algn="just" latinLnBrk="1">
              <a:lnSpc>
                <a:spcPct val="125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Client1 </a:t>
            </a:r>
            <a:r>
              <a: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部署</a:t>
            </a:r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HDF5</a:t>
            </a:r>
            <a:r>
              <a: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库</a:t>
            </a:r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VOL</a:t>
            </a:r>
            <a:r>
              <a: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客户端</a:t>
            </a:r>
            <a:endParaRPr lang="en-US" altLang="zh-CN" sz="16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742950" lvl="2" indent="-285750" algn="just" latinLnBrk="1">
              <a:lnSpc>
                <a:spcPct val="125000"/>
              </a:lnSpc>
              <a:buSzPct val="100000"/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在测试时记录读取数据集中</a:t>
            </a:r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500</a:t>
            </a:r>
            <a:r>
              <a: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张光源图像数据的时间</a:t>
            </a:r>
            <a:endParaRPr lang="en-US" altLang="zh-CN" sz="16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/>
              <a:t>NFS </a:t>
            </a:r>
            <a:r>
              <a:rPr lang="zh-CN" altLang="en-US" sz="1600" dirty="0"/>
              <a:t>测试部署</a:t>
            </a:r>
            <a:endParaRPr lang="en-US" altLang="zh-CN" sz="1600" dirty="0"/>
          </a:p>
          <a:p>
            <a:pPr marL="742950" lvl="2" indent="-285750" algn="just" latinLnBrk="1">
              <a:lnSpc>
                <a:spcPct val="125000"/>
              </a:lnSpc>
              <a:buSzPct val="100000"/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</a:t>
            </a:r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Client1 </a:t>
            </a:r>
            <a:r>
              <a: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挂载底层文件系统即</a:t>
            </a:r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NFS</a:t>
            </a:r>
            <a:r>
              <a: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服务器</a:t>
            </a:r>
            <a:endParaRPr lang="en-US" altLang="zh-CN" sz="16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742950" lvl="2" indent="-285750" algn="just" latinLnBrk="1">
              <a:lnSpc>
                <a:spcPct val="125000"/>
              </a:lnSpc>
              <a:buSzPct val="100000"/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采用</a:t>
            </a:r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HDF5</a:t>
            </a:r>
            <a:r>
              <a: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library</a:t>
            </a:r>
            <a:r>
              <a: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库读取存储系统的</a:t>
            </a:r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h5</a:t>
            </a:r>
            <a:r>
              <a: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文件</a:t>
            </a:r>
            <a:endParaRPr lang="en-US" altLang="zh-CN" sz="16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lvl="1" indent="-285750" algn="just" latinLnBrk="1">
              <a:lnSpc>
                <a:spcPct val="125000"/>
              </a:lnSpc>
              <a:buSzPct val="100000"/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测试方案</a:t>
            </a:r>
            <a:endParaRPr lang="en-US" altLang="zh-CN" sz="16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742950" lvl="2" indent="-285750" algn="just" latinLnBrk="1">
              <a:lnSpc>
                <a:spcPct val="125000"/>
              </a:lnSpc>
              <a:buSzPct val="100000"/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采用 </a:t>
            </a:r>
            <a:r>
              <a:rPr lang="en-US" altLang="zh-CN" sz="16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iozone</a:t>
            </a:r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测试挂载文件系统到</a:t>
            </a:r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Server</a:t>
            </a:r>
            <a:r>
              <a: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</a:t>
            </a:r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Client</a:t>
            </a:r>
            <a:r>
              <a: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的数据传输速度</a:t>
            </a:r>
          </a:p>
          <a:p>
            <a:pPr marL="742950" lvl="2" indent="-285750" algn="just" latinLnBrk="1">
              <a:lnSpc>
                <a:spcPct val="125000"/>
              </a:lnSpc>
              <a:buSzPct val="100000"/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采用 </a:t>
            </a:r>
            <a:r>
              <a:rPr lang="en-US" altLang="zh-CN" sz="16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tc</a:t>
            </a:r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模拟网络延时，测试不同延时下，数据的传输速度</a:t>
            </a:r>
            <a:endParaRPr lang="en-US" altLang="zh-CN" sz="16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742950" lvl="2" indent="-285750" algn="just" latinLnBrk="1">
              <a:lnSpc>
                <a:spcPct val="125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16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6A832B6-2333-4A92-B825-A55CF0243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610" y="1551019"/>
            <a:ext cx="4705157" cy="335983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68FE71B-27CF-4609-9E27-9625A58C33C8}"/>
              </a:ext>
            </a:extLst>
          </p:cNvPr>
          <p:cNvSpPr txBox="1"/>
          <p:nvPr/>
        </p:nvSpPr>
        <p:spPr>
          <a:xfrm>
            <a:off x="4986393" y="188775"/>
            <a:ext cx="2219214" cy="576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XHDF5 vs </a:t>
            </a:r>
            <a:r>
              <a:rPr lang="en-US" altLang="zh-CN" sz="24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NFS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0022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AAF98FE6-7656-4E3F-9B5D-48872E0A47CD}"/>
              </a:ext>
            </a:extLst>
          </p:cNvPr>
          <p:cNvSpPr txBox="1"/>
          <p:nvPr/>
        </p:nvSpPr>
        <p:spPr>
          <a:xfrm>
            <a:off x="2927780" y="1081535"/>
            <a:ext cx="1872130" cy="374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Client1 IOzone Test</a:t>
            </a:r>
            <a:endParaRPr lang="en-US" altLang="zh-CN" sz="1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0B7F86B-9447-40D8-BE02-2856F766F04E}"/>
              </a:ext>
            </a:extLst>
          </p:cNvPr>
          <p:cNvSpPr txBox="1"/>
          <p:nvPr/>
        </p:nvSpPr>
        <p:spPr>
          <a:xfrm>
            <a:off x="7968130" y="1087387"/>
            <a:ext cx="1872130" cy="374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Server IOzone Test</a:t>
            </a:r>
            <a:endParaRPr lang="en-US" altLang="zh-CN" sz="1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33854E0-3CC7-48AC-BFA3-01C6DD92A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217" y="1484891"/>
            <a:ext cx="4661612" cy="4739693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0C90D2AF-82A0-463C-9FD5-8C4C069D012B}"/>
              </a:ext>
            </a:extLst>
          </p:cNvPr>
          <p:cNvSpPr txBox="1"/>
          <p:nvPr/>
        </p:nvSpPr>
        <p:spPr>
          <a:xfrm>
            <a:off x="4857149" y="188775"/>
            <a:ext cx="2477702" cy="576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+mj-lt"/>
                <a:ea typeface="黑体" panose="02010609060101010101" pitchFamily="49" charset="-122"/>
              </a:rPr>
              <a:t>NFS </a:t>
            </a:r>
            <a:r>
              <a:rPr lang="en-US" altLang="zh-CN" sz="2400" b="1" dirty="0" err="1">
                <a:latin typeface="+mj-lt"/>
                <a:ea typeface="黑体" panose="02010609060101010101" pitchFamily="49" charset="-122"/>
              </a:rPr>
              <a:t>iozone</a:t>
            </a:r>
            <a:r>
              <a:rPr lang="en-US" altLang="zh-CN" sz="2400" b="1" dirty="0">
                <a:latin typeface="+mj-lt"/>
                <a:ea typeface="黑体" panose="02010609060101010101" pitchFamily="49" charset="-122"/>
              </a:rPr>
              <a:t> </a:t>
            </a:r>
            <a:r>
              <a:rPr lang="zh-CN" altLang="en-US" sz="2400" b="1" dirty="0">
                <a:latin typeface="+mj-lt"/>
                <a:ea typeface="黑体" panose="02010609060101010101" pitchFamily="49" charset="-122"/>
              </a:rPr>
              <a:t>测试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2F55CB4B-EB89-4FF4-AF22-73E8B97581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4020" y="1422127"/>
            <a:ext cx="4661612" cy="473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4419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7D2CA405-43F7-4F6D-9F1F-A8B2DBBFC7C9}"/>
              </a:ext>
            </a:extLst>
          </p:cNvPr>
          <p:cNvSpPr txBox="1"/>
          <p:nvPr/>
        </p:nvSpPr>
        <p:spPr>
          <a:xfrm>
            <a:off x="2809575" y="5646526"/>
            <a:ext cx="792055" cy="374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单进程</a:t>
            </a:r>
            <a:endParaRPr lang="en-US" altLang="zh-CN" sz="1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82BC19C-343D-4CB5-BEB6-BB0F27FDD965}"/>
              </a:ext>
            </a:extLst>
          </p:cNvPr>
          <p:cNvSpPr txBox="1"/>
          <p:nvPr/>
        </p:nvSpPr>
        <p:spPr>
          <a:xfrm>
            <a:off x="8904195" y="5642716"/>
            <a:ext cx="720050" cy="374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10</a:t>
            </a:r>
            <a:r>
              <a:rPr lang="zh-CN" altLang="en-US" sz="1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进程</a:t>
            </a:r>
            <a:endParaRPr lang="en-US" altLang="zh-CN" sz="1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512642B-CCB5-44F0-BD48-56E38182FFD5}"/>
              </a:ext>
            </a:extLst>
          </p:cNvPr>
          <p:cNvSpPr txBox="1"/>
          <p:nvPr/>
        </p:nvSpPr>
        <p:spPr>
          <a:xfrm>
            <a:off x="4857149" y="188775"/>
            <a:ext cx="2477702" cy="576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+mj-lt"/>
                <a:ea typeface="黑体" panose="02010609060101010101" pitchFamily="49" charset="-122"/>
              </a:rPr>
              <a:t>单流与多流测试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5E3411CA-4766-4EF7-896E-263011F85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95" y="1052835"/>
            <a:ext cx="5729003" cy="457162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124716B4-00BB-4A80-BE4C-9F0FDC39EC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104589"/>
            <a:ext cx="5599289" cy="446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7161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725D028-85C9-4DF4-8BE8-84CE9725C2D0}"/>
              </a:ext>
            </a:extLst>
          </p:cNvPr>
          <p:cNvSpPr txBox="1"/>
          <p:nvPr/>
        </p:nvSpPr>
        <p:spPr>
          <a:xfrm>
            <a:off x="4857149" y="188775"/>
            <a:ext cx="2477702" cy="576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+mj-lt"/>
                <a:ea typeface="黑体" panose="02010609060101010101" pitchFamily="49" charset="-122"/>
              </a:rPr>
              <a:t>单流与多流测试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D9C4EEF-2DAB-4118-9DBF-1A2667B91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710" y="1052835"/>
            <a:ext cx="8026279" cy="532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2272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副标题 2">
            <a:extLst>
              <a:ext uri="{FF2B5EF4-FFF2-40B4-BE49-F238E27FC236}">
                <a16:creationId xmlns:a16="http://schemas.microsoft.com/office/drawing/2014/main" id="{1B672688-D941-4D89-88CE-77E5D5532C8C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22400" y="2152650"/>
            <a:ext cx="9347200" cy="838200"/>
          </a:xfrm>
        </p:spPr>
        <p:txBody>
          <a:bodyPr/>
          <a:lstStyle/>
          <a:p>
            <a:pPr algn="ctr"/>
            <a:endParaRPr lang="zh-CN" altLang="en-US" sz="3600" dirty="0"/>
          </a:p>
          <a:p>
            <a:pPr algn="ctr"/>
            <a:r>
              <a:rPr lang="zh-CN" altLang="en-US" sz="4800" dirty="0"/>
              <a:t>谢 谢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>
            <a:extLst>
              <a:ext uri="{FF2B5EF4-FFF2-40B4-BE49-F238E27FC236}">
                <a16:creationId xmlns:a16="http://schemas.microsoft.com/office/drawing/2014/main" id="{42F59FDB-805E-4C8A-8CDC-1CB60663CB17}"/>
              </a:ext>
            </a:extLst>
          </p:cNvPr>
          <p:cNvSpPr txBox="1"/>
          <p:nvPr/>
        </p:nvSpPr>
        <p:spPr>
          <a:xfrm>
            <a:off x="5663970" y="3501005"/>
            <a:ext cx="2793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 b="1" dirty="0">
                <a:solidFill>
                  <a:srgbClr val="4C678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项目背景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E6CEC600-4ECE-4BD7-835A-139F6AB2CD0E}"/>
              </a:ext>
            </a:extLst>
          </p:cNvPr>
          <p:cNvSpPr txBox="1"/>
          <p:nvPr/>
        </p:nvSpPr>
        <p:spPr>
          <a:xfrm>
            <a:off x="2506883" y="1983231"/>
            <a:ext cx="2995386" cy="2646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600" dirty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4C678E"/>
                </a:solidFill>
                <a:latin typeface="汉仪铁线黑-65简" panose="00020600040101010101" pitchFamily="18" charset="-122"/>
                <a:ea typeface="汉仪铁线黑-65简" panose="00020600040101010101" pitchFamily="18" charset="-122"/>
              </a:rPr>
              <a:t>01</a:t>
            </a:r>
            <a:endParaRPr lang="zh-CN" altLang="en-US" sz="16600" dirty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rgbClr val="4C678E"/>
              </a:solidFill>
              <a:latin typeface="汉仪铁线黑-65简" panose="00020600040101010101" pitchFamily="18" charset="-122"/>
              <a:ea typeface="汉仪铁线黑-65简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71587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82F67DC-60A2-4891-BF79-F5C5D15B02B7}"/>
              </a:ext>
            </a:extLst>
          </p:cNvPr>
          <p:cNvSpPr txBox="1"/>
          <p:nvPr/>
        </p:nvSpPr>
        <p:spPr>
          <a:xfrm>
            <a:off x="5181860" y="165645"/>
            <a:ext cx="1656115" cy="559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项目背景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FF4EA15-738B-4527-A0C0-F388879234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85" y="1185442"/>
            <a:ext cx="4359275" cy="249132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31FEFEA-31A9-4700-9F41-EBCBF0685A56}"/>
              </a:ext>
            </a:extLst>
          </p:cNvPr>
          <p:cNvSpPr txBox="1"/>
          <p:nvPr/>
        </p:nvSpPr>
        <p:spPr>
          <a:xfrm>
            <a:off x="1357436" y="3688772"/>
            <a:ext cx="3257347" cy="36875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indent="266700" algn="just" latinLnBrk="1">
              <a:lnSpc>
                <a:spcPct val="125000"/>
              </a:lnSpc>
              <a:defRPr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pPr indent="0"/>
            <a:r>
              <a:rPr lang="zh-CN" altLang="en-US" sz="1600" dirty="0"/>
              <a:t>高能同步辐射光源设施（</a:t>
            </a:r>
            <a:r>
              <a:rPr lang="en-US" altLang="zh-CN" sz="1600" dirty="0"/>
              <a:t>HEPS</a:t>
            </a:r>
            <a:r>
              <a:rPr lang="zh-CN" altLang="en-US" sz="1600" dirty="0"/>
              <a:t>）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6905A60-90CA-4DAA-9F48-6E98A22F366C}"/>
              </a:ext>
            </a:extLst>
          </p:cNvPr>
          <p:cNvSpPr/>
          <p:nvPr/>
        </p:nvSpPr>
        <p:spPr>
          <a:xfrm>
            <a:off x="5517995" y="1385672"/>
            <a:ext cx="6192430" cy="21230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457200" algn="just" fontAlgn="auto" latinLnBrk="1">
              <a:lnSpc>
                <a:spcPct val="125000"/>
              </a:lnSpc>
              <a:defRPr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光源类大科学装置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为我国多学科领域课题研究提供了基础研究服务平台，在依托于这些重大科学基础设施进行科学活动的过程中会产生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海量的科学数据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，这些科学数据有着重大的科研价值。以高能同步辐射光源（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High Energy Photon Source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HEPS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）为例，一期工程将建设十四条线站和一条测试线站，二期将建设九十多条线站，且这些线站预计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每天产生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的数据量高达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40TB 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每年产生的数据达到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300PB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。这些大科学装置每天所产生的海量的科学数据有着重大科研价值。</a:t>
            </a:r>
          </a:p>
        </p:txBody>
      </p:sp>
      <p:sp>
        <p:nvSpPr>
          <p:cNvPr id="9" name="Oval 14">
            <a:extLst>
              <a:ext uri="{FF2B5EF4-FFF2-40B4-BE49-F238E27FC236}">
                <a16:creationId xmlns:a16="http://schemas.microsoft.com/office/drawing/2014/main" id="{AD7DF9C0-821A-4B11-928A-3C3B06FD8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3254" y="4545151"/>
            <a:ext cx="1146680" cy="1158598"/>
          </a:xfrm>
          <a:prstGeom prst="ellipse">
            <a:avLst/>
          </a:prstGeom>
          <a:noFill/>
          <a:ln w="127000">
            <a:solidFill>
              <a:srgbClr val="5B7B7F"/>
            </a:solidFill>
            <a:round/>
            <a:headEnd/>
            <a:tailEnd/>
          </a:ln>
          <a:effectLst/>
        </p:spPr>
        <p:txBody>
          <a:bodyPr vert="horz" wrap="square" lIns="82821" tIns="41408" rIns="82821" bIns="41408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数据模式</a:t>
            </a:r>
          </a:p>
        </p:txBody>
      </p:sp>
      <p:grpSp>
        <p:nvGrpSpPr>
          <p:cNvPr id="10" name="Group 22">
            <a:extLst>
              <a:ext uri="{FF2B5EF4-FFF2-40B4-BE49-F238E27FC236}">
                <a16:creationId xmlns:a16="http://schemas.microsoft.com/office/drawing/2014/main" id="{6DBEACCC-A29F-4C7C-B967-F5DA8A98023D}"/>
              </a:ext>
            </a:extLst>
          </p:cNvPr>
          <p:cNvGrpSpPr>
            <a:grpSpLocks/>
          </p:cNvGrpSpPr>
          <p:nvPr/>
        </p:nvGrpSpPr>
        <p:grpSpPr bwMode="auto">
          <a:xfrm>
            <a:off x="4461338" y="4077045"/>
            <a:ext cx="3339700" cy="438281"/>
            <a:chOff x="0" y="0"/>
            <a:chExt cx="1131895" cy="504056"/>
          </a:xfrm>
        </p:grpSpPr>
        <p:sp>
          <p:nvSpPr>
            <p:cNvPr id="11" name="矩形 46">
              <a:extLst>
                <a:ext uri="{FF2B5EF4-FFF2-40B4-BE49-F238E27FC236}">
                  <a16:creationId xmlns:a16="http://schemas.microsoft.com/office/drawing/2014/main" id="{12A9D61B-C9BF-430B-9C6F-CFFB8D5DD7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098914" cy="50405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6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2" name="文本框 47">
              <a:extLst>
                <a:ext uri="{FF2B5EF4-FFF2-40B4-BE49-F238E27FC236}">
                  <a16:creationId xmlns:a16="http://schemas.microsoft.com/office/drawing/2014/main" id="{22D05027-7EFF-481F-95A8-D4CA0380CB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76" y="41771"/>
              <a:ext cx="1080119" cy="389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在</a:t>
              </a:r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HEPS</a:t>
              </a: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数据中心直接分析</a:t>
              </a:r>
            </a:p>
          </p:txBody>
        </p:sp>
      </p:grpSp>
      <p:grpSp>
        <p:nvGrpSpPr>
          <p:cNvPr id="13" name="Group 22">
            <a:extLst>
              <a:ext uri="{FF2B5EF4-FFF2-40B4-BE49-F238E27FC236}">
                <a16:creationId xmlns:a16="http://schemas.microsoft.com/office/drawing/2014/main" id="{95B25207-0A8B-4EBF-AD02-3C78BF0B16C1}"/>
              </a:ext>
            </a:extLst>
          </p:cNvPr>
          <p:cNvGrpSpPr>
            <a:grpSpLocks/>
          </p:cNvGrpSpPr>
          <p:nvPr/>
        </p:nvGrpSpPr>
        <p:grpSpPr bwMode="auto">
          <a:xfrm>
            <a:off x="4461338" y="4877446"/>
            <a:ext cx="3395154" cy="438281"/>
            <a:chOff x="0" y="0"/>
            <a:chExt cx="1150690" cy="504056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B80CCDA3-FCA0-4384-A838-C8992212DD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098914" cy="504056"/>
            </a:xfrm>
            <a:prstGeom prst="rect">
              <a:avLst/>
            </a:prstGeom>
            <a:solidFill>
              <a:srgbClr val="5B7B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6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47">
              <a:extLst>
                <a:ext uri="{FF2B5EF4-FFF2-40B4-BE49-F238E27FC236}">
                  <a16:creationId xmlns:a16="http://schemas.microsoft.com/office/drawing/2014/main" id="{136F212E-EED9-4376-AC30-7192141A0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76" y="41771"/>
              <a:ext cx="1098914" cy="389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在用户单位的计算平台分析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E9E7BB64-49DC-4C1A-B8E7-D5273003A10F}"/>
              </a:ext>
            </a:extLst>
          </p:cNvPr>
          <p:cNvGrpSpPr/>
          <p:nvPr/>
        </p:nvGrpSpPr>
        <p:grpSpPr>
          <a:xfrm>
            <a:off x="3983849" y="4318755"/>
            <a:ext cx="461980" cy="1548443"/>
            <a:chOff x="4512490" y="1267706"/>
            <a:chExt cx="411829" cy="1333449"/>
          </a:xfrm>
        </p:grpSpPr>
        <p:cxnSp>
          <p:nvCxnSpPr>
            <p:cNvPr id="17" name="肘形连接符 42">
              <a:extLst>
                <a:ext uri="{FF2B5EF4-FFF2-40B4-BE49-F238E27FC236}">
                  <a16:creationId xmlns:a16="http://schemas.microsoft.com/office/drawing/2014/main" id="{9DC755C3-4F46-4321-976E-FC6AB8E41F63}"/>
                </a:ext>
              </a:extLst>
            </p:cNvPr>
            <p:cNvCxnSpPr/>
            <p:nvPr/>
          </p:nvCxnSpPr>
          <p:spPr>
            <a:xfrm rot="16200000" flipH="1">
              <a:off x="4343275" y="2020110"/>
              <a:ext cx="750262" cy="411827"/>
            </a:xfrm>
            <a:prstGeom prst="bentConnector2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肘形连接符 43">
              <a:extLst>
                <a:ext uri="{FF2B5EF4-FFF2-40B4-BE49-F238E27FC236}">
                  <a16:creationId xmlns:a16="http://schemas.microsoft.com/office/drawing/2014/main" id="{22A0BD2C-7E3E-4DE5-B7C6-3BB0E81BF0E8}"/>
                </a:ext>
              </a:extLst>
            </p:cNvPr>
            <p:cNvCxnSpPr/>
            <p:nvPr/>
          </p:nvCxnSpPr>
          <p:spPr>
            <a:xfrm rot="5400000" flipH="1" flipV="1">
              <a:off x="4426808" y="1353388"/>
              <a:ext cx="583191" cy="411828"/>
            </a:xfrm>
            <a:prstGeom prst="bentConnector2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6009D5FE-2AE6-48FA-AC49-1DA3CB84B951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3201540" y="5090037"/>
            <a:ext cx="1259798" cy="655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22">
            <a:extLst>
              <a:ext uri="{FF2B5EF4-FFF2-40B4-BE49-F238E27FC236}">
                <a16:creationId xmlns:a16="http://schemas.microsoft.com/office/drawing/2014/main" id="{492559A6-99D5-489B-BDED-4B6C3EE47C8C}"/>
              </a:ext>
            </a:extLst>
          </p:cNvPr>
          <p:cNvGrpSpPr>
            <a:grpSpLocks/>
          </p:cNvGrpSpPr>
          <p:nvPr/>
        </p:nvGrpSpPr>
        <p:grpSpPr bwMode="auto">
          <a:xfrm>
            <a:off x="4461338" y="5641026"/>
            <a:ext cx="3339699" cy="438281"/>
            <a:chOff x="0" y="0"/>
            <a:chExt cx="1131895" cy="504056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52B2048A-0001-4A0C-A81D-6A37F20FCD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2175" cy="504056"/>
            </a:xfrm>
            <a:prstGeom prst="rect">
              <a:avLst/>
            </a:prstGeom>
            <a:solidFill>
              <a:srgbClr val="5B7B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6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47">
              <a:extLst>
                <a:ext uri="{FF2B5EF4-FFF2-40B4-BE49-F238E27FC236}">
                  <a16:creationId xmlns:a16="http://schemas.microsoft.com/office/drawing/2014/main" id="{B19D8930-3B08-486E-BB90-925A7F6A5F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76" y="41771"/>
              <a:ext cx="1080119" cy="389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在公有云上进行分析</a:t>
              </a:r>
            </a:p>
          </p:txBody>
        </p:sp>
      </p:grpSp>
      <p:sp>
        <p:nvSpPr>
          <p:cNvPr id="23" name="右大括号 22">
            <a:extLst>
              <a:ext uri="{FF2B5EF4-FFF2-40B4-BE49-F238E27FC236}">
                <a16:creationId xmlns:a16="http://schemas.microsoft.com/office/drawing/2014/main" id="{9D905E1C-7D94-46BC-A1CE-D93BFFDC4F6D}"/>
              </a:ext>
            </a:extLst>
          </p:cNvPr>
          <p:cNvSpPr/>
          <p:nvPr/>
        </p:nvSpPr>
        <p:spPr>
          <a:xfrm>
            <a:off x="8009260" y="4995969"/>
            <a:ext cx="411113" cy="1016032"/>
          </a:xfrm>
          <a:prstGeom prst="rightBrace">
            <a:avLst>
              <a:gd name="adj1" fmla="val 8333"/>
              <a:gd name="adj2" fmla="val 5208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6556B074-A393-4409-8A56-5C345B418C95}"/>
              </a:ext>
            </a:extLst>
          </p:cNvPr>
          <p:cNvSpPr txBox="1"/>
          <p:nvPr/>
        </p:nvSpPr>
        <p:spPr>
          <a:xfrm>
            <a:off x="8541809" y="5319319"/>
            <a:ext cx="1874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/>
              <a:t>数据远程访问需求</a:t>
            </a:r>
          </a:p>
        </p:txBody>
      </p:sp>
    </p:spTree>
    <p:extLst>
      <p:ext uri="{BB962C8B-B14F-4D97-AF65-F5344CB8AC3E}">
        <p14:creationId xmlns:p14="http://schemas.microsoft.com/office/powerpoint/2010/main" val="1983489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82F67DC-60A2-4891-BF79-F5C5D15B02B7}"/>
              </a:ext>
            </a:extLst>
          </p:cNvPr>
          <p:cNvSpPr txBox="1"/>
          <p:nvPr/>
        </p:nvSpPr>
        <p:spPr>
          <a:xfrm>
            <a:off x="5181860" y="165645"/>
            <a:ext cx="1656115" cy="559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项目背景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Oval 14">
            <a:extLst>
              <a:ext uri="{FF2B5EF4-FFF2-40B4-BE49-F238E27FC236}">
                <a16:creationId xmlns:a16="http://schemas.microsoft.com/office/drawing/2014/main" id="{C03C1AF6-F7EE-406C-BB10-FCA0825A1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8080" y="1546211"/>
            <a:ext cx="1152080" cy="109073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vert="horz" wrap="square" lIns="82821" tIns="41408" rIns="82821" bIns="41408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挑战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1D5CCAA5-8CD2-4EEA-A23B-C9B6D42FA115}"/>
              </a:ext>
            </a:extLst>
          </p:cNvPr>
          <p:cNvSpPr txBox="1"/>
          <p:nvPr/>
        </p:nvSpPr>
        <p:spPr>
          <a:xfrm>
            <a:off x="8256150" y="3021149"/>
            <a:ext cx="3168220" cy="212006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indent="266700" algn="just" latinLnBrk="1">
              <a:lnSpc>
                <a:spcPct val="125000"/>
              </a:lnSpc>
              <a:defRPr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pPr marL="285750" indent="-285750">
              <a:lnSpc>
                <a:spcPct val="150000"/>
              </a:lnSpc>
              <a:buSzPct val="80000"/>
              <a:buFont typeface="Wingdings" panose="05000000000000000000" pitchFamily="2" charset="2"/>
              <a:buChar char="l"/>
            </a:pPr>
            <a:r>
              <a:rPr lang="zh-CN" altLang="en-US" dirty="0"/>
              <a:t>网络延迟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SzPct val="80000"/>
              <a:buFont typeface="Wingdings" panose="05000000000000000000" pitchFamily="2" charset="2"/>
              <a:buChar char="l"/>
            </a:pPr>
            <a:r>
              <a:rPr lang="zh-CN" altLang="en-US" dirty="0"/>
              <a:t>统一视图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SzPct val="80000"/>
              <a:buFont typeface="Wingdings" panose="05000000000000000000" pitchFamily="2" charset="2"/>
              <a:buChar char="l"/>
            </a:pPr>
            <a:r>
              <a:rPr lang="zh-CN" altLang="en-US" dirty="0"/>
              <a:t>用户权限设置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SzPct val="80000"/>
              <a:buFont typeface="Wingdings" panose="05000000000000000000" pitchFamily="2" charset="2"/>
              <a:buChar char="l"/>
            </a:pPr>
            <a:r>
              <a:rPr lang="zh-CN" altLang="en-US" dirty="0"/>
              <a:t>数据安全访问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SzPct val="80000"/>
              <a:buFont typeface="Wingdings" panose="05000000000000000000" pitchFamily="2" charset="2"/>
              <a:buChar char="l"/>
            </a:pPr>
            <a:endParaRPr lang="en-US" altLang="zh-CN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75134CA-8F4C-4BB0-8853-77FD40EDB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401" y="1628875"/>
            <a:ext cx="4914900" cy="372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301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82F67DC-60A2-4891-BF79-F5C5D15B02B7}"/>
              </a:ext>
            </a:extLst>
          </p:cNvPr>
          <p:cNvSpPr txBox="1"/>
          <p:nvPr/>
        </p:nvSpPr>
        <p:spPr>
          <a:xfrm>
            <a:off x="5181860" y="165645"/>
            <a:ext cx="1656115" cy="559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项目背景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5EBD286F-A72B-4B4C-B64D-8C2D568A9DDE}"/>
              </a:ext>
            </a:extLst>
          </p:cNvPr>
          <p:cNvSpPr txBox="1"/>
          <p:nvPr/>
        </p:nvSpPr>
        <p:spPr>
          <a:xfrm>
            <a:off x="911640" y="1484865"/>
            <a:ext cx="5799667" cy="4033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indent="266700" algn="just" latinLnBrk="1">
              <a:lnSpc>
                <a:spcPct val="125000"/>
              </a:lnSpc>
              <a:defRPr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pPr marL="285750" indent="-285750">
              <a:buSzPct val="80000"/>
              <a:buFont typeface="Wingdings" panose="05000000000000000000" pitchFamily="2" charset="2"/>
              <a:buChar char="l"/>
            </a:pPr>
            <a:r>
              <a:rPr lang="zh-CN" altLang="en-US" dirty="0"/>
              <a:t>国内光源设施达成共识：</a:t>
            </a:r>
            <a:r>
              <a:rPr lang="en-US" altLang="zh-CN" b="1" dirty="0"/>
              <a:t>HDF5</a:t>
            </a:r>
            <a:r>
              <a:rPr lang="zh-CN" altLang="en-US" b="1" dirty="0"/>
              <a:t>将作为统一数据格式</a:t>
            </a:r>
            <a:endParaRPr lang="en-US" altLang="zh-CN" b="1" dirty="0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3D6EB370-312A-4D1D-AF75-68A5B62E4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271665" y="2296217"/>
            <a:ext cx="3215680" cy="3076918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0A80844C-6D06-45F9-92BC-0757CB126CCA}"/>
              </a:ext>
            </a:extLst>
          </p:cNvPr>
          <p:cNvSpPr txBox="1"/>
          <p:nvPr/>
        </p:nvSpPr>
        <p:spPr>
          <a:xfrm>
            <a:off x="5069310" y="3469708"/>
            <a:ext cx="6067040" cy="213455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indent="266700" algn="just" latinLnBrk="1">
              <a:lnSpc>
                <a:spcPct val="125000"/>
              </a:lnSpc>
              <a:defRPr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pPr marL="285750" indent="-285750">
              <a:buSzPct val="80000"/>
              <a:buFont typeface="Wingdings" panose="05000000000000000000" pitchFamily="2" charset="2"/>
              <a:buChar char="l"/>
            </a:pPr>
            <a:r>
              <a:rPr lang="en-US" altLang="zh-CN" dirty="0"/>
              <a:t>HETEROGENEOUS DATA         </a:t>
            </a:r>
            <a:r>
              <a:rPr lang="zh-CN" altLang="en-US" dirty="0"/>
              <a:t>异构数据</a:t>
            </a:r>
            <a:endParaRPr lang="en-US" altLang="zh-CN" dirty="0"/>
          </a:p>
          <a:p>
            <a:pPr marL="285750" indent="-285750">
              <a:buSzPct val="80000"/>
              <a:buFont typeface="Wingdings" panose="05000000000000000000" pitchFamily="2" charset="2"/>
              <a:buChar char="l"/>
            </a:pPr>
            <a:r>
              <a:rPr lang="en-US" altLang="zh-CN" dirty="0"/>
              <a:t>EASY SHARING                          </a:t>
            </a:r>
            <a:r>
              <a:rPr lang="zh-CN" altLang="en-US" dirty="0"/>
              <a:t>简单共享</a:t>
            </a:r>
            <a:endParaRPr lang="en-US" altLang="zh-CN" dirty="0"/>
          </a:p>
          <a:p>
            <a:pPr marL="285750" indent="-285750">
              <a:buSzPct val="80000"/>
              <a:buFont typeface="Wingdings" panose="05000000000000000000" pitchFamily="2" charset="2"/>
              <a:buChar char="l"/>
            </a:pPr>
            <a:r>
              <a:rPr lang="en-US" altLang="zh-CN" dirty="0"/>
              <a:t>CROSS PLATFORM                     </a:t>
            </a:r>
            <a:r>
              <a:rPr lang="zh-CN" altLang="en-US" dirty="0"/>
              <a:t>跨平台</a:t>
            </a:r>
            <a:endParaRPr lang="en-US" altLang="zh-CN" dirty="0"/>
          </a:p>
          <a:p>
            <a:pPr marL="285750" indent="-285750">
              <a:buSzPct val="80000"/>
              <a:buFont typeface="Wingdings" panose="05000000000000000000" pitchFamily="2" charset="2"/>
              <a:buChar char="l"/>
            </a:pPr>
            <a:r>
              <a:rPr lang="en-US" altLang="zh-CN" dirty="0"/>
              <a:t>FAST I/O                                        </a:t>
            </a:r>
            <a:r>
              <a:rPr lang="zh-CN" altLang="en-US" dirty="0"/>
              <a:t>快速</a:t>
            </a:r>
            <a:r>
              <a:rPr lang="en-US" altLang="zh-CN" dirty="0"/>
              <a:t>I/O</a:t>
            </a:r>
          </a:p>
          <a:p>
            <a:pPr marL="285750" indent="-285750">
              <a:buSzPct val="80000"/>
              <a:buFont typeface="Wingdings" panose="05000000000000000000" pitchFamily="2" charset="2"/>
              <a:buChar char="l"/>
            </a:pPr>
            <a:r>
              <a:rPr lang="en-US" altLang="zh-CN" dirty="0"/>
              <a:t>BIG DATA                                     </a:t>
            </a:r>
            <a:r>
              <a:rPr lang="zh-CN" altLang="en-US" dirty="0"/>
              <a:t>大数据</a:t>
            </a:r>
            <a:endParaRPr lang="en-US" altLang="zh-CN" dirty="0"/>
          </a:p>
          <a:p>
            <a:pPr marL="285750" indent="-285750">
              <a:buSzPct val="80000"/>
              <a:buFont typeface="Wingdings" panose="05000000000000000000" pitchFamily="2" charset="2"/>
              <a:buChar char="l"/>
            </a:pPr>
            <a:r>
              <a:rPr lang="en-US" altLang="zh-CN" dirty="0"/>
              <a:t>KEEP METADATA WITH DATA </a:t>
            </a:r>
            <a:r>
              <a:rPr lang="zh-CN" altLang="en-US" dirty="0"/>
              <a:t>元数据和数据共同存储</a:t>
            </a:r>
            <a:endParaRPr lang="en-US" altLang="zh-CN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FDF03F5B-69A7-4DCB-90A8-05D6EFA53F5B}"/>
              </a:ext>
            </a:extLst>
          </p:cNvPr>
          <p:cNvSpPr txBox="1"/>
          <p:nvPr/>
        </p:nvSpPr>
        <p:spPr>
          <a:xfrm>
            <a:off x="5069310" y="2204915"/>
            <a:ext cx="6067040" cy="109581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indent="266700" algn="just" latinLnBrk="1">
              <a:lnSpc>
                <a:spcPct val="125000"/>
              </a:lnSpc>
              <a:defRPr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pPr indent="0"/>
            <a:r>
              <a:rPr lang="en-US" altLang="zh-CN" b="0" i="0" dirty="0">
                <a:solidFill>
                  <a:srgbClr val="0D0016"/>
                </a:solidFill>
                <a:effectLst/>
              </a:rPr>
              <a:t>HDF5 (Hierarchical Data Format) </a:t>
            </a:r>
            <a:r>
              <a:rPr lang="zh-CN" altLang="en-US" b="0" i="0" dirty="0">
                <a:solidFill>
                  <a:srgbClr val="0D0016"/>
                </a:solidFill>
                <a:effectLst/>
              </a:rPr>
              <a:t>是由美国伊利诺伊大学厄巴纳</a:t>
            </a:r>
            <a:r>
              <a:rPr lang="en-US" altLang="zh-CN" b="0" i="0" dirty="0">
                <a:solidFill>
                  <a:srgbClr val="0D0016"/>
                </a:solidFill>
                <a:effectLst/>
              </a:rPr>
              <a:t>-</a:t>
            </a:r>
            <a:r>
              <a:rPr lang="zh-CN" altLang="en-US" b="0" i="0" dirty="0">
                <a:solidFill>
                  <a:srgbClr val="0D0016"/>
                </a:solidFill>
                <a:effectLst/>
              </a:rPr>
              <a:t>香槟分校，是一种跨平台传输的文件格式，存储图像和数据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78306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82F67DC-60A2-4891-BF79-F5C5D15B02B7}"/>
              </a:ext>
            </a:extLst>
          </p:cNvPr>
          <p:cNvSpPr txBox="1"/>
          <p:nvPr/>
        </p:nvSpPr>
        <p:spPr>
          <a:xfrm>
            <a:off x="5181860" y="165645"/>
            <a:ext cx="1656115" cy="559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项目背景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363FA830-DD61-48B4-91AE-6B7ED8C338E3}"/>
              </a:ext>
            </a:extLst>
          </p:cNvPr>
          <p:cNvGrpSpPr/>
          <p:nvPr/>
        </p:nvGrpSpPr>
        <p:grpSpPr>
          <a:xfrm>
            <a:off x="766763" y="2420930"/>
            <a:ext cx="10658474" cy="3525576"/>
            <a:chOff x="766764" y="2646423"/>
            <a:chExt cx="10658474" cy="3525576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32A8FCBF-270B-49C5-9091-63519F714E3D}"/>
                </a:ext>
              </a:extLst>
            </p:cNvPr>
            <p:cNvSpPr/>
            <p:nvPr/>
          </p:nvSpPr>
          <p:spPr>
            <a:xfrm>
              <a:off x="766764" y="2646423"/>
              <a:ext cx="10658474" cy="517882"/>
            </a:xfrm>
            <a:prstGeom prst="roundRect">
              <a:avLst>
                <a:gd name="adj" fmla="val 108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92AF9B20-FF24-4F1C-8A3E-7BE8AB06B607}"/>
                </a:ext>
              </a:extLst>
            </p:cNvPr>
            <p:cNvSpPr/>
            <p:nvPr/>
          </p:nvSpPr>
          <p:spPr>
            <a:xfrm>
              <a:off x="766764" y="3398347"/>
              <a:ext cx="10658474" cy="517882"/>
            </a:xfrm>
            <a:prstGeom prst="roundRect">
              <a:avLst>
                <a:gd name="adj" fmla="val 108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C376A916-6774-4747-B834-2179EE8A515C}"/>
                </a:ext>
              </a:extLst>
            </p:cNvPr>
            <p:cNvSpPr/>
            <p:nvPr/>
          </p:nvSpPr>
          <p:spPr>
            <a:xfrm>
              <a:off x="766764" y="4150271"/>
              <a:ext cx="10658474" cy="517882"/>
            </a:xfrm>
            <a:prstGeom prst="roundRect">
              <a:avLst>
                <a:gd name="adj" fmla="val 108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A11EE97A-5303-4AE1-BE1D-81C74FCD70E7}"/>
                </a:ext>
              </a:extLst>
            </p:cNvPr>
            <p:cNvSpPr/>
            <p:nvPr/>
          </p:nvSpPr>
          <p:spPr>
            <a:xfrm>
              <a:off x="766764" y="4902195"/>
              <a:ext cx="10658474" cy="517882"/>
            </a:xfrm>
            <a:prstGeom prst="roundRect">
              <a:avLst>
                <a:gd name="adj" fmla="val 108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36DA1E99-E65C-461C-B3CB-C173B600D0C6}"/>
                </a:ext>
              </a:extLst>
            </p:cNvPr>
            <p:cNvSpPr/>
            <p:nvPr/>
          </p:nvSpPr>
          <p:spPr>
            <a:xfrm>
              <a:off x="766764" y="5654117"/>
              <a:ext cx="10658474" cy="517882"/>
            </a:xfrm>
            <a:prstGeom prst="roundRect">
              <a:avLst>
                <a:gd name="adj" fmla="val 108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6EB8D2BD-7D54-4E94-882D-FDC6E3F42B8F}"/>
              </a:ext>
            </a:extLst>
          </p:cNvPr>
          <p:cNvSpPr/>
          <p:nvPr/>
        </p:nvSpPr>
        <p:spPr>
          <a:xfrm>
            <a:off x="554565" y="1647364"/>
            <a:ext cx="11154835" cy="61993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97000">
                <a:schemeClr val="accent3"/>
              </a:gs>
              <a:gs pos="26000">
                <a:schemeClr val="accent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2" name="表格 5">
            <a:extLst>
              <a:ext uri="{FF2B5EF4-FFF2-40B4-BE49-F238E27FC236}">
                <a16:creationId xmlns:a16="http://schemas.microsoft.com/office/drawing/2014/main" id="{AA4F2E52-2EDE-44CC-8E35-CD4115F43F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58378"/>
              </p:ext>
            </p:extLst>
          </p:nvPr>
        </p:nvGraphicFramePr>
        <p:xfrm>
          <a:off x="862594" y="1511864"/>
          <a:ext cx="10466811" cy="3834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6374">
                  <a:extLst>
                    <a:ext uri="{9D8B030D-6E8A-4147-A177-3AD203B41FA5}">
                      <a16:colId xmlns:a16="http://schemas.microsoft.com/office/drawing/2014/main" val="2563748306"/>
                    </a:ext>
                  </a:extLst>
                </a:gridCol>
                <a:gridCol w="3484831">
                  <a:extLst>
                    <a:ext uri="{9D8B030D-6E8A-4147-A177-3AD203B41FA5}">
                      <a16:colId xmlns:a16="http://schemas.microsoft.com/office/drawing/2014/main" val="3891689586"/>
                    </a:ext>
                  </a:extLst>
                </a:gridCol>
                <a:gridCol w="3785606">
                  <a:extLst>
                    <a:ext uri="{9D8B030D-6E8A-4147-A177-3AD203B41FA5}">
                      <a16:colId xmlns:a16="http://schemas.microsoft.com/office/drawing/2014/main" val="1855676947"/>
                    </a:ext>
                  </a:extLst>
                </a:gridCol>
              </a:tblGrid>
              <a:tr h="95856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现状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面临问题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解决方案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6889481"/>
                  </a:ext>
                </a:extLst>
              </a:tr>
              <a:tr h="9585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用户众多应用场景广泛</a:t>
                      </a:r>
                    </a:p>
                  </a:txBody>
                  <a:tcPr marL="54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15900" algn="ctr" fontAlgn="auto">
                        <a:lnSpc>
                          <a:spcPct val="150000"/>
                        </a:lnSpc>
                        <a:spcBef>
                          <a:spcPts val="605"/>
                        </a:spcBef>
                      </a:pPr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如何便捷、灵活地处理远程数据，提升效率？</a:t>
                      </a:r>
                      <a:endParaRPr lang="en-US" altLang="zh-CN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76835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15900" algn="ctr" fontAlgn="auto">
                        <a:lnSpc>
                          <a:spcPct val="150000"/>
                        </a:lnSpc>
                        <a:spcBef>
                          <a:spcPts val="605"/>
                        </a:spcBef>
                      </a:pPr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HTTP</a:t>
                      </a:r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易用性、</a:t>
                      </a:r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HDF5</a:t>
                      </a:r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客户端兼容、</a:t>
                      </a:r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XRootD</a:t>
                      </a:r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高性能传输</a:t>
                      </a:r>
                      <a:endParaRPr lang="zh-CN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76835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6784234"/>
                  </a:ext>
                </a:extLst>
              </a:tr>
              <a:tr h="9585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光源数据量大，传输效率</a:t>
                      </a:r>
                    </a:p>
                  </a:txBody>
                  <a:tcPr marL="54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15900" algn="ctr" fontAlgn="auto">
                        <a:lnSpc>
                          <a:spcPct val="150000"/>
                        </a:lnSpc>
                        <a:spcBef>
                          <a:spcPts val="605"/>
                        </a:spcBef>
                        <a:buNone/>
                      </a:pPr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如何提高数据传输效率？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15900" algn="ctr" fontAlgn="auto">
                        <a:lnSpc>
                          <a:spcPct val="150000"/>
                        </a:lnSpc>
                        <a:spcBef>
                          <a:spcPts val="605"/>
                        </a:spcBef>
                        <a:buNone/>
                      </a:pPr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压缩、</a:t>
                      </a:r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CDN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1411566"/>
                  </a:ext>
                </a:extLst>
              </a:tr>
              <a:tr h="9585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数据有科研和商业价值</a:t>
                      </a:r>
                    </a:p>
                  </a:txBody>
                  <a:tcPr marL="54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15900" algn="ctr" fontAlgn="auto">
                        <a:lnSpc>
                          <a:spcPct val="150000"/>
                        </a:lnSpc>
                        <a:spcBef>
                          <a:spcPts val="605"/>
                        </a:spcBef>
                      </a:pPr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如何保证数据本身的安全？</a:t>
                      </a:r>
                      <a:endParaRPr lang="en-US" altLang="zh-CN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15900" algn="ctr" fontAlgn="auto">
                        <a:lnSpc>
                          <a:spcPct val="150000"/>
                        </a:lnSpc>
                        <a:spcBef>
                          <a:spcPts val="605"/>
                        </a:spcBef>
                      </a:pPr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高能所统一认证系统，数据加密</a:t>
                      </a:r>
                      <a:endParaRPr lang="zh-CN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12807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7064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C78103D-7CB0-41F5-B6F5-64A89DB249F4}"/>
              </a:ext>
            </a:extLst>
          </p:cNvPr>
          <p:cNvSpPr txBox="1"/>
          <p:nvPr/>
        </p:nvSpPr>
        <p:spPr>
          <a:xfrm>
            <a:off x="5663970" y="3501005"/>
            <a:ext cx="2793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 b="1" dirty="0">
                <a:solidFill>
                  <a:srgbClr val="4C678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研究现状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D6A5DC8-BF7F-4CEF-B27C-8C2DEBEABCEE}"/>
              </a:ext>
            </a:extLst>
          </p:cNvPr>
          <p:cNvSpPr txBox="1"/>
          <p:nvPr/>
        </p:nvSpPr>
        <p:spPr>
          <a:xfrm>
            <a:off x="2506883" y="1983231"/>
            <a:ext cx="2995386" cy="2646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600" dirty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4C678E"/>
                </a:solidFill>
                <a:latin typeface="汉仪铁线黑-65简" panose="00020600040101010101" pitchFamily="18" charset="-122"/>
                <a:ea typeface="汉仪铁线黑-65简" panose="00020600040101010101" pitchFamily="18" charset="-122"/>
              </a:rPr>
              <a:t>02</a:t>
            </a:r>
            <a:endParaRPr lang="zh-CN" altLang="en-US" sz="16600" dirty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rgbClr val="4C678E"/>
              </a:solidFill>
              <a:latin typeface="汉仪铁线黑-65简" panose="00020600040101010101" pitchFamily="18" charset="-122"/>
              <a:ea typeface="汉仪铁线黑-65简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34896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82F67DC-60A2-4891-BF79-F5C5D15B02B7}"/>
              </a:ext>
            </a:extLst>
          </p:cNvPr>
          <p:cNvSpPr txBox="1"/>
          <p:nvPr/>
        </p:nvSpPr>
        <p:spPr>
          <a:xfrm>
            <a:off x="5181860" y="165645"/>
            <a:ext cx="1656115" cy="559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研究现状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650C686-2A73-4B7F-99ED-EFFECB1F68EB}"/>
              </a:ext>
            </a:extLst>
          </p:cNvPr>
          <p:cNvSpPr txBox="1"/>
          <p:nvPr/>
        </p:nvSpPr>
        <p:spPr>
          <a:xfrm>
            <a:off x="1487680" y="1397202"/>
            <a:ext cx="10128626" cy="749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 algn="just" latinLnBrk="1">
              <a:lnSpc>
                <a:spcPct val="125000"/>
              </a:lnSpc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H5serv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是基于 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REST 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 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HDF5 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数据存储实现的 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Web 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服务。提供了一个基于 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HTTP 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的服务，允许用户通过 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Web 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浏览器或其他 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HTTP 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客户端访问 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HDF5 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文件。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5897729-CA9F-4625-9C1E-C9DD11476C09}"/>
              </a:ext>
            </a:extLst>
          </p:cNvPr>
          <p:cNvSpPr txBox="1"/>
          <p:nvPr/>
        </p:nvSpPr>
        <p:spPr>
          <a:xfrm>
            <a:off x="654136" y="2455462"/>
            <a:ext cx="3425724" cy="252319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indent="266700" algn="just" latinLnBrk="1">
              <a:lnSpc>
                <a:spcPct val="125000"/>
              </a:lnSpc>
              <a:defRPr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pPr indent="0"/>
            <a:endParaRPr lang="en-US" altLang="zh-CN" sz="1600" dirty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600" dirty="0">
                <a:latin typeface="+mj-lt"/>
              </a:rPr>
              <a:t>轻量型服务难以支撑大规模数据的访问。</a:t>
            </a:r>
            <a:endParaRPr lang="en-US" altLang="zh-CN" sz="1600" dirty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600" dirty="0">
                <a:latin typeface="+mj-lt"/>
              </a:rPr>
              <a:t>数据接口较少，仅支持数据的读取、增加、删除、修改等操作。</a:t>
            </a:r>
            <a:endParaRPr lang="en-US" altLang="zh-CN" sz="1600" dirty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600" dirty="0">
                <a:latin typeface="+mj-lt"/>
              </a:rPr>
              <a:t>数据安全性，</a:t>
            </a:r>
            <a:r>
              <a:rPr lang="zh-CN" altLang="en-US" sz="1600" b="0" i="0" dirty="0">
                <a:solidFill>
                  <a:srgbClr val="24292F"/>
                </a:solidFill>
                <a:effectLst/>
                <a:latin typeface="+mj-lt"/>
              </a:rPr>
              <a:t>未经适当配置的</a:t>
            </a:r>
            <a:r>
              <a:rPr lang="en-US" altLang="zh-CN" sz="1600" b="0" i="0" dirty="0">
                <a:solidFill>
                  <a:srgbClr val="24292F"/>
                </a:solidFill>
                <a:effectLst/>
                <a:latin typeface="+mj-lt"/>
              </a:rPr>
              <a:t>h5serv</a:t>
            </a:r>
            <a:r>
              <a:rPr lang="zh-CN" altLang="en-US" sz="1600" b="0" i="0" dirty="0">
                <a:solidFill>
                  <a:srgbClr val="24292F"/>
                </a:solidFill>
                <a:effectLst/>
                <a:latin typeface="+mj-lt"/>
              </a:rPr>
              <a:t>可能容易受到网络攻击或数据泄露的风险。</a:t>
            </a:r>
            <a:endParaRPr lang="en-US" altLang="zh-CN" sz="1600" dirty="0">
              <a:latin typeface="+mj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7A64E15-1684-4CA5-950E-0676F3F29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900" y="2996970"/>
            <a:ext cx="6408445" cy="148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462254"/>
      </p:ext>
    </p:extLst>
  </p:cSld>
  <p:clrMapOvr>
    <a:masterClrMapping/>
  </p:clrMapOvr>
</p:sld>
</file>

<file path=ppt/theme/theme1.xml><?xml version="1.0" encoding="utf-8"?>
<a:theme xmlns:a="http://schemas.openxmlformats.org/drawingml/2006/main" name="2nd meeting of HEPS-TF International Advisory Committee">
  <a:themeElements>
    <a:clrScheme name="框架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HEPSTF">
      <a:majorFont>
        <a:latin typeface="Times New Roman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框架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3866</TotalTime>
  <Words>1069</Words>
  <Application>Microsoft Office PowerPoint</Application>
  <PresentationFormat>宽屏</PresentationFormat>
  <Paragraphs>154</Paragraphs>
  <Slides>25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9" baseType="lpstr">
      <vt:lpstr>-apple-system</vt:lpstr>
      <vt:lpstr>汉仪铁线黑-65简</vt:lpstr>
      <vt:lpstr>黑体</vt:lpstr>
      <vt:lpstr>思源宋体 Heavy</vt:lpstr>
      <vt:lpstr>宋体</vt:lpstr>
      <vt:lpstr>微软雅黑</vt:lpstr>
      <vt:lpstr>Arial</vt:lpstr>
      <vt:lpstr>Calibri</vt:lpstr>
      <vt:lpstr>Rockwell Extra Bold</vt:lpstr>
      <vt:lpstr>Times</vt:lpstr>
      <vt:lpstr>Times New Roman</vt:lpstr>
      <vt:lpstr>Wingdings</vt:lpstr>
      <vt:lpstr>Wingdings 2</vt:lpstr>
      <vt:lpstr>2nd meeting of HEPS-TF International Advisory Committee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XY ZHOU</dc:creator>
  <cp:lastModifiedBy>Shichao Feng</cp:lastModifiedBy>
  <cp:revision>251</cp:revision>
  <dcterms:created xsi:type="dcterms:W3CDTF">2023-07-17T08:40:32Z</dcterms:created>
  <dcterms:modified xsi:type="dcterms:W3CDTF">2024-08-19T01:42:34Z</dcterms:modified>
</cp:coreProperties>
</file>