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68"/>
  </p:notesMasterIdLst>
  <p:handoutMasterIdLst>
    <p:handoutMasterId r:id="rId69"/>
  </p:handoutMasterIdLst>
  <p:sldIdLst>
    <p:sldId id="256" r:id="rId2"/>
    <p:sldId id="348" r:id="rId3"/>
    <p:sldId id="350" r:id="rId4"/>
    <p:sldId id="349" r:id="rId5"/>
    <p:sldId id="339" r:id="rId6"/>
    <p:sldId id="454" r:id="rId7"/>
    <p:sldId id="456" r:id="rId8"/>
    <p:sldId id="460" r:id="rId9"/>
    <p:sldId id="457" r:id="rId10"/>
    <p:sldId id="458" r:id="rId11"/>
    <p:sldId id="459" r:id="rId12"/>
    <p:sldId id="461" r:id="rId13"/>
    <p:sldId id="463" r:id="rId14"/>
    <p:sldId id="481" r:id="rId15"/>
    <p:sldId id="482" r:id="rId16"/>
    <p:sldId id="344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5" r:id="rId39"/>
    <p:sldId id="376" r:id="rId40"/>
    <p:sldId id="379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90" r:id="rId49"/>
    <p:sldId id="391" r:id="rId50"/>
    <p:sldId id="393" r:id="rId51"/>
    <p:sldId id="395" r:id="rId52"/>
    <p:sldId id="401" r:id="rId53"/>
    <p:sldId id="402" r:id="rId54"/>
    <p:sldId id="403" r:id="rId55"/>
    <p:sldId id="431" r:id="rId56"/>
    <p:sldId id="432" r:id="rId57"/>
    <p:sldId id="433" r:id="rId58"/>
    <p:sldId id="434" r:id="rId59"/>
    <p:sldId id="435" r:id="rId60"/>
    <p:sldId id="436" r:id="rId61"/>
    <p:sldId id="438" r:id="rId62"/>
    <p:sldId id="439" r:id="rId63"/>
    <p:sldId id="440" r:id="rId64"/>
    <p:sldId id="441" r:id="rId65"/>
    <p:sldId id="442" r:id="rId66"/>
    <p:sldId id="443" r:id="rId6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3D5D8A-00C2-6247-B692-8A6D461E47E9}">
          <p14:sldIdLst>
            <p14:sldId id="256"/>
            <p14:sldId id="348"/>
            <p14:sldId id="350"/>
            <p14:sldId id="349"/>
          </p14:sldIdLst>
        </p14:section>
        <p14:section name="随机变量及概率分布" id="{66A43DF5-74C3-7B41-A8FC-E50C973A604C}">
          <p14:sldIdLst>
            <p14:sldId id="339"/>
            <p14:sldId id="454"/>
            <p14:sldId id="456"/>
            <p14:sldId id="460"/>
            <p14:sldId id="457"/>
            <p14:sldId id="458"/>
            <p14:sldId id="459"/>
            <p14:sldId id="461"/>
            <p14:sldId id="463"/>
            <p14:sldId id="481"/>
            <p14:sldId id="482"/>
          </p14:sldIdLst>
        </p14:section>
        <p14:section name="重要的分布函数" id="{4A796F33-B163-B24F-B5B7-A149F1E323F4}">
          <p14:sldIdLst>
            <p14:sldId id="344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5"/>
            <p14:sldId id="376"/>
            <p14:sldId id="379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391"/>
            <p14:sldId id="393"/>
            <p14:sldId id="395"/>
            <p14:sldId id="401"/>
            <p14:sldId id="402"/>
            <p14:sldId id="403"/>
          </p14:sldIdLst>
        </p14:section>
        <p14:section name="实验分布" id="{88BD95B1-509B-AE40-A8AD-AEB04B8E5899}">
          <p14:sldIdLst>
            <p14:sldId id="431"/>
            <p14:sldId id="432"/>
            <p14:sldId id="433"/>
            <p14:sldId id="434"/>
            <p14:sldId id="435"/>
            <p14:sldId id="436"/>
            <p14:sldId id="438"/>
            <p14:sldId id="439"/>
            <p14:sldId id="440"/>
            <p14:sldId id="44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C451F-1180-1746-A5A2-7B631F93E39B}" v="13" dt="2024-08-08T15:53:19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5"/>
    <p:restoredTop sz="93414"/>
  </p:normalViewPr>
  <p:slideViewPr>
    <p:cSldViewPr>
      <p:cViewPr varScale="1">
        <p:scale>
          <a:sx n="207" d="100"/>
          <a:sy n="207" d="100"/>
        </p:scale>
        <p:origin x="2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360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lin Han" userId="d71fc65ef0cfa96b" providerId="LiveId" clId="{36BC451F-1180-1746-A5A2-7B631F93E39B}"/>
    <pc:docChg chg="undo custSel modSld">
      <pc:chgData name="Kunlin Han" userId="d71fc65ef0cfa96b" providerId="LiveId" clId="{36BC451F-1180-1746-A5A2-7B631F93E39B}" dt="2024-08-08T15:53:19.701" v="14" actId="1076"/>
      <pc:docMkLst>
        <pc:docMk/>
      </pc:docMkLst>
      <pc:sldChg chg="modSp">
        <pc:chgData name="Kunlin Han" userId="d71fc65ef0cfa96b" providerId="LiveId" clId="{36BC451F-1180-1746-A5A2-7B631F93E39B}" dt="2024-08-08T15:18:19.333" v="10" actId="1076"/>
        <pc:sldMkLst>
          <pc:docMk/>
          <pc:sldMk cId="132250863" sldId="354"/>
        </pc:sldMkLst>
        <pc:picChg chg="mod">
          <ac:chgData name="Kunlin Han" userId="d71fc65ef0cfa96b" providerId="LiveId" clId="{36BC451F-1180-1746-A5A2-7B631F93E39B}" dt="2024-08-08T15:18:19.333" v="10" actId="1076"/>
          <ac:picMkLst>
            <pc:docMk/>
            <pc:sldMk cId="132250863" sldId="354"/>
            <ac:picMk id="4098" creationId="{00000000-0000-0000-0000-000000000000}"/>
          </ac:picMkLst>
        </pc:picChg>
      </pc:sldChg>
      <pc:sldChg chg="modSp">
        <pc:chgData name="Kunlin Han" userId="d71fc65ef0cfa96b" providerId="LiveId" clId="{36BC451F-1180-1746-A5A2-7B631F93E39B}" dt="2024-08-08T15:18:19.040" v="9" actId="1036"/>
        <pc:sldMkLst>
          <pc:docMk/>
          <pc:sldMk cId="1636253729" sldId="358"/>
        </pc:sldMkLst>
        <pc:picChg chg="mod">
          <ac:chgData name="Kunlin Han" userId="d71fc65ef0cfa96b" providerId="LiveId" clId="{36BC451F-1180-1746-A5A2-7B631F93E39B}" dt="2024-08-08T15:18:19.040" v="9" actId="1036"/>
          <ac:picMkLst>
            <pc:docMk/>
            <pc:sldMk cId="1636253729" sldId="358"/>
            <ac:picMk id="8194" creationId="{00000000-0000-0000-0000-000000000000}"/>
          </ac:picMkLst>
        </pc:picChg>
      </pc:sldChg>
      <pc:sldChg chg="modSp">
        <pc:chgData name="Kunlin Han" userId="d71fc65ef0cfa96b" providerId="LiveId" clId="{36BC451F-1180-1746-A5A2-7B631F93E39B}" dt="2024-08-08T15:18:16.446" v="6" actId="1036"/>
        <pc:sldMkLst>
          <pc:docMk/>
          <pc:sldMk cId="206347405" sldId="382"/>
        </pc:sldMkLst>
        <pc:picChg chg="mod">
          <ac:chgData name="Kunlin Han" userId="d71fc65ef0cfa96b" providerId="LiveId" clId="{36BC451F-1180-1746-A5A2-7B631F93E39B}" dt="2024-08-08T15:18:16.446" v="6" actId="1036"/>
          <ac:picMkLst>
            <pc:docMk/>
            <pc:sldMk cId="206347405" sldId="382"/>
            <ac:picMk id="18434" creationId="{00000000-0000-0000-0000-000000000000}"/>
          </ac:picMkLst>
        </pc:picChg>
      </pc:sldChg>
      <pc:sldChg chg="modSp mod">
        <pc:chgData name="Kunlin Han" userId="d71fc65ef0cfa96b" providerId="LiveId" clId="{36BC451F-1180-1746-A5A2-7B631F93E39B}" dt="2024-08-08T15:40:24.638" v="12" actId="1076"/>
        <pc:sldMkLst>
          <pc:docMk/>
          <pc:sldMk cId="1224520465" sldId="391"/>
        </pc:sldMkLst>
        <pc:picChg chg="mod">
          <ac:chgData name="Kunlin Han" userId="d71fc65ef0cfa96b" providerId="LiveId" clId="{36BC451F-1180-1746-A5A2-7B631F93E39B}" dt="2024-08-08T15:40:24.638" v="12" actId="1076"/>
          <ac:picMkLst>
            <pc:docMk/>
            <pc:sldMk cId="1224520465" sldId="391"/>
            <ac:picMk id="5" creationId="{00000000-0000-0000-0000-000000000000}"/>
          </ac:picMkLst>
        </pc:picChg>
      </pc:sldChg>
      <pc:sldChg chg="modSp">
        <pc:chgData name="Kunlin Han" userId="d71fc65ef0cfa96b" providerId="LiveId" clId="{36BC451F-1180-1746-A5A2-7B631F93E39B}" dt="2024-08-08T15:53:19.701" v="14" actId="1076"/>
        <pc:sldMkLst>
          <pc:docMk/>
          <pc:sldMk cId="1078340474" sldId="393"/>
        </pc:sldMkLst>
        <pc:picChg chg="mod">
          <ac:chgData name="Kunlin Han" userId="d71fc65ef0cfa96b" providerId="LiveId" clId="{36BC451F-1180-1746-A5A2-7B631F93E39B}" dt="2024-08-08T15:53:19.701" v="14" actId="1076"/>
          <ac:picMkLst>
            <pc:docMk/>
            <pc:sldMk cId="1078340474" sldId="393"/>
            <ac:picMk id="2150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35DB22-FBC1-5D41-B1CD-FC9299E7EC0C}" type="datetimeFigureOut">
              <a:rPr lang="zh-CN" altLang="en-US"/>
              <a:pPr>
                <a:defRPr/>
              </a:pPr>
              <a:t>2024/8/8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11E1B73-13BD-1042-A545-FA7BC96106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3686AC4-A0CD-EC4B-A9C0-966F9A84FE5A}" type="datetimeFigureOut">
              <a:rPr lang="en-US" altLang="zh-CN"/>
              <a:pPr>
                <a:defRPr/>
              </a:pPr>
              <a:t>8/8/24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charset="0"/>
              </a:defRPr>
            </a:lvl1pPr>
          </a:lstStyle>
          <a:p>
            <a:fld id="{30A6A1CE-F49B-D940-999C-16371C3212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65F0F0-7EFD-8748-9792-E8228033A118}" type="slidenum">
              <a:rPr kumimoji="0" lang="en-US" altLang="zh-CN" sz="1300"/>
              <a:pPr eaLnBrk="1" hangingPunct="1">
                <a:spcBef>
                  <a:spcPct val="0"/>
                </a:spcBef>
              </a:pPr>
              <a:t>1</a:t>
            </a:fld>
            <a:endParaRPr kumimoji="0"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248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3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51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14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68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6A1CE-F49B-D940-999C-16371C321240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51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959"/>
            <a:ext cx="8153400" cy="9906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57298"/>
            <a:ext cx="3886200" cy="488001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7419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58245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58150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809976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821413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8404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ADB0EF36-5551-7B4D-8AC8-5B95AC08B5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071563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147763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147763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90746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7746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12160" y="6093296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00163"/>
            <a:ext cx="1295400" cy="7016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altLang="zh-CN" sz="2800" smtClean="0"/>
            </a:lvl1pPr>
          </a:lstStyle>
          <a:p>
            <a:fld id="{C3B9426B-799E-514F-B97F-32B4AF9C843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62475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54550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45025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-9525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76899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38699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-9501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38875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57725"/>
            <a:ext cx="1447800" cy="6635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uk-UA" sz="2400" smtClean="0"/>
            </a:lvl1pPr>
          </a:lstStyle>
          <a:p>
            <a:fld id="{41BB8DA8-9081-0A4E-B01A-DE099C28400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7312"/>
            <a:ext cx="8153400" cy="4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27973" y="6381328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0064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509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429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400" b="1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4FFB4FA0-BC76-7049-8E20-93488FFAA573}" type="slidenum">
              <a:rPr lang="en-US" altLang="zh-CN" smtClean="0"/>
              <a:pPr/>
              <a:t>‹#›</a:t>
            </a:fld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482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4" r:id="rId2"/>
    <p:sldLayoutId id="2147484052" r:id="rId3"/>
    <p:sldLayoutId id="2147484053" r:id="rId4"/>
    <p:sldLayoutId id="2147484056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kumimoji="1" sz="29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kumimoji="1" sz="26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kumimoji="1" sz="23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2"/>
        <a:buChar char="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subTitle" idx="1"/>
          </p:nvPr>
        </p:nvSpPr>
        <p:spPr>
          <a:xfrm>
            <a:off x="2362200" y="5929313"/>
            <a:ext cx="6324600" cy="685800"/>
          </a:xfrm>
        </p:spPr>
        <p:txBody>
          <a:bodyPr/>
          <a:lstStyle/>
          <a:p>
            <a:pPr algn="r" eaLnBrk="1" hangingPunct="1"/>
            <a:r>
              <a:rPr kumimoji="0" lang="zh-CN" altLang="en-US" dirty="0">
                <a:ea typeface="华文仿宋" charset="-122"/>
              </a:rPr>
              <a:t>钱文斌，傅金林（中国科学院大学）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0EF36-5551-7B4D-8AC8-5B95AC08B506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0" name="Rectangle 1"/>
          <p:cNvSpPr>
            <a:spLocks noGrp="1"/>
          </p:cNvSpPr>
          <p:nvPr>
            <p:ph type="ctrTitle"/>
          </p:nvPr>
        </p:nvSpPr>
        <p:spPr>
          <a:xfrm>
            <a:off x="142875" y="1214438"/>
            <a:ext cx="8763000" cy="2005012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zh-CN" altLang="en-US" sz="4800" dirty="0"/>
              <a:t>统计方法和分析工具</a:t>
            </a:r>
            <a:br>
              <a:rPr lang="zh-CN" altLang="en-US" sz="4800" dirty="0"/>
            </a:br>
            <a:r>
              <a:rPr lang="zh-CN" altLang="en-US" sz="3200" dirty="0"/>
              <a:t>第二讲：</a:t>
            </a:r>
            <a:r>
              <a:rPr lang="zh-CN" altLang="en-US" sz="3200"/>
              <a:t>实验中概率分布</a:t>
            </a:r>
            <a:endParaRPr kumimoji="0" lang="en-US" altLang="zh-CN" sz="1800" b="1" cap="non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9290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kumimoji="1" sz="2900">
                <a:solidFill>
                  <a:schemeClr val="tx1"/>
                </a:solidFill>
                <a:latin typeface="Tw Cen MT" charset="0"/>
                <a:ea typeface="宋体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kumimoji="1" sz="2600">
                <a:solidFill>
                  <a:schemeClr val="tx1"/>
                </a:solidFill>
                <a:latin typeface="Tw Cen MT" charset="0"/>
                <a:ea typeface="宋体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kumimoji="1" sz="2300">
                <a:solidFill>
                  <a:schemeClr val="tx1"/>
                </a:solidFill>
                <a:latin typeface="Tw Cen MT" charset="0"/>
                <a:ea typeface="宋体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charset="2"/>
              <a:buChar char=""/>
              <a:defRPr kumimoji="1" sz="2000">
                <a:solidFill>
                  <a:schemeClr val="tx1"/>
                </a:solidFill>
                <a:latin typeface="Tw Cen MT" charset="0"/>
                <a:ea typeface="宋体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3200" dirty="0">
                <a:ea typeface="华文仿宋" charset="-122"/>
              </a:rPr>
              <a:t>国科大科创培训 </a:t>
            </a:r>
            <a:r>
              <a:rPr kumimoji="0" lang="en-US" altLang="zh-CN" sz="3200" dirty="0">
                <a:ea typeface="华文仿宋" charset="-122"/>
              </a:rPr>
              <a:t>2021</a:t>
            </a:r>
            <a:endParaRPr kumimoji="0" lang="zh-CN" altLang="en-US" sz="3200" dirty="0">
              <a:ea typeface="华文仿宋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随机变量函数的分布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16263"/>
            <a:ext cx="7776864" cy="237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1" y="3933056"/>
            <a:ext cx="3007245" cy="1020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6" y="4221088"/>
            <a:ext cx="345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u="sng" dirty="0">
                <a:solidFill>
                  <a:srgbClr val="002060"/>
                </a:solidFill>
                <a:latin typeface="SimSun" charset="-122"/>
              </a:rPr>
              <a:t>随机变量</a:t>
            </a:r>
            <a:r>
              <a:rPr lang="en-US" altLang="zh-CN" sz="2400" u="sng" dirty="0">
                <a:solidFill>
                  <a:srgbClr val="002060"/>
                </a:solidFill>
                <a:latin typeface="SimSun" charset="-122"/>
              </a:rPr>
              <a:t>Y</a:t>
            </a:r>
            <a:r>
              <a:rPr lang="zh-CN" altLang="en-US" sz="2400" u="sng" dirty="0">
                <a:solidFill>
                  <a:srgbClr val="002060"/>
                </a:solidFill>
                <a:latin typeface="SimSun" charset="-122"/>
              </a:rPr>
              <a:t>的概率密度</a:t>
            </a:r>
            <a:endParaRPr lang="zh-CN" altLang="en-US" sz="2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随机变量的数字特征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3613" y="1700808"/>
            <a:ext cx="81853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>
                <a:solidFill>
                  <a:srgbClr val="0000FF"/>
                </a:solidFill>
                <a:latin typeface="SimSun" charset="-122"/>
              </a:rPr>
              <a:t>分布函数或概率密度完整地描述了随机变量的分布特性</a:t>
            </a:r>
            <a:r>
              <a:rPr lang="en-US" altLang="zh-CN" sz="2400" dirty="0">
                <a:latin typeface="SimSun" charset="-122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>
                <a:latin typeface="SimSun" charset="-122"/>
              </a:rPr>
              <a:t>但在许多实际问题中，确定随机变量的分布函数或概率密度的具体函数形式相当困难，或者并不需要确切了解随机变量的分布，而只希望知道分布的某些特征</a:t>
            </a:r>
            <a:endParaRPr lang="en-US" altLang="zh-CN" sz="2400" dirty="0">
              <a:latin typeface="SimSun" charset="-122"/>
            </a:endParaRPr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>
                <a:latin typeface="SimSun" charset="-122"/>
              </a:rPr>
              <a:t>同时，对某些特定的随机变量，只要知道了它的一个或几个数字特征，其分布函数和概率密度就完全确定了</a:t>
            </a:r>
            <a:endParaRPr lang="en-US" altLang="zh-CN" sz="2400" dirty="0">
              <a:latin typeface="SimSun" charset="-122"/>
            </a:endParaRPr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>
                <a:latin typeface="SimSun" charset="-122"/>
              </a:rPr>
              <a:t>随机变量的数字特征在理论和实际上都极为重要。下面主要介绍随机变量的数学期望和方差。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42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期望值和方差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6" y="1307696"/>
            <a:ext cx="6871892" cy="22357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6829" y="3573016"/>
            <a:ext cx="6187379" cy="2770802"/>
            <a:chOff x="256829" y="3965161"/>
            <a:chExt cx="6187379" cy="27708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44888"/>
            <a:stretch/>
          </p:blipFill>
          <p:spPr>
            <a:xfrm>
              <a:off x="256829" y="3965161"/>
              <a:ext cx="3307060" cy="4515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585" t="19944"/>
            <a:stretch/>
          </p:blipFill>
          <p:spPr>
            <a:xfrm>
              <a:off x="2627635" y="4452047"/>
              <a:ext cx="3816573" cy="3863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8267" y="4368078"/>
              <a:ext cx="991485" cy="4157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8992" y="4873747"/>
              <a:ext cx="3307308" cy="3512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8389" y="5440563"/>
              <a:ext cx="4191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40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91409"/>
            <a:ext cx="8032210" cy="48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789637"/>
            <a:ext cx="1638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7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Correlation coefficient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80" y="1484784"/>
            <a:ext cx="7704856" cy="50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7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More correlation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30"/>
          <a:stretch/>
        </p:blipFill>
        <p:spPr bwMode="auto">
          <a:xfrm>
            <a:off x="1547664" y="1484783"/>
            <a:ext cx="6192688" cy="498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重要的分布函数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7F6BD9FD-1326-4E44-851B-C39B92583B3F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9" name="Rectangle 8"/>
          <p:cNvSpPr/>
          <p:nvPr/>
        </p:nvSpPr>
        <p:spPr>
          <a:xfrm>
            <a:off x="1374141" y="2492896"/>
            <a:ext cx="572945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800" dirty="0">
                <a:latin typeface="Arial Unicode MS" charset="0"/>
              </a:rPr>
              <a:t>二项分布  </a:t>
            </a:r>
            <a:r>
              <a:rPr lang="en-US" altLang="zh-CN" sz="2800" dirty="0">
                <a:latin typeface="Arial Unicode MS" charset="0"/>
              </a:rPr>
              <a:t>binominal</a:t>
            </a:r>
            <a:r>
              <a:rPr lang="zh-CN" altLang="en-US" sz="2800" dirty="0">
                <a:latin typeface="Arial Unicode MS" charset="0"/>
              </a:rPr>
              <a:t> </a:t>
            </a:r>
            <a:r>
              <a:rPr lang="en-US" altLang="zh-CN" sz="2800" dirty="0">
                <a:latin typeface="Arial Unicode MS" charset="0"/>
              </a:rPr>
              <a:t>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zh-CN" altLang="en-US" sz="2800" dirty="0">
                <a:latin typeface="Arial Unicode MS" charset="0"/>
              </a:rPr>
              <a:t>多项分布 </a:t>
            </a:r>
            <a:r>
              <a:rPr lang="en-US" altLang="zh-CN" sz="2800" dirty="0"/>
              <a:t>multinomial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zh-CN" altLang="en-US" sz="2800" dirty="0"/>
              <a:t>泊松分布 </a:t>
            </a:r>
            <a:r>
              <a:rPr lang="en-US" altLang="zh-CN" sz="2800" dirty="0"/>
              <a:t>Poisson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zh-CN" altLang="en-US" sz="2800" dirty="0"/>
              <a:t>均匀分布 </a:t>
            </a:r>
            <a:r>
              <a:rPr lang="en-US" altLang="zh-CN" sz="2800" dirty="0"/>
              <a:t>Uniform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zh-CN" altLang="en-US" sz="2800" dirty="0"/>
              <a:t>指数分布 </a:t>
            </a:r>
            <a:r>
              <a:rPr lang="en-US" altLang="zh-CN" sz="2800" dirty="0"/>
              <a:t>Exponential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zh-CN" altLang="en-US" sz="2800" dirty="0"/>
              <a:t>正态分布 </a:t>
            </a:r>
            <a:r>
              <a:rPr lang="en-US" altLang="zh-CN" sz="2800" dirty="0"/>
              <a:t>Gaussian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mr-IN" altLang="zh-CN" sz="2800" dirty="0"/>
              <a:t>…</a:t>
            </a:r>
            <a:endParaRPr lang="en-US" altLang="zh-CN" sz="2800" dirty="0"/>
          </a:p>
          <a:p>
            <a:pPr marL="285750" indent="-285750">
              <a:buFont typeface="Arial" charset="0"/>
              <a:buChar char="•"/>
            </a:pPr>
            <a:endParaRPr lang="en-US" altLang="zh-CN" sz="2800" dirty="0"/>
          </a:p>
          <a:p>
            <a:pPr marL="285750" indent="-285750">
              <a:buFont typeface="Arial" charset="0"/>
              <a:buChar char="•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908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binomial distribution – the coin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05" y="1556792"/>
            <a:ext cx="879768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binomial distribution – 2 coins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64488" cy="48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98" y="1415976"/>
            <a:ext cx="8950998" cy="532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binomial distribution – n coins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67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do we need statistics in physics?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1412776"/>
            <a:ext cx="81853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Experimental measurements are only SAMPLES of the reality, they can never represent the entire set of possibilities 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they are affected by uncertainties 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results can be expressed as probabilities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Theoretical calculations are mostly APPROXIMATIONS, limited by finite resources to do the calculations or by imprecise  input parameters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are also affected by uncertainties 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predictions can also be expressed in terms of probability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716" y="5529237"/>
            <a:ext cx="735888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understand the role of uncertainty and probability in relating data and theory !!</a:t>
            </a:r>
          </a:p>
        </p:txBody>
      </p:sp>
    </p:spTree>
    <p:extLst>
      <p:ext uri="{BB962C8B-B14F-4D97-AF65-F5344CB8AC3E}">
        <p14:creationId xmlns:p14="http://schemas.microsoft.com/office/powerpoint/2010/main" val="762693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The binomial distribution: Permutations and combinations</a:t>
            </a:r>
            <a:endParaRPr lang="zh-CN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76456" cy="525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3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The binomial distribution: Permutations and combinations</a:t>
            </a:r>
            <a:endParaRPr lang="zh-CN" alt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" y="1340768"/>
            <a:ext cx="8848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4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binomial distribution - Probability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2310"/>
            <a:ext cx="8604448" cy="49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5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binomial distribution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441061"/>
            <a:ext cx="8892480" cy="494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23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binomial distribution – Mean and variance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84784"/>
            <a:ext cx="8648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9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70190"/>
            <a:ext cx="7988374" cy="53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binomial distribution - Types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8976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long  right tail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0390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symmetric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6011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long left tail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3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The binomial distribution - Examples</a:t>
            </a:r>
            <a:endParaRPr lang="zh-CN" alt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1412776"/>
            <a:ext cx="7581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0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成功效率分布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9"/>
          <a:stretch/>
        </p:blipFill>
        <p:spPr bwMode="auto">
          <a:xfrm>
            <a:off x="539552" y="2348880"/>
            <a:ext cx="7991949" cy="210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91680" y="5301208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可以用于研究探测器的探测效率及误差</a:t>
            </a:r>
          </a:p>
        </p:txBody>
      </p:sp>
    </p:spTree>
    <p:extLst>
      <p:ext uri="{BB962C8B-B14F-4D97-AF65-F5344CB8AC3E}">
        <p14:creationId xmlns:p14="http://schemas.microsoft.com/office/powerpoint/2010/main" val="194280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探测效率分布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1" y="1340768"/>
            <a:ext cx="7663170" cy="497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6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Selection Efficiency </a:t>
            </a:r>
            <a:endParaRPr lang="zh-CN" altLang="en-US" dirty="0"/>
          </a:p>
        </p:txBody>
      </p:sp>
      <p:pic>
        <p:nvPicPr>
          <p:cNvPr id="5" name="Picture 7" descr="$ZNOGPCEF7[)7)L0U~}BX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5"/>
          <a:stretch>
            <a:fillRect/>
          </a:stretch>
        </p:blipFill>
        <p:spPr bwMode="auto">
          <a:xfrm>
            <a:off x="1979712" y="1789681"/>
            <a:ext cx="5616624" cy="442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1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methodology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2" y="1568028"/>
            <a:ext cx="79248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6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9" y="1340768"/>
            <a:ext cx="85439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例：不对称性测量（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92816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Multinomial distribution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00182" cy="50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7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Multinomial distribution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84784"/>
            <a:ext cx="8267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42210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 i ≠ j 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2784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事例直方图</a:t>
            </a:r>
            <a:r>
              <a:rPr lang="en-US" altLang="zh-CN" dirty="0"/>
              <a:t> (Histogram)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72" y="1404622"/>
            <a:ext cx="43345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22303"/>
            <a:ext cx="7096125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10" y="6016202"/>
            <a:ext cx="3990253" cy="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27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Poisson distribution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92480" cy="498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123323"/>
            <a:ext cx="29158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 practice, n&gt;10 &amp; p&lt;0.1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0289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Poisson distribution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3" y="1509312"/>
            <a:ext cx="7560515" cy="436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49960"/>
            <a:ext cx="4784958" cy="86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68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物理探测器计数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9054"/>
            <a:ext cx="70675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4" y="2852936"/>
            <a:ext cx="68675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0" y="5805264"/>
            <a:ext cx="709612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4" y="5085184"/>
            <a:ext cx="711517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74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时间间隔辐射源的计数服从泊松分布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3" y="1543506"/>
            <a:ext cx="8438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364419" cy="32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27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放射性衰变规律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06081" cy="473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10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泊松加法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6" y="1916832"/>
            <a:ext cx="855464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8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tools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324475"/>
            <a:ext cx="2141537" cy="21415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9389" y="1621338"/>
            <a:ext cx="81853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analysis of experimental data </a:t>
            </a:r>
            <a:br>
              <a:rPr lang="en-US" sz="2400" dirty="0"/>
            </a:br>
            <a:r>
              <a:rPr lang="en-US" sz="2400" dirty="0"/>
              <a:t>requires statistical tools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for example: 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Assign uncertainty / error to measurements 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Error propagation 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Appropriate data reduction and representation 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Parameterization of distributions, fitting procedures 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Go from the measurements to the extraction of physical quantities </a:t>
            </a:r>
          </a:p>
        </p:txBody>
      </p:sp>
    </p:spTree>
    <p:extLst>
      <p:ext uri="{BB962C8B-B14F-4D97-AF65-F5344CB8AC3E}">
        <p14:creationId xmlns:p14="http://schemas.microsoft.com/office/powerpoint/2010/main" val="262555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</a:t>
            </a:r>
            <a:r>
              <a:rPr lang="en-US" altLang="zh-CN" dirty="0"/>
              <a:t> </a:t>
            </a:r>
            <a:r>
              <a:rPr lang="zh-CN" altLang="en-US" dirty="0"/>
              <a:t>事例直方图</a:t>
            </a:r>
            <a:r>
              <a:rPr lang="en-US" altLang="zh-CN" dirty="0"/>
              <a:t>(2) 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009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50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Exponential distribution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76" y="1340768"/>
            <a:ext cx="8691314" cy="546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7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9" y="1844824"/>
            <a:ext cx="72961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指数分布应用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1198493"/>
            <a:ext cx="85689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latin typeface="新宋体" pitchFamily="49" charset="-122"/>
                <a:ea typeface="新宋体" pitchFamily="49" charset="-122"/>
              </a:rPr>
              <a:t>指数分布可以描述许多物理现象，特别它与泊松过程有紧密的联系，泊松过程中两次相续发生的事件之间的</a:t>
            </a:r>
            <a:r>
              <a:rPr lang="en-US" altLang="zh-CN" dirty="0">
                <a:latin typeface="新宋体" pitchFamily="49" charset="-122"/>
                <a:ea typeface="新宋体" pitchFamily="49" charset="-122"/>
              </a:rPr>
              <a:t>(</a:t>
            </a:r>
            <a:r>
              <a:rPr lang="zh-CN" altLang="en-US" dirty="0">
                <a:latin typeface="新宋体" pitchFamily="49" charset="-122"/>
                <a:ea typeface="新宋体" pitchFamily="49" charset="-122"/>
              </a:rPr>
              <a:t>时间、空间</a:t>
            </a:r>
            <a:r>
              <a:rPr lang="en-US" altLang="zh-CN" dirty="0">
                <a:latin typeface="新宋体" pitchFamily="49" charset="-122"/>
                <a:ea typeface="新宋体" pitchFamily="49" charset="-122"/>
              </a:rPr>
              <a:t>)</a:t>
            </a:r>
            <a:r>
              <a:rPr lang="zh-CN" altLang="en-US" dirty="0">
                <a:latin typeface="新宋体" pitchFamily="49" charset="-122"/>
                <a:ea typeface="新宋体" pitchFamily="49" charset="-122"/>
              </a:rPr>
              <a:t>间隔服从指数分布。 </a:t>
            </a:r>
          </a:p>
        </p:txBody>
      </p:sp>
    </p:spTree>
    <p:extLst>
      <p:ext uri="{BB962C8B-B14F-4D97-AF65-F5344CB8AC3E}">
        <p14:creationId xmlns:p14="http://schemas.microsoft.com/office/powerpoint/2010/main" val="2042229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Gaussian distribution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92" y="1484784"/>
            <a:ext cx="8892480" cy="49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094087"/>
            <a:ext cx="1266825" cy="428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9872" y="46531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标准正态分布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72200" y="548449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(error function)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521370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正态分布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0350"/>
            <a:ext cx="8534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3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正态分布区间概率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08" y="1340768"/>
            <a:ext cx="7429500" cy="4248150"/>
          </a:xfrm>
          <a:prstGeom prst="rect">
            <a:avLst/>
          </a:prstGeom>
        </p:spPr>
      </p:pic>
      <p:pic>
        <p:nvPicPr>
          <p:cNvPr id="1026" name="Picture 2" descr="http://blogs.scientificamerican.com/observations/files/2012/07/400px-Standard_deviation_diagram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7152"/>
            <a:ext cx="381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71199" y="5075892"/>
                <a:ext cx="11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𝝈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置信度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199" y="5075892"/>
                <a:ext cx="114569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787" t="-13333" r="-478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097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6378"/>
            <a:ext cx="7242571" cy="5374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N(0,1) </a:t>
            </a:r>
            <a:r>
              <a:rPr lang="zh-CN" altLang="en-US" sz="3600" dirty="0"/>
              <a:t>的上侧</a:t>
            </a:r>
            <a:r>
              <a:rPr lang="en-US" altLang="zh-CN" sz="3600" dirty="0"/>
              <a:t>α</a:t>
            </a:r>
            <a:r>
              <a:rPr lang="zh-CN" altLang="en-US" sz="3600" dirty="0"/>
              <a:t>分位数和双侧</a:t>
            </a:r>
            <a:r>
              <a:rPr lang="en-US" altLang="zh-CN" sz="3600" dirty="0"/>
              <a:t>α </a:t>
            </a:r>
            <a:r>
              <a:rPr lang="zh-CN" altLang="en-US" sz="3600" dirty="0"/>
              <a:t>分位数</a:t>
            </a:r>
          </a:p>
        </p:txBody>
      </p:sp>
    </p:spTree>
    <p:extLst>
      <p:ext uri="{BB962C8B-B14F-4D97-AF65-F5344CB8AC3E}">
        <p14:creationId xmlns:p14="http://schemas.microsoft.com/office/powerpoint/2010/main" val="1952105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二维正态分布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69268"/>
            <a:ext cx="77533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8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yclb.com/TR/Tutorials/neural_networks/Ch_4_dosyalar/image0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3528392" cy="26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等概率椭圆 </a:t>
            </a:r>
            <a:r>
              <a:rPr lang="en-US" altLang="zh-CN" dirty="0"/>
              <a:t>(Contour plot)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60" y="864096"/>
            <a:ext cx="3162300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321154"/>
            <a:ext cx="5500092" cy="23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9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" y="1484784"/>
            <a:ext cx="9119089" cy="48608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协方差椭圆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35121"/>
            <a:ext cx="3008426" cy="24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随机变量及概率分布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国科大科创培训 </a:t>
            </a:r>
            <a:r>
              <a:rPr lang="en-US" altLang="zh-CN"/>
              <a:t>2021</a:t>
            </a:r>
            <a:endParaRPr lang="en-US" altLang="zh-C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9426B-799E-514F-B97F-32B4AF9C843F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310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Central limit theorem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48"/>
          <a:stretch/>
        </p:blipFill>
        <p:spPr bwMode="auto">
          <a:xfrm>
            <a:off x="0" y="1916832"/>
            <a:ext cx="9086850" cy="460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40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91" y="4194113"/>
            <a:ext cx="3335479" cy="2504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共振态分布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402"/>
            <a:ext cx="8977634" cy="2847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7" y="5592796"/>
            <a:ext cx="6497916" cy="75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79512" y="4172887"/>
            <a:ext cx="555129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behaviour of any cross–section around the Z</a:t>
            </a:r>
            <a:r>
              <a:rPr lang="zh-CN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peak is typical of a resonant state with J = 1, described by a relativistic Breit–Wigner formula, plus an electromagnetic term and an interference term:</a:t>
            </a:r>
          </a:p>
        </p:txBody>
      </p:sp>
    </p:spTree>
    <p:extLst>
      <p:ext uri="{BB962C8B-B14F-4D97-AF65-F5344CB8AC3E}">
        <p14:creationId xmlns:p14="http://schemas.microsoft.com/office/powerpoint/2010/main" val="1750657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Chi-square 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l-GR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zh-CN" dirty="0"/>
              <a:t>) </a:t>
            </a:r>
            <a:r>
              <a:rPr lang="en-US" altLang="zh-CN" dirty="0"/>
              <a:t>distribution (1)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20472" cy="49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59597"/>
            <a:ext cx="2943225" cy="504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5082703"/>
            <a:ext cx="57626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3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Chi-square 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l-GR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zh-CN" dirty="0"/>
              <a:t>) </a:t>
            </a:r>
            <a:r>
              <a:rPr lang="en-US" altLang="zh-CN" dirty="0"/>
              <a:t>distribution (2)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87475"/>
            <a:ext cx="89535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04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0" y="1340768"/>
            <a:ext cx="7629525" cy="54578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Chi-square 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l-GR" altLang="zh-C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zh-CN" dirty="0"/>
              <a:t>) </a:t>
            </a:r>
            <a:r>
              <a:rPr lang="en-US" altLang="zh-CN" dirty="0"/>
              <a:t>distribution (3)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3378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实验分布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420888"/>
            <a:ext cx="8277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9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实验分辨函数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484784"/>
            <a:ext cx="8296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04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实验分布 </a:t>
            </a:r>
            <a:r>
              <a:rPr lang="en-US" altLang="zh-CN" dirty="0"/>
              <a:t>pdf  </a:t>
            </a:r>
            <a:r>
              <a:rPr lang="zh-CN" altLang="en-US" dirty="0"/>
              <a:t>的两种极端情形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9" y="1484784"/>
            <a:ext cx="8296275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223628" y="3311007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r>
                      <a:rPr lang="zh-CN" altLang="en-US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粒子的</a:t>
                </a:r>
                <a:r>
                  <a:rPr lang="en-US" altLang="zh-CN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line shape, </a:t>
                </a:r>
                <a:r>
                  <a:rPr lang="zh-CN" altLang="en-US" b="1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电子束流能散可以忽略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311007"/>
                <a:ext cx="669674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2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03648" y="5568608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 i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𝐽</m:t>
                    </m:r>
                    <m:r>
                      <a:rPr lang="en-US" altLang="zh-CN">
                        <a:latin typeface="Cambria Math"/>
                      </a:rPr>
                      <m:t>/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l-GR" altLang="zh-CN">
                        <a:latin typeface="Cambria Math"/>
                      </a:rPr>
                      <m:t>→</m:t>
                    </m:r>
                    <m:r>
                      <a:rPr lang="en-US" altLang="zh-CN">
                        <a:latin typeface="Cambria Math"/>
                      </a:rPr>
                      <m:t>3</m:t>
                    </m:r>
                    <m:r>
                      <a:rPr lang="zh-CN" altLang="el-GR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dirty="0"/>
                  <a:t>重建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dirty="0"/>
                  <a:t>粒子时，拟合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𝐽</m:t>
                    </m:r>
                    <m:r>
                      <a:rPr lang="en-US" altLang="zh-CN">
                        <a:latin typeface="Cambria Math"/>
                      </a:rPr>
                      <m:t>/</m:t>
                    </m:r>
                    <m:r>
                      <a:rPr lang="el-GR" altLang="zh-CN">
                        <a:latin typeface="Cambria Math"/>
                      </a:rPr>
                      <m:t>𝛹</m:t>
                    </m:r>
                  </m:oMath>
                </a14:m>
                <a:r>
                  <a:rPr lang="zh-CN" altLang="en-US" dirty="0"/>
                  <a:t>质量谱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68608"/>
                <a:ext cx="66967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2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673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测量误差正态近似的实验分布 </a:t>
            </a:r>
            <a:r>
              <a:rPr lang="en-US" altLang="zh-CN" dirty="0"/>
              <a:t>pdf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036994"/>
            <a:ext cx="8134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0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指数原分布和正态实验分辨函数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63" y="1499387"/>
            <a:ext cx="3994137" cy="38884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9218"/>
            <a:ext cx="4535254" cy="42032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15616" y="5837019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这一性质可用来从实验分布(实验数据)直接确定指数原分布的参数 λ (例如不稳定粒子的衰变常数)</a:t>
            </a:r>
          </a:p>
        </p:txBody>
      </p:sp>
    </p:spTree>
    <p:extLst>
      <p:ext uri="{BB962C8B-B14F-4D97-AF65-F5344CB8AC3E}">
        <p14:creationId xmlns:p14="http://schemas.microsoft.com/office/powerpoint/2010/main" val="169894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随机变量及其分布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2" y="1765747"/>
            <a:ext cx="8676456" cy="1611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056" y="1396415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dirty="0">
                <a:solidFill>
                  <a:srgbClr val="0000FF"/>
                </a:solidFill>
                <a:latin typeface="SimSun" charset="-122"/>
              </a:rPr>
              <a:t>离散型和连续型</a:t>
            </a:r>
            <a:r>
              <a:rPr lang="zh-CN" altLang="en-US">
                <a:solidFill>
                  <a:srgbClr val="0000FF"/>
                </a:solidFill>
                <a:latin typeface="SimSun" charset="-122"/>
              </a:rPr>
              <a:t>随机变量</a:t>
            </a:r>
            <a:endParaRPr lang="en-US" altLang="zh-CN" dirty="0">
              <a:solidFill>
                <a:srgbClr val="0000FF"/>
              </a:solidFill>
              <a:latin typeface="SimSun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419708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>
                <a:solidFill>
                  <a:srgbClr val="0000FF"/>
                </a:solidFill>
                <a:latin typeface="SimSun" charset="-122"/>
              </a:rPr>
              <a:t>随机变量的分布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01860"/>
            <a:ext cx="8399437" cy="6352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6" y="455634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SimSun" charset="-122"/>
              </a:rPr>
              <a:t>随机变量的概率分布特性可由它的</a:t>
            </a:r>
            <a:r>
              <a:rPr lang="zh-CN" altLang="en-US" dirty="0">
                <a:solidFill>
                  <a:srgbClr val="0070C0"/>
                </a:solidFill>
                <a:latin typeface="SimSun" charset="-122"/>
              </a:rPr>
              <a:t>累积分布函数</a:t>
            </a:r>
            <a:r>
              <a:rPr lang="zh-CN" altLang="en-US" dirty="0">
                <a:latin typeface="SimSun" charset="-122"/>
              </a:rPr>
              <a:t>和</a:t>
            </a:r>
            <a:r>
              <a:rPr lang="zh-CN" altLang="en-US" dirty="0">
                <a:solidFill>
                  <a:srgbClr val="0070C0"/>
                </a:solidFill>
                <a:latin typeface="SimSun" charset="-122"/>
              </a:rPr>
              <a:t>概率密度函数</a:t>
            </a:r>
            <a:r>
              <a:rPr lang="zh-CN" altLang="en-US" dirty="0">
                <a:latin typeface="SimSun" charset="-122"/>
              </a:rPr>
              <a:t>描述</a:t>
            </a:r>
            <a:r>
              <a:rPr lang="en-US" altLang="zh-CN" dirty="0">
                <a:latin typeface="SimSun" charset="-122"/>
              </a:rPr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253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正态原分布和正态实验分辨函数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63" y="1772816"/>
            <a:ext cx="78676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6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原分布为均匀分布，分辨函数为正态分布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412776"/>
            <a:ext cx="7705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7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探测效率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48" y="1344334"/>
            <a:ext cx="7435552" cy="52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0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60" y="1268760"/>
            <a:ext cx="8156679" cy="529924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严格方法</a:t>
            </a:r>
          </a:p>
        </p:txBody>
      </p:sp>
    </p:spTree>
    <p:extLst>
      <p:ext uri="{BB962C8B-B14F-4D97-AF65-F5344CB8AC3E}">
        <p14:creationId xmlns:p14="http://schemas.microsoft.com/office/powerpoint/2010/main" val="1302597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近似方法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081212"/>
            <a:ext cx="8372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7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56692"/>
            <a:ext cx="7716018" cy="53126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复合概率密度</a:t>
            </a:r>
          </a:p>
        </p:txBody>
      </p:sp>
    </p:spTree>
    <p:extLst>
      <p:ext uri="{BB962C8B-B14F-4D97-AF65-F5344CB8AC3E}">
        <p14:creationId xmlns:p14="http://schemas.microsoft.com/office/powerpoint/2010/main" val="75066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例：包含共振峰的不变质量谱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" y="2739472"/>
            <a:ext cx="9131196" cy="3743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98554"/>
            <a:ext cx="3117332" cy="263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54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03" y="3573016"/>
            <a:ext cx="4337489" cy="21566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分布函数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304435"/>
            <a:ext cx="4271813" cy="15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560" y="14245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SimSun" charset="-122"/>
              </a:rPr>
              <a:t>累积分布函数 </a:t>
            </a:r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828" y="1446535"/>
            <a:ext cx="1689100" cy="33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20072" y="14245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SimSun" charset="-122"/>
              </a:rPr>
              <a:t>概率密度函数 </a:t>
            </a:r>
            <a:endParaRPr lang="zh-CN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3399" y="2378973"/>
            <a:ext cx="3534545" cy="1869678"/>
            <a:chOff x="533399" y="2711450"/>
            <a:chExt cx="3534545" cy="1869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399" y="2711450"/>
              <a:ext cx="3534545" cy="7210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576" y="3380620"/>
              <a:ext cx="2775400" cy="3364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044" y="3763888"/>
              <a:ext cx="1543676" cy="81724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637" y="1734691"/>
            <a:ext cx="1498600" cy="52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441" y="1425600"/>
            <a:ext cx="508000" cy="368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4842" y="5661248"/>
            <a:ext cx="8023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SimSun" charset="-122"/>
              </a:rPr>
              <a:t>在核物理和</a:t>
            </a:r>
            <a:r>
              <a:rPr lang="zh-CN" altLang="en-US" sz="2000">
                <a:latin typeface="SimSun" charset="-122"/>
              </a:rPr>
              <a:t>粒子物理研究中</a:t>
            </a:r>
            <a:r>
              <a:rPr lang="zh-CN" altLang="en-US" sz="2000" dirty="0">
                <a:latin typeface="SimSun" charset="-122"/>
              </a:rPr>
              <a:t>，存在着许多</a:t>
            </a:r>
            <a:r>
              <a:rPr lang="zh-CN" altLang="en-US" sz="2000">
                <a:latin typeface="SimSun" charset="-122"/>
              </a:rPr>
              <a:t>随机过程。与</a:t>
            </a:r>
            <a:r>
              <a:rPr lang="zh-CN" altLang="en-US" sz="2000" dirty="0">
                <a:latin typeface="SimSun" charset="-122"/>
              </a:rPr>
              <a:t>此相应，许多物理量都是随机</a:t>
            </a:r>
            <a:r>
              <a:rPr lang="zh-CN" altLang="en-US" sz="2000">
                <a:latin typeface="SimSun" charset="-122"/>
              </a:rPr>
              <a:t>变量，因而</a:t>
            </a:r>
            <a:r>
              <a:rPr lang="zh-CN" altLang="en-US" sz="2000" dirty="0">
                <a:latin typeface="SimSun" charset="-122"/>
              </a:rPr>
              <a:t>可由其分布函数或概率密度来描述</a:t>
            </a:r>
            <a:r>
              <a:rPr lang="en-US" altLang="zh-CN" sz="2000" dirty="0">
                <a:latin typeface="SimSun" charset="-122"/>
              </a:rPr>
              <a:t>. </a:t>
            </a:r>
            <a:endParaRPr lang="zh-CN" altLang="en-US" sz="2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11960" y="1446535"/>
            <a:ext cx="0" cy="24420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3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s-IS" dirty="0"/>
                  <a:t>反应的角分布</a:t>
                </a:r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90" t="-4908" r="-897" b="-1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438064"/>
            <a:ext cx="74676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58" y="3650828"/>
            <a:ext cx="4800600" cy="273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668" y="6381328"/>
            <a:ext cx="4381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295"/>
          <a:stretch/>
        </p:blipFill>
        <p:spPr>
          <a:xfrm>
            <a:off x="312749" y="1484784"/>
            <a:ext cx="8470900" cy="208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683" y="4192342"/>
            <a:ext cx="792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</a:rPr>
              <a:t>粒子反应过程往往用各种微分截面来描述，例如反应的角分布，能量分布，动量分布等等， 这反映了粒子反应是随机事件，反应态粒子的角度、能量、动量是随机变量，它们的概率密度等于其微分截面函数除以</a:t>
            </a:r>
            <a:r>
              <a:rPr lang="zh-CN" altLang="en-US" sz="2400">
                <a:solidFill>
                  <a:srgbClr val="002060"/>
                </a:solidFill>
              </a:rPr>
              <a:t>归一化常数。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4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 presentation for college 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</Template>
  <TotalTime>0</TotalTime>
  <Words>968</Words>
  <Application>Microsoft Macintosh PowerPoint</Application>
  <PresentationFormat>全屏显示(4:3)</PresentationFormat>
  <Paragraphs>125</Paragraphs>
  <Slides>66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1" baseType="lpstr">
      <vt:lpstr>华文仿宋</vt:lpstr>
      <vt:lpstr>华文行楷</vt:lpstr>
      <vt:lpstr>宋体</vt:lpstr>
      <vt:lpstr>宋体</vt:lpstr>
      <vt:lpstr>微软雅黑</vt:lpstr>
      <vt:lpstr>新宋体</vt:lpstr>
      <vt:lpstr>Arial Unicode MS</vt:lpstr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Academic presentation for college course</vt:lpstr>
      <vt:lpstr>统计方法和分析工具 第二讲：实验中概率分布</vt:lpstr>
      <vt:lpstr>Why do we need statistics in physics?</vt:lpstr>
      <vt:lpstr>Physics methodology</vt:lpstr>
      <vt:lpstr>Statistical tools</vt:lpstr>
      <vt:lpstr>随机变量及概率分布</vt:lpstr>
      <vt:lpstr>随机变量及其分布</vt:lpstr>
      <vt:lpstr>分布函数 </vt:lpstr>
      <vt:lpstr>例：e^+ e^-→μ^+ μ^-反应的角分布</vt:lpstr>
      <vt:lpstr>PowerPoint 演示文稿</vt:lpstr>
      <vt:lpstr>随机变量函数的分布 </vt:lpstr>
      <vt:lpstr>随机变量的数字特征 </vt:lpstr>
      <vt:lpstr>期望值和方差</vt:lpstr>
      <vt:lpstr>PowerPoint 演示文稿</vt:lpstr>
      <vt:lpstr>Correlation coefficient</vt:lpstr>
      <vt:lpstr>More correlation</vt:lpstr>
      <vt:lpstr>重要的分布函数</vt:lpstr>
      <vt:lpstr>The binomial distribution – the coin</vt:lpstr>
      <vt:lpstr>The binomial distribution – 2 coins</vt:lpstr>
      <vt:lpstr>The binomial distribution – n coins</vt:lpstr>
      <vt:lpstr>The binomial distribution: Permutations and combinations</vt:lpstr>
      <vt:lpstr>The binomial distribution: Permutations and combinations</vt:lpstr>
      <vt:lpstr>The binomial distribution - Probability</vt:lpstr>
      <vt:lpstr>The binomial distribution</vt:lpstr>
      <vt:lpstr>The binomial distribution – Mean and variance</vt:lpstr>
      <vt:lpstr>The binomial distribution - Types</vt:lpstr>
      <vt:lpstr>The binomial distribution - Examples</vt:lpstr>
      <vt:lpstr>成功效率分布</vt:lpstr>
      <vt:lpstr>探测效率分布</vt:lpstr>
      <vt:lpstr>Selection Efficiency </vt:lpstr>
      <vt:lpstr>例：不对称性测量（1）</vt:lpstr>
      <vt:lpstr>Multinomial distribution</vt:lpstr>
      <vt:lpstr>Multinomial distribution</vt:lpstr>
      <vt:lpstr>事例直方图 (Histogram)</vt:lpstr>
      <vt:lpstr>Poisson distribution</vt:lpstr>
      <vt:lpstr>Poisson distribution</vt:lpstr>
      <vt:lpstr>物理探测器计数</vt:lpstr>
      <vt:lpstr>时间间隔辐射源的计数服从泊松分布 </vt:lpstr>
      <vt:lpstr>放射性衰变规律</vt:lpstr>
      <vt:lpstr>泊松加法</vt:lpstr>
      <vt:lpstr>例 事例直方图(2) </vt:lpstr>
      <vt:lpstr>Exponential distribution</vt:lpstr>
      <vt:lpstr>指数分布应用</vt:lpstr>
      <vt:lpstr>Gaussian distribution</vt:lpstr>
      <vt:lpstr>正态分布</vt:lpstr>
      <vt:lpstr>正态分布区间概率</vt:lpstr>
      <vt:lpstr>N(0,1) 的上侧α分位数和双侧α 分位数</vt:lpstr>
      <vt:lpstr>二维正态分布 </vt:lpstr>
      <vt:lpstr>等概率椭圆 (Contour plot)</vt:lpstr>
      <vt:lpstr>协方差椭圆</vt:lpstr>
      <vt:lpstr>Central limit theorem</vt:lpstr>
      <vt:lpstr>共振态分布</vt:lpstr>
      <vt:lpstr>Chi-square (χ2) distribution (1)</vt:lpstr>
      <vt:lpstr>Chi-square (χ2) distribution (2)</vt:lpstr>
      <vt:lpstr>Chi-square (χ2) distribution (3)</vt:lpstr>
      <vt:lpstr>实验分布</vt:lpstr>
      <vt:lpstr>1.实验分辨函数</vt:lpstr>
      <vt:lpstr>实验分布 pdf  的两种极端情形</vt:lpstr>
      <vt:lpstr>测量误差正态近似的实验分布 pdf</vt:lpstr>
      <vt:lpstr>指数原分布和正态实验分辨函数</vt:lpstr>
      <vt:lpstr>正态原分布和正态实验分辨函数</vt:lpstr>
      <vt:lpstr>原分布为均匀分布，分辨函数为正态分布</vt:lpstr>
      <vt:lpstr>2. 探测效率</vt:lpstr>
      <vt:lpstr>严格方法</vt:lpstr>
      <vt:lpstr> 近似方法</vt:lpstr>
      <vt:lpstr>3.复合概率密度</vt:lpstr>
      <vt:lpstr>例：包含共振峰的不变质量谱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2016-07-19T12:35:45Z</dcterms:created>
  <dcterms:modified xsi:type="dcterms:W3CDTF">2024-08-08T17:07:18Z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