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39"/>
  </p:notesMasterIdLst>
  <p:handoutMasterIdLst>
    <p:handoutMasterId r:id="rId40"/>
  </p:handoutMasterIdLst>
  <p:sldIdLst>
    <p:sldId id="521" r:id="rId2"/>
    <p:sldId id="488" r:id="rId3"/>
    <p:sldId id="522" r:id="rId4"/>
    <p:sldId id="523" r:id="rId5"/>
    <p:sldId id="524" r:id="rId6"/>
    <p:sldId id="257" r:id="rId7"/>
    <p:sldId id="258" r:id="rId8"/>
    <p:sldId id="259" r:id="rId9"/>
    <p:sldId id="260" r:id="rId10"/>
    <p:sldId id="261" r:id="rId11"/>
    <p:sldId id="263" r:id="rId12"/>
    <p:sldId id="265" r:id="rId13"/>
    <p:sldId id="266" r:id="rId14"/>
    <p:sldId id="268" r:id="rId15"/>
    <p:sldId id="269" r:id="rId16"/>
    <p:sldId id="270" r:id="rId17"/>
    <p:sldId id="271" r:id="rId18"/>
    <p:sldId id="281" r:id="rId19"/>
    <p:sldId id="272" r:id="rId20"/>
    <p:sldId id="284" r:id="rId21"/>
    <p:sldId id="275" r:id="rId22"/>
    <p:sldId id="279" r:id="rId23"/>
    <p:sldId id="283" r:id="rId24"/>
    <p:sldId id="285" r:id="rId25"/>
    <p:sldId id="278" r:id="rId26"/>
    <p:sldId id="431" r:id="rId27"/>
    <p:sldId id="432" r:id="rId28"/>
    <p:sldId id="433" r:id="rId29"/>
    <p:sldId id="434" r:id="rId30"/>
    <p:sldId id="435" r:id="rId31"/>
    <p:sldId id="436" r:id="rId32"/>
    <p:sldId id="438" r:id="rId33"/>
    <p:sldId id="439" r:id="rId34"/>
    <p:sldId id="440" r:id="rId35"/>
    <p:sldId id="441" r:id="rId36"/>
    <p:sldId id="442" r:id="rId37"/>
    <p:sldId id="443" r:id="rId3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3D5D8A-00C2-6247-B692-8A6D461E47E9}">
          <p14:sldIdLst>
            <p14:sldId id="521"/>
          </p14:sldIdLst>
        </p14:section>
        <p14:section name="样本及分布" id="{727202E3-7B86-C344-A836-A1EEEF91D8E3}">
          <p14:sldIdLst>
            <p14:sldId id="488"/>
            <p14:sldId id="522"/>
            <p14:sldId id="523"/>
            <p14:sldId id="524"/>
          </p14:sldIdLst>
        </p14:section>
        <p14:section name="数据展示和表达" id="{ABEAAEA3-8957-1346-BFDB-DCBB9507A0F3}">
          <p14:sldIdLst>
            <p14:sldId id="257"/>
            <p14:sldId id="258"/>
            <p14:sldId id="259"/>
            <p14:sldId id="260"/>
            <p14:sldId id="261"/>
            <p14:sldId id="263"/>
            <p14:sldId id="265"/>
            <p14:sldId id="266"/>
            <p14:sldId id="268"/>
            <p14:sldId id="269"/>
            <p14:sldId id="270"/>
            <p14:sldId id="271"/>
            <p14:sldId id="281"/>
            <p14:sldId id="272"/>
            <p14:sldId id="284"/>
            <p14:sldId id="275"/>
            <p14:sldId id="279"/>
            <p14:sldId id="283"/>
            <p14:sldId id="285"/>
            <p14:sldId id="278"/>
          </p14:sldIdLst>
        </p14:section>
        <p14:section name="实验分布" id="{56146D59-77A3-DA43-BD8E-1D76AFCE4666}">
          <p14:sldIdLst>
            <p14:sldId id="431"/>
            <p14:sldId id="432"/>
            <p14:sldId id="433"/>
            <p14:sldId id="434"/>
            <p14:sldId id="435"/>
            <p14:sldId id="436"/>
            <p14:sldId id="438"/>
            <p14:sldId id="439"/>
            <p14:sldId id="440"/>
            <p14:sldId id="441"/>
            <p14:sldId id="442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23" autoAdjust="0"/>
    <p:restoredTop sz="94610"/>
  </p:normalViewPr>
  <p:slideViewPr>
    <p:cSldViewPr>
      <p:cViewPr varScale="1">
        <p:scale>
          <a:sx n="93" d="100"/>
          <a:sy n="93" d="100"/>
        </p:scale>
        <p:origin x="8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360" y="19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C35DB22-FBC1-5D41-B1CD-FC9299E7EC0C}" type="datetimeFigureOut">
              <a:rPr lang="zh-CN" altLang="en-US"/>
              <a:pPr>
                <a:defRPr/>
              </a:pPr>
              <a:t>2021/8/8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F11E1B73-13BD-1042-A545-FA7BC96106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3686AC4-A0CD-EC4B-A9C0-966F9A84FE5A}" type="datetimeFigureOut">
              <a:rPr lang="en-US" altLang="zh-CN"/>
              <a:pPr>
                <a:defRPr/>
              </a:pPr>
              <a:t>8/8/21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charset="0"/>
              </a:defRPr>
            </a:lvl1pPr>
          </a:lstStyle>
          <a:p>
            <a:fld id="{30A6A1CE-F49B-D940-999C-16371C3212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zh-CN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65F0F0-7EFD-8748-9792-E8228033A118}" type="slidenum">
              <a:rPr kumimoji="0" lang="en-US" altLang="zh-CN" sz="1300"/>
              <a:pPr eaLnBrk="1" hangingPunct="1">
                <a:spcBef>
                  <a:spcPct val="0"/>
                </a:spcBef>
              </a:pPr>
              <a:t>1</a:t>
            </a:fld>
            <a:endParaRPr kumimoji="0"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330518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093862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757785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957378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8DFA5EDB-6454-C643-A8C5-2C9DE5329703}" type="slidenum">
              <a:rPr lang="en-US" altLang="zh-CN">
                <a:latin typeface="Calibri" charset="0"/>
              </a:rPr>
              <a:pPr eaLnBrk="1" hangingPunct="1"/>
              <a:t>19</a:t>
            </a:fld>
            <a:endParaRPr lang="en-US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22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AA6174DF-FB31-4F4E-9AC3-65861C04CD8F}" type="slidenum">
              <a:rPr lang="en-US" altLang="zh-CN">
                <a:latin typeface="Calibri" charset="0"/>
              </a:rPr>
              <a:pPr eaLnBrk="1" hangingPunct="1"/>
              <a:t>21</a:t>
            </a:fld>
            <a:endParaRPr lang="en-US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81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282206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80654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72133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57240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A224AA84-BEE7-8247-BBAE-0AC6AD5119DD}" type="slidenum">
              <a:rPr lang="en-US" altLang="zh-CN">
                <a:latin typeface="Calibri" charset="0"/>
              </a:rPr>
              <a:pPr eaLnBrk="1" hangingPunct="1"/>
              <a:t>9</a:t>
            </a:fld>
            <a:endParaRPr lang="en-US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2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31DC549F-9ECE-A841-B621-55EB44FFEDAD}" type="slidenum">
              <a:rPr lang="en-US" altLang="zh-CN">
                <a:latin typeface="Calibri" charset="0"/>
              </a:rPr>
              <a:pPr eaLnBrk="1" hangingPunct="1"/>
              <a:t>10</a:t>
            </a:fld>
            <a:endParaRPr lang="en-US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82858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426630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663317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47480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FA0-BC76-7049-8E20-93488FFAA573}" type="slidenum">
              <a:rPr lang="en-US" altLang="zh-CN" smtClean="0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0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959"/>
            <a:ext cx="8153400" cy="9906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357298"/>
            <a:ext cx="3886200" cy="488001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357298"/>
            <a:ext cx="3886200" cy="488001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FA0-BC76-7049-8E20-93488FFAA573}" type="slidenum">
              <a:rPr lang="en-US" altLang="zh-CN" smtClean="0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7419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-9525" y="58245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2359025" y="58150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809976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821413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58404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fld id="{ADB0EF36-5551-7B4D-8AC8-5B95AC08B50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071563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1147763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1371600" y="1147763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90746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7746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12160" y="6093296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00163"/>
            <a:ext cx="1295400" cy="7016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en-US" altLang="zh-CN" sz="2800" smtClean="0"/>
            </a:lvl1pPr>
          </a:lstStyle>
          <a:p>
            <a:fld id="{C3B9426B-799E-514F-B97F-32B4AF9C843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62475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-9525" y="4654550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544638" y="4645025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-9525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76899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38699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-9501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CN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38875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57725"/>
            <a:ext cx="1447800" cy="6635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uk-UA" sz="2400" smtClean="0"/>
            </a:lvl1pPr>
          </a:lstStyle>
          <a:p>
            <a:fld id="{41BB8DA8-9081-0A4E-B01A-DE099C28400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7312"/>
            <a:ext cx="8153400" cy="49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27973" y="6381328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0064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509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509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429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charset="0"/>
              </a:defRPr>
            </a:lvl1pPr>
          </a:lstStyle>
          <a:p>
            <a:fld id="{4FFB4FA0-BC76-7049-8E20-93488FFAA573}" type="slidenum">
              <a:rPr lang="en-US" altLang="zh-CN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4482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4" r:id="rId2"/>
    <p:sldLayoutId id="2147484052" r:id="rId3"/>
    <p:sldLayoutId id="2147484053" r:id="rId4"/>
    <p:sldLayoutId id="2147484056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宋体" charset="0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宋体" charset="0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宋体" charset="0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宋体" charset="0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kumimoji="1" sz="2900" kern="12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kumimoji="1" sz="2600" kern="1200">
          <a:solidFill>
            <a:schemeClr val="tx1"/>
          </a:solidFill>
          <a:latin typeface="+mn-lt"/>
          <a:ea typeface="宋体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kumimoji="1" sz="2300" kern="1200">
          <a:solidFill>
            <a:schemeClr val="tx1"/>
          </a:solidFill>
          <a:latin typeface="+mn-lt"/>
          <a:ea typeface="宋体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charset="2"/>
        <a:buChar char=""/>
        <a:defRPr kumimoji="1" sz="2000" kern="1200">
          <a:solidFill>
            <a:schemeClr val="tx1"/>
          </a:solidFill>
          <a:latin typeface="+mn-lt"/>
          <a:ea typeface="宋体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charset="2"/>
        <a:buChar char=""/>
        <a:defRPr kumimoji="1" sz="2000" kern="1200">
          <a:solidFill>
            <a:schemeClr val="tx1"/>
          </a:solidFill>
          <a:latin typeface="+mn-lt"/>
          <a:ea typeface="宋体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subTitle" idx="1"/>
          </p:nvPr>
        </p:nvSpPr>
        <p:spPr>
          <a:xfrm>
            <a:off x="2362200" y="5929313"/>
            <a:ext cx="6324600" cy="685800"/>
          </a:xfrm>
        </p:spPr>
        <p:txBody>
          <a:bodyPr/>
          <a:lstStyle/>
          <a:p>
            <a:pPr algn="r" eaLnBrk="1" hangingPunct="1"/>
            <a:r>
              <a:rPr kumimoji="0" lang="zh-CN" altLang="en-US" dirty="0">
                <a:ea typeface="华文仿宋" charset="-122"/>
              </a:rPr>
              <a:t>钱文斌、傅金林（中国科学院大学）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0EF36-5551-7B4D-8AC8-5B95AC08B506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10" name="Rectangle 1"/>
          <p:cNvSpPr>
            <a:spLocks noGrp="1"/>
          </p:cNvSpPr>
          <p:nvPr>
            <p:ph type="ctrTitle"/>
          </p:nvPr>
        </p:nvSpPr>
        <p:spPr>
          <a:xfrm>
            <a:off x="142875" y="1214438"/>
            <a:ext cx="8763000" cy="2005012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zh-CN" altLang="en-US" sz="4800" dirty="0"/>
              <a:t>统计方法和分析工具</a:t>
            </a:r>
            <a:br>
              <a:rPr lang="zh-CN" altLang="en-US" sz="4800" dirty="0"/>
            </a:br>
            <a:r>
              <a:rPr lang="zh-CN" altLang="en-US" sz="3200" dirty="0"/>
              <a:t>第三讲：样本及数据表达</a:t>
            </a:r>
            <a:endParaRPr kumimoji="0" lang="en-US" altLang="zh-CN" sz="1800" b="1" cap="none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9290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kumimoji="1" sz="2900">
                <a:solidFill>
                  <a:schemeClr val="tx1"/>
                </a:solidFill>
                <a:latin typeface="Tw Cen MT" charset="0"/>
                <a:ea typeface="宋体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kumimoji="1" sz="2600">
                <a:solidFill>
                  <a:schemeClr val="tx1"/>
                </a:solidFill>
                <a:latin typeface="Tw Cen MT" charset="0"/>
                <a:ea typeface="宋体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kumimoji="1" sz="2300">
                <a:solidFill>
                  <a:schemeClr val="tx1"/>
                </a:solidFill>
                <a:latin typeface="Tw Cen MT" charset="0"/>
                <a:ea typeface="宋体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charset="2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宋体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charset="2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宋体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charset="2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宋体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charset="2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宋体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charset="2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宋体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charset="2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宋体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3200" dirty="0">
                <a:ea typeface="华文仿宋" charset="-122"/>
              </a:rPr>
              <a:t>国科大科创培训 </a:t>
            </a:r>
            <a:r>
              <a:rPr kumimoji="0" lang="en-US" altLang="zh-CN" sz="3200" dirty="0">
                <a:ea typeface="华文仿宋" charset="-122"/>
              </a:rPr>
              <a:t>2021</a:t>
            </a:r>
            <a:endParaRPr kumimoji="0" lang="zh-CN" altLang="en-US" sz="3200" dirty="0">
              <a:ea typeface="华文仿宋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287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-7938"/>
            <a:ext cx="8153400" cy="990601"/>
          </a:xfrm>
        </p:spPr>
        <p:txBody>
          <a:bodyPr/>
          <a:lstStyle/>
          <a:p>
            <a:r>
              <a:rPr kumimoji="0" lang="en-US" altLang="zh-CN">
                <a:ea typeface="华文仿宋" charset="-122"/>
              </a:rPr>
              <a:t>Selection Efficiency </a:t>
            </a:r>
            <a:endParaRPr kumimoji="0" lang="zh-CN" altLang="en-US">
              <a:ea typeface="华文仿宋" charset="-122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714500"/>
            <a:ext cx="8858250" cy="4572000"/>
          </a:xfrm>
        </p:spPr>
        <p:txBody>
          <a:bodyPr/>
          <a:lstStyle/>
          <a:p>
            <a:r>
              <a:rPr kumimoji="0" lang="en-US" altLang="zh-CN" sz="2800">
                <a:latin typeface="Times New Roman" charset="0"/>
              </a:rPr>
              <a:t>calculate a selection(cut)'s efficiency from two histograms, one containing all entries (N), and one containing the subset (n) of these entries that pass the selection</a:t>
            </a:r>
          </a:p>
          <a:p>
            <a:r>
              <a:rPr kumimoji="0" lang="en-US" altLang="zh-CN" sz="2800">
                <a:latin typeface="Times New Roman" charset="0"/>
              </a:rPr>
              <a:t>selection efficiency </a:t>
            </a:r>
            <a:r>
              <a:rPr kumimoji="0" lang="en-US" altLang="zh-CN" sz="2800" i="1">
                <a:latin typeface="Times New Roman" charset="0"/>
              </a:rPr>
              <a:t>p</a:t>
            </a:r>
            <a:r>
              <a:rPr kumimoji="0" lang="en-US" altLang="zh-CN" sz="2800">
                <a:latin typeface="Times New Roman" charset="0"/>
              </a:rPr>
              <a:t> is </a:t>
            </a:r>
            <a:r>
              <a:rPr kumimoji="0" lang="en-US" altLang="zh-CN" sz="2800" i="1">
                <a:latin typeface="Times New Roman" charset="0"/>
              </a:rPr>
              <a:t>n/N</a:t>
            </a:r>
          </a:p>
          <a:p>
            <a:r>
              <a:rPr kumimoji="0" lang="en-US" altLang="zh-CN" sz="2800">
                <a:latin typeface="Times New Roman" charset="0"/>
              </a:rPr>
              <a:t>error estimation: </a:t>
            </a:r>
          </a:p>
          <a:p>
            <a:pPr lvl="1"/>
            <a:r>
              <a:rPr kumimoji="0" lang="en-US" altLang="zh-CN" sz="2400">
                <a:latin typeface="Times New Roman" charset="0"/>
              </a:rPr>
              <a:t>x errors: span each histogram bin</a:t>
            </a:r>
          </a:p>
          <a:p>
            <a:pPr lvl="1"/>
            <a:r>
              <a:rPr kumimoji="0" lang="en-US" altLang="zh-CN" sz="2400">
                <a:latin typeface="Times New Roman" charset="0"/>
              </a:rPr>
              <a:t>y errors: standard binomial statistics (sufficiently high statistics) </a:t>
            </a:r>
          </a:p>
          <a:p>
            <a:r>
              <a:rPr kumimoji="0" lang="en-US" altLang="zh-CN" sz="2800">
                <a:latin typeface="Times New Roman" charset="0"/>
              </a:rPr>
              <a:t>when statistics low, the errors become asymmetric</a:t>
            </a:r>
            <a:endParaRPr kumimoji="0" lang="zh-CN" altLang="en-US" sz="2800">
              <a:latin typeface="Times New Roman" charset="0"/>
              <a:ea typeface="华文仿宋" charset="-122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9903EF9-10BB-D84F-AD01-ECB1D4E2A704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16338"/>
            <a:ext cx="11430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428625" y="5929313"/>
            <a:ext cx="5916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i="1"/>
              <a:t>ref: class TEfficiency and TGraphAsymmErrors::Divide()</a:t>
            </a:r>
            <a:endParaRPr lang="zh-CN" altLang="en-US" i="1"/>
          </a:p>
        </p:txBody>
      </p:sp>
      <p:pic>
        <p:nvPicPr>
          <p:cNvPr id="184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57313"/>
            <a:ext cx="8786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BBF7F-111D-144D-9470-6B5A305E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0711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8993597-FD9D-2C47-BC9A-0A64325BFAEA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11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zh-CN" altLang="en-US" dirty="0"/>
              <a:t>函数表达式 </a:t>
            </a:r>
            <a:r>
              <a:rPr kumimoji="0" lang="en-US" altLang="zh-CN" dirty="0"/>
              <a:t>Formula</a:t>
            </a:r>
            <a:endParaRPr kumimoji="0" lang="zh-CN" altLang="en-US" dirty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33"/>
          <a:stretch>
            <a:fillRect/>
          </a:stretch>
        </p:blipFill>
        <p:spPr bwMode="auto">
          <a:xfrm>
            <a:off x="714375" y="1500188"/>
            <a:ext cx="787876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F2C0C1-ADC3-0A47-9491-BDD69E21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23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62A305D-E02C-E047-A759-51FF232B19A9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12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150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 sz="4000"/>
              <a:t>Expression without Parameters</a:t>
            </a:r>
            <a:endParaRPr kumimoji="0" lang="zh-CN" altLang="en-US" sz="4000"/>
          </a:p>
        </p:txBody>
      </p:sp>
      <p:sp>
        <p:nvSpPr>
          <p:cNvPr id="21509" name="Rectangle 3"/>
          <p:cNvSpPr>
            <a:spLocks noGrp="1"/>
          </p:cNvSpPr>
          <p:nvPr>
            <p:ph type="body" idx="4294967295"/>
          </p:nvPr>
        </p:nvSpPr>
        <p:spPr>
          <a:xfrm>
            <a:off x="357188" y="1357313"/>
            <a:ext cx="8153400" cy="4525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/>
              <a:t>Case 1: inline expression using standard C++ functions/operators</a:t>
            </a:r>
          </a:p>
          <a:p>
            <a:pPr marL="0" indent="0"/>
            <a:endParaRPr kumimoji="0" lang="zh-CN" altLang="en-US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1000125" y="2928938"/>
            <a:ext cx="7019925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>
                <a:latin typeface="Courier New" charset="0"/>
              </a:rPr>
              <a:t>TF1 *fa1 = new TF1("fa1","sin(x)/x",0,10); 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fa1-&gt;Draw(); </a:t>
            </a:r>
          </a:p>
        </p:txBody>
      </p:sp>
      <p:pic>
        <p:nvPicPr>
          <p:cNvPr id="21511" name="Picture 5" descr="output of MACRO_TF1_1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571875"/>
            <a:ext cx="472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071563" y="2428875"/>
            <a:ext cx="7510462" cy="330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500">
                <a:solidFill>
                  <a:srgbClr val="0000CC"/>
                </a:solidFill>
                <a:latin typeface="Times New Roman" charset="0"/>
                <a:ea typeface="隶书" charset="0"/>
              </a:rPr>
              <a:t>TF1::TF1(const char* name, const char* formula, Double_t xmin = 0, Double_t xmax = 1)</a:t>
            </a:r>
            <a:endParaRPr lang="zh-CN" altLang="en-US" sz="1500">
              <a:solidFill>
                <a:srgbClr val="0000CC"/>
              </a:solidFill>
              <a:latin typeface="Times New Roman" charset="0"/>
              <a:ea typeface="隶书" charset="0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B24FA5-0E99-ED4B-B7CA-53D88FA0D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5588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0026A79-48A6-A84A-8F00-0B620A2577E5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253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 sz="4000"/>
              <a:t>Expression without Parameters</a:t>
            </a:r>
            <a:endParaRPr kumimoji="0" lang="zh-CN" altLang="en-US" sz="4000"/>
          </a:p>
        </p:txBody>
      </p:sp>
      <p:sp>
        <p:nvSpPr>
          <p:cNvPr id="2253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/>
              <a:t>Case 2: inline expression using class </a:t>
            </a:r>
            <a:r>
              <a:rPr kumimoji="0" lang="en-US" altLang="zh-CN" b="1"/>
              <a:t>TMath</a:t>
            </a:r>
            <a:r>
              <a:rPr kumimoji="0" lang="en-US" altLang="zh-CN"/>
              <a:t> functions without parameters</a:t>
            </a:r>
            <a:endParaRPr kumimoji="0" lang="zh-CN" altLang="en-US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928688" y="2286000"/>
            <a:ext cx="7019925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>
                <a:latin typeface="Courier New" charset="0"/>
              </a:rPr>
              <a:t>TF1 *fa2 = new TF1("fa2","TMath::DiLog(x)",0,10);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fa2-&gt;Draw();</a:t>
            </a: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000375"/>
            <a:ext cx="489585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59632" y="5970588"/>
            <a:ext cx="51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学会参看</a:t>
            </a:r>
            <a:r>
              <a:rPr kumimoji="1" lang="en-US" altLang="zh-CN" dirty="0" err="1"/>
              <a:t>TMath</a:t>
            </a:r>
            <a:r>
              <a:rPr kumimoji="1" lang="zh-CN" altLang="en-US" dirty="0"/>
              <a:t>类中的可用函数。</a:t>
            </a:r>
            <a:br>
              <a:rPr kumimoji="1" lang="zh-CN" altLang="en-US" dirty="0"/>
            </a:br>
            <a:r>
              <a:rPr kumimoji="1" lang="en-US" altLang="zh-CN" dirty="0"/>
              <a:t>https://</a:t>
            </a:r>
            <a:r>
              <a:rPr kumimoji="1" lang="en-US" altLang="zh-CN" dirty="0" err="1"/>
              <a:t>root.cern.ch</a:t>
            </a:r>
            <a:r>
              <a:rPr kumimoji="1" lang="en-US" altLang="zh-CN" dirty="0"/>
              <a:t>/root/html534/</a:t>
            </a:r>
            <a:r>
              <a:rPr kumimoji="1" lang="en-US" altLang="zh-CN" dirty="0" err="1"/>
              <a:t>ClassIndex.html</a:t>
            </a:r>
            <a:endParaRPr kumimoji="1"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A19A7E-8DCC-0445-B3AC-0DB32CC3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4933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BE50C0F-23F2-234B-8D02-930FD635F193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14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458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Expression with Parameters</a:t>
            </a:r>
            <a:endParaRPr kumimoji="0" lang="zh-CN" altLang="en-US"/>
          </a:p>
        </p:txBody>
      </p:sp>
      <p:sp>
        <p:nvSpPr>
          <p:cNvPr id="24581" name="Rectangle 10"/>
          <p:cNvSpPr>
            <a:spLocks noGrp="1"/>
          </p:cNvSpPr>
          <p:nvPr>
            <p:ph type="body" idx="4294967295"/>
          </p:nvPr>
        </p:nvSpPr>
        <p:spPr>
          <a:xfrm>
            <a:off x="428625" y="1285875"/>
            <a:ext cx="8715375" cy="928688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/>
              <a:t>Case 1: inline expression using standard C++ functions or operators</a:t>
            </a:r>
            <a:endParaRPr kumimoji="0" lang="zh-CN" altLang="en-US"/>
          </a:p>
        </p:txBody>
      </p:sp>
      <p:sp>
        <p:nvSpPr>
          <p:cNvPr id="37894" name="Rectangle 11"/>
          <p:cNvSpPr>
            <a:spLocks noChangeArrowheads="1"/>
          </p:cNvSpPr>
          <p:nvPr/>
        </p:nvSpPr>
        <p:spPr bwMode="auto">
          <a:xfrm>
            <a:off x="252413" y="2263775"/>
            <a:ext cx="8748712" cy="3693319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i="1" u="sng" dirty="0">
                <a:solidFill>
                  <a:srgbClr val="0000CC"/>
                </a:solidFill>
                <a:latin typeface="Courier New" pitchFamily="49" charset="0"/>
              </a:rPr>
              <a:t>Example a:</a:t>
            </a:r>
          </a:p>
          <a:p>
            <a:pPr>
              <a:defRPr/>
            </a:pPr>
            <a:r>
              <a:rPr lang="en-US" altLang="zh-CN" dirty="0">
                <a:latin typeface="Courier New" pitchFamily="49" charset="0"/>
              </a:rPr>
              <a:t>root[] TF1 *</a:t>
            </a:r>
            <a:r>
              <a:rPr lang="en-US" altLang="zh-CN" dirty="0" err="1">
                <a:latin typeface="Courier New" pitchFamily="49" charset="0"/>
              </a:rPr>
              <a:t>fa</a:t>
            </a:r>
            <a:r>
              <a:rPr lang="en-US" altLang="zh-CN" dirty="0">
                <a:latin typeface="Courier New" pitchFamily="49" charset="0"/>
              </a:rPr>
              <a:t> = new TF1("</a:t>
            </a:r>
            <a:r>
              <a:rPr lang="en-US" altLang="zh-CN" dirty="0" err="1">
                <a:latin typeface="Courier New" pitchFamily="49" charset="0"/>
              </a:rPr>
              <a:t>fa</a:t>
            </a:r>
            <a:r>
              <a:rPr lang="en-US" altLang="zh-CN" dirty="0">
                <a:latin typeface="Courier New" pitchFamily="49" charset="0"/>
              </a:rPr>
              <a:t>","[0]*x*sin([1]*x)",-3,3);</a:t>
            </a:r>
          </a:p>
          <a:p>
            <a:pPr>
              <a:defRPr/>
            </a:pPr>
            <a:r>
              <a:rPr lang="en-US" altLang="zh-CN" b="1" u="sng" dirty="0">
                <a:latin typeface="Courier New" pitchFamily="49" charset="0"/>
              </a:rPr>
              <a:t>This creates a function of variable x with 2 parameters. The parameters must be initialized via:</a:t>
            </a:r>
          </a:p>
          <a:p>
            <a:pPr>
              <a:defRPr/>
            </a:pPr>
            <a:r>
              <a:rPr lang="en-US" altLang="zh-CN" dirty="0" err="1">
                <a:latin typeface="Courier New" pitchFamily="49" charset="0"/>
              </a:rPr>
              <a:t>fa</a:t>
            </a:r>
            <a:r>
              <a:rPr lang="en-US" altLang="zh-CN" dirty="0">
                <a:latin typeface="Courier New" pitchFamily="49" charset="0"/>
              </a:rPr>
              <a:t>-&gt;</a:t>
            </a:r>
            <a:r>
              <a:rPr lang="en-US" altLang="zh-CN" dirty="0" err="1">
                <a:latin typeface="Courier New" pitchFamily="49" charset="0"/>
              </a:rPr>
              <a:t>SetParameter</a:t>
            </a:r>
            <a:r>
              <a:rPr lang="en-US" altLang="zh-CN" dirty="0">
                <a:latin typeface="Courier New" pitchFamily="49" charset="0"/>
              </a:rPr>
              <a:t>(0,value_first_parameter);</a:t>
            </a:r>
          </a:p>
          <a:p>
            <a:pPr>
              <a:defRPr/>
            </a:pPr>
            <a:r>
              <a:rPr lang="en-US" altLang="zh-CN" dirty="0" err="1">
                <a:latin typeface="Courier New" pitchFamily="49" charset="0"/>
              </a:rPr>
              <a:t>fa</a:t>
            </a:r>
            <a:r>
              <a:rPr lang="en-US" altLang="zh-CN" dirty="0">
                <a:latin typeface="Courier New" pitchFamily="49" charset="0"/>
              </a:rPr>
              <a:t>-&gt;</a:t>
            </a:r>
            <a:r>
              <a:rPr lang="en-US" altLang="zh-CN" dirty="0" err="1">
                <a:latin typeface="Courier New" pitchFamily="49" charset="0"/>
              </a:rPr>
              <a:t>SetParameter</a:t>
            </a:r>
            <a:r>
              <a:rPr lang="en-US" altLang="zh-CN" dirty="0">
                <a:latin typeface="Courier New" pitchFamily="49" charset="0"/>
              </a:rPr>
              <a:t>(1,value_second_parameter);</a:t>
            </a:r>
          </a:p>
          <a:p>
            <a:pPr>
              <a:defRPr/>
            </a:pPr>
            <a:r>
              <a:rPr lang="en-US" altLang="zh-CN" u="sng" dirty="0">
                <a:latin typeface="Courier New" pitchFamily="49" charset="0"/>
              </a:rPr>
              <a:t>Parameters may be given a name:</a:t>
            </a:r>
          </a:p>
          <a:p>
            <a:pPr>
              <a:defRPr/>
            </a:pPr>
            <a:r>
              <a:rPr lang="en-US" altLang="zh-CN" dirty="0" err="1">
                <a:latin typeface="Courier New" pitchFamily="49" charset="0"/>
              </a:rPr>
              <a:t>fa</a:t>
            </a:r>
            <a:r>
              <a:rPr lang="en-US" altLang="zh-CN" dirty="0">
                <a:latin typeface="Courier New" pitchFamily="49" charset="0"/>
              </a:rPr>
              <a:t>-&gt;</a:t>
            </a:r>
            <a:r>
              <a:rPr lang="en-US" altLang="zh-CN" dirty="0" err="1">
                <a:latin typeface="Courier New" pitchFamily="49" charset="0"/>
              </a:rPr>
              <a:t>SetParName</a:t>
            </a:r>
            <a:r>
              <a:rPr lang="en-US" altLang="zh-CN" dirty="0">
                <a:latin typeface="Courier New" pitchFamily="49" charset="0"/>
              </a:rPr>
              <a:t>(0,"Constant");</a:t>
            </a:r>
          </a:p>
          <a:p>
            <a:pPr>
              <a:defRPr/>
            </a:pPr>
            <a:r>
              <a:rPr lang="en-US" altLang="zh-CN" i="1" u="sng" dirty="0">
                <a:solidFill>
                  <a:srgbClr val="0000CC"/>
                </a:solidFill>
                <a:latin typeface="Courier New" pitchFamily="49" charset="0"/>
              </a:rPr>
              <a:t>Example b:</a:t>
            </a:r>
          </a:p>
          <a:p>
            <a:pPr>
              <a:defRPr/>
            </a:pPr>
            <a:r>
              <a:rPr lang="en-US" altLang="zh-CN" dirty="0">
                <a:latin typeface="Courier New" pitchFamily="49" charset="0"/>
              </a:rPr>
              <a:t>root[] TF1 *</a:t>
            </a:r>
            <a:r>
              <a:rPr lang="en-US" altLang="zh-CN" dirty="0" err="1">
                <a:latin typeface="Courier New" pitchFamily="49" charset="0"/>
              </a:rPr>
              <a:t>fb</a:t>
            </a:r>
            <a:r>
              <a:rPr lang="en-US" altLang="zh-CN" dirty="0">
                <a:latin typeface="Courier New" pitchFamily="49" charset="0"/>
              </a:rPr>
              <a:t> = new TF1("</a:t>
            </a:r>
            <a:r>
              <a:rPr lang="en-US" altLang="zh-CN" dirty="0" err="1">
                <a:latin typeface="Courier New" pitchFamily="49" charset="0"/>
              </a:rPr>
              <a:t>fb","gaus</a:t>
            </a:r>
            <a:r>
              <a:rPr lang="en-US" altLang="zh-CN" dirty="0">
                <a:latin typeface="Courier New" pitchFamily="49" charset="0"/>
              </a:rPr>
              <a:t>(0)*expo(3)",0,10);</a:t>
            </a:r>
          </a:p>
          <a:p>
            <a:pPr>
              <a:defRPr/>
            </a:pPr>
            <a:r>
              <a:rPr lang="en-US" altLang="zh-CN" u="sng" dirty="0" err="1">
                <a:latin typeface="Courier New" pitchFamily="49" charset="0"/>
              </a:rPr>
              <a:t>gaus</a:t>
            </a:r>
            <a:r>
              <a:rPr lang="en-US" altLang="zh-CN" u="sng" dirty="0">
                <a:latin typeface="Courier New" pitchFamily="49" charset="0"/>
              </a:rPr>
              <a:t>(0) is a substitute for [0]*exp(-0.5*((x-[1])/[2])**2) and (0) means start numbering parameters at 0. expo(3) is a substitute for exp([3]+[4]*x). </a:t>
            </a:r>
          </a:p>
        </p:txBody>
      </p:sp>
      <p:pic>
        <p:nvPicPr>
          <p:cNvPr id="2458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1008"/>
            <a:ext cx="1865313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Freeform 13"/>
          <p:cNvSpPr>
            <a:spLocks/>
          </p:cNvSpPr>
          <p:nvPr/>
        </p:nvSpPr>
        <p:spPr bwMode="auto">
          <a:xfrm>
            <a:off x="5364088" y="4365104"/>
            <a:ext cx="1357312" cy="423863"/>
          </a:xfrm>
          <a:custGeom>
            <a:avLst/>
            <a:gdLst>
              <a:gd name="T0" fmla="*/ 0 w 992"/>
              <a:gd name="T1" fmla="*/ 2147483647 h 312"/>
              <a:gd name="T2" fmla="*/ 2147483647 w 992"/>
              <a:gd name="T3" fmla="*/ 2147483647 h 312"/>
              <a:gd name="T4" fmla="*/ 2147483647 w 992"/>
              <a:gd name="T5" fmla="*/ 2147483647 h 312"/>
              <a:gd name="T6" fmla="*/ 2147483647 w 992"/>
              <a:gd name="T7" fmla="*/ 2147483647 h 312"/>
              <a:gd name="T8" fmla="*/ 2147483647 w 992"/>
              <a:gd name="T9" fmla="*/ 2147483647 h 312"/>
              <a:gd name="T10" fmla="*/ 2147483647 w 992"/>
              <a:gd name="T11" fmla="*/ 2147483647 h 312"/>
              <a:gd name="T12" fmla="*/ 2147483647 w 992"/>
              <a:gd name="T13" fmla="*/ 2147483647 h 312"/>
              <a:gd name="T14" fmla="*/ 2147483647 w 992"/>
              <a:gd name="T15" fmla="*/ 2147483647 h 312"/>
              <a:gd name="T16" fmla="*/ 2147483647 w 992"/>
              <a:gd name="T17" fmla="*/ 2147483647 h 312"/>
              <a:gd name="T18" fmla="*/ 2147483647 w 992"/>
              <a:gd name="T19" fmla="*/ 0 h 3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92"/>
              <a:gd name="T31" fmla="*/ 0 h 312"/>
              <a:gd name="T32" fmla="*/ 992 w 992"/>
              <a:gd name="T33" fmla="*/ 312 h 3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92" h="312">
                <a:moveTo>
                  <a:pt x="0" y="312"/>
                </a:moveTo>
                <a:cubicBezTo>
                  <a:pt x="92" y="281"/>
                  <a:pt x="188" y="271"/>
                  <a:pt x="280" y="240"/>
                </a:cubicBezTo>
                <a:cubicBezTo>
                  <a:pt x="306" y="231"/>
                  <a:pt x="328" y="217"/>
                  <a:pt x="352" y="208"/>
                </a:cubicBezTo>
                <a:cubicBezTo>
                  <a:pt x="373" y="200"/>
                  <a:pt x="416" y="192"/>
                  <a:pt x="416" y="192"/>
                </a:cubicBezTo>
                <a:cubicBezTo>
                  <a:pt x="432" y="181"/>
                  <a:pt x="453" y="176"/>
                  <a:pt x="464" y="160"/>
                </a:cubicBezTo>
                <a:cubicBezTo>
                  <a:pt x="469" y="152"/>
                  <a:pt x="472" y="142"/>
                  <a:pt x="480" y="136"/>
                </a:cubicBezTo>
                <a:cubicBezTo>
                  <a:pt x="487" y="131"/>
                  <a:pt x="497" y="132"/>
                  <a:pt x="504" y="128"/>
                </a:cubicBezTo>
                <a:cubicBezTo>
                  <a:pt x="521" y="119"/>
                  <a:pt x="536" y="107"/>
                  <a:pt x="552" y="96"/>
                </a:cubicBezTo>
                <a:cubicBezTo>
                  <a:pt x="572" y="83"/>
                  <a:pt x="665" y="65"/>
                  <a:pt x="696" y="56"/>
                </a:cubicBezTo>
                <a:cubicBezTo>
                  <a:pt x="794" y="28"/>
                  <a:pt x="889" y="0"/>
                  <a:pt x="9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D385387-B0CB-AD46-ABD8-FD98A576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7267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57B6D06-AA30-E445-8471-62EE5D73A7BD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15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560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Expression with Parameters</a:t>
            </a:r>
            <a:endParaRPr kumimoji="0" lang="zh-CN" altLang="en-US"/>
          </a:p>
        </p:txBody>
      </p:sp>
      <p:sp>
        <p:nvSpPr>
          <p:cNvPr id="25605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357313"/>
            <a:ext cx="8062913" cy="4525962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/>
              <a:t>Case 2: inline expression using TMath functions with parameters</a:t>
            </a:r>
            <a:endParaRPr kumimoji="0" lang="zh-CN" altLang="en-US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428625" y="2393950"/>
            <a:ext cx="7993063" cy="835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>
                <a:latin typeface="Courier New" charset="0"/>
              </a:rPr>
              <a:t>TF1 *fb2 = new TF1("fa3","TMath::Landau(x,[0],[1],0)",-5,10); fb2-&gt;SetParameters(1,1); 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fb2-&gt;Draw(); 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3402013"/>
            <a:ext cx="472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5883AC-3689-8346-A934-90779793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2269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9F96E4B-D8BF-F14F-BE16-890DC7359776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16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662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 sz="4000"/>
              <a:t>A General Function with Parameters</a:t>
            </a:r>
            <a:endParaRPr kumimoji="0" lang="zh-CN" altLang="en-US" sz="400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5763" y="1357313"/>
            <a:ext cx="7281862" cy="4524375"/>
          </a:xfrm>
          <a:prstGeom prst="rect">
            <a:avLst/>
          </a:prstGeom>
          <a:solidFill>
            <a:srgbClr val="CCFFCC">
              <a:alpha val="9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dirty="0" err="1">
                <a:latin typeface="Courier New" charset="0"/>
              </a:rPr>
              <a:t>Double_t</a:t>
            </a:r>
            <a:r>
              <a:rPr lang="en-US" altLang="zh-CN" sz="1600" dirty="0">
                <a:latin typeface="Courier New" charset="0"/>
              </a:rPr>
              <a:t> </a:t>
            </a:r>
            <a:r>
              <a:rPr lang="en-US" altLang="zh-CN" sz="1600" b="1" dirty="0" err="1">
                <a:latin typeface="Courier New" charset="0"/>
              </a:rPr>
              <a:t>myfunction</a:t>
            </a:r>
            <a:r>
              <a:rPr lang="en-US" altLang="zh-CN" sz="1600" dirty="0">
                <a:latin typeface="Courier New" charset="0"/>
              </a:rPr>
              <a:t>(</a:t>
            </a:r>
            <a:r>
              <a:rPr lang="en-US" altLang="zh-CN" sz="1600" dirty="0" err="1">
                <a:latin typeface="Courier New" charset="0"/>
              </a:rPr>
              <a:t>Double_t</a:t>
            </a:r>
            <a:r>
              <a:rPr lang="en-US" altLang="zh-CN" sz="1600" dirty="0">
                <a:latin typeface="Courier New" charset="0"/>
              </a:rPr>
              <a:t> *x, </a:t>
            </a:r>
            <a:r>
              <a:rPr lang="en-US" altLang="zh-CN" sz="1600" dirty="0" err="1">
                <a:latin typeface="Courier New" charset="0"/>
              </a:rPr>
              <a:t>Double_t</a:t>
            </a:r>
            <a:r>
              <a:rPr lang="en-US" altLang="zh-CN" sz="1600" dirty="0">
                <a:latin typeface="Courier New" charset="0"/>
              </a:rPr>
              <a:t> *par) { </a:t>
            </a:r>
          </a:p>
          <a:p>
            <a:pPr eaLnBrk="1" hangingPunct="1"/>
            <a:r>
              <a:rPr lang="en-US" altLang="zh-CN" sz="1600" dirty="0">
                <a:latin typeface="Courier New" charset="0"/>
              </a:rPr>
              <a:t>  </a:t>
            </a:r>
            <a:r>
              <a:rPr lang="en-US" altLang="zh-CN" sz="1600" dirty="0" err="1">
                <a:latin typeface="Courier New" charset="0"/>
              </a:rPr>
              <a:t>Float_t</a:t>
            </a:r>
            <a:r>
              <a:rPr lang="en-US" altLang="zh-CN" sz="1600" dirty="0">
                <a:latin typeface="Courier New" charset="0"/>
              </a:rPr>
              <a:t> xx =x[0]; </a:t>
            </a:r>
          </a:p>
          <a:p>
            <a:pPr eaLnBrk="1" hangingPunct="1"/>
            <a:r>
              <a:rPr lang="en-US" altLang="zh-CN" sz="1600" dirty="0">
                <a:latin typeface="Courier New" charset="0"/>
              </a:rPr>
              <a:t>  </a:t>
            </a:r>
            <a:r>
              <a:rPr lang="en-US" altLang="zh-CN" sz="1600" dirty="0" err="1">
                <a:latin typeface="Courier New" charset="0"/>
              </a:rPr>
              <a:t>Double_t</a:t>
            </a:r>
            <a:r>
              <a:rPr lang="en-US" altLang="zh-CN" sz="1600" dirty="0">
                <a:latin typeface="Courier New" charset="0"/>
              </a:rPr>
              <a:t> f = </a:t>
            </a:r>
            <a:r>
              <a:rPr lang="en-US" altLang="zh-CN" sz="1600" dirty="0" err="1">
                <a:latin typeface="Courier New" charset="0"/>
              </a:rPr>
              <a:t>TMath</a:t>
            </a:r>
            <a:r>
              <a:rPr lang="en-US" altLang="zh-CN" sz="1600" dirty="0">
                <a:latin typeface="Courier New" charset="0"/>
              </a:rPr>
              <a:t>::Abs(par[0]*sin(par[1]*xx)/xx); </a:t>
            </a:r>
          </a:p>
          <a:p>
            <a:pPr eaLnBrk="1" hangingPunct="1"/>
            <a:r>
              <a:rPr lang="en-US" altLang="zh-CN" sz="1600" dirty="0">
                <a:latin typeface="Courier New" charset="0"/>
              </a:rPr>
              <a:t>  return f; </a:t>
            </a:r>
          </a:p>
          <a:p>
            <a:pPr eaLnBrk="1" hangingPunct="1"/>
            <a:r>
              <a:rPr lang="en-US" altLang="zh-CN" sz="1600" dirty="0">
                <a:latin typeface="Courier New" charset="0"/>
              </a:rPr>
              <a:t>} </a:t>
            </a:r>
          </a:p>
          <a:p>
            <a:pPr eaLnBrk="1" hangingPunct="1"/>
            <a:r>
              <a:rPr lang="en-US" altLang="zh-CN" sz="1600" dirty="0">
                <a:latin typeface="Courier New" charset="0"/>
              </a:rPr>
              <a:t>void </a:t>
            </a:r>
            <a:r>
              <a:rPr lang="en-US" altLang="zh-CN" sz="1600" b="1" dirty="0" err="1">
                <a:latin typeface="Courier New" charset="0"/>
              </a:rPr>
              <a:t>myfunc</a:t>
            </a:r>
            <a:r>
              <a:rPr lang="en-US" altLang="zh-CN" sz="1600" dirty="0">
                <a:latin typeface="Courier New" charset="0"/>
              </a:rPr>
              <a:t>() { </a:t>
            </a:r>
          </a:p>
          <a:p>
            <a:pPr lvl="1" eaLnBrk="1" hangingPunct="1"/>
            <a:r>
              <a:rPr lang="en-US" altLang="zh-CN" sz="1600" dirty="0">
                <a:latin typeface="Courier New" charset="0"/>
              </a:rPr>
              <a:t>TF1 *f1 = new TF1("myfunc",myfunction,0.01,10,2); </a:t>
            </a:r>
          </a:p>
          <a:p>
            <a:pPr lvl="1" eaLnBrk="1" hangingPunct="1"/>
            <a:r>
              <a:rPr lang="en-US" altLang="zh-CN" sz="1600" dirty="0">
                <a:latin typeface="Courier New" charset="0"/>
              </a:rPr>
              <a:t>f1-&gt;</a:t>
            </a:r>
            <a:r>
              <a:rPr lang="en-US" altLang="zh-CN" sz="1600" dirty="0" err="1">
                <a:latin typeface="Courier New" charset="0"/>
              </a:rPr>
              <a:t>SetParameters</a:t>
            </a:r>
            <a:r>
              <a:rPr lang="en-US" altLang="zh-CN" sz="1600" dirty="0">
                <a:latin typeface="Courier New" charset="0"/>
              </a:rPr>
              <a:t>(2,1); </a:t>
            </a:r>
          </a:p>
          <a:p>
            <a:pPr lvl="1" eaLnBrk="1" hangingPunct="1"/>
            <a:r>
              <a:rPr lang="en-US" altLang="zh-CN" sz="1600" dirty="0">
                <a:latin typeface="Courier New" charset="0"/>
              </a:rPr>
              <a:t>f1-&gt;</a:t>
            </a:r>
            <a:r>
              <a:rPr lang="en-US" altLang="zh-CN" sz="1600" dirty="0" err="1">
                <a:latin typeface="Courier New" charset="0"/>
              </a:rPr>
              <a:t>SetParNames</a:t>
            </a:r>
            <a:r>
              <a:rPr lang="en-US" altLang="zh-CN" sz="1600" dirty="0">
                <a:latin typeface="Courier New" charset="0"/>
              </a:rPr>
              <a:t>("</a:t>
            </a:r>
            <a:r>
              <a:rPr lang="en-US" altLang="zh-CN" sz="1600" dirty="0" err="1">
                <a:latin typeface="Courier New" charset="0"/>
              </a:rPr>
              <a:t>constant","coefficient</a:t>
            </a:r>
            <a:r>
              <a:rPr lang="en-US" altLang="zh-CN" sz="1600" dirty="0">
                <a:latin typeface="Courier New" charset="0"/>
              </a:rPr>
              <a:t>"); </a:t>
            </a:r>
          </a:p>
          <a:p>
            <a:pPr lvl="1" eaLnBrk="1" hangingPunct="1"/>
            <a:r>
              <a:rPr lang="en-US" altLang="zh-CN" sz="1600" dirty="0">
                <a:latin typeface="Courier New" charset="0"/>
              </a:rPr>
              <a:t>f1-&gt;Draw(); </a:t>
            </a:r>
          </a:p>
          <a:p>
            <a:pPr eaLnBrk="1" hangingPunct="1"/>
            <a:r>
              <a:rPr lang="en-US" altLang="zh-CN" sz="1600" dirty="0">
                <a:latin typeface="Courier New" charset="0"/>
              </a:rPr>
              <a:t>} </a:t>
            </a:r>
          </a:p>
          <a:p>
            <a:pPr eaLnBrk="1" hangingPunct="1"/>
            <a:r>
              <a:rPr lang="en-US" altLang="zh-CN" sz="1600" dirty="0">
                <a:latin typeface="Courier New" charset="0"/>
              </a:rPr>
              <a:t>void </a:t>
            </a:r>
            <a:r>
              <a:rPr lang="en-US" altLang="zh-CN" sz="1600" b="1" dirty="0" err="1">
                <a:latin typeface="Courier New" charset="0"/>
              </a:rPr>
              <a:t>myfit</a:t>
            </a:r>
            <a:r>
              <a:rPr lang="en-US" altLang="zh-CN" sz="1600" dirty="0">
                <a:latin typeface="Courier New" charset="0"/>
              </a:rPr>
              <a:t>() { </a:t>
            </a:r>
          </a:p>
          <a:p>
            <a:pPr lvl="1" eaLnBrk="1" hangingPunct="1"/>
            <a:r>
              <a:rPr lang="en-US" altLang="zh-CN" sz="1600" dirty="0">
                <a:latin typeface="Courier New" charset="0"/>
              </a:rPr>
              <a:t>TH1F *h1=new TH1F("h1","test",100,0.01,10); </a:t>
            </a:r>
          </a:p>
          <a:p>
            <a:pPr lvl="1" eaLnBrk="1" hangingPunct="1"/>
            <a:r>
              <a:rPr lang="en-US" altLang="zh-CN" sz="1600" dirty="0">
                <a:latin typeface="Courier New" charset="0"/>
              </a:rPr>
              <a:t>h1-&gt;</a:t>
            </a:r>
            <a:r>
              <a:rPr lang="en-US" altLang="zh-CN" sz="1600" dirty="0" err="1">
                <a:latin typeface="Courier New" charset="0"/>
              </a:rPr>
              <a:t>FillRandom</a:t>
            </a:r>
            <a:r>
              <a:rPr lang="en-US" altLang="zh-CN" sz="1600" dirty="0">
                <a:latin typeface="Courier New" charset="0"/>
              </a:rPr>
              <a:t>("myfunc",20000); </a:t>
            </a:r>
          </a:p>
          <a:p>
            <a:pPr lvl="1" eaLnBrk="1" hangingPunct="1"/>
            <a:r>
              <a:rPr lang="en-US" altLang="zh-CN" sz="1600" dirty="0">
                <a:latin typeface="Courier New" charset="0"/>
              </a:rPr>
              <a:t>TF1 *f1=</a:t>
            </a:r>
            <a:r>
              <a:rPr lang="en-US" altLang="zh-CN" sz="1600" dirty="0" err="1">
                <a:latin typeface="Courier New" charset="0"/>
              </a:rPr>
              <a:t>gROOT</a:t>
            </a:r>
            <a:r>
              <a:rPr lang="en-US" altLang="zh-CN" sz="1600" dirty="0">
                <a:latin typeface="Courier New" charset="0"/>
              </a:rPr>
              <a:t>-&gt;</a:t>
            </a:r>
            <a:r>
              <a:rPr lang="en-US" altLang="zh-CN" sz="1600" dirty="0" err="1">
                <a:latin typeface="Courier New" charset="0"/>
              </a:rPr>
              <a:t>GetFunction</a:t>
            </a:r>
            <a:r>
              <a:rPr lang="en-US" altLang="zh-CN" sz="1600" dirty="0">
                <a:latin typeface="Courier New" charset="0"/>
              </a:rPr>
              <a:t>("</a:t>
            </a:r>
            <a:r>
              <a:rPr lang="en-US" altLang="zh-CN" sz="1600" dirty="0" err="1">
                <a:latin typeface="Courier New" charset="0"/>
              </a:rPr>
              <a:t>myfunc</a:t>
            </a:r>
            <a:r>
              <a:rPr lang="en-US" altLang="zh-CN" sz="1600" dirty="0">
                <a:latin typeface="Courier New" charset="0"/>
              </a:rPr>
              <a:t>"); </a:t>
            </a:r>
          </a:p>
          <a:p>
            <a:pPr lvl="1" eaLnBrk="1" hangingPunct="1"/>
            <a:r>
              <a:rPr lang="en-US" altLang="zh-CN" sz="1600" dirty="0">
                <a:latin typeface="Courier New" charset="0"/>
              </a:rPr>
              <a:t>f1-&gt;</a:t>
            </a:r>
            <a:r>
              <a:rPr lang="en-US" altLang="zh-CN" sz="1600" dirty="0" err="1">
                <a:latin typeface="Courier New" charset="0"/>
              </a:rPr>
              <a:t>SetParameters</a:t>
            </a:r>
            <a:r>
              <a:rPr lang="en-US" altLang="zh-CN" sz="1600" dirty="0">
                <a:latin typeface="Courier New" charset="0"/>
              </a:rPr>
              <a:t>(800,1); </a:t>
            </a:r>
          </a:p>
          <a:p>
            <a:pPr lvl="1" eaLnBrk="1" hangingPunct="1"/>
            <a:r>
              <a:rPr lang="en-US" altLang="zh-CN" sz="1600" dirty="0">
                <a:latin typeface="Courier New" charset="0"/>
              </a:rPr>
              <a:t>h1.Fit("</a:t>
            </a:r>
            <a:r>
              <a:rPr lang="en-US" altLang="zh-CN" sz="1600" dirty="0" err="1">
                <a:latin typeface="Courier New" charset="0"/>
              </a:rPr>
              <a:t>myfunc</a:t>
            </a:r>
            <a:r>
              <a:rPr lang="en-US" altLang="zh-CN" sz="1600" dirty="0">
                <a:latin typeface="Courier New" charset="0"/>
              </a:rPr>
              <a:t>"); </a:t>
            </a:r>
          </a:p>
          <a:p>
            <a:pPr eaLnBrk="1" hangingPunct="1"/>
            <a:r>
              <a:rPr lang="en-US" altLang="zh-CN" sz="1600" dirty="0">
                <a:latin typeface="Courier New" charset="0"/>
              </a:rPr>
              <a:t>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57188" y="5857875"/>
            <a:ext cx="8280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Also support member function in class with the form of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Courier New" charset="0"/>
              </a:rPr>
              <a:t>double </a:t>
            </a:r>
            <a:r>
              <a:rPr lang="en-US" altLang="zh-CN" dirty="0" err="1">
                <a:latin typeface="Courier New" charset="0"/>
              </a:rPr>
              <a:t>func</a:t>
            </a:r>
            <a:r>
              <a:rPr lang="en-US" altLang="zh-CN" dirty="0">
                <a:latin typeface="Courier New" charset="0"/>
              </a:rPr>
              <a:t>(double *, double *);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000375" y="2149475"/>
            <a:ext cx="5857875" cy="7080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CC"/>
                </a:solidFill>
                <a:latin typeface="Times New Roman" charset="0"/>
                <a:ea typeface="隶书" charset="0"/>
              </a:rPr>
              <a:t>TF1::TF1(const char* name, void* fcn, Double_t xmin, Double_t xmax, Int_t npar)</a:t>
            </a:r>
            <a:endParaRPr lang="zh-CN" altLang="en-US" sz="2000">
              <a:solidFill>
                <a:srgbClr val="0000CC"/>
              </a:solidFill>
              <a:latin typeface="Times New Roman" charset="0"/>
              <a:ea typeface="隶书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2782888" y="2436813"/>
            <a:ext cx="217487" cy="287337"/>
          </a:xfrm>
          <a:prstGeom prst="line">
            <a:avLst/>
          </a:prstGeom>
          <a:noFill/>
          <a:ln w="57150" cmpd="thickThin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9"/>
          <a:stretch>
            <a:fillRect/>
          </a:stretch>
        </p:blipFill>
        <p:spPr bwMode="auto">
          <a:xfrm>
            <a:off x="6669088" y="3910013"/>
            <a:ext cx="2151062" cy="1390650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8A7CCDE-33D5-114B-863C-48CFEC27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2483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tx2"/>
                </a:solidFill>
                <a:latin typeface="Tw Cen MT" charset="0"/>
              </a:rPr>
              <a:t>国科大科创培训 </a:t>
            </a:r>
            <a:r>
              <a:rPr lang="en-US" altLang="zh-CN">
                <a:solidFill>
                  <a:schemeClr val="tx2"/>
                </a:solidFill>
                <a:latin typeface="Tw Cen MT" charset="0"/>
              </a:rPr>
              <a:t>2021</a:t>
            </a:r>
          </a:p>
        </p:txBody>
      </p:sp>
      <p:sp>
        <p:nvSpPr>
          <p:cNvPr id="27651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161B9FE-1234-504F-8A5B-4ACAB62226E1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17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>
          <a:xfrm>
            <a:off x="0" y="44624"/>
            <a:ext cx="7812360" cy="1162893"/>
          </a:xfrm>
        </p:spPr>
        <p:txBody>
          <a:bodyPr/>
          <a:lstStyle/>
          <a:p>
            <a:pPr algn="ctr">
              <a:buFont typeface="Wingdings" charset="2"/>
              <a:buNone/>
            </a:pPr>
            <a:r>
              <a:rPr kumimoji="0" lang="zh-CN" altLang="en-US" sz="4800" b="1" dirty="0"/>
              <a:t>直方图</a:t>
            </a:r>
            <a:endParaRPr kumimoji="0" lang="en-US" altLang="zh-CN" sz="4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79004"/>
            <a:ext cx="5672569" cy="59492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00412" y="35332"/>
            <a:ext cx="383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$ROOTSYS/tutorials/</a:t>
            </a:r>
            <a:r>
              <a:rPr kumimoji="1" lang="en-US" altLang="zh-CN" dirty="0" err="1"/>
              <a:t>hist</a:t>
            </a:r>
            <a:r>
              <a:rPr kumimoji="1" lang="en-US" altLang="zh-CN" dirty="0"/>
              <a:t>/h1draw.C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14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实验数据样本：容量有限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7F6BD9FD-1326-4E44-851B-C39B92583B3F}" type="slidenum">
              <a:rPr lang="en-US" altLang="zh-CN" smtClean="0"/>
              <a:pPr/>
              <a:t>18</a:t>
            </a:fld>
            <a:endParaRPr lang="en-US" altLang="zh-CN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1509711" y="1595561"/>
          <a:ext cx="5654577" cy="452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图片" r:id="rId3" imgW="4181400" imgH="3105000" progId="Word.Picture.8">
                  <p:embed/>
                </p:oleObj>
              </mc:Choice>
              <mc:Fallback>
                <p:oleObj name="图片" r:id="rId3" imgW="4181400" imgH="3105000" progId="Word.Picture.8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727"/>
                      <a:stretch>
                        <a:fillRect/>
                      </a:stretch>
                    </p:blipFill>
                    <p:spPr bwMode="auto">
                      <a:xfrm>
                        <a:off x="1509711" y="1595561"/>
                        <a:ext cx="5654577" cy="4528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42099" y="6357938"/>
            <a:ext cx="61221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zh-CN" altLang="zh-CN" sz="1800" b="0" i="0" u="none" strike="noStrike" cap="none" normalizeH="0" baseline="0" dirty="0">
                <a:ln>
                  <a:noFill/>
                </a:ln>
                <a:effectLst/>
                <a:latin typeface="+mn-ea"/>
                <a:ea typeface="+mn-ea"/>
              </a:rPr>
              <a:t> (a) 一维散点图；(b) 一维直方图；(c) 带误差</a:t>
            </a:r>
            <a:r>
              <a:rPr lang="zh-CN" altLang="en-US" dirty="0">
                <a:latin typeface="+mn-ea"/>
                <a:ea typeface="+mn-ea"/>
              </a:rPr>
              <a:t>杆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effectLst/>
                <a:latin typeface="+mn-ea"/>
                <a:ea typeface="+mn-ea"/>
              </a:rPr>
              <a:t>的数据点图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09681C-0BAF-C84F-9CE5-644CC396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7490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-7938"/>
            <a:ext cx="8153400" cy="990601"/>
          </a:xfrm>
        </p:spPr>
        <p:txBody>
          <a:bodyPr/>
          <a:lstStyle/>
          <a:p>
            <a:r>
              <a:rPr kumimoji="0" lang="en-US" altLang="zh-CN">
                <a:ea typeface="华文仿宋" charset="-122"/>
              </a:rPr>
              <a:t>What is Histogram</a:t>
            </a:r>
            <a:endParaRPr kumimoji="0" lang="zh-CN" altLang="en-US">
              <a:ea typeface="华文仿宋" charset="-122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589088"/>
            <a:ext cx="4429125" cy="4572000"/>
          </a:xfrm>
        </p:spPr>
        <p:txBody>
          <a:bodyPr/>
          <a:lstStyle/>
          <a:p>
            <a:r>
              <a:rPr kumimoji="0" lang="en-US" altLang="zh-CN" sz="2400" dirty="0">
                <a:ea typeface="华文仿宋" charset="-122"/>
              </a:rPr>
              <a:t>In statistics, a graphical representation, showing a visual impression of the distribution of data. </a:t>
            </a:r>
          </a:p>
          <a:p>
            <a:r>
              <a:rPr kumimoji="0" lang="en-US" altLang="zh-CN" sz="2400" dirty="0">
                <a:ea typeface="华文仿宋" charset="-122"/>
              </a:rPr>
              <a:t>an estimate of the probability distribution of a variable</a:t>
            </a:r>
          </a:p>
          <a:p>
            <a:r>
              <a:rPr kumimoji="0" lang="en-US" altLang="zh-CN" sz="2400" dirty="0">
                <a:ea typeface="华文仿宋" charset="-122"/>
              </a:rPr>
              <a:t>each rectangle erected over discrete intervals (bins)</a:t>
            </a:r>
            <a:endParaRPr kumimoji="0" lang="zh-CN" altLang="en-US" sz="2400" dirty="0">
              <a:ea typeface="华文仿宋" charset="-122"/>
            </a:endParaRPr>
          </a:p>
          <a:p>
            <a:r>
              <a:rPr kumimoji="0" lang="en-US" altLang="zh-CN" sz="2400" dirty="0">
                <a:ea typeface="华文仿宋" charset="-122"/>
              </a:rPr>
              <a:t>A histogram may also be normalized displaying relative frequencies, with the total area equaling 1.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F0DE092-2ABB-6C4D-9B70-05B0A16E0571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60" y="982663"/>
            <a:ext cx="3877500" cy="26511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60" y="3871168"/>
            <a:ext cx="3867539" cy="2582168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7F28DD-DE13-C941-8B54-76FAB341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842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" indent="-15875"/>
            <a:r>
              <a:rPr lang="zh-CN" altLang="en-US" dirty="0"/>
              <a:t>从有限次抽样选出的元素来推断总体的性质，例如总体分布函数或数字特征等，这类问题称为</a:t>
            </a:r>
            <a:r>
              <a:rPr lang="zh-CN" altLang="en-US" dirty="0">
                <a:solidFill>
                  <a:srgbClr val="002060"/>
                </a:solidFill>
              </a:rPr>
              <a:t>统计推断</a:t>
            </a:r>
            <a:endParaRPr lang="en-US" altLang="zh-CN" dirty="0">
              <a:solidFill>
                <a:srgbClr val="00206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样本（子样）及分布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BE5A279-88C3-8B49-AC39-4582A70E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6766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带误差杆</a:t>
            </a:r>
            <a:r>
              <a:rPr kumimoji="1" lang="en-US" altLang="zh-CN" dirty="0"/>
              <a:t>(error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bar)</a:t>
            </a:r>
            <a:r>
              <a:rPr kumimoji="1" lang="zh-CN" altLang="en-US" dirty="0"/>
              <a:t>的直方图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7F6BD9FD-1326-4E44-851B-C39B92583B3F}" type="slidenum">
              <a:rPr lang="en-US" altLang="zh-CN" smtClean="0"/>
              <a:pPr/>
              <a:t>20</a:t>
            </a:fld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0" y="2489251"/>
            <a:ext cx="6284416" cy="35035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13" y="2980359"/>
            <a:ext cx="2573312" cy="2688084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698FC-3613-2F45-8B6E-2BF1082E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0867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09600" y="-7938"/>
            <a:ext cx="8153400" cy="990601"/>
          </a:xfrm>
        </p:spPr>
        <p:txBody>
          <a:bodyPr/>
          <a:lstStyle/>
          <a:p>
            <a:r>
              <a:rPr kumimoji="0" lang="zh-CN" altLang="en-US" dirty="0">
                <a:ea typeface="华文仿宋" charset="-122"/>
              </a:rPr>
              <a:t>直方图的某些统计量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33B800E-8E87-644A-94BF-A5CCE87A70EB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1749" name="Content Placeholder 7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3744416" cy="2592288"/>
          </a:xfrm>
        </p:spPr>
        <p:txBody>
          <a:bodyPr/>
          <a:lstStyle/>
          <a:p>
            <a:r>
              <a:rPr kumimoji="0" lang="zh-CN" altLang="en-US" sz="2800" dirty="0">
                <a:ea typeface="华文仿宋" charset="-122"/>
              </a:rPr>
              <a:t>平均值</a:t>
            </a:r>
            <a:r>
              <a:rPr kumimoji="0" lang="en-US" altLang="zh-CN" sz="2800" dirty="0">
                <a:ea typeface="华文仿宋" charset="-122"/>
              </a:rPr>
              <a:t>Mean 	</a:t>
            </a:r>
          </a:p>
          <a:p>
            <a:r>
              <a:rPr kumimoji="0" lang="zh-CN" altLang="en-US" sz="2800" dirty="0">
                <a:ea typeface="华文仿宋" charset="-122"/>
              </a:rPr>
              <a:t>均方根</a:t>
            </a:r>
            <a:r>
              <a:rPr kumimoji="0" lang="en-US" altLang="zh-CN" sz="2800" dirty="0">
                <a:ea typeface="华文仿宋" charset="-122"/>
              </a:rPr>
              <a:t>RMS</a:t>
            </a:r>
          </a:p>
          <a:p>
            <a:r>
              <a:rPr kumimoji="0" lang="zh-CN" altLang="en-US" sz="2800" dirty="0">
                <a:ea typeface="华文仿宋" charset="-122"/>
              </a:rPr>
              <a:t>子区间宽度</a:t>
            </a:r>
            <a:r>
              <a:rPr kumimoji="0" lang="en-US" altLang="zh-CN" sz="2800" dirty="0">
                <a:ea typeface="华文仿宋" charset="-122"/>
              </a:rPr>
              <a:t>Bin width</a:t>
            </a:r>
          </a:p>
          <a:p>
            <a:r>
              <a:rPr kumimoji="0" lang="zh-CN" altLang="zh-CN" sz="2800" dirty="0">
                <a:ea typeface="华文仿宋" charset="-122"/>
              </a:rPr>
              <a:t>偏度</a:t>
            </a:r>
            <a:r>
              <a:rPr kumimoji="0" lang="en-US" altLang="zh-CN" sz="2800" dirty="0">
                <a:ea typeface="华文仿宋" charset="-122"/>
              </a:rPr>
              <a:t>(</a:t>
            </a:r>
            <a:r>
              <a:rPr kumimoji="0" lang="en-US" altLang="zh-CN" sz="2800" dirty="0" err="1">
                <a:ea typeface="华文仿宋" charset="-122"/>
              </a:rPr>
              <a:t>skewness</a:t>
            </a:r>
            <a:r>
              <a:rPr kumimoji="0" lang="en-US" altLang="zh-CN" sz="2800" dirty="0">
                <a:ea typeface="华文仿宋" charset="-122"/>
              </a:rPr>
              <a:t>)</a:t>
            </a:r>
          </a:p>
          <a:p>
            <a:r>
              <a:rPr kumimoji="0" lang="zh-CN" altLang="en-US" sz="2800" dirty="0">
                <a:ea typeface="华文仿宋" charset="-122"/>
              </a:rPr>
              <a:t>峰度</a:t>
            </a:r>
            <a:r>
              <a:rPr kumimoji="0" lang="en-US" altLang="zh-CN" sz="2800" dirty="0">
                <a:ea typeface="华文仿宋" charset="-122"/>
              </a:rPr>
              <a:t>(Kurtosis)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283865" y="4005064"/>
            <a:ext cx="8501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400" dirty="0"/>
              <a:t>直方图的子区间宽度</a:t>
            </a:r>
            <a:r>
              <a:rPr lang="zh-CN" altLang="en-US" sz="2400" dirty="0">
                <a:latin typeface="Times New Roman" charset="0"/>
                <a:ea typeface="方正书宋简体" charset="0"/>
              </a:rPr>
              <a:t>的</a:t>
            </a:r>
            <a:r>
              <a:rPr lang="zh-CN" altLang="en-US" sz="2400" dirty="0"/>
              <a:t>选择：没有绝对最好的选择，但可以基于数据表达的具体需要进行选择，很取决于分析者的经验。</a:t>
            </a:r>
            <a:br>
              <a:rPr lang="zh-CN" altLang="en-US" sz="2400" dirty="0"/>
            </a:br>
            <a:endParaRPr lang="en-US" altLang="zh-CN" sz="2400" i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982663"/>
            <a:ext cx="4341093" cy="29610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8" y="4888908"/>
            <a:ext cx="7311492" cy="1708444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BEE413-AF4D-344A-A611-02AD0936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7699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609600" y="-7938"/>
            <a:ext cx="8153400" cy="990601"/>
          </a:xfrm>
        </p:spPr>
        <p:txBody>
          <a:bodyPr/>
          <a:lstStyle/>
          <a:p>
            <a:r>
              <a:rPr lang="en-US" altLang="zh-CN" sz="3600">
                <a:latin typeface="Courier" charset="0"/>
                <a:ea typeface="Courier" charset="0"/>
                <a:cs typeface="Courier" charset="0"/>
              </a:rPr>
              <a:t>$ROOTSYS/tutorials/h1simple.C</a:t>
            </a:r>
            <a:endParaRPr lang="zh-CN" altLang="en-US" sz="3600" dirty="0"/>
          </a:p>
        </p:txBody>
      </p:sp>
      <p:sp>
        <p:nvSpPr>
          <p:cNvPr id="35844" name="幻灯片编号占位符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F7024DC-8ABD-2047-A8F8-55C9D0A2C284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22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5845" name="矩形 6"/>
          <p:cNvSpPr>
            <a:spLocks noChangeArrowheads="1"/>
          </p:cNvSpPr>
          <p:nvPr/>
        </p:nvSpPr>
        <p:spPr bwMode="auto">
          <a:xfrm>
            <a:off x="142875" y="1341438"/>
            <a:ext cx="8893175" cy="52625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>
                <a:latin typeface="Courier New" charset="0"/>
              </a:rPr>
              <a:t>// Create some histograms, a profile histogram </a:t>
            </a:r>
          </a:p>
          <a:p>
            <a:pPr eaLnBrk="1" hangingPunct="1"/>
            <a:r>
              <a:rPr lang="en-US" altLang="zh-CN" sz="1400" b="1">
                <a:latin typeface="Courier New" charset="0"/>
              </a:rPr>
              <a:t>TH1F *hpx = new TH1F("hpx","This is the px distribution",100,-4,4);</a:t>
            </a:r>
          </a:p>
          <a:p>
            <a:pPr eaLnBrk="1" hangingPunct="1"/>
            <a:r>
              <a:rPr lang="en-US" altLang="zh-CN" sz="1400" b="1">
                <a:latin typeface="Courier New" charset="0"/>
              </a:rPr>
              <a:t>TH2F *hpxpy = new TH2F("hpxpy","py vs px",40,-4,4,40,-4,4);</a:t>
            </a:r>
          </a:p>
          <a:p>
            <a:pPr eaLnBrk="1" hangingPunct="1"/>
            <a:r>
              <a:rPr lang="en-US" altLang="zh-CN" sz="1400" b="1">
                <a:latin typeface="Courier New" charset="0"/>
              </a:rPr>
              <a:t>TProfile *hprof = new TProfile("hprof","Profile of pz versus px",100,-4,4,0,20);</a:t>
            </a:r>
          </a:p>
          <a:p>
            <a:pPr eaLnBrk="1" hangingPunct="1"/>
            <a:endParaRPr lang="en-US" altLang="zh-CN" sz="1400">
              <a:latin typeface="Courier New" charset="0"/>
            </a:endParaRPr>
          </a:p>
          <a:p>
            <a:pPr eaLnBrk="1" hangingPunct="1"/>
            <a:r>
              <a:rPr lang="en-US" altLang="zh-CN" sz="1400">
                <a:latin typeface="Courier New" charset="0"/>
              </a:rPr>
              <a:t>// Fill histograms randomly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TRandom3 random;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Float_t px, py, pz;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const Int_t kUPDATE = 1000;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for (Int_t i = 0; i &lt; 25000; i++) {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  random.Rannor(px,py);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  pz = px*px + py*py;</a:t>
            </a:r>
          </a:p>
          <a:p>
            <a:pPr eaLnBrk="1" hangingPunct="1"/>
            <a:r>
              <a:rPr lang="en-US" altLang="zh-CN" sz="1400" b="1">
                <a:latin typeface="Courier New" charset="0"/>
              </a:rPr>
              <a:t>  hpx-&gt;Fill(px);</a:t>
            </a:r>
          </a:p>
          <a:p>
            <a:pPr eaLnBrk="1" hangingPunct="1"/>
            <a:r>
              <a:rPr lang="en-US" altLang="zh-CN" sz="1400" b="1">
                <a:latin typeface="Courier New" charset="0"/>
              </a:rPr>
              <a:t>  hpxpy-&gt;Fill(px,py);</a:t>
            </a:r>
          </a:p>
          <a:p>
            <a:pPr eaLnBrk="1" hangingPunct="1"/>
            <a:r>
              <a:rPr lang="en-US" altLang="zh-CN" sz="1400" b="1">
                <a:latin typeface="Courier New" charset="0"/>
              </a:rPr>
              <a:t>  hprof-&gt;Fill(px,pz);</a:t>
            </a:r>
          </a:p>
          <a:p>
            <a:pPr eaLnBrk="1" hangingPunct="1"/>
            <a:endParaRPr lang="en-US" altLang="zh-CN" sz="1400">
              <a:latin typeface="Courier New" charset="0"/>
            </a:endParaRPr>
          </a:p>
          <a:p>
            <a:pPr eaLnBrk="1" hangingPunct="1"/>
            <a:r>
              <a:rPr lang="en-US" altLang="zh-CN" sz="1400">
                <a:latin typeface="Courier New" charset="0"/>
              </a:rPr>
              <a:t>if (i &amp;&amp; (i%kUPDATE) == 0) {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  if (i == kUPDATE) </a:t>
            </a:r>
            <a:r>
              <a:rPr lang="en-US" altLang="zh-CN" sz="1400" b="1">
                <a:latin typeface="Courier New" charset="0"/>
              </a:rPr>
              <a:t>hpx-&gt;Draw();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  c1-&gt;Modified();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  c1-&gt;Update();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  if (gSystem-&gt;ProcessEvents())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     break;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  }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}</a:t>
            </a:r>
            <a:endParaRPr lang="zh-CN" altLang="en-US" sz="1400">
              <a:latin typeface="Courier New" charset="0"/>
            </a:endParaRPr>
          </a:p>
        </p:txBody>
      </p:sp>
      <p:pic>
        <p:nvPicPr>
          <p:cNvPr id="35846" name="图片 8" descr="屏幕快照 2014-03-04 23.06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92375"/>
            <a:ext cx="46863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488923" y="6111637"/>
            <a:ext cx="37753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CN" altLang="en-US"/>
              <a:t>改为</a:t>
            </a:r>
            <a:r>
              <a:rPr kumimoji="1" lang="en-US" altLang="zh-CN" dirty="0"/>
              <a:t>Draw(“e”)</a:t>
            </a:r>
            <a:r>
              <a:rPr kumimoji="1" lang="zh-CN" altLang="en-US" dirty="0"/>
              <a:t> 或 </a:t>
            </a:r>
            <a:r>
              <a:rPr kumimoji="1" lang="en-US" altLang="zh-CN" dirty="0"/>
              <a:t>Draw(“L”)</a:t>
            </a:r>
            <a:r>
              <a:rPr kumimoji="1" lang="zh-CN" altLang="en-US" dirty="0"/>
              <a:t> 试试？ </a:t>
            </a:r>
          </a:p>
        </p:txBody>
      </p:sp>
      <p:sp>
        <p:nvSpPr>
          <p:cNvPr id="3" name="右箭头 2"/>
          <p:cNvSpPr/>
          <p:nvPr/>
        </p:nvSpPr>
        <p:spPr>
          <a:xfrm rot="15425401">
            <a:off x="3284031" y="5573479"/>
            <a:ext cx="689732" cy="12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8514D8-1B9B-9547-AE59-A3D8DA69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27727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F3348D1-39D0-BD48-8E7F-4DB3D85008F1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23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994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zh-CN" altLang="en-US" dirty="0"/>
              <a:t>画图选项</a:t>
            </a:r>
            <a:r>
              <a:rPr kumimoji="0" lang="en-US" altLang="zh-CN" dirty="0"/>
              <a:t>Draw Options</a:t>
            </a:r>
          </a:p>
        </p:txBody>
      </p:sp>
      <p:sp>
        <p:nvSpPr>
          <p:cNvPr id="3994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495326"/>
            <a:ext cx="81534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zh-CN" sz="2600" dirty="0"/>
              <a:t>ROOT</a:t>
            </a:r>
            <a:r>
              <a:rPr kumimoji="0" lang="zh-CN" altLang="en-US" sz="2600" dirty="0"/>
              <a:t>中各种图形显示都可以通过画图选项来控制</a:t>
            </a:r>
          </a:p>
          <a:p>
            <a:pPr>
              <a:lnSpc>
                <a:spcPct val="90000"/>
              </a:lnSpc>
            </a:pPr>
            <a:r>
              <a:rPr kumimoji="0" lang="zh-CN" altLang="en-US" sz="2600" dirty="0"/>
              <a:t>大小写不敏感、多个选项可以同时写在一起</a:t>
            </a:r>
          </a:p>
          <a:p>
            <a:pPr marL="3190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kumimoji="0" lang="zh-CN" altLang="en-US" sz="2600" dirty="0"/>
              <a:t>详细内容见用户指南</a:t>
            </a:r>
            <a:r>
              <a:rPr kumimoji="0" lang="en-US" altLang="zh-CN" dirty="0"/>
              <a:t>ROOT User Guide</a:t>
            </a:r>
            <a:br>
              <a:rPr kumimoji="0" lang="zh-CN" altLang="en-US" dirty="0"/>
            </a:br>
            <a:r>
              <a:rPr kumimoji="0" lang="zh-CN" altLang="en-US" sz="2000" dirty="0">
                <a:solidFill>
                  <a:srgbClr val="00B0F0"/>
                </a:solidFill>
                <a:latin typeface="Courier" charset="0"/>
                <a:ea typeface="Courier" charset="0"/>
                <a:cs typeface="Courier" charset="0"/>
              </a:rPr>
              <a:t>科创计划</a:t>
            </a:r>
            <a:r>
              <a:rPr kumimoji="0" lang="en-US" altLang="zh-CN" sz="2000" dirty="0">
                <a:solidFill>
                  <a:srgbClr val="00B0F0"/>
                </a:solidFill>
                <a:latin typeface="Courier" charset="0"/>
                <a:ea typeface="Courier" charset="0"/>
                <a:cs typeface="Courier" charset="0"/>
              </a:rPr>
              <a:t>2016 &gt;ROOT &gt;ROOTUsersGuideA4-v5.34.pdf</a:t>
            </a:r>
            <a:endParaRPr kumimoji="0" lang="zh-CN" altLang="en-US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r>
              <a:rPr kumimoji="0" lang="zh-CN" altLang="en-US" sz="2600" dirty="0"/>
              <a:t>直方图画图选项： </a:t>
            </a:r>
            <a:r>
              <a:rPr kumimoji="0" lang="en-US" altLang="zh-CN" sz="2600" dirty="0"/>
              <a:t>Sec.3.82</a:t>
            </a:r>
            <a:r>
              <a:rPr kumimoji="0" lang="zh-CN" altLang="en-US" sz="2600" dirty="0"/>
              <a:t> </a:t>
            </a:r>
            <a:r>
              <a:rPr kumimoji="0" lang="en-US" altLang="zh-CN" sz="2600" dirty="0"/>
              <a:t>on</a:t>
            </a:r>
            <a:r>
              <a:rPr kumimoji="0" lang="zh-CN" altLang="en-US" sz="2600" dirty="0"/>
              <a:t> </a:t>
            </a:r>
            <a:r>
              <a:rPr kumimoji="0" lang="en-US" altLang="zh-CN" sz="2600" dirty="0"/>
              <a:t>page</a:t>
            </a:r>
            <a:r>
              <a:rPr kumimoji="0" lang="zh-CN" altLang="en-US" sz="2600" dirty="0"/>
              <a:t> </a:t>
            </a:r>
            <a:r>
              <a:rPr kumimoji="0" lang="en-US" altLang="zh-CN" sz="2600" dirty="0"/>
              <a:t>60</a:t>
            </a:r>
            <a:r>
              <a:rPr kumimoji="0" lang="zh-CN" altLang="en-US" sz="2600" dirty="0"/>
              <a:t> </a:t>
            </a:r>
            <a:br>
              <a:rPr kumimoji="0" lang="zh-CN" altLang="en-US" sz="2600" dirty="0"/>
            </a:br>
            <a:r>
              <a:rPr kumimoji="0" lang="zh-CN" altLang="en-US" sz="2600" dirty="0"/>
              <a:t>例程：</a:t>
            </a:r>
            <a:r>
              <a:rPr kumimoji="0" lang="en-US" altLang="zh-CN" sz="2600" dirty="0"/>
              <a:t> </a:t>
            </a:r>
            <a:r>
              <a:rPr kumimoji="0" lang="en-US" altLang="zh-CN" sz="2400" dirty="0">
                <a:latin typeface="Courier" charset="0"/>
                <a:ea typeface="Courier" charset="0"/>
                <a:cs typeface="Courier" charset="0"/>
              </a:rPr>
              <a:t>$ROOTSYS/tutorials/</a:t>
            </a:r>
            <a:r>
              <a:rPr kumimoji="0" lang="en-US" altLang="zh-CN" sz="2400" dirty="0" err="1">
                <a:latin typeface="Courier" charset="0"/>
                <a:ea typeface="Courier" charset="0"/>
                <a:cs typeface="Courier" charset="0"/>
              </a:rPr>
              <a:t>hist</a:t>
            </a:r>
            <a:r>
              <a:rPr kumimoji="0" lang="en-US" altLang="zh-CN" sz="2400" dirty="0">
                <a:latin typeface="Courier" charset="0"/>
                <a:ea typeface="Courier" charset="0"/>
                <a:cs typeface="Courier" charset="0"/>
              </a:rPr>
              <a:t>/draw2dopt.C</a:t>
            </a:r>
            <a:endParaRPr kumimoji="0" lang="en-US" altLang="zh-CN" sz="26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90000"/>
              </a:lnSpc>
            </a:pPr>
            <a:r>
              <a:rPr kumimoji="0" lang="zh-CN" altLang="en-US" sz="2600" dirty="0"/>
              <a:t>曲线</a:t>
            </a:r>
            <a:r>
              <a:rPr lang="en-US" altLang="zh-CN" sz="2800" dirty="0" err="1"/>
              <a:t>TGraph</a:t>
            </a:r>
            <a:r>
              <a:rPr lang="en-US" altLang="zh-CN" sz="2800" dirty="0"/>
              <a:t> </a:t>
            </a:r>
            <a:r>
              <a:rPr lang="zh-CN" altLang="en-US" sz="2800" dirty="0"/>
              <a:t>画图选项： </a:t>
            </a:r>
            <a:r>
              <a:rPr lang="en-US" altLang="zh-CN" sz="2800" dirty="0"/>
              <a:t>Sec.4.1.1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page</a:t>
            </a:r>
            <a:r>
              <a:rPr lang="zh-CN" altLang="en-US" sz="2800" dirty="0"/>
              <a:t> </a:t>
            </a:r>
            <a:r>
              <a:rPr lang="en-US" altLang="zh-CN" sz="2800" dirty="0"/>
              <a:t>99</a:t>
            </a:r>
            <a:endParaRPr kumimoji="0" lang="zh-CN" altLang="en-US" sz="2600" dirty="0"/>
          </a:p>
          <a:p>
            <a:pPr>
              <a:lnSpc>
                <a:spcPct val="90000"/>
              </a:lnSpc>
            </a:pPr>
            <a:r>
              <a:rPr kumimoji="0" lang="zh-CN" altLang="en-US" sz="2600" dirty="0">
                <a:solidFill>
                  <a:srgbClr val="C00000"/>
                </a:solidFill>
              </a:rPr>
              <a:t>不同对象同时画在一起，使用</a:t>
            </a:r>
            <a:r>
              <a:rPr kumimoji="0" lang="en-US" altLang="zh-CN" sz="2600" dirty="0">
                <a:solidFill>
                  <a:srgbClr val="C00000"/>
                </a:solidFill>
              </a:rPr>
              <a:t>“</a:t>
            </a:r>
            <a:r>
              <a:rPr lang="en-US" altLang="zh-CN" sz="2800" i="1" dirty="0">
                <a:solidFill>
                  <a:srgbClr val="C00000"/>
                </a:solidFill>
              </a:rPr>
              <a:t>SAME </a:t>
            </a:r>
            <a:r>
              <a:rPr kumimoji="0" lang="en-US" altLang="zh-CN" sz="2600" dirty="0">
                <a:solidFill>
                  <a:srgbClr val="C00000"/>
                </a:solidFill>
              </a:rPr>
              <a:t>“</a:t>
            </a:r>
            <a:r>
              <a:rPr kumimoji="0" lang="zh-CN" altLang="en-US" sz="2600" dirty="0">
                <a:solidFill>
                  <a:srgbClr val="C00000"/>
                </a:solidFill>
              </a:rPr>
              <a:t>选项</a:t>
            </a:r>
          </a:p>
          <a:p>
            <a:pPr>
              <a:lnSpc>
                <a:spcPct val="90000"/>
              </a:lnSpc>
            </a:pPr>
            <a:r>
              <a:rPr lang="zh-CN" altLang="en-US" sz="2800" dirty="0"/>
              <a:t>关于颜色，样式等选项，也可以在</a:t>
            </a:r>
            <a:r>
              <a:rPr lang="en-US" altLang="zh-CN" sz="2800" dirty="0" err="1"/>
              <a:t>marco</a:t>
            </a:r>
            <a:r>
              <a:rPr lang="zh-CN" altLang="en-US" sz="2800" dirty="0"/>
              <a:t> </a:t>
            </a:r>
            <a:r>
              <a:rPr lang="en-US" altLang="zh-CN" sz="2800" dirty="0"/>
              <a:t>file</a:t>
            </a:r>
            <a:r>
              <a:rPr lang="zh-CN" altLang="en-US" sz="2800" dirty="0"/>
              <a:t>中设置。</a:t>
            </a:r>
            <a:r>
              <a:rPr lang="zh-CN" altLang="en-US" sz="2800" b="1" dirty="0">
                <a:solidFill>
                  <a:srgbClr val="0070C0"/>
                </a:solidFill>
              </a:rPr>
              <a:t>建议先在图形界面上尝试</a:t>
            </a:r>
            <a:r>
              <a:rPr lang="zh-CN" altLang="en-US" sz="2800" dirty="0"/>
              <a:t>。</a:t>
            </a:r>
            <a:endParaRPr lang="en-US" altLang="zh-CN" sz="2800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5D236C4-B1E5-FB4E-9414-F611F6B9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58684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F14BC67-EB40-5740-B1A8-9408D2512DD3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24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553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The User Interface for Histograms</a:t>
            </a:r>
            <a:endParaRPr kumimoji="0" lang="zh-CN" altLang="en-US"/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36763"/>
            <a:ext cx="6624637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1989138"/>
            <a:ext cx="14065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E1CF186-DCEC-6548-ABA5-4315C179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87052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练习！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357298"/>
            <a:ext cx="8066856" cy="4572000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>
                <a:latin typeface="Courier" charset="0"/>
                <a:ea typeface="Courier" charset="0"/>
                <a:cs typeface="Courier" charset="0"/>
              </a:rPr>
              <a:t>把例程</a:t>
            </a:r>
            <a:r>
              <a:rPr kumimoji="1" lang="en-US" altLang="zh-CN" dirty="0">
                <a:latin typeface="Courier" charset="0"/>
                <a:ea typeface="Courier" charset="0"/>
                <a:cs typeface="Courier" charset="0"/>
              </a:rPr>
              <a:t>$ROOTSYS/</a:t>
            </a:r>
            <a:r>
              <a:rPr lang="en-US" altLang="zh-CN" dirty="0">
                <a:latin typeface="Courier" charset="0"/>
                <a:ea typeface="Courier" charset="0"/>
                <a:cs typeface="Courier" charset="0"/>
              </a:rPr>
              <a:t>tutorials/h1simple.C </a:t>
            </a:r>
            <a:r>
              <a:rPr lang="zh-CN" altLang="en-US" dirty="0">
                <a:latin typeface="Courier" charset="0"/>
                <a:ea typeface="Courier" charset="0"/>
                <a:cs typeface="Courier" charset="0"/>
              </a:rPr>
              <a:t>复制到主目录，进行如下改造：</a:t>
            </a:r>
          </a:p>
          <a:p>
            <a:r>
              <a:rPr kumimoji="1" lang="zh-CN" altLang="en-US" dirty="0">
                <a:latin typeface="Courier" charset="0"/>
                <a:ea typeface="Courier" charset="0"/>
                <a:cs typeface="Courier" charset="0"/>
              </a:rPr>
              <a:t>画出</a:t>
            </a:r>
            <a:r>
              <a:rPr kumimoji="1" lang="en-US" altLang="zh-CN" dirty="0" err="1">
                <a:latin typeface="Courier" charset="0"/>
                <a:ea typeface="Courier" charset="0"/>
                <a:cs typeface="Courier" charset="0"/>
              </a:rPr>
              <a:t>px:py</a:t>
            </a:r>
            <a:r>
              <a:rPr kumimoji="1" lang="zh-CN" altLang="en-US" dirty="0">
                <a:latin typeface="Courier" charset="0"/>
                <a:ea typeface="Courier" charset="0"/>
                <a:cs typeface="Courier" charset="0"/>
              </a:rPr>
              <a:t>的二维直方图</a:t>
            </a:r>
            <a:r>
              <a:rPr kumimoji="1" lang="en-US" altLang="zh-CN" dirty="0">
                <a:latin typeface="Courier" charset="0"/>
                <a:ea typeface="Courier" charset="0"/>
                <a:cs typeface="Courier" charset="0"/>
              </a:rPr>
              <a:t>TH2F</a:t>
            </a:r>
            <a:r>
              <a:rPr kumimoji="1" lang="zh-CN" altLang="en-US" dirty="0">
                <a:latin typeface="Courier" charset="0"/>
                <a:ea typeface="Courier" charset="0"/>
                <a:cs typeface="Courier" charset="0"/>
              </a:rPr>
              <a:t>，并使用画图选项</a:t>
            </a:r>
            <a:r>
              <a:rPr kumimoji="1" lang="en-US" altLang="zh-CN" dirty="0">
                <a:latin typeface="Courier" charset="0"/>
                <a:ea typeface="Courier" charset="0"/>
                <a:cs typeface="Courier" charset="0"/>
              </a:rPr>
              <a:t>LEGO</a:t>
            </a:r>
            <a:endParaRPr kumimoji="1" lang="zh-CN" alt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zh-CN" altLang="en-US" dirty="0">
                <a:latin typeface="Courier" charset="0"/>
                <a:ea typeface="Courier" charset="0"/>
                <a:cs typeface="Courier" charset="0"/>
              </a:rPr>
              <a:t>画出</a:t>
            </a:r>
            <a:r>
              <a:rPr lang="en-US" altLang="zh-CN" dirty="0" err="1">
                <a:latin typeface="Courier" charset="0"/>
                <a:ea typeface="Courier" charset="0"/>
                <a:cs typeface="Courier" charset="0"/>
              </a:rPr>
              <a:t>px:py:pz</a:t>
            </a:r>
            <a:r>
              <a:rPr lang="zh-CN" altLang="en-US" dirty="0">
                <a:latin typeface="Courier" charset="0"/>
                <a:ea typeface="Courier" charset="0"/>
                <a:cs typeface="Courier" charset="0"/>
              </a:rPr>
              <a:t>的三维直方图</a:t>
            </a:r>
            <a:r>
              <a:rPr lang="en-US" altLang="zh-CN" dirty="0">
                <a:latin typeface="Courier" charset="0"/>
                <a:ea typeface="Courier" charset="0"/>
                <a:cs typeface="Courier" charset="0"/>
              </a:rPr>
              <a:t>TH3F</a:t>
            </a:r>
            <a:endParaRPr kumimoji="1" lang="zh-CN" alt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7F6BD9FD-1326-4E44-851B-C39B92583B3F}" type="slidenum">
              <a:rPr lang="en-US" altLang="zh-CN" smtClean="0"/>
              <a:pPr/>
              <a:t>25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05064"/>
            <a:ext cx="3641445" cy="24889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65192"/>
            <a:ext cx="3667248" cy="2493947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07EDD2-79AF-6D4D-8306-93A0485D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29765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实验分布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2420888"/>
            <a:ext cx="82772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24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实验分辨函数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484784"/>
            <a:ext cx="82962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6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实验分布 </a:t>
            </a:r>
            <a:r>
              <a:rPr lang="en-US" altLang="zh-CN" dirty="0"/>
              <a:t>pdf  </a:t>
            </a:r>
            <a:r>
              <a:rPr lang="zh-CN" altLang="en-US" dirty="0"/>
              <a:t>的两种极端情形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59" y="1484784"/>
            <a:ext cx="8296275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223628" y="3311007"/>
                <a:ext cx="6696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利用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CN" altLang="en-US" b="1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14:m>
                  <m:oMath xmlns:m="http://schemas.openxmlformats.org/officeDocument/2006/math">
                    <m:r>
                      <a:rPr lang="zh-CN" altLang="en-US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CN" altLang="en-US" b="1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粒子的</a:t>
                </a:r>
                <a:r>
                  <a:rPr lang="en-US" altLang="zh-CN" b="1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line shape, </a:t>
                </a:r>
                <a:r>
                  <a:rPr lang="zh-CN" altLang="en-US" b="1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电子束流能散可以忽略</a:t>
                </a: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3311007"/>
                <a:ext cx="669674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2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403648" y="5568608"/>
                <a:ext cx="6696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 i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利用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𝐽</m:t>
                    </m:r>
                    <m:r>
                      <a:rPr lang="en-US" altLang="zh-CN">
                        <a:latin typeface="Cambria Math"/>
                      </a:rPr>
                      <m:t>/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l-GR" altLang="zh-CN">
                        <a:latin typeface="Cambria Math"/>
                      </a:rPr>
                      <m:t>→</m:t>
                    </m:r>
                    <m:r>
                      <a:rPr lang="en-US" altLang="zh-CN">
                        <a:latin typeface="Cambria Math"/>
                      </a:rPr>
                      <m:t>3</m:t>
                    </m:r>
                    <m:r>
                      <a:rPr lang="zh-CN" altLang="el-GR">
                        <a:latin typeface="Cambria Math"/>
                      </a:rPr>
                      <m:t>𝜋</m:t>
                    </m:r>
                  </m:oMath>
                </a14:m>
                <a:r>
                  <a:rPr lang="zh-CN" altLang="en-US" dirty="0"/>
                  <a:t>重建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zh-CN" altLang="en-US" dirty="0"/>
                  <a:t>粒子时，拟合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𝐽</m:t>
                    </m:r>
                    <m:r>
                      <a:rPr lang="en-US" altLang="zh-CN">
                        <a:latin typeface="Cambria Math"/>
                      </a:rPr>
                      <m:t>/</m:t>
                    </m:r>
                    <m:r>
                      <a:rPr lang="el-GR" altLang="zh-CN">
                        <a:latin typeface="Cambria Math"/>
                      </a:rPr>
                      <m:t>𝛹</m:t>
                    </m:r>
                  </m:oMath>
                </a14:m>
                <a:r>
                  <a:rPr lang="zh-CN" altLang="en-US" dirty="0"/>
                  <a:t>质量谱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68608"/>
                <a:ext cx="66967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2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908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测量误差正态近似的实验分布 </a:t>
            </a:r>
            <a:r>
              <a:rPr lang="en-US" altLang="zh-CN" dirty="0"/>
              <a:t>pdf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036994"/>
            <a:ext cx="81343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0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统计量</a:t>
            </a:r>
            <a:r>
              <a:rPr lang="zh-CN" altLang="en-US"/>
              <a:t>：统计样本中随机变量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9" y="1412776"/>
            <a:ext cx="4209675" cy="8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52515"/>
            <a:ext cx="6912768" cy="87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697340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1" y="5157192"/>
            <a:ext cx="1832500" cy="60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42912"/>
            <a:ext cx="1137667" cy="83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3322" y="607239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注意：方差计算中分母为</a:t>
            </a:r>
            <a:r>
              <a:rPr lang="en-US" altLang="zh-CN" sz="2000">
                <a:solidFill>
                  <a:srgbClr val="FF0000"/>
                </a:solidFill>
              </a:rPr>
              <a:t>n-1</a:t>
            </a:r>
            <a:r>
              <a:rPr lang="zh-CN" altLang="en-US" sz="2000">
                <a:solidFill>
                  <a:srgbClr val="FF0000"/>
                </a:solidFill>
              </a:rPr>
              <a:t>，不是</a:t>
            </a:r>
            <a:r>
              <a:rPr lang="en-US" altLang="zh-CN" sz="2000">
                <a:solidFill>
                  <a:srgbClr val="FF0000"/>
                </a:solidFill>
              </a:rPr>
              <a:t>n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74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指数原分布和正态实验分辨函数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63" y="1499387"/>
            <a:ext cx="3994137" cy="38884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59218"/>
            <a:ext cx="4535254" cy="42032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15616" y="5837019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这一性质可用来从实验分布(实验数据)直接确定指数原分布的参数 λ (例如不稳定粒子的衰变常数)</a:t>
            </a:r>
          </a:p>
        </p:txBody>
      </p:sp>
    </p:spTree>
    <p:extLst>
      <p:ext uri="{BB962C8B-B14F-4D97-AF65-F5344CB8AC3E}">
        <p14:creationId xmlns:p14="http://schemas.microsoft.com/office/powerpoint/2010/main" val="2644595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正态原分布和正态实验分辨函数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63" y="1772816"/>
            <a:ext cx="78676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46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原分布为均匀分布，分辨函数为正态分布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412776"/>
            <a:ext cx="77057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39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探测效率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48" y="1344334"/>
            <a:ext cx="7435552" cy="525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73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60" y="1268760"/>
            <a:ext cx="8156679" cy="5299244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严格方法</a:t>
            </a:r>
          </a:p>
        </p:txBody>
      </p:sp>
    </p:spTree>
    <p:extLst>
      <p:ext uri="{BB962C8B-B14F-4D97-AF65-F5344CB8AC3E}">
        <p14:creationId xmlns:p14="http://schemas.microsoft.com/office/powerpoint/2010/main" val="3927868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近似方法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081212"/>
            <a:ext cx="83724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9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56692"/>
            <a:ext cx="7716018" cy="531266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复合概率密度</a:t>
            </a:r>
          </a:p>
        </p:txBody>
      </p:sp>
    </p:spTree>
    <p:extLst>
      <p:ext uri="{BB962C8B-B14F-4D97-AF65-F5344CB8AC3E}">
        <p14:creationId xmlns:p14="http://schemas.microsoft.com/office/powerpoint/2010/main" val="4272009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例：包含共振峰的不变质量谱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" y="2739472"/>
            <a:ext cx="9131196" cy="37438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798554"/>
            <a:ext cx="3117332" cy="263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45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统计量的</a:t>
            </a:r>
            <a:r>
              <a:rPr lang="zh-CN" altLang="zh-CN"/>
              <a:t>数字</a:t>
            </a:r>
            <a:r>
              <a:rPr lang="zh-CN" altLang="en-US"/>
              <a:t>特征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584059" cy="47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7" y="2204864"/>
            <a:ext cx="1606674" cy="68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339752" y="141277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CC"/>
                </a:solidFill>
              </a:rPr>
              <a:t>样本平均与总体有相同的数学期望。</a:t>
            </a:r>
            <a:r>
              <a:rPr lang="zh-CN" altLang="en-US" sz="2000" u="sng" dirty="0"/>
              <a:t>总体的数学期望可由样本平均作为近似</a:t>
            </a:r>
            <a:r>
              <a:rPr lang="zh-CN" altLang="en-US" sz="2000" dirty="0"/>
              <a:t>（当子样容量</a:t>
            </a:r>
            <a:r>
              <a:rPr lang="en-US" altLang="zh-CN" sz="2000" dirty="0"/>
              <a:t>n</a:t>
            </a:r>
            <a:r>
              <a:rPr lang="zh-CN" altLang="en-US" sz="2000" dirty="0"/>
              <a:t>足够大）。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555776" y="2756247"/>
                <a:ext cx="5849678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u="sng" dirty="0">
                    <a:solidFill>
                      <a:srgbClr val="002060"/>
                    </a:solidFill>
                  </a:rPr>
                  <a:t>通过多次测量可改善测量精度，相对精度为</a:t>
                </a:r>
                <a14:m>
                  <m:oMath xmlns:m="http://schemas.openxmlformats.org/officeDocument/2006/math">
                    <m:r>
                      <a:rPr lang="en-US" altLang="zh-CN" sz="2000" b="0" i="1" u="sng" smtClean="0">
                        <a:solidFill>
                          <a:srgbClr val="002060"/>
                        </a:solidFill>
                        <a:latin typeface="Cambria Math"/>
                      </a:rPr>
                      <m:t>1/√</m:t>
                    </m:r>
                    <m:r>
                      <a:rPr lang="en-US" altLang="zh-CN" sz="2000" b="0" i="1" u="sng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zh-CN" altLang="en-US" sz="2000" u="sng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756247"/>
                <a:ext cx="5849678" cy="423514"/>
              </a:xfrm>
              <a:prstGeom prst="rect">
                <a:avLst/>
              </a:prstGeom>
              <a:blipFill rotWithShape="0">
                <a:blip r:embed="rId4"/>
                <a:stretch>
                  <a:fillRect l="-1042"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22805"/>
            <a:ext cx="3960440" cy="38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5496" y="3630680"/>
            <a:ext cx="6217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Times New Roman" charset="0"/>
                <a:ea typeface="方正书宋简体" charset="0"/>
                <a:cs typeface="Times New Roman" charset="0"/>
              </a:rPr>
              <a:t>子样方差</a:t>
            </a:r>
            <a:r>
              <a:rPr lang="en-US" sz="2000" i="1" dirty="0">
                <a:solidFill>
                  <a:srgbClr val="0000FF"/>
                </a:solidFill>
                <a:latin typeface="Times New Roman" charset="0"/>
                <a:ea typeface="方正书宋简体" charset="0"/>
              </a:rPr>
              <a:t>S</a:t>
            </a:r>
            <a:r>
              <a:rPr lang="en-US" sz="2000" baseline="30000" dirty="0">
                <a:solidFill>
                  <a:srgbClr val="0000FF"/>
                </a:solidFill>
                <a:latin typeface="Times New Roman" charset="0"/>
                <a:ea typeface="方正书宋简体" charset="0"/>
              </a:rPr>
              <a:t>2</a:t>
            </a:r>
            <a:r>
              <a:rPr lang="zh-CN" altLang="en-US" sz="2000" dirty="0">
                <a:solidFill>
                  <a:srgbClr val="0000FF"/>
                </a:solidFill>
                <a:latin typeface="Times New Roman" charset="0"/>
                <a:ea typeface="方正书宋简体" charset="0"/>
                <a:cs typeface="Times New Roman" charset="0"/>
              </a:rPr>
              <a:t>的期望值等于总体方差。</a:t>
            </a:r>
            <a:r>
              <a:rPr lang="zh-CN" altLang="en-US" sz="2000" u="sng" dirty="0">
                <a:latin typeface="Times New Roman" charset="0"/>
                <a:ea typeface="方正书宋简体" charset="0"/>
                <a:cs typeface="Times New Roman" charset="0"/>
              </a:rPr>
              <a:t>总体方差可用子样方差</a:t>
            </a:r>
            <a:r>
              <a:rPr lang="en-US" sz="2000" i="1" u="sng" dirty="0">
                <a:latin typeface="Times New Roman" charset="0"/>
                <a:ea typeface="方正书宋简体" charset="0"/>
              </a:rPr>
              <a:t>S</a:t>
            </a:r>
            <a:r>
              <a:rPr lang="en-US" sz="2000" u="sng" baseline="30000" dirty="0">
                <a:latin typeface="Times New Roman" charset="0"/>
                <a:ea typeface="方正书宋简体" charset="0"/>
              </a:rPr>
              <a:t>2</a:t>
            </a:r>
            <a:r>
              <a:rPr lang="en-US" sz="2000" u="sng" dirty="0">
                <a:latin typeface="Times New Roman" charset="0"/>
                <a:ea typeface="方正书宋简体" charset="0"/>
              </a:rPr>
              <a:t> </a:t>
            </a:r>
            <a:r>
              <a:rPr lang="zh-CN" altLang="en-US" sz="2000" u="sng" dirty="0">
                <a:latin typeface="Times New Roman" charset="0"/>
                <a:ea typeface="方正书宋简体" charset="0"/>
                <a:cs typeface="Times New Roman" charset="0"/>
              </a:rPr>
              <a:t>作为近似</a:t>
            </a:r>
            <a:r>
              <a:rPr lang="zh-CN" altLang="en-US" sz="2000" dirty="0">
                <a:latin typeface="Times New Roman" charset="0"/>
                <a:ea typeface="方正书宋简体" charset="0"/>
                <a:cs typeface="Times New Roman" charset="0"/>
              </a:rPr>
              <a:t>（当子样容量</a:t>
            </a:r>
            <a:r>
              <a:rPr lang="fr-FR" sz="2000" i="1" dirty="0">
                <a:latin typeface="Times New Roman" charset="0"/>
                <a:ea typeface="方正书宋简体" charset="0"/>
              </a:rPr>
              <a:t>n</a:t>
            </a:r>
            <a:r>
              <a:rPr lang="zh-CN" altLang="en-US" sz="2000" dirty="0">
                <a:latin typeface="Times New Roman" charset="0"/>
                <a:ea typeface="方正书宋简体" charset="0"/>
                <a:cs typeface="Times New Roman" charset="0"/>
              </a:rPr>
              <a:t>足够大）</a:t>
            </a:r>
            <a:r>
              <a:rPr lang="en-US" sz="20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60" y="3751188"/>
            <a:ext cx="1676400" cy="469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3064" y="4739660"/>
            <a:ext cx="7792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  <a:tabLst>
                <a:tab pos="4667250" algn="r"/>
              </a:tabLst>
            </a:pPr>
            <a:r>
              <a:rPr lang="zh-CN" altLang="en-US" sz="2400" b="1" dirty="0">
                <a:solidFill>
                  <a:srgbClr val="008000"/>
                </a:solidFill>
                <a:latin typeface="Times New Roman" charset="0"/>
                <a:ea typeface="方正书宋简体" charset="0"/>
              </a:rPr>
              <a:t>这些式子的意义在于，当</a:t>
            </a:r>
            <a:r>
              <a:rPr lang="fr-FR" sz="2400" b="1" i="1" dirty="0">
                <a:solidFill>
                  <a:srgbClr val="008000"/>
                </a:solidFill>
                <a:latin typeface="Times New Roman" charset="0"/>
                <a:ea typeface="方正书宋简体" charset="0"/>
              </a:rPr>
              <a:t>n</a:t>
            </a:r>
            <a:r>
              <a:rPr lang="zh-CN" altLang="en-US" sz="2400" b="1" dirty="0">
                <a:solidFill>
                  <a:srgbClr val="008000"/>
                </a:solidFill>
                <a:latin typeface="Times New Roman" charset="0"/>
                <a:ea typeface="方正书宋简体" charset="0"/>
              </a:rPr>
              <a:t>充分大，可以用实验测量值（样本值）直接算得总体的数学期望和方差的近似值，而不需要对总体的</a:t>
            </a:r>
            <a:r>
              <a:rPr lang="fr-FR" sz="2400" b="1" dirty="0" err="1">
                <a:solidFill>
                  <a:srgbClr val="008000"/>
                </a:solidFill>
                <a:latin typeface="Times New Roman" charset="0"/>
                <a:ea typeface="方正书宋简体" charset="0"/>
              </a:rPr>
              <a:t>pdf</a:t>
            </a:r>
            <a:r>
              <a:rPr lang="zh-CN" altLang="en-US" sz="2400" b="1" dirty="0">
                <a:solidFill>
                  <a:srgbClr val="008000"/>
                </a:solidFill>
                <a:latin typeface="Times New Roman" charset="0"/>
                <a:ea typeface="方正书宋简体" charset="0"/>
              </a:rPr>
              <a:t>有所了解，事情变得简单而且可以实际操作。</a:t>
            </a:r>
            <a:endParaRPr lang="en-US" sz="2400" dirty="0">
              <a:effectLst/>
              <a:latin typeface="Times New Roman" charset="0"/>
              <a:ea typeface="方正书宋简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2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几个特殊总体分布的抽样分布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2904" y="1268760"/>
            <a:ext cx="26276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2800" dirty="0"/>
              <a:t>泊松总体子样</a:t>
            </a:r>
            <a:endParaRPr lang="en-US" altLang="zh-CN" sz="2800" dirty="0"/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2800" dirty="0"/>
              <a:t>正态总体子样</a:t>
            </a:r>
            <a:endParaRPr lang="en-US" altLang="zh-CN" sz="2800" dirty="0"/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2800" dirty="0"/>
              <a:t>独立正态子样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396" y="1430431"/>
            <a:ext cx="2352708" cy="774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388" y="2266564"/>
            <a:ext cx="1494117" cy="802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352" y="2230760"/>
            <a:ext cx="18669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3433"/>
          <a:stretch/>
        </p:blipFill>
        <p:spPr>
          <a:xfrm>
            <a:off x="3179808" y="3130660"/>
            <a:ext cx="5281361" cy="861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388" y="4044320"/>
            <a:ext cx="2287737" cy="809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784" y="4993979"/>
            <a:ext cx="39878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5"/>
          <p:cNvSpPr>
            <a:spLocks noGrp="1"/>
          </p:cNvSpPr>
          <p:nvPr>
            <p:ph type="title"/>
          </p:nvPr>
        </p:nvSpPr>
        <p:spPr>
          <a:xfrm>
            <a:off x="609600" y="-7938"/>
            <a:ext cx="8153400" cy="990601"/>
          </a:xfrm>
        </p:spPr>
        <p:txBody>
          <a:bodyPr/>
          <a:lstStyle/>
          <a:p>
            <a:r>
              <a:rPr kumimoji="0" lang="zh-CN" altLang="en-US">
                <a:ea typeface="华文仿宋" charset="-122"/>
              </a:rPr>
              <a:t>数据和曲线</a:t>
            </a:r>
          </a:p>
        </p:txBody>
      </p:sp>
      <p:sp>
        <p:nvSpPr>
          <p:cNvPr id="8195" name="内容占位符 6"/>
          <p:cNvSpPr>
            <a:spLocks noGrp="1"/>
          </p:cNvSpPr>
          <p:nvPr>
            <p:ph sz="quarter" idx="1"/>
          </p:nvPr>
        </p:nvSpPr>
        <p:spPr>
          <a:xfrm>
            <a:off x="142875" y="1357313"/>
            <a:ext cx="8786813" cy="5286375"/>
          </a:xfrm>
        </p:spPr>
        <p:txBody>
          <a:bodyPr/>
          <a:lstStyle/>
          <a:p>
            <a:r>
              <a:rPr kumimoji="0" lang="zh-CN" altLang="en-US" dirty="0">
                <a:ea typeface="华文仿宋" charset="-122"/>
              </a:rPr>
              <a:t>数据： </a:t>
            </a:r>
            <a:endParaRPr kumimoji="0" lang="en-US" altLang="zh-CN" dirty="0">
              <a:ea typeface="华文仿宋" charset="-122"/>
            </a:endParaRPr>
          </a:p>
          <a:p>
            <a:pPr lvl="1"/>
            <a:r>
              <a:rPr kumimoji="0" lang="zh-CN" altLang="en-US" dirty="0">
                <a:ea typeface="华文仿宋" charset="-122"/>
              </a:rPr>
              <a:t>数据来源</a:t>
            </a:r>
            <a:r>
              <a:rPr kumimoji="0" lang="en-US" altLang="zh-CN" dirty="0">
                <a:ea typeface="华文仿宋" charset="-122"/>
              </a:rPr>
              <a:t>(source)</a:t>
            </a:r>
            <a:r>
              <a:rPr kumimoji="0" lang="zh-CN" altLang="en-US" dirty="0">
                <a:ea typeface="华文仿宋" charset="-122"/>
              </a:rPr>
              <a:t>：理论计算、实验测量</a:t>
            </a:r>
            <a:endParaRPr kumimoji="0" lang="en-US" altLang="zh-CN" dirty="0">
              <a:ea typeface="华文仿宋" charset="-122"/>
            </a:endParaRPr>
          </a:p>
          <a:p>
            <a:pPr lvl="1"/>
            <a:r>
              <a:rPr kumimoji="0" lang="zh-CN" altLang="en-US" dirty="0">
                <a:ea typeface="华文仿宋" charset="-122"/>
              </a:rPr>
              <a:t>误差</a:t>
            </a:r>
            <a:r>
              <a:rPr kumimoji="0" lang="en-US" altLang="zh-CN" dirty="0">
                <a:ea typeface="华文仿宋" charset="-122"/>
              </a:rPr>
              <a:t>(uncertainty/error)</a:t>
            </a:r>
            <a:r>
              <a:rPr kumimoji="0" lang="zh-CN" altLang="en-US" dirty="0">
                <a:ea typeface="华文仿宋" charset="-122"/>
              </a:rPr>
              <a:t>：模型误差、仪器误差</a:t>
            </a:r>
            <a:endParaRPr kumimoji="0" lang="en-US" altLang="zh-CN" dirty="0">
              <a:ea typeface="华文仿宋" charset="-122"/>
            </a:endParaRPr>
          </a:p>
          <a:p>
            <a:pPr lvl="1"/>
            <a:r>
              <a:rPr kumimoji="0" lang="zh-CN" altLang="en-US" dirty="0">
                <a:ea typeface="华文仿宋" charset="-122"/>
              </a:rPr>
              <a:t>数据类型：</a:t>
            </a:r>
            <a:r>
              <a:rPr kumimoji="0" lang="en-US" altLang="zh-CN" dirty="0" err="1">
                <a:ea typeface="华文仿宋" charset="-122"/>
              </a:rPr>
              <a:t>unbinned</a:t>
            </a:r>
            <a:r>
              <a:rPr kumimoji="0" lang="en-US" altLang="zh-CN" dirty="0">
                <a:ea typeface="华文仿宋" charset="-122"/>
              </a:rPr>
              <a:t> data</a:t>
            </a:r>
            <a:r>
              <a:rPr kumimoji="0" lang="zh-CN" altLang="en-US" dirty="0">
                <a:ea typeface="华文仿宋" charset="-122"/>
              </a:rPr>
              <a:t>、</a:t>
            </a:r>
            <a:r>
              <a:rPr kumimoji="0" lang="en-US" altLang="zh-CN" dirty="0">
                <a:ea typeface="华文仿宋" charset="-122"/>
              </a:rPr>
              <a:t>binned data (data with errors)</a:t>
            </a:r>
          </a:p>
          <a:p>
            <a:pPr lvl="1"/>
            <a:r>
              <a:rPr kumimoji="0" lang="zh-CN" altLang="en-US" dirty="0">
                <a:ea typeface="华文仿宋" charset="-122"/>
              </a:rPr>
              <a:t>数据展示</a:t>
            </a:r>
            <a:r>
              <a:rPr kumimoji="0" lang="en-US" altLang="zh-CN" dirty="0">
                <a:ea typeface="华文仿宋" charset="-122"/>
              </a:rPr>
              <a:t>(graphical representation): </a:t>
            </a:r>
            <a:r>
              <a:rPr kumimoji="0" lang="zh-CN" altLang="en-US" dirty="0">
                <a:ea typeface="华文仿宋" charset="-122"/>
              </a:rPr>
              <a:t>直方图</a:t>
            </a:r>
            <a:r>
              <a:rPr kumimoji="0" lang="en-US" altLang="zh-CN" dirty="0">
                <a:ea typeface="华文仿宋" charset="-122"/>
              </a:rPr>
              <a:t>(histogram)</a:t>
            </a:r>
            <a:r>
              <a:rPr kumimoji="0" lang="zh-CN" altLang="en-US" dirty="0">
                <a:ea typeface="华文仿宋" charset="-122"/>
              </a:rPr>
              <a:t>、误差杆</a:t>
            </a:r>
            <a:r>
              <a:rPr kumimoji="0" lang="en-US" altLang="zh-CN" dirty="0">
                <a:ea typeface="华文仿宋" charset="-122"/>
              </a:rPr>
              <a:t>(error bar)</a:t>
            </a:r>
          </a:p>
          <a:p>
            <a:pPr lvl="1"/>
            <a:r>
              <a:rPr kumimoji="0" lang="zh-CN" altLang="en-US" dirty="0">
                <a:ea typeface="华文仿宋" charset="-122"/>
              </a:rPr>
              <a:t>数据处理：比较</a:t>
            </a:r>
            <a:r>
              <a:rPr kumimoji="0" lang="en-US" altLang="zh-CN" dirty="0">
                <a:ea typeface="华文仿宋" charset="-122"/>
              </a:rPr>
              <a:t>(comparison)</a:t>
            </a:r>
            <a:r>
              <a:rPr kumimoji="0" lang="zh-CN" altLang="en-US" dirty="0">
                <a:ea typeface="华文仿宋" charset="-122"/>
              </a:rPr>
              <a:t>、拟合</a:t>
            </a:r>
            <a:r>
              <a:rPr kumimoji="0" lang="en-US" altLang="zh-CN" dirty="0">
                <a:ea typeface="华文仿宋" charset="-122"/>
              </a:rPr>
              <a:t>(fit)</a:t>
            </a:r>
          </a:p>
          <a:p>
            <a:pPr lvl="1"/>
            <a:r>
              <a:rPr kumimoji="0" lang="zh-CN" altLang="en-US" dirty="0">
                <a:ea typeface="华文仿宋" charset="-122"/>
              </a:rPr>
              <a:t>拟合</a:t>
            </a:r>
            <a:r>
              <a:rPr kumimoji="0" lang="en-US" altLang="zh-CN" dirty="0">
                <a:ea typeface="华文仿宋" charset="-122"/>
              </a:rPr>
              <a:t>(fit): </a:t>
            </a:r>
            <a:r>
              <a:rPr kumimoji="0" lang="zh-CN" altLang="en-US" dirty="0">
                <a:ea typeface="华文仿宋" charset="-122"/>
              </a:rPr>
              <a:t>模型参数估计、信号提取</a:t>
            </a:r>
            <a:endParaRPr kumimoji="0" lang="en-US" altLang="zh-CN" dirty="0">
              <a:ea typeface="华文仿宋" charset="-122"/>
            </a:endParaRPr>
          </a:p>
          <a:p>
            <a:r>
              <a:rPr kumimoji="0" lang="zh-CN" altLang="en-US" dirty="0">
                <a:ea typeface="华文仿宋" charset="-122"/>
              </a:rPr>
              <a:t>曲线：</a:t>
            </a:r>
            <a:endParaRPr kumimoji="0" lang="en-US" altLang="zh-CN" dirty="0">
              <a:ea typeface="华文仿宋" charset="-122"/>
            </a:endParaRPr>
          </a:p>
          <a:p>
            <a:pPr lvl="1"/>
            <a:r>
              <a:rPr kumimoji="0" lang="zh-CN" altLang="en-US" dirty="0">
                <a:ea typeface="华文仿宋" charset="-122"/>
              </a:rPr>
              <a:t>模型表达：参数化方法</a:t>
            </a:r>
            <a:r>
              <a:rPr kumimoji="0" lang="en-US" altLang="zh-CN" dirty="0">
                <a:ea typeface="华文仿宋" charset="-122"/>
              </a:rPr>
              <a:t>(Formula)</a:t>
            </a:r>
            <a:r>
              <a:rPr kumimoji="0" lang="zh-CN" altLang="en-US" dirty="0">
                <a:ea typeface="华文仿宋" charset="-122"/>
              </a:rPr>
              <a:t>、直方图方法</a:t>
            </a:r>
            <a:endParaRPr kumimoji="0" lang="en-US" altLang="zh-CN" dirty="0">
              <a:ea typeface="华文仿宋" charset="-122"/>
            </a:endParaRPr>
          </a:p>
          <a:p>
            <a:pPr lvl="1"/>
            <a:r>
              <a:rPr kumimoji="0" lang="zh-CN" altLang="en-US" dirty="0">
                <a:ea typeface="华文仿宋" charset="-122"/>
              </a:rPr>
              <a:t>解释实验数据</a:t>
            </a:r>
          </a:p>
        </p:txBody>
      </p:sp>
      <p:sp>
        <p:nvSpPr>
          <p:cNvPr id="8197" name="灯片编号占位符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82FBDFC-6CA5-194D-98F0-1951BF1E5E00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6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B79904-4BF6-B941-8AC0-F3C916EF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1120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>
            <a:spLocks noChangeArrowheads="1"/>
          </p:cNvSpPr>
          <p:nvPr/>
        </p:nvSpPr>
        <p:spPr bwMode="auto">
          <a:xfrm>
            <a:off x="250825" y="1304925"/>
            <a:ext cx="874871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/>
              <a:t>//</a:t>
            </a:r>
            <a:r>
              <a:rPr lang="zh-CN" altLang="en-US" sz="1600"/>
              <a:t>定义画布</a:t>
            </a:r>
            <a:r>
              <a:rPr lang="en-US" altLang="zh-CN" sz="1600"/>
              <a:t>TCanvas </a:t>
            </a:r>
            <a:r>
              <a:rPr lang="zh-CN" altLang="en-US" sz="1600"/>
              <a:t>类的一个实例对象</a:t>
            </a:r>
            <a:r>
              <a:rPr lang="en-US" altLang="zh-CN" sz="1600"/>
              <a:t>c1</a:t>
            </a:r>
            <a:r>
              <a:rPr lang="zh-CN" altLang="en-US" sz="1600"/>
              <a:t>，并通过</a:t>
            </a:r>
            <a:r>
              <a:rPr lang="en-US" altLang="zh-CN" sz="1600"/>
              <a:t>Tcanvas</a:t>
            </a:r>
            <a:r>
              <a:rPr lang="zh-CN" altLang="en-US" sz="1600"/>
              <a:t>类的</a:t>
            </a:r>
            <a:r>
              <a:rPr lang="en-US" altLang="zh-CN" sz="1600"/>
              <a:t>Method</a:t>
            </a:r>
            <a:r>
              <a:rPr lang="zh-CN" altLang="en-US" sz="1600"/>
              <a:t>，设定画布</a:t>
            </a:r>
            <a:r>
              <a:rPr lang="en-US" altLang="zh-CN" sz="1600"/>
              <a:t>c1</a:t>
            </a:r>
            <a:r>
              <a:rPr lang="zh-CN" altLang="en-US" sz="1600"/>
              <a:t>的属性</a:t>
            </a:r>
            <a:endParaRPr lang="en-US" altLang="zh-CN" sz="1600"/>
          </a:p>
          <a:p>
            <a:pPr eaLnBrk="1" hangingPunct="1"/>
            <a:r>
              <a:rPr lang="en-US" altLang="zh-CN" sz="1600"/>
              <a:t>TCanvas *c1 = new TCanvas("c1","A Simple Graph Example",200,10,700,500);</a:t>
            </a:r>
          </a:p>
          <a:p>
            <a:pPr eaLnBrk="1" hangingPunct="1"/>
            <a:r>
              <a:rPr lang="en-US" altLang="zh-CN" sz="1600"/>
              <a:t>c1-&gt;SetFillColor(42);</a:t>
            </a:r>
          </a:p>
          <a:p>
            <a:pPr eaLnBrk="1" hangingPunct="1"/>
            <a:r>
              <a:rPr lang="en-US" altLang="zh-CN" sz="1600"/>
              <a:t>c1-&gt;SetGrid();</a:t>
            </a:r>
          </a:p>
          <a:p>
            <a:pPr eaLnBrk="1" hangingPunct="1"/>
            <a:endParaRPr lang="en-US" altLang="zh-CN" sz="1600"/>
          </a:p>
          <a:p>
            <a:pPr eaLnBrk="1" hangingPunct="1"/>
            <a:r>
              <a:rPr lang="zh-CN" altLang="zh-CN" sz="1600"/>
              <a:t>/</a:t>
            </a:r>
            <a:r>
              <a:rPr lang="en-US" altLang="zh-CN" sz="1600"/>
              <a:t>/</a:t>
            </a:r>
            <a:r>
              <a:rPr lang="zh-CN" altLang="en-US" sz="1600"/>
              <a:t>定义数组</a:t>
            </a:r>
            <a:r>
              <a:rPr lang="en-US" altLang="zh-CN" sz="1600"/>
              <a:t>x</a:t>
            </a:r>
            <a:r>
              <a:rPr lang="zh-CN" altLang="en-US" sz="1600"/>
              <a:t>和</a:t>
            </a:r>
            <a:r>
              <a:rPr lang="en-US" altLang="zh-CN" sz="1600"/>
              <a:t>y</a:t>
            </a:r>
          </a:p>
          <a:p>
            <a:pPr eaLnBrk="1" hangingPunct="1"/>
            <a:r>
              <a:rPr lang="en-US" altLang="zh-CN" sz="1600"/>
              <a:t>const Int_t n = 20;</a:t>
            </a:r>
          </a:p>
          <a:p>
            <a:pPr eaLnBrk="1" hangingPunct="1"/>
            <a:r>
              <a:rPr lang="en-US" altLang="zh-CN" sz="1600"/>
              <a:t>Double_t x[n], y[n];</a:t>
            </a:r>
          </a:p>
          <a:p>
            <a:pPr eaLnBrk="1" hangingPunct="1"/>
            <a:r>
              <a:rPr lang="en-US" altLang="zh-CN" sz="1600"/>
              <a:t>for (Int_t i=0;i&lt;n;i++) {</a:t>
            </a:r>
          </a:p>
          <a:p>
            <a:pPr eaLnBrk="1" hangingPunct="1"/>
            <a:r>
              <a:rPr lang="en-US" altLang="zh-CN" sz="1600"/>
              <a:t>     x[i] = i*0.1;</a:t>
            </a:r>
          </a:p>
          <a:p>
            <a:pPr eaLnBrk="1" hangingPunct="1"/>
            <a:r>
              <a:rPr lang="en-US" altLang="zh-CN" sz="1600"/>
              <a:t>     y[i] = 10*sin(x[i]+0.2);</a:t>
            </a:r>
          </a:p>
          <a:p>
            <a:pPr eaLnBrk="1" hangingPunct="1"/>
            <a:r>
              <a:rPr lang="en-US" altLang="zh-CN" sz="1600"/>
              <a:t>     printf(" i %i %f %f \n",i,x[i],y[i]);</a:t>
            </a:r>
          </a:p>
          <a:p>
            <a:pPr eaLnBrk="1" hangingPunct="1"/>
            <a:r>
              <a:rPr lang="en-US" altLang="zh-CN" sz="1600"/>
              <a:t>}</a:t>
            </a:r>
          </a:p>
          <a:p>
            <a:pPr eaLnBrk="1" hangingPunct="1"/>
            <a:r>
              <a:rPr lang="en-US" altLang="zh-CN" sz="1600"/>
              <a:t>   gr = new TGraph(n,x,y);   //</a:t>
            </a:r>
            <a:r>
              <a:rPr lang="zh-CN" altLang="en-US" sz="1600"/>
              <a:t>定义</a:t>
            </a:r>
            <a:r>
              <a:rPr lang="en-US" altLang="zh-CN" sz="1600"/>
              <a:t>TGraph</a:t>
            </a:r>
            <a:r>
              <a:rPr lang="zh-CN" altLang="en-US" sz="1600"/>
              <a:t>类的实例对象</a:t>
            </a:r>
            <a:r>
              <a:rPr lang="en-US" altLang="zh-CN" sz="1600"/>
              <a:t> gr</a:t>
            </a:r>
          </a:p>
          <a:p>
            <a:pPr eaLnBrk="1" hangingPunct="1"/>
            <a:r>
              <a:rPr lang="en-US" altLang="zh-CN" sz="1600"/>
              <a:t>   gr-&gt;SetLineColor(2);        //</a:t>
            </a:r>
            <a:r>
              <a:rPr lang="zh-CN" altLang="en-US" sz="1600"/>
              <a:t>设置图线颜色</a:t>
            </a:r>
            <a:endParaRPr lang="en-US" altLang="zh-CN" sz="1600"/>
          </a:p>
          <a:p>
            <a:pPr eaLnBrk="1" hangingPunct="1"/>
            <a:r>
              <a:rPr lang="en-US" altLang="zh-CN" sz="1600"/>
              <a:t>   gr-&gt;SetLineWidth(4);       //</a:t>
            </a:r>
            <a:r>
              <a:rPr lang="zh-CN" altLang="en-US" sz="1600"/>
              <a:t>设置图线宽度</a:t>
            </a:r>
            <a:endParaRPr lang="en-US" altLang="zh-CN" sz="1600"/>
          </a:p>
          <a:p>
            <a:pPr eaLnBrk="1" hangingPunct="1"/>
            <a:r>
              <a:rPr lang="en-US" altLang="zh-CN" sz="1600"/>
              <a:t>   gr-&gt;SetMarkerColor(6);   //</a:t>
            </a:r>
            <a:r>
              <a:rPr lang="zh-CN" altLang="en-US" sz="1600"/>
              <a:t>设置标记点颜色</a:t>
            </a:r>
            <a:endParaRPr lang="en-US" altLang="zh-CN" sz="1600"/>
          </a:p>
          <a:p>
            <a:pPr eaLnBrk="1" hangingPunct="1"/>
            <a:r>
              <a:rPr lang="en-US" altLang="zh-CN" sz="1600"/>
              <a:t>   gr-&gt;SetMarkerStyle(22);</a:t>
            </a:r>
            <a:r>
              <a:rPr lang="zh-CN" altLang="en-US" sz="1600"/>
              <a:t>  </a:t>
            </a:r>
            <a:r>
              <a:rPr lang="en-US" altLang="zh-CN" sz="1600"/>
              <a:t>//</a:t>
            </a:r>
            <a:r>
              <a:rPr lang="zh-CN" altLang="en-US" sz="1600"/>
              <a:t>设置标记点样式</a:t>
            </a:r>
            <a:endParaRPr lang="en-US" altLang="zh-CN" sz="1600"/>
          </a:p>
          <a:p>
            <a:pPr eaLnBrk="1" hangingPunct="1"/>
            <a:r>
              <a:rPr lang="en-US" altLang="zh-CN" sz="1600"/>
              <a:t>   gr-&gt;SetTitle(“a simple graph”);</a:t>
            </a:r>
            <a:r>
              <a:rPr lang="zh-CN" altLang="en-US" sz="1600"/>
              <a:t>  </a:t>
            </a:r>
            <a:r>
              <a:rPr lang="en-US" altLang="zh-CN" sz="1600"/>
              <a:t>//</a:t>
            </a:r>
            <a:r>
              <a:rPr lang="zh-CN" altLang="en-US" sz="1600"/>
              <a:t>设置</a:t>
            </a:r>
            <a:r>
              <a:rPr lang="en-US" altLang="zh-CN" sz="1600"/>
              <a:t>gr</a:t>
            </a:r>
            <a:r>
              <a:rPr lang="zh-CN" altLang="en-US" sz="1600"/>
              <a:t>对象的显示名称</a:t>
            </a:r>
            <a:endParaRPr lang="en-US" altLang="zh-CN" sz="1600"/>
          </a:p>
          <a:p>
            <a:pPr eaLnBrk="1" hangingPunct="1"/>
            <a:r>
              <a:rPr lang="en-US" altLang="zh-CN" sz="1600"/>
              <a:t>   gr-&gt;GetXaxis()-&gt;SetTitle(“X title”);</a:t>
            </a:r>
            <a:r>
              <a:rPr lang="zh-CN" altLang="en-US" sz="1600"/>
              <a:t>  </a:t>
            </a:r>
            <a:r>
              <a:rPr lang="en-US" altLang="zh-CN" sz="1600"/>
              <a:t>//</a:t>
            </a:r>
            <a:r>
              <a:rPr lang="zh-CN" altLang="en-US" sz="1600"/>
              <a:t>设置</a:t>
            </a:r>
            <a:r>
              <a:rPr lang="en-US" altLang="zh-CN" sz="1600"/>
              <a:t>gr</a:t>
            </a:r>
            <a:r>
              <a:rPr lang="zh-CN" altLang="en-US" sz="1600"/>
              <a:t>坐标轴</a:t>
            </a:r>
            <a:r>
              <a:rPr lang="en-US" altLang="zh-CN" sz="1600"/>
              <a:t>X</a:t>
            </a:r>
            <a:r>
              <a:rPr lang="zh-CN" altLang="en-US" sz="1600"/>
              <a:t>轴坐标名</a:t>
            </a:r>
            <a:endParaRPr lang="en-US" altLang="zh-CN" sz="1600"/>
          </a:p>
          <a:p>
            <a:pPr eaLnBrk="1" hangingPunct="1"/>
            <a:r>
              <a:rPr lang="en-US" altLang="zh-CN" sz="1600"/>
              <a:t>   gr-&gt;GetYaxis()-&gt;SetTitle(“Y title”);</a:t>
            </a:r>
            <a:r>
              <a:rPr lang="zh-CN" altLang="en-US" sz="1600"/>
              <a:t>  </a:t>
            </a:r>
            <a:r>
              <a:rPr lang="en-US" altLang="zh-CN" sz="1600"/>
              <a:t>//</a:t>
            </a:r>
            <a:r>
              <a:rPr lang="zh-CN" altLang="en-US" sz="1600"/>
              <a:t>设置</a:t>
            </a:r>
            <a:r>
              <a:rPr lang="en-US" altLang="zh-CN" sz="1600"/>
              <a:t>gr</a:t>
            </a:r>
            <a:r>
              <a:rPr lang="zh-CN" altLang="en-US" sz="1600"/>
              <a:t>坐标轴</a:t>
            </a:r>
            <a:r>
              <a:rPr lang="en-US" altLang="zh-CN" sz="1600"/>
              <a:t>Y</a:t>
            </a:r>
            <a:r>
              <a:rPr lang="zh-CN" altLang="en-US" sz="1600"/>
              <a:t>轴坐标名</a:t>
            </a:r>
            <a:endParaRPr lang="en-US" altLang="zh-CN" sz="1600"/>
          </a:p>
          <a:p>
            <a:pPr eaLnBrk="1" hangingPunct="1"/>
            <a:r>
              <a:rPr lang="en-US" altLang="zh-CN" sz="1600"/>
              <a:t>   gr-&gt;Draw(“ACP”);</a:t>
            </a:r>
            <a:r>
              <a:rPr lang="zh-CN" altLang="en-US" sz="1600"/>
              <a:t>     </a:t>
            </a:r>
            <a:r>
              <a:rPr lang="en-US" altLang="zh-CN" sz="1600"/>
              <a:t>//</a:t>
            </a:r>
            <a:r>
              <a:rPr lang="zh-CN" altLang="en-US" sz="1600"/>
              <a:t>根据参数</a:t>
            </a:r>
            <a:r>
              <a:rPr lang="en-US" altLang="zh-CN" sz="1600"/>
              <a:t>”ACP”</a:t>
            </a:r>
            <a:r>
              <a:rPr lang="zh-CN" altLang="en-US" sz="1600"/>
              <a:t>，在画布</a:t>
            </a:r>
            <a:r>
              <a:rPr lang="en-US" altLang="zh-CN" sz="1600"/>
              <a:t>c1</a:t>
            </a:r>
            <a:r>
              <a:rPr lang="zh-CN" altLang="en-US" sz="1600"/>
              <a:t>上画出</a:t>
            </a:r>
            <a:r>
              <a:rPr lang="en-US" altLang="zh-CN" sz="1600"/>
              <a:t>gr</a:t>
            </a:r>
            <a:r>
              <a:rPr lang="zh-CN" altLang="en-US" sz="1600"/>
              <a:t>图线</a:t>
            </a:r>
          </a:p>
        </p:txBody>
      </p:sp>
      <p:sp>
        <p:nvSpPr>
          <p:cNvPr id="1229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66AEBD5-05B2-E648-A429-71F05475DD57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7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122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 sz="2800" b="1" i="1" dirty="0">
                <a:latin typeface="Times New Roman" charset="0"/>
              </a:rPr>
              <a:t>examples: $ROOTSYS/tutorials/graphs/</a:t>
            </a:r>
            <a:r>
              <a:rPr kumimoji="0" lang="en-US" altLang="zh-CN" sz="2800" b="1" i="1" dirty="0" err="1">
                <a:latin typeface="Times New Roman" charset="0"/>
              </a:rPr>
              <a:t>graph.C</a:t>
            </a:r>
            <a:endParaRPr kumimoji="0" lang="en-US" altLang="zh-CN" sz="2800" b="1" i="1" dirty="0">
              <a:latin typeface="Times New Roman" charset="0"/>
            </a:endParaRPr>
          </a:p>
        </p:txBody>
      </p:sp>
      <p:pic>
        <p:nvPicPr>
          <p:cNvPr id="12294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3750"/>
            <a:ext cx="338613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82F21ED-071A-DE42-8445-5520A445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0397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0"/>
            <a:ext cx="3357562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59B532F-3C81-024B-B326-85258CA4A858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8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163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Graph with Error Bars </a:t>
            </a:r>
            <a:endParaRPr kumimoji="0" lang="zh-CN" altLang="en-US"/>
          </a:p>
        </p:txBody>
      </p:sp>
      <p:sp>
        <p:nvSpPr>
          <p:cNvPr id="16390" name="Rectangle 3"/>
          <p:cNvSpPr>
            <a:spLocks noGrp="1"/>
          </p:cNvSpPr>
          <p:nvPr>
            <p:ph type="body" idx="4294967295"/>
          </p:nvPr>
        </p:nvSpPr>
        <p:spPr>
          <a:xfrm>
            <a:off x="0" y="1428750"/>
            <a:ext cx="5903913" cy="4525963"/>
          </a:xfrm>
        </p:spPr>
        <p:txBody>
          <a:bodyPr/>
          <a:lstStyle/>
          <a:p>
            <a:r>
              <a:rPr kumimoji="0" lang="en-US" altLang="zh-CN"/>
              <a:t>A </a:t>
            </a:r>
            <a:r>
              <a:rPr kumimoji="0" lang="en-US" altLang="zh-CN" b="1"/>
              <a:t>TGraphErrors</a:t>
            </a:r>
            <a:r>
              <a:rPr kumimoji="0" lang="en-US" altLang="zh-CN"/>
              <a:t> is a TGraph with error bars. </a:t>
            </a:r>
          </a:p>
          <a:p>
            <a:endParaRPr kumimoji="0" lang="zh-CN" altLang="en-US"/>
          </a:p>
          <a:p>
            <a:endParaRPr kumimoji="0" lang="zh-CN" altLang="en-US" sz="2100"/>
          </a:p>
          <a:p>
            <a:endParaRPr kumimoji="0" lang="en-US" altLang="zh-CN" sz="2100"/>
          </a:p>
          <a:p>
            <a:r>
              <a:rPr kumimoji="0" lang="en-US" altLang="zh-CN"/>
              <a:t>A </a:t>
            </a:r>
            <a:r>
              <a:rPr kumimoji="0" lang="en-US" altLang="zh-CN" b="1"/>
              <a:t>TGraphAsymmErrors</a:t>
            </a:r>
            <a:r>
              <a:rPr kumimoji="0" lang="en-US" altLang="zh-CN"/>
              <a:t> is a TGraph with </a:t>
            </a:r>
            <a:r>
              <a:rPr kumimoji="0" lang="en-US" altLang="zh-CN" b="1"/>
              <a:t>asymmetric</a:t>
            </a:r>
            <a:r>
              <a:rPr kumimoji="0" lang="en-US" altLang="zh-CN"/>
              <a:t> error bars. </a:t>
            </a:r>
            <a:endParaRPr kumimoji="0" lang="zh-CN" altLang="en-US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643188"/>
            <a:ext cx="86153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868863"/>
            <a:ext cx="8547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4E2D3C-CED0-F341-89BA-9D15C448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7845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9600" y="-7938"/>
            <a:ext cx="8153400" cy="990601"/>
          </a:xfrm>
        </p:spPr>
        <p:txBody>
          <a:bodyPr/>
          <a:lstStyle/>
          <a:p>
            <a:r>
              <a:rPr kumimoji="0" lang="en-US" altLang="zh-CN">
                <a:ea typeface="华文仿宋" charset="-122"/>
              </a:rPr>
              <a:t>Selection Efficiency </a:t>
            </a:r>
            <a:endParaRPr kumimoji="0" lang="zh-CN" altLang="en-US">
              <a:ea typeface="华文仿宋" charset="-122"/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F320FAB-6EC1-9F48-ACD1-D0EB22CCA282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9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pic>
        <p:nvPicPr>
          <p:cNvPr id="17413" name="Picture 7" descr="$ZNOGPCEF7[)7)L0U~}BX4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5"/>
          <a:stretch>
            <a:fillRect/>
          </a:stretch>
        </p:blipFill>
        <p:spPr bwMode="auto">
          <a:xfrm>
            <a:off x="285750" y="1857375"/>
            <a:ext cx="516572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00063"/>
            <a:ext cx="3605212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C6B193-7999-0F45-B7BF-DBAB651D1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2283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cademic presentation for college 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</Template>
  <TotalTime>0</TotalTime>
  <Words>2141</Words>
  <Application>Microsoft Macintosh PowerPoint</Application>
  <PresentationFormat>全屏显示(4:3)</PresentationFormat>
  <Paragraphs>234</Paragraphs>
  <Slides>37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3" baseType="lpstr">
      <vt:lpstr>方正书宋简体</vt:lpstr>
      <vt:lpstr>华文仿宋</vt:lpstr>
      <vt:lpstr>隶书</vt:lpstr>
      <vt:lpstr>宋体</vt:lpstr>
      <vt:lpstr>微软雅黑</vt:lpstr>
      <vt:lpstr>Arial</vt:lpstr>
      <vt:lpstr>Calibri</vt:lpstr>
      <vt:lpstr>Cambria Math</vt:lpstr>
      <vt:lpstr>Courier</vt:lpstr>
      <vt:lpstr>Courier New</vt:lpstr>
      <vt:lpstr>Times New Roman</vt:lpstr>
      <vt:lpstr>Tw Cen MT</vt:lpstr>
      <vt:lpstr>Wingdings</vt:lpstr>
      <vt:lpstr>Wingdings 2</vt:lpstr>
      <vt:lpstr>Academic presentation for college course</vt:lpstr>
      <vt:lpstr>图片</vt:lpstr>
      <vt:lpstr>统计方法和分析工具 第三讲：样本及数据表达</vt:lpstr>
      <vt:lpstr>样本（子样）及分布</vt:lpstr>
      <vt:lpstr>统计量：统计样本中随机变量</vt:lpstr>
      <vt:lpstr>统计量的数字特征</vt:lpstr>
      <vt:lpstr>几个特殊总体分布的抽样分布</vt:lpstr>
      <vt:lpstr>数据和曲线</vt:lpstr>
      <vt:lpstr>examples: $ROOTSYS/tutorials/graphs/graph.C</vt:lpstr>
      <vt:lpstr>Graph with Error Bars </vt:lpstr>
      <vt:lpstr>Selection Efficiency </vt:lpstr>
      <vt:lpstr>Selection Efficiency </vt:lpstr>
      <vt:lpstr>函数表达式 Formula</vt:lpstr>
      <vt:lpstr>Expression without Parameters</vt:lpstr>
      <vt:lpstr>Expression without Parameters</vt:lpstr>
      <vt:lpstr>Expression with Parameters</vt:lpstr>
      <vt:lpstr>Expression with Parameters</vt:lpstr>
      <vt:lpstr>A General Function with Parameters</vt:lpstr>
      <vt:lpstr>PowerPoint 演示文稿</vt:lpstr>
      <vt:lpstr>实验数据样本：容量有限</vt:lpstr>
      <vt:lpstr>What is Histogram</vt:lpstr>
      <vt:lpstr>带误差杆(error bar)的直方图</vt:lpstr>
      <vt:lpstr>直方图的某些统计量</vt:lpstr>
      <vt:lpstr>$ROOTSYS/tutorials/h1simple.C</vt:lpstr>
      <vt:lpstr>画图选项Draw Options</vt:lpstr>
      <vt:lpstr>The User Interface for Histograms</vt:lpstr>
      <vt:lpstr>练习！</vt:lpstr>
      <vt:lpstr>实验分布</vt:lpstr>
      <vt:lpstr>1.实验分辨函数</vt:lpstr>
      <vt:lpstr>实验分布 pdf  的两种极端情形</vt:lpstr>
      <vt:lpstr>测量误差正态近似的实验分布 pdf</vt:lpstr>
      <vt:lpstr>指数原分布和正态实验分辨函数</vt:lpstr>
      <vt:lpstr>正态原分布和正态实验分辨函数</vt:lpstr>
      <vt:lpstr>原分布为均匀分布，分辨函数为正态分布</vt:lpstr>
      <vt:lpstr>2. 探测效率</vt:lpstr>
      <vt:lpstr>严格方法</vt:lpstr>
      <vt:lpstr> 近似方法</vt:lpstr>
      <vt:lpstr>3.复合概率密度</vt:lpstr>
      <vt:lpstr>例：包含共振峰的不变质量谱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2016-07-19T12:35:45Z</dcterms:created>
  <dcterms:modified xsi:type="dcterms:W3CDTF">2021-08-08T08:02:23Z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