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Lst>
  <p:notesMasterIdLst>
    <p:notesMasterId r:id="rId41"/>
  </p:notesMasterIdLst>
  <p:handoutMasterIdLst>
    <p:handoutMasterId r:id="rId42"/>
  </p:handoutMasterIdLst>
  <p:sldIdLst>
    <p:sldId id="256" r:id="rId2"/>
    <p:sldId id="521" r:id="rId3"/>
    <p:sldId id="522" r:id="rId4"/>
    <p:sldId id="523" r:id="rId5"/>
    <p:sldId id="524" r:id="rId6"/>
    <p:sldId id="525" r:id="rId7"/>
    <p:sldId id="526" r:id="rId8"/>
    <p:sldId id="527" r:id="rId9"/>
    <p:sldId id="528" r:id="rId10"/>
    <p:sldId id="529" r:id="rId11"/>
    <p:sldId id="530" r:id="rId12"/>
    <p:sldId id="531" r:id="rId13"/>
    <p:sldId id="532" r:id="rId14"/>
    <p:sldId id="533" r:id="rId15"/>
    <p:sldId id="534" r:id="rId16"/>
    <p:sldId id="546" r:id="rId17"/>
    <p:sldId id="547" r:id="rId18"/>
    <p:sldId id="535" r:id="rId19"/>
    <p:sldId id="536" r:id="rId20"/>
    <p:sldId id="537" r:id="rId21"/>
    <p:sldId id="538" r:id="rId22"/>
    <p:sldId id="539" r:id="rId23"/>
    <p:sldId id="543" r:id="rId24"/>
    <p:sldId id="544" r:id="rId25"/>
    <p:sldId id="545" r:id="rId26"/>
    <p:sldId id="483" r:id="rId27"/>
    <p:sldId id="487" r:id="rId28"/>
    <p:sldId id="486" r:id="rId29"/>
    <p:sldId id="505" r:id="rId30"/>
    <p:sldId id="508" r:id="rId31"/>
    <p:sldId id="512" r:id="rId32"/>
    <p:sldId id="507" r:id="rId33"/>
    <p:sldId id="548" r:id="rId34"/>
    <p:sldId id="511" r:id="rId35"/>
    <p:sldId id="485" r:id="rId36"/>
    <p:sldId id="484" r:id="rId37"/>
    <p:sldId id="495" r:id="rId38"/>
    <p:sldId id="496" r:id="rId39"/>
    <p:sldId id="513" r:id="rId4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宋体" charset="0"/>
        <a:cs typeface="+mn-cs"/>
      </a:defRPr>
    </a:lvl1pPr>
    <a:lvl2pPr marL="457200" algn="l" rtl="0" fontAlgn="base">
      <a:spcBef>
        <a:spcPct val="0"/>
      </a:spcBef>
      <a:spcAft>
        <a:spcPct val="0"/>
      </a:spcAft>
      <a:defRPr kern="1200">
        <a:solidFill>
          <a:schemeClr val="tx1"/>
        </a:solidFill>
        <a:latin typeface="Arial" charset="0"/>
        <a:ea typeface="宋体" charset="0"/>
        <a:cs typeface="+mn-cs"/>
      </a:defRPr>
    </a:lvl2pPr>
    <a:lvl3pPr marL="914400" algn="l" rtl="0" fontAlgn="base">
      <a:spcBef>
        <a:spcPct val="0"/>
      </a:spcBef>
      <a:spcAft>
        <a:spcPct val="0"/>
      </a:spcAft>
      <a:defRPr kern="1200">
        <a:solidFill>
          <a:schemeClr val="tx1"/>
        </a:solidFill>
        <a:latin typeface="Arial" charset="0"/>
        <a:ea typeface="宋体" charset="0"/>
        <a:cs typeface="+mn-cs"/>
      </a:defRPr>
    </a:lvl3pPr>
    <a:lvl4pPr marL="1371600" algn="l" rtl="0" fontAlgn="base">
      <a:spcBef>
        <a:spcPct val="0"/>
      </a:spcBef>
      <a:spcAft>
        <a:spcPct val="0"/>
      </a:spcAft>
      <a:defRPr kern="1200">
        <a:solidFill>
          <a:schemeClr val="tx1"/>
        </a:solidFill>
        <a:latin typeface="Arial" charset="0"/>
        <a:ea typeface="宋体" charset="0"/>
        <a:cs typeface="+mn-cs"/>
      </a:defRPr>
    </a:lvl4pPr>
    <a:lvl5pPr marL="1828800" algn="l" rtl="0" fontAlgn="base">
      <a:spcBef>
        <a:spcPct val="0"/>
      </a:spcBef>
      <a:spcAft>
        <a:spcPct val="0"/>
      </a:spcAft>
      <a:defRPr kern="1200">
        <a:solidFill>
          <a:schemeClr val="tx1"/>
        </a:solidFill>
        <a:latin typeface="Arial" charset="0"/>
        <a:ea typeface="宋体" charset="0"/>
        <a:cs typeface="+mn-cs"/>
      </a:defRPr>
    </a:lvl5pPr>
    <a:lvl6pPr marL="2286000" algn="l" defTabSz="914400" rtl="0" eaLnBrk="1" latinLnBrk="0" hangingPunct="1">
      <a:defRPr kern="1200">
        <a:solidFill>
          <a:schemeClr val="tx1"/>
        </a:solidFill>
        <a:latin typeface="Arial" charset="0"/>
        <a:ea typeface="宋体" charset="0"/>
        <a:cs typeface="+mn-cs"/>
      </a:defRPr>
    </a:lvl6pPr>
    <a:lvl7pPr marL="2743200" algn="l" defTabSz="914400" rtl="0" eaLnBrk="1" latinLnBrk="0" hangingPunct="1">
      <a:defRPr kern="1200">
        <a:solidFill>
          <a:schemeClr val="tx1"/>
        </a:solidFill>
        <a:latin typeface="Arial" charset="0"/>
        <a:ea typeface="宋体" charset="0"/>
        <a:cs typeface="+mn-cs"/>
      </a:defRPr>
    </a:lvl7pPr>
    <a:lvl8pPr marL="3200400" algn="l" defTabSz="914400" rtl="0" eaLnBrk="1" latinLnBrk="0" hangingPunct="1">
      <a:defRPr kern="1200">
        <a:solidFill>
          <a:schemeClr val="tx1"/>
        </a:solidFill>
        <a:latin typeface="Arial" charset="0"/>
        <a:ea typeface="宋体" charset="0"/>
        <a:cs typeface="+mn-cs"/>
      </a:defRPr>
    </a:lvl8pPr>
    <a:lvl9pPr marL="3657600" algn="l" defTabSz="914400" rtl="0" eaLnBrk="1" latinLnBrk="0" hangingPunct="1">
      <a:defRPr kern="1200">
        <a:solidFill>
          <a:schemeClr val="tx1"/>
        </a:solidFill>
        <a:latin typeface="Arial" charset="0"/>
        <a:ea typeface="宋体" charset="0"/>
        <a:cs typeface="+mn-cs"/>
      </a:defRPr>
    </a:lvl9pPr>
  </p:defaultTextStyle>
  <p:extLst>
    <p:ext uri="{521415D9-36F7-43E2-AB2F-B90AF26B5E84}">
      <p14:sectionLst xmlns:p14="http://schemas.microsoft.com/office/powerpoint/2010/main">
        <p14:section name="Default Section" id="{043D5D8A-00C2-6247-B692-8A6D461E47E9}">
          <p14:sldIdLst>
            <p14:sldId id="256"/>
          </p14:sldIdLst>
        </p14:section>
        <p14:section name="误差及误差传递" id="{DC440751-831C-A140-BC66-E9DEBDEAA710}">
          <p14:sldIdLst>
            <p14:sldId id="521"/>
            <p14:sldId id="522"/>
            <p14:sldId id="523"/>
            <p14:sldId id="524"/>
            <p14:sldId id="525"/>
            <p14:sldId id="526"/>
            <p14:sldId id="527"/>
            <p14:sldId id="528"/>
            <p14:sldId id="529"/>
            <p14:sldId id="530"/>
            <p14:sldId id="531"/>
            <p14:sldId id="532"/>
            <p14:sldId id="533"/>
            <p14:sldId id="534"/>
            <p14:sldId id="546"/>
            <p14:sldId id="547"/>
            <p14:sldId id="535"/>
            <p14:sldId id="536"/>
            <p14:sldId id="537"/>
            <p14:sldId id="538"/>
            <p14:sldId id="539"/>
            <p14:sldId id="543"/>
            <p14:sldId id="544"/>
            <p14:sldId id="545"/>
          </p14:sldIdLst>
        </p14:section>
        <p14:section name="参数估计" id="{EBFADAE4-48DF-2546-9A76-2CC7DCD5CCEF}">
          <p14:sldIdLst>
            <p14:sldId id="483"/>
            <p14:sldId id="487"/>
            <p14:sldId id="486"/>
            <p14:sldId id="505"/>
            <p14:sldId id="508"/>
            <p14:sldId id="512"/>
            <p14:sldId id="507"/>
            <p14:sldId id="548"/>
            <p14:sldId id="511"/>
            <p14:sldId id="485"/>
            <p14:sldId id="484"/>
            <p14:sldId id="495"/>
            <p14:sldId id="496"/>
            <p14:sldId id="5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24" autoAdjust="0"/>
    <p:restoredTop sz="94610"/>
  </p:normalViewPr>
  <p:slideViewPr>
    <p:cSldViewPr>
      <p:cViewPr>
        <p:scale>
          <a:sx n="104" d="100"/>
          <a:sy n="104" d="100"/>
        </p:scale>
        <p:origin x="1424" y="456"/>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360" y="19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Arial" pitchFamily="34" charset="0"/>
                <a:ea typeface="宋体" pitchFamily="2" charset="-122"/>
              </a:defRPr>
            </a:lvl1pPr>
          </a:lstStyle>
          <a:p>
            <a:pPr>
              <a:defRPr/>
            </a:pPr>
            <a:fld id="{7C35DB22-FBC1-5D41-B1CD-FC9299E7EC0C}" type="datetimeFigureOut">
              <a:rPr lang="zh-CN" altLang="en-US"/>
              <a:pPr>
                <a:defRPr/>
              </a:pPr>
              <a:t>2021/8/13</a:t>
            </a:fld>
            <a:endParaRPr lang="en-US" altLang="zh-CN"/>
          </a:p>
        </p:txBody>
      </p:sp>
      <p:sp>
        <p:nvSpPr>
          <p:cNvPr id="4" name="Footer Placeholder 3"/>
          <p:cNvSpPr>
            <a:spLocks noGrp="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Arial" charset="0"/>
                <a:ea typeface="宋体" pitchFamily="2" charset="-122"/>
                <a:cs typeface="+mn-cs"/>
              </a:defRPr>
            </a:lvl1pPr>
          </a:lstStyle>
          <a:p>
            <a:pPr>
              <a:defRPr/>
            </a:pPr>
            <a:endParaRPr lang="zh-CN" altLang="en-US"/>
          </a:p>
        </p:txBody>
      </p:sp>
      <p:sp>
        <p:nvSpPr>
          <p:cNvPr id="5" name="Slide Number Placeholder 4"/>
          <p:cNvSpPr>
            <a:spLocks noGrp="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fld id="{F11E1B73-13BD-1042-A545-FA7BC96106ED}" type="slidenum">
              <a:rPr lang="zh-CN" altLang="en-US"/>
              <a:pPr/>
              <a:t>‹#›</a:t>
            </a:fld>
            <a:endParaRPr lang="en-US" altLang="zh-CN"/>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ea typeface="宋体" pitchFamily="2" charset="-122"/>
                <a:cs typeface="+mn-cs"/>
              </a:defRPr>
            </a:lvl1pPr>
          </a:lstStyle>
          <a:p>
            <a:pPr>
              <a:defRPr/>
            </a:pPr>
            <a:endParaRPr lang="en-US" altLang="zh-CN"/>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ea typeface="宋体" pitchFamily="2" charset="-122"/>
              </a:defRPr>
            </a:lvl1pPr>
          </a:lstStyle>
          <a:p>
            <a:pPr>
              <a:defRPr/>
            </a:pPr>
            <a:fld id="{C3686AC4-A0CD-EC4B-A9C0-966F9A84FE5A}" type="datetimeFigureOut">
              <a:rPr lang="en-US" altLang="zh-CN"/>
              <a:pPr>
                <a:defRPr/>
              </a:pPr>
              <a:t>8/13/21</a:t>
            </a:fld>
            <a:endParaRPr lang="en-US" altLang="zh-CN"/>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ea typeface="宋体" pitchFamily="2" charset="-122"/>
                <a:cs typeface="+mn-cs"/>
              </a:defRPr>
            </a:lvl1pPr>
          </a:lstStyle>
          <a:p>
            <a:pPr>
              <a:defRPr/>
            </a:pPr>
            <a:endParaRPr lang="en-US" altLang="zh-CN"/>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charset="0"/>
              </a:defRPr>
            </a:lvl1pPr>
          </a:lstStyle>
          <a:p>
            <a:fld id="{30A6A1CE-F49B-D940-999C-16371C321240}" type="slidenum">
              <a:rPr lang="en-US" altLang="zh-CN"/>
              <a:pPr/>
              <a:t>‹#›</a:t>
            </a:fld>
            <a:endParaRPr lang="en-US" altLang="zh-CN"/>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mn-lt"/>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mn-lt"/>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mn-lt"/>
        <a:ea typeface="宋体"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kumimoji="0" lang="en-US" altLang="zh-CN"/>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kumimoji="1" sz="1200">
                <a:solidFill>
                  <a:schemeClr val="tx1"/>
                </a:solidFill>
                <a:latin typeface="Calibri" charset="0"/>
                <a:ea typeface="宋体" charset="0"/>
              </a:defRPr>
            </a:lvl1pPr>
            <a:lvl2pPr marL="742950" indent="-285750" defTabSz="990600" eaLnBrk="0" hangingPunct="0">
              <a:spcBef>
                <a:spcPct val="30000"/>
              </a:spcBef>
              <a:defRPr kumimoji="1" sz="1200">
                <a:solidFill>
                  <a:schemeClr val="tx1"/>
                </a:solidFill>
                <a:latin typeface="Calibri" charset="0"/>
                <a:ea typeface="宋体" charset="0"/>
              </a:defRPr>
            </a:lvl2pPr>
            <a:lvl3pPr marL="1143000" indent="-228600" defTabSz="990600" eaLnBrk="0" hangingPunct="0">
              <a:spcBef>
                <a:spcPct val="30000"/>
              </a:spcBef>
              <a:defRPr kumimoji="1" sz="1200">
                <a:solidFill>
                  <a:schemeClr val="tx1"/>
                </a:solidFill>
                <a:latin typeface="Calibri" charset="0"/>
                <a:ea typeface="宋体" charset="0"/>
              </a:defRPr>
            </a:lvl3pPr>
            <a:lvl4pPr marL="1600200" indent="-228600" defTabSz="990600" eaLnBrk="0" hangingPunct="0">
              <a:spcBef>
                <a:spcPct val="30000"/>
              </a:spcBef>
              <a:defRPr kumimoji="1" sz="1200">
                <a:solidFill>
                  <a:schemeClr val="tx1"/>
                </a:solidFill>
                <a:latin typeface="Calibri" charset="0"/>
                <a:ea typeface="宋体" charset="0"/>
              </a:defRPr>
            </a:lvl4pPr>
            <a:lvl5pPr marL="2057400" indent="-228600" defTabSz="990600" eaLnBrk="0" hangingPunct="0">
              <a:spcBef>
                <a:spcPct val="30000"/>
              </a:spcBef>
              <a:defRPr kumimoji="1" sz="1200">
                <a:solidFill>
                  <a:schemeClr val="tx1"/>
                </a:solidFill>
                <a:latin typeface="Calibri" charset="0"/>
                <a:ea typeface="宋体" charset="0"/>
              </a:defRPr>
            </a:lvl5pPr>
            <a:lvl6pPr marL="2514600" indent="-228600" defTabSz="990600" eaLnBrk="0" fontAlgn="base" hangingPunct="0">
              <a:spcBef>
                <a:spcPct val="30000"/>
              </a:spcBef>
              <a:spcAft>
                <a:spcPct val="0"/>
              </a:spcAft>
              <a:defRPr kumimoji="1" sz="1200">
                <a:solidFill>
                  <a:schemeClr val="tx1"/>
                </a:solidFill>
                <a:latin typeface="Calibri" charset="0"/>
                <a:ea typeface="宋体" charset="0"/>
              </a:defRPr>
            </a:lvl6pPr>
            <a:lvl7pPr marL="2971800" indent="-228600" defTabSz="990600" eaLnBrk="0" fontAlgn="base" hangingPunct="0">
              <a:spcBef>
                <a:spcPct val="30000"/>
              </a:spcBef>
              <a:spcAft>
                <a:spcPct val="0"/>
              </a:spcAft>
              <a:defRPr kumimoji="1" sz="1200">
                <a:solidFill>
                  <a:schemeClr val="tx1"/>
                </a:solidFill>
                <a:latin typeface="Calibri" charset="0"/>
                <a:ea typeface="宋体" charset="0"/>
              </a:defRPr>
            </a:lvl7pPr>
            <a:lvl8pPr marL="3429000" indent="-228600" defTabSz="990600" eaLnBrk="0" fontAlgn="base" hangingPunct="0">
              <a:spcBef>
                <a:spcPct val="30000"/>
              </a:spcBef>
              <a:spcAft>
                <a:spcPct val="0"/>
              </a:spcAft>
              <a:defRPr kumimoji="1" sz="1200">
                <a:solidFill>
                  <a:schemeClr val="tx1"/>
                </a:solidFill>
                <a:latin typeface="Calibri" charset="0"/>
                <a:ea typeface="宋体" charset="0"/>
              </a:defRPr>
            </a:lvl8pPr>
            <a:lvl9pPr marL="3886200" indent="-228600" defTabSz="990600" eaLnBrk="0" fontAlgn="base" hangingPunct="0">
              <a:spcBef>
                <a:spcPct val="30000"/>
              </a:spcBef>
              <a:spcAft>
                <a:spcPct val="0"/>
              </a:spcAft>
              <a:defRPr kumimoji="1" sz="1200">
                <a:solidFill>
                  <a:schemeClr val="tx1"/>
                </a:solidFill>
                <a:latin typeface="Calibri" charset="0"/>
                <a:ea typeface="宋体" charset="0"/>
              </a:defRPr>
            </a:lvl9pPr>
          </a:lstStyle>
          <a:p>
            <a:pPr eaLnBrk="1" hangingPunct="1">
              <a:spcBef>
                <a:spcPct val="0"/>
              </a:spcBef>
            </a:pPr>
            <a:fld id="{8D65F0F0-7EFD-8748-9792-E8228033A118}" type="slidenum">
              <a:rPr kumimoji="0" lang="en-US" altLang="zh-CN" sz="1300"/>
              <a:pPr eaLnBrk="1" hangingPunct="1">
                <a:spcBef>
                  <a:spcPct val="0"/>
                </a:spcBef>
              </a:pPr>
              <a:t>1</a:t>
            </a:fld>
            <a:endParaRPr kumimoji="0" lang="en-US" altLang="zh-CN" sz="1300"/>
          </a:p>
        </p:txBody>
      </p:sp>
    </p:spTree>
    <p:extLst>
      <p:ext uri="{BB962C8B-B14F-4D97-AF65-F5344CB8AC3E}">
        <p14:creationId xmlns:p14="http://schemas.microsoft.com/office/powerpoint/2010/main" val="168169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A6A1CE-F49B-D940-999C-16371C321240}" type="slidenum">
              <a:rPr lang="en-US" altLang="zh-CN" smtClean="0"/>
              <a:pPr/>
              <a:t>2</a:t>
            </a:fld>
            <a:endParaRPr lang="en-US" altLang="zh-CN"/>
          </a:p>
        </p:txBody>
      </p:sp>
    </p:spTree>
    <p:extLst>
      <p:ext uri="{BB962C8B-B14F-4D97-AF65-F5344CB8AC3E}">
        <p14:creationId xmlns:p14="http://schemas.microsoft.com/office/powerpoint/2010/main" val="204108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A6A1CE-F49B-D940-999C-16371C321240}" type="slidenum">
              <a:rPr lang="en-US" altLang="zh-CN" smtClean="0"/>
              <a:pPr/>
              <a:t>6</a:t>
            </a:fld>
            <a:endParaRPr lang="en-US" altLang="zh-CN"/>
          </a:p>
        </p:txBody>
      </p:sp>
    </p:spTree>
    <p:extLst>
      <p:ext uri="{BB962C8B-B14F-4D97-AF65-F5344CB8AC3E}">
        <p14:creationId xmlns:p14="http://schemas.microsoft.com/office/powerpoint/2010/main" val="75768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A6A1CE-F49B-D940-999C-16371C321240}" type="slidenum">
              <a:rPr lang="en-US" altLang="zh-CN" smtClean="0"/>
              <a:pPr/>
              <a:t>26</a:t>
            </a:fld>
            <a:endParaRPr lang="en-US" altLang="zh-CN"/>
          </a:p>
        </p:txBody>
      </p:sp>
    </p:spTree>
    <p:extLst>
      <p:ext uri="{BB962C8B-B14F-4D97-AF65-F5344CB8AC3E}">
        <p14:creationId xmlns:p14="http://schemas.microsoft.com/office/powerpoint/2010/main" val="15283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p>
        </p:txBody>
      </p:sp>
    </p:spTree>
    <p:extLst>
      <p:ext uri="{BB962C8B-B14F-4D97-AF65-F5344CB8AC3E}">
        <p14:creationId xmlns:p14="http://schemas.microsoft.com/office/powerpoint/2010/main" val="18639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p>
        </p:txBody>
      </p:sp>
    </p:spTree>
    <p:extLst>
      <p:ext uri="{BB962C8B-B14F-4D97-AF65-F5344CB8AC3E}">
        <p14:creationId xmlns:p14="http://schemas.microsoft.com/office/powerpoint/2010/main" val="106301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zh-CN" altLang="en-US"/>
              <a:t>国科大科创培训</a:t>
            </a:r>
            <a:r>
              <a:rPr lang="en-US" altLang="zh-CN"/>
              <a:t>2020</a:t>
            </a:r>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FB4FA0-BC76-7049-8E20-93488FFAA573}" type="slidenum">
              <a:rPr lang="en-US" altLang="zh-CN" smtClean="0"/>
              <a:pPr/>
              <a:t>‹#›</a:t>
            </a:fld>
            <a:endParaRPr lang="en-US" altLang="zh-CN" sz="1400">
              <a:solidFill>
                <a:srgbClr val="FFFFFF"/>
              </a:solidFill>
            </a:endParaRPr>
          </a:p>
        </p:txBody>
      </p:sp>
    </p:spTree>
    <p:extLst>
      <p:ext uri="{BB962C8B-B14F-4D97-AF65-F5344CB8AC3E}">
        <p14:creationId xmlns:p14="http://schemas.microsoft.com/office/powerpoint/2010/main" val="180190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959"/>
            <a:ext cx="8153400" cy="990600"/>
          </a:xfrm>
        </p:spPr>
        <p:txBody>
          <a:bodyPr/>
          <a:lstStyle/>
          <a:p>
            <a:r>
              <a:rPr lang="en-US" altLang="zh-CN"/>
              <a:t>Click to edit Master title style</a:t>
            </a:r>
            <a:endParaRPr lang="en-US"/>
          </a:p>
        </p:txBody>
      </p:sp>
      <p:sp>
        <p:nvSpPr>
          <p:cNvPr id="9" name="Content Placeholder 8"/>
          <p:cNvSpPr>
            <a:spLocks noGrp="1"/>
          </p:cNvSpPr>
          <p:nvPr>
            <p:ph sz="quarter" idx="1"/>
          </p:nvPr>
        </p:nvSpPr>
        <p:spPr>
          <a:xfrm>
            <a:off x="609600" y="1357298"/>
            <a:ext cx="3886200" cy="488001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Content Placeholder 10"/>
          <p:cNvSpPr>
            <a:spLocks noGrp="1"/>
          </p:cNvSpPr>
          <p:nvPr>
            <p:ph sz="quarter" idx="2"/>
          </p:nvPr>
        </p:nvSpPr>
        <p:spPr>
          <a:xfrm>
            <a:off x="4844901" y="1357298"/>
            <a:ext cx="3886200" cy="488001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r>
              <a:rPr lang="zh-CN" altLang="en-US"/>
              <a:t>国科大科创培训</a:t>
            </a:r>
            <a:r>
              <a:rPr lang="en-US" altLang="zh-CN"/>
              <a:t>2020</a:t>
            </a:r>
          </a:p>
        </p:txBody>
      </p:sp>
      <p:sp>
        <p:nvSpPr>
          <p:cNvPr id="5" name="Footer Placeholder 4"/>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FB4FA0-BC76-7049-8E20-93488FFAA573}" type="slidenum">
              <a:rPr lang="en-US" altLang="zh-CN" smtClean="0"/>
              <a:pPr/>
              <a:t>‹#›</a:t>
            </a:fld>
            <a:endParaRPr lang="en-US" altLang="zh-CN" sz="1400">
              <a:solidFill>
                <a:srgbClr val="FFFFFF"/>
              </a:solidFill>
            </a:endParaRPr>
          </a:p>
        </p:txBody>
      </p:sp>
    </p:spTree>
    <p:extLst>
      <p:ext uri="{BB962C8B-B14F-4D97-AF65-F5344CB8AC3E}">
        <p14:creationId xmlns:p14="http://schemas.microsoft.com/office/powerpoint/2010/main" val="135049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white">
          <a:xfrm>
            <a:off x="0" y="57419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5" name="Rectangle 10"/>
          <p:cNvSpPr/>
          <p:nvPr/>
        </p:nvSpPr>
        <p:spPr>
          <a:xfrm>
            <a:off x="-9525" y="58245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6" name="Rectangle 11"/>
          <p:cNvSpPr/>
          <p:nvPr/>
        </p:nvSpPr>
        <p:spPr>
          <a:xfrm>
            <a:off x="2359025" y="58150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8" name="Title 7"/>
          <p:cNvSpPr>
            <a:spLocks noGrp="1"/>
          </p:cNvSpPr>
          <p:nvPr>
            <p:ph type="ctrTitle"/>
          </p:nvPr>
        </p:nvSpPr>
        <p:spPr>
          <a:xfrm>
            <a:off x="2362200" y="3809976"/>
            <a:ext cx="6477000" cy="1828800"/>
          </a:xfrm>
        </p:spPr>
        <p:txBody>
          <a:bodyPr anchor="b"/>
          <a:lstStyle>
            <a:lvl1pPr>
              <a:defRPr cap="all" baseline="0"/>
            </a:lvl1pPr>
          </a:lstStyle>
          <a:p>
            <a:r>
              <a:rPr lang="en-US" altLang="zh-CN"/>
              <a:t>Click to edit Master title style</a:t>
            </a:r>
            <a:endParaRPr lang="en-US" dirty="0"/>
          </a:p>
        </p:txBody>
      </p:sp>
      <p:sp>
        <p:nvSpPr>
          <p:cNvPr id="9" name="Subtitle 8"/>
          <p:cNvSpPr>
            <a:spLocks noGrp="1"/>
          </p:cNvSpPr>
          <p:nvPr>
            <p:ph type="subTitle" idx="1"/>
          </p:nvPr>
        </p:nvSpPr>
        <p:spPr>
          <a:xfrm>
            <a:off x="2362200" y="5821413"/>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a:t>Click to edit Master subtitle style</a:t>
            </a:r>
            <a:endParaRPr lang="en-US" dirty="0"/>
          </a:p>
        </p:txBody>
      </p:sp>
      <p:sp>
        <p:nvSpPr>
          <p:cNvPr id="7" name="Date Placeholder 27"/>
          <p:cNvSpPr>
            <a:spLocks noGrp="1"/>
          </p:cNvSpPr>
          <p:nvPr>
            <p:ph type="dt" sz="half" idx="10"/>
          </p:nvPr>
        </p:nvSpPr>
        <p:spPr>
          <a:xfrm>
            <a:off x="76200" y="5840413"/>
            <a:ext cx="2057400" cy="685800"/>
          </a:xfrm>
        </p:spPr>
        <p:txBody>
          <a:bodyPr>
            <a:noAutofit/>
          </a:bodyPr>
          <a:lstStyle>
            <a:lvl1pPr algn="ctr">
              <a:defRPr sz="2000">
                <a:solidFill>
                  <a:srgbClr val="FFFFFF"/>
                </a:solidFill>
              </a:defRPr>
            </a:lvl1pPr>
          </a:lstStyle>
          <a:p>
            <a:r>
              <a:rPr lang="zh-CN" altLang="en-US"/>
              <a:t>国科大科创培训</a:t>
            </a:r>
            <a:r>
              <a:rPr lang="en-US" altLang="zh-CN"/>
              <a:t>2020</a:t>
            </a:r>
          </a:p>
        </p:txBody>
      </p:sp>
      <p:sp>
        <p:nvSpPr>
          <p:cNvPr id="10" name="Slide Number Placeholder 28"/>
          <p:cNvSpPr>
            <a:spLocks noGrp="1"/>
          </p:cNvSpPr>
          <p:nvPr>
            <p:ph type="sldNum" sz="quarter" idx="11"/>
          </p:nvPr>
        </p:nvSpPr>
        <p:spPr>
          <a:xfrm>
            <a:off x="8001000" y="0"/>
            <a:ext cx="838200" cy="381000"/>
          </a:xfrm>
        </p:spPr>
        <p:txBody>
          <a:bodyPr/>
          <a:lstStyle>
            <a:lvl1pPr>
              <a:defRPr sz="1400"/>
            </a:lvl1pPr>
          </a:lstStyle>
          <a:p>
            <a:fld id="{ADB0EF36-5551-7B4D-8AC8-5B95AC08B506}" type="slidenum">
              <a:rPr lang="en-US" altLang="zh-CN"/>
              <a:pPr/>
              <a:t>‹#›</a:t>
            </a:fld>
            <a:endParaRPr lang="en-US" altLang="zh-CN"/>
          </a:p>
        </p:txBody>
      </p:sp>
    </p:spTree>
    <p:extLst>
      <p:ext uri="{BB962C8B-B14F-4D97-AF65-F5344CB8AC3E}">
        <p14:creationId xmlns:p14="http://schemas.microsoft.com/office/powerpoint/2010/main" val="118964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p:cNvSpPr/>
          <p:nvPr/>
        </p:nvSpPr>
        <p:spPr bwMode="white">
          <a:xfrm>
            <a:off x="0" y="1071563"/>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5" name="Rectangle 10"/>
          <p:cNvSpPr/>
          <p:nvPr/>
        </p:nvSpPr>
        <p:spPr>
          <a:xfrm>
            <a:off x="0" y="1147763"/>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6" name="Rectangle 11"/>
          <p:cNvSpPr/>
          <p:nvPr/>
        </p:nvSpPr>
        <p:spPr>
          <a:xfrm>
            <a:off x="1371600" y="1147763"/>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3" name="Text Placeholder 2"/>
          <p:cNvSpPr>
            <a:spLocks noGrp="1"/>
          </p:cNvSpPr>
          <p:nvPr>
            <p:ph type="body" idx="1"/>
          </p:nvPr>
        </p:nvSpPr>
        <p:spPr>
          <a:xfrm>
            <a:off x="1371600" y="2290746"/>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ltLang="zh-CN"/>
              <a:t>Click to edit Master text styles</a:t>
            </a:r>
          </a:p>
        </p:txBody>
      </p:sp>
      <p:sp>
        <p:nvSpPr>
          <p:cNvPr id="2" name="Title 1"/>
          <p:cNvSpPr>
            <a:spLocks noGrp="1"/>
          </p:cNvSpPr>
          <p:nvPr>
            <p:ph type="title"/>
          </p:nvPr>
        </p:nvSpPr>
        <p:spPr>
          <a:xfrm>
            <a:off x="1371600" y="1147746"/>
            <a:ext cx="7620000" cy="990600"/>
          </a:xfrm>
        </p:spPr>
        <p:txBody>
          <a:bodyPr/>
          <a:lstStyle>
            <a:lvl1pPr algn="l">
              <a:buNone/>
              <a:defRPr sz="4400" b="0" cap="none">
                <a:solidFill>
                  <a:srgbClr val="FFFFFF"/>
                </a:solidFill>
              </a:defRPr>
            </a:lvl1pPr>
          </a:lstStyle>
          <a:p>
            <a:r>
              <a:rPr lang="en-US" altLang="zh-CN"/>
              <a:t>Click to edit Master title style</a:t>
            </a:r>
            <a:endParaRPr lang="en-US" dirty="0"/>
          </a:p>
        </p:txBody>
      </p:sp>
      <p:sp>
        <p:nvSpPr>
          <p:cNvPr id="7" name="Date Placeholder 11"/>
          <p:cNvSpPr>
            <a:spLocks noGrp="1"/>
          </p:cNvSpPr>
          <p:nvPr>
            <p:ph type="dt" sz="half" idx="10"/>
          </p:nvPr>
        </p:nvSpPr>
        <p:spPr>
          <a:xfrm>
            <a:off x="6012160" y="6093296"/>
            <a:ext cx="2667000" cy="365125"/>
          </a:xfrm>
        </p:spPr>
        <p:txBody>
          <a:bodyPr/>
          <a:lstStyle>
            <a:lvl1pPr>
              <a:defRPr/>
            </a:lvl1pPr>
          </a:lstStyle>
          <a:p>
            <a:r>
              <a:rPr lang="zh-CN" altLang="en-US"/>
              <a:t>国科大科创培训</a:t>
            </a:r>
            <a:r>
              <a:rPr lang="en-US" altLang="zh-CN"/>
              <a:t>2020</a:t>
            </a:r>
          </a:p>
        </p:txBody>
      </p:sp>
      <p:sp>
        <p:nvSpPr>
          <p:cNvPr id="8" name="Slide Number Placeholder 12"/>
          <p:cNvSpPr>
            <a:spLocks noGrp="1"/>
          </p:cNvSpPr>
          <p:nvPr>
            <p:ph type="sldNum" sz="quarter" idx="11"/>
          </p:nvPr>
        </p:nvSpPr>
        <p:spPr>
          <a:xfrm>
            <a:off x="0" y="1300163"/>
            <a:ext cx="1295400" cy="701675"/>
          </a:xfrm>
        </p:spPr>
        <p:txBody>
          <a:bodyPr vert="horz" wrap="square" lIns="91440" tIns="45720" rIns="91440" bIns="45720" numCol="1" anchor="ctr" anchorCtr="0" compatLnSpc="1">
            <a:prstTxWarp prst="textNoShape">
              <a:avLst/>
            </a:prstTxWarp>
            <a:normAutofit/>
          </a:bodyPr>
          <a:lstStyle>
            <a:lvl1pPr>
              <a:defRPr lang="en-US" altLang="zh-CN" sz="2800" smtClean="0"/>
            </a:lvl1pPr>
          </a:lstStyle>
          <a:p>
            <a:fld id="{C3B9426B-799E-514F-B97F-32B4AF9C843F}" type="slidenum">
              <a:rPr lang="uk-UA" smtClean="0"/>
              <a:pPr/>
              <a:t>‹#›</a:t>
            </a:fld>
            <a:endParaRPr lang="uk-UA"/>
          </a:p>
        </p:txBody>
      </p:sp>
    </p:spTree>
    <p:extLst>
      <p:ext uri="{BB962C8B-B14F-4D97-AF65-F5344CB8AC3E}">
        <p14:creationId xmlns:p14="http://schemas.microsoft.com/office/powerpoint/2010/main" val="102520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9"/>
          <p:cNvSpPr/>
          <p:nvPr/>
        </p:nvSpPr>
        <p:spPr bwMode="white">
          <a:xfrm>
            <a:off x="-9525" y="4562475"/>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6" name="Rectangle 10"/>
          <p:cNvSpPr/>
          <p:nvPr/>
        </p:nvSpPr>
        <p:spPr>
          <a:xfrm>
            <a:off x="-9525" y="4654550"/>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7" name="Rectangle 11"/>
          <p:cNvSpPr/>
          <p:nvPr/>
        </p:nvSpPr>
        <p:spPr>
          <a:xfrm>
            <a:off x="1544638" y="4645025"/>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8" name="Rectangle 12"/>
          <p:cNvSpPr/>
          <p:nvPr/>
        </p:nvSpPr>
        <p:spPr bwMode="white">
          <a:xfrm>
            <a:off x="1447800" y="-9525"/>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4" name="Text Placeholder 3"/>
          <p:cNvSpPr>
            <a:spLocks noGrp="1"/>
          </p:cNvSpPr>
          <p:nvPr>
            <p:ph type="body" sz="half" idx="2"/>
          </p:nvPr>
        </p:nvSpPr>
        <p:spPr>
          <a:xfrm>
            <a:off x="1600200" y="5476899"/>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ltLang="zh-CN"/>
              <a:t>Click to edit Master text styles</a:t>
            </a:r>
          </a:p>
        </p:txBody>
      </p:sp>
      <p:sp>
        <p:nvSpPr>
          <p:cNvPr id="2" name="Title 1"/>
          <p:cNvSpPr>
            <a:spLocks noGrp="1"/>
          </p:cNvSpPr>
          <p:nvPr>
            <p:ph type="title"/>
          </p:nvPr>
        </p:nvSpPr>
        <p:spPr>
          <a:xfrm>
            <a:off x="1600200" y="4638699"/>
            <a:ext cx="7315200" cy="685800"/>
          </a:xfrm>
        </p:spPr>
        <p:txBody>
          <a:bodyPr/>
          <a:lstStyle>
            <a:lvl1pPr algn="l">
              <a:buNone/>
              <a:defRPr sz="2800" b="0">
                <a:solidFill>
                  <a:srgbClr val="FFFFFF"/>
                </a:solidFill>
              </a:defRPr>
            </a:lvl1pPr>
          </a:lstStyle>
          <a:p>
            <a:r>
              <a:rPr lang="en-US" altLang="zh-CN"/>
              <a:t>Click to edit Master title style</a:t>
            </a:r>
            <a:endParaRPr lang="en-US" dirty="0"/>
          </a:p>
        </p:txBody>
      </p:sp>
      <p:sp>
        <p:nvSpPr>
          <p:cNvPr id="3" name="Picture Placeholder 2"/>
          <p:cNvSpPr>
            <a:spLocks noGrp="1"/>
          </p:cNvSpPr>
          <p:nvPr>
            <p:ph type="pic" idx="1"/>
          </p:nvPr>
        </p:nvSpPr>
        <p:spPr>
          <a:xfrm>
            <a:off x="1560576" y="-9501"/>
            <a:ext cx="7583424" cy="4568952"/>
          </a:xfrm>
          <a:solidFill>
            <a:schemeClr val="accent1">
              <a:tint val="40000"/>
            </a:schemeClr>
          </a:solidFill>
          <a:ln>
            <a:noFill/>
          </a:ln>
        </p:spPr>
        <p:txBody>
          <a:bodyPr>
            <a:normAutofit/>
          </a:bodyPr>
          <a:lstStyle>
            <a:lvl1pPr marL="0" indent="0">
              <a:buNone/>
              <a:defRPr sz="3200"/>
            </a:lvl1pPr>
          </a:lstStyle>
          <a:p>
            <a:pPr lvl="0"/>
            <a:r>
              <a:rPr lang="en-US" altLang="zh-CN" noProof="0"/>
              <a:t>Click icon to add picture</a:t>
            </a:r>
            <a:endParaRPr lang="en-US" noProof="0" dirty="0"/>
          </a:p>
        </p:txBody>
      </p:sp>
      <p:sp>
        <p:nvSpPr>
          <p:cNvPr id="9" name="Date Placeholder 11"/>
          <p:cNvSpPr>
            <a:spLocks noGrp="1"/>
          </p:cNvSpPr>
          <p:nvPr>
            <p:ph type="dt" sz="half" idx="10"/>
          </p:nvPr>
        </p:nvSpPr>
        <p:spPr>
          <a:xfrm>
            <a:off x="6248400" y="6238875"/>
            <a:ext cx="2667000" cy="365125"/>
          </a:xfrm>
        </p:spPr>
        <p:txBody>
          <a:bodyPr/>
          <a:lstStyle>
            <a:lvl1pPr>
              <a:defRPr/>
            </a:lvl1pPr>
          </a:lstStyle>
          <a:p>
            <a:r>
              <a:rPr lang="zh-CN" altLang="en-US"/>
              <a:t>国科大科创培训</a:t>
            </a:r>
            <a:r>
              <a:rPr lang="en-US" altLang="zh-CN"/>
              <a:t>2020</a:t>
            </a:r>
          </a:p>
        </p:txBody>
      </p:sp>
      <p:sp>
        <p:nvSpPr>
          <p:cNvPr id="10" name="Slide Number Placeholder 12"/>
          <p:cNvSpPr>
            <a:spLocks noGrp="1"/>
          </p:cNvSpPr>
          <p:nvPr>
            <p:ph type="sldNum" sz="quarter" idx="11"/>
          </p:nvPr>
        </p:nvSpPr>
        <p:spPr>
          <a:xfrm>
            <a:off x="0" y="4657725"/>
            <a:ext cx="1447800" cy="663575"/>
          </a:xfrm>
        </p:spPr>
        <p:txBody>
          <a:bodyPr vert="horz" wrap="square" lIns="91440" tIns="45720" rIns="91440" bIns="45720" numCol="1" anchor="ctr" anchorCtr="0" compatLnSpc="1">
            <a:prstTxWarp prst="textNoShape">
              <a:avLst/>
            </a:prstTxWarp>
            <a:normAutofit/>
          </a:bodyPr>
          <a:lstStyle>
            <a:lvl1pPr>
              <a:defRPr lang="uk-UA" sz="2400" smtClean="0"/>
            </a:lvl1pPr>
          </a:lstStyle>
          <a:p>
            <a:fld id="{41BB8DA8-9081-0A4E-B01A-DE099C28400D}" type="slidenum">
              <a:rPr lang="uk-UA" smtClean="0"/>
              <a:pPr/>
              <a:t>‹#›</a:t>
            </a:fld>
            <a:endParaRPr lang="uk-UA" dirty="0"/>
          </a:p>
        </p:txBody>
      </p:sp>
    </p:spTree>
    <p:extLst>
      <p:ext uri="{BB962C8B-B14F-4D97-AF65-F5344CB8AC3E}">
        <p14:creationId xmlns:p14="http://schemas.microsoft.com/office/powerpoint/2010/main" val="1102520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12"/>
          <p:cNvSpPr>
            <a:spLocks noGrp="1"/>
          </p:cNvSpPr>
          <p:nvPr>
            <p:ph type="body" idx="1"/>
          </p:nvPr>
        </p:nvSpPr>
        <p:spPr bwMode="auto">
          <a:xfrm>
            <a:off x="612775" y="1357312"/>
            <a:ext cx="8153400" cy="497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4" name="Date Placeholder 13"/>
          <p:cNvSpPr>
            <a:spLocks noGrp="1"/>
          </p:cNvSpPr>
          <p:nvPr>
            <p:ph type="dt" sz="half" idx="2"/>
          </p:nvPr>
        </p:nvSpPr>
        <p:spPr>
          <a:xfrm>
            <a:off x="6127973" y="6381328"/>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charset="0"/>
              </a:defRPr>
            </a:lvl1pPr>
          </a:lstStyle>
          <a:p>
            <a:r>
              <a:rPr lang="zh-CN" altLang="en-US"/>
              <a:t>国科大科创培训</a:t>
            </a:r>
            <a:r>
              <a:rPr lang="en-US" altLang="zh-CN"/>
              <a:t>2020</a:t>
            </a:r>
          </a:p>
        </p:txBody>
      </p:sp>
      <p:sp>
        <p:nvSpPr>
          <p:cNvPr id="7" name="Rectangle 6"/>
          <p:cNvSpPr/>
          <p:nvPr/>
        </p:nvSpPr>
        <p:spPr bwMode="white">
          <a:xfrm>
            <a:off x="0" y="10064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zh-CN">
              <a:solidFill>
                <a:srgbClr val="FFFFFF"/>
              </a:solidFill>
              <a:ea typeface="宋体" pitchFamily="2" charset="-122"/>
            </a:endParaRPr>
          </a:p>
        </p:txBody>
      </p:sp>
      <p:sp>
        <p:nvSpPr>
          <p:cNvPr id="23" name="Slide Number Placeholder 22"/>
          <p:cNvSpPr>
            <a:spLocks noGrp="1"/>
          </p:cNvSpPr>
          <p:nvPr>
            <p:ph type="sldNum" sz="quarter" idx="4"/>
          </p:nvPr>
        </p:nvSpPr>
        <p:spPr>
          <a:xfrm>
            <a:off x="0" y="10429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200" b="1">
                <a:solidFill>
                  <a:schemeClr val="tx2"/>
                </a:solidFill>
                <a:latin typeface="Tw Cen MT" charset="0"/>
              </a:defRPr>
            </a:lvl1pPr>
          </a:lstStyle>
          <a:p>
            <a:fld id="{4FFB4FA0-BC76-7049-8E20-93488FFAA573}" type="slidenum">
              <a:rPr lang="en-US" altLang="zh-CN"/>
              <a:pPr/>
              <a:t>‹#›</a:t>
            </a:fld>
            <a:endParaRPr lang="en-US" altLang="zh-CN" sz="1400">
              <a:solidFill>
                <a:srgbClr val="FFFFFF"/>
              </a:solidFill>
            </a:endParaRPr>
          </a:p>
        </p:txBody>
      </p:sp>
      <p:sp>
        <p:nvSpPr>
          <p:cNvPr id="3" name="Footer Placeholder 2"/>
          <p:cNvSpPr>
            <a:spLocks noGrp="1"/>
          </p:cNvSpPr>
          <p:nvPr>
            <p:ph type="ftr" sz="quarter" idx="3"/>
          </p:nvPr>
        </p:nvSpPr>
        <p:spPr>
          <a:xfrm>
            <a:off x="3028950" y="64482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057" r:id="rId1"/>
    <p:sldLayoutId id="2147484054" r:id="rId2"/>
    <p:sldLayoutId id="2147484052" r:id="rId3"/>
    <p:sldLayoutId id="2147484053" r:id="rId4"/>
    <p:sldLayoutId id="2147484056" r:id="rId5"/>
  </p:sldLayoutIdLst>
  <p:hf hdr="0" ftr="0"/>
  <p:txStyles>
    <p:titleStyle>
      <a:lvl1pPr algn="l" rtl="0" eaLnBrk="0" fontAlgn="base" hangingPunct="0">
        <a:spcBef>
          <a:spcPct val="0"/>
        </a:spcBef>
        <a:spcAft>
          <a:spcPct val="0"/>
        </a:spcAft>
        <a:defRPr kumimoji="1" sz="4400" kern="1200">
          <a:solidFill>
            <a:schemeClr val="tx2"/>
          </a:solidFill>
          <a:latin typeface="+mj-lt"/>
          <a:ea typeface="宋体" charset="0"/>
          <a:cs typeface="宋体" charset="0"/>
        </a:defRPr>
      </a:lvl1pPr>
      <a:lvl2pPr algn="l" rtl="0" eaLnBrk="0" fontAlgn="base" hangingPunct="0">
        <a:spcBef>
          <a:spcPct val="0"/>
        </a:spcBef>
        <a:spcAft>
          <a:spcPct val="0"/>
        </a:spcAft>
        <a:defRPr kumimoji="1" sz="4400">
          <a:solidFill>
            <a:schemeClr val="tx2"/>
          </a:solidFill>
          <a:latin typeface="Tw Cen MT"/>
          <a:ea typeface="宋体" charset="0"/>
          <a:cs typeface="宋体" charset="0"/>
        </a:defRPr>
      </a:lvl2pPr>
      <a:lvl3pPr algn="l" rtl="0" eaLnBrk="0" fontAlgn="base" hangingPunct="0">
        <a:spcBef>
          <a:spcPct val="0"/>
        </a:spcBef>
        <a:spcAft>
          <a:spcPct val="0"/>
        </a:spcAft>
        <a:defRPr kumimoji="1" sz="4400">
          <a:solidFill>
            <a:schemeClr val="tx2"/>
          </a:solidFill>
          <a:latin typeface="Tw Cen MT"/>
          <a:ea typeface="宋体" charset="0"/>
          <a:cs typeface="宋体" charset="0"/>
        </a:defRPr>
      </a:lvl3pPr>
      <a:lvl4pPr algn="l" rtl="0" eaLnBrk="0" fontAlgn="base" hangingPunct="0">
        <a:spcBef>
          <a:spcPct val="0"/>
        </a:spcBef>
        <a:spcAft>
          <a:spcPct val="0"/>
        </a:spcAft>
        <a:defRPr kumimoji="1" sz="4400">
          <a:solidFill>
            <a:schemeClr val="tx2"/>
          </a:solidFill>
          <a:latin typeface="Tw Cen MT"/>
          <a:ea typeface="宋体" charset="0"/>
          <a:cs typeface="宋体" charset="0"/>
        </a:defRPr>
      </a:lvl4pPr>
      <a:lvl5pPr algn="l" rtl="0" eaLnBrk="0" fontAlgn="base" hangingPunct="0">
        <a:spcBef>
          <a:spcPct val="0"/>
        </a:spcBef>
        <a:spcAft>
          <a:spcPct val="0"/>
        </a:spcAft>
        <a:defRPr kumimoji="1" sz="4400">
          <a:solidFill>
            <a:schemeClr val="tx2"/>
          </a:solidFill>
          <a:latin typeface="Tw Cen MT"/>
          <a:ea typeface="宋体" charset="0"/>
          <a:cs typeface="宋体" charset="0"/>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kumimoji="1" sz="2900" kern="1200">
          <a:solidFill>
            <a:schemeClr val="tx1"/>
          </a:solidFill>
          <a:latin typeface="+mn-lt"/>
          <a:ea typeface="宋体" charset="0"/>
          <a:cs typeface="宋体" charset="0"/>
        </a:defRPr>
      </a:lvl1pPr>
      <a:lvl2pPr marL="639763" indent="-273050" algn="l" rtl="0" eaLnBrk="0" fontAlgn="base" hangingPunct="0">
        <a:spcBef>
          <a:spcPts val="550"/>
        </a:spcBef>
        <a:spcAft>
          <a:spcPct val="0"/>
        </a:spcAft>
        <a:buClr>
          <a:schemeClr val="accent1"/>
        </a:buClr>
        <a:buSzPct val="70000"/>
        <a:buFont typeface="Wingdings 2" charset="2"/>
        <a:buChar char=""/>
        <a:defRPr kumimoji="1" sz="2600" kern="1200">
          <a:solidFill>
            <a:schemeClr val="tx1"/>
          </a:solidFill>
          <a:latin typeface="+mn-lt"/>
          <a:ea typeface="宋体" charset="0"/>
          <a:cs typeface="+mn-cs"/>
        </a:defRPr>
      </a:lvl2pPr>
      <a:lvl3pPr marL="914400" indent="-228600" algn="l" rtl="0" eaLnBrk="0" fontAlgn="base" hangingPunct="0">
        <a:spcBef>
          <a:spcPts val="500"/>
        </a:spcBef>
        <a:spcAft>
          <a:spcPct val="0"/>
        </a:spcAft>
        <a:buClr>
          <a:schemeClr val="accent2"/>
        </a:buClr>
        <a:buSzPct val="75000"/>
        <a:buFont typeface="Wingdings" charset="2"/>
        <a:buChar char=""/>
        <a:defRPr kumimoji="1" sz="2300" kern="1200">
          <a:solidFill>
            <a:schemeClr val="tx1"/>
          </a:solidFill>
          <a:latin typeface="+mn-lt"/>
          <a:ea typeface="宋体" charset="0"/>
          <a:cs typeface="+mn-cs"/>
        </a:defRPr>
      </a:lvl3pPr>
      <a:lvl4pPr marL="1371600" indent="-228600" algn="l" rtl="0" eaLnBrk="0" fontAlgn="base" hangingPunct="0">
        <a:spcBef>
          <a:spcPts val="400"/>
        </a:spcBef>
        <a:spcAft>
          <a:spcPct val="0"/>
        </a:spcAft>
        <a:buClr>
          <a:srgbClr val="A04DA3"/>
        </a:buClr>
        <a:buSzPct val="75000"/>
        <a:buFont typeface="Wingdings" charset="2"/>
        <a:buChar char=""/>
        <a:defRPr kumimoji="1" sz="2000" kern="1200">
          <a:solidFill>
            <a:schemeClr val="tx1"/>
          </a:solidFill>
          <a:latin typeface="+mn-lt"/>
          <a:ea typeface="宋体" charset="0"/>
          <a:cs typeface="+mn-cs"/>
        </a:defRPr>
      </a:lvl4pPr>
      <a:lvl5pPr marL="1828800" indent="-228600" algn="l" rtl="0" eaLnBrk="0" fontAlgn="base" hangingPunct="0">
        <a:spcBef>
          <a:spcPts val="400"/>
        </a:spcBef>
        <a:spcAft>
          <a:spcPct val="0"/>
        </a:spcAft>
        <a:buClr>
          <a:srgbClr val="C4652D"/>
        </a:buClr>
        <a:buSzPct val="65000"/>
        <a:buFont typeface="Wingdings" charset="2"/>
        <a:buChar char=""/>
        <a:defRPr kumimoji="1" sz="2000" kern="1200">
          <a:solidFill>
            <a:schemeClr val="tx1"/>
          </a:solidFill>
          <a:latin typeface="+mn-lt"/>
          <a:ea typeface="宋体" charset="0"/>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10.png"/></Relationships>
</file>

<file path=ppt/slides/_rels/slide3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p:cNvSpPr>
          <p:nvPr>
            <p:ph type="subTitle" idx="1"/>
          </p:nvPr>
        </p:nvSpPr>
        <p:spPr>
          <a:xfrm>
            <a:off x="2362200" y="5929313"/>
            <a:ext cx="6324600" cy="685800"/>
          </a:xfrm>
        </p:spPr>
        <p:txBody>
          <a:bodyPr/>
          <a:lstStyle/>
          <a:p>
            <a:pPr algn="r" eaLnBrk="1" hangingPunct="1"/>
            <a:r>
              <a:rPr kumimoji="0" lang="zh-CN" altLang="en-US" dirty="0">
                <a:ea typeface="华文仿宋" charset="-122"/>
              </a:rPr>
              <a:t>钱文斌，傅金林（中国科学院大学）</a:t>
            </a:r>
          </a:p>
        </p:txBody>
      </p:sp>
      <p:sp>
        <p:nvSpPr>
          <p:cNvPr id="3" name="Slide Number Placeholder 2"/>
          <p:cNvSpPr>
            <a:spLocks noGrp="1"/>
          </p:cNvSpPr>
          <p:nvPr>
            <p:ph type="sldNum" sz="quarter" idx="11"/>
          </p:nvPr>
        </p:nvSpPr>
        <p:spPr/>
        <p:txBody>
          <a:bodyPr/>
          <a:lstStyle/>
          <a:p>
            <a:fld id="{ADB0EF36-5551-7B4D-8AC8-5B95AC08B506}" type="slidenum">
              <a:rPr lang="en-US" altLang="zh-CN" smtClean="0"/>
              <a:pPr/>
              <a:t>1</a:t>
            </a:fld>
            <a:endParaRPr lang="en-US" altLang="zh-CN"/>
          </a:p>
        </p:txBody>
      </p:sp>
      <p:sp>
        <p:nvSpPr>
          <p:cNvPr id="5" name="Date Placeholder 4"/>
          <p:cNvSpPr>
            <a:spLocks noGrp="1"/>
          </p:cNvSpPr>
          <p:nvPr>
            <p:ph type="dt" sz="half" idx="10"/>
          </p:nvPr>
        </p:nvSpPr>
        <p:spPr/>
        <p:txBody>
          <a:bodyPr/>
          <a:lstStyle/>
          <a:p>
            <a:r>
              <a:rPr lang="zh-CN" altLang="en-US" dirty="0"/>
              <a:t>国科大科创培训</a:t>
            </a:r>
            <a:r>
              <a:rPr lang="en-US" altLang="zh-CN" dirty="0"/>
              <a:t>2021</a:t>
            </a:r>
          </a:p>
        </p:txBody>
      </p:sp>
      <p:sp>
        <p:nvSpPr>
          <p:cNvPr id="4" name="Rectangle 3"/>
          <p:cNvSpPr/>
          <p:nvPr/>
        </p:nvSpPr>
        <p:spPr>
          <a:xfrm>
            <a:off x="-19798" y="2348880"/>
            <a:ext cx="9144000" cy="2062103"/>
          </a:xfrm>
          <a:prstGeom prst="rect">
            <a:avLst/>
          </a:prstGeom>
        </p:spPr>
        <p:txBody>
          <a:bodyPr wrap="square">
            <a:spAutoFit/>
          </a:bodyPr>
          <a:lstStyle/>
          <a:p>
            <a:pPr algn="ctr"/>
            <a:r>
              <a:rPr kumimoji="1" lang="zh-CN" altLang="en-US" sz="4800" cap="all" dirty="0">
                <a:solidFill>
                  <a:srgbClr val="424456"/>
                </a:solidFill>
                <a:latin typeface="Tw Cen MT"/>
                <a:cs typeface="宋体" charset="0"/>
              </a:rPr>
              <a:t>统计方法和分析工具</a:t>
            </a:r>
            <a:br>
              <a:rPr kumimoji="1" lang="zh-CN" altLang="en-US" sz="4800" cap="all" dirty="0">
                <a:solidFill>
                  <a:srgbClr val="424456"/>
                </a:solidFill>
                <a:latin typeface="Tw Cen MT"/>
                <a:cs typeface="宋体" charset="0"/>
              </a:rPr>
            </a:br>
            <a:endParaRPr kumimoji="1" lang="en-US" altLang="zh-CN" sz="4800" cap="all" dirty="0">
              <a:solidFill>
                <a:srgbClr val="424456"/>
              </a:solidFill>
              <a:latin typeface="Tw Cen MT"/>
              <a:cs typeface="宋体" charset="0"/>
            </a:endParaRPr>
          </a:p>
          <a:p>
            <a:pPr algn="ctr"/>
            <a:r>
              <a:rPr kumimoji="1" lang="zh-CN" altLang="en-US" sz="3200" cap="all" dirty="0">
                <a:solidFill>
                  <a:srgbClr val="424456"/>
                </a:solidFill>
                <a:latin typeface="Tw Cen MT"/>
                <a:cs typeface="宋体" charset="0"/>
              </a:rPr>
              <a:t>第四讲：参数估计和误差</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例如单能光子束射入碘化钠晶体(NaI(T1)),用光电倍增管测量晶体中的闪烁荧光，光电倍增管的输出电信号经过放大器等电子学线路，最后测量出脉冲幅度谱。这一测量中涉及一系列相互独立的随机过程，如 :"/>
          <p:cNvSpPr txBox="1"/>
          <p:nvPr/>
        </p:nvSpPr>
        <p:spPr>
          <a:xfrm>
            <a:off x="225425" y="1303635"/>
            <a:ext cx="8785226"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marL="0" indent="177800">
              <a:tabLst>
                <a:tab pos="4660900" algn="r"/>
              </a:tabLst>
              <a:defRPr>
                <a:latin typeface="Arial"/>
                <a:ea typeface="Arial"/>
                <a:cs typeface="Arial"/>
                <a:sym typeface="Arial"/>
              </a:defRPr>
            </a:pPr>
            <a:r>
              <a:rPr dirty="0">
                <a:latin typeface="宋体"/>
                <a:ea typeface="宋体"/>
                <a:cs typeface="宋体"/>
                <a:sym typeface="宋体"/>
              </a:rPr>
              <a:t>例如单能光子束射入碘化钠晶体(NaI(T1)),用光电倍增管测量晶体中的闪烁荧光，光电倍增管的输出电信号经过放大器等电子学线路，最后测量出脉冲幅度谱。这一测量中涉及一系列相互独立的随机过程，如</a:t>
            </a:r>
            <a:r>
              <a:rPr b="1"/>
              <a:t> </a:t>
            </a:r>
            <a:r>
              <a:rPr>
                <a:latin typeface="宋体"/>
                <a:ea typeface="宋体"/>
                <a:cs typeface="宋体"/>
                <a:sym typeface="宋体"/>
              </a:rPr>
              <a:t>:</a:t>
            </a:r>
            <a:endParaRPr b="1" dirty="0"/>
          </a:p>
        </p:txBody>
      </p:sp>
      <p:sp>
        <p:nvSpPr>
          <p:cNvPr id="104" name="系统误差来源实例"/>
          <p:cNvSpPr txBox="1">
            <a:spLocks noGrp="1"/>
          </p:cNvSpPr>
          <p:nvPr>
            <p:ph type="title"/>
          </p:nvPr>
        </p:nvSpPr>
        <p:spPr>
          <a:prstGeom prst="rect">
            <a:avLst/>
          </a:prstGeom>
        </p:spPr>
        <p:txBody>
          <a:bodyPr/>
          <a:lstStyle/>
          <a:p>
            <a:pPr>
              <a:defRPr>
                <a:latin typeface="Corbel"/>
                <a:ea typeface="Corbel"/>
                <a:cs typeface="Corbel"/>
                <a:sym typeface="Corbel"/>
              </a:defRPr>
            </a:pPr>
            <a:r>
              <a:rPr>
                <a:latin typeface="+mj-lt"/>
                <a:ea typeface="+mj-ea"/>
                <a:cs typeface="+mj-cs"/>
                <a:sym typeface="Helvetica"/>
              </a:rPr>
              <a:t>系统误差来源实例</a:t>
            </a:r>
          </a:p>
        </p:txBody>
      </p:sp>
      <p:sp>
        <p:nvSpPr>
          <p:cNvPr id="105" name="10"/>
          <p:cNvSpPr txBox="1"/>
          <p:nvPr/>
        </p:nvSpPr>
        <p:spPr>
          <a:xfrm>
            <a:off x="6553200" y="6477634"/>
            <a:ext cx="2133600" cy="2438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r">
              <a:defRPr sz="1000">
                <a:latin typeface="Arial"/>
                <a:ea typeface="Arial"/>
                <a:cs typeface="Arial"/>
                <a:sym typeface="Arial"/>
              </a:defRPr>
            </a:lvl1pPr>
          </a:lstStyle>
          <a:p>
            <a:pPr>
              <a:defRPr sz="2000"/>
            </a:pPr>
            <a:r>
              <a:rPr sz="1000"/>
              <a:t>10</a:t>
            </a:r>
          </a:p>
        </p:txBody>
      </p:sp>
      <p:sp>
        <p:nvSpPr>
          <p:cNvPr id="107" name="光子在晶体中的能量损失，（电子对效应，康普顿效应，光电效应，电离能损，…）…"/>
          <p:cNvSpPr txBox="1"/>
          <p:nvPr/>
        </p:nvSpPr>
        <p:spPr>
          <a:xfrm>
            <a:off x="215703" y="2518429"/>
            <a:ext cx="4799211" cy="3634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光子在晶体中的能量损失，（电子对效应，康普顿效应，光电效应，电离能损，…）</a:t>
            </a:r>
          </a:p>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能量损失转化为不同波长光的概率分布，</a:t>
            </a:r>
          </a:p>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光在晶体中的透射率率随光波长的概率分布，</a:t>
            </a:r>
          </a:p>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光在晶体中的透射率随不同路程长度的概率分布，</a:t>
            </a:r>
          </a:p>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晶体表面的反射折射系数随光波长的概率分布，</a:t>
            </a:r>
          </a:p>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光在倍增管窗玻璃中的穿透率随光波长的概率分布，</a:t>
            </a:r>
          </a:p>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光子在光电倍增管阴极上产生光电子的量子效率的波长分布，</a:t>
            </a:r>
          </a:p>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光子在光电倍增管阴极上产生光电子的量子效率随击中 位置的分布，</a:t>
            </a:r>
          </a:p>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电子的倍增过程中倍增系数的涨落，</a:t>
            </a:r>
          </a:p>
          <a:p>
            <a:pPr marL="303388" indent="-303388">
              <a:buSzPct val="100000"/>
              <a:buFont typeface="华文楷体"/>
              <a:buChar char="•"/>
              <a:defRPr sz="1500">
                <a:latin typeface="Arial"/>
                <a:ea typeface="Arial"/>
                <a:cs typeface="Arial"/>
                <a:sym typeface="Arial"/>
              </a:defRPr>
            </a:pPr>
            <a:r>
              <a:rPr dirty="0">
                <a:latin typeface="华文楷体"/>
                <a:ea typeface="华文楷体"/>
                <a:cs typeface="华文楷体"/>
                <a:sym typeface="华文楷体"/>
              </a:rPr>
              <a:t>……</a:t>
            </a:r>
          </a:p>
        </p:txBody>
      </p:sp>
      <p:sp>
        <p:nvSpPr>
          <p:cNvPr id="108" name="因此，最后测到的全能峰的脉冲幅度近似于正态分布。"/>
          <p:cNvSpPr txBox="1"/>
          <p:nvPr/>
        </p:nvSpPr>
        <p:spPr>
          <a:xfrm>
            <a:off x="585787" y="5740400"/>
            <a:ext cx="4489451"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0" indent="0">
              <a:defRPr sz="2400"/>
            </a:lvl1pPr>
          </a:lstStyle>
          <a:p>
            <a:pPr>
              <a:defRPr sz="2000">
                <a:latin typeface="Arial"/>
                <a:ea typeface="Arial"/>
                <a:cs typeface="Arial"/>
                <a:sym typeface="Arial"/>
              </a:defRPr>
            </a:pPr>
            <a:r>
              <a:rPr sz="2400" dirty="0">
                <a:latin typeface="宋体"/>
                <a:ea typeface="宋体"/>
                <a:cs typeface="宋体"/>
                <a:sym typeface="宋体"/>
              </a:rPr>
              <a:t>因此，最后测到的全能峰的脉冲幅度</a:t>
            </a:r>
            <a:r>
              <a:rPr sz="2400" dirty="0">
                <a:solidFill>
                  <a:srgbClr val="002060"/>
                </a:solidFill>
                <a:latin typeface="宋体"/>
                <a:ea typeface="宋体"/>
                <a:cs typeface="宋体"/>
                <a:sym typeface="宋体"/>
              </a:rPr>
              <a:t>近似于正态分布</a:t>
            </a:r>
            <a:r>
              <a:rPr sz="2400" dirty="0">
                <a:latin typeface="宋体"/>
                <a:ea typeface="宋体"/>
                <a:cs typeface="宋体"/>
                <a:sym typeface="宋体"/>
              </a:rPr>
              <a:t>。</a:t>
            </a:r>
          </a:p>
        </p:txBody>
      </p:sp>
      <p:pic>
        <p:nvPicPr>
          <p:cNvPr id="109" name="1909" descr="1909"/>
          <p:cNvPicPr>
            <a:picLocks noChangeAspect="1"/>
          </p:cNvPicPr>
          <p:nvPr/>
        </p:nvPicPr>
        <p:blipFill>
          <a:blip r:embed="rId2"/>
          <a:stretch>
            <a:fillRect/>
          </a:stretch>
        </p:blipFill>
        <p:spPr>
          <a:xfrm>
            <a:off x="5093494" y="2417453"/>
            <a:ext cx="3960813" cy="1952626"/>
          </a:xfrm>
          <a:prstGeom prst="rect">
            <a:avLst/>
          </a:prstGeom>
          <a:ln w="12700">
            <a:miter lim="400000"/>
          </a:ln>
          <a:effectLst>
            <a:outerShdw blurRad="254000" dist="127000" dir="16200000" rotWithShape="0">
              <a:srgbClr val="000000">
                <a:alpha val="70000"/>
              </a:srgbClr>
            </a:outerShdw>
          </a:effectLst>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10</a:t>
            </a:fld>
            <a:endParaRPr lang="en-US" altLang="zh-CN" sz="1400">
              <a:solidFill>
                <a:srgbClr val="FFFFFF"/>
              </a:solidFill>
            </a:endParaRPr>
          </a:p>
        </p:txBody>
      </p:sp>
    </p:spTree>
    <p:extLst>
      <p:ext uri="{BB962C8B-B14F-4D97-AF65-F5344CB8AC3E}">
        <p14:creationId xmlns:p14="http://schemas.microsoft.com/office/powerpoint/2010/main" val="57992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测量值报导"/>
          <p:cNvSpPr txBox="1">
            <a:spLocks noGrp="1"/>
          </p:cNvSpPr>
          <p:nvPr>
            <p:ph type="title"/>
          </p:nvPr>
        </p:nvSpPr>
        <p:spPr>
          <a:prstGeom prst="rect">
            <a:avLst/>
          </a:prstGeom>
        </p:spPr>
        <p:txBody>
          <a:bodyPr/>
          <a:lstStyle/>
          <a:p>
            <a:pPr>
              <a:defRPr>
                <a:latin typeface="Corbel"/>
                <a:ea typeface="Corbel"/>
                <a:cs typeface="Corbel"/>
                <a:sym typeface="Corbel"/>
              </a:defRPr>
            </a:pPr>
            <a:r>
              <a:rPr>
                <a:latin typeface="+mj-lt"/>
                <a:ea typeface="+mj-ea"/>
                <a:cs typeface="+mj-cs"/>
                <a:sym typeface="Helvetica"/>
              </a:rPr>
              <a:t>测量值报导</a:t>
            </a:r>
          </a:p>
        </p:txBody>
      </p:sp>
      <p:pic>
        <p:nvPicPr>
          <p:cNvPr id="117" name="image17.png" descr="image17.png"/>
          <p:cNvPicPr>
            <a:picLocks noChangeAspect="1"/>
          </p:cNvPicPr>
          <p:nvPr/>
        </p:nvPicPr>
        <p:blipFill>
          <a:blip r:embed="rId2"/>
          <a:stretch>
            <a:fillRect/>
          </a:stretch>
        </p:blipFill>
        <p:spPr>
          <a:xfrm>
            <a:off x="900112" y="2060575"/>
            <a:ext cx="7416801" cy="3600450"/>
          </a:xfrm>
          <a:prstGeom prst="rect">
            <a:avLst/>
          </a:prstGeom>
          <a:ln w="12700">
            <a:miter lim="400000"/>
          </a:ln>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11</a:t>
            </a:fld>
            <a:endParaRPr lang="en-US" altLang="zh-CN" sz="1400">
              <a:solidFill>
                <a:srgbClr val="FFFFFF"/>
              </a:solidFill>
            </a:endParaRPr>
          </a:p>
        </p:txBody>
      </p:sp>
    </p:spTree>
    <p:extLst>
      <p:ext uri="{BB962C8B-B14F-4D97-AF65-F5344CB8AC3E}">
        <p14:creationId xmlns:p14="http://schemas.microsoft.com/office/powerpoint/2010/main" val="154233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4 测量数据表示及运算"/>
          <p:cNvSpPr txBox="1">
            <a:spLocks noGrp="1"/>
          </p:cNvSpPr>
          <p:nvPr>
            <p:ph type="title"/>
          </p:nvPr>
        </p:nvSpPr>
        <p:spPr>
          <a:prstGeom prst="rect">
            <a:avLst/>
          </a:prstGeom>
        </p:spPr>
        <p:txBody>
          <a:bodyPr/>
          <a:lstStyle/>
          <a:p>
            <a:pPr>
              <a:defRPr>
                <a:latin typeface="Corbel"/>
                <a:ea typeface="Corbel"/>
                <a:cs typeface="Corbel"/>
                <a:sym typeface="Corbel"/>
              </a:defRPr>
            </a:pPr>
            <a:r>
              <a:rPr dirty="0">
                <a:latin typeface="+mj-lt"/>
                <a:ea typeface="+mj-ea"/>
                <a:cs typeface="+mj-cs"/>
                <a:sym typeface="Helvetica"/>
              </a:rPr>
              <a:t>测量数据表示及运算</a:t>
            </a:r>
          </a:p>
        </p:txBody>
      </p:sp>
      <p:pic>
        <p:nvPicPr>
          <p:cNvPr id="122" name="image18.png" descr="image18.png"/>
          <p:cNvPicPr>
            <a:picLocks noChangeAspect="1"/>
          </p:cNvPicPr>
          <p:nvPr/>
        </p:nvPicPr>
        <p:blipFill>
          <a:blip r:embed="rId2"/>
          <a:stretch>
            <a:fillRect/>
          </a:stretch>
        </p:blipFill>
        <p:spPr>
          <a:xfrm>
            <a:off x="1079500" y="1378123"/>
            <a:ext cx="6913562" cy="3275013"/>
          </a:xfrm>
          <a:prstGeom prst="rect">
            <a:avLst/>
          </a:prstGeom>
          <a:ln w="12700">
            <a:miter lim="400000"/>
          </a:ln>
        </p:spPr>
      </p:pic>
      <p:sp>
        <p:nvSpPr>
          <p:cNvPr id="123" name="直接测量值（原始数据）误差的确定…"/>
          <p:cNvSpPr txBox="1"/>
          <p:nvPr/>
        </p:nvSpPr>
        <p:spPr>
          <a:xfrm>
            <a:off x="468313" y="4462249"/>
            <a:ext cx="8135936" cy="2351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marL="0" indent="0">
              <a:tabLst>
                <a:tab pos="4660900" algn="r"/>
              </a:tabLst>
              <a:defRPr>
                <a:latin typeface="Arial"/>
                <a:ea typeface="Arial"/>
                <a:cs typeface="Arial"/>
                <a:sym typeface="Arial"/>
              </a:defRPr>
            </a:pPr>
            <a:r>
              <a:rPr sz="1600" dirty="0">
                <a:solidFill>
                  <a:srgbClr val="008000"/>
                </a:solidFill>
                <a:latin typeface="宋体"/>
                <a:ea typeface="宋体"/>
                <a:cs typeface="宋体"/>
                <a:sym typeface="宋体"/>
              </a:rPr>
              <a:t>直接测量值（原始数据）误差的确定</a:t>
            </a:r>
            <a:endParaRPr sz="1600" dirty="0"/>
          </a:p>
          <a:p>
            <a:pPr marL="0" indent="0">
              <a:tabLst>
                <a:tab pos="4660900" algn="r"/>
              </a:tabLst>
              <a:defRPr>
                <a:latin typeface="Arial"/>
                <a:ea typeface="Arial"/>
                <a:cs typeface="Arial"/>
                <a:sym typeface="Arial"/>
              </a:defRPr>
            </a:pPr>
            <a:r>
              <a:rPr sz="1600" dirty="0">
                <a:latin typeface="宋体"/>
                <a:ea typeface="宋体"/>
                <a:cs typeface="宋体"/>
                <a:sym typeface="宋体"/>
              </a:rPr>
              <a:t>直接测量值是一切运算、推断的基础，其测量（期望）值及其误差必须给得准确，有根据。</a:t>
            </a:r>
            <a:endParaRPr sz="1600" dirty="0"/>
          </a:p>
          <a:p>
            <a:pPr marL="0" indent="0">
              <a:tabLst>
                <a:tab pos="4660900" algn="r"/>
              </a:tabLst>
              <a:defRPr>
                <a:solidFill>
                  <a:srgbClr val="FF2600"/>
                </a:solidFill>
                <a:latin typeface="冬青黑体简体中文 W6"/>
                <a:ea typeface="冬青黑体简体中文 W6"/>
                <a:cs typeface="冬青黑体简体中文 W6"/>
                <a:sym typeface="冬青黑体简体中文 W6"/>
              </a:defRPr>
            </a:pPr>
            <a:r>
              <a:rPr sz="1600" dirty="0"/>
              <a:t>要改掉不给误差的坏习惯。</a:t>
            </a:r>
          </a:p>
          <a:p>
            <a:pPr marL="0" indent="0">
              <a:tabLst>
                <a:tab pos="4660900" algn="r"/>
              </a:tabLst>
              <a:defRPr>
                <a:latin typeface="Arial"/>
                <a:ea typeface="Arial"/>
                <a:cs typeface="Arial"/>
                <a:sym typeface="Arial"/>
              </a:defRPr>
            </a:pPr>
            <a:r>
              <a:rPr sz="1600" dirty="0">
                <a:latin typeface="宋体"/>
                <a:ea typeface="宋体"/>
                <a:cs typeface="宋体"/>
                <a:sym typeface="宋体"/>
              </a:rPr>
              <a:t>    </a:t>
            </a:r>
            <a:r>
              <a:rPr sz="1600" u="sng" dirty="0">
                <a:latin typeface="宋体"/>
                <a:ea typeface="宋体"/>
                <a:cs typeface="宋体"/>
                <a:sym typeface="宋体"/>
              </a:rPr>
              <a:t>数字式仪器</a:t>
            </a:r>
            <a:r>
              <a:rPr sz="1600" dirty="0">
                <a:latin typeface="宋体"/>
                <a:ea typeface="宋体"/>
                <a:cs typeface="宋体"/>
                <a:sym typeface="宋体"/>
              </a:rPr>
              <a:t>－－误差根据仪器精度等级给出</a:t>
            </a:r>
            <a:endParaRPr sz="1600" dirty="0"/>
          </a:p>
          <a:p>
            <a:pPr marL="0" indent="0">
              <a:tabLst>
                <a:tab pos="4660900" algn="r"/>
              </a:tabLst>
              <a:defRPr>
                <a:latin typeface="Arial"/>
                <a:ea typeface="Arial"/>
                <a:cs typeface="Arial"/>
                <a:sym typeface="Arial"/>
              </a:defRPr>
            </a:pPr>
            <a:r>
              <a:rPr sz="1600" dirty="0">
                <a:latin typeface="宋体"/>
                <a:ea typeface="宋体"/>
                <a:cs typeface="宋体"/>
                <a:sym typeface="宋体"/>
              </a:rPr>
              <a:t>    </a:t>
            </a:r>
            <a:r>
              <a:rPr sz="1600" u="sng" dirty="0">
                <a:latin typeface="宋体"/>
                <a:ea typeface="宋体"/>
                <a:cs typeface="宋体"/>
                <a:sym typeface="宋体"/>
              </a:rPr>
              <a:t>刻度式仪器</a:t>
            </a:r>
            <a:r>
              <a:rPr sz="1600" dirty="0">
                <a:latin typeface="宋体"/>
                <a:ea typeface="宋体"/>
                <a:cs typeface="宋体"/>
                <a:sym typeface="宋体"/>
              </a:rPr>
              <a:t>－－误差一般为最小刻度（若没给出仪器精度）。</a:t>
            </a:r>
            <a:endParaRPr sz="1600" dirty="0"/>
          </a:p>
          <a:p>
            <a:pPr marL="0" indent="0">
              <a:tabLst>
                <a:tab pos="4660900" algn="r"/>
              </a:tabLst>
              <a:defRPr>
                <a:latin typeface="Arial"/>
                <a:ea typeface="Arial"/>
                <a:cs typeface="Arial"/>
                <a:sym typeface="Arial"/>
              </a:defRPr>
            </a:pPr>
            <a:r>
              <a:rPr sz="1600" dirty="0">
                <a:latin typeface="宋体"/>
                <a:ea typeface="宋体"/>
                <a:cs typeface="宋体"/>
                <a:sym typeface="宋体"/>
              </a:rPr>
              <a:t>例：最小刻度为1mm的钢板米尺，误差约为1mm。</a:t>
            </a:r>
          </a:p>
        </p:txBody>
      </p:sp>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12</a:t>
            </a:fld>
            <a:endParaRPr lang="en-US" altLang="zh-CN" sz="1400">
              <a:solidFill>
                <a:srgbClr val="FFFFFF"/>
              </a:solidFill>
            </a:endParaRPr>
          </a:p>
        </p:txBody>
      </p:sp>
    </p:spTree>
    <p:extLst>
      <p:ext uri="{BB962C8B-B14F-4D97-AF65-F5344CB8AC3E}">
        <p14:creationId xmlns:p14="http://schemas.microsoft.com/office/powerpoint/2010/main" val="185240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数据修约规则(rounding rule)"/>
          <p:cNvSpPr txBox="1">
            <a:spLocks noGrp="1"/>
          </p:cNvSpPr>
          <p:nvPr>
            <p:ph type="title"/>
          </p:nvPr>
        </p:nvSpPr>
        <p:spPr>
          <a:prstGeom prst="rect">
            <a:avLst/>
          </a:prstGeom>
        </p:spPr>
        <p:txBody>
          <a:bodyPr/>
          <a:lstStyle/>
          <a:p>
            <a:pPr>
              <a:defRPr>
                <a:latin typeface="Corbel"/>
                <a:ea typeface="Corbel"/>
                <a:cs typeface="Corbel"/>
                <a:sym typeface="Corbel"/>
              </a:defRPr>
            </a:pPr>
            <a:r>
              <a:rPr>
                <a:latin typeface="+mj-lt"/>
                <a:ea typeface="+mj-ea"/>
                <a:cs typeface="+mj-cs"/>
                <a:sym typeface="Helvetica"/>
              </a:rPr>
              <a:t>数据修约规则(rounding rule)</a:t>
            </a:r>
          </a:p>
        </p:txBody>
      </p:sp>
      <p:sp>
        <p:nvSpPr>
          <p:cNvPr id="133" name="测量误差 -- 进位…"/>
          <p:cNvSpPr txBox="1"/>
          <p:nvPr/>
        </p:nvSpPr>
        <p:spPr>
          <a:xfrm>
            <a:off x="395536" y="1474913"/>
            <a:ext cx="8377932" cy="298543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indent="531812">
              <a:tabLst>
                <a:tab pos="4660900" algn="r"/>
              </a:tabLst>
              <a:defRPr>
                <a:latin typeface="Arial"/>
                <a:ea typeface="Arial"/>
                <a:cs typeface="Arial"/>
                <a:sym typeface="Arial"/>
              </a:defRPr>
            </a:pPr>
            <a:r>
              <a:rPr sz="2800" dirty="0">
                <a:solidFill>
                  <a:srgbClr val="FF0000"/>
                </a:solidFill>
                <a:latin typeface="宋体"/>
                <a:ea typeface="宋体"/>
                <a:cs typeface="宋体"/>
                <a:sym typeface="宋体"/>
              </a:rPr>
              <a:t>测量误差 -- 进位</a:t>
            </a:r>
            <a:r>
              <a:rPr lang="zh-CN" altLang="en-US" sz="2800" dirty="0">
                <a:solidFill>
                  <a:srgbClr val="FF0000"/>
                </a:solidFill>
                <a:latin typeface="宋体"/>
                <a:ea typeface="宋体"/>
                <a:cs typeface="宋体"/>
                <a:sym typeface="宋体"/>
              </a:rPr>
              <a:t> </a:t>
            </a:r>
            <a:r>
              <a:rPr lang="en-US" altLang="zh-CN" sz="2800" dirty="0">
                <a:solidFill>
                  <a:srgbClr val="FF0000"/>
                </a:solidFill>
                <a:latin typeface="宋体"/>
                <a:ea typeface="宋体"/>
                <a:cs typeface="宋体"/>
                <a:sym typeface="宋体"/>
              </a:rPr>
              <a:t>(</a:t>
            </a:r>
            <a:r>
              <a:rPr lang="zh-CN" altLang="en-US" sz="2800" dirty="0">
                <a:solidFill>
                  <a:srgbClr val="FF0000"/>
                </a:solidFill>
                <a:latin typeface="宋体"/>
                <a:ea typeface="宋体"/>
                <a:cs typeface="宋体"/>
                <a:sym typeface="宋体"/>
              </a:rPr>
              <a:t>四舍五入</a:t>
            </a:r>
            <a:r>
              <a:rPr lang="en-US" altLang="zh-CN" sz="2800" dirty="0">
                <a:solidFill>
                  <a:srgbClr val="FF0000"/>
                </a:solidFill>
                <a:latin typeface="宋体"/>
                <a:ea typeface="宋体"/>
                <a:cs typeface="宋体"/>
                <a:sym typeface="宋体"/>
              </a:rPr>
              <a:t>)</a:t>
            </a:r>
            <a:endParaRPr sz="2800" dirty="0"/>
          </a:p>
          <a:p>
            <a:pPr indent="531812">
              <a:tabLst>
                <a:tab pos="4660900" algn="r"/>
              </a:tabLst>
              <a:defRPr>
                <a:latin typeface="Arial"/>
                <a:ea typeface="Arial"/>
                <a:cs typeface="Arial"/>
                <a:sym typeface="Arial"/>
              </a:defRPr>
            </a:pPr>
            <a:r>
              <a:rPr sz="2000" u="sng" dirty="0">
                <a:latin typeface="宋体"/>
                <a:ea typeface="宋体"/>
                <a:cs typeface="宋体"/>
                <a:sym typeface="宋体"/>
              </a:rPr>
              <a:t>PDG手册数据修约规则</a:t>
            </a:r>
          </a:p>
          <a:p>
            <a:pPr indent="531812">
              <a:tabLst>
                <a:tab pos="4660900" algn="r"/>
              </a:tabLst>
              <a:defRPr>
                <a:latin typeface="Arial"/>
                <a:ea typeface="Arial"/>
                <a:cs typeface="Arial"/>
                <a:sym typeface="Arial"/>
              </a:defRPr>
            </a:pPr>
            <a:endParaRPr sz="2000" b="1" u="sng" dirty="0"/>
          </a:p>
          <a:p>
            <a:pPr marL="712787" indent="0">
              <a:buSzPct val="100000"/>
              <a:buChar char="●"/>
              <a:tabLst>
                <a:tab pos="4660900" algn="r"/>
              </a:tabLst>
              <a:defRPr>
                <a:latin typeface="Arial"/>
                <a:ea typeface="Arial"/>
                <a:cs typeface="Arial"/>
                <a:sym typeface="Arial"/>
              </a:defRPr>
            </a:pPr>
            <a:r>
              <a:rPr sz="2000" dirty="0">
                <a:latin typeface="宋体"/>
                <a:ea typeface="宋体"/>
                <a:cs typeface="宋体"/>
                <a:sym typeface="宋体"/>
              </a:rPr>
              <a:t>误差的有效数字前3位，位于</a:t>
            </a:r>
            <a:r>
              <a:rPr sz="2000" dirty="0">
                <a:latin typeface="Times New Roman"/>
                <a:ea typeface="Times New Roman"/>
                <a:cs typeface="Times New Roman"/>
                <a:sym typeface="Times New Roman"/>
              </a:rPr>
              <a:t>100</a:t>
            </a:r>
            <a:r>
              <a:rPr sz="2000" dirty="0">
                <a:latin typeface="宋体"/>
                <a:ea typeface="宋体"/>
                <a:cs typeface="宋体"/>
                <a:sym typeface="宋体"/>
              </a:rPr>
              <a:t>与</a:t>
            </a:r>
            <a:r>
              <a:rPr sz="2000" dirty="0">
                <a:latin typeface="Times New Roman"/>
                <a:ea typeface="Times New Roman"/>
                <a:cs typeface="Times New Roman"/>
                <a:sym typeface="Times New Roman"/>
              </a:rPr>
              <a:t>354</a:t>
            </a:r>
            <a:r>
              <a:rPr sz="2000" dirty="0">
                <a:latin typeface="宋体"/>
                <a:ea typeface="宋体"/>
                <a:cs typeface="宋体"/>
                <a:sym typeface="宋体"/>
              </a:rPr>
              <a:t>之间，保留两位有效数字。</a:t>
            </a:r>
          </a:p>
          <a:p>
            <a:pPr marL="712787" indent="0">
              <a:buSzPct val="100000"/>
              <a:buChar char="●"/>
              <a:tabLst>
                <a:tab pos="4660900" algn="r"/>
              </a:tabLst>
              <a:defRPr>
                <a:latin typeface="Arial"/>
                <a:ea typeface="Arial"/>
                <a:cs typeface="Arial"/>
                <a:sym typeface="Arial"/>
              </a:defRPr>
            </a:pPr>
            <a:r>
              <a:rPr sz="2000" dirty="0">
                <a:latin typeface="宋体"/>
                <a:ea typeface="宋体"/>
                <a:cs typeface="宋体"/>
                <a:sym typeface="宋体"/>
              </a:rPr>
              <a:t>误差的有效数字前3位，位于</a:t>
            </a:r>
            <a:r>
              <a:rPr sz="2000" dirty="0">
                <a:latin typeface="Times New Roman"/>
                <a:ea typeface="Times New Roman"/>
                <a:cs typeface="Times New Roman"/>
                <a:sym typeface="Times New Roman"/>
              </a:rPr>
              <a:t>355</a:t>
            </a:r>
            <a:r>
              <a:rPr sz="2000" dirty="0">
                <a:latin typeface="宋体"/>
                <a:ea typeface="宋体"/>
                <a:cs typeface="宋体"/>
                <a:sym typeface="宋体"/>
              </a:rPr>
              <a:t>与</a:t>
            </a:r>
            <a:r>
              <a:rPr sz="2000" dirty="0">
                <a:latin typeface="Times New Roman"/>
                <a:ea typeface="Times New Roman"/>
                <a:cs typeface="Times New Roman"/>
                <a:sym typeface="Times New Roman"/>
              </a:rPr>
              <a:t>949</a:t>
            </a:r>
            <a:r>
              <a:rPr sz="2000" dirty="0">
                <a:latin typeface="宋体"/>
                <a:ea typeface="宋体"/>
                <a:cs typeface="宋体"/>
                <a:sym typeface="宋体"/>
              </a:rPr>
              <a:t>之间，保留一位有效数字。</a:t>
            </a:r>
          </a:p>
          <a:p>
            <a:pPr marL="712787" indent="0">
              <a:buSzPct val="100000"/>
              <a:buChar char="●"/>
              <a:tabLst>
                <a:tab pos="4660900" algn="r"/>
              </a:tabLst>
              <a:defRPr>
                <a:latin typeface="Arial"/>
                <a:ea typeface="Arial"/>
                <a:cs typeface="Arial"/>
                <a:sym typeface="Arial"/>
              </a:defRPr>
            </a:pPr>
            <a:r>
              <a:rPr sz="2000" dirty="0">
                <a:latin typeface="宋体"/>
                <a:ea typeface="宋体"/>
                <a:cs typeface="宋体"/>
                <a:sym typeface="宋体"/>
              </a:rPr>
              <a:t>误差的有效数字前3位，位于</a:t>
            </a:r>
            <a:r>
              <a:rPr sz="2000" dirty="0">
                <a:latin typeface="Times New Roman"/>
                <a:ea typeface="Times New Roman"/>
                <a:cs typeface="Times New Roman"/>
                <a:sym typeface="Times New Roman"/>
              </a:rPr>
              <a:t>950</a:t>
            </a:r>
            <a:r>
              <a:rPr sz="2000" dirty="0">
                <a:latin typeface="宋体"/>
                <a:ea typeface="宋体"/>
                <a:cs typeface="宋体"/>
                <a:sym typeface="宋体"/>
              </a:rPr>
              <a:t>与</a:t>
            </a:r>
            <a:r>
              <a:rPr sz="2000" dirty="0">
                <a:latin typeface="Times New Roman"/>
                <a:ea typeface="Times New Roman"/>
                <a:cs typeface="Times New Roman"/>
                <a:sym typeface="Times New Roman"/>
              </a:rPr>
              <a:t>999</a:t>
            </a:r>
            <a:r>
              <a:rPr sz="2000" dirty="0">
                <a:latin typeface="宋体"/>
                <a:ea typeface="宋体"/>
                <a:cs typeface="宋体"/>
                <a:sym typeface="宋体"/>
              </a:rPr>
              <a:t>之间，修约为</a:t>
            </a:r>
            <a:r>
              <a:rPr sz="2000" dirty="0">
                <a:latin typeface="Times New Roman"/>
                <a:ea typeface="Times New Roman"/>
                <a:cs typeface="Times New Roman"/>
                <a:sym typeface="Times New Roman"/>
              </a:rPr>
              <a:t>1000</a:t>
            </a:r>
            <a:r>
              <a:rPr sz="2000" dirty="0">
                <a:latin typeface="宋体"/>
                <a:ea typeface="宋体"/>
                <a:cs typeface="宋体"/>
                <a:sym typeface="宋体"/>
              </a:rPr>
              <a:t>。</a:t>
            </a:r>
          </a:p>
          <a:p>
            <a:pPr indent="531812">
              <a:tabLst>
                <a:tab pos="4660900" algn="r"/>
              </a:tabLst>
              <a:defRPr>
                <a:latin typeface="Arial"/>
                <a:ea typeface="Arial"/>
                <a:cs typeface="Arial"/>
                <a:sym typeface="Arial"/>
              </a:defRPr>
            </a:pPr>
            <a:r>
              <a:rPr sz="2000" dirty="0">
                <a:latin typeface="宋体"/>
                <a:ea typeface="宋体"/>
                <a:cs typeface="宋体"/>
                <a:sym typeface="宋体"/>
              </a:rPr>
              <a:t>如： </a:t>
            </a:r>
            <a:r>
              <a:rPr sz="2000" dirty="0">
                <a:latin typeface="Times New Roman"/>
                <a:ea typeface="Times New Roman"/>
                <a:cs typeface="Times New Roman"/>
                <a:sym typeface="Times New Roman"/>
              </a:rPr>
              <a:t>1.827 ± 0.119  </a:t>
            </a:r>
            <a:r>
              <a:rPr sz="2000" dirty="0">
                <a:latin typeface="Wingdings"/>
                <a:ea typeface="Wingdings"/>
                <a:cs typeface="Wingdings"/>
                <a:sym typeface="Wingdings"/>
              </a:rPr>
              <a:t>➔</a:t>
            </a:r>
            <a:r>
              <a:rPr sz="2000" dirty="0">
                <a:latin typeface="Times New Roman"/>
                <a:ea typeface="Times New Roman"/>
                <a:cs typeface="Times New Roman"/>
                <a:sym typeface="Times New Roman"/>
              </a:rPr>
              <a:t>  1.83 ± 0.12</a:t>
            </a:r>
          </a:p>
          <a:p>
            <a:pPr indent="531812">
              <a:tabLst>
                <a:tab pos="4660900" algn="r"/>
              </a:tabLst>
              <a:defRPr>
                <a:latin typeface="Arial"/>
                <a:ea typeface="Arial"/>
                <a:cs typeface="Arial"/>
                <a:sym typeface="Arial"/>
              </a:defRPr>
            </a:pPr>
            <a:r>
              <a:rPr sz="2000" dirty="0">
                <a:latin typeface="Times New Roman"/>
                <a:ea typeface="Times New Roman"/>
                <a:cs typeface="Times New Roman"/>
                <a:sym typeface="Times New Roman"/>
              </a:rPr>
              <a:t>          1.827 ± 0.367  </a:t>
            </a:r>
            <a:r>
              <a:rPr sz="2000" dirty="0">
                <a:latin typeface="Wingdings"/>
                <a:ea typeface="Wingdings"/>
                <a:cs typeface="Wingdings"/>
                <a:sym typeface="Wingdings"/>
              </a:rPr>
              <a:t>➔</a:t>
            </a:r>
            <a:r>
              <a:rPr sz="2000" dirty="0">
                <a:latin typeface="Times New Roman"/>
                <a:ea typeface="Times New Roman"/>
                <a:cs typeface="Times New Roman"/>
                <a:sym typeface="Times New Roman"/>
              </a:rPr>
              <a:t>  1.8 </a:t>
            </a:r>
            <a:r>
              <a:rPr sz="2000" dirty="0">
                <a:latin typeface="宋体"/>
                <a:ea typeface="宋体"/>
                <a:cs typeface="宋体"/>
                <a:sym typeface="宋体"/>
              </a:rPr>
              <a:t>±</a:t>
            </a:r>
            <a:r>
              <a:rPr sz="2000" dirty="0">
                <a:latin typeface="Times New Roman"/>
                <a:ea typeface="Times New Roman"/>
                <a:cs typeface="Times New Roman"/>
                <a:sym typeface="Times New Roman"/>
              </a:rPr>
              <a:t> 0.4</a:t>
            </a:r>
          </a:p>
          <a:p>
            <a:pPr indent="531812">
              <a:tabLst>
                <a:tab pos="4660900" algn="r"/>
              </a:tabLst>
              <a:defRPr>
                <a:latin typeface="Arial"/>
                <a:ea typeface="Arial"/>
                <a:cs typeface="Arial"/>
                <a:sym typeface="Arial"/>
              </a:defRPr>
            </a:pPr>
            <a:r>
              <a:rPr sz="2000" dirty="0">
                <a:latin typeface="Times New Roman"/>
                <a:ea typeface="Times New Roman"/>
                <a:cs typeface="Times New Roman"/>
                <a:sym typeface="Times New Roman"/>
              </a:rPr>
              <a:t>          1.827 </a:t>
            </a:r>
            <a:r>
              <a:rPr sz="2000" dirty="0">
                <a:latin typeface="宋体"/>
                <a:ea typeface="宋体"/>
                <a:cs typeface="宋体"/>
                <a:sym typeface="宋体"/>
              </a:rPr>
              <a:t>±</a:t>
            </a:r>
            <a:r>
              <a:rPr sz="2000" dirty="0">
                <a:latin typeface="Times New Roman"/>
                <a:ea typeface="Times New Roman"/>
                <a:cs typeface="Times New Roman"/>
                <a:sym typeface="Times New Roman"/>
              </a:rPr>
              <a:t> 0.966  </a:t>
            </a:r>
            <a:r>
              <a:rPr sz="2000" dirty="0">
                <a:latin typeface="Wingdings"/>
                <a:ea typeface="Wingdings"/>
                <a:cs typeface="Wingdings"/>
                <a:sym typeface="Wingdings"/>
              </a:rPr>
              <a:t>➔</a:t>
            </a:r>
            <a:r>
              <a:rPr sz="2000" dirty="0">
                <a:latin typeface="Times New Roman"/>
                <a:ea typeface="Times New Roman"/>
                <a:cs typeface="Times New Roman"/>
                <a:sym typeface="Times New Roman"/>
              </a:rPr>
              <a:t>  2 </a:t>
            </a:r>
            <a:r>
              <a:rPr sz="2000" dirty="0">
                <a:latin typeface="宋体"/>
                <a:ea typeface="宋体"/>
                <a:cs typeface="宋体"/>
                <a:sym typeface="宋体"/>
              </a:rPr>
              <a:t>±</a:t>
            </a:r>
            <a:r>
              <a:rPr sz="2000" dirty="0">
                <a:latin typeface="Times New Roman"/>
                <a:ea typeface="Times New Roman"/>
                <a:cs typeface="Times New Roman"/>
                <a:sym typeface="Times New Roman"/>
              </a:rPr>
              <a:t> 1</a:t>
            </a:r>
          </a:p>
        </p:txBody>
      </p:sp>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13</a:t>
            </a:fld>
            <a:endParaRPr lang="en-US" altLang="zh-CN" sz="1400">
              <a:solidFill>
                <a:srgbClr val="FFFFFF"/>
              </a:solidFill>
            </a:endParaRPr>
          </a:p>
        </p:txBody>
      </p:sp>
    </p:spTree>
    <p:extLst>
      <p:ext uri="{BB962C8B-B14F-4D97-AF65-F5344CB8AC3E}">
        <p14:creationId xmlns:p14="http://schemas.microsoft.com/office/powerpoint/2010/main" val="131134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多个实验数据之间的运算"/>
          <p:cNvSpPr txBox="1">
            <a:spLocks noGrp="1"/>
          </p:cNvSpPr>
          <p:nvPr>
            <p:ph type="title"/>
          </p:nvPr>
        </p:nvSpPr>
        <p:spPr>
          <a:prstGeom prst="rect">
            <a:avLst/>
          </a:prstGeom>
        </p:spPr>
        <p:txBody>
          <a:bodyPr/>
          <a:lstStyle/>
          <a:p>
            <a:pPr>
              <a:defRPr>
                <a:latin typeface="Corbel"/>
                <a:ea typeface="Corbel"/>
                <a:cs typeface="Corbel"/>
                <a:sym typeface="Corbel"/>
              </a:defRPr>
            </a:pPr>
            <a:r>
              <a:rPr>
                <a:latin typeface="+mj-lt"/>
                <a:ea typeface="+mj-ea"/>
                <a:cs typeface="+mj-cs"/>
                <a:sym typeface="Helvetica"/>
              </a:rPr>
              <a:t>多个实验数据之间的运算</a:t>
            </a:r>
          </a:p>
        </p:txBody>
      </p:sp>
      <p:sp>
        <p:nvSpPr>
          <p:cNvPr id="138" name="由于测量值总有误差，而且误差一般具有随机性，即使被测物理量原本是常量，由于测量误差的存在，测量值转化成为随机变量进行运算才是合理的。因此多个实验（测量）数据之间的运算要按随机变量之间的运算规则来进行。…"/>
          <p:cNvSpPr txBox="1"/>
          <p:nvPr/>
        </p:nvSpPr>
        <p:spPr>
          <a:xfrm>
            <a:off x="684213" y="1665389"/>
            <a:ext cx="7466011" cy="402569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indent="47625">
              <a:tabLst>
                <a:tab pos="4660900" algn="r"/>
              </a:tabLst>
              <a:defRPr>
                <a:latin typeface="Arial"/>
                <a:ea typeface="Arial"/>
                <a:cs typeface="Arial"/>
                <a:sym typeface="Arial"/>
              </a:defRPr>
            </a:pPr>
            <a:r>
              <a:rPr sz="2400">
                <a:latin typeface="宋体"/>
                <a:ea typeface="宋体"/>
                <a:cs typeface="宋体"/>
                <a:sym typeface="宋体"/>
              </a:rPr>
              <a:t>由于</a:t>
            </a:r>
            <a:r>
              <a:rPr sz="2400" u="sng">
                <a:latin typeface="宋体"/>
                <a:ea typeface="宋体"/>
                <a:cs typeface="宋体"/>
                <a:sym typeface="宋体"/>
              </a:rPr>
              <a:t>测量值总有误差</a:t>
            </a:r>
            <a:r>
              <a:rPr sz="2400">
                <a:latin typeface="宋体"/>
                <a:ea typeface="宋体"/>
                <a:cs typeface="宋体"/>
                <a:sym typeface="宋体"/>
              </a:rPr>
              <a:t>，而且</a:t>
            </a:r>
            <a:r>
              <a:rPr sz="2400" u="sng">
                <a:latin typeface="宋体"/>
                <a:ea typeface="宋体"/>
                <a:cs typeface="宋体"/>
                <a:sym typeface="宋体"/>
              </a:rPr>
              <a:t>误差一般具有随机性</a:t>
            </a:r>
            <a:r>
              <a:rPr sz="2400">
                <a:latin typeface="宋体"/>
                <a:ea typeface="宋体"/>
                <a:cs typeface="宋体"/>
                <a:sym typeface="宋体"/>
              </a:rPr>
              <a:t>，即使被测物理量原本是常量，由于测量误差的存在，</a:t>
            </a:r>
            <a:r>
              <a:rPr sz="2400" u="sng">
                <a:latin typeface="宋体"/>
                <a:ea typeface="宋体"/>
                <a:cs typeface="宋体"/>
                <a:sym typeface="宋体"/>
              </a:rPr>
              <a:t>测量值转化成为随机变量</a:t>
            </a:r>
            <a:r>
              <a:rPr sz="2400">
                <a:latin typeface="宋体"/>
                <a:ea typeface="宋体"/>
                <a:cs typeface="宋体"/>
                <a:sym typeface="宋体"/>
              </a:rPr>
              <a:t>进行运算才是合理的。因此多个实验（测量）数据之间的运算要按随机变量之间的运算规则来进行。</a:t>
            </a:r>
            <a:endParaRPr sz="2400"/>
          </a:p>
          <a:p>
            <a:pPr indent="47625">
              <a:tabLst>
                <a:tab pos="4660900" algn="r"/>
              </a:tabLst>
              <a:defRPr>
                <a:latin typeface="Arial"/>
                <a:ea typeface="Arial"/>
                <a:cs typeface="Arial"/>
                <a:sym typeface="Arial"/>
              </a:defRPr>
            </a:pPr>
            <a:r>
              <a:rPr sz="2400">
                <a:latin typeface="宋体"/>
                <a:ea typeface="宋体"/>
                <a:cs typeface="宋体"/>
                <a:sym typeface="宋体"/>
              </a:rPr>
              <a:t>即根据</a:t>
            </a:r>
            <a:r>
              <a:rPr sz="2400" u="sng">
                <a:solidFill>
                  <a:srgbClr val="0000FF"/>
                </a:solidFill>
                <a:latin typeface="宋体"/>
                <a:ea typeface="宋体"/>
                <a:cs typeface="宋体"/>
                <a:sym typeface="宋体"/>
              </a:rPr>
              <a:t>误差传递公式</a:t>
            </a:r>
            <a:r>
              <a:rPr sz="2400">
                <a:latin typeface="宋体"/>
                <a:ea typeface="宋体"/>
                <a:cs typeface="宋体"/>
                <a:sym typeface="宋体"/>
              </a:rPr>
              <a:t>进行。</a:t>
            </a:r>
          </a:p>
          <a:p>
            <a:pPr indent="47625">
              <a:tabLst>
                <a:tab pos="4660900" algn="r"/>
              </a:tabLst>
              <a:defRPr>
                <a:latin typeface="Arial"/>
                <a:ea typeface="Arial"/>
                <a:cs typeface="Arial"/>
                <a:sym typeface="Arial"/>
              </a:defRPr>
            </a:pPr>
            <a:endParaRPr sz="2400"/>
          </a:p>
          <a:p>
            <a:pPr indent="47625">
              <a:tabLst>
                <a:tab pos="4660900" algn="r"/>
              </a:tabLst>
              <a:defRPr>
                <a:latin typeface="Arial"/>
                <a:ea typeface="Arial"/>
                <a:cs typeface="Arial"/>
                <a:sym typeface="Arial"/>
              </a:defRPr>
            </a:pPr>
            <a:r>
              <a:rPr sz="2400">
                <a:solidFill>
                  <a:srgbClr val="0000FF"/>
                </a:solidFill>
                <a:latin typeface="宋体"/>
                <a:ea typeface="宋体"/>
                <a:cs typeface="宋体"/>
                <a:sym typeface="宋体"/>
              </a:rPr>
              <a:t>总而言之，实验测量数据的分析处理必须从随机变量的观点入手，运用概率与统计知识进行统计分析.</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14</a:t>
            </a:fld>
            <a:endParaRPr lang="en-US" altLang="zh-CN" sz="1400">
              <a:solidFill>
                <a:srgbClr val="FFFFFF"/>
              </a:solidFill>
            </a:endParaRPr>
          </a:p>
        </p:txBody>
      </p:sp>
    </p:spTree>
    <p:extLst>
      <p:ext uri="{BB962C8B-B14F-4D97-AF65-F5344CB8AC3E}">
        <p14:creationId xmlns:p14="http://schemas.microsoft.com/office/powerpoint/2010/main" val="16415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8287" y="1340768"/>
            <a:ext cx="884872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2"/>
          <p:cNvSpPr>
            <a:spLocks noGrp="1"/>
          </p:cNvSpPr>
          <p:nvPr>
            <p:ph type="title"/>
          </p:nvPr>
        </p:nvSpPr>
        <p:spPr/>
        <p:txBody>
          <a:bodyPr>
            <a:normAutofit/>
          </a:bodyPr>
          <a:lstStyle/>
          <a:p>
            <a:r>
              <a:rPr lang="zh-CN" altLang="en-US" dirty="0"/>
              <a:t>误差传递</a:t>
            </a:r>
          </a:p>
        </p:txBody>
      </p:sp>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15</a:t>
            </a:fld>
            <a:endParaRPr lang="en-US" altLang="zh-CN" sz="1400">
              <a:solidFill>
                <a:srgbClr val="FFFFFF"/>
              </a:solidFill>
            </a:endParaRPr>
          </a:p>
        </p:txBody>
      </p:sp>
    </p:spTree>
    <p:extLst>
      <p:ext uri="{BB962C8B-B14F-4D97-AF65-F5344CB8AC3E}">
        <p14:creationId xmlns:p14="http://schemas.microsoft.com/office/powerpoint/2010/main" val="163156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t>误差传递公式：独立变量</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038" y="1435251"/>
            <a:ext cx="888512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16</a:t>
            </a:fld>
            <a:endParaRPr lang="en-US" altLang="zh-CN" sz="1400">
              <a:solidFill>
                <a:srgbClr val="FFFFFF"/>
              </a:solidFill>
            </a:endParaRPr>
          </a:p>
        </p:txBody>
      </p:sp>
    </p:spTree>
    <p:extLst>
      <p:ext uri="{BB962C8B-B14F-4D97-AF65-F5344CB8AC3E}">
        <p14:creationId xmlns:p14="http://schemas.microsoft.com/office/powerpoint/2010/main" val="187425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t>误差传递</a:t>
            </a:r>
            <a:r>
              <a:rPr lang="en-US" altLang="zh-CN" dirty="0"/>
              <a:t>: </a:t>
            </a:r>
            <a:r>
              <a:rPr lang="zh-CN" altLang="en-US" dirty="0"/>
              <a:t>特殊情况</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412775"/>
            <a:ext cx="7992888" cy="314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5013176"/>
            <a:ext cx="6181725"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17</a:t>
            </a:fld>
            <a:endParaRPr lang="en-US" altLang="zh-CN" sz="1400">
              <a:solidFill>
                <a:srgbClr val="FFFFFF"/>
              </a:solidFill>
            </a:endParaRPr>
          </a:p>
        </p:txBody>
      </p:sp>
      <p:sp>
        <p:nvSpPr>
          <p:cNvPr id="5" name="TextBox 4"/>
          <p:cNvSpPr txBox="1"/>
          <p:nvPr/>
        </p:nvSpPr>
        <p:spPr>
          <a:xfrm>
            <a:off x="395536" y="2420888"/>
            <a:ext cx="1107996" cy="369332"/>
          </a:xfrm>
          <a:prstGeom prst="rect">
            <a:avLst/>
          </a:prstGeom>
          <a:noFill/>
        </p:spPr>
        <p:txBody>
          <a:bodyPr wrap="none" rtlCol="0">
            <a:spAutoFit/>
          </a:bodyPr>
          <a:lstStyle/>
          <a:p>
            <a:r>
              <a:rPr lang="zh-CN" altLang="en-US" dirty="0"/>
              <a:t>相乘型：</a:t>
            </a:r>
            <a:endParaRPr lang="en-US" dirty="0"/>
          </a:p>
        </p:txBody>
      </p:sp>
      <p:sp>
        <p:nvSpPr>
          <p:cNvPr id="9" name="TextBox 8"/>
          <p:cNvSpPr txBox="1"/>
          <p:nvPr/>
        </p:nvSpPr>
        <p:spPr>
          <a:xfrm>
            <a:off x="323528" y="1484784"/>
            <a:ext cx="1107996" cy="369332"/>
          </a:xfrm>
          <a:prstGeom prst="rect">
            <a:avLst/>
          </a:prstGeom>
          <a:noFill/>
        </p:spPr>
        <p:txBody>
          <a:bodyPr wrap="none" rtlCol="0">
            <a:spAutoFit/>
          </a:bodyPr>
          <a:lstStyle/>
          <a:p>
            <a:r>
              <a:rPr lang="zh-CN" altLang="en-US" dirty="0"/>
              <a:t>相加型：</a:t>
            </a:r>
            <a:endParaRPr lang="en-US" dirty="0"/>
          </a:p>
        </p:txBody>
      </p:sp>
    </p:spTree>
    <p:extLst>
      <p:ext uri="{BB962C8B-B14F-4D97-AF65-F5344CB8AC3E}">
        <p14:creationId xmlns:p14="http://schemas.microsoft.com/office/powerpoint/2010/main" val="130422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t>误差传递公式</a:t>
            </a:r>
            <a:r>
              <a:rPr lang="en-US" altLang="zh-CN" dirty="0"/>
              <a:t>: </a:t>
            </a:r>
            <a:r>
              <a:rPr lang="zh-CN" altLang="en-US" dirty="0"/>
              <a:t>单变量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027" y="1844824"/>
            <a:ext cx="8229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18</a:t>
            </a:fld>
            <a:endParaRPr lang="en-US" altLang="zh-CN" sz="1400">
              <a:solidFill>
                <a:srgbClr val="FFFFFF"/>
              </a:solidFill>
            </a:endParaRPr>
          </a:p>
        </p:txBody>
      </p:sp>
    </p:spTree>
    <p:extLst>
      <p:ext uri="{BB962C8B-B14F-4D97-AF65-F5344CB8AC3E}">
        <p14:creationId xmlns:p14="http://schemas.microsoft.com/office/powerpoint/2010/main" val="444299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Error propagation: derivative</a:t>
            </a:r>
            <a:endParaRPr lang="zh-CN"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0040" y="1345533"/>
            <a:ext cx="8388424" cy="510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19</a:t>
            </a:fld>
            <a:endParaRPr lang="en-US" altLang="zh-CN" sz="1400">
              <a:solidFill>
                <a:srgbClr val="FFFFFF"/>
              </a:solidFill>
            </a:endParaRPr>
          </a:p>
        </p:txBody>
      </p:sp>
    </p:spTree>
    <p:extLst>
      <p:ext uri="{BB962C8B-B14F-4D97-AF65-F5344CB8AC3E}">
        <p14:creationId xmlns:p14="http://schemas.microsoft.com/office/powerpoint/2010/main" val="53678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kumimoji="0" lang="zh-CN" altLang="en-US" b="1" dirty="0">
                <a:solidFill>
                  <a:schemeClr val="bg1"/>
                </a:solidFill>
                <a:latin typeface="华文仿宋" charset="-122"/>
                <a:ea typeface="华文仿宋" charset="-122"/>
              </a:rPr>
              <a:t>误差及误差传递</a:t>
            </a:r>
          </a:p>
        </p:txBody>
      </p:sp>
      <p:sp>
        <p:nvSpPr>
          <p:cNvPr id="15" name="Date Placeholder 14"/>
          <p:cNvSpPr>
            <a:spLocks noGrp="1"/>
          </p:cNvSpPr>
          <p:nvPr>
            <p:ph type="dt" sz="half" idx="10"/>
          </p:nvPr>
        </p:nvSpPr>
        <p:spPr/>
        <p:txBody>
          <a:bodyPr/>
          <a:lstStyle/>
          <a:p>
            <a:r>
              <a:rPr lang="zh-CN" altLang="en-US" dirty="0"/>
              <a:t>国科大科创培训</a:t>
            </a:r>
            <a:r>
              <a:rPr lang="en-US" altLang="zh-CN" dirty="0"/>
              <a:t>2021</a:t>
            </a:r>
          </a:p>
        </p:txBody>
      </p:sp>
      <p:sp>
        <p:nvSpPr>
          <p:cNvPr id="16" name="Slide Number Placeholder 15"/>
          <p:cNvSpPr>
            <a:spLocks noGrp="1"/>
          </p:cNvSpPr>
          <p:nvPr>
            <p:ph type="sldNum" sz="quarter" idx="11"/>
          </p:nvPr>
        </p:nvSpPr>
        <p:spPr/>
        <p:txBody>
          <a:bodyPr/>
          <a:lstStyle/>
          <a:p>
            <a:fld id="{C3B9426B-799E-514F-B97F-32B4AF9C843F}" type="slidenum">
              <a:rPr lang="en-US" altLang="zh-CN" smtClean="0"/>
              <a:pPr/>
              <a:t>2</a:t>
            </a:fld>
            <a:endParaRPr lang="en-US" altLang="zh-CN"/>
          </a:p>
        </p:txBody>
      </p:sp>
    </p:spTree>
    <p:extLst>
      <p:ext uri="{BB962C8B-B14F-4D97-AF65-F5344CB8AC3E}">
        <p14:creationId xmlns:p14="http://schemas.microsoft.com/office/powerpoint/2010/main" val="520797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en-US" altLang="zh-CN" sz="3600" dirty="0"/>
              <a:t>Error propagation: Ignoring higher order terms</a:t>
            </a:r>
            <a:endParaRPr lang="zh-CN" alt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848" y="1412776"/>
            <a:ext cx="848677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1920" y="807368"/>
            <a:ext cx="5143500" cy="53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20</a:t>
            </a:fld>
            <a:endParaRPr lang="en-US" altLang="zh-CN" sz="1400">
              <a:solidFill>
                <a:srgbClr val="FFFFFF"/>
              </a:solidFill>
            </a:endParaRPr>
          </a:p>
        </p:txBody>
      </p:sp>
    </p:spTree>
    <p:extLst>
      <p:ext uri="{BB962C8B-B14F-4D97-AF65-F5344CB8AC3E}">
        <p14:creationId xmlns:p14="http://schemas.microsoft.com/office/powerpoint/2010/main" val="19867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Error propagation: example</a:t>
            </a:r>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509" y="1717806"/>
            <a:ext cx="90297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846" y="3781003"/>
            <a:ext cx="89630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21</a:t>
            </a:fld>
            <a:endParaRPr lang="en-US" altLang="zh-CN" sz="1400">
              <a:solidFill>
                <a:srgbClr val="FFFFFF"/>
              </a:solidFill>
            </a:endParaRPr>
          </a:p>
        </p:txBody>
      </p:sp>
    </p:spTree>
    <p:extLst>
      <p:ext uri="{BB962C8B-B14F-4D97-AF65-F5344CB8AC3E}">
        <p14:creationId xmlns:p14="http://schemas.microsoft.com/office/powerpoint/2010/main" val="198607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1412776"/>
            <a:ext cx="899036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5"/>
          <p:cNvSpPr>
            <a:spLocks noGrp="1"/>
          </p:cNvSpPr>
          <p:nvPr>
            <p:ph type="title"/>
          </p:nvPr>
        </p:nvSpPr>
        <p:spPr/>
        <p:txBody>
          <a:bodyPr>
            <a:normAutofit/>
          </a:bodyPr>
          <a:lstStyle/>
          <a:p>
            <a:r>
              <a:rPr lang="zh-CN" altLang="en-US" dirty="0"/>
              <a:t>误差传递公式：两个变量</a:t>
            </a:r>
          </a:p>
        </p:txBody>
      </p:sp>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22</a:t>
            </a:fld>
            <a:endParaRPr lang="en-US" altLang="zh-CN" sz="1400">
              <a:solidFill>
                <a:srgbClr val="FFFFFF"/>
              </a:solidFill>
            </a:endParaRPr>
          </a:p>
        </p:txBody>
      </p:sp>
    </p:spTree>
    <p:extLst>
      <p:ext uri="{BB962C8B-B14F-4D97-AF65-F5344CB8AC3E}">
        <p14:creationId xmlns:p14="http://schemas.microsoft.com/office/powerpoint/2010/main" val="169949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Error propagation – MORE SPECIAL</a:t>
            </a:r>
            <a:endParaRPr lang="zh-CN" alt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5313" y="1772816"/>
            <a:ext cx="79533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23</a:t>
            </a:fld>
            <a:endParaRPr lang="en-US" altLang="zh-CN" sz="1400">
              <a:solidFill>
                <a:srgbClr val="FFFFFF"/>
              </a:solidFill>
            </a:endParaRPr>
          </a:p>
        </p:txBody>
      </p:sp>
    </p:spTree>
    <p:extLst>
      <p:ext uri="{BB962C8B-B14F-4D97-AF65-F5344CB8AC3E}">
        <p14:creationId xmlns:p14="http://schemas.microsoft.com/office/powerpoint/2010/main" val="180516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合并独立的测量结果</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48" y="1412776"/>
            <a:ext cx="91630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24</a:t>
            </a:fld>
            <a:endParaRPr lang="en-US" altLang="zh-CN" sz="1400">
              <a:solidFill>
                <a:srgbClr val="FFFFFF"/>
              </a:solidFill>
            </a:endParaRPr>
          </a:p>
        </p:txBody>
      </p:sp>
    </p:spTree>
    <p:extLst>
      <p:ext uri="{BB962C8B-B14F-4D97-AF65-F5344CB8AC3E}">
        <p14:creationId xmlns:p14="http://schemas.microsoft.com/office/powerpoint/2010/main" val="198366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12776"/>
            <a:ext cx="9108504" cy="477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a:t>练习</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4529" y="2276872"/>
            <a:ext cx="1933575" cy="29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88815" y="4743028"/>
            <a:ext cx="4543425"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6" name="直接箭头连接符 5"/>
          <p:cNvCxnSpPr/>
          <p:nvPr/>
        </p:nvCxnSpPr>
        <p:spPr>
          <a:xfrm>
            <a:off x="5652120" y="2424509"/>
            <a:ext cx="648072" cy="0"/>
          </a:xfrm>
          <a:prstGeom prst="straightConnector1">
            <a:avLst/>
          </a:prstGeom>
          <a:ln w="38100">
            <a:tailEnd type="arrow"/>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6444208" y="2276872"/>
            <a:ext cx="2016224" cy="369332"/>
          </a:xfrm>
          <a:prstGeom prst="rect">
            <a:avLst/>
          </a:prstGeom>
          <a:noFill/>
        </p:spPr>
        <p:txBody>
          <a:bodyPr wrap="square" rtlCol="0">
            <a:spAutoFit/>
          </a:bodyPr>
          <a:lstStyle/>
          <a:p>
            <a:r>
              <a:rPr lang="en-US" altLang="zh-CN" b="1" dirty="0">
                <a:solidFill>
                  <a:srgbClr val="FF0000"/>
                </a:solidFill>
              </a:rPr>
              <a:t>9.81±0.08 m/</a:t>
            </a:r>
            <a:r>
              <a:rPr lang="en-US" altLang="zh-CN" b="1" dirty="0" err="1">
                <a:solidFill>
                  <a:srgbClr val="FF0000"/>
                </a:solidFill>
              </a:rPr>
              <a:t>s</a:t>
            </a:r>
            <a:r>
              <a:rPr lang="en-US" altLang="zh-CN" b="1" baseline="30000" dirty="0" err="1">
                <a:solidFill>
                  <a:srgbClr val="FF0000"/>
                </a:solidFill>
              </a:rPr>
              <a:t>2</a:t>
            </a:r>
            <a:endParaRPr lang="zh-CN" altLang="en-US" b="1" baseline="30000" dirty="0">
              <a:solidFill>
                <a:srgbClr val="FF0000"/>
              </a:solidFill>
            </a:endParaRPr>
          </a:p>
        </p:txBody>
      </p:sp>
      <p:sp>
        <p:nvSpPr>
          <p:cNvPr id="3" name="Date Placeholder 2"/>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25</a:t>
            </a:fld>
            <a:endParaRPr lang="en-US" altLang="zh-CN" sz="1400">
              <a:solidFill>
                <a:srgbClr val="FFFFFF"/>
              </a:solidFill>
            </a:endParaRPr>
          </a:p>
        </p:txBody>
      </p:sp>
    </p:spTree>
    <p:extLst>
      <p:ext uri="{BB962C8B-B14F-4D97-AF65-F5344CB8AC3E}">
        <p14:creationId xmlns:p14="http://schemas.microsoft.com/office/powerpoint/2010/main" val="19500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ppt_x"/>
                                          </p:val>
                                        </p:tav>
                                        <p:tav tm="100000">
                                          <p:val>
                                            <p:strVal val="#ppt_x"/>
                                          </p:val>
                                        </p:tav>
                                      </p:tavLst>
                                    </p:anim>
                                    <p:anim calcmode="lin" valueType="num">
                                      <p:cBhvr additive="base">
                                        <p:cTn id="1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zh-CN" altLang="en-US" dirty="0"/>
              <a:t>俗称：数据拟合</a:t>
            </a:r>
            <a:r>
              <a:rPr lang="en-US" altLang="zh-CN" dirty="0"/>
              <a:t>+</a:t>
            </a:r>
            <a:r>
              <a:rPr lang="zh-CN" altLang="en-US" dirty="0"/>
              <a:t>误差估计</a:t>
            </a:r>
            <a:endParaRPr lang="en-US" dirty="0"/>
          </a:p>
        </p:txBody>
      </p:sp>
      <p:sp>
        <p:nvSpPr>
          <p:cNvPr id="7" name="Title 6"/>
          <p:cNvSpPr>
            <a:spLocks noGrp="1"/>
          </p:cNvSpPr>
          <p:nvPr>
            <p:ph type="title"/>
          </p:nvPr>
        </p:nvSpPr>
        <p:spPr/>
        <p:txBody>
          <a:bodyPr/>
          <a:lstStyle/>
          <a:p>
            <a:r>
              <a:rPr lang="zh-CN" altLang="en-US" dirty="0"/>
              <a:t>参数估计</a:t>
            </a:r>
          </a:p>
        </p:txBody>
      </p:sp>
      <p:sp>
        <p:nvSpPr>
          <p:cNvPr id="5" name="Date Placeholder 4"/>
          <p:cNvSpPr>
            <a:spLocks noGrp="1"/>
          </p:cNvSpPr>
          <p:nvPr>
            <p:ph type="dt" sz="half" idx="10"/>
          </p:nvPr>
        </p:nvSpPr>
        <p:spPr/>
        <p:txBody>
          <a:bodyPr/>
          <a:lstStyle/>
          <a:p>
            <a:r>
              <a:rPr lang="zh-CN" altLang="en-US" dirty="0"/>
              <a:t>国科大科创培训</a:t>
            </a:r>
            <a:r>
              <a:rPr lang="en-US" altLang="zh-CN" dirty="0"/>
              <a:t>2021</a:t>
            </a:r>
          </a:p>
        </p:txBody>
      </p:sp>
      <p:sp>
        <p:nvSpPr>
          <p:cNvPr id="6" name="Slide Number Placeholder 5"/>
          <p:cNvSpPr>
            <a:spLocks noGrp="1"/>
          </p:cNvSpPr>
          <p:nvPr>
            <p:ph type="sldNum" sz="quarter" idx="11"/>
          </p:nvPr>
        </p:nvSpPr>
        <p:spPr/>
        <p:txBody>
          <a:bodyPr>
            <a:normAutofit/>
          </a:bodyPr>
          <a:lstStyle/>
          <a:p>
            <a:fld id="{4FFB4FA0-BC76-7049-8E20-93488FFAA573}" type="slidenum">
              <a:rPr lang="en-US" altLang="zh-CN" smtClean="0"/>
              <a:pPr/>
              <a:t>26</a:t>
            </a:fld>
            <a:endParaRPr lang="en-US" altLang="zh-CN" sz="1400">
              <a:solidFill>
                <a:srgbClr val="FFFFFF"/>
              </a:solidFill>
            </a:endParaRPr>
          </a:p>
        </p:txBody>
      </p:sp>
    </p:spTree>
    <p:extLst>
      <p:ext uri="{BB962C8B-B14F-4D97-AF65-F5344CB8AC3E}">
        <p14:creationId xmlns:p14="http://schemas.microsoft.com/office/powerpoint/2010/main" val="78966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dirty="0"/>
              <a:t>简介</a:t>
            </a:r>
            <a:endParaRPr lang="en-US" dirty="0"/>
          </a:p>
        </p:txBody>
      </p:sp>
      <p:sp>
        <p:nvSpPr>
          <p:cNvPr id="8" name="Rectangle 7"/>
          <p:cNvSpPr/>
          <p:nvPr/>
        </p:nvSpPr>
        <p:spPr>
          <a:xfrm>
            <a:off x="518864" y="1557367"/>
            <a:ext cx="8229600" cy="4031873"/>
          </a:xfrm>
          <a:prstGeom prst="rect">
            <a:avLst/>
          </a:prstGeom>
        </p:spPr>
        <p:txBody>
          <a:bodyPr wrap="square">
            <a:spAutoFit/>
          </a:bodyPr>
          <a:lstStyle/>
          <a:p>
            <a:pPr algn="just"/>
            <a:r>
              <a:rPr lang="zh-CN" altLang="en-US" sz="3200" dirty="0">
                <a:latin typeface="方正书宋简体" charset="0"/>
              </a:rPr>
              <a:t>设总体分布的函数形式为已知，但它与一个或几个未知参数有关，比如总体服从正态分布，但其均值和方差是未知参数。如果对总体进行有限次观测而得到子样的一组观测值，很自然会想到利用这组数据来确定这些未知参数的数值</a:t>
            </a:r>
            <a:r>
              <a:rPr lang="mr-IN" altLang="zh-CN" sz="3200" dirty="0">
                <a:latin typeface="Times New Roman" charset="0"/>
              </a:rPr>
              <a:t>(</a:t>
            </a:r>
            <a:r>
              <a:rPr lang="zh-CN" altLang="en-US" sz="3200" dirty="0">
                <a:solidFill>
                  <a:srgbClr val="FF00FF"/>
                </a:solidFill>
                <a:latin typeface="方正书宋简体" charset="0"/>
              </a:rPr>
              <a:t>点估计</a:t>
            </a:r>
            <a:r>
              <a:rPr lang="mr-IN" altLang="zh-CN" sz="3200" dirty="0">
                <a:solidFill>
                  <a:srgbClr val="FF00FF"/>
                </a:solidFill>
                <a:latin typeface="Times New Roman" charset="0"/>
              </a:rPr>
              <a:t>)</a:t>
            </a:r>
            <a:r>
              <a:rPr lang="zh-CN" altLang="en-US" sz="3200" dirty="0">
                <a:solidFill>
                  <a:srgbClr val="FF00FF"/>
                </a:solidFill>
                <a:latin typeface="方正书宋简体" charset="0"/>
              </a:rPr>
              <a:t>，或者确定包含其参数值的某个区间</a:t>
            </a:r>
            <a:r>
              <a:rPr lang="mr-IN" altLang="zh-CN" sz="3200" dirty="0">
                <a:solidFill>
                  <a:srgbClr val="FF00FF"/>
                </a:solidFill>
                <a:latin typeface="Times New Roman" charset="0"/>
              </a:rPr>
              <a:t>(</a:t>
            </a:r>
            <a:r>
              <a:rPr lang="zh-CN" altLang="en-US" sz="3200" dirty="0">
                <a:solidFill>
                  <a:srgbClr val="FF00FF"/>
                </a:solidFill>
                <a:latin typeface="方正书宋简体" charset="0"/>
              </a:rPr>
              <a:t>区间估计</a:t>
            </a:r>
            <a:r>
              <a:rPr lang="mr-IN" altLang="zh-CN" sz="3200" dirty="0">
                <a:solidFill>
                  <a:srgbClr val="FF00FF"/>
                </a:solidFill>
                <a:latin typeface="Times New Roman" charset="0"/>
              </a:rPr>
              <a:t>)</a:t>
            </a:r>
            <a:r>
              <a:rPr lang="zh-CN" altLang="en-US" sz="3200" dirty="0">
                <a:solidFill>
                  <a:srgbClr val="FF00FF"/>
                </a:solidFill>
                <a:latin typeface="方正书宋简体" charset="0"/>
              </a:rPr>
              <a:t>。这样的问题称为</a:t>
            </a:r>
            <a:r>
              <a:rPr lang="zh-CN" altLang="en-US" sz="3200" b="1" dirty="0">
                <a:solidFill>
                  <a:srgbClr val="0000FF"/>
                </a:solidFill>
                <a:latin typeface="方正书宋简体" charset="0"/>
              </a:rPr>
              <a:t>参数估计</a:t>
            </a:r>
            <a:r>
              <a:rPr lang="zh-CN" altLang="en-US" sz="3200" dirty="0">
                <a:solidFill>
                  <a:srgbClr val="0000FF"/>
                </a:solidFill>
                <a:latin typeface="方正书宋简体" charset="0"/>
              </a:rPr>
              <a:t>，它是统计推断的基本问题之一。</a:t>
            </a:r>
            <a:endParaRPr lang="zh-CN" altLang="en-US" sz="3200" dirty="0">
              <a:solidFill>
                <a:srgbClr val="0000FF"/>
              </a:solidFill>
              <a:latin typeface="Times New Roman" charset="0"/>
            </a:endParaRPr>
          </a:p>
        </p:txBody>
      </p:sp>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27</a:t>
            </a:fld>
            <a:endParaRPr lang="en-US" altLang="zh-CN" sz="1400">
              <a:solidFill>
                <a:srgbClr val="FFFFFF"/>
              </a:solidFill>
            </a:endParaRPr>
          </a:p>
        </p:txBody>
      </p:sp>
    </p:spTree>
    <p:extLst>
      <p:ext uri="{BB962C8B-B14F-4D97-AF65-F5344CB8AC3E}">
        <p14:creationId xmlns:p14="http://schemas.microsoft.com/office/powerpoint/2010/main" val="297037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p:cNvSpPr>
          <p:nvPr>
            <p:ph type="title"/>
          </p:nvPr>
        </p:nvSpPr>
        <p:spPr/>
        <p:txBody>
          <a:bodyPr/>
          <a:lstStyle/>
          <a:p>
            <a:r>
              <a:rPr kumimoji="0" lang="zh-CN" altLang="en-US" sz="3600" dirty="0"/>
              <a:t>极</a:t>
            </a:r>
            <a:r>
              <a:rPr kumimoji="0" lang="zh-CN" altLang="en-US" sz="3600"/>
              <a:t>大似然拟合</a:t>
            </a:r>
            <a:br>
              <a:rPr kumimoji="0" lang="zh-CN" altLang="en-US" sz="3600"/>
            </a:br>
            <a:r>
              <a:rPr kumimoji="0" lang="en-US" altLang="zh-CN" sz="3600" dirty="0"/>
              <a:t>Maximum Likelihood (ML) Fit</a:t>
            </a:r>
          </a:p>
        </p:txBody>
      </p:sp>
      <p:sp>
        <p:nvSpPr>
          <p:cNvPr id="13" name="文本框 12"/>
          <p:cNvSpPr txBox="1"/>
          <p:nvPr/>
        </p:nvSpPr>
        <p:spPr>
          <a:xfrm>
            <a:off x="827584" y="5320804"/>
            <a:ext cx="7407797" cy="523220"/>
          </a:xfrm>
          <a:prstGeom prst="rect">
            <a:avLst/>
          </a:prstGeom>
          <a:noFill/>
        </p:spPr>
        <p:txBody>
          <a:bodyPr wrap="none" rtlCol="0">
            <a:spAutoFit/>
          </a:bodyPr>
          <a:lstStyle/>
          <a:p>
            <a:r>
              <a:rPr kumimoji="1" lang="en-US" altLang="zh-CN" sz="2800" dirty="0"/>
              <a:t>Applicable</a:t>
            </a:r>
            <a:r>
              <a:rPr kumimoji="1" lang="zh-CN" altLang="en-US" sz="2800" dirty="0"/>
              <a:t> </a:t>
            </a:r>
            <a:r>
              <a:rPr kumimoji="1" lang="en-US" altLang="zh-CN" sz="2800" dirty="0"/>
              <a:t>to</a:t>
            </a:r>
            <a:r>
              <a:rPr kumimoji="1" lang="zh-CN" altLang="en-US" sz="2800" dirty="0"/>
              <a:t> </a:t>
            </a:r>
            <a:r>
              <a:rPr kumimoji="1" lang="en-US" altLang="zh-CN" sz="2800" dirty="0" err="1"/>
              <a:t>unbinned</a:t>
            </a:r>
            <a:r>
              <a:rPr kumimoji="1" lang="zh-CN" altLang="en-US" sz="2800" dirty="0"/>
              <a:t> </a:t>
            </a:r>
            <a:r>
              <a:rPr kumimoji="1" lang="en-US" altLang="zh-CN" sz="2800" dirty="0"/>
              <a:t>data</a:t>
            </a:r>
            <a:r>
              <a:rPr kumimoji="1" lang="zh-CN" altLang="en-US" sz="2800" dirty="0"/>
              <a:t> </a:t>
            </a:r>
            <a:r>
              <a:rPr kumimoji="1" lang="en-US" altLang="zh-CN" sz="2800" dirty="0"/>
              <a:t>and</a:t>
            </a:r>
            <a:r>
              <a:rPr kumimoji="1" lang="zh-CN" altLang="en-US" sz="2800" dirty="0"/>
              <a:t> </a:t>
            </a:r>
            <a:r>
              <a:rPr kumimoji="1" lang="en-US" altLang="zh-CN" sz="2800" dirty="0"/>
              <a:t>binned</a:t>
            </a:r>
            <a:r>
              <a:rPr kumimoji="1" lang="zh-CN" altLang="en-US" sz="2800" dirty="0"/>
              <a:t> </a:t>
            </a:r>
            <a:r>
              <a:rPr kumimoji="1" lang="en-US" altLang="zh-CN" sz="2800" dirty="0"/>
              <a:t>data.</a:t>
            </a:r>
            <a:endParaRPr kumimoji="1" lang="zh-CN" altLang="en-US" sz="2800" dirty="0"/>
          </a:p>
        </p:txBody>
      </p:sp>
      <p:pic>
        <p:nvPicPr>
          <p:cNvPr id="2" name="Picture 1"/>
          <p:cNvPicPr>
            <a:picLocks noChangeAspect="1"/>
          </p:cNvPicPr>
          <p:nvPr/>
        </p:nvPicPr>
        <p:blipFill>
          <a:blip r:embed="rId3"/>
          <a:stretch>
            <a:fillRect/>
          </a:stretch>
        </p:blipFill>
        <p:spPr>
          <a:xfrm>
            <a:off x="467544" y="1412776"/>
            <a:ext cx="6248400" cy="330200"/>
          </a:xfrm>
          <a:prstGeom prst="rect">
            <a:avLst/>
          </a:prstGeom>
        </p:spPr>
      </p:pic>
      <p:pic>
        <p:nvPicPr>
          <p:cNvPr id="4" name="Picture 3"/>
          <p:cNvPicPr>
            <a:picLocks noChangeAspect="1"/>
          </p:cNvPicPr>
          <p:nvPr/>
        </p:nvPicPr>
        <p:blipFill>
          <a:blip r:embed="rId4"/>
          <a:stretch>
            <a:fillRect/>
          </a:stretch>
        </p:blipFill>
        <p:spPr>
          <a:xfrm>
            <a:off x="603152" y="1654268"/>
            <a:ext cx="7632700" cy="1993900"/>
          </a:xfrm>
          <a:prstGeom prst="rect">
            <a:avLst/>
          </a:prstGeom>
        </p:spPr>
      </p:pic>
      <p:sp>
        <p:nvSpPr>
          <p:cNvPr id="5" name="TextBox 4"/>
          <p:cNvSpPr txBox="1"/>
          <p:nvPr/>
        </p:nvSpPr>
        <p:spPr>
          <a:xfrm>
            <a:off x="827584" y="3861048"/>
            <a:ext cx="3608680" cy="369332"/>
          </a:xfrm>
          <a:prstGeom prst="rect">
            <a:avLst/>
          </a:prstGeom>
          <a:noFill/>
        </p:spPr>
        <p:txBody>
          <a:bodyPr wrap="none" rtlCol="0">
            <a:spAutoFit/>
          </a:bodyPr>
          <a:lstStyle/>
          <a:p>
            <a:r>
              <a:rPr lang="zh-CN" altLang="en-US" dirty="0"/>
              <a:t>在大容量</a:t>
            </a:r>
            <a:r>
              <a:rPr lang="en-US" altLang="zh-CN" i="1" dirty="0"/>
              <a:t>n</a:t>
            </a:r>
            <a:r>
              <a:rPr lang="zh-CN" altLang="en-US" dirty="0"/>
              <a:t>样本情况下</a:t>
            </a:r>
            <a:r>
              <a:rPr lang="en-US" altLang="zh-CN" dirty="0"/>
              <a:t>,</a:t>
            </a:r>
            <a:r>
              <a:rPr lang="zh-CN" altLang="en-US" dirty="0"/>
              <a:t>协方差矩阵</a:t>
            </a:r>
            <a:endParaRPr lang="en-US" dirty="0"/>
          </a:p>
        </p:txBody>
      </p:sp>
      <p:pic>
        <p:nvPicPr>
          <p:cNvPr id="6" name="Picture 5"/>
          <p:cNvPicPr>
            <a:picLocks noChangeAspect="1"/>
          </p:cNvPicPr>
          <p:nvPr/>
        </p:nvPicPr>
        <p:blipFill>
          <a:blip r:embed="rId5"/>
          <a:stretch>
            <a:fillRect/>
          </a:stretch>
        </p:blipFill>
        <p:spPr>
          <a:xfrm>
            <a:off x="4644008" y="3588514"/>
            <a:ext cx="2247900" cy="914400"/>
          </a:xfrm>
          <a:prstGeom prst="rect">
            <a:avLst/>
          </a:prstGeom>
        </p:spPr>
      </p:pic>
      <p:sp>
        <p:nvSpPr>
          <p:cNvPr id="3" name="Date Placeholder 2"/>
          <p:cNvSpPr>
            <a:spLocks noGrp="1"/>
          </p:cNvSpPr>
          <p:nvPr>
            <p:ph type="dt" sz="half" idx="10"/>
          </p:nvPr>
        </p:nvSpPr>
        <p:spPr/>
        <p:txBody>
          <a:bodyPr/>
          <a:lstStyle/>
          <a:p>
            <a:r>
              <a:rPr lang="zh-CN" altLang="en-US" dirty="0"/>
              <a:t>国科大科创培训</a:t>
            </a:r>
            <a:r>
              <a:rPr lang="en-US" altLang="zh-CN" dirty="0"/>
              <a:t>2021</a:t>
            </a:r>
          </a:p>
        </p:txBody>
      </p:sp>
      <p:sp>
        <p:nvSpPr>
          <p:cNvPr id="8" name="Slide Number Placeholder 7"/>
          <p:cNvSpPr>
            <a:spLocks noGrp="1"/>
          </p:cNvSpPr>
          <p:nvPr>
            <p:ph type="sldNum" sz="quarter" idx="12"/>
          </p:nvPr>
        </p:nvSpPr>
        <p:spPr/>
        <p:txBody>
          <a:bodyPr>
            <a:normAutofit fontScale="92500" lnSpcReduction="10000"/>
          </a:bodyPr>
          <a:lstStyle/>
          <a:p>
            <a:fld id="{4FFB4FA0-BC76-7049-8E20-93488FFAA573}" type="slidenum">
              <a:rPr lang="en-US" altLang="zh-CN" smtClean="0"/>
              <a:pPr/>
              <a:t>28</a:t>
            </a:fld>
            <a:endParaRPr lang="en-US" altLang="zh-CN" sz="1400">
              <a:solidFill>
                <a:srgbClr val="FFFFFF"/>
              </a:solidFill>
            </a:endParaRPr>
          </a:p>
        </p:txBody>
      </p:sp>
    </p:spTree>
    <p:extLst>
      <p:ext uri="{BB962C8B-B14F-4D97-AF65-F5344CB8AC3E}">
        <p14:creationId xmlns:p14="http://schemas.microsoft.com/office/powerpoint/2010/main" val="1235705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sz="4000" dirty="0"/>
              <a:t>例：不稳定粒子平均寿命的估计值 </a:t>
            </a:r>
            <a:endParaRPr lang="en-US" sz="4000" dirty="0"/>
          </a:p>
        </p:txBody>
      </p:sp>
      <p:pic>
        <p:nvPicPr>
          <p:cNvPr id="8" name="Picture 7"/>
          <p:cNvPicPr>
            <a:picLocks noChangeAspect="1"/>
          </p:cNvPicPr>
          <p:nvPr/>
        </p:nvPicPr>
        <p:blipFill>
          <a:blip r:embed="rId2"/>
          <a:stretch>
            <a:fillRect/>
          </a:stretch>
        </p:blipFill>
        <p:spPr>
          <a:xfrm>
            <a:off x="333324" y="1340768"/>
            <a:ext cx="8487148" cy="3450513"/>
          </a:xfrm>
          <a:prstGeom prst="rect">
            <a:avLst/>
          </a:prstGeom>
        </p:spPr>
      </p:pic>
      <p:pic>
        <p:nvPicPr>
          <p:cNvPr id="9" name="Picture 8"/>
          <p:cNvPicPr>
            <a:picLocks noChangeAspect="1"/>
          </p:cNvPicPr>
          <p:nvPr/>
        </p:nvPicPr>
        <p:blipFill>
          <a:blip r:embed="rId3"/>
          <a:stretch>
            <a:fillRect/>
          </a:stretch>
        </p:blipFill>
        <p:spPr>
          <a:xfrm>
            <a:off x="823292" y="4881454"/>
            <a:ext cx="7277100" cy="1409700"/>
          </a:xfrm>
          <a:prstGeom prst="rect">
            <a:avLst/>
          </a:prstGeom>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29</a:t>
            </a:fld>
            <a:endParaRPr lang="en-US" altLang="zh-CN" sz="1400">
              <a:solidFill>
                <a:srgbClr val="FFFFFF"/>
              </a:solidFill>
            </a:endParaRPr>
          </a:p>
        </p:txBody>
      </p:sp>
    </p:spTree>
    <p:extLst>
      <p:ext uri="{BB962C8B-B14F-4D97-AF65-F5344CB8AC3E}">
        <p14:creationId xmlns:p14="http://schemas.microsoft.com/office/powerpoint/2010/main" val="115929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dirty="0"/>
              <a:t>实验测量与测量误差</a:t>
            </a:r>
            <a:endParaRPr lang="en-US" dirty="0"/>
          </a:p>
        </p:txBody>
      </p:sp>
      <p:pic>
        <p:nvPicPr>
          <p:cNvPr id="8" name="Picture 7"/>
          <p:cNvPicPr>
            <a:picLocks noChangeAspect="1"/>
          </p:cNvPicPr>
          <p:nvPr/>
        </p:nvPicPr>
        <p:blipFill>
          <a:blip r:embed="rId2"/>
          <a:stretch>
            <a:fillRect/>
          </a:stretch>
        </p:blipFill>
        <p:spPr>
          <a:xfrm>
            <a:off x="266700" y="1635372"/>
            <a:ext cx="8813800" cy="4140200"/>
          </a:xfrm>
          <a:prstGeom prst="rect">
            <a:avLst/>
          </a:prstGeom>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3</a:t>
            </a:fld>
            <a:endParaRPr lang="en-US" altLang="zh-CN" sz="1400">
              <a:solidFill>
                <a:srgbClr val="FFFFFF"/>
              </a:solidFill>
            </a:endParaRPr>
          </a:p>
        </p:txBody>
      </p:sp>
    </p:spTree>
    <p:extLst>
      <p:ext uri="{BB962C8B-B14F-4D97-AF65-F5344CB8AC3E}">
        <p14:creationId xmlns:p14="http://schemas.microsoft.com/office/powerpoint/2010/main" val="564926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例 加权平均的方差 </a:t>
            </a:r>
            <a:endParaRPr lang="en-US" dirty="0"/>
          </a:p>
        </p:txBody>
      </p:sp>
      <p:pic>
        <p:nvPicPr>
          <p:cNvPr id="7" name="Picture 6"/>
          <p:cNvPicPr>
            <a:picLocks noChangeAspect="1"/>
          </p:cNvPicPr>
          <p:nvPr/>
        </p:nvPicPr>
        <p:blipFill>
          <a:blip r:embed="rId2"/>
          <a:stretch>
            <a:fillRect/>
          </a:stretch>
        </p:blipFill>
        <p:spPr>
          <a:xfrm>
            <a:off x="35496" y="1412776"/>
            <a:ext cx="8964000" cy="432000"/>
          </a:xfrm>
          <a:prstGeom prst="rect">
            <a:avLst/>
          </a:prstGeom>
        </p:spPr>
      </p:pic>
      <p:pic>
        <p:nvPicPr>
          <p:cNvPr id="9" name="Picture 8"/>
          <p:cNvPicPr>
            <a:picLocks noChangeAspect="1"/>
          </p:cNvPicPr>
          <p:nvPr/>
        </p:nvPicPr>
        <p:blipFill>
          <a:blip r:embed="rId3"/>
          <a:stretch>
            <a:fillRect/>
          </a:stretch>
        </p:blipFill>
        <p:spPr>
          <a:xfrm>
            <a:off x="504444" y="1916832"/>
            <a:ext cx="6308000" cy="2988000"/>
          </a:xfrm>
          <a:prstGeom prst="rect">
            <a:avLst/>
          </a:prstGeom>
        </p:spPr>
      </p:pic>
      <p:pic>
        <p:nvPicPr>
          <p:cNvPr id="10" name="Picture 9"/>
          <p:cNvPicPr>
            <a:picLocks noChangeAspect="1"/>
          </p:cNvPicPr>
          <p:nvPr/>
        </p:nvPicPr>
        <p:blipFill>
          <a:blip r:embed="rId4"/>
          <a:stretch>
            <a:fillRect/>
          </a:stretch>
        </p:blipFill>
        <p:spPr>
          <a:xfrm>
            <a:off x="4668160" y="4809724"/>
            <a:ext cx="2946400" cy="1130300"/>
          </a:xfrm>
          <a:prstGeom prst="rect">
            <a:avLst/>
          </a:prstGeom>
        </p:spPr>
      </p:pic>
      <p:pic>
        <p:nvPicPr>
          <p:cNvPr id="8" name="Picture 7"/>
          <p:cNvPicPr>
            <a:picLocks noChangeAspect="1"/>
          </p:cNvPicPr>
          <p:nvPr/>
        </p:nvPicPr>
        <p:blipFill>
          <a:blip r:embed="rId5"/>
          <a:stretch>
            <a:fillRect/>
          </a:stretch>
        </p:blipFill>
        <p:spPr>
          <a:xfrm>
            <a:off x="744907" y="5013176"/>
            <a:ext cx="3683077" cy="720000"/>
          </a:xfrm>
          <a:prstGeom prst="rect">
            <a:avLst/>
          </a:prstGeom>
        </p:spPr>
      </p:pic>
      <p:sp>
        <p:nvSpPr>
          <p:cNvPr id="11" name="TextBox 10"/>
          <p:cNvSpPr txBox="1"/>
          <p:nvPr/>
        </p:nvSpPr>
        <p:spPr>
          <a:xfrm>
            <a:off x="1259632" y="6135687"/>
            <a:ext cx="4185761" cy="461665"/>
          </a:xfrm>
          <a:prstGeom prst="rect">
            <a:avLst/>
          </a:prstGeom>
          <a:noFill/>
        </p:spPr>
        <p:txBody>
          <a:bodyPr wrap="none" rtlCol="0">
            <a:spAutoFit/>
          </a:bodyPr>
          <a:lstStyle/>
          <a:p>
            <a:r>
              <a:rPr lang="zh-CN" altLang="en-US" sz="2400" u="sng" dirty="0">
                <a:solidFill>
                  <a:srgbClr val="0000CC"/>
                </a:solidFill>
              </a:rPr>
              <a:t>多个独立</a:t>
            </a:r>
            <a:r>
              <a:rPr lang="zh-CN" altLang="en-US" sz="2400" u="sng">
                <a:solidFill>
                  <a:srgbClr val="0000CC"/>
                </a:solidFill>
              </a:rPr>
              <a:t>测量结果合并公式！</a:t>
            </a:r>
            <a:endParaRPr lang="en-US" sz="2400" u="sng" dirty="0">
              <a:solidFill>
                <a:srgbClr val="0000CC"/>
              </a:solidFill>
            </a:endParaRPr>
          </a:p>
        </p:txBody>
      </p:sp>
      <p:sp>
        <p:nvSpPr>
          <p:cNvPr id="3" name="Date Placeholder 2"/>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30</a:t>
            </a:fld>
            <a:endParaRPr lang="en-US" altLang="zh-CN" sz="1400">
              <a:solidFill>
                <a:srgbClr val="FFFFFF"/>
              </a:solidFill>
            </a:endParaRPr>
          </a:p>
        </p:txBody>
      </p:sp>
    </p:spTree>
    <p:extLst>
      <p:ext uri="{BB962C8B-B14F-4D97-AF65-F5344CB8AC3E}">
        <p14:creationId xmlns:p14="http://schemas.microsoft.com/office/powerpoint/2010/main" val="1872860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670121" y="3789040"/>
            <a:ext cx="2565400" cy="596900"/>
          </a:xfrm>
          <a:prstGeom prst="rect">
            <a:avLst/>
          </a:prstGeom>
        </p:spPr>
      </p:pic>
      <p:pic>
        <p:nvPicPr>
          <p:cNvPr id="16" name="Picture 15"/>
          <p:cNvPicPr>
            <a:picLocks noChangeAspect="1"/>
          </p:cNvPicPr>
          <p:nvPr/>
        </p:nvPicPr>
        <p:blipFill>
          <a:blip r:embed="rId3"/>
          <a:stretch>
            <a:fillRect/>
          </a:stretch>
        </p:blipFill>
        <p:spPr>
          <a:xfrm>
            <a:off x="1426811" y="4424621"/>
            <a:ext cx="1219200" cy="812800"/>
          </a:xfrm>
          <a:prstGeom prst="rect">
            <a:avLst/>
          </a:prstGeom>
        </p:spPr>
      </p:pic>
      <p:pic>
        <p:nvPicPr>
          <p:cNvPr id="18" name="Picture 17"/>
          <p:cNvPicPr>
            <a:picLocks noChangeAspect="1"/>
          </p:cNvPicPr>
          <p:nvPr/>
        </p:nvPicPr>
        <p:blipFill>
          <a:blip r:embed="rId4"/>
          <a:stretch>
            <a:fillRect/>
          </a:stretch>
        </p:blipFill>
        <p:spPr>
          <a:xfrm>
            <a:off x="924121" y="5147075"/>
            <a:ext cx="2057400" cy="622300"/>
          </a:xfrm>
          <a:prstGeom prst="rect">
            <a:avLst/>
          </a:prstGeom>
        </p:spPr>
      </p:pic>
      <p:pic>
        <p:nvPicPr>
          <p:cNvPr id="19" name="Picture 18"/>
          <p:cNvPicPr>
            <a:picLocks noChangeAspect="1"/>
          </p:cNvPicPr>
          <p:nvPr/>
        </p:nvPicPr>
        <p:blipFill>
          <a:blip r:embed="rId5"/>
          <a:stretch>
            <a:fillRect/>
          </a:stretch>
        </p:blipFill>
        <p:spPr>
          <a:xfrm>
            <a:off x="670121" y="5820756"/>
            <a:ext cx="2692400" cy="3556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79512" y="6210549"/>
                <a:ext cx="6675867" cy="369332"/>
              </a:xfrm>
              <a:prstGeom prst="rect">
                <a:avLst/>
              </a:prstGeom>
              <a:noFill/>
            </p:spPr>
            <p:txBody>
              <a:bodyPr wrap="none" rtlCol="0">
                <a:spAutoFit/>
              </a:bodyPr>
              <a:lstStyle/>
              <a:p>
                <a:r>
                  <a:rPr lang="zh-CN" altLang="en-US" dirty="0"/>
                  <a:t>物理结果的误差，一般默认取</a:t>
                </a:r>
                <a:r>
                  <a:rPr lang="en-US" altLang="zh-CN" i="1" dirty="0"/>
                  <a:t>Q</a:t>
                </a:r>
                <a:r>
                  <a:rPr lang="en-US" altLang="zh-CN" dirty="0"/>
                  <a:t>=1</a:t>
                </a:r>
                <a:r>
                  <a:rPr lang="zh-CN" altLang="en-US" dirty="0"/>
                  <a:t>，即</a:t>
                </a:r>
                <a14:m>
                  <m:oMath xmlns:m="http://schemas.openxmlformats.org/officeDocument/2006/math">
                    <m:r>
                      <a:rPr lang="en-US" altLang="zh-CN" i="1" dirty="0" smtClean="0">
                        <a:latin typeface="Cambria Math" charset="0"/>
                      </a:rPr>
                      <m:t>±</m:t>
                    </m:r>
                    <m:r>
                      <a:rPr lang="en-US" altLang="zh-CN" b="0" i="1" dirty="0" smtClean="0">
                        <a:latin typeface="Cambria Math" charset="0"/>
                      </a:rPr>
                      <m:t>1</m:t>
                    </m:r>
                    <m:r>
                      <a:rPr lang="en-US" altLang="zh-CN" b="0" i="1" dirty="0" smtClean="0">
                        <a:latin typeface="Cambria Math" charset="0"/>
                      </a:rPr>
                      <m:t>𝜎</m:t>
                    </m:r>
                  </m:oMath>
                </a14:m>
                <a:r>
                  <a:rPr lang="zh-CN" altLang="en-US" dirty="0"/>
                  <a:t>的置信度</a:t>
                </a:r>
                <a:r>
                  <a:rPr lang="en-US" altLang="zh-CN" dirty="0"/>
                  <a:t>(</a:t>
                </a:r>
                <a14:m>
                  <m:oMath xmlns:m="http://schemas.openxmlformats.org/officeDocument/2006/math">
                    <m:r>
                      <a:rPr lang="en-US" altLang="zh-CN" b="0" i="1" dirty="0" smtClean="0">
                        <a:latin typeface="Cambria Math" charset="0"/>
                      </a:rPr>
                      <m:t>𝛾</m:t>
                    </m:r>
                    <m:r>
                      <a:rPr lang="en-US" altLang="zh-CN" b="0" i="1" dirty="0" smtClean="0">
                        <a:latin typeface="Cambria Math" charset="0"/>
                      </a:rPr>
                      <m:t>=68.3%</m:t>
                    </m:r>
                  </m:oMath>
                </a14:m>
                <a:r>
                  <a:rPr lang="en-US" altLang="zh-CN" dirty="0"/>
                  <a:t>)</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79512" y="6210549"/>
                <a:ext cx="6675867" cy="369332"/>
              </a:xfrm>
              <a:prstGeom prst="rect">
                <a:avLst/>
              </a:prstGeom>
              <a:blipFill rotWithShape="0">
                <a:blip r:embed="rId6"/>
                <a:stretch>
                  <a:fillRect l="-730" t="-13333" b="-28333"/>
                </a:stretch>
              </a:blipFill>
            </p:spPr>
            <p:txBody>
              <a:bodyPr/>
              <a:lstStyle/>
              <a:p>
                <a:r>
                  <a:rPr lang="en-US">
                    <a:noFill/>
                  </a:rPr>
                  <a:t> </a:t>
                </a:r>
              </a:p>
            </p:txBody>
          </p:sp>
        </mc:Fallback>
      </mc:AlternateContent>
      <p:sp>
        <p:nvSpPr>
          <p:cNvPr id="7" name="Title 6"/>
          <p:cNvSpPr>
            <a:spLocks noGrp="1"/>
          </p:cNvSpPr>
          <p:nvPr>
            <p:ph type="title"/>
          </p:nvPr>
        </p:nvSpPr>
        <p:spPr/>
        <p:txBody>
          <a:bodyPr/>
          <a:lstStyle/>
          <a:p>
            <a:r>
              <a:rPr lang="zh-CN" altLang="en-US" dirty="0"/>
              <a:t>似然函数作区间估计，似然区间 </a:t>
            </a:r>
            <a:endParaRPr lang="en-US" dirty="0"/>
          </a:p>
        </p:txBody>
      </p:sp>
      <p:pic>
        <p:nvPicPr>
          <p:cNvPr id="8" name="Picture 7"/>
          <p:cNvPicPr>
            <a:picLocks noChangeAspect="1"/>
          </p:cNvPicPr>
          <p:nvPr/>
        </p:nvPicPr>
        <p:blipFill>
          <a:blip r:embed="rId7"/>
          <a:stretch>
            <a:fillRect/>
          </a:stretch>
        </p:blipFill>
        <p:spPr>
          <a:xfrm>
            <a:off x="244980" y="1412776"/>
            <a:ext cx="8417387" cy="684000"/>
          </a:xfrm>
          <a:prstGeom prst="rect">
            <a:avLst/>
          </a:prstGeom>
        </p:spPr>
      </p:pic>
      <p:pic>
        <p:nvPicPr>
          <p:cNvPr id="9" name="Picture 8"/>
          <p:cNvPicPr>
            <a:picLocks noChangeAspect="1"/>
          </p:cNvPicPr>
          <p:nvPr/>
        </p:nvPicPr>
        <p:blipFill>
          <a:blip r:embed="rId8"/>
          <a:stretch>
            <a:fillRect/>
          </a:stretch>
        </p:blipFill>
        <p:spPr>
          <a:xfrm>
            <a:off x="3563888" y="1739156"/>
            <a:ext cx="3721100" cy="393700"/>
          </a:xfrm>
          <a:prstGeom prst="rect">
            <a:avLst/>
          </a:prstGeom>
        </p:spPr>
      </p:pic>
      <p:pic>
        <p:nvPicPr>
          <p:cNvPr id="11" name="Picture 10"/>
          <p:cNvPicPr>
            <a:picLocks noChangeAspect="1"/>
          </p:cNvPicPr>
          <p:nvPr/>
        </p:nvPicPr>
        <p:blipFill>
          <a:blip r:embed="rId9"/>
          <a:stretch>
            <a:fillRect/>
          </a:stretch>
        </p:blipFill>
        <p:spPr>
          <a:xfrm>
            <a:off x="264761" y="2049656"/>
            <a:ext cx="4762500" cy="660400"/>
          </a:xfrm>
          <a:prstGeom prst="rect">
            <a:avLst/>
          </a:prstGeom>
        </p:spPr>
      </p:pic>
      <p:pic>
        <p:nvPicPr>
          <p:cNvPr id="12" name="Picture 11"/>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263601" y="2641528"/>
            <a:ext cx="4711700" cy="379028"/>
          </a:xfrm>
          <a:prstGeom prst="rect">
            <a:avLst/>
          </a:prstGeom>
        </p:spPr>
      </p:pic>
      <p:pic>
        <p:nvPicPr>
          <p:cNvPr id="13" name="Picture 12"/>
          <p:cNvPicPr>
            <a:picLocks noChangeAspect="1"/>
          </p:cNvPicPr>
          <p:nvPr/>
        </p:nvPicPr>
        <p:blipFill>
          <a:blip r:embed="rId11"/>
          <a:stretch>
            <a:fillRect/>
          </a:stretch>
        </p:blipFill>
        <p:spPr>
          <a:xfrm>
            <a:off x="2051720" y="3031908"/>
            <a:ext cx="4902200" cy="533400"/>
          </a:xfrm>
          <a:prstGeom prst="rect">
            <a:avLst/>
          </a:prstGeom>
        </p:spPr>
      </p:pic>
      <p:sp>
        <p:nvSpPr>
          <p:cNvPr id="14" name="TextBox 13"/>
          <p:cNvSpPr txBox="1"/>
          <p:nvPr/>
        </p:nvSpPr>
        <p:spPr>
          <a:xfrm>
            <a:off x="325357" y="3576660"/>
            <a:ext cx="2326278" cy="369332"/>
          </a:xfrm>
          <a:prstGeom prst="rect">
            <a:avLst/>
          </a:prstGeom>
          <a:noFill/>
        </p:spPr>
        <p:txBody>
          <a:bodyPr wrap="none" rtlCol="0">
            <a:spAutoFit/>
          </a:bodyPr>
          <a:lstStyle/>
          <a:p>
            <a:r>
              <a:rPr lang="zh-CN" altLang="en-US" dirty="0">
                <a:solidFill>
                  <a:srgbClr val="0000CC"/>
                </a:solidFill>
              </a:rPr>
              <a:t>单个参数的似然区间 </a:t>
            </a:r>
          </a:p>
        </p:txBody>
      </p:sp>
      <p:pic>
        <p:nvPicPr>
          <p:cNvPr id="20" name="Picture 19"/>
          <p:cNvPicPr>
            <a:picLocks noChangeAspect="1"/>
          </p:cNvPicPr>
          <p:nvPr/>
        </p:nvPicPr>
        <p:blipFill>
          <a:blip r:embed="rId12"/>
          <a:stretch>
            <a:fillRect/>
          </a:stretch>
        </p:blipFill>
        <p:spPr>
          <a:xfrm>
            <a:off x="4572751" y="3831163"/>
            <a:ext cx="4089616" cy="2235426"/>
          </a:xfrm>
          <a:prstGeom prst="rect">
            <a:avLst/>
          </a:prstGeom>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31</a:t>
            </a:fld>
            <a:endParaRPr lang="en-US" altLang="zh-CN" sz="1400">
              <a:solidFill>
                <a:srgbClr val="FFFFFF"/>
              </a:solidFill>
            </a:endParaRPr>
          </a:p>
        </p:txBody>
      </p:sp>
    </p:spTree>
    <p:extLst>
      <p:ext uri="{BB962C8B-B14F-4D97-AF65-F5344CB8AC3E}">
        <p14:creationId xmlns:p14="http://schemas.microsoft.com/office/powerpoint/2010/main" val="1828787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sz="4000" dirty="0"/>
              <a:t>似然函数的显著积分</a:t>
            </a:r>
          </a:p>
        </p:txBody>
      </p:sp>
      <p:pic>
        <p:nvPicPr>
          <p:cNvPr id="13" name="Picture 12"/>
          <p:cNvPicPr>
            <a:picLocks noChangeAspect="1"/>
          </p:cNvPicPr>
          <p:nvPr/>
        </p:nvPicPr>
        <p:blipFill>
          <a:blip r:embed="rId2"/>
          <a:stretch>
            <a:fillRect/>
          </a:stretch>
        </p:blipFill>
        <p:spPr>
          <a:xfrm>
            <a:off x="533400" y="1400448"/>
            <a:ext cx="8390769" cy="720000"/>
          </a:xfrm>
          <a:prstGeom prst="rect">
            <a:avLst/>
          </a:prstGeom>
        </p:spPr>
      </p:pic>
      <p:pic>
        <p:nvPicPr>
          <p:cNvPr id="14" name="Picture 13"/>
          <p:cNvPicPr>
            <a:picLocks noChangeAspect="1"/>
          </p:cNvPicPr>
          <p:nvPr/>
        </p:nvPicPr>
        <p:blipFill>
          <a:blip r:embed="rId3"/>
          <a:stretch>
            <a:fillRect/>
          </a:stretch>
        </p:blipFill>
        <p:spPr>
          <a:xfrm>
            <a:off x="899592" y="2233433"/>
            <a:ext cx="4102100" cy="1003300"/>
          </a:xfrm>
          <a:prstGeom prst="rect">
            <a:avLst/>
          </a:prstGeom>
        </p:spPr>
      </p:pic>
      <p:pic>
        <p:nvPicPr>
          <p:cNvPr id="15" name="Picture 14"/>
          <p:cNvPicPr>
            <a:picLocks noChangeAspect="1"/>
          </p:cNvPicPr>
          <p:nvPr/>
        </p:nvPicPr>
        <p:blipFill>
          <a:blip r:embed="rId4"/>
          <a:stretch>
            <a:fillRect/>
          </a:stretch>
        </p:blipFill>
        <p:spPr>
          <a:xfrm>
            <a:off x="982283" y="3428962"/>
            <a:ext cx="4326666" cy="396000"/>
          </a:xfrm>
          <a:prstGeom prst="rect">
            <a:avLst/>
          </a:prstGeom>
        </p:spPr>
      </p:pic>
      <p:pic>
        <p:nvPicPr>
          <p:cNvPr id="16" name="Picture 15"/>
          <p:cNvPicPr>
            <a:picLocks noChangeAspect="1"/>
          </p:cNvPicPr>
          <p:nvPr/>
        </p:nvPicPr>
        <p:blipFill>
          <a:blip r:embed="rId5"/>
          <a:stretch>
            <a:fillRect/>
          </a:stretch>
        </p:blipFill>
        <p:spPr>
          <a:xfrm>
            <a:off x="395536" y="3933388"/>
            <a:ext cx="8668800" cy="720000"/>
          </a:xfrm>
          <a:prstGeom prst="rect">
            <a:avLst/>
          </a:prstGeom>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32</a:t>
            </a:fld>
            <a:endParaRPr lang="en-US" altLang="zh-CN" sz="1400">
              <a:solidFill>
                <a:srgbClr val="FFFFFF"/>
              </a:solidFill>
            </a:endParaRPr>
          </a:p>
        </p:txBody>
      </p:sp>
      <p:pic>
        <p:nvPicPr>
          <p:cNvPr id="5" name="Picture 4"/>
          <p:cNvPicPr>
            <a:picLocks noChangeAspect="1"/>
          </p:cNvPicPr>
          <p:nvPr/>
        </p:nvPicPr>
        <p:blipFill rotWithShape="1">
          <a:blip r:embed="rId6"/>
          <a:srcRect r="1823"/>
          <a:stretch/>
        </p:blipFill>
        <p:spPr>
          <a:xfrm>
            <a:off x="1112912" y="4797152"/>
            <a:ext cx="2955032" cy="1879600"/>
          </a:xfrm>
          <a:prstGeom prst="rect">
            <a:avLst/>
          </a:prstGeom>
        </p:spPr>
      </p:pic>
      <p:sp>
        <p:nvSpPr>
          <p:cNvPr id="6" name="TextBox 5"/>
          <p:cNvSpPr txBox="1"/>
          <p:nvPr/>
        </p:nvSpPr>
        <p:spPr>
          <a:xfrm>
            <a:off x="2786234" y="5610726"/>
            <a:ext cx="2074607" cy="338554"/>
          </a:xfrm>
          <a:prstGeom prst="rect">
            <a:avLst/>
          </a:prstGeom>
          <a:solidFill>
            <a:srgbClr val="FFFF00"/>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zh-CN" sz="1600" b="1" i="1" dirty="0"/>
              <a:t>Upper</a:t>
            </a:r>
            <a:r>
              <a:rPr lang="zh-CN" altLang="en-US" sz="1600" b="1" i="1" dirty="0"/>
              <a:t> </a:t>
            </a:r>
            <a:r>
              <a:rPr lang="en-US" altLang="zh-CN" sz="1600" b="1" i="1" dirty="0"/>
              <a:t>limit</a:t>
            </a:r>
            <a:r>
              <a:rPr lang="zh-CN" altLang="en-US" sz="1600" b="1" i="1" dirty="0"/>
              <a:t> </a:t>
            </a:r>
            <a:r>
              <a:rPr lang="en-US" altLang="zh-CN" sz="1600" b="1" i="1" dirty="0"/>
              <a:t>at</a:t>
            </a:r>
            <a:r>
              <a:rPr lang="zh-CN" altLang="en-US" sz="1600" b="1" i="1" dirty="0"/>
              <a:t> </a:t>
            </a:r>
            <a:r>
              <a:rPr lang="en-US" altLang="zh-CN" sz="1600" b="1" i="1" dirty="0"/>
              <a:t>90%</a:t>
            </a:r>
            <a:r>
              <a:rPr lang="zh-CN" altLang="en-US" sz="1600" b="1" i="1" dirty="0"/>
              <a:t> </a:t>
            </a:r>
            <a:r>
              <a:rPr lang="en-US" altLang="zh-CN" sz="1600" b="1" i="1" dirty="0"/>
              <a:t>C.L.</a:t>
            </a:r>
            <a:endParaRPr lang="en-US" sz="1600" b="1" i="1" dirty="0"/>
          </a:p>
        </p:txBody>
      </p:sp>
      <p:pic>
        <p:nvPicPr>
          <p:cNvPr id="3" name="Picture 2"/>
          <p:cNvPicPr>
            <a:picLocks noChangeAspect="1"/>
          </p:cNvPicPr>
          <p:nvPr/>
        </p:nvPicPr>
        <p:blipFill>
          <a:blip r:embed="rId7"/>
          <a:stretch>
            <a:fillRect/>
          </a:stretch>
        </p:blipFill>
        <p:spPr>
          <a:xfrm>
            <a:off x="5306493" y="4707531"/>
            <a:ext cx="3222555" cy="1555556"/>
          </a:xfrm>
          <a:prstGeom prst="rect">
            <a:avLst/>
          </a:prstGeom>
        </p:spPr>
      </p:pic>
    </p:spTree>
    <p:extLst>
      <p:ext uri="{BB962C8B-B14F-4D97-AF65-F5344CB8AC3E}">
        <p14:creationId xmlns:p14="http://schemas.microsoft.com/office/powerpoint/2010/main" val="8512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Date Placeholder 4"/>
          <p:cNvSpPr>
            <a:spLocks noGrp="1"/>
          </p:cNvSpPr>
          <p:nvPr>
            <p:ph type="dt" sz="half" idx="10"/>
          </p:nvPr>
        </p:nvSpPr>
        <p:spPr/>
        <p:txBody>
          <a:bodyPr/>
          <a:lstStyle/>
          <a:p>
            <a:r>
              <a:rPr lang="zh-CN" altLang="en-US" dirty="0"/>
              <a:t>国科大科创培训</a:t>
            </a:r>
            <a:r>
              <a:rPr lang="en-US" altLang="zh-CN" dirty="0"/>
              <a:t>2021</a:t>
            </a:r>
          </a:p>
        </p:txBody>
      </p:sp>
      <p:sp>
        <p:nvSpPr>
          <p:cNvPr id="6" name="Slide Number Placeholder 5"/>
          <p:cNvSpPr>
            <a:spLocks noGrp="1"/>
          </p:cNvSpPr>
          <p:nvPr>
            <p:ph type="sldNum" sz="quarter" idx="12"/>
          </p:nvPr>
        </p:nvSpPr>
        <p:spPr/>
        <p:txBody>
          <a:bodyPr>
            <a:normAutofit fontScale="92500" lnSpcReduction="10000"/>
          </a:bodyPr>
          <a:lstStyle/>
          <a:p>
            <a:fld id="{4FFB4FA0-BC76-7049-8E20-93488FFAA573}" type="slidenum">
              <a:rPr lang="en-US" altLang="zh-CN" smtClean="0"/>
              <a:pPr/>
              <a:t>33</a:t>
            </a:fld>
            <a:endParaRPr lang="en-US" altLang="zh-CN" sz="1400">
              <a:solidFill>
                <a:srgbClr val="FFFFFF"/>
              </a:solidFill>
            </a:endParaRPr>
          </a:p>
        </p:txBody>
      </p:sp>
      <p:pic>
        <p:nvPicPr>
          <p:cNvPr id="1026" name="Picture 2" descr="he likelihood scan for the signal strength modifier, where the value of the SM Hig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628800"/>
            <a:ext cx="4799087" cy="460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66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300039"/>
            <a:ext cx="2095445" cy="369332"/>
          </a:xfrm>
          <a:prstGeom prst="rect">
            <a:avLst/>
          </a:prstGeom>
        </p:spPr>
        <p:txBody>
          <a:bodyPr wrap="none">
            <a:spAutoFit/>
          </a:bodyPr>
          <a:lstStyle/>
          <a:p>
            <a:r>
              <a:rPr lang="zh-CN" altLang="en-US" dirty="0">
                <a:solidFill>
                  <a:srgbClr val="0000FF"/>
                </a:solidFill>
                <a:latin typeface="Arial Unicode MS" charset="0"/>
              </a:rPr>
              <a:t>包含两个未知参数 </a:t>
            </a:r>
            <a:endParaRPr lang="zh-CN" altLang="en-US" dirty="0"/>
          </a:p>
        </p:txBody>
      </p:sp>
      <p:sp>
        <p:nvSpPr>
          <p:cNvPr id="9" name="Title 6"/>
          <p:cNvSpPr>
            <a:spLocks noGrp="1"/>
          </p:cNvSpPr>
          <p:nvPr>
            <p:ph type="title"/>
          </p:nvPr>
        </p:nvSpPr>
        <p:spPr/>
        <p:txBody>
          <a:bodyPr/>
          <a:lstStyle/>
          <a:p>
            <a:r>
              <a:rPr lang="zh-CN" altLang="en-US" sz="4000" dirty="0"/>
              <a:t>两个未知参数的似然区间</a:t>
            </a:r>
            <a:endParaRPr lang="en-US" sz="4000" dirty="0"/>
          </a:p>
        </p:txBody>
      </p:sp>
      <p:pic>
        <p:nvPicPr>
          <p:cNvPr id="11" name="Picture 10"/>
          <p:cNvPicPr>
            <a:picLocks noChangeAspect="1"/>
          </p:cNvPicPr>
          <p:nvPr/>
        </p:nvPicPr>
        <p:blipFill>
          <a:blip r:embed="rId2"/>
          <a:stretch>
            <a:fillRect/>
          </a:stretch>
        </p:blipFill>
        <p:spPr>
          <a:xfrm>
            <a:off x="1902346" y="2001560"/>
            <a:ext cx="4973910" cy="3898962"/>
          </a:xfrm>
          <a:prstGeom prst="rect">
            <a:avLst/>
          </a:prstGeom>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34</a:t>
            </a:fld>
            <a:endParaRPr lang="en-US" altLang="zh-CN" sz="1400">
              <a:solidFill>
                <a:srgbClr val="FFFFFF"/>
              </a:solidFill>
            </a:endParaRPr>
          </a:p>
        </p:txBody>
      </p:sp>
    </p:spTree>
    <p:extLst>
      <p:ext uri="{BB962C8B-B14F-4D97-AF65-F5344CB8AC3E}">
        <p14:creationId xmlns:p14="http://schemas.microsoft.com/office/powerpoint/2010/main" val="136835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title"/>
          </p:nvPr>
        </p:nvSpPr>
        <p:spPr/>
        <p:txBody>
          <a:bodyPr/>
          <a:lstStyle/>
          <a:p>
            <a:r>
              <a:rPr kumimoji="0" lang="zh-CN" altLang="en-US" sz="3200" dirty="0"/>
              <a:t>最小二乘拟合</a:t>
            </a:r>
            <a:br>
              <a:rPr kumimoji="0" lang="zh-CN" altLang="en-US" sz="3200" dirty="0"/>
            </a:br>
            <a:r>
              <a:rPr kumimoji="0" lang="en-US" altLang="zh-CN" sz="3200" dirty="0"/>
              <a:t>Least Square (LS) Fit: </a:t>
            </a:r>
            <a:r>
              <a:rPr kumimoji="0" lang="en-US" altLang="zh-CN" sz="3200" dirty="0" err="1"/>
              <a:t>ChiSquare</a:t>
            </a:r>
            <a:r>
              <a:rPr kumimoji="0" lang="en-US" altLang="zh-CN" sz="3200" dirty="0"/>
              <a:t> Fit</a:t>
            </a:r>
            <a:endParaRPr kumimoji="0" lang="zh-CN" altLang="en-US" sz="3200" dirty="0"/>
          </a:p>
        </p:txBody>
      </p:sp>
      <p:sp>
        <p:nvSpPr>
          <p:cNvPr id="2" name="文本框 1"/>
          <p:cNvSpPr txBox="1"/>
          <p:nvPr/>
        </p:nvSpPr>
        <p:spPr>
          <a:xfrm>
            <a:off x="2123728" y="6093296"/>
            <a:ext cx="5105885" cy="523220"/>
          </a:xfrm>
          <a:prstGeom prst="rect">
            <a:avLst/>
          </a:prstGeom>
          <a:noFill/>
        </p:spPr>
        <p:txBody>
          <a:bodyPr wrap="none" rtlCol="0">
            <a:spAutoFit/>
          </a:bodyPr>
          <a:lstStyle/>
          <a:p>
            <a:r>
              <a:rPr kumimoji="1" lang="en-US" altLang="zh-CN" sz="2800" dirty="0"/>
              <a:t>Usually</a:t>
            </a:r>
            <a:r>
              <a:rPr kumimoji="1" lang="zh-CN" altLang="en-US" sz="2800" dirty="0"/>
              <a:t> </a:t>
            </a:r>
            <a:r>
              <a:rPr kumimoji="1" lang="en-US" altLang="zh-CN" sz="2800" dirty="0"/>
              <a:t>applied</a:t>
            </a:r>
            <a:r>
              <a:rPr kumimoji="1" lang="zh-CN" altLang="en-US" sz="2800" dirty="0"/>
              <a:t> </a:t>
            </a:r>
            <a:r>
              <a:rPr kumimoji="1" lang="en-US" altLang="zh-CN" sz="2800" dirty="0"/>
              <a:t>to</a:t>
            </a:r>
            <a:r>
              <a:rPr kumimoji="1" lang="zh-CN" altLang="en-US" sz="2800" dirty="0"/>
              <a:t> </a:t>
            </a:r>
            <a:r>
              <a:rPr kumimoji="1" lang="en-US" altLang="zh-CN" sz="2800" dirty="0"/>
              <a:t>binned</a:t>
            </a:r>
            <a:r>
              <a:rPr kumimoji="1" lang="zh-CN" altLang="en-US" sz="2800" dirty="0"/>
              <a:t> </a:t>
            </a:r>
            <a:r>
              <a:rPr kumimoji="1" lang="en-US" altLang="zh-CN" sz="2800" dirty="0"/>
              <a:t>data</a:t>
            </a:r>
            <a:r>
              <a:rPr kumimoji="1" lang="zh-CN" altLang="en-US" sz="2800" dirty="0"/>
              <a:t> </a:t>
            </a:r>
          </a:p>
        </p:txBody>
      </p:sp>
      <p:pic>
        <p:nvPicPr>
          <p:cNvPr id="3" name="Picture 2"/>
          <p:cNvPicPr>
            <a:picLocks noChangeAspect="1"/>
          </p:cNvPicPr>
          <p:nvPr/>
        </p:nvPicPr>
        <p:blipFill>
          <a:blip r:embed="rId3"/>
          <a:stretch>
            <a:fillRect/>
          </a:stretch>
        </p:blipFill>
        <p:spPr>
          <a:xfrm>
            <a:off x="330200" y="1484784"/>
            <a:ext cx="8432800" cy="1104900"/>
          </a:xfrm>
          <a:prstGeom prst="rect">
            <a:avLst/>
          </a:prstGeom>
        </p:spPr>
      </p:pic>
      <p:pic>
        <p:nvPicPr>
          <p:cNvPr id="4" name="Picture 3"/>
          <p:cNvPicPr>
            <a:picLocks noChangeAspect="1"/>
          </p:cNvPicPr>
          <p:nvPr/>
        </p:nvPicPr>
        <p:blipFill>
          <a:blip r:embed="rId4"/>
          <a:stretch>
            <a:fillRect/>
          </a:stretch>
        </p:blipFill>
        <p:spPr>
          <a:xfrm>
            <a:off x="1331640" y="2589684"/>
            <a:ext cx="3949700" cy="774700"/>
          </a:xfrm>
          <a:prstGeom prst="rect">
            <a:avLst/>
          </a:prstGeom>
        </p:spPr>
      </p:pic>
      <p:pic>
        <p:nvPicPr>
          <p:cNvPr id="5" name="Picture 4"/>
          <p:cNvPicPr>
            <a:picLocks noChangeAspect="1"/>
          </p:cNvPicPr>
          <p:nvPr/>
        </p:nvPicPr>
        <p:blipFill>
          <a:blip r:embed="rId5"/>
          <a:stretch>
            <a:fillRect/>
          </a:stretch>
        </p:blipFill>
        <p:spPr>
          <a:xfrm>
            <a:off x="5724128" y="2773834"/>
            <a:ext cx="2032000" cy="406400"/>
          </a:xfrm>
          <a:prstGeom prst="rect">
            <a:avLst/>
          </a:prstGeom>
        </p:spPr>
      </p:pic>
      <p:sp>
        <p:nvSpPr>
          <p:cNvPr id="6" name="Rectangle 5"/>
          <p:cNvSpPr/>
          <p:nvPr/>
        </p:nvSpPr>
        <p:spPr>
          <a:xfrm>
            <a:off x="1331640" y="3364384"/>
            <a:ext cx="6390456" cy="400110"/>
          </a:xfrm>
          <a:prstGeom prst="rect">
            <a:avLst/>
          </a:prstGeom>
        </p:spPr>
        <p:txBody>
          <a:bodyPr wrap="square">
            <a:spAutoFit/>
          </a:bodyPr>
          <a:lstStyle/>
          <a:p>
            <a:r>
              <a:rPr lang="zh-CN" altLang="en-US" sz="2000" dirty="0">
                <a:latin typeface="Arial Unicode MS" charset="0"/>
              </a:rPr>
              <a:t>应当指出，</a:t>
            </a:r>
            <a:r>
              <a:rPr lang="zh-CN" altLang="en-US" sz="2000" dirty="0">
                <a:solidFill>
                  <a:srgbClr val="FF00FF"/>
                </a:solidFill>
                <a:latin typeface="Arial Unicode MS" charset="0"/>
              </a:rPr>
              <a:t>函数 </a:t>
            </a:r>
            <a:r>
              <a:rPr lang="en-US" altLang="zh-CN" sz="2000" dirty="0">
                <a:solidFill>
                  <a:srgbClr val="FF00FF"/>
                </a:solidFill>
                <a:latin typeface="Times New Roman,Italic" charset="0"/>
              </a:rPr>
              <a:t>f </a:t>
            </a:r>
            <a:r>
              <a:rPr lang="zh-CN" altLang="en-US" sz="2000" dirty="0">
                <a:solidFill>
                  <a:srgbClr val="FF00FF"/>
                </a:solidFill>
                <a:latin typeface="Arial Unicode MS" charset="0"/>
              </a:rPr>
              <a:t>不是极大似然法中的总体 </a:t>
            </a:r>
            <a:r>
              <a:rPr lang="en-US" altLang="zh-CN" sz="2000" dirty="0">
                <a:solidFill>
                  <a:srgbClr val="FF00FF"/>
                </a:solidFill>
                <a:latin typeface="Times New Roman" charset="0"/>
              </a:rPr>
              <a:t>pdf</a:t>
            </a:r>
            <a:r>
              <a:rPr lang="zh-CN" altLang="en-US" sz="2000" dirty="0">
                <a:latin typeface="Arial Unicode MS" charset="0"/>
              </a:rPr>
              <a:t>。 </a:t>
            </a:r>
            <a:endParaRPr lang="zh-CN" altLang="en-US" sz="2000" dirty="0"/>
          </a:p>
        </p:txBody>
      </p:sp>
      <mc:AlternateContent xmlns:mc="http://schemas.openxmlformats.org/markup-compatibility/2006" xmlns:a14="http://schemas.microsoft.com/office/drawing/2010/main">
        <mc:Choice Requires="a14">
          <p:sp>
            <p:nvSpPr>
              <p:cNvPr id="7" name="Rectangle 6"/>
              <p:cNvSpPr/>
              <p:nvPr/>
            </p:nvSpPr>
            <p:spPr>
              <a:xfrm>
                <a:off x="609600" y="3965734"/>
                <a:ext cx="8153400" cy="1958998"/>
              </a:xfrm>
              <a:prstGeom prst="rect">
                <a:avLst/>
              </a:prstGeom>
            </p:spPr>
            <p:txBody>
              <a:bodyPr wrap="square">
                <a:spAutoFit/>
              </a:bodyPr>
              <a:lstStyle/>
              <a:p>
                <a:r>
                  <a:rPr lang="zh-CN" altLang="en-US" sz="2400" dirty="0">
                    <a:solidFill>
                      <a:srgbClr val="FF00FF"/>
                    </a:solidFill>
                    <a:latin typeface="Arial Unicode MS" charset="0"/>
                  </a:rPr>
                  <a:t>参数的最小二乘估计方法对于观测所服从的分布特性没有要求，从这个意 义上来说，最小二乘估计是分布无关或分布自由的</a:t>
                </a:r>
                <a:r>
                  <a:rPr lang="en-US" altLang="zh-CN" sz="2400" dirty="0">
                    <a:latin typeface="Arial Unicode MS" charset="0"/>
                  </a:rPr>
                  <a:t>.</a:t>
                </a:r>
                <a:r>
                  <a:rPr lang="zh-CN" altLang="en-US" sz="2400" dirty="0">
                    <a:latin typeface="Arial Unicode MS" charset="0"/>
                  </a:rPr>
                  <a:t>另一方面，如果观测值服从正态分布，</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charset="0"/>
                          </a:rPr>
                          <m:t>𝑄</m:t>
                        </m:r>
                      </m:e>
                      <m:sup>
                        <m:r>
                          <a:rPr lang="en-US" altLang="zh-CN" sz="2400" b="0" i="1" smtClean="0">
                            <a:latin typeface="Cambria Math" charset="0"/>
                          </a:rPr>
                          <m:t>2</m:t>
                        </m:r>
                      </m:sup>
                    </m:sSup>
                  </m:oMath>
                </a14:m>
                <a:r>
                  <a:rPr lang="zh-CN" altLang="en-US" sz="2400" dirty="0">
                    <a:latin typeface="Arial Unicode MS" charset="0"/>
                  </a:rPr>
                  <a:t>的极小值 </a:t>
                </a:r>
                <a14:m>
                  <m:oMath xmlns:m="http://schemas.openxmlformats.org/officeDocument/2006/math">
                    <m:sSubSup>
                      <m:sSubSupPr>
                        <m:ctrlPr>
                          <a:rPr lang="en-US" altLang="zh-CN" sz="2400" i="1" dirty="0" smtClean="0">
                            <a:latin typeface="Cambria Math" panose="02040503050406030204" pitchFamily="18" charset="0"/>
                          </a:rPr>
                        </m:ctrlPr>
                      </m:sSubSupPr>
                      <m:e>
                        <m:r>
                          <m:rPr>
                            <m:sty m:val="p"/>
                          </m:rPr>
                          <a:rPr lang="en-US" altLang="zh-CN" sz="2400" i="1" dirty="0" smtClean="0">
                            <a:latin typeface="Cambria Math" charset="0"/>
                          </a:rPr>
                          <m:t>Q</m:t>
                        </m:r>
                      </m:e>
                      <m:sub>
                        <m:r>
                          <a:rPr lang="en-US" altLang="zh-CN" sz="2400" b="0" i="1" dirty="0" smtClean="0">
                            <a:latin typeface="Cambria Math" charset="0"/>
                          </a:rPr>
                          <m:t>𝑚𝑖𝑛</m:t>
                        </m:r>
                      </m:sub>
                      <m:sup>
                        <m:r>
                          <a:rPr lang="en-US" altLang="zh-CN" sz="2400" i="1" dirty="0" smtClean="0">
                            <a:latin typeface="Cambria Math" charset="0"/>
                          </a:rPr>
                          <m:t>2</m:t>
                        </m:r>
                      </m:sup>
                    </m:sSubSup>
                  </m:oMath>
                </a14:m>
                <a:r>
                  <a:rPr lang="zh-CN" altLang="en-US" sz="2400" dirty="0">
                    <a:latin typeface="Arial Unicode MS" charset="0"/>
                  </a:rPr>
                  <a:t>在一定条件下是一个</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charset="0"/>
                          </a:rPr>
                          <m:t>𝜒</m:t>
                        </m:r>
                      </m:e>
                      <m:sup>
                        <m:r>
                          <a:rPr lang="en-US" altLang="zh-CN" sz="2400" b="0" i="1" smtClean="0">
                            <a:latin typeface="Cambria Math" charset="0"/>
                          </a:rPr>
                          <m:t>2</m:t>
                        </m:r>
                      </m:sup>
                    </m:sSup>
                  </m:oMath>
                </a14:m>
                <a:r>
                  <a:rPr lang="zh-CN" altLang="en-US" sz="2400" dirty="0">
                    <a:latin typeface="Arial Unicode MS" charset="0"/>
                  </a:rPr>
                  <a:t>变量，故可根据</a:t>
                </a:r>
                <a14:m>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charset="0"/>
                          </a:rPr>
                          <m:t>𝜒</m:t>
                        </m:r>
                      </m:e>
                      <m:sup>
                        <m:r>
                          <a:rPr lang="en-US" altLang="zh-CN" sz="2400" i="1">
                            <a:latin typeface="Cambria Math" charset="0"/>
                          </a:rPr>
                          <m:t>2</m:t>
                        </m:r>
                      </m:sup>
                    </m:sSup>
                  </m:oMath>
                </a14:m>
                <a:r>
                  <a:rPr lang="zh-CN" altLang="en-US" sz="2400" dirty="0">
                    <a:latin typeface="Arial Unicode MS" charset="0"/>
                  </a:rPr>
                  <a:t>分布的性质对观测值和理论模型进行统计推断</a:t>
                </a:r>
                <a:r>
                  <a:rPr lang="en-US" altLang="zh-CN" sz="2400" dirty="0">
                    <a:latin typeface="Arial Unicode MS" charset="0"/>
                  </a:rPr>
                  <a:t>. </a:t>
                </a:r>
                <a:endParaRPr lang="zh-CN" alt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609600" y="3965734"/>
                <a:ext cx="8153400" cy="1958998"/>
              </a:xfrm>
              <a:prstGeom prst="rect">
                <a:avLst/>
              </a:prstGeom>
              <a:blipFill rotWithShape="0">
                <a:blip r:embed="rId6"/>
                <a:stretch>
                  <a:fillRect l="-1121" t="-2492" r="-523" b="-6854"/>
                </a:stretch>
              </a:blipFill>
            </p:spPr>
            <p:txBody>
              <a:bodyPr/>
              <a:lstStyle/>
              <a:p>
                <a:r>
                  <a:rPr lang="en-US">
                    <a:noFill/>
                  </a:rPr>
                  <a:t> </a:t>
                </a:r>
              </a:p>
            </p:txBody>
          </p:sp>
        </mc:Fallback>
      </mc:AlternateContent>
      <p:sp>
        <p:nvSpPr>
          <p:cNvPr id="8" name="Date Placeholder 7"/>
          <p:cNvSpPr>
            <a:spLocks noGrp="1"/>
          </p:cNvSpPr>
          <p:nvPr>
            <p:ph type="dt" sz="half" idx="10"/>
          </p:nvPr>
        </p:nvSpPr>
        <p:spPr/>
        <p:txBody>
          <a:bodyPr/>
          <a:lstStyle/>
          <a:p>
            <a:r>
              <a:rPr lang="zh-CN" altLang="en-US" dirty="0"/>
              <a:t>国科大科创培训</a:t>
            </a:r>
            <a:r>
              <a:rPr lang="en-US" altLang="zh-CN" dirty="0"/>
              <a:t>2021</a:t>
            </a:r>
          </a:p>
        </p:txBody>
      </p:sp>
      <p:sp>
        <p:nvSpPr>
          <p:cNvPr id="10" name="Slide Number Placeholder 9"/>
          <p:cNvSpPr>
            <a:spLocks noGrp="1"/>
          </p:cNvSpPr>
          <p:nvPr>
            <p:ph type="sldNum" sz="quarter" idx="12"/>
          </p:nvPr>
        </p:nvSpPr>
        <p:spPr/>
        <p:txBody>
          <a:bodyPr>
            <a:normAutofit fontScale="92500" lnSpcReduction="10000"/>
          </a:bodyPr>
          <a:lstStyle/>
          <a:p>
            <a:fld id="{4FFB4FA0-BC76-7049-8E20-93488FFAA573}" type="slidenum">
              <a:rPr lang="en-US" altLang="zh-CN" smtClean="0"/>
              <a:pPr/>
              <a:t>35</a:t>
            </a:fld>
            <a:endParaRPr lang="en-US" altLang="zh-CN" sz="1400">
              <a:solidFill>
                <a:srgbClr val="FFFFFF"/>
              </a:solidFill>
            </a:endParaRPr>
          </a:p>
        </p:txBody>
      </p:sp>
    </p:spTree>
    <p:extLst>
      <p:ext uri="{BB962C8B-B14F-4D97-AF65-F5344CB8AC3E}">
        <p14:creationId xmlns:p14="http://schemas.microsoft.com/office/powerpoint/2010/main" val="612991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kumimoji="0" lang="zh-CN" altLang="en-US" sz="4000" dirty="0"/>
              <a:t>最小二乘拟合中自由度的含意</a:t>
            </a:r>
            <a:endParaRPr kumimoji="0" lang="en-US" sz="4000" dirty="0"/>
          </a:p>
        </p:txBody>
      </p:sp>
      <p:sp>
        <p:nvSpPr>
          <p:cNvPr id="2" name="Rectangle 1"/>
          <p:cNvSpPr/>
          <p:nvPr/>
        </p:nvSpPr>
        <p:spPr>
          <a:xfrm>
            <a:off x="395536" y="1412776"/>
            <a:ext cx="4570482" cy="923330"/>
          </a:xfrm>
          <a:prstGeom prst="rect">
            <a:avLst/>
          </a:prstGeom>
        </p:spPr>
        <p:txBody>
          <a:bodyPr wrap="none">
            <a:spAutoFit/>
          </a:bodyPr>
          <a:lstStyle/>
          <a:p>
            <a:r>
              <a:rPr lang="zh-CN" altLang="en-US" dirty="0">
                <a:solidFill>
                  <a:srgbClr val="0000CC"/>
                </a:solidFill>
                <a:latin typeface="Arial Unicode MS" charset="0"/>
              </a:rPr>
              <a:t>假定样本之间的测量是独立的正态分布，则</a:t>
            </a:r>
            <a:endParaRPr lang="en-US" altLang="zh-CN" dirty="0">
              <a:solidFill>
                <a:srgbClr val="0000CC"/>
              </a:solidFill>
              <a:latin typeface="Arial Unicode MS" charset="0"/>
            </a:endParaRPr>
          </a:p>
          <a:p>
            <a:endParaRPr lang="en-US" altLang="zh-CN" dirty="0">
              <a:solidFill>
                <a:srgbClr val="0000CC"/>
              </a:solidFill>
              <a:latin typeface="Arial Unicode MS" charset="0"/>
            </a:endParaRPr>
          </a:p>
          <a:p>
            <a:r>
              <a:rPr lang="zh-CN" altLang="en-US" dirty="0">
                <a:solidFill>
                  <a:srgbClr val="0000CC"/>
                </a:solidFill>
              </a:rPr>
              <a:t>极小值</a:t>
            </a:r>
          </a:p>
        </p:txBody>
      </p:sp>
      <p:pic>
        <p:nvPicPr>
          <p:cNvPr id="4" name="Picture 3"/>
          <p:cNvPicPr>
            <a:picLocks noChangeAspect="1"/>
          </p:cNvPicPr>
          <p:nvPr/>
        </p:nvPicPr>
        <p:blipFill>
          <a:blip r:embed="rId2"/>
          <a:stretch>
            <a:fillRect/>
          </a:stretch>
        </p:blipFill>
        <p:spPr>
          <a:xfrm>
            <a:off x="4932040" y="1350308"/>
            <a:ext cx="2463800" cy="431800"/>
          </a:xfrm>
          <a:prstGeom prst="rect">
            <a:avLst/>
          </a:prstGeom>
        </p:spPr>
      </p:pic>
      <p:pic>
        <p:nvPicPr>
          <p:cNvPr id="5" name="Picture 4"/>
          <p:cNvPicPr>
            <a:picLocks noChangeAspect="1"/>
          </p:cNvPicPr>
          <p:nvPr/>
        </p:nvPicPr>
        <p:blipFill>
          <a:blip r:embed="rId3"/>
          <a:stretch>
            <a:fillRect/>
          </a:stretch>
        </p:blipFill>
        <p:spPr>
          <a:xfrm>
            <a:off x="1331640" y="1811324"/>
            <a:ext cx="2953479" cy="681572"/>
          </a:xfrm>
          <a:prstGeom prst="rect">
            <a:avLst/>
          </a:prstGeom>
        </p:spPr>
      </p:pic>
      <p:pic>
        <p:nvPicPr>
          <p:cNvPr id="6" name="Picture 5"/>
          <p:cNvPicPr>
            <a:picLocks noChangeAspect="1"/>
          </p:cNvPicPr>
          <p:nvPr/>
        </p:nvPicPr>
        <p:blipFill>
          <a:blip r:embed="rId4"/>
          <a:stretch>
            <a:fillRect/>
          </a:stretch>
        </p:blipFill>
        <p:spPr>
          <a:xfrm>
            <a:off x="4600372" y="1874441"/>
            <a:ext cx="2603500" cy="393700"/>
          </a:xfrm>
          <a:prstGeom prst="rect">
            <a:avLst/>
          </a:prstGeom>
        </p:spPr>
      </p:pic>
      <p:pic>
        <p:nvPicPr>
          <p:cNvPr id="8" name="Picture 7"/>
          <p:cNvPicPr>
            <a:picLocks noChangeAspect="1"/>
          </p:cNvPicPr>
          <p:nvPr/>
        </p:nvPicPr>
        <p:blipFill>
          <a:blip r:embed="rId5"/>
          <a:stretch>
            <a:fillRect/>
          </a:stretch>
        </p:blipFill>
        <p:spPr>
          <a:xfrm>
            <a:off x="609600" y="2490621"/>
            <a:ext cx="4749800" cy="406400"/>
          </a:xfrm>
          <a:prstGeom prst="rect">
            <a:avLst/>
          </a:prstGeom>
        </p:spPr>
      </p:pic>
      <p:pic>
        <p:nvPicPr>
          <p:cNvPr id="10" name="Picture 9"/>
          <p:cNvPicPr>
            <a:picLocks noChangeAspect="1"/>
          </p:cNvPicPr>
          <p:nvPr/>
        </p:nvPicPr>
        <p:blipFill>
          <a:blip r:embed="rId6"/>
          <a:stretch>
            <a:fillRect/>
          </a:stretch>
        </p:blipFill>
        <p:spPr>
          <a:xfrm>
            <a:off x="395534" y="2954560"/>
            <a:ext cx="8176270" cy="2160000"/>
          </a:xfrm>
          <a:prstGeom prst="rect">
            <a:avLst/>
          </a:prstGeom>
        </p:spPr>
      </p:pic>
      <p:pic>
        <p:nvPicPr>
          <p:cNvPr id="11" name="Picture 10"/>
          <p:cNvPicPr>
            <a:picLocks noChangeAspect="1"/>
          </p:cNvPicPr>
          <p:nvPr/>
        </p:nvPicPr>
        <p:blipFill>
          <a:blip r:embed="rId7"/>
          <a:stretch>
            <a:fillRect/>
          </a:stretch>
        </p:blipFill>
        <p:spPr>
          <a:xfrm>
            <a:off x="1835696" y="4725144"/>
            <a:ext cx="4610100" cy="825500"/>
          </a:xfrm>
          <a:prstGeom prst="rect">
            <a:avLst/>
          </a:prstGeom>
        </p:spPr>
      </p:pic>
      <p:pic>
        <p:nvPicPr>
          <p:cNvPr id="12" name="Picture 11"/>
          <p:cNvPicPr>
            <a:picLocks noChangeAspect="1"/>
          </p:cNvPicPr>
          <p:nvPr/>
        </p:nvPicPr>
        <p:blipFill>
          <a:blip r:embed="rId8"/>
          <a:stretch>
            <a:fillRect/>
          </a:stretch>
        </p:blipFill>
        <p:spPr>
          <a:xfrm>
            <a:off x="609600" y="5462103"/>
            <a:ext cx="7915355" cy="432000"/>
          </a:xfrm>
          <a:prstGeom prst="rect">
            <a:avLst/>
          </a:prstGeom>
        </p:spPr>
      </p:pic>
      <p:sp>
        <p:nvSpPr>
          <p:cNvPr id="3" name="Date Placeholder 2"/>
          <p:cNvSpPr>
            <a:spLocks noGrp="1"/>
          </p:cNvSpPr>
          <p:nvPr>
            <p:ph type="dt" sz="half" idx="10"/>
          </p:nvPr>
        </p:nvSpPr>
        <p:spPr/>
        <p:txBody>
          <a:bodyPr/>
          <a:lstStyle/>
          <a:p>
            <a:r>
              <a:rPr lang="zh-CN" altLang="en-US" dirty="0"/>
              <a:t>国科大科创培训</a:t>
            </a:r>
            <a:r>
              <a:rPr lang="en-US" altLang="zh-CN" dirty="0"/>
              <a:t>2021</a:t>
            </a:r>
          </a:p>
        </p:txBody>
      </p:sp>
      <p:sp>
        <p:nvSpPr>
          <p:cNvPr id="13" name="Slide Number Placeholder 12"/>
          <p:cNvSpPr>
            <a:spLocks noGrp="1"/>
          </p:cNvSpPr>
          <p:nvPr>
            <p:ph type="sldNum" sz="quarter" idx="12"/>
          </p:nvPr>
        </p:nvSpPr>
        <p:spPr/>
        <p:txBody>
          <a:bodyPr>
            <a:normAutofit fontScale="92500" lnSpcReduction="10000"/>
          </a:bodyPr>
          <a:lstStyle/>
          <a:p>
            <a:fld id="{4FFB4FA0-BC76-7049-8E20-93488FFAA573}" type="slidenum">
              <a:rPr lang="en-US" altLang="zh-CN" smtClean="0"/>
              <a:pPr/>
              <a:t>36</a:t>
            </a:fld>
            <a:endParaRPr lang="en-US" altLang="zh-CN" sz="1400">
              <a:solidFill>
                <a:srgbClr val="FFFFFF"/>
              </a:solidFill>
            </a:endParaRPr>
          </a:p>
        </p:txBody>
      </p:sp>
    </p:spTree>
    <p:extLst>
      <p:ext uri="{BB962C8B-B14F-4D97-AF65-F5344CB8AC3E}">
        <p14:creationId xmlns:p14="http://schemas.microsoft.com/office/powerpoint/2010/main" val="10046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dirty="0"/>
              <a:t>拟合优度 </a:t>
            </a:r>
            <a:endParaRPr lang="en-US" dirty="0"/>
          </a:p>
        </p:txBody>
      </p:sp>
      <p:pic>
        <p:nvPicPr>
          <p:cNvPr id="2" name="Picture 1"/>
          <p:cNvPicPr>
            <a:picLocks noChangeAspect="1"/>
          </p:cNvPicPr>
          <p:nvPr/>
        </p:nvPicPr>
        <p:blipFill>
          <a:blip r:embed="rId2"/>
          <a:stretch>
            <a:fillRect/>
          </a:stretch>
        </p:blipFill>
        <p:spPr>
          <a:xfrm>
            <a:off x="609600" y="1484784"/>
            <a:ext cx="5275636" cy="468000"/>
          </a:xfrm>
          <a:prstGeom prst="rect">
            <a:avLst/>
          </a:prstGeom>
        </p:spPr>
      </p:pic>
      <p:pic>
        <p:nvPicPr>
          <p:cNvPr id="3" name="Picture 2"/>
          <p:cNvPicPr>
            <a:picLocks noChangeAspect="1"/>
          </p:cNvPicPr>
          <p:nvPr/>
        </p:nvPicPr>
        <p:blipFill>
          <a:blip r:embed="rId3"/>
          <a:stretch>
            <a:fillRect/>
          </a:stretch>
        </p:blipFill>
        <p:spPr>
          <a:xfrm>
            <a:off x="585781" y="1951979"/>
            <a:ext cx="8059500" cy="432000"/>
          </a:xfrm>
          <a:prstGeom prst="rect">
            <a:avLst/>
          </a:prstGeom>
        </p:spPr>
      </p:pic>
      <p:pic>
        <p:nvPicPr>
          <p:cNvPr id="4" name="Picture 3"/>
          <p:cNvPicPr>
            <a:picLocks noChangeAspect="1"/>
          </p:cNvPicPr>
          <p:nvPr/>
        </p:nvPicPr>
        <p:blipFill>
          <a:blip r:embed="rId4"/>
          <a:stretch>
            <a:fillRect/>
          </a:stretch>
        </p:blipFill>
        <p:spPr>
          <a:xfrm>
            <a:off x="322931" y="2446968"/>
            <a:ext cx="8611200" cy="828000"/>
          </a:xfrm>
          <a:prstGeom prst="rect">
            <a:avLst/>
          </a:prstGeom>
        </p:spPr>
      </p:pic>
      <p:pic>
        <p:nvPicPr>
          <p:cNvPr id="5" name="Picture 4"/>
          <p:cNvPicPr>
            <a:picLocks noChangeAspect="1"/>
          </p:cNvPicPr>
          <p:nvPr/>
        </p:nvPicPr>
        <p:blipFill>
          <a:blip r:embed="rId5"/>
          <a:stretch>
            <a:fillRect/>
          </a:stretch>
        </p:blipFill>
        <p:spPr>
          <a:xfrm>
            <a:off x="2411760" y="3409152"/>
            <a:ext cx="3810000" cy="711200"/>
          </a:xfrm>
          <a:prstGeom prst="rect">
            <a:avLst/>
          </a:prstGeom>
        </p:spPr>
      </p:pic>
      <p:pic>
        <p:nvPicPr>
          <p:cNvPr id="6" name="Picture 5"/>
          <p:cNvPicPr>
            <a:picLocks noChangeAspect="1"/>
          </p:cNvPicPr>
          <p:nvPr/>
        </p:nvPicPr>
        <p:blipFill>
          <a:blip r:embed="rId6"/>
          <a:stretch>
            <a:fillRect/>
          </a:stretch>
        </p:blipFill>
        <p:spPr>
          <a:xfrm>
            <a:off x="615486" y="4077072"/>
            <a:ext cx="4203700" cy="965200"/>
          </a:xfrm>
          <a:prstGeom prst="rect">
            <a:avLst/>
          </a:prstGeom>
        </p:spPr>
      </p:pic>
      <p:pic>
        <p:nvPicPr>
          <p:cNvPr id="8" name="Picture 7"/>
          <p:cNvPicPr>
            <a:picLocks noChangeAspect="1"/>
          </p:cNvPicPr>
          <p:nvPr/>
        </p:nvPicPr>
        <p:blipFill>
          <a:blip r:embed="rId7"/>
          <a:stretch>
            <a:fillRect/>
          </a:stretch>
        </p:blipFill>
        <p:spPr>
          <a:xfrm>
            <a:off x="656618" y="5073704"/>
            <a:ext cx="5181600" cy="393700"/>
          </a:xfrm>
          <a:prstGeom prst="rect">
            <a:avLst/>
          </a:prstGeom>
        </p:spPr>
      </p:pic>
      <p:pic>
        <p:nvPicPr>
          <p:cNvPr id="9" name="Picture 8"/>
          <p:cNvPicPr>
            <a:picLocks noChangeAspect="1"/>
          </p:cNvPicPr>
          <p:nvPr/>
        </p:nvPicPr>
        <p:blipFill>
          <a:blip r:embed="rId8"/>
          <a:stretch>
            <a:fillRect/>
          </a:stretch>
        </p:blipFill>
        <p:spPr>
          <a:xfrm>
            <a:off x="5865532" y="5028734"/>
            <a:ext cx="1752600" cy="39370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995936" y="5666912"/>
                <a:ext cx="1360116" cy="8457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sz="2400" b="0" i="1" smtClean="0">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b="0" i="1" smtClean="0">
                                  <a:latin typeface="Cambria Math" charset="0"/>
                                </a:rPr>
                                <m:t>𝑄</m:t>
                              </m:r>
                            </m:e>
                            <m:sub>
                              <m:r>
                                <a:rPr lang="en-US" altLang="zh-CN" sz="2400" b="0" i="1" smtClean="0">
                                  <a:latin typeface="Cambria Math" charset="0"/>
                                </a:rPr>
                                <m:t>𝑚𝑖𝑛</m:t>
                              </m:r>
                            </m:sub>
                            <m:sup>
                              <m:r>
                                <a:rPr lang="en-US" altLang="zh-CN" sz="2400" b="0" i="1" smtClean="0">
                                  <a:latin typeface="Cambria Math" charset="0"/>
                                </a:rPr>
                                <m:t>2</m:t>
                              </m:r>
                            </m:sup>
                          </m:sSubSup>
                        </m:num>
                        <m:den>
                          <m:r>
                            <m:rPr>
                              <m:sty m:val="p"/>
                            </m:rPr>
                            <a:rPr lang="en-US" altLang="zh-CN" sz="2400" b="0" i="0" smtClean="0">
                              <a:latin typeface="Cambria Math" charset="0"/>
                            </a:rPr>
                            <m:t>ndf</m:t>
                          </m:r>
                        </m:den>
                      </m:f>
                      <m:r>
                        <a:rPr lang="en-US" altLang="zh-CN" sz="2400" b="0" i="0" smtClean="0">
                          <a:latin typeface="Cambria Math" charset="0"/>
                        </a:rPr>
                        <m:t>~1</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995936" y="5666912"/>
                <a:ext cx="1360116" cy="845744"/>
              </a:xfrm>
              <a:prstGeom prst="rect">
                <a:avLst/>
              </a:prstGeom>
              <a:blipFill rotWithShape="0">
                <a:blip r:embed="rId9"/>
                <a:stretch>
                  <a:fillRect/>
                </a:stretch>
              </a:blipFill>
            </p:spPr>
            <p:txBody>
              <a:bodyPr/>
              <a:lstStyle/>
              <a:p>
                <a:r>
                  <a:rPr lang="en-US">
                    <a:noFill/>
                  </a:rPr>
                  <a:t> </a:t>
                </a:r>
              </a:p>
            </p:txBody>
          </p:sp>
        </mc:Fallback>
      </mc:AlternateContent>
      <p:sp>
        <p:nvSpPr>
          <p:cNvPr id="11" name="Date Placeholder 10"/>
          <p:cNvSpPr>
            <a:spLocks noGrp="1"/>
          </p:cNvSpPr>
          <p:nvPr>
            <p:ph type="dt" sz="half" idx="10"/>
          </p:nvPr>
        </p:nvSpPr>
        <p:spPr/>
        <p:txBody>
          <a:bodyPr/>
          <a:lstStyle/>
          <a:p>
            <a:r>
              <a:rPr lang="zh-CN" altLang="en-US" dirty="0"/>
              <a:t>国科大科创培训</a:t>
            </a:r>
            <a:r>
              <a:rPr lang="en-US" altLang="zh-CN" dirty="0"/>
              <a:t>2021</a:t>
            </a:r>
          </a:p>
        </p:txBody>
      </p:sp>
      <p:sp>
        <p:nvSpPr>
          <p:cNvPr id="13" name="Slide Number Placeholder 12"/>
          <p:cNvSpPr>
            <a:spLocks noGrp="1"/>
          </p:cNvSpPr>
          <p:nvPr>
            <p:ph type="sldNum" sz="quarter" idx="12"/>
          </p:nvPr>
        </p:nvSpPr>
        <p:spPr/>
        <p:txBody>
          <a:bodyPr>
            <a:normAutofit fontScale="92500" lnSpcReduction="10000"/>
          </a:bodyPr>
          <a:lstStyle/>
          <a:p>
            <a:fld id="{4FFB4FA0-BC76-7049-8E20-93488FFAA573}" type="slidenum">
              <a:rPr lang="en-US" altLang="zh-CN" smtClean="0"/>
              <a:pPr/>
              <a:t>37</a:t>
            </a:fld>
            <a:endParaRPr lang="en-US" altLang="zh-CN" sz="1400">
              <a:solidFill>
                <a:srgbClr val="FFFFFF"/>
              </a:solidFill>
            </a:endParaRPr>
          </a:p>
        </p:txBody>
      </p:sp>
    </p:spTree>
    <p:extLst>
      <p:ext uri="{BB962C8B-B14F-4D97-AF65-F5344CB8AC3E}">
        <p14:creationId xmlns:p14="http://schemas.microsoft.com/office/powerpoint/2010/main" val="171499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dirty="0"/>
              <a:t>最小二乘法求置信区间 </a:t>
            </a:r>
            <a:endParaRPr lang="en-US" dirty="0"/>
          </a:p>
        </p:txBody>
      </p:sp>
      <p:pic>
        <p:nvPicPr>
          <p:cNvPr id="2" name="Picture 1"/>
          <p:cNvPicPr>
            <a:picLocks noChangeAspect="1"/>
          </p:cNvPicPr>
          <p:nvPr/>
        </p:nvPicPr>
        <p:blipFill>
          <a:blip r:embed="rId2"/>
          <a:stretch>
            <a:fillRect/>
          </a:stretch>
        </p:blipFill>
        <p:spPr>
          <a:xfrm>
            <a:off x="164300" y="1628800"/>
            <a:ext cx="8153400" cy="558800"/>
          </a:xfrm>
          <a:prstGeom prst="rect">
            <a:avLst/>
          </a:prstGeom>
        </p:spPr>
      </p:pic>
      <p:pic>
        <p:nvPicPr>
          <p:cNvPr id="3" name="Picture 2"/>
          <p:cNvPicPr>
            <a:picLocks noChangeAspect="1"/>
          </p:cNvPicPr>
          <p:nvPr/>
        </p:nvPicPr>
        <p:blipFill>
          <a:blip r:embed="rId3"/>
          <a:stretch>
            <a:fillRect/>
          </a:stretch>
        </p:blipFill>
        <p:spPr>
          <a:xfrm>
            <a:off x="2900604" y="2037083"/>
            <a:ext cx="1917700" cy="469900"/>
          </a:xfrm>
          <a:prstGeom prst="rect">
            <a:avLst/>
          </a:prstGeom>
        </p:spPr>
      </p:pic>
      <p:pic>
        <p:nvPicPr>
          <p:cNvPr id="4" name="Picture 3"/>
          <p:cNvPicPr>
            <a:picLocks noChangeAspect="1"/>
          </p:cNvPicPr>
          <p:nvPr/>
        </p:nvPicPr>
        <p:blipFill>
          <a:blip r:embed="rId4"/>
          <a:stretch>
            <a:fillRect/>
          </a:stretch>
        </p:blipFill>
        <p:spPr>
          <a:xfrm>
            <a:off x="232371" y="2537768"/>
            <a:ext cx="8534400" cy="838200"/>
          </a:xfrm>
          <a:prstGeom prst="rect">
            <a:avLst/>
          </a:prstGeom>
        </p:spPr>
      </p:pic>
      <p:pic>
        <p:nvPicPr>
          <p:cNvPr id="5" name="Picture 4"/>
          <p:cNvPicPr>
            <a:picLocks noChangeAspect="1"/>
          </p:cNvPicPr>
          <p:nvPr/>
        </p:nvPicPr>
        <p:blipFill>
          <a:blip r:embed="rId5"/>
          <a:stretch>
            <a:fillRect/>
          </a:stretch>
        </p:blipFill>
        <p:spPr>
          <a:xfrm>
            <a:off x="315432" y="3375968"/>
            <a:ext cx="2908300" cy="317500"/>
          </a:xfrm>
          <a:prstGeom prst="rect">
            <a:avLst/>
          </a:prstGeom>
        </p:spPr>
      </p:pic>
      <p:pic>
        <p:nvPicPr>
          <p:cNvPr id="6" name="Picture 5"/>
          <p:cNvPicPr>
            <a:picLocks noChangeAspect="1"/>
          </p:cNvPicPr>
          <p:nvPr/>
        </p:nvPicPr>
        <p:blipFill>
          <a:blip r:embed="rId6"/>
          <a:stretch>
            <a:fillRect/>
          </a:stretch>
        </p:blipFill>
        <p:spPr>
          <a:xfrm>
            <a:off x="299890" y="3766119"/>
            <a:ext cx="6057900" cy="850900"/>
          </a:xfrm>
          <a:prstGeom prst="rect">
            <a:avLst/>
          </a:prstGeom>
        </p:spPr>
      </p:pic>
      <p:pic>
        <p:nvPicPr>
          <p:cNvPr id="9" name="Picture 8"/>
          <p:cNvPicPr>
            <a:picLocks noChangeAspect="1"/>
          </p:cNvPicPr>
          <p:nvPr/>
        </p:nvPicPr>
        <p:blipFill>
          <a:blip r:embed="rId7"/>
          <a:stretch>
            <a:fillRect/>
          </a:stretch>
        </p:blipFill>
        <p:spPr>
          <a:xfrm>
            <a:off x="257771" y="4689670"/>
            <a:ext cx="8509000" cy="812800"/>
          </a:xfrm>
          <a:prstGeom prst="rect">
            <a:avLst/>
          </a:prstGeom>
        </p:spPr>
      </p:pic>
      <p:pic>
        <p:nvPicPr>
          <p:cNvPr id="10" name="Picture 9"/>
          <p:cNvPicPr>
            <a:picLocks noChangeAspect="1"/>
          </p:cNvPicPr>
          <p:nvPr/>
        </p:nvPicPr>
        <p:blipFill>
          <a:blip r:embed="rId8"/>
          <a:stretch>
            <a:fillRect/>
          </a:stretch>
        </p:blipFill>
        <p:spPr>
          <a:xfrm>
            <a:off x="330422" y="5384621"/>
            <a:ext cx="4038600" cy="381000"/>
          </a:xfrm>
          <a:prstGeom prst="rect">
            <a:avLst/>
          </a:prstGeom>
        </p:spPr>
      </p:pic>
      <p:sp>
        <p:nvSpPr>
          <p:cNvPr id="8" name="Date Placeholder 7"/>
          <p:cNvSpPr>
            <a:spLocks noGrp="1"/>
          </p:cNvSpPr>
          <p:nvPr>
            <p:ph type="dt" sz="half" idx="10"/>
          </p:nvPr>
        </p:nvSpPr>
        <p:spPr/>
        <p:txBody>
          <a:bodyPr/>
          <a:lstStyle/>
          <a:p>
            <a:r>
              <a:rPr lang="zh-CN" altLang="en-US" dirty="0"/>
              <a:t>国科大科创培训</a:t>
            </a:r>
            <a:r>
              <a:rPr lang="en-US" altLang="zh-CN" dirty="0"/>
              <a:t>2021</a:t>
            </a:r>
          </a:p>
        </p:txBody>
      </p:sp>
      <p:sp>
        <p:nvSpPr>
          <p:cNvPr id="12" name="Slide Number Placeholder 11"/>
          <p:cNvSpPr>
            <a:spLocks noGrp="1"/>
          </p:cNvSpPr>
          <p:nvPr>
            <p:ph type="sldNum" sz="quarter" idx="12"/>
          </p:nvPr>
        </p:nvSpPr>
        <p:spPr/>
        <p:txBody>
          <a:bodyPr>
            <a:normAutofit fontScale="92500" lnSpcReduction="10000"/>
          </a:bodyPr>
          <a:lstStyle/>
          <a:p>
            <a:fld id="{4FFB4FA0-BC76-7049-8E20-93488FFAA573}" type="slidenum">
              <a:rPr lang="en-US" altLang="zh-CN" smtClean="0"/>
              <a:pPr/>
              <a:t>38</a:t>
            </a:fld>
            <a:endParaRPr lang="en-US" altLang="zh-CN" sz="1400">
              <a:solidFill>
                <a:srgbClr val="FFFFFF"/>
              </a:solidFill>
            </a:endParaRPr>
          </a:p>
        </p:txBody>
      </p:sp>
    </p:spTree>
    <p:extLst>
      <p:ext uri="{BB962C8B-B14F-4D97-AF65-F5344CB8AC3E}">
        <p14:creationId xmlns:p14="http://schemas.microsoft.com/office/powerpoint/2010/main" val="476235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Picture 7"/>
          <p:cNvPicPr>
            <a:picLocks noChangeAspect="1"/>
          </p:cNvPicPr>
          <p:nvPr/>
        </p:nvPicPr>
        <p:blipFill>
          <a:blip r:embed="rId2"/>
          <a:stretch>
            <a:fillRect/>
          </a:stretch>
        </p:blipFill>
        <p:spPr>
          <a:xfrm>
            <a:off x="395536" y="1700808"/>
            <a:ext cx="4140200" cy="4165600"/>
          </a:xfrm>
          <a:prstGeom prst="rect">
            <a:avLst/>
          </a:prstGeom>
        </p:spPr>
      </p:pic>
      <p:pic>
        <p:nvPicPr>
          <p:cNvPr id="9" name="Picture 8"/>
          <p:cNvPicPr>
            <a:picLocks noChangeAspect="1"/>
          </p:cNvPicPr>
          <p:nvPr/>
        </p:nvPicPr>
        <p:blipFill>
          <a:blip r:embed="rId3"/>
          <a:stretch>
            <a:fillRect/>
          </a:stretch>
        </p:blipFill>
        <p:spPr>
          <a:xfrm>
            <a:off x="4575334" y="1988840"/>
            <a:ext cx="4317146" cy="4121596"/>
          </a:xfrm>
          <a:prstGeom prst="rect">
            <a:avLst/>
          </a:prstGeom>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39</a:t>
            </a:fld>
            <a:endParaRPr lang="en-US" altLang="zh-CN" sz="1400">
              <a:solidFill>
                <a:srgbClr val="FFFFFF"/>
              </a:solidFill>
            </a:endParaRPr>
          </a:p>
        </p:txBody>
      </p:sp>
    </p:spTree>
    <p:extLst>
      <p:ext uri="{BB962C8B-B14F-4D97-AF65-F5344CB8AC3E}">
        <p14:creationId xmlns:p14="http://schemas.microsoft.com/office/powerpoint/2010/main" val="152512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dirty="0"/>
              <a:t>测量误差</a:t>
            </a:r>
            <a:endParaRPr lang="en-US" dirty="0"/>
          </a:p>
        </p:txBody>
      </p:sp>
      <p:pic>
        <p:nvPicPr>
          <p:cNvPr id="7" name="Picture 6"/>
          <p:cNvPicPr>
            <a:picLocks noChangeAspect="1"/>
          </p:cNvPicPr>
          <p:nvPr/>
        </p:nvPicPr>
        <p:blipFill>
          <a:blip r:embed="rId2"/>
          <a:stretch>
            <a:fillRect/>
          </a:stretch>
        </p:blipFill>
        <p:spPr>
          <a:xfrm>
            <a:off x="215008" y="5301208"/>
            <a:ext cx="8928992" cy="980379"/>
          </a:xfrm>
          <a:prstGeom prst="rect">
            <a:avLst/>
          </a:prstGeom>
        </p:spPr>
      </p:pic>
      <p:pic>
        <p:nvPicPr>
          <p:cNvPr id="9" name="Picture 8"/>
          <p:cNvPicPr>
            <a:picLocks noChangeAspect="1"/>
          </p:cNvPicPr>
          <p:nvPr/>
        </p:nvPicPr>
        <p:blipFill>
          <a:blip r:embed="rId3"/>
          <a:stretch>
            <a:fillRect/>
          </a:stretch>
        </p:blipFill>
        <p:spPr>
          <a:xfrm>
            <a:off x="215008" y="1629941"/>
            <a:ext cx="8686800" cy="3289300"/>
          </a:xfrm>
          <a:prstGeom prst="rect">
            <a:avLst/>
          </a:prstGeom>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4" name="Slide Number Placeholder 3"/>
          <p:cNvSpPr>
            <a:spLocks noGrp="1"/>
          </p:cNvSpPr>
          <p:nvPr>
            <p:ph type="sldNum" sz="quarter" idx="12"/>
          </p:nvPr>
        </p:nvSpPr>
        <p:spPr/>
        <p:txBody>
          <a:bodyPr>
            <a:normAutofit fontScale="92500" lnSpcReduction="10000"/>
          </a:bodyPr>
          <a:lstStyle/>
          <a:p>
            <a:fld id="{4FFB4FA0-BC76-7049-8E20-93488FFAA573}" type="slidenum">
              <a:rPr lang="en-US" altLang="zh-CN" smtClean="0"/>
              <a:pPr/>
              <a:t>4</a:t>
            </a:fld>
            <a:endParaRPr lang="en-US" altLang="zh-CN" sz="1400">
              <a:solidFill>
                <a:srgbClr val="FFFFFF"/>
              </a:solidFill>
            </a:endParaRPr>
          </a:p>
        </p:txBody>
      </p:sp>
    </p:spTree>
    <p:extLst>
      <p:ext uri="{BB962C8B-B14F-4D97-AF65-F5344CB8AC3E}">
        <p14:creationId xmlns:p14="http://schemas.microsoft.com/office/powerpoint/2010/main" val="69098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测量误差及其分类</a:t>
            </a:r>
            <a:endParaRPr lang="en-US" dirty="0"/>
          </a:p>
        </p:txBody>
      </p:sp>
      <p:sp>
        <p:nvSpPr>
          <p:cNvPr id="13" name="1．报导误差的重要性…"/>
          <p:cNvSpPr txBox="1"/>
          <p:nvPr/>
        </p:nvSpPr>
        <p:spPr>
          <a:xfrm>
            <a:off x="427756" y="1375023"/>
            <a:ext cx="8464724" cy="507831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p>
            <a:pPr>
              <a:tabLst>
                <a:tab pos="4660900" algn="r"/>
              </a:tabLst>
              <a:defRPr>
                <a:latin typeface="Arial"/>
                <a:ea typeface="Arial"/>
                <a:cs typeface="Arial"/>
                <a:sym typeface="Arial"/>
              </a:defRPr>
            </a:pPr>
            <a:r>
              <a:rPr sz="2800" u="sng" dirty="0">
                <a:solidFill>
                  <a:srgbClr val="0000FF"/>
                </a:solidFill>
                <a:latin typeface="宋体"/>
                <a:ea typeface="宋体"/>
                <a:cs typeface="宋体"/>
                <a:sym typeface="宋体"/>
              </a:rPr>
              <a:t>1．报导误差的重要性 </a:t>
            </a:r>
            <a:endParaRPr sz="2800" dirty="0">
              <a:latin typeface="宋体"/>
              <a:ea typeface="宋体"/>
              <a:cs typeface="宋体"/>
              <a:sym typeface="宋体"/>
            </a:endParaRPr>
          </a:p>
          <a:p>
            <a:pPr>
              <a:tabLst>
                <a:tab pos="4660900" algn="r"/>
              </a:tabLst>
              <a:defRPr>
                <a:latin typeface="Arial"/>
                <a:ea typeface="Arial"/>
                <a:cs typeface="Arial"/>
                <a:sym typeface="Arial"/>
              </a:defRPr>
            </a:pPr>
            <a:r>
              <a:rPr sz="2000" dirty="0"/>
              <a:t>•</a:t>
            </a:r>
            <a:r>
              <a:rPr sz="2000" dirty="0">
                <a:latin typeface="宋体"/>
                <a:ea typeface="宋体"/>
                <a:cs typeface="宋体"/>
                <a:sym typeface="宋体"/>
              </a:rPr>
              <a:t> 物理量的测量值及其误差是衡量其可靠性及精度的依据。</a:t>
            </a:r>
          </a:p>
          <a:p>
            <a:pPr>
              <a:tabLst>
                <a:tab pos="4660900" algn="r"/>
              </a:tabLst>
              <a:defRPr>
                <a:latin typeface="Arial"/>
                <a:ea typeface="Arial"/>
                <a:cs typeface="Arial"/>
                <a:sym typeface="Arial"/>
              </a:defRPr>
            </a:pPr>
            <a:r>
              <a:rPr sz="2000" dirty="0"/>
              <a:t>•</a:t>
            </a:r>
            <a:r>
              <a:rPr sz="2000" dirty="0">
                <a:latin typeface="宋体"/>
                <a:ea typeface="宋体"/>
                <a:cs typeface="宋体"/>
                <a:sym typeface="宋体"/>
              </a:rPr>
              <a:t> 没有误差的结果是没有意义的，因而是无法引用的。</a:t>
            </a:r>
          </a:p>
          <a:p>
            <a:pPr>
              <a:tabLst>
                <a:tab pos="4660900" algn="r"/>
              </a:tabLst>
              <a:defRPr b="1">
                <a:solidFill>
                  <a:srgbClr val="FF2600"/>
                </a:solidFill>
                <a:latin typeface="+mj-lt"/>
                <a:ea typeface="+mj-ea"/>
                <a:cs typeface="+mj-cs"/>
                <a:sym typeface="Helvetica"/>
              </a:defRPr>
            </a:pPr>
            <a:r>
              <a:rPr sz="2800" dirty="0"/>
              <a:t>•</a:t>
            </a:r>
            <a:r>
              <a:rPr sz="2000" dirty="0"/>
              <a:t> </a:t>
            </a:r>
            <a:r>
              <a:rPr sz="2000" u="sng" dirty="0"/>
              <a:t>要改正只给测量中心值、不给误差的坏习惯</a:t>
            </a:r>
            <a:r>
              <a:rPr sz="2000" dirty="0"/>
              <a:t>。</a:t>
            </a:r>
            <a:endParaRPr sz="2000" u="sng" dirty="0"/>
          </a:p>
          <a:p>
            <a:pPr>
              <a:tabLst>
                <a:tab pos="4660900" algn="r"/>
              </a:tabLst>
              <a:defRPr>
                <a:latin typeface="Arial"/>
                <a:ea typeface="Arial"/>
                <a:cs typeface="Arial"/>
                <a:sym typeface="Arial"/>
              </a:defRPr>
            </a:pPr>
            <a:r>
              <a:rPr sz="2800" u="sng" dirty="0">
                <a:solidFill>
                  <a:srgbClr val="0000FF"/>
                </a:solidFill>
                <a:latin typeface="宋体"/>
                <a:ea typeface="宋体"/>
                <a:cs typeface="宋体"/>
                <a:sym typeface="宋体"/>
              </a:rPr>
              <a:t>2．误差分类</a:t>
            </a:r>
          </a:p>
          <a:p>
            <a:pPr marL="200526" indent="-200526">
              <a:buSzPct val="100000"/>
              <a:buChar char="•"/>
              <a:tabLst>
                <a:tab pos="4660900" algn="r"/>
              </a:tabLst>
              <a:defRPr>
                <a:latin typeface="Arial"/>
                <a:ea typeface="Arial"/>
                <a:cs typeface="Arial"/>
                <a:sym typeface="Arial"/>
              </a:defRPr>
            </a:pPr>
            <a:r>
              <a:rPr sz="2000" dirty="0">
                <a:solidFill>
                  <a:srgbClr val="008000"/>
                </a:solidFill>
                <a:latin typeface="宋体"/>
                <a:ea typeface="宋体"/>
                <a:cs typeface="宋体"/>
                <a:sym typeface="宋体"/>
              </a:rPr>
              <a:t>过失误差（粗差）</a:t>
            </a:r>
            <a:r>
              <a:rPr sz="2000" dirty="0">
                <a:latin typeface="宋体"/>
                <a:ea typeface="宋体"/>
                <a:cs typeface="宋体"/>
                <a:sym typeface="宋体"/>
              </a:rPr>
              <a:t>－过失造成的误差</a:t>
            </a:r>
            <a:br>
              <a:rPr sz="2000" dirty="0">
                <a:latin typeface="宋体"/>
                <a:ea typeface="宋体"/>
                <a:cs typeface="宋体"/>
                <a:sym typeface="宋体"/>
              </a:rPr>
            </a:br>
            <a:r>
              <a:rPr sz="1600" dirty="0">
                <a:latin typeface="宋体"/>
                <a:ea typeface="宋体"/>
                <a:cs typeface="宋体"/>
                <a:sym typeface="宋体"/>
              </a:rPr>
              <a:t>操作、记录、运算中的错误，测量条件的突然改变</a:t>
            </a:r>
            <a:r>
              <a:rPr sz="1600" dirty="0"/>
              <a:t>…</a:t>
            </a:r>
            <a:r>
              <a:rPr sz="1600" dirty="0">
                <a:latin typeface="宋体"/>
                <a:ea typeface="宋体"/>
                <a:cs typeface="宋体"/>
                <a:sym typeface="宋体"/>
              </a:rPr>
              <a:t>。虽然粗差借助于某些准则可以判断，但不一定准确</a:t>
            </a:r>
          </a:p>
          <a:p>
            <a:pPr>
              <a:tabLst>
                <a:tab pos="4660900" algn="r"/>
              </a:tabLst>
              <a:defRPr>
                <a:latin typeface="Arial"/>
                <a:ea typeface="Arial"/>
                <a:cs typeface="Arial"/>
                <a:sym typeface="Arial"/>
              </a:defRPr>
            </a:pPr>
            <a:r>
              <a:rPr sz="1600" dirty="0">
                <a:latin typeface="宋体"/>
                <a:ea typeface="宋体"/>
                <a:cs typeface="宋体"/>
                <a:sym typeface="宋体"/>
              </a:rPr>
              <a:t>（随机变量可能出现偏离均值很大的测量值；在测量过程中有新现象出现；</a:t>
            </a:r>
          </a:p>
          <a:p>
            <a:pPr marL="0" indent="0">
              <a:tabLst>
                <a:tab pos="4660900" algn="r"/>
              </a:tabLst>
              <a:defRPr>
                <a:latin typeface="Arial"/>
                <a:ea typeface="Arial"/>
                <a:cs typeface="Arial"/>
                <a:sym typeface="Arial"/>
              </a:defRPr>
            </a:pPr>
            <a:r>
              <a:rPr sz="1600" dirty="0">
                <a:latin typeface="宋体"/>
                <a:ea typeface="宋体"/>
                <a:cs typeface="宋体"/>
                <a:sym typeface="宋体"/>
              </a:rPr>
              <a:t>有一类实验专门寻找偏离已知规律的新现象，例超新星爆发，新粒子（四夸克态）寻找、寻找新物理、中微子超光速 …）</a:t>
            </a:r>
          </a:p>
          <a:p>
            <a:pPr>
              <a:tabLst>
                <a:tab pos="4660900" algn="r"/>
              </a:tabLst>
              <a:defRPr>
                <a:latin typeface="Arial"/>
                <a:ea typeface="Arial"/>
                <a:cs typeface="Arial"/>
                <a:sym typeface="Arial"/>
              </a:defRPr>
            </a:pPr>
            <a:r>
              <a:rPr sz="2000" b="1" dirty="0">
                <a:solidFill>
                  <a:srgbClr val="008000"/>
                </a:solidFill>
              </a:rPr>
              <a:t>•</a:t>
            </a:r>
            <a:r>
              <a:rPr sz="2000" dirty="0">
                <a:solidFill>
                  <a:srgbClr val="008000"/>
                </a:solidFill>
                <a:latin typeface="宋体"/>
                <a:ea typeface="宋体"/>
                <a:cs typeface="宋体"/>
                <a:sym typeface="宋体"/>
              </a:rPr>
              <a:t> 统计误差（随机误差）</a:t>
            </a:r>
            <a:r>
              <a:rPr sz="2000" dirty="0">
                <a:latin typeface="宋体"/>
                <a:ea typeface="宋体"/>
                <a:cs typeface="宋体"/>
                <a:sym typeface="宋体"/>
              </a:rPr>
              <a:t>－ 待测量为随机变量，服从某种概率分布</a:t>
            </a:r>
            <a:endParaRPr sz="2000" dirty="0">
              <a:solidFill>
                <a:srgbClr val="008000"/>
              </a:solidFill>
              <a:latin typeface="宋体"/>
              <a:ea typeface="宋体"/>
              <a:cs typeface="宋体"/>
              <a:sym typeface="宋体"/>
            </a:endParaRPr>
          </a:p>
          <a:p>
            <a:pPr>
              <a:tabLst>
                <a:tab pos="4660900" algn="r"/>
              </a:tabLst>
              <a:defRPr>
                <a:latin typeface="Arial"/>
                <a:ea typeface="Arial"/>
                <a:cs typeface="Arial"/>
                <a:sym typeface="Arial"/>
              </a:defRPr>
            </a:pPr>
            <a:r>
              <a:rPr sz="2000" b="1" dirty="0">
                <a:solidFill>
                  <a:srgbClr val="008000"/>
                </a:solidFill>
              </a:rPr>
              <a:t>•</a:t>
            </a:r>
            <a:r>
              <a:rPr sz="2000" dirty="0">
                <a:solidFill>
                  <a:srgbClr val="008000"/>
                </a:solidFill>
                <a:latin typeface="宋体"/>
                <a:ea typeface="宋体"/>
                <a:cs typeface="宋体"/>
                <a:sym typeface="宋体"/>
              </a:rPr>
              <a:t> 系统误差 </a:t>
            </a:r>
            <a:r>
              <a:rPr sz="2000" dirty="0">
                <a:latin typeface="宋体"/>
                <a:ea typeface="宋体"/>
                <a:cs typeface="宋体"/>
                <a:sym typeface="宋体"/>
              </a:rPr>
              <a:t>－ 测量仪器有限精度</a:t>
            </a:r>
          </a:p>
          <a:p>
            <a:pPr>
              <a:tabLst>
                <a:tab pos="4660900" algn="r"/>
              </a:tabLst>
              <a:defRPr>
                <a:latin typeface="Arial"/>
                <a:ea typeface="Arial"/>
                <a:cs typeface="Arial"/>
                <a:sym typeface="Arial"/>
              </a:defRPr>
            </a:pPr>
            <a:r>
              <a:rPr sz="2000" dirty="0">
                <a:latin typeface="宋体"/>
                <a:ea typeface="宋体"/>
                <a:cs typeface="宋体"/>
                <a:sym typeface="宋体"/>
              </a:rPr>
              <a:t>测量方法的误差（MC模拟的有限精度）</a:t>
            </a:r>
          </a:p>
          <a:p>
            <a:pPr>
              <a:tabLst>
                <a:tab pos="4660900" algn="r"/>
              </a:tabLst>
              <a:defRPr>
                <a:latin typeface="Arial"/>
                <a:ea typeface="Arial"/>
                <a:cs typeface="Arial"/>
                <a:sym typeface="Arial"/>
              </a:defRPr>
            </a:pPr>
            <a:r>
              <a:rPr sz="2000" dirty="0">
                <a:latin typeface="宋体"/>
                <a:ea typeface="宋体"/>
                <a:cs typeface="宋体"/>
                <a:sym typeface="宋体"/>
              </a:rPr>
              <a:t>测量所依据的理论模型的误差（粒子物理的某些规律本身的有限精度）</a:t>
            </a:r>
          </a:p>
          <a:p>
            <a:pPr>
              <a:tabLst>
                <a:tab pos="4660900" algn="r"/>
              </a:tabLst>
              <a:defRPr>
                <a:latin typeface="Arial"/>
                <a:ea typeface="Arial"/>
                <a:cs typeface="Arial"/>
                <a:sym typeface="Arial"/>
              </a:defRPr>
            </a:pPr>
            <a:r>
              <a:rPr sz="2000" dirty="0"/>
              <a:t>……</a:t>
            </a:r>
          </a:p>
        </p:txBody>
      </p:sp>
      <p:sp>
        <p:nvSpPr>
          <p:cNvPr id="3" name="Date Placeholder 2"/>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5</a:t>
            </a:fld>
            <a:endParaRPr lang="en-US" altLang="zh-CN" sz="1400">
              <a:solidFill>
                <a:srgbClr val="FFFFFF"/>
              </a:solidFill>
            </a:endParaRPr>
          </a:p>
        </p:txBody>
      </p:sp>
    </p:spTree>
    <p:extLst>
      <p:ext uri="{BB962C8B-B14F-4D97-AF65-F5344CB8AC3E}">
        <p14:creationId xmlns:p14="http://schemas.microsoft.com/office/powerpoint/2010/main" val="196194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如果导致系统误差的因素可以了解，则在一定程度上可以限制；…"/>
          <p:cNvSpPr txBox="1"/>
          <p:nvPr/>
        </p:nvSpPr>
        <p:spPr>
          <a:xfrm>
            <a:off x="416131" y="1396283"/>
            <a:ext cx="8404341" cy="34778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p>
            <a:pPr marL="0" indent="0">
              <a:tabLst>
                <a:tab pos="4660900" algn="r"/>
              </a:tabLst>
              <a:defRPr>
                <a:latin typeface="Arial"/>
                <a:ea typeface="Arial"/>
                <a:cs typeface="Arial"/>
                <a:sym typeface="Arial"/>
              </a:defRPr>
            </a:pPr>
            <a:r>
              <a:rPr sz="2000" dirty="0">
                <a:latin typeface="宋体"/>
                <a:ea typeface="宋体"/>
                <a:cs typeface="宋体"/>
                <a:sym typeface="宋体"/>
              </a:rPr>
              <a:t>如果导致系统误差的因素可以了解，则在一定程度上可以限制；</a:t>
            </a:r>
          </a:p>
          <a:p>
            <a:pPr marL="0" indent="0">
              <a:tabLst>
                <a:tab pos="4660900" algn="r"/>
              </a:tabLst>
              <a:defRPr>
                <a:latin typeface="Arial"/>
                <a:ea typeface="Arial"/>
                <a:cs typeface="Arial"/>
                <a:sym typeface="Arial"/>
              </a:defRPr>
            </a:pPr>
            <a:r>
              <a:rPr sz="2000" dirty="0">
                <a:latin typeface="宋体"/>
                <a:ea typeface="宋体"/>
                <a:cs typeface="宋体"/>
                <a:sym typeface="宋体"/>
              </a:rPr>
              <a:t>（例如，若知系统误差与温度有关，可只利用温度涨落较小的一部分实验数据进行分析以减小这部分系统误差。）</a:t>
            </a:r>
          </a:p>
          <a:p>
            <a:pPr marL="0" indent="0">
              <a:tabLst>
                <a:tab pos="4660900" algn="r"/>
              </a:tabLst>
              <a:defRPr>
                <a:latin typeface="Arial"/>
                <a:ea typeface="Arial"/>
                <a:cs typeface="Arial"/>
                <a:sym typeface="Arial"/>
              </a:defRPr>
            </a:pPr>
            <a:r>
              <a:rPr sz="2000" dirty="0">
                <a:latin typeface="宋体"/>
                <a:ea typeface="宋体"/>
                <a:cs typeface="宋体"/>
                <a:sym typeface="宋体"/>
              </a:rPr>
              <a:t> 但一般说，导致系统误差的规律不可能全部掌握，或在一定范围内不可控制，或在一定范围内不可知，所以不可能全部修正。</a:t>
            </a:r>
          </a:p>
          <a:p>
            <a:pPr marL="0" indent="0">
              <a:tabLst>
                <a:tab pos="4660900" algn="r"/>
              </a:tabLst>
              <a:defRPr>
                <a:latin typeface="Arial"/>
                <a:ea typeface="Arial"/>
                <a:cs typeface="Arial"/>
                <a:sym typeface="Arial"/>
              </a:defRPr>
            </a:pPr>
            <a:endParaRPr sz="2000" dirty="0">
              <a:latin typeface="宋体"/>
              <a:ea typeface="宋体"/>
              <a:cs typeface="宋体"/>
              <a:sym typeface="宋体"/>
            </a:endParaRPr>
          </a:p>
          <a:p>
            <a:pPr marL="0" indent="0">
              <a:tabLst>
                <a:tab pos="4660900" algn="r"/>
              </a:tabLst>
              <a:defRPr>
                <a:latin typeface="Arial"/>
                <a:ea typeface="Arial"/>
                <a:cs typeface="Arial"/>
                <a:sym typeface="Arial"/>
              </a:defRPr>
            </a:pPr>
            <a:r>
              <a:rPr sz="2000" dirty="0">
                <a:latin typeface="宋体"/>
                <a:ea typeface="宋体"/>
                <a:cs typeface="宋体"/>
                <a:sym typeface="宋体"/>
              </a:rPr>
              <a:t>导致系统误差的因素一般很多，可分为带有随机性质和不带有随机性质的两类。</a:t>
            </a:r>
            <a:endParaRPr sz="2000" b="1" dirty="0"/>
          </a:p>
          <a:p>
            <a:pPr marL="25400" indent="0">
              <a:buSzPct val="100000"/>
              <a:buFont typeface="宋体"/>
              <a:buChar char="•"/>
              <a:tabLst>
                <a:tab pos="4660900" algn="r"/>
              </a:tabLst>
              <a:defRPr>
                <a:latin typeface="Arial"/>
                <a:ea typeface="Arial"/>
                <a:cs typeface="Arial"/>
                <a:sym typeface="Arial"/>
              </a:defRPr>
            </a:pPr>
            <a:r>
              <a:rPr sz="2000" dirty="0">
                <a:latin typeface="宋体"/>
                <a:ea typeface="宋体"/>
                <a:cs typeface="宋体"/>
                <a:sym typeface="宋体"/>
              </a:rPr>
              <a:t>带有随机性质的系统误差由其分布的标准差决定。</a:t>
            </a:r>
          </a:p>
          <a:p>
            <a:pPr marL="25400" indent="0">
              <a:buSzPct val="100000"/>
              <a:buFont typeface="宋体"/>
              <a:buChar char="•"/>
              <a:tabLst>
                <a:tab pos="4660900" algn="r"/>
              </a:tabLst>
              <a:defRPr>
                <a:latin typeface="Arial"/>
                <a:ea typeface="Arial"/>
                <a:cs typeface="Arial"/>
                <a:sym typeface="Arial"/>
              </a:defRPr>
            </a:pPr>
            <a:r>
              <a:rPr sz="2000" dirty="0">
                <a:latin typeface="宋体"/>
                <a:ea typeface="宋体"/>
                <a:cs typeface="宋体"/>
                <a:sym typeface="宋体"/>
              </a:rPr>
              <a:t>不带随机性质的系统误差，由于有多种来源，每种来源导致的误差大小和符号不易确定，通常只能一起处理，考虑为一个随机变量。</a:t>
            </a:r>
          </a:p>
        </p:txBody>
      </p:sp>
      <p:sp>
        <p:nvSpPr>
          <p:cNvPr id="2" name="Title 1"/>
          <p:cNvSpPr>
            <a:spLocks noGrp="1"/>
          </p:cNvSpPr>
          <p:nvPr>
            <p:ph type="title"/>
          </p:nvPr>
        </p:nvSpPr>
        <p:spPr/>
        <p:txBody>
          <a:bodyPr/>
          <a:lstStyle/>
          <a:p>
            <a:r>
              <a:rPr lang="zh-CN" altLang="en-US" dirty="0">
                <a:sym typeface="Helvetica"/>
              </a:rPr>
              <a:t>统计误差和系统误差</a:t>
            </a:r>
            <a:endParaRPr lang="en-US" sz="3600" dirty="0"/>
          </a:p>
        </p:txBody>
      </p:sp>
      <p:pic>
        <p:nvPicPr>
          <p:cNvPr id="7" name="image13.png" descr="image13.png"/>
          <p:cNvPicPr>
            <a:picLocks noChangeAspect="1"/>
          </p:cNvPicPr>
          <p:nvPr/>
        </p:nvPicPr>
        <p:blipFill>
          <a:blip r:embed="rId3"/>
          <a:stretch>
            <a:fillRect/>
          </a:stretch>
        </p:blipFill>
        <p:spPr>
          <a:xfrm>
            <a:off x="5508104" y="4964896"/>
            <a:ext cx="3585207" cy="1272416"/>
          </a:xfrm>
          <a:prstGeom prst="rect">
            <a:avLst/>
          </a:prstGeom>
          <a:ln w="12700">
            <a:miter lim="400000"/>
          </a:ln>
        </p:spPr>
      </p:pic>
      <p:sp>
        <p:nvSpPr>
          <p:cNvPr id="3" name="Rectangle 2"/>
          <p:cNvSpPr/>
          <p:nvPr/>
        </p:nvSpPr>
        <p:spPr>
          <a:xfrm>
            <a:off x="506016" y="5027692"/>
            <a:ext cx="4858072" cy="1569660"/>
          </a:xfrm>
          <a:prstGeom prst="rect">
            <a:avLst/>
          </a:prstGeom>
        </p:spPr>
        <p:txBody>
          <a:bodyPr wrap="square">
            <a:spAutoFit/>
          </a:bodyPr>
          <a:lstStyle/>
          <a:p>
            <a:pPr marL="0" indent="0">
              <a:tabLst>
                <a:tab pos="4660900" algn="r"/>
              </a:tabLst>
              <a:defRPr>
                <a:latin typeface="Arial"/>
                <a:ea typeface="Arial"/>
                <a:cs typeface="Arial"/>
                <a:sym typeface="Arial"/>
              </a:defRPr>
            </a:pPr>
            <a:r>
              <a:rPr lang="zh-CN" altLang="en-US" sz="2400" dirty="0">
                <a:solidFill>
                  <a:srgbClr val="0000FF"/>
                </a:solidFill>
                <a:latin typeface="宋体"/>
                <a:ea typeface="宋体"/>
                <a:cs typeface="宋体"/>
                <a:sym typeface="宋体"/>
              </a:rPr>
              <a:t>系统误差的分析是一件复杂细致的工作，只能针对具体问题具体分析；也是一件特别费时的工作</a:t>
            </a:r>
            <a:r>
              <a:rPr lang="en-US" altLang="zh-CN" sz="2400" dirty="0">
                <a:solidFill>
                  <a:srgbClr val="0000FF"/>
                </a:solidFill>
                <a:latin typeface="宋体"/>
                <a:ea typeface="宋体"/>
                <a:cs typeface="宋体"/>
                <a:sym typeface="宋体"/>
              </a:rPr>
              <a:t>, </a:t>
            </a:r>
            <a:r>
              <a:rPr lang="zh-CN" altLang="en-US" sz="2400" dirty="0">
                <a:solidFill>
                  <a:srgbClr val="0000FF"/>
                </a:solidFill>
                <a:latin typeface="宋体"/>
                <a:ea typeface="宋体"/>
                <a:cs typeface="宋体"/>
                <a:sym typeface="宋体"/>
              </a:rPr>
              <a:t>往往占分析工作的主要时间。</a:t>
            </a:r>
          </a:p>
        </p:txBody>
      </p:sp>
      <p:sp>
        <p:nvSpPr>
          <p:cNvPr id="4" name="Date Placeholder 3"/>
          <p:cNvSpPr>
            <a:spLocks noGrp="1"/>
          </p:cNvSpPr>
          <p:nvPr>
            <p:ph type="dt" sz="half" idx="10"/>
          </p:nvPr>
        </p:nvSpPr>
        <p:spPr/>
        <p:txBody>
          <a:bodyPr/>
          <a:lstStyle/>
          <a:p>
            <a:r>
              <a:rPr lang="zh-CN" altLang="en-US" dirty="0"/>
              <a:t>国科大科创培训</a:t>
            </a:r>
            <a:r>
              <a:rPr lang="en-US" altLang="zh-CN" dirty="0"/>
              <a:t>2021</a:t>
            </a:r>
          </a:p>
        </p:txBody>
      </p:sp>
      <p:sp>
        <p:nvSpPr>
          <p:cNvPr id="6" name="Slide Number Placeholder 5"/>
          <p:cNvSpPr>
            <a:spLocks noGrp="1"/>
          </p:cNvSpPr>
          <p:nvPr>
            <p:ph type="sldNum" sz="quarter" idx="12"/>
          </p:nvPr>
        </p:nvSpPr>
        <p:spPr/>
        <p:txBody>
          <a:bodyPr>
            <a:normAutofit fontScale="92500" lnSpcReduction="10000"/>
          </a:bodyPr>
          <a:lstStyle/>
          <a:p>
            <a:fld id="{4FFB4FA0-BC76-7049-8E20-93488FFAA573}" type="slidenum">
              <a:rPr lang="en-US" altLang="zh-CN" smtClean="0"/>
              <a:pPr/>
              <a:t>6</a:t>
            </a:fld>
            <a:endParaRPr lang="en-US" altLang="zh-CN" sz="1400">
              <a:solidFill>
                <a:srgbClr val="FFFFFF"/>
              </a:solidFill>
            </a:endParaRPr>
          </a:p>
        </p:txBody>
      </p:sp>
    </p:spTree>
    <p:extLst>
      <p:ext uri="{BB962C8B-B14F-4D97-AF65-F5344CB8AC3E}">
        <p14:creationId xmlns:p14="http://schemas.microsoft.com/office/powerpoint/2010/main" val="189645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140" y="1432100"/>
            <a:ext cx="8278316" cy="516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2"/>
          <p:cNvSpPr>
            <a:spLocks noGrp="1"/>
          </p:cNvSpPr>
          <p:nvPr>
            <p:ph type="title"/>
          </p:nvPr>
        </p:nvSpPr>
        <p:spPr/>
        <p:txBody>
          <a:bodyPr>
            <a:normAutofit/>
          </a:bodyPr>
          <a:lstStyle/>
          <a:p>
            <a:r>
              <a:rPr lang="zh-CN" altLang="en-US" dirty="0"/>
              <a:t>准度</a:t>
            </a:r>
            <a:r>
              <a:rPr lang="en-US" altLang="zh-CN" dirty="0"/>
              <a:t>(Accuracy) and </a:t>
            </a:r>
            <a:r>
              <a:rPr lang="zh-CN" altLang="en-US" dirty="0"/>
              <a:t>精度</a:t>
            </a:r>
            <a:r>
              <a:rPr lang="en-US" altLang="zh-CN" dirty="0"/>
              <a:t>(precision)</a:t>
            </a:r>
            <a:endParaRPr lang="zh-CN" altLang="en-US" dirty="0"/>
          </a:p>
        </p:txBody>
      </p:sp>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7</a:t>
            </a:fld>
            <a:endParaRPr lang="en-US" altLang="zh-CN" sz="1400">
              <a:solidFill>
                <a:srgbClr val="FFFFFF"/>
              </a:solidFill>
            </a:endParaRPr>
          </a:p>
        </p:txBody>
      </p:sp>
    </p:spTree>
    <p:extLst>
      <p:ext uri="{BB962C8B-B14F-4D97-AF65-F5344CB8AC3E}">
        <p14:creationId xmlns:p14="http://schemas.microsoft.com/office/powerpoint/2010/main" val="199789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Accuracy and precision</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497" y="1435026"/>
            <a:ext cx="8535991" cy="523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zh-CN" altLang="en-US" dirty="0"/>
              <a:t>国科大科创培训</a:t>
            </a:r>
            <a:r>
              <a:rPr lang="en-US" altLang="zh-CN" dirty="0"/>
              <a:t>2021</a:t>
            </a:r>
          </a:p>
        </p:txBody>
      </p:sp>
      <p:sp>
        <p:nvSpPr>
          <p:cNvPr id="5" name="Slide Number Placeholder 4"/>
          <p:cNvSpPr>
            <a:spLocks noGrp="1"/>
          </p:cNvSpPr>
          <p:nvPr>
            <p:ph type="sldNum" sz="quarter" idx="12"/>
          </p:nvPr>
        </p:nvSpPr>
        <p:spPr/>
        <p:txBody>
          <a:bodyPr>
            <a:normAutofit fontScale="92500" lnSpcReduction="10000"/>
          </a:bodyPr>
          <a:lstStyle/>
          <a:p>
            <a:fld id="{4FFB4FA0-BC76-7049-8E20-93488FFAA573}" type="slidenum">
              <a:rPr lang="en-US" altLang="zh-CN" smtClean="0"/>
              <a:pPr/>
              <a:t>8</a:t>
            </a:fld>
            <a:endParaRPr lang="en-US" altLang="zh-CN" sz="1400">
              <a:solidFill>
                <a:srgbClr val="FFFFFF"/>
              </a:solidFill>
            </a:endParaRPr>
          </a:p>
        </p:txBody>
      </p:sp>
    </p:spTree>
    <p:extLst>
      <p:ext uri="{BB962C8B-B14F-4D97-AF65-F5344CB8AC3E}">
        <p14:creationId xmlns:p14="http://schemas.microsoft.com/office/powerpoint/2010/main" val="49749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5400" dirty="0">
                <a:sym typeface="Helvetica"/>
              </a:rPr>
              <a:t>系统误差的随机性质</a:t>
            </a:r>
            <a:endParaRPr lang="en-US" dirty="0"/>
          </a:p>
        </p:txBody>
      </p:sp>
      <p:sp>
        <p:nvSpPr>
          <p:cNvPr id="7" name="许多情况下，测量仪器或设备对一个常数值的物理量的测定过程中包含了许多随机过程，对同一个常数值的物理量的多次测定成为一个分布，即测定值成为一个随机变量。"/>
          <p:cNvSpPr txBox="1"/>
          <p:nvPr/>
        </p:nvSpPr>
        <p:spPr>
          <a:xfrm>
            <a:off x="250824" y="1241742"/>
            <a:ext cx="8637590" cy="13487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marL="0" indent="0">
              <a:tabLst>
                <a:tab pos="4660900" algn="r"/>
              </a:tabLst>
              <a:defRPr>
                <a:latin typeface="Arial"/>
                <a:ea typeface="Arial"/>
                <a:cs typeface="Arial"/>
                <a:sym typeface="Arial"/>
              </a:defRPr>
            </a:pPr>
            <a:r>
              <a:rPr sz="2400">
                <a:latin typeface="宋体"/>
                <a:ea typeface="宋体"/>
                <a:cs typeface="宋体"/>
                <a:sym typeface="宋体"/>
              </a:rPr>
              <a:t>许多情况下，测量仪器或设备对一个</a:t>
            </a:r>
            <a:r>
              <a:rPr sz="2400">
                <a:solidFill>
                  <a:srgbClr val="FF0000"/>
                </a:solidFill>
                <a:latin typeface="宋体"/>
                <a:ea typeface="宋体"/>
                <a:cs typeface="宋体"/>
                <a:sym typeface="宋体"/>
              </a:rPr>
              <a:t>常数值</a:t>
            </a:r>
            <a:r>
              <a:rPr sz="2400">
                <a:latin typeface="宋体"/>
                <a:ea typeface="宋体"/>
                <a:cs typeface="宋体"/>
                <a:sym typeface="宋体"/>
              </a:rPr>
              <a:t>的物理量的测定过程中包含了许多</a:t>
            </a:r>
            <a:r>
              <a:rPr sz="2400">
                <a:solidFill>
                  <a:srgbClr val="0000FF"/>
                </a:solidFill>
                <a:latin typeface="宋体"/>
                <a:ea typeface="宋体"/>
                <a:cs typeface="宋体"/>
                <a:sym typeface="宋体"/>
              </a:rPr>
              <a:t>随机过程</a:t>
            </a:r>
            <a:r>
              <a:rPr sz="2400">
                <a:latin typeface="宋体"/>
                <a:ea typeface="宋体"/>
                <a:cs typeface="宋体"/>
                <a:sym typeface="宋体"/>
              </a:rPr>
              <a:t>，对同一个常数值的物理量的多次测定成为一个分布，即测定值成为一个随机变量。</a:t>
            </a:r>
          </a:p>
        </p:txBody>
      </p:sp>
      <p:pic>
        <p:nvPicPr>
          <p:cNvPr id="8" name="image14.png" descr="image14.png"/>
          <p:cNvPicPr>
            <a:picLocks noChangeAspect="1"/>
          </p:cNvPicPr>
          <p:nvPr/>
        </p:nvPicPr>
        <p:blipFill>
          <a:blip r:embed="rId2"/>
          <a:stretch>
            <a:fillRect/>
          </a:stretch>
        </p:blipFill>
        <p:spPr>
          <a:xfrm>
            <a:off x="107950" y="2997200"/>
            <a:ext cx="8999539" cy="1285875"/>
          </a:xfrm>
          <a:prstGeom prst="rect">
            <a:avLst/>
          </a:prstGeom>
          <a:ln>
            <a:noFill/>
          </a:ln>
          <a:effectLst>
            <a:outerShdw blurRad="292100" dist="139700" dir="2700000" algn="tl" rotWithShape="0">
              <a:srgbClr val="333333">
                <a:alpha val="65000"/>
              </a:srgbClr>
            </a:outerShdw>
          </a:effectLst>
        </p:spPr>
      </p:pic>
      <p:sp>
        <p:nvSpPr>
          <p:cNvPr id="9" name="在许多物理量测量中，系统误差是由许多相互独立的随机因素合成的，根据该定理可知，系统误差近似地服从正态分布。"/>
          <p:cNvSpPr txBox="1"/>
          <p:nvPr/>
        </p:nvSpPr>
        <p:spPr>
          <a:xfrm>
            <a:off x="827086" y="4502061"/>
            <a:ext cx="7489329"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marL="0" indent="0">
              <a:tabLst>
                <a:tab pos="4660900" algn="r"/>
              </a:tabLst>
              <a:defRPr sz="2400"/>
            </a:lvl1pPr>
          </a:lstStyle>
          <a:p>
            <a:pPr>
              <a:defRPr sz="2000">
                <a:latin typeface="Arial"/>
                <a:ea typeface="Arial"/>
                <a:cs typeface="Arial"/>
                <a:sym typeface="Arial"/>
              </a:defRPr>
            </a:pPr>
            <a:r>
              <a:rPr sz="2400">
                <a:solidFill>
                  <a:srgbClr val="002060"/>
                </a:solidFill>
                <a:latin typeface="宋体"/>
                <a:ea typeface="宋体"/>
                <a:cs typeface="宋体"/>
                <a:sym typeface="宋体"/>
              </a:rPr>
              <a:t>在许多物理量测量中，系统误差是由许多相互独立的随机因素合成的，根据该定理可知，系统误差近似地服从正态分布。</a:t>
            </a:r>
          </a:p>
        </p:txBody>
      </p:sp>
      <p:sp>
        <p:nvSpPr>
          <p:cNvPr id="3" name="TextBox 2"/>
          <p:cNvSpPr txBox="1"/>
          <p:nvPr/>
        </p:nvSpPr>
        <p:spPr>
          <a:xfrm>
            <a:off x="650546" y="5921376"/>
            <a:ext cx="7914346" cy="461665"/>
          </a:xfrm>
          <a:prstGeom prst="rect">
            <a:avLst/>
          </a:prstGeom>
          <a:noFill/>
        </p:spPr>
        <p:txBody>
          <a:bodyPr wrap="none" rtlCol="0">
            <a:spAutoFit/>
          </a:bodyPr>
          <a:lstStyle/>
          <a:p>
            <a:r>
              <a:rPr lang="zh-CN" altLang="en-US" sz="2400" dirty="0">
                <a:solidFill>
                  <a:srgbClr val="C00000"/>
                </a:solidFill>
              </a:rPr>
              <a:t>粒子物理实验仪器的测量变量符合高斯分布的核心依据！</a:t>
            </a:r>
            <a:endParaRPr lang="en-US" sz="2400" dirty="0">
              <a:solidFill>
                <a:srgbClr val="C00000"/>
              </a:solidFill>
            </a:endParaRPr>
          </a:p>
        </p:txBody>
      </p:sp>
      <p:sp>
        <p:nvSpPr>
          <p:cNvPr id="4" name="Date Placeholder 3"/>
          <p:cNvSpPr>
            <a:spLocks noGrp="1"/>
          </p:cNvSpPr>
          <p:nvPr>
            <p:ph type="dt" sz="half" idx="10"/>
          </p:nvPr>
        </p:nvSpPr>
        <p:spPr/>
        <p:txBody>
          <a:bodyPr/>
          <a:lstStyle/>
          <a:p>
            <a:r>
              <a:rPr lang="zh-CN" altLang="en-US" dirty="0"/>
              <a:t>国科大科创培训</a:t>
            </a:r>
            <a:r>
              <a:rPr lang="en-US" altLang="zh-CN" dirty="0"/>
              <a:t>2021</a:t>
            </a:r>
          </a:p>
        </p:txBody>
      </p:sp>
      <p:sp>
        <p:nvSpPr>
          <p:cNvPr id="6" name="Slide Number Placeholder 5"/>
          <p:cNvSpPr>
            <a:spLocks noGrp="1"/>
          </p:cNvSpPr>
          <p:nvPr>
            <p:ph type="sldNum" sz="quarter" idx="12"/>
          </p:nvPr>
        </p:nvSpPr>
        <p:spPr/>
        <p:txBody>
          <a:bodyPr>
            <a:normAutofit fontScale="92500" lnSpcReduction="10000"/>
          </a:bodyPr>
          <a:lstStyle/>
          <a:p>
            <a:fld id="{4FFB4FA0-BC76-7049-8E20-93488FFAA573}" type="slidenum">
              <a:rPr lang="en-US" altLang="zh-CN" smtClean="0"/>
              <a:pPr/>
              <a:t>9</a:t>
            </a:fld>
            <a:endParaRPr lang="en-US" altLang="zh-CN" sz="1400">
              <a:solidFill>
                <a:srgbClr val="FFFFFF"/>
              </a:solidFill>
            </a:endParaRPr>
          </a:p>
        </p:txBody>
      </p:sp>
    </p:spTree>
    <p:extLst>
      <p:ext uri="{BB962C8B-B14F-4D97-AF65-F5344CB8AC3E}">
        <p14:creationId xmlns:p14="http://schemas.microsoft.com/office/powerpoint/2010/main" val="12812160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 presentation for college 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Academic presentation for college course</Template>
  <TotalTime>0</TotalTime>
  <Words>1119</Words>
  <Application>Microsoft Macintosh PowerPoint</Application>
  <PresentationFormat>On-screen Show (4:3)</PresentationFormat>
  <Paragraphs>195</Paragraphs>
  <Slides>39</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Arial Unicode MS</vt:lpstr>
      <vt:lpstr>宋体</vt:lpstr>
      <vt:lpstr>华文仿宋</vt:lpstr>
      <vt:lpstr>华文楷体</vt:lpstr>
      <vt:lpstr>冬青黑体简体中文 W6</vt:lpstr>
      <vt:lpstr>方正书宋简体</vt:lpstr>
      <vt:lpstr>Arial</vt:lpstr>
      <vt:lpstr>Calibri</vt:lpstr>
      <vt:lpstr>Cambria Math</vt:lpstr>
      <vt:lpstr>Times New Roman</vt:lpstr>
      <vt:lpstr>Times New Roman,Italic</vt:lpstr>
      <vt:lpstr>Tw Cen MT</vt:lpstr>
      <vt:lpstr>Wingdings</vt:lpstr>
      <vt:lpstr>Wingdings 2</vt:lpstr>
      <vt:lpstr>Academic presentation for college course</vt:lpstr>
      <vt:lpstr>PowerPoint Presentation</vt:lpstr>
      <vt:lpstr>误差及误差传递</vt:lpstr>
      <vt:lpstr>实验测量与测量误差</vt:lpstr>
      <vt:lpstr>测量误差</vt:lpstr>
      <vt:lpstr>测量误差及其分类</vt:lpstr>
      <vt:lpstr>统计误差和系统误差</vt:lpstr>
      <vt:lpstr>准度(Accuracy) and 精度(precision)</vt:lpstr>
      <vt:lpstr>Accuracy and precision</vt:lpstr>
      <vt:lpstr>系统误差的随机性质</vt:lpstr>
      <vt:lpstr>系统误差来源实例</vt:lpstr>
      <vt:lpstr>测量值报导</vt:lpstr>
      <vt:lpstr>测量数据表示及运算</vt:lpstr>
      <vt:lpstr>数据修约规则(rounding rule)</vt:lpstr>
      <vt:lpstr>多个实验数据之间的运算</vt:lpstr>
      <vt:lpstr>误差传递</vt:lpstr>
      <vt:lpstr>误差传递公式：独立变量</vt:lpstr>
      <vt:lpstr>误差传递: 特殊情况</vt:lpstr>
      <vt:lpstr>误差传递公式: 单变量</vt:lpstr>
      <vt:lpstr>Error propagation: derivative</vt:lpstr>
      <vt:lpstr>Error propagation: Ignoring higher order terms</vt:lpstr>
      <vt:lpstr>Error propagation: example</vt:lpstr>
      <vt:lpstr>误差传递公式：两个变量</vt:lpstr>
      <vt:lpstr>Error propagation – MORE SPECIAL</vt:lpstr>
      <vt:lpstr>合并独立的测量结果</vt:lpstr>
      <vt:lpstr>练习</vt:lpstr>
      <vt:lpstr>参数估计</vt:lpstr>
      <vt:lpstr>简介</vt:lpstr>
      <vt:lpstr>极大似然拟合 Maximum Likelihood (ML) Fit</vt:lpstr>
      <vt:lpstr>例：不稳定粒子平均寿命的估计值 </vt:lpstr>
      <vt:lpstr>例 加权平均的方差 </vt:lpstr>
      <vt:lpstr>似然函数作区间估计，似然区间 </vt:lpstr>
      <vt:lpstr>似然函数的显著积分</vt:lpstr>
      <vt:lpstr>PowerPoint Presentation</vt:lpstr>
      <vt:lpstr>两个未知参数的似然区间</vt:lpstr>
      <vt:lpstr>最小二乘拟合 Least Square (LS) Fit: ChiSquare Fit</vt:lpstr>
      <vt:lpstr>最小二乘拟合中自由度的含意</vt:lpstr>
      <vt:lpstr>拟合优度 </vt:lpstr>
      <vt:lpstr>最小二乘法求置信区间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2016-07-19T12:35:45Z</dcterms:created>
  <dcterms:modified xsi:type="dcterms:W3CDTF">2021-08-13T01:53:52Z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TC103524811033</vt:lpwstr>
  </property>
</Properties>
</file>