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69"/>
  </p:notesMasterIdLst>
  <p:handoutMasterIdLst>
    <p:handoutMasterId r:id="rId70"/>
  </p:handoutMasterIdLst>
  <p:sldIdLst>
    <p:sldId id="256" r:id="rId2"/>
    <p:sldId id="393" r:id="rId3"/>
    <p:sldId id="394" r:id="rId4"/>
    <p:sldId id="385" r:id="rId5"/>
    <p:sldId id="386" r:id="rId6"/>
    <p:sldId id="389" r:id="rId7"/>
    <p:sldId id="390" r:id="rId8"/>
    <p:sldId id="391" r:id="rId9"/>
    <p:sldId id="392" r:id="rId10"/>
    <p:sldId id="309" r:id="rId11"/>
    <p:sldId id="359" r:id="rId12"/>
    <p:sldId id="344" r:id="rId13"/>
    <p:sldId id="345" r:id="rId14"/>
    <p:sldId id="346" r:id="rId15"/>
    <p:sldId id="348" r:id="rId16"/>
    <p:sldId id="349" r:id="rId17"/>
    <p:sldId id="350" r:id="rId18"/>
    <p:sldId id="354" r:id="rId19"/>
    <p:sldId id="281" r:id="rId20"/>
    <p:sldId id="387" r:id="rId21"/>
    <p:sldId id="316" r:id="rId22"/>
    <p:sldId id="317" r:id="rId23"/>
    <p:sldId id="283" r:id="rId24"/>
    <p:sldId id="285" r:id="rId25"/>
    <p:sldId id="286" r:id="rId26"/>
    <p:sldId id="288" r:id="rId27"/>
    <p:sldId id="289" r:id="rId28"/>
    <p:sldId id="290" r:id="rId29"/>
    <p:sldId id="291" r:id="rId30"/>
    <p:sldId id="296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0" r:id="rId42"/>
    <p:sldId id="312" r:id="rId43"/>
    <p:sldId id="313" r:id="rId44"/>
    <p:sldId id="314" r:id="rId45"/>
    <p:sldId id="315" r:id="rId46"/>
    <p:sldId id="388" r:id="rId47"/>
    <p:sldId id="257" r:id="rId48"/>
    <p:sldId id="258" r:id="rId49"/>
    <p:sldId id="320" r:id="rId50"/>
    <p:sldId id="321" r:id="rId51"/>
    <p:sldId id="322" r:id="rId52"/>
    <p:sldId id="323" r:id="rId53"/>
    <p:sldId id="259" r:id="rId54"/>
    <p:sldId id="260" r:id="rId55"/>
    <p:sldId id="261" r:id="rId56"/>
    <p:sldId id="262" r:id="rId57"/>
    <p:sldId id="264" r:id="rId58"/>
    <p:sldId id="266" r:id="rId59"/>
    <p:sldId id="267" r:id="rId60"/>
    <p:sldId id="268" r:id="rId61"/>
    <p:sldId id="270" r:id="rId62"/>
    <p:sldId id="271" r:id="rId63"/>
    <p:sldId id="273" r:id="rId64"/>
    <p:sldId id="275" r:id="rId65"/>
    <p:sldId id="276" r:id="rId66"/>
    <p:sldId id="278" r:id="rId67"/>
    <p:sldId id="318" r:id="rId6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3D5D8A-00C2-6247-B692-8A6D461E47E9}">
          <p14:sldIdLst>
            <p14:sldId id="256"/>
            <p14:sldId id="393"/>
            <p14:sldId id="394"/>
            <p14:sldId id="385"/>
            <p14:sldId id="386"/>
            <p14:sldId id="389"/>
            <p14:sldId id="390"/>
            <p14:sldId id="391"/>
            <p14:sldId id="392"/>
            <p14:sldId id="309"/>
            <p14:sldId id="359"/>
            <p14:sldId id="344"/>
            <p14:sldId id="345"/>
            <p14:sldId id="346"/>
            <p14:sldId id="348"/>
            <p14:sldId id="349"/>
            <p14:sldId id="350"/>
            <p14:sldId id="354"/>
            <p14:sldId id="281"/>
            <p14:sldId id="387"/>
            <p14:sldId id="316"/>
            <p14:sldId id="317"/>
            <p14:sldId id="283"/>
            <p14:sldId id="285"/>
            <p14:sldId id="286"/>
            <p14:sldId id="288"/>
            <p14:sldId id="289"/>
            <p14:sldId id="290"/>
            <p14:sldId id="291"/>
            <p14:sldId id="296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12"/>
            <p14:sldId id="313"/>
            <p14:sldId id="314"/>
            <p14:sldId id="315"/>
            <p14:sldId id="388"/>
            <p14:sldId id="257"/>
            <p14:sldId id="258"/>
            <p14:sldId id="320"/>
            <p14:sldId id="321"/>
            <p14:sldId id="322"/>
            <p14:sldId id="323"/>
            <p14:sldId id="259"/>
            <p14:sldId id="260"/>
            <p14:sldId id="261"/>
            <p14:sldId id="262"/>
            <p14:sldId id="264"/>
            <p14:sldId id="266"/>
            <p14:sldId id="267"/>
            <p14:sldId id="268"/>
            <p14:sldId id="270"/>
            <p14:sldId id="271"/>
            <p14:sldId id="273"/>
            <p14:sldId id="275"/>
            <p14:sldId id="276"/>
            <p14:sldId id="278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4" autoAdjust="0"/>
    <p:restoredTop sz="94610"/>
  </p:normalViewPr>
  <p:slideViewPr>
    <p:cSldViewPr>
      <p:cViewPr varScale="1">
        <p:scale>
          <a:sx n="116" d="100"/>
          <a:sy n="116" d="100"/>
        </p:scale>
        <p:origin x="12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360" y="19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35DB22-FBC1-5D41-B1CD-FC9299E7EC0C}" type="datetimeFigureOut">
              <a:rPr lang="zh-CN" altLang="en-US"/>
              <a:pPr>
                <a:defRPr/>
              </a:pPr>
              <a:t>2021/8/9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F11E1B73-13BD-1042-A545-FA7BC96106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3686AC4-A0CD-EC4B-A9C0-966F9A84FE5A}" type="datetimeFigureOut">
              <a:rPr lang="en-US" altLang="zh-CN"/>
              <a:pPr>
                <a:defRPr/>
              </a:pPr>
              <a:t>8/9/21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charset="0"/>
              </a:defRPr>
            </a:lvl1pPr>
          </a:lstStyle>
          <a:p>
            <a:fld id="{30A6A1CE-F49B-D940-999C-16371C3212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zh-CN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65F0F0-7EFD-8748-9792-E8228033A118}" type="slidenum">
              <a:rPr kumimoji="0" lang="en-US" altLang="zh-CN" sz="1300"/>
              <a:pPr eaLnBrk="1" hangingPunct="1">
                <a:spcBef>
                  <a:spcPct val="0"/>
                </a:spcBef>
              </a:pPr>
              <a:t>1</a:t>
            </a:fld>
            <a:endParaRPr kumimoji="0"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2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121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42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74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9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876686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26214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864442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defTabSz="990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defTabSz="990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defTabSz="990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defTabSz="990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fld id="{1D1628F9-D871-5B4A-9900-730A78DB59AE}" type="slidenum">
              <a:rPr lang="en-US" altLang="zh-CN" sz="1300" b="0">
                <a:latin typeface="Calibri" charset="0"/>
              </a:rPr>
              <a:pPr eaLnBrk="1" hangingPunct="1"/>
              <a:t>23</a:t>
            </a:fld>
            <a:endParaRPr lang="en-US" altLang="zh-CN" sz="13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63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4723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78810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649326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766502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798212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101641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749404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488681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453007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837080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824037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77734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255685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490283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773389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106570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106705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201775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428071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4217609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705221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620130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406970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354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211234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41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082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079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858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3805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919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49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5883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7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334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6930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5633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7433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r>
              <a:rPr lang="en-US" altLang="zh-CN"/>
              <a:t>Second bullet not clear</a:t>
            </a:r>
          </a:p>
        </p:txBody>
      </p:sp>
    </p:spTree>
    <p:extLst>
      <p:ext uri="{BB962C8B-B14F-4D97-AF65-F5344CB8AC3E}">
        <p14:creationId xmlns:p14="http://schemas.microsoft.com/office/powerpoint/2010/main" val="9496015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8700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3879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674688"/>
            <a:ext cx="4608513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xfrm>
            <a:off x="897123" y="4355704"/>
            <a:ext cx="5082158" cy="4130189"/>
          </a:xfrm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190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10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31F7-EBB9-4EAC-A301-62BAC9750A91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22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31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8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3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6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FA0-BC76-7049-8E20-93488FFAA573}" type="slidenum">
              <a:rPr lang="en-US" altLang="zh-CN" smtClean="0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0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959"/>
            <a:ext cx="8153400" cy="9906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57298"/>
            <a:ext cx="3886200" cy="488001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357298"/>
            <a:ext cx="3886200" cy="488001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FA0-BC76-7049-8E20-93488FFAA573}" type="slidenum">
              <a:rPr lang="en-US" altLang="zh-CN" smtClean="0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7419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-9525" y="58245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59025" y="58150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809976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821413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8404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fld id="{ADB0EF36-5551-7B4D-8AC8-5B95AC08B5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071563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147763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371600" y="1147763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90746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7746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12160" y="6093296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00163"/>
            <a:ext cx="1295400" cy="7016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altLang="zh-CN" sz="2800" smtClean="0"/>
            </a:lvl1pPr>
          </a:lstStyle>
          <a:p>
            <a:fld id="{C3B9426B-799E-514F-B97F-32B4AF9C843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62475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-9525" y="4654550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544638" y="4645025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-9525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76899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38699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-9501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CN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38875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57725"/>
            <a:ext cx="1447800" cy="6635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uk-UA" sz="2400" smtClean="0"/>
            </a:lvl1pPr>
          </a:lstStyle>
          <a:p>
            <a:fld id="{41BB8DA8-9081-0A4E-B01A-DE099C28400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7D9544-25E2-4878-8B5F-D6CA70B3B3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8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fld id="{9C34FF21-46E7-49D9-A7E2-DBF0ACABB3C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147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7312"/>
            <a:ext cx="8153400" cy="4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27973" y="6381328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0064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509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509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429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charset="0"/>
              </a:defRPr>
            </a:lvl1pPr>
          </a:lstStyle>
          <a:p>
            <a:fld id="{4FFB4FA0-BC76-7049-8E20-93488FFAA573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482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4" r:id="rId2"/>
    <p:sldLayoutId id="2147484052" r:id="rId3"/>
    <p:sldLayoutId id="2147484053" r:id="rId4"/>
    <p:sldLayoutId id="2147484056" r:id="rId5"/>
    <p:sldLayoutId id="2147484058" r:id="rId6"/>
    <p:sldLayoutId id="214748405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kumimoji="1" sz="2900" kern="12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kumimoji="1" sz="26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kumimoji="1" sz="23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charset="2"/>
        <a:buChar char="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charset="2"/>
        <a:buChar char="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subTitle" idx="1"/>
          </p:nvPr>
        </p:nvSpPr>
        <p:spPr>
          <a:xfrm>
            <a:off x="2362200" y="5929313"/>
            <a:ext cx="6324600" cy="685800"/>
          </a:xfrm>
        </p:spPr>
        <p:txBody>
          <a:bodyPr/>
          <a:lstStyle/>
          <a:p>
            <a:pPr algn="r" eaLnBrk="1" hangingPunct="1"/>
            <a:r>
              <a:rPr kumimoji="0" lang="zh-CN" altLang="en-US" dirty="0">
                <a:ea typeface="华文仿宋" charset="-122"/>
              </a:rPr>
              <a:t>钱文斌，傅金林（中国科学院大学）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0EF36-5551-7B4D-8AC8-5B95AC08B506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-19798" y="234888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800" cap="all" dirty="0">
                <a:solidFill>
                  <a:srgbClr val="424456"/>
                </a:solidFill>
                <a:latin typeface="Tw Cen MT"/>
                <a:cs typeface="宋体" charset="0"/>
              </a:rPr>
              <a:t>统计方法和分析工具</a:t>
            </a:r>
            <a:br>
              <a:rPr kumimoji="1" lang="zh-CN" altLang="en-US" sz="4800" cap="all" dirty="0">
                <a:solidFill>
                  <a:srgbClr val="424456"/>
                </a:solidFill>
                <a:latin typeface="Tw Cen MT"/>
                <a:cs typeface="宋体" charset="0"/>
              </a:rPr>
            </a:br>
            <a:endParaRPr kumimoji="1" lang="en-US" altLang="zh-CN" sz="4800" cap="all" dirty="0">
              <a:solidFill>
                <a:srgbClr val="424456"/>
              </a:solidFill>
              <a:latin typeface="Tw Cen MT"/>
              <a:cs typeface="宋体" charset="0"/>
            </a:endParaRPr>
          </a:p>
          <a:p>
            <a:pPr algn="ctr"/>
            <a:r>
              <a:rPr kumimoji="1" lang="zh-CN" altLang="en-US" sz="3200" cap="all" dirty="0">
                <a:solidFill>
                  <a:srgbClr val="424456"/>
                </a:solidFill>
                <a:latin typeface="Tw Cen MT"/>
                <a:cs typeface="宋体" charset="0"/>
              </a:rPr>
              <a:t>第五讲：</a:t>
            </a:r>
            <a:r>
              <a:rPr kumimoji="1" lang="en-US" altLang="zh-CN" sz="3200" cap="all" dirty="0">
                <a:solidFill>
                  <a:srgbClr val="424456"/>
                </a:solidFill>
                <a:latin typeface="Tw Cen MT"/>
                <a:cs typeface="宋体" charset="0"/>
              </a:rPr>
              <a:t>ROOT,</a:t>
            </a:r>
            <a:r>
              <a:rPr kumimoji="1" lang="zh-CN" altLang="en-US" sz="3200" cap="all" dirty="0">
                <a:solidFill>
                  <a:srgbClr val="424456"/>
                </a:solidFill>
                <a:latin typeface="Tw Cen MT"/>
                <a:cs typeface="宋体" charset="0"/>
              </a:rPr>
              <a:t> </a:t>
            </a:r>
            <a:r>
              <a:rPr kumimoji="1" lang="en-US" altLang="zh-CN" sz="3200" cap="all" dirty="0">
                <a:solidFill>
                  <a:srgbClr val="424456"/>
                </a:solidFill>
                <a:latin typeface="Tw Cen MT"/>
                <a:cs typeface="宋体" charset="0"/>
              </a:rPr>
              <a:t>ROOFIT</a:t>
            </a:r>
            <a:r>
              <a:rPr kumimoji="1" lang="zh-CN" altLang="en-US" sz="3200" cap="all" dirty="0">
                <a:solidFill>
                  <a:srgbClr val="424456"/>
                </a:solidFill>
                <a:latin typeface="Tw Cen MT"/>
                <a:cs typeface="宋体" charset="0"/>
              </a:rPr>
              <a:t>等工具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0" lang="zh-CN" altLang="en-US" sz="1400" dirty="0">
                <a:solidFill>
                  <a:schemeClr val="tx2"/>
                </a:solidFill>
                <a:latin typeface="Tw Cen MT" pitchFamily="34" charset="0"/>
              </a:rPr>
              <a:t>国科大科创培训</a:t>
            </a:r>
            <a:r>
              <a:rPr kumimoji="0" lang="en-US" altLang="zh-CN" sz="1400" dirty="0">
                <a:solidFill>
                  <a:schemeClr val="tx2"/>
                </a:solidFill>
                <a:latin typeface="Tw Cen MT" pitchFamily="34" charset="0"/>
              </a:rPr>
              <a:t>2021</a:t>
            </a:r>
          </a:p>
        </p:txBody>
      </p:sp>
      <p:sp>
        <p:nvSpPr>
          <p:cNvPr id="13107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D0E8AA42-4F3E-4183-98AC-6FBF77B6B041}" type="slidenum">
              <a:rPr kumimoji="0" lang="en-US" altLang="zh-CN" sz="1200">
                <a:solidFill>
                  <a:srgbClr val="FFFFFF"/>
                </a:solidFill>
                <a:latin typeface="Tw Cen MT" pitchFamily="34" charset="0"/>
              </a:rPr>
              <a:pPr>
                <a:lnSpc>
                  <a:spcPct val="80000"/>
                </a:lnSpc>
              </a:pPr>
              <a:t>10</a:t>
            </a:fld>
            <a:endParaRPr kumimoji="0" lang="en-US" altLang="zh-CN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310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TLegend</a:t>
            </a:r>
          </a:p>
        </p:txBody>
      </p:sp>
      <p:sp>
        <p:nvSpPr>
          <p:cNvPr id="131077" name="Rectangle 6"/>
          <p:cNvSpPr>
            <a:spLocks noChangeArrowheads="1"/>
          </p:cNvSpPr>
          <p:nvPr/>
        </p:nvSpPr>
        <p:spPr bwMode="auto">
          <a:xfrm>
            <a:off x="420328" y="1340079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i="1" dirty="0"/>
              <a:t>tutorials/fit/</a:t>
            </a:r>
            <a:r>
              <a:rPr lang="en-US" altLang="zh-CN" i="1" dirty="0" err="1"/>
              <a:t>FittingDemo.C</a:t>
            </a:r>
            <a:endParaRPr lang="zh-CN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32489"/>
            <a:ext cx="4454005" cy="3314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654887"/>
            <a:ext cx="5664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A87D1F50-C36C-455F-93CB-11A8C260B154}" type="slidenum">
              <a:rPr lang="en-US" altLang="zh-CN" smtClean="0">
                <a:latin typeface="Tw Cen MT" pitchFamily="34" charset="0"/>
              </a:rPr>
              <a:pPr>
                <a:defRPr/>
              </a:pPr>
              <a:t>11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body" idx="4294967295"/>
          </p:nvPr>
        </p:nvSpPr>
        <p:spPr>
          <a:xfrm>
            <a:off x="0" y="3068638"/>
            <a:ext cx="9144000" cy="2768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zh-CN" sz="6100" b="1">
                <a:ea typeface="宋体" pitchFamily="2" charset="-122"/>
              </a:rPr>
              <a:t>Math Libraries in ROOT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457200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i="1" dirty="0"/>
              <a:t>http://project-</a:t>
            </a:r>
            <a:r>
              <a:rPr lang="en-US" altLang="zh-CN" sz="1600" i="1" dirty="0" err="1"/>
              <a:t>mathlibs.web.cern.ch</a:t>
            </a:r>
            <a:r>
              <a:rPr lang="en-US" altLang="zh-CN" sz="1600" i="1" dirty="0"/>
              <a:t>/project-</a:t>
            </a:r>
            <a:r>
              <a:rPr lang="en-US" altLang="zh-CN" sz="1600" i="1" dirty="0" err="1"/>
              <a:t>mathlibs</a:t>
            </a:r>
            <a:r>
              <a:rPr lang="en-US" altLang="zh-CN" sz="1600" i="1" dirty="0"/>
              <a:t>/</a:t>
            </a:r>
            <a:r>
              <a:rPr lang="en-US" altLang="zh-CN" sz="1600" i="1" dirty="0" err="1"/>
              <a:t>sw</a:t>
            </a:r>
            <a:r>
              <a:rPr lang="en-US" altLang="zh-CN" sz="1600" i="1" dirty="0"/>
              <a:t>/html/</a:t>
            </a:r>
            <a:r>
              <a:rPr lang="en-US" altLang="zh-CN" sz="1600" i="1" dirty="0" err="1"/>
              <a:t>index.html</a:t>
            </a:r>
            <a:endParaRPr lang="zh-CN" altLang="en-US" sz="16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105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683536DE-636A-4952-B260-13938C38A2DE}" type="slidenum">
              <a:rPr lang="en-US" altLang="zh-CN" smtClean="0">
                <a:latin typeface="Tw Cen MT" pitchFamily="34" charset="0"/>
              </a:rPr>
              <a:pPr>
                <a:defRPr/>
              </a:pPr>
              <a:t>12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789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Math Libraries </a:t>
            </a:r>
            <a:endParaRPr lang="zh-CN" altLang="en-US">
              <a:ea typeface="宋体" pitchFamily="2" charset="-122"/>
            </a:endParaRPr>
          </a:p>
        </p:txBody>
      </p:sp>
      <p:pic>
        <p:nvPicPr>
          <p:cNvPr id="37893" name="Picture 4" descr="newm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489075"/>
            <a:ext cx="66960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46446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88D47B8D-D639-4315-B08D-7097C0A3AC18}" type="slidenum">
              <a:rPr lang="en-US" altLang="zh-CN" smtClean="0">
                <a:latin typeface="Tw Cen MT" pitchFamily="34" charset="0"/>
              </a:rPr>
              <a:pPr>
                <a:defRPr/>
              </a:pPr>
              <a:t>13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891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err="1">
                <a:ea typeface="宋体" pitchFamily="2" charset="-122"/>
              </a:rPr>
              <a:t>TMath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3891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500" dirty="0">
                <a:ea typeface="宋体" pitchFamily="2" charset="-122"/>
              </a:rPr>
              <a:t>In the namespace, </a:t>
            </a:r>
            <a:r>
              <a:rPr lang="en-US" altLang="zh-CN" sz="2500" b="1" dirty="0" err="1">
                <a:ea typeface="宋体" pitchFamily="2" charset="-122"/>
              </a:rPr>
              <a:t>TMath</a:t>
            </a:r>
            <a:r>
              <a:rPr lang="en-US" altLang="zh-CN" sz="2500" dirty="0">
                <a:ea typeface="宋体" pitchFamily="2" charset="-122"/>
              </a:rPr>
              <a:t> a collection of free functions is provided for the following functionality: </a:t>
            </a:r>
            <a:endParaRPr lang="pt-BR" altLang="zh-CN" sz="25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pt-BR" altLang="zh-CN" sz="2200" dirty="0" err="1">
                <a:ea typeface="宋体" pitchFamily="2" charset="-122"/>
              </a:rPr>
              <a:t>numerical</a:t>
            </a:r>
            <a:r>
              <a:rPr lang="pt-BR" altLang="zh-CN" sz="2200" dirty="0">
                <a:ea typeface="宋体" pitchFamily="2" charset="-122"/>
              </a:rPr>
              <a:t> </a:t>
            </a:r>
            <a:r>
              <a:rPr lang="pt-BR" altLang="zh-CN" sz="2200" dirty="0" err="1">
                <a:ea typeface="宋体" pitchFamily="2" charset="-122"/>
              </a:rPr>
              <a:t>constants</a:t>
            </a:r>
            <a:r>
              <a:rPr lang="pt-BR" altLang="zh-CN" sz="2200" dirty="0">
                <a:ea typeface="宋体" pitchFamily="2" charset="-122"/>
              </a:rPr>
              <a:t> (</a:t>
            </a:r>
            <a:r>
              <a:rPr lang="pt-BR" altLang="zh-CN" sz="2200" dirty="0" err="1">
                <a:ea typeface="宋体" pitchFamily="2" charset="-122"/>
              </a:rPr>
              <a:t>like</a:t>
            </a:r>
            <a:r>
              <a:rPr lang="pt-BR" altLang="zh-CN" sz="2200" dirty="0">
                <a:ea typeface="宋体" pitchFamily="2" charset="-122"/>
              </a:rPr>
              <a:t> </a:t>
            </a:r>
            <a:r>
              <a:rPr lang="en-US" altLang="zh-CN" sz="2200" i="1" dirty="0">
                <a:ea typeface="宋体" pitchFamily="2" charset="-122"/>
              </a:rPr>
              <a:t>π</a:t>
            </a:r>
            <a:r>
              <a:rPr lang="pt-BR" altLang="zh-CN" sz="2200" i="1" dirty="0">
                <a:ea typeface="宋体" pitchFamily="2" charset="-122"/>
              </a:rPr>
              <a:t>, e, </a:t>
            </a:r>
            <a:r>
              <a:rPr lang="pt-BR" altLang="zh-CN" sz="2200" i="1" dirty="0" err="1">
                <a:ea typeface="宋体" pitchFamily="2" charset="-122"/>
              </a:rPr>
              <a:t>h</a:t>
            </a:r>
            <a:r>
              <a:rPr lang="pt-BR" altLang="zh-CN" sz="2200" i="1" dirty="0">
                <a:ea typeface="宋体" pitchFamily="2" charset="-122"/>
              </a:rPr>
              <a:t>,</a:t>
            </a:r>
            <a:r>
              <a:rPr lang="pt-BR" altLang="zh-CN" sz="2200" dirty="0">
                <a:ea typeface="宋体" pitchFamily="2" charset="-122"/>
              </a:rPr>
              <a:t> etc.);</a:t>
            </a:r>
            <a:endParaRPr lang="en-US" altLang="zh-CN" sz="22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elementary and trigonometric functions;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functions to find min and max of arrays;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statistic functions to find mean and </a:t>
            </a:r>
            <a:r>
              <a:rPr lang="en-US" altLang="zh-CN" sz="2200" dirty="0" err="1">
                <a:ea typeface="宋体" pitchFamily="2" charset="-122"/>
              </a:rPr>
              <a:t>rms</a:t>
            </a:r>
            <a:r>
              <a:rPr lang="en-US" altLang="zh-CN" sz="2200" dirty="0">
                <a:ea typeface="宋体" pitchFamily="2" charset="-122"/>
              </a:rPr>
              <a:t> of arrays of data;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algorithms for binary search/hashing sorting;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special mathematical functions like Bessel, </a:t>
            </a:r>
            <a:r>
              <a:rPr lang="en-US" altLang="zh-CN" sz="2200" dirty="0" err="1">
                <a:ea typeface="宋体" pitchFamily="2" charset="-122"/>
              </a:rPr>
              <a:t>Erf</a:t>
            </a:r>
            <a:r>
              <a:rPr lang="en-US" altLang="zh-CN" sz="2200" dirty="0">
                <a:ea typeface="宋体" pitchFamily="2" charset="-122"/>
              </a:rPr>
              <a:t>, Gamma, etc.;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statistical functions, like common probability and cumulative (</a:t>
            </a:r>
            <a:r>
              <a:rPr lang="en-US" altLang="zh-CN" sz="2200" dirty="0" err="1">
                <a:ea typeface="宋体" pitchFamily="2" charset="-122"/>
              </a:rPr>
              <a:t>quantile</a:t>
            </a:r>
            <a:r>
              <a:rPr lang="en-US" altLang="zh-CN" sz="2200" dirty="0">
                <a:ea typeface="宋体" pitchFamily="2" charset="-122"/>
              </a:rPr>
              <a:t>) distributions</a:t>
            </a:r>
          </a:p>
          <a:p>
            <a:pPr>
              <a:lnSpc>
                <a:spcPct val="90000"/>
              </a:lnSpc>
            </a:pPr>
            <a:r>
              <a:rPr lang="en-US" altLang="zh-CN" sz="2500" dirty="0">
                <a:ea typeface="宋体" pitchFamily="2" charset="-122"/>
              </a:rPr>
              <a:t>For more details, see the reference documentation of </a:t>
            </a:r>
            <a:r>
              <a:rPr lang="en-US" altLang="zh-CN" sz="2500" b="1" dirty="0" err="1">
                <a:ea typeface="宋体" pitchFamily="2" charset="-122"/>
              </a:rPr>
              <a:t>TMath</a:t>
            </a:r>
            <a:r>
              <a:rPr lang="en-US" altLang="zh-CN" sz="2500" dirty="0">
                <a:ea typeface="宋体" pitchFamily="2" charset="-122"/>
              </a:rPr>
              <a:t> at </a:t>
            </a:r>
            <a:r>
              <a:rPr lang="en-US" altLang="zh-CN" sz="2500" u="sng" dirty="0">
                <a:ea typeface="宋体" pitchFamily="2" charset="-122"/>
              </a:rPr>
              <a:t>https://</a:t>
            </a:r>
            <a:r>
              <a:rPr lang="en-US" altLang="zh-CN" sz="2500" u="sng" dirty="0" err="1">
                <a:ea typeface="宋体" pitchFamily="2" charset="-122"/>
              </a:rPr>
              <a:t>root.cern.ch</a:t>
            </a:r>
            <a:r>
              <a:rPr lang="en-US" altLang="zh-CN" sz="2500" u="sng" dirty="0">
                <a:ea typeface="宋体" pitchFamily="2" charset="-122"/>
              </a:rPr>
              <a:t>/root/html534/</a:t>
            </a:r>
            <a:r>
              <a:rPr lang="en-US" altLang="zh-CN" sz="2500" u="sng" dirty="0" err="1">
                <a:ea typeface="宋体" pitchFamily="2" charset="-122"/>
              </a:rPr>
              <a:t>TMath.html</a:t>
            </a:r>
            <a:endParaRPr lang="zh-CN" altLang="en-US" sz="2500" dirty="0">
              <a:ea typeface="宋体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9039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092491C5-ECC1-4D31-92F3-E1539FCC550E}" type="slidenum">
              <a:rPr lang="en-US" altLang="zh-CN" smtClean="0">
                <a:latin typeface="Tw Cen MT" pitchFamily="34" charset="0"/>
              </a:rPr>
              <a:pPr>
                <a:defRPr/>
              </a:pPr>
              <a:t>14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994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Random Number Generators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3994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500">
                <a:ea typeface="宋体" pitchFamily="2" charset="-122"/>
              </a:rPr>
              <a:t>4 different classes exist: </a:t>
            </a:r>
            <a:r>
              <a:rPr lang="en-US" altLang="zh-CN" sz="2500" b="1">
                <a:ea typeface="宋体" pitchFamily="2" charset="-122"/>
              </a:rPr>
              <a:t>TRandom</a:t>
            </a:r>
            <a:r>
              <a:rPr lang="en-US" altLang="zh-CN" sz="2500">
                <a:ea typeface="宋体" pitchFamily="2" charset="-122"/>
              </a:rPr>
              <a:t>, </a:t>
            </a:r>
            <a:r>
              <a:rPr lang="en-US" altLang="zh-CN" sz="2500" b="1">
                <a:ea typeface="宋体" pitchFamily="2" charset="-122"/>
              </a:rPr>
              <a:t>TRandom1</a:t>
            </a:r>
            <a:r>
              <a:rPr lang="en-US" altLang="zh-CN" sz="2500">
                <a:ea typeface="宋体" pitchFamily="2" charset="-122"/>
              </a:rPr>
              <a:t>, </a:t>
            </a:r>
            <a:r>
              <a:rPr lang="en-US" altLang="zh-CN" sz="2500" b="1">
                <a:ea typeface="宋体" pitchFamily="2" charset="-122"/>
              </a:rPr>
              <a:t>TRandom2</a:t>
            </a:r>
            <a:r>
              <a:rPr lang="en-US" altLang="zh-CN" sz="2500">
                <a:ea typeface="宋体" pitchFamily="2" charset="-122"/>
              </a:rPr>
              <a:t> and </a:t>
            </a:r>
            <a:r>
              <a:rPr lang="en-US" altLang="zh-CN" sz="2500" b="1">
                <a:ea typeface="宋体" pitchFamily="2" charset="-122"/>
              </a:rPr>
              <a:t>TRandom3</a:t>
            </a:r>
            <a:r>
              <a:rPr lang="en-US" altLang="zh-CN" sz="2500">
                <a:ea typeface="宋体" pitchFamily="2" charset="-122"/>
              </a:rPr>
              <a:t>. All they implement a different type of random generators. </a:t>
            </a:r>
          </a:p>
          <a:p>
            <a:pPr lvl="1">
              <a:lnSpc>
                <a:spcPct val="80000"/>
              </a:lnSpc>
            </a:pPr>
            <a:r>
              <a:rPr lang="en-US" altLang="zh-CN" sz="2200" b="1">
                <a:ea typeface="宋体" pitchFamily="2" charset="-122"/>
              </a:rPr>
              <a:t>TRandom</a:t>
            </a:r>
            <a:r>
              <a:rPr lang="en-US" altLang="zh-CN" sz="2200">
                <a:ea typeface="宋体" pitchFamily="2" charset="-122"/>
              </a:rPr>
              <a:t> Simple Random number generator (periodicity=10**9)</a:t>
            </a:r>
          </a:p>
          <a:p>
            <a:pPr lvl="1">
              <a:lnSpc>
                <a:spcPct val="80000"/>
              </a:lnSpc>
            </a:pPr>
            <a:r>
              <a:rPr lang="en-US" altLang="zh-CN" sz="2200" b="1">
                <a:ea typeface="宋体" pitchFamily="2" charset="-122"/>
              </a:rPr>
              <a:t>TRandom1</a:t>
            </a:r>
            <a:r>
              <a:rPr lang="en-US" altLang="zh-CN" sz="2200">
                <a:ea typeface="宋体" pitchFamily="2" charset="-122"/>
              </a:rPr>
              <a:t> Ranlux Random number generators with periodicity &gt;10**14</a:t>
            </a:r>
          </a:p>
          <a:p>
            <a:pPr lvl="1">
              <a:lnSpc>
                <a:spcPct val="80000"/>
              </a:lnSpc>
            </a:pPr>
            <a:r>
              <a:rPr lang="en-US" altLang="zh-CN" sz="2200" b="1">
                <a:ea typeface="宋体" pitchFamily="2" charset="-122"/>
              </a:rPr>
              <a:t>TRandom2</a:t>
            </a:r>
            <a:r>
              <a:rPr lang="en-US" altLang="zh-CN" sz="2200">
                <a:ea typeface="宋体" pitchFamily="2" charset="-122"/>
              </a:rPr>
              <a:t> Random number generator with periodicity of 10**26</a:t>
            </a:r>
          </a:p>
          <a:p>
            <a:pPr lvl="1">
              <a:lnSpc>
                <a:spcPct val="80000"/>
              </a:lnSpc>
            </a:pPr>
            <a:r>
              <a:rPr lang="en-US" altLang="zh-CN" sz="2200" b="1">
                <a:ea typeface="宋体" pitchFamily="2" charset="-122"/>
              </a:rPr>
              <a:t>TRandom3</a:t>
            </a:r>
            <a:r>
              <a:rPr lang="en-US" altLang="zh-CN" sz="2200">
                <a:ea typeface="宋体" pitchFamily="2" charset="-122"/>
              </a:rPr>
              <a:t> Random number generator: Mersenne Twistor {large period of about 10**6000, relatively fast (only two times slower than TRandom, but two times faster than TRandom2)}</a:t>
            </a:r>
          </a:p>
          <a:p>
            <a:pPr>
              <a:lnSpc>
                <a:spcPct val="80000"/>
              </a:lnSpc>
            </a:pPr>
            <a:r>
              <a:rPr lang="en-US" altLang="zh-CN" sz="2500" b="1">
                <a:ea typeface="宋体" pitchFamily="2" charset="-122"/>
              </a:rPr>
              <a:t>TRandom3 </a:t>
            </a:r>
            <a:r>
              <a:rPr lang="en-US" altLang="zh-CN" sz="2500">
                <a:ea typeface="宋体" pitchFamily="2" charset="-122"/>
              </a:rPr>
              <a:t>is the recommended random number generator, and it is used by default in ROOT using the global </a:t>
            </a:r>
            <a:r>
              <a:rPr lang="en-US" altLang="zh-CN" sz="2500" b="1" i="1">
                <a:ea typeface="宋体" pitchFamily="2" charset="-122"/>
              </a:rPr>
              <a:t>gRandom</a:t>
            </a:r>
            <a:r>
              <a:rPr lang="en-US" altLang="zh-CN" sz="2500">
                <a:ea typeface="宋体" pitchFamily="2" charset="-122"/>
              </a:rPr>
              <a:t> object.</a:t>
            </a:r>
            <a:endParaRPr lang="zh-CN" altLang="en-US" sz="2500">
              <a:ea typeface="宋体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51111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C7E4793F-E817-46EA-950F-DBA4F0085140}" type="slidenum">
              <a:rPr lang="en-US" altLang="zh-CN" smtClean="0">
                <a:latin typeface="Tw Cen MT" pitchFamily="34" charset="0"/>
              </a:rPr>
              <a:pPr>
                <a:defRPr/>
              </a:pPr>
              <a:t>15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4198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Random Number Distributions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4198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600" dirty="0">
                <a:ea typeface="宋体" pitchFamily="2" charset="-122"/>
              </a:rPr>
              <a:t>The </a:t>
            </a:r>
            <a:r>
              <a:rPr lang="en-US" altLang="zh-CN" sz="2600" b="1" dirty="0" err="1">
                <a:ea typeface="宋体" pitchFamily="2" charset="-122"/>
              </a:rPr>
              <a:t>TRandom</a:t>
            </a:r>
            <a:r>
              <a:rPr lang="en-US" altLang="zh-CN" sz="2600" dirty="0">
                <a:ea typeface="宋体" pitchFamily="2" charset="-122"/>
              </a:rPr>
              <a:t> base class provides functions: 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fr-FR" altLang="zh-CN" dirty="0">
                <a:ea typeface="宋体" pitchFamily="2" charset="-122"/>
              </a:rPr>
              <a:t>-</a:t>
            </a:r>
            <a:r>
              <a:rPr lang="fr-FR" altLang="zh-CN" dirty="0" err="1">
                <a:ea typeface="宋体" pitchFamily="2" charset="-122"/>
              </a:rPr>
              <a:t>Exp</a:t>
            </a:r>
            <a:r>
              <a:rPr lang="fr-FR" altLang="zh-CN" dirty="0">
                <a:ea typeface="宋体" pitchFamily="2" charset="-122"/>
              </a:rPr>
              <a:t>(tau)			 -</a:t>
            </a:r>
            <a:r>
              <a:rPr lang="fr-FR" altLang="zh-CN" dirty="0" err="1">
                <a:ea typeface="宋体" pitchFamily="2" charset="-122"/>
              </a:rPr>
              <a:t>Integer</a:t>
            </a:r>
            <a:r>
              <a:rPr lang="fr-FR" altLang="zh-CN" dirty="0">
                <a:ea typeface="宋体" pitchFamily="2" charset="-122"/>
              </a:rPr>
              <a:t>(</a:t>
            </a:r>
            <a:r>
              <a:rPr lang="fr-FR" altLang="zh-CN" dirty="0" err="1">
                <a:ea typeface="宋体" pitchFamily="2" charset="-122"/>
              </a:rPr>
              <a:t>imax</a:t>
            </a:r>
            <a:r>
              <a:rPr lang="fr-FR" altLang="zh-CN" dirty="0">
                <a:ea typeface="宋体" pitchFamily="2" charset="-122"/>
              </a:rPr>
              <a:t>)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fr-FR" altLang="zh-CN" dirty="0">
                <a:ea typeface="宋体" pitchFamily="2" charset="-122"/>
              </a:rPr>
              <a:t>-</a:t>
            </a:r>
            <a:r>
              <a:rPr lang="fr-FR" altLang="zh-CN" dirty="0" err="1">
                <a:ea typeface="宋体" pitchFamily="2" charset="-122"/>
              </a:rPr>
              <a:t>Gaus</a:t>
            </a:r>
            <a:r>
              <a:rPr lang="fr-FR" altLang="zh-CN" dirty="0">
                <a:ea typeface="宋体" pitchFamily="2" charset="-122"/>
              </a:rPr>
              <a:t>(</a:t>
            </a:r>
            <a:r>
              <a:rPr lang="fr-FR" altLang="zh-CN" dirty="0" err="1">
                <a:ea typeface="宋体" pitchFamily="2" charset="-122"/>
              </a:rPr>
              <a:t>mean,sigma</a:t>
            </a:r>
            <a:r>
              <a:rPr lang="fr-FR" altLang="zh-CN" dirty="0">
                <a:ea typeface="宋体" pitchFamily="2" charset="-122"/>
              </a:rPr>
              <a:t>)	 	-</a:t>
            </a:r>
            <a:r>
              <a:rPr lang="fr-FR" altLang="zh-CN" dirty="0" err="1">
                <a:ea typeface="宋体" pitchFamily="2" charset="-122"/>
              </a:rPr>
              <a:t>Rndm</a:t>
            </a:r>
            <a:r>
              <a:rPr lang="fr-FR" altLang="zh-CN" dirty="0">
                <a:ea typeface="宋体" pitchFamily="2" charset="-122"/>
              </a:rPr>
              <a:t>()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fr-FR" altLang="zh-CN" dirty="0">
                <a:ea typeface="宋体" pitchFamily="2" charset="-122"/>
              </a:rPr>
              <a:t>-Uniform(x1)		-Landau(</a:t>
            </a:r>
            <a:r>
              <a:rPr lang="fr-FR" altLang="zh-CN" dirty="0" err="1">
                <a:ea typeface="宋体" pitchFamily="2" charset="-122"/>
              </a:rPr>
              <a:t>mpv,sigma</a:t>
            </a:r>
            <a:r>
              <a:rPr lang="fr-FR" altLang="zh-CN" dirty="0">
                <a:ea typeface="宋体" pitchFamily="2" charset="-122"/>
              </a:rPr>
              <a:t>)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fr-FR" altLang="zh-CN" dirty="0">
                <a:ea typeface="宋体" pitchFamily="2" charset="-122"/>
              </a:rPr>
              <a:t>-Poisson(</a:t>
            </a:r>
            <a:r>
              <a:rPr lang="fr-FR" altLang="zh-CN" dirty="0" err="1">
                <a:ea typeface="宋体" pitchFamily="2" charset="-122"/>
              </a:rPr>
              <a:t>mean</a:t>
            </a:r>
            <a:r>
              <a:rPr lang="fr-FR" altLang="zh-CN" dirty="0">
                <a:ea typeface="宋体" pitchFamily="2" charset="-122"/>
              </a:rPr>
              <a:t>)		-Binomial(</a:t>
            </a:r>
            <a:r>
              <a:rPr lang="fr-FR" altLang="zh-CN" dirty="0" err="1">
                <a:ea typeface="宋体" pitchFamily="2" charset="-122"/>
              </a:rPr>
              <a:t>ntot,prob</a:t>
            </a:r>
            <a:r>
              <a:rPr lang="fr-FR" altLang="zh-CN" dirty="0">
                <a:ea typeface="宋体" pitchFamily="2" charset="-122"/>
              </a:rPr>
              <a:t>)...</a:t>
            </a:r>
          </a:p>
          <a:p>
            <a:pPr>
              <a:lnSpc>
                <a:spcPct val="90000"/>
              </a:lnSpc>
            </a:pPr>
            <a:r>
              <a:rPr lang="en-US" altLang="zh-CN" sz="2600" dirty="0">
                <a:ea typeface="宋体" pitchFamily="2" charset="-122"/>
              </a:rPr>
              <a:t>More information is available in the reference documentation for </a:t>
            </a:r>
            <a:r>
              <a:rPr lang="en-US" altLang="zh-CN" sz="2600" b="1" dirty="0" err="1">
                <a:ea typeface="宋体" pitchFamily="2" charset="-122"/>
              </a:rPr>
              <a:t>TRandom</a:t>
            </a:r>
            <a:r>
              <a:rPr lang="en-US" altLang="zh-CN" sz="2600" dirty="0">
                <a:ea typeface="宋体" pitchFamily="2" charset="-122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zh-CN" sz="2600" dirty="0">
                <a:ea typeface="宋体" pitchFamily="2" charset="-122"/>
              </a:rPr>
              <a:t>Random numbers distributed according to a user defined function, in a limited interval, or to a user defined histogram, can be generated in a very efficient way using </a:t>
            </a:r>
            <a:r>
              <a:rPr lang="en-US" altLang="zh-CN" sz="2600" b="1" dirty="0">
                <a:ea typeface="宋体" pitchFamily="2" charset="-122"/>
              </a:rPr>
              <a:t>TF1::</a:t>
            </a:r>
            <a:r>
              <a:rPr lang="en-US" altLang="zh-CN" sz="2600" dirty="0" err="1">
                <a:ea typeface="宋体" pitchFamily="2" charset="-122"/>
              </a:rPr>
              <a:t>GetRandom</a:t>
            </a:r>
            <a:r>
              <a:rPr lang="en-US" altLang="zh-CN" sz="2600" dirty="0">
                <a:ea typeface="宋体" pitchFamily="2" charset="-122"/>
              </a:rPr>
              <a:t>() or </a:t>
            </a:r>
            <a:r>
              <a:rPr lang="en-US" altLang="zh-CN" sz="2600" b="1" dirty="0">
                <a:ea typeface="宋体" pitchFamily="2" charset="-122"/>
              </a:rPr>
              <a:t>TH1::</a:t>
            </a:r>
            <a:r>
              <a:rPr lang="en-US" altLang="zh-CN" sz="2600" dirty="0" err="1">
                <a:ea typeface="宋体" pitchFamily="2" charset="-122"/>
              </a:rPr>
              <a:t>GetRandom</a:t>
            </a:r>
            <a:r>
              <a:rPr lang="en-US" altLang="zh-CN" sz="2600" dirty="0">
                <a:ea typeface="宋体" pitchFamily="2" charset="-122"/>
              </a:rPr>
              <a:t>(). </a:t>
            </a:r>
            <a:endParaRPr lang="zh-CN" altLang="en-US" sz="2600" dirty="0">
              <a:ea typeface="宋体" pitchFamily="2" charset="-122"/>
            </a:endParaRP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971600" y="6165850"/>
            <a:ext cx="5040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0" i="1" dirty="0">
                <a:latin typeface="Times New Roman" pitchFamily="18" charset="0"/>
              </a:rPr>
              <a:t>see: </a:t>
            </a:r>
            <a:r>
              <a:rPr lang="en-US" altLang="zh-CN" sz="2000" i="1" dirty="0">
                <a:latin typeface="Times New Roman" pitchFamily="18" charset="0"/>
              </a:rPr>
              <a:t>$ROOTSYS/tutorials/</a:t>
            </a:r>
            <a:r>
              <a:rPr lang="en-US" altLang="zh-CN" sz="2000" b="0" i="1" dirty="0">
                <a:latin typeface="Times New Roman" pitchFamily="18" charset="0"/>
              </a:rPr>
              <a:t>math/</a:t>
            </a:r>
            <a:r>
              <a:rPr lang="en-US" altLang="zh-CN" sz="2000" b="0" i="1" dirty="0" err="1">
                <a:latin typeface="Times New Roman" pitchFamily="18" charset="0"/>
              </a:rPr>
              <a:t>testrandom.C</a:t>
            </a:r>
            <a:endParaRPr lang="en-US" altLang="zh-CN" sz="2000" b="0" i="1" dirty="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9637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F73FACF-01C1-4210-8720-B44ADDB488A9}" type="slidenum">
              <a:rPr lang="en-US" altLang="zh-CN" smtClean="0">
                <a:latin typeface="Tw Cen MT" pitchFamily="34" charset="0"/>
              </a:rPr>
              <a:pPr>
                <a:defRPr/>
              </a:pPr>
              <a:t>16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4608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err="1">
                <a:ea typeface="宋体" pitchFamily="2" charset="-122"/>
              </a:rPr>
              <a:t>MathCore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608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67333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Library with the basic Math functionality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build-able as a standalone library 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no dependency on others ROOT packages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no external dependency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Main content of </a:t>
            </a:r>
            <a:r>
              <a:rPr lang="en-US" altLang="zh-CN" i="1" dirty="0" err="1">
                <a:ea typeface="宋体" pitchFamily="2" charset="-122"/>
              </a:rPr>
              <a:t>MathCore</a:t>
            </a:r>
            <a:r>
              <a:rPr lang="en-US" altLang="zh-CN" i="1" dirty="0">
                <a:ea typeface="宋体" pitchFamily="2" charset="-12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Basic and commonly used  mathematical functions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Special and statistics (</a:t>
            </a:r>
            <a:r>
              <a:rPr lang="en-US" altLang="zh-CN" sz="2400" dirty="0" err="1">
                <a:ea typeface="宋体" pitchFamily="2" charset="-122"/>
              </a:rPr>
              <a:t>pdf</a:t>
            </a:r>
            <a:r>
              <a:rPr lang="en-US" altLang="zh-CN" sz="2400" dirty="0">
                <a:ea typeface="宋体" pitchFamily="2" charset="-122"/>
              </a:rPr>
              <a:t>, </a:t>
            </a:r>
            <a:r>
              <a:rPr lang="en-US" altLang="zh-CN" sz="2400" dirty="0" err="1">
                <a:ea typeface="宋体" pitchFamily="2" charset="-122"/>
              </a:rPr>
              <a:t>cdf</a:t>
            </a:r>
            <a:r>
              <a:rPr lang="en-US" altLang="zh-CN" sz="2400" dirty="0">
                <a:ea typeface="宋体" pitchFamily="2" charset="-122"/>
              </a:rPr>
              <a:t>) functions</a:t>
            </a:r>
            <a:r>
              <a:rPr lang="en-US" altLang="zh-CN" sz="2800" dirty="0">
                <a:ea typeface="宋体" pitchFamily="2" charset="-12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Interfaces to function and algorithm classes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Basic implementation of some numerical algorithms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3D and </a:t>
            </a:r>
            <a:r>
              <a:rPr lang="en-US" altLang="zh-CN" dirty="0" err="1">
                <a:ea typeface="宋体" pitchFamily="2" charset="-122"/>
              </a:rPr>
              <a:t>LorentzVectors</a:t>
            </a:r>
            <a:r>
              <a:rPr lang="en-US" altLang="zh-CN" dirty="0">
                <a:ea typeface="宋体" pitchFamily="2" charset="-12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Random numbers </a:t>
            </a: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5076825" y="258788"/>
            <a:ext cx="3877985" cy="3847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900" b="0" i="1" dirty="0">
                <a:latin typeface="Times New Roman" pitchFamily="18" charset="0"/>
              </a:rPr>
              <a:t>examples: $ROOTSYS/tutorials/math</a:t>
            </a:r>
            <a:r>
              <a:rPr lang="en-US" altLang="zh-CN" sz="1900" i="1" dirty="0">
                <a:latin typeface="Times New Roman" pitchFamily="18" charset="0"/>
              </a:rPr>
              <a:t> </a:t>
            </a:r>
          </a:p>
        </p:txBody>
      </p:sp>
      <p:sp>
        <p:nvSpPr>
          <p:cNvPr id="46087" name="Rectangle 5"/>
          <p:cNvSpPr>
            <a:spLocks noChangeArrowheads="1"/>
          </p:cNvSpPr>
          <p:nvPr/>
        </p:nvSpPr>
        <p:spPr bwMode="auto">
          <a:xfrm>
            <a:off x="323850" y="6524625"/>
            <a:ext cx="7312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 i="1"/>
              <a:t>http://seal.web.cern.ch/seal/MathLibs/MathCore/html/index.html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072498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89BE11DB-F183-445C-895F-F25C80032E76}" type="slidenum">
              <a:rPr lang="en-US" altLang="zh-CN" smtClean="0">
                <a:latin typeface="Tw Cen MT" pitchFamily="34" charset="0"/>
              </a:rPr>
              <a:pPr>
                <a:defRPr/>
              </a:pPr>
              <a:t>17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MathMore</a:t>
            </a:r>
          </a:p>
        </p:txBody>
      </p:sp>
      <p:sp>
        <p:nvSpPr>
          <p:cNvPr id="4710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>
                <a:ea typeface="宋体" pitchFamily="2" charset="-122"/>
              </a:rPr>
              <a:t>Library with extra mathematical functionalities</a:t>
            </a:r>
          </a:p>
          <a:p>
            <a:pPr>
              <a:lnSpc>
                <a:spcPct val="80000"/>
              </a:lnSpc>
            </a:pPr>
            <a:r>
              <a:rPr lang="en-US" altLang="zh-CN">
                <a:ea typeface="宋体" pitchFamily="2" charset="-122"/>
              </a:rPr>
              <a:t>Current content: </a:t>
            </a:r>
          </a:p>
          <a:p>
            <a:pPr lvl="1">
              <a:lnSpc>
                <a:spcPct val="80000"/>
              </a:lnSpc>
            </a:pPr>
            <a:r>
              <a:rPr lang="en-US" altLang="zh-CN" sz="2900">
                <a:ea typeface="宋体" pitchFamily="2" charset="-122"/>
              </a:rPr>
              <a:t>C++ interface to functions and algorithms from the Gnu Scientific Library (GSL)</a:t>
            </a:r>
          </a:p>
          <a:p>
            <a:pPr>
              <a:lnSpc>
                <a:spcPct val="80000"/>
              </a:lnSpc>
            </a:pPr>
            <a:r>
              <a:rPr lang="en-US" altLang="zh-CN">
                <a:ea typeface="宋体" pitchFamily="2" charset="-122"/>
              </a:rPr>
              <a:t>Mathematical functions implemented using GSL</a:t>
            </a:r>
          </a:p>
          <a:p>
            <a:pPr>
              <a:lnSpc>
                <a:spcPct val="80000"/>
              </a:lnSpc>
            </a:pPr>
            <a:r>
              <a:rPr lang="en-US" altLang="zh-CN">
                <a:ea typeface="宋体" pitchFamily="2" charset="-122"/>
              </a:rPr>
              <a:t>Algorithms currently present:  </a:t>
            </a:r>
          </a:p>
          <a:p>
            <a:pPr lvl="1">
              <a:lnSpc>
                <a:spcPct val="80000"/>
              </a:lnSpc>
            </a:pPr>
            <a:r>
              <a:rPr lang="en-US" altLang="zh-CN" sz="2900">
                <a:ea typeface="宋体" pitchFamily="2" charset="-122"/>
              </a:rPr>
              <a:t>adaptive numerical integration, derivation, root finders, interpolation,1D minimization </a:t>
            </a:r>
          </a:p>
          <a:p>
            <a:pPr>
              <a:lnSpc>
                <a:spcPct val="80000"/>
              </a:lnSpc>
            </a:pPr>
            <a:r>
              <a:rPr lang="en-US" altLang="zh-CN" sz="3000">
                <a:ea typeface="宋体" pitchFamily="2" charset="-122"/>
              </a:rPr>
              <a:t>repository for needed and useful extra Math functionality</a:t>
            </a:r>
          </a:p>
          <a:p>
            <a:pPr lvl="1">
              <a:lnSpc>
                <a:spcPct val="80000"/>
              </a:lnSpc>
            </a:pPr>
            <a:r>
              <a:rPr lang="en-US" altLang="zh-CN" sz="2900">
                <a:ea typeface="宋体" pitchFamily="2" charset="-122"/>
              </a:rPr>
              <a:t>could include other useful math libraries 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5302250" y="618828"/>
            <a:ext cx="3938899" cy="3847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900" b="0" i="1" dirty="0">
                <a:latin typeface="Times New Roman" pitchFamily="18" charset="0"/>
              </a:rPr>
              <a:t>examples: </a:t>
            </a:r>
            <a:r>
              <a:rPr lang="en-US" altLang="zh-CN" sz="1900" i="1" dirty="0">
                <a:latin typeface="Times New Roman" pitchFamily="18" charset="0"/>
              </a:rPr>
              <a:t>$ROOTSYS/tutorials/math </a:t>
            </a: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179388" y="6308725"/>
            <a:ext cx="73437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 i="1" dirty="0"/>
              <a:t>http://</a:t>
            </a:r>
            <a:r>
              <a:rPr lang="en-US" altLang="zh-CN" b="0" i="1" dirty="0" err="1"/>
              <a:t>seal.web.cern.ch</a:t>
            </a:r>
            <a:r>
              <a:rPr lang="en-US" altLang="zh-CN" b="0" i="1" dirty="0"/>
              <a:t>/seal/</a:t>
            </a:r>
            <a:r>
              <a:rPr lang="en-US" altLang="zh-CN" b="0" i="1" dirty="0" err="1"/>
              <a:t>MathLibs</a:t>
            </a:r>
            <a:r>
              <a:rPr lang="en-US" altLang="zh-CN" b="0" i="1" dirty="0"/>
              <a:t>/</a:t>
            </a:r>
            <a:r>
              <a:rPr lang="en-US" altLang="zh-CN" b="0" i="1" dirty="0" err="1"/>
              <a:t>MathMore</a:t>
            </a:r>
            <a:r>
              <a:rPr lang="en-US" altLang="zh-CN" b="0" i="1" dirty="0"/>
              <a:t>/html/</a:t>
            </a:r>
            <a:r>
              <a:rPr lang="en-US" altLang="zh-CN" b="0" i="1" dirty="0" err="1"/>
              <a:t>index.html</a:t>
            </a:r>
            <a:endParaRPr lang="zh-CN" altLang="en-US" b="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037331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29EAF545-4204-4127-977E-AADAB72906FC}" type="slidenum">
              <a:rPr lang="en-US" altLang="zh-CN" smtClean="0">
                <a:latin typeface="Tw Cen MT" pitchFamily="34" charset="0"/>
              </a:rPr>
              <a:pPr>
                <a:defRPr/>
              </a:pPr>
              <a:t>18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5120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Physics Vectors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5120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412875"/>
            <a:ext cx="8712200" cy="4525963"/>
          </a:xfrm>
        </p:spPr>
        <p:txBody>
          <a:bodyPr/>
          <a:lstStyle/>
          <a:p>
            <a:r>
              <a:rPr lang="en-US" altLang="zh-CN" sz="2500" dirty="0">
                <a:ea typeface="宋体" pitchFamily="2" charset="-122"/>
              </a:rPr>
              <a:t>The physics vector classes describe vectors in three and four dimensions and their rotation algorithms. The classes were ported to ROOT from CLHEP. see: </a:t>
            </a:r>
          </a:p>
          <a:p>
            <a:pPr>
              <a:buFont typeface="Wingdings" pitchFamily="2" charset="2"/>
              <a:buNone/>
            </a:pPr>
            <a:r>
              <a:rPr lang="en-US" altLang="zh-CN" sz="1700" i="1" dirty="0">
                <a:latin typeface="Times New Roman" pitchFamily="18" charset="0"/>
                <a:ea typeface="宋体" pitchFamily="2" charset="-122"/>
              </a:rPr>
              <a:t>	http://</a:t>
            </a:r>
            <a:r>
              <a:rPr lang="en-US" altLang="zh-CN" sz="1700" i="1" dirty="0" err="1">
                <a:latin typeface="Times New Roman" pitchFamily="18" charset="0"/>
                <a:ea typeface="宋体" pitchFamily="2" charset="-122"/>
              </a:rPr>
              <a:t>wwwinfo.cern.ch</a:t>
            </a:r>
            <a:r>
              <a:rPr lang="en-US" altLang="zh-CN" sz="1700" i="1" dirty="0">
                <a:latin typeface="Times New Roman" pitchFamily="18" charset="0"/>
                <a:ea typeface="宋体" pitchFamily="2" charset="-122"/>
              </a:rPr>
              <a:t>/</a:t>
            </a:r>
            <a:r>
              <a:rPr lang="en-US" altLang="zh-CN" sz="1700" i="1" dirty="0" err="1">
                <a:latin typeface="Times New Roman" pitchFamily="18" charset="0"/>
                <a:ea typeface="宋体" pitchFamily="2" charset="-122"/>
              </a:rPr>
              <a:t>asd</a:t>
            </a:r>
            <a:r>
              <a:rPr lang="en-US" altLang="zh-CN" sz="1700" i="1" dirty="0">
                <a:latin typeface="Times New Roman" pitchFamily="18" charset="0"/>
                <a:ea typeface="宋体" pitchFamily="2" charset="-122"/>
              </a:rPr>
              <a:t>/</a:t>
            </a:r>
            <a:r>
              <a:rPr lang="en-US" altLang="zh-CN" sz="1700" i="1" dirty="0" err="1">
                <a:latin typeface="Times New Roman" pitchFamily="18" charset="0"/>
                <a:ea typeface="宋体" pitchFamily="2" charset="-122"/>
              </a:rPr>
              <a:t>lhc</a:t>
            </a:r>
            <a:r>
              <a:rPr lang="en-US" altLang="zh-CN" sz="1700" i="1" dirty="0">
                <a:latin typeface="Times New Roman" pitchFamily="18" charset="0"/>
                <a:ea typeface="宋体" pitchFamily="2" charset="-122"/>
              </a:rPr>
              <a:t>++/</a:t>
            </a:r>
            <a:r>
              <a:rPr lang="en-US" altLang="zh-CN" sz="1700" i="1" dirty="0" err="1">
                <a:latin typeface="Times New Roman" pitchFamily="18" charset="0"/>
                <a:ea typeface="宋体" pitchFamily="2" charset="-122"/>
              </a:rPr>
              <a:t>clhep</a:t>
            </a:r>
            <a:r>
              <a:rPr lang="en-US" altLang="zh-CN" sz="1700" i="1" dirty="0">
                <a:latin typeface="Times New Roman" pitchFamily="18" charset="0"/>
                <a:ea typeface="宋体" pitchFamily="2" charset="-122"/>
              </a:rPr>
              <a:t>/manual/</a:t>
            </a:r>
            <a:r>
              <a:rPr lang="en-US" altLang="zh-CN" sz="1700" i="1" dirty="0" err="1">
                <a:latin typeface="Times New Roman" pitchFamily="18" charset="0"/>
                <a:ea typeface="宋体" pitchFamily="2" charset="-122"/>
              </a:rPr>
              <a:t>UserGuide</a:t>
            </a:r>
            <a:r>
              <a:rPr lang="en-US" altLang="zh-CN" sz="1700" i="1" dirty="0">
                <a:latin typeface="Times New Roman" pitchFamily="18" charset="0"/>
                <a:ea typeface="宋体" pitchFamily="2" charset="-122"/>
              </a:rPr>
              <a:t>/Vector/</a:t>
            </a:r>
            <a:r>
              <a:rPr lang="en-US" altLang="zh-CN" sz="1700" i="1" dirty="0" err="1">
                <a:latin typeface="Times New Roman" pitchFamily="18" charset="0"/>
                <a:ea typeface="宋体" pitchFamily="2" charset="-122"/>
              </a:rPr>
              <a:t>vector.html</a:t>
            </a:r>
            <a:endParaRPr lang="en-US" altLang="zh-CN" sz="1700" i="1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500" dirty="0">
                <a:ea typeface="宋体" pitchFamily="2" charset="-122"/>
              </a:rPr>
              <a:t>To use the physics vector classes you need to load the Physics library:</a:t>
            </a:r>
          </a:p>
          <a:p>
            <a:pPr lvl="1"/>
            <a:r>
              <a:rPr lang="en-US" altLang="zh-CN" sz="2200" b="1" dirty="0">
                <a:ea typeface="宋体" pitchFamily="2" charset="-122"/>
              </a:rPr>
              <a:t>TVector3:</a:t>
            </a:r>
            <a:r>
              <a:rPr lang="en-US" altLang="zh-CN" sz="2200" dirty="0">
                <a:ea typeface="宋体" pitchFamily="2" charset="-122"/>
              </a:rPr>
              <a:t> a general three-vector, which may be expressed in Cartesian, polar, or cylindrical coordinates. </a:t>
            </a:r>
            <a:endParaRPr lang="en-US" altLang="zh-CN" sz="2200" b="1" dirty="0">
              <a:ea typeface="宋体" pitchFamily="2" charset="-122"/>
            </a:endParaRPr>
          </a:p>
          <a:p>
            <a:pPr lvl="1"/>
            <a:r>
              <a:rPr lang="en-US" altLang="zh-CN" sz="2200" b="1" dirty="0" err="1">
                <a:ea typeface="宋体" pitchFamily="2" charset="-122"/>
              </a:rPr>
              <a:t>TLorentzVector</a:t>
            </a:r>
            <a:r>
              <a:rPr lang="en-US" altLang="zh-CN" sz="2200" b="1" dirty="0">
                <a:ea typeface="宋体" pitchFamily="2" charset="-122"/>
              </a:rPr>
              <a:t> </a:t>
            </a:r>
            <a:r>
              <a:rPr lang="en-US" altLang="zh-CN" sz="2200" dirty="0">
                <a:ea typeface="宋体" pitchFamily="2" charset="-122"/>
              </a:rPr>
              <a:t>is a general 4-vector class, which has either the description of position and time (x, y, z, t) or momentum and energy (</a:t>
            </a:r>
            <a:r>
              <a:rPr lang="en-US" altLang="zh-CN" sz="2200" dirty="0" err="1">
                <a:ea typeface="宋体" pitchFamily="2" charset="-122"/>
              </a:rPr>
              <a:t>px</a:t>
            </a:r>
            <a:r>
              <a:rPr lang="en-US" altLang="zh-CN" sz="2200" dirty="0">
                <a:ea typeface="宋体" pitchFamily="2" charset="-122"/>
              </a:rPr>
              <a:t>, </a:t>
            </a:r>
            <a:r>
              <a:rPr lang="en-US" altLang="zh-CN" sz="2200" dirty="0" err="1">
                <a:ea typeface="宋体" pitchFamily="2" charset="-122"/>
              </a:rPr>
              <a:t>py</a:t>
            </a:r>
            <a:r>
              <a:rPr lang="en-US" altLang="zh-CN" sz="2200" dirty="0">
                <a:ea typeface="宋体" pitchFamily="2" charset="-122"/>
              </a:rPr>
              <a:t>, </a:t>
            </a:r>
            <a:r>
              <a:rPr lang="en-US" altLang="zh-CN" sz="2200" dirty="0" err="1">
                <a:ea typeface="宋体" pitchFamily="2" charset="-122"/>
              </a:rPr>
              <a:t>pz</a:t>
            </a:r>
            <a:r>
              <a:rPr lang="en-US" altLang="zh-CN" sz="2200" dirty="0">
                <a:ea typeface="宋体" pitchFamily="2" charset="-122"/>
              </a:rPr>
              <a:t>, E). </a:t>
            </a:r>
          </a:p>
          <a:p>
            <a:pPr lvl="1"/>
            <a:r>
              <a:rPr lang="en-US" altLang="zh-CN" sz="2200" b="1" dirty="0" err="1">
                <a:ea typeface="宋体" pitchFamily="2" charset="-122"/>
              </a:rPr>
              <a:t>TRotation</a:t>
            </a:r>
            <a:r>
              <a:rPr lang="en-US" altLang="zh-CN" sz="2200" dirty="0">
                <a:ea typeface="宋体" pitchFamily="2" charset="-122"/>
              </a:rPr>
              <a:t> is a class describing a rotation of a </a:t>
            </a:r>
            <a:r>
              <a:rPr lang="en-US" altLang="zh-CN" sz="2200" b="1" dirty="0">
                <a:ea typeface="宋体" pitchFamily="2" charset="-122"/>
              </a:rPr>
              <a:t>TVector3</a:t>
            </a:r>
            <a:r>
              <a:rPr lang="en-US" altLang="zh-CN" sz="2200" dirty="0">
                <a:ea typeface="宋体" pitchFamily="2" charset="-122"/>
              </a:rPr>
              <a:t> object. </a:t>
            </a:r>
          </a:p>
          <a:p>
            <a:pPr lvl="1"/>
            <a:r>
              <a:rPr lang="en-US" altLang="zh-CN" sz="2200" b="1" dirty="0" err="1">
                <a:ea typeface="宋体" pitchFamily="2" charset="-122"/>
              </a:rPr>
              <a:t>TLorentzRotation</a:t>
            </a:r>
            <a:r>
              <a:rPr lang="en-US" altLang="zh-CN" sz="2200" dirty="0">
                <a:ea typeface="宋体" pitchFamily="2" charset="-122"/>
              </a:rPr>
              <a:t> is a class to describe the Lorentz transformations including Lorentz boosts and rotations.</a:t>
            </a:r>
            <a:endParaRPr lang="zh-CN" altLang="en-US" sz="2200" dirty="0">
              <a:ea typeface="宋体" pitchFamily="2" charset="-122"/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2555875" y="3500438"/>
            <a:ext cx="3910013" cy="3460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0">
                <a:latin typeface="Courier New" pitchFamily="49" charset="0"/>
              </a:rPr>
              <a:t>gSystem.Load("libPhysics.so");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04901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400" b="0" dirty="0">
                <a:solidFill>
                  <a:schemeClr val="tx2"/>
                </a:solidFill>
                <a:latin typeface="Tw Cen MT" charset="0"/>
              </a:rPr>
              <a:t>国科大科创培训</a:t>
            </a:r>
            <a:r>
              <a:rPr lang="en-US" altLang="zh-CN" sz="1400" b="0" dirty="0">
                <a:solidFill>
                  <a:schemeClr val="tx2"/>
                </a:solidFill>
                <a:latin typeface="Tw Cen MT" charset="0"/>
              </a:rPr>
              <a:t>2021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5CBDF0B-0012-D740-B5B6-D7B4FC1D1436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3316" name="Rectangle 2"/>
          <p:cNvSpPr>
            <a:spLocks noGrp="1"/>
          </p:cNvSpPr>
          <p:nvPr>
            <p:ph type="body" idx="4294967295"/>
          </p:nvPr>
        </p:nvSpPr>
        <p:spPr>
          <a:xfrm>
            <a:off x="0" y="3068638"/>
            <a:ext cx="9144000" cy="2768600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kumimoji="0" lang="en-US" altLang="zh-CN" sz="6100" b="1"/>
              <a:t>Trees</a:t>
            </a:r>
          </a:p>
        </p:txBody>
      </p:sp>
    </p:spTree>
    <p:extLst>
      <p:ext uri="{BB962C8B-B14F-4D97-AF65-F5344CB8AC3E}">
        <p14:creationId xmlns:p14="http://schemas.microsoft.com/office/powerpoint/2010/main" val="70894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1800" b="1" dirty="0">
                <a:latin typeface="Courier New" charset="0"/>
                <a:ea typeface="Courier New" charset="0"/>
                <a:cs typeface="Courier New" charset="0"/>
              </a:rPr>
              <a:t>在科创服务器上加载</a:t>
            </a:r>
            <a:r>
              <a:rPr lang="en-US" altLang="zh-CN" sz="1800" b="1" dirty="0">
                <a:latin typeface="Courier New" charset="0"/>
                <a:ea typeface="Courier New" charset="0"/>
                <a:cs typeface="Courier New" charset="0"/>
              </a:rPr>
              <a:t>ROOT</a:t>
            </a:r>
            <a:r>
              <a:rPr lang="zh-CN" altLang="en-US" sz="1800" b="1" dirty="0">
                <a:latin typeface="Courier New" charset="0"/>
                <a:ea typeface="Courier New" charset="0"/>
                <a:cs typeface="Courier New" charset="0"/>
              </a:rPr>
              <a:t>环境</a:t>
            </a:r>
            <a:br>
              <a:rPr lang="en-US" altLang="zh-CN" sz="1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zh-CN" altLang="en-US" sz="1800" b="1" dirty="0">
                <a:latin typeface="Courier New" charset="0"/>
                <a:ea typeface="Courier New" charset="0"/>
                <a:cs typeface="Courier New" charset="0"/>
              </a:rPr>
              <a:t>在个人主目录下，在</a:t>
            </a:r>
            <a:r>
              <a:rPr lang="en-US" altLang="zh-CN" sz="1800" b="1" dirty="0"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altLang="zh-CN" sz="1800" b="1" dirty="0" err="1">
                <a:latin typeface="Courier New" charset="0"/>
                <a:ea typeface="Courier New" charset="0"/>
                <a:cs typeface="Courier New" charset="0"/>
              </a:rPr>
              <a:t>bashrc</a:t>
            </a:r>
            <a:r>
              <a:rPr lang="zh-CN" altLang="en-US" sz="1800" b="1" dirty="0">
                <a:latin typeface="Courier New" charset="0"/>
                <a:ea typeface="Courier New" charset="0"/>
                <a:cs typeface="Courier New" charset="0"/>
              </a:rPr>
              <a:t>文件中加入如下命令：</a:t>
            </a:r>
            <a:br>
              <a:rPr lang="en-US" altLang="zh-CN" sz="1800" b="1" dirty="0">
                <a:latin typeface="Courier New" charset="0"/>
                <a:ea typeface="Courier New" charset="0"/>
                <a:cs typeface="Courier New" charset="0"/>
              </a:rPr>
            </a:br>
            <a:br>
              <a:rPr lang="en-US" altLang="zh-CN" sz="18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zh-CN" sz="1600" dirty="0">
                <a:latin typeface="Courier New" charset="0"/>
                <a:ea typeface="Courier New" charset="0"/>
                <a:cs typeface="Courier New" charset="0"/>
              </a:rPr>
              <a:t>source</a:t>
            </a:r>
            <a:r>
              <a:rPr lang="zh-CN" alt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lzuhep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sw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/root_v5.34.18/bin/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thisroot.sh</a:t>
            </a:r>
            <a:br>
              <a:rPr lang="en-US" sz="1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export PATH=/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cvmfs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common.ihep.ac.cn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/software/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hepjob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/bin/:/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cvmfs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container.ihep.ac.cn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/bin/:$PATH</a:t>
            </a:r>
          </a:p>
          <a:p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zh-CN" altLang="en-US" sz="1800" dirty="0">
                <a:latin typeface="Courier New" charset="0"/>
                <a:ea typeface="Courier New" charset="0"/>
                <a:cs typeface="Courier New" charset="0"/>
              </a:rPr>
              <a:t>运行</a:t>
            </a:r>
            <a:br>
              <a:rPr lang="en-US" altLang="zh-CN" sz="1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zh-CN" sz="1800" dirty="0">
                <a:latin typeface="Courier New" charset="0"/>
                <a:ea typeface="Courier New" charset="0"/>
                <a:cs typeface="Courier New" charset="0"/>
              </a:rPr>
              <a:t>&gt;</a:t>
            </a:r>
            <a:r>
              <a:rPr lang="zh-CN" alt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zh-CN" sz="1800" dirty="0" err="1">
                <a:latin typeface="Courier New" charset="0"/>
                <a:ea typeface="Courier New" charset="0"/>
                <a:cs typeface="Courier New" charset="0"/>
              </a:rPr>
              <a:t>hep_container</a:t>
            </a:r>
            <a:r>
              <a:rPr lang="en-US" altLang="zh-CN" sz="1800" dirty="0">
                <a:latin typeface="Courier New" charset="0"/>
                <a:ea typeface="Courier New" charset="0"/>
                <a:cs typeface="Courier New" charset="0"/>
              </a:rPr>
              <a:t> shell SL6</a:t>
            </a:r>
            <a:br>
              <a:rPr lang="en-US" altLang="zh-CN" sz="1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zh-CN" sz="1800" dirty="0">
                <a:latin typeface="Courier New" charset="0"/>
                <a:ea typeface="Courier New" charset="0"/>
                <a:cs typeface="Courier New" charset="0"/>
              </a:rPr>
              <a:t>&gt;</a:t>
            </a:r>
            <a:r>
              <a:rPr lang="zh-CN" alt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zh-CN" sz="1800" dirty="0">
                <a:latin typeface="Courier New" charset="0"/>
                <a:ea typeface="Courier New" charset="0"/>
                <a:cs typeface="Courier New" charset="0"/>
              </a:rPr>
              <a:t>root</a:t>
            </a:r>
            <a:r>
              <a:rPr lang="zh-CN" alt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altLang="zh-CN" sz="1800" dirty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altLang="zh-CN" sz="1800" dirty="0">
                <a:latin typeface="Courier New" charset="0"/>
                <a:ea typeface="Courier New" charset="0"/>
                <a:cs typeface="Courier New" charset="0"/>
              </a:rPr>
              <a:t>l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DB0EF36-5551-7B4D-8AC8-5B95AC08B506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717032"/>
            <a:ext cx="3545976" cy="218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6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9B604D6-BF02-3F4E-A0D8-8D60AF0A31BB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Why Should You Use a Tree?</a:t>
            </a:r>
            <a:endParaRPr kumimoji="0" lang="zh-CN" altLang="en-US"/>
          </a:p>
        </p:txBody>
      </p:sp>
      <p:sp>
        <p:nvSpPr>
          <p:cNvPr id="14341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57338"/>
            <a:ext cx="8531225" cy="4525962"/>
          </a:xfrm>
        </p:spPr>
        <p:txBody>
          <a:bodyPr/>
          <a:lstStyle/>
          <a:p>
            <a:r>
              <a:rPr kumimoji="0" lang="en-US" altLang="zh-CN" sz="2500" dirty="0"/>
              <a:t>to store large quantities of same-class objects</a:t>
            </a:r>
          </a:p>
          <a:p>
            <a:r>
              <a:rPr kumimoji="0" lang="en-US" altLang="zh-CN" sz="2500" dirty="0"/>
              <a:t>ROOT has designed the </a:t>
            </a:r>
            <a:r>
              <a:rPr kumimoji="0" lang="en-US" altLang="zh-CN" sz="2500" b="1" dirty="0" err="1"/>
              <a:t>TTree</a:t>
            </a:r>
            <a:r>
              <a:rPr kumimoji="0" lang="en-US" altLang="zh-CN" sz="2500" dirty="0"/>
              <a:t> and </a:t>
            </a:r>
            <a:r>
              <a:rPr kumimoji="0" lang="en-US" altLang="zh-CN" sz="2500" b="1" dirty="0" err="1"/>
              <a:t>TNtuple</a:t>
            </a:r>
            <a:r>
              <a:rPr kumimoji="0" lang="en-US" altLang="zh-CN" sz="2500" dirty="0"/>
              <a:t> classes </a:t>
            </a:r>
          </a:p>
          <a:p>
            <a:pPr lvl="1"/>
            <a:r>
              <a:rPr kumimoji="0" lang="en-US" altLang="zh-CN" sz="2400" dirty="0"/>
              <a:t>The </a:t>
            </a:r>
            <a:r>
              <a:rPr kumimoji="0" lang="en-US" altLang="zh-CN" sz="2400" b="1" dirty="0" err="1"/>
              <a:t>TTree</a:t>
            </a:r>
            <a:r>
              <a:rPr kumimoji="0" lang="en-US" altLang="zh-CN" sz="2400" dirty="0"/>
              <a:t> class is optimized to reduce disk space and enhance access speed</a:t>
            </a:r>
          </a:p>
          <a:p>
            <a:pPr lvl="1"/>
            <a:r>
              <a:rPr kumimoji="0" lang="en-US" altLang="zh-CN" sz="2400" dirty="0"/>
              <a:t>A </a:t>
            </a:r>
            <a:r>
              <a:rPr kumimoji="0" lang="en-US" altLang="zh-CN" sz="2400" b="1" dirty="0" err="1"/>
              <a:t>TNtuple</a:t>
            </a:r>
            <a:r>
              <a:rPr kumimoji="0" lang="en-US" altLang="zh-CN" sz="2400" dirty="0"/>
              <a:t> is a </a:t>
            </a:r>
            <a:r>
              <a:rPr kumimoji="0" lang="en-US" altLang="zh-CN" sz="2400" b="1" dirty="0" err="1"/>
              <a:t>TTree</a:t>
            </a:r>
            <a:r>
              <a:rPr kumimoji="0" lang="en-US" altLang="zh-CN" sz="2400" dirty="0"/>
              <a:t> that is limited to only hold floating-point numbers</a:t>
            </a:r>
          </a:p>
          <a:p>
            <a:pPr lvl="1"/>
            <a:r>
              <a:rPr kumimoji="0" lang="en-US" altLang="zh-CN" sz="2400" dirty="0"/>
              <a:t>a </a:t>
            </a:r>
            <a:r>
              <a:rPr kumimoji="0" lang="en-US" altLang="zh-CN" sz="2400" b="1" dirty="0" err="1"/>
              <a:t>TTree</a:t>
            </a:r>
            <a:r>
              <a:rPr kumimoji="0" lang="en-US" altLang="zh-CN" sz="2400" dirty="0"/>
              <a:t> can hold all kind of data, such as objects or arrays in addition to all the simple types.</a:t>
            </a:r>
          </a:p>
          <a:p>
            <a:r>
              <a:rPr kumimoji="0" lang="en-US" altLang="zh-CN" sz="2500" dirty="0"/>
              <a:t>When using a </a:t>
            </a:r>
            <a:r>
              <a:rPr kumimoji="0" lang="en-US" altLang="zh-CN" sz="2500" b="1" dirty="0" err="1"/>
              <a:t>TTree</a:t>
            </a:r>
            <a:r>
              <a:rPr kumimoji="0" lang="en-US" altLang="zh-CN" sz="2500" dirty="0"/>
              <a:t>, objects are collected and written a bunch at a time, where the </a:t>
            </a:r>
            <a:r>
              <a:rPr kumimoji="0" lang="en-US" altLang="zh-CN" sz="2500" b="1" dirty="0" err="1"/>
              <a:t>TTree</a:t>
            </a:r>
            <a:r>
              <a:rPr kumimoji="0" lang="en-US" altLang="zh-CN" sz="2500" dirty="0"/>
              <a:t> takes advantage of compression</a:t>
            </a:r>
          </a:p>
          <a:p>
            <a:pPr lvl="1"/>
            <a:r>
              <a:rPr kumimoji="0" lang="en-US" altLang="zh-CN" dirty="0"/>
              <a:t>reduce the header of each object</a:t>
            </a:r>
          </a:p>
          <a:p>
            <a:pPr lvl="1"/>
            <a:r>
              <a:rPr kumimoji="0" lang="en-US" altLang="zh-CN" dirty="0"/>
              <a:t>optimize the data access </a:t>
            </a:r>
            <a:endParaRPr kumimoji="0" lang="zh-CN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178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907E9DE-408B-C845-90BA-507C8FF220BE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765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 sz="3600"/>
              <a:t>Examples for Writing and Reading Trees</a:t>
            </a:r>
            <a:endParaRPr kumimoji="0" lang="zh-CN" altLang="en-US" sz="3600"/>
          </a:p>
        </p:txBody>
      </p:sp>
      <p:sp>
        <p:nvSpPr>
          <p:cNvPr id="2765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00200"/>
            <a:ext cx="8712200" cy="4525963"/>
          </a:xfrm>
        </p:spPr>
        <p:txBody>
          <a:bodyPr/>
          <a:lstStyle/>
          <a:p>
            <a:r>
              <a:rPr kumimoji="0" lang="en-US" altLang="zh-CN" dirty="0"/>
              <a:t>examples: </a:t>
            </a:r>
            <a:r>
              <a:rPr kumimoji="0" lang="en-US" altLang="zh-CN" sz="2500" i="1" dirty="0">
                <a:latin typeface="Times New Roman" charset="0"/>
              </a:rPr>
              <a:t>$ROOTSYS/tutorials/tree</a:t>
            </a:r>
            <a:endParaRPr kumimoji="0" lang="en-US" altLang="zh-CN" dirty="0"/>
          </a:p>
          <a:p>
            <a:pPr lvl="1"/>
            <a:r>
              <a:rPr kumimoji="0" lang="en-US" altLang="zh-CN" dirty="0"/>
              <a:t>tree1.C:</a:t>
            </a:r>
            <a:r>
              <a:rPr kumimoji="0" lang="en-US" altLang="zh-CN" sz="2400" dirty="0"/>
              <a:t>a tree with several simple (integers and floating point) variables.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/>
              <a:t>Copy</a:t>
            </a:r>
            <a:r>
              <a:rPr lang="zh-CN" altLang="en-US" sz="2400" dirty="0"/>
              <a:t> </a:t>
            </a:r>
            <a:r>
              <a:rPr lang="en-US" altLang="zh-CN" sz="2400" dirty="0"/>
              <a:t>tree1.C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your</a:t>
            </a:r>
            <a:r>
              <a:rPr lang="zh-CN" altLang="en-US" sz="2400" dirty="0"/>
              <a:t> </a:t>
            </a:r>
            <a:r>
              <a:rPr lang="en-US" altLang="zh-CN" sz="2400" dirty="0"/>
              <a:t>own</a:t>
            </a:r>
            <a:r>
              <a:rPr lang="zh-CN" altLang="en-US" sz="2400" dirty="0"/>
              <a:t> </a:t>
            </a:r>
            <a:r>
              <a:rPr lang="en-US" altLang="zh-CN" sz="2400" dirty="0"/>
              <a:t>working</a:t>
            </a:r>
            <a:r>
              <a:rPr lang="zh-CN" altLang="en-US" sz="2400" dirty="0"/>
              <a:t> </a:t>
            </a:r>
            <a:r>
              <a:rPr lang="en-US" altLang="zh-CN" sz="2400" dirty="0"/>
              <a:t>directory</a:t>
            </a:r>
          </a:p>
          <a:p>
            <a:pPr lvl="1"/>
            <a:r>
              <a:rPr lang="en-US" altLang="zh-CN" sz="2400" dirty="0"/>
              <a:t>Do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kumimoji="0" lang="en-US" altLang="zh-CN" sz="2400" dirty="0"/>
              <a:t>the</a:t>
            </a:r>
            <a:r>
              <a:rPr kumimoji="0" lang="zh-CN" altLang="en-US" sz="2400" dirty="0"/>
              <a:t> </a:t>
            </a:r>
            <a:r>
              <a:rPr kumimoji="0" lang="en-US" altLang="zh-CN" sz="2400" dirty="0"/>
              <a:t>below</a:t>
            </a:r>
            <a:r>
              <a:rPr kumimoji="0" lang="zh-CN" altLang="en-US" sz="2400" dirty="0"/>
              <a:t> </a:t>
            </a:r>
            <a:r>
              <a:rPr kumimoji="0" lang="en-US" altLang="zh-CN" sz="2400" dirty="0"/>
              <a:t>ways</a:t>
            </a:r>
            <a:r>
              <a:rPr kumimoji="0" lang="zh-CN" altLang="en-US" sz="2400" dirty="0"/>
              <a:t> </a:t>
            </a:r>
            <a:r>
              <a:rPr kumimoji="0" lang="en-US" altLang="zh-CN" sz="2400" dirty="0"/>
              <a:t>to</a:t>
            </a:r>
            <a:r>
              <a:rPr kumimoji="0" lang="zh-CN" altLang="en-US" sz="2400" dirty="0"/>
              <a:t> </a:t>
            </a:r>
            <a:r>
              <a:rPr kumimoji="0" lang="en-US" altLang="zh-CN" sz="2400" dirty="0"/>
              <a:t>run</a:t>
            </a:r>
            <a:r>
              <a:rPr kumimoji="0" lang="zh-CN" altLang="en-US" sz="2400" dirty="0"/>
              <a:t> </a:t>
            </a:r>
            <a:r>
              <a:rPr kumimoji="0" lang="en-US" altLang="zh-CN" sz="2400" dirty="0"/>
              <a:t>the</a:t>
            </a:r>
            <a:r>
              <a:rPr kumimoji="0" lang="zh-CN" altLang="en-US" sz="2400" dirty="0"/>
              <a:t> </a:t>
            </a:r>
            <a:r>
              <a:rPr kumimoji="0" lang="en-US" altLang="zh-CN" sz="2400" dirty="0"/>
              <a:t>code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539750" y="4965700"/>
            <a:ext cx="8280722" cy="107721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 dirty="0">
                <a:latin typeface="Courier New" charset="0"/>
              </a:rPr>
              <a:t>// These examples can be run in many different ways: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 way1: </a:t>
            </a:r>
            <a:r>
              <a:rPr lang="en-US" altLang="zh-CN" sz="1600" dirty="0">
                <a:latin typeface="Courier New" charset="0"/>
              </a:rPr>
              <a:t>.x tree1.C</a:t>
            </a:r>
            <a:r>
              <a:rPr lang="en-US" altLang="zh-CN" sz="1600" b="0" dirty="0">
                <a:latin typeface="Courier New" charset="0"/>
              </a:rPr>
              <a:t> using the CINT interpreter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 way2: </a:t>
            </a:r>
            <a:r>
              <a:rPr lang="en-US" altLang="zh-CN" sz="1600" dirty="0">
                <a:latin typeface="Courier New" charset="0"/>
              </a:rPr>
              <a:t>.x tree1.C++</a:t>
            </a:r>
            <a:r>
              <a:rPr lang="en-US" altLang="zh-CN" sz="1600" b="0" dirty="0">
                <a:latin typeface="Courier New" charset="0"/>
              </a:rPr>
              <a:t> using the automatic compiler interface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 way3: </a:t>
            </a:r>
            <a:r>
              <a:rPr lang="en-US" altLang="zh-CN" sz="1600" dirty="0">
                <a:latin typeface="Courier New" charset="0"/>
              </a:rPr>
              <a:t>.L tree1.C </a:t>
            </a:r>
            <a:r>
              <a:rPr lang="en-US" altLang="zh-CN" sz="1600" b="0" dirty="0">
                <a:latin typeface="Courier New" charset="0"/>
              </a:rPr>
              <a:t>or</a:t>
            </a:r>
            <a:r>
              <a:rPr lang="en-US" altLang="zh-CN" sz="1600" dirty="0">
                <a:latin typeface="Courier New" charset="0"/>
              </a:rPr>
              <a:t> .L tree1.C++</a:t>
            </a:r>
            <a:r>
              <a:rPr lang="en-US" altLang="zh-CN" sz="1600" b="0" dirty="0">
                <a:latin typeface="Courier New" charset="0"/>
              </a:rPr>
              <a:t>,</a:t>
            </a:r>
            <a:r>
              <a:rPr lang="en-US" altLang="zh-CN" sz="1600" dirty="0">
                <a:latin typeface="Courier New" charset="0"/>
              </a:rPr>
              <a:t> </a:t>
            </a:r>
            <a:r>
              <a:rPr lang="en-US" altLang="zh-CN" sz="1600" b="0" dirty="0">
                <a:latin typeface="Courier New" charset="0"/>
              </a:rPr>
              <a:t>then execute functions</a:t>
            </a:r>
            <a:r>
              <a:rPr lang="zh-CN" altLang="en-US" sz="1600" b="0" dirty="0">
                <a:latin typeface="Courier New" charset="0"/>
              </a:rPr>
              <a:t> </a:t>
            </a:r>
            <a:r>
              <a:rPr lang="en-US" altLang="zh-CN" sz="1600" dirty="0">
                <a:latin typeface="Courier New" charset="0"/>
              </a:rPr>
              <a:t>tree1()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40918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Write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TTree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0263B75-91CF-4BCD-9280-944D54283D9A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" y="1565989"/>
            <a:ext cx="8282880" cy="5047536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 dirty="0">
                <a:latin typeface="Courier New" charset="0"/>
              </a:rPr>
              <a:t>void tree1w(){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//create a Tree file tree1.root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//create the file, the Tree and a few branches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dirty="0" err="1">
                <a:latin typeface="Courier New" charset="0"/>
              </a:rPr>
              <a:t>TFile</a:t>
            </a:r>
            <a:r>
              <a:rPr lang="en-US" altLang="zh-CN" sz="1400" dirty="0">
                <a:latin typeface="Courier New" charset="0"/>
              </a:rPr>
              <a:t> f(“tree1.root”,“recreate”); 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dirty="0" err="1">
                <a:latin typeface="Courier New" charset="0"/>
              </a:rPr>
              <a:t>TTree</a:t>
            </a:r>
            <a:r>
              <a:rPr lang="en-US" altLang="zh-CN" sz="1400" dirty="0">
                <a:latin typeface="Courier New" charset="0"/>
              </a:rPr>
              <a:t> t1(“t1”,“a simple Tree with simple variables”); 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dirty="0" err="1">
                <a:latin typeface="Courier New" charset="0"/>
              </a:rPr>
              <a:t>Float_t</a:t>
            </a:r>
            <a:r>
              <a:rPr lang="en-US" altLang="zh-CN" sz="1400" dirty="0">
                <a:latin typeface="Courier New" charset="0"/>
              </a:rPr>
              <a:t> 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, </a:t>
            </a:r>
            <a:r>
              <a:rPr lang="en-US" altLang="zh-CN" sz="1400" dirty="0" err="1">
                <a:latin typeface="Courier New" charset="0"/>
              </a:rPr>
              <a:t>py</a:t>
            </a:r>
            <a:r>
              <a:rPr lang="en-US" altLang="zh-CN" sz="1400" dirty="0">
                <a:latin typeface="Courier New" charset="0"/>
              </a:rPr>
              <a:t>, </a:t>
            </a:r>
            <a:r>
              <a:rPr lang="en-US" altLang="zh-CN" sz="1400" dirty="0" err="1">
                <a:latin typeface="Courier New" charset="0"/>
              </a:rPr>
              <a:t>pz</a:t>
            </a:r>
            <a:r>
              <a:rPr lang="en-US" altLang="zh-CN" sz="1400" dirty="0">
                <a:latin typeface="Courier New" charset="0"/>
              </a:rPr>
              <a:t>;   </a:t>
            </a:r>
            <a:r>
              <a:rPr lang="en-US" altLang="zh-CN" sz="1400" dirty="0" err="1">
                <a:latin typeface="Courier New" charset="0"/>
              </a:rPr>
              <a:t>Double_t</a:t>
            </a:r>
            <a:r>
              <a:rPr lang="en-US" altLang="zh-CN" sz="1400" dirty="0">
                <a:latin typeface="Courier New" charset="0"/>
              </a:rPr>
              <a:t> random;   </a:t>
            </a:r>
            <a:r>
              <a:rPr lang="en-US" altLang="zh-CN" sz="1400" dirty="0" err="1">
                <a:latin typeface="Courier New" charset="0"/>
              </a:rPr>
              <a:t>Int_t</a:t>
            </a:r>
            <a:r>
              <a:rPr lang="en-US" altLang="zh-CN" sz="1400" dirty="0">
                <a:latin typeface="Courier New" charset="0"/>
              </a:rPr>
              <a:t> </a:t>
            </a:r>
            <a:r>
              <a:rPr lang="en-US" altLang="zh-CN" sz="1400" dirty="0" err="1">
                <a:latin typeface="Courier New" charset="0"/>
              </a:rPr>
              <a:t>ev</a:t>
            </a:r>
            <a:r>
              <a:rPr lang="en-US" altLang="zh-CN" sz="1400" dirty="0">
                <a:latin typeface="Courier New" charset="0"/>
              </a:rPr>
              <a:t>;   t1.Branch(“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,“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/F”); 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dirty="0">
                <a:latin typeface="Courier New" charset="0"/>
              </a:rPr>
              <a:t>t1.Branch(“</a:t>
            </a:r>
            <a:r>
              <a:rPr lang="en-US" altLang="zh-CN" sz="1400" dirty="0" err="1">
                <a:latin typeface="Courier New" charset="0"/>
              </a:rPr>
              <a:t>py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py</a:t>
            </a:r>
            <a:r>
              <a:rPr lang="en-US" altLang="zh-CN" sz="1400" dirty="0">
                <a:latin typeface="Courier New" charset="0"/>
              </a:rPr>
              <a:t>,“</a:t>
            </a:r>
            <a:r>
              <a:rPr lang="en-US" altLang="zh-CN" sz="1400" dirty="0" err="1">
                <a:latin typeface="Courier New" charset="0"/>
              </a:rPr>
              <a:t>py</a:t>
            </a:r>
            <a:r>
              <a:rPr lang="en-US" altLang="zh-CN" sz="1400" dirty="0">
                <a:latin typeface="Courier New" charset="0"/>
              </a:rPr>
              <a:t>/F”); 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dirty="0">
                <a:latin typeface="Courier New" charset="0"/>
              </a:rPr>
              <a:t>t1.Branch(“</a:t>
            </a:r>
            <a:r>
              <a:rPr lang="en-US" altLang="zh-CN" sz="1400" dirty="0" err="1">
                <a:latin typeface="Courier New" charset="0"/>
              </a:rPr>
              <a:t>pz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pz</a:t>
            </a:r>
            <a:r>
              <a:rPr lang="en-US" altLang="zh-CN" sz="1400" dirty="0">
                <a:latin typeface="Courier New" charset="0"/>
              </a:rPr>
              <a:t>,“</a:t>
            </a:r>
            <a:r>
              <a:rPr lang="en-US" altLang="zh-CN" sz="1400" dirty="0" err="1">
                <a:latin typeface="Courier New" charset="0"/>
              </a:rPr>
              <a:t>pz</a:t>
            </a:r>
            <a:r>
              <a:rPr lang="en-US" altLang="zh-CN" sz="1400" dirty="0">
                <a:latin typeface="Courier New" charset="0"/>
              </a:rPr>
              <a:t>/F”); 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dirty="0">
                <a:latin typeface="Courier New" charset="0"/>
              </a:rPr>
              <a:t>t1.Branch(“</a:t>
            </a:r>
            <a:r>
              <a:rPr lang="en-US" altLang="zh-CN" sz="1400" dirty="0" err="1">
                <a:latin typeface="Courier New" charset="0"/>
              </a:rPr>
              <a:t>random”,&amp;random,“random</a:t>
            </a:r>
            <a:r>
              <a:rPr lang="en-US" altLang="zh-CN" sz="1400" dirty="0">
                <a:latin typeface="Courier New" charset="0"/>
              </a:rPr>
              <a:t>/D”); 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dirty="0">
                <a:latin typeface="Courier New" charset="0"/>
              </a:rPr>
              <a:t>t1.Branch(“</a:t>
            </a:r>
            <a:r>
              <a:rPr lang="en-US" altLang="zh-CN" sz="1400" dirty="0" err="1">
                <a:latin typeface="Courier New" charset="0"/>
              </a:rPr>
              <a:t>ev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ev</a:t>
            </a:r>
            <a:r>
              <a:rPr lang="en-US" altLang="zh-CN" sz="1400" dirty="0">
                <a:latin typeface="Courier New" charset="0"/>
              </a:rPr>
              <a:t>,“</a:t>
            </a:r>
            <a:r>
              <a:rPr lang="en-US" altLang="zh-CN" sz="1400" dirty="0" err="1">
                <a:latin typeface="Courier New" charset="0"/>
              </a:rPr>
              <a:t>ev</a:t>
            </a:r>
            <a:r>
              <a:rPr lang="en-US" altLang="zh-CN" sz="1400" dirty="0">
                <a:latin typeface="Courier New" charset="0"/>
              </a:rPr>
              <a:t>/I”); 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//fill the tree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for (</a:t>
            </a:r>
            <a:r>
              <a:rPr lang="en-US" altLang="zh-CN" sz="1400" b="0" dirty="0" err="1">
                <a:latin typeface="Courier New" charset="0"/>
              </a:rPr>
              <a:t>Int_t</a:t>
            </a:r>
            <a:r>
              <a:rPr lang="en-US" altLang="zh-CN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i</a:t>
            </a:r>
            <a:r>
              <a:rPr lang="en-US" altLang="zh-CN" sz="1400" b="0" dirty="0">
                <a:latin typeface="Courier New" charset="0"/>
              </a:rPr>
              <a:t>=0;i&lt;10000;i++) {  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zh-CN" altLang="en-US" sz="1400" b="0" dirty="0">
                <a:latin typeface="Courier New" charset="0"/>
              </a:rPr>
              <a:t>	</a:t>
            </a:r>
            <a:r>
              <a:rPr lang="en-US" altLang="zh-CN" sz="1400" b="0" dirty="0" err="1">
                <a:latin typeface="Courier New" charset="0"/>
              </a:rPr>
              <a:t>gRandom</a:t>
            </a:r>
            <a:r>
              <a:rPr lang="en-US" altLang="zh-CN" sz="1400" b="0" dirty="0">
                <a:latin typeface="Courier New" charset="0"/>
              </a:rPr>
              <a:t>-&gt;</a:t>
            </a:r>
            <a:r>
              <a:rPr lang="en-US" altLang="zh-CN" sz="1400" b="0" dirty="0" err="1">
                <a:latin typeface="Courier New" charset="0"/>
              </a:rPr>
              <a:t>Rannor</a:t>
            </a:r>
            <a:r>
              <a:rPr lang="en-US" altLang="zh-CN" sz="1400" b="0" dirty="0">
                <a:latin typeface="Courier New" charset="0"/>
              </a:rPr>
              <a:t>(</a:t>
            </a:r>
            <a:r>
              <a:rPr lang="en-US" altLang="zh-CN" sz="1400" b="0" dirty="0" err="1">
                <a:latin typeface="Courier New" charset="0"/>
              </a:rPr>
              <a:t>px,py</a:t>
            </a:r>
            <a:r>
              <a:rPr lang="en-US" altLang="zh-CN" sz="1400" b="0" dirty="0">
                <a:latin typeface="Courier New" charset="0"/>
              </a:rPr>
              <a:t>);  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zh-CN" altLang="en-US" sz="1400" b="0" dirty="0">
                <a:latin typeface="Courier New" charset="0"/>
              </a:rPr>
              <a:t>	</a:t>
            </a:r>
            <a:r>
              <a:rPr lang="en-US" altLang="zh-CN" sz="1400" b="0" dirty="0" err="1">
                <a:latin typeface="Courier New" charset="0"/>
              </a:rPr>
              <a:t>pz</a:t>
            </a:r>
            <a:r>
              <a:rPr lang="en-US" altLang="zh-CN" sz="1400" b="0" dirty="0">
                <a:latin typeface="Courier New" charset="0"/>
              </a:rPr>
              <a:t> = </a:t>
            </a:r>
            <a:r>
              <a:rPr lang="en-US" altLang="zh-CN" sz="1400" b="0" dirty="0" err="1">
                <a:latin typeface="Courier New" charset="0"/>
              </a:rPr>
              <a:t>px</a:t>
            </a:r>
            <a:r>
              <a:rPr lang="en-US" altLang="zh-CN" sz="1400" b="0" dirty="0">
                <a:latin typeface="Courier New" charset="0"/>
              </a:rPr>
              <a:t>*</a:t>
            </a:r>
            <a:r>
              <a:rPr lang="en-US" altLang="zh-CN" sz="1400" b="0" dirty="0" err="1">
                <a:latin typeface="Courier New" charset="0"/>
              </a:rPr>
              <a:t>px</a:t>
            </a:r>
            <a:r>
              <a:rPr lang="en-US" altLang="zh-CN" sz="1400" b="0" dirty="0">
                <a:latin typeface="Courier New" charset="0"/>
              </a:rPr>
              <a:t> + </a:t>
            </a:r>
            <a:r>
              <a:rPr lang="en-US" altLang="zh-CN" sz="1400" b="0" dirty="0" err="1">
                <a:latin typeface="Courier New" charset="0"/>
              </a:rPr>
              <a:t>py</a:t>
            </a:r>
            <a:r>
              <a:rPr lang="en-US" altLang="zh-CN" sz="1400" b="0" dirty="0">
                <a:latin typeface="Courier New" charset="0"/>
              </a:rPr>
              <a:t>*</a:t>
            </a:r>
            <a:r>
              <a:rPr lang="en-US" altLang="zh-CN" sz="1400" b="0" dirty="0" err="1">
                <a:latin typeface="Courier New" charset="0"/>
              </a:rPr>
              <a:t>py</a:t>
            </a:r>
            <a:r>
              <a:rPr lang="en-US" altLang="zh-CN" sz="1400" b="0" dirty="0">
                <a:latin typeface="Courier New" charset="0"/>
              </a:rPr>
              <a:t>;  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zh-CN" altLang="en-US" sz="1400" b="0" dirty="0">
                <a:latin typeface="Courier New" charset="0"/>
              </a:rPr>
              <a:t>	</a:t>
            </a:r>
            <a:r>
              <a:rPr lang="en-US" altLang="zh-CN" sz="1400" b="0" dirty="0">
                <a:latin typeface="Courier New" charset="0"/>
              </a:rPr>
              <a:t>random = </a:t>
            </a:r>
            <a:r>
              <a:rPr lang="en-US" altLang="zh-CN" sz="1400" b="0" dirty="0" err="1">
                <a:latin typeface="Courier New" charset="0"/>
              </a:rPr>
              <a:t>gRandom</a:t>
            </a:r>
            <a:r>
              <a:rPr lang="en-US" altLang="zh-CN" sz="1400" b="0" dirty="0">
                <a:latin typeface="Courier New" charset="0"/>
              </a:rPr>
              <a:t>-&gt;</a:t>
            </a:r>
            <a:r>
              <a:rPr lang="en-US" altLang="zh-CN" sz="1400" b="0" dirty="0" err="1">
                <a:latin typeface="Courier New" charset="0"/>
              </a:rPr>
              <a:t>Rndm</a:t>
            </a:r>
            <a:r>
              <a:rPr lang="en-US" altLang="zh-CN" sz="1400" b="0" dirty="0">
                <a:latin typeface="Courier New" charset="0"/>
              </a:rPr>
              <a:t>();  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zh-CN" altLang="en-US" sz="1400" b="0" dirty="0">
                <a:latin typeface="Courier New" charset="0"/>
              </a:rPr>
              <a:t>	</a:t>
            </a:r>
            <a:r>
              <a:rPr lang="en-US" altLang="zh-CN" sz="1400" b="0" dirty="0" err="1">
                <a:latin typeface="Courier New" charset="0"/>
              </a:rPr>
              <a:t>ev</a:t>
            </a:r>
            <a:r>
              <a:rPr lang="en-US" altLang="zh-CN" sz="1400" b="0" dirty="0">
                <a:latin typeface="Courier New" charset="0"/>
              </a:rPr>
              <a:t> = </a:t>
            </a:r>
            <a:r>
              <a:rPr lang="en-US" altLang="zh-CN" sz="1400" b="0" dirty="0" err="1">
                <a:latin typeface="Courier New" charset="0"/>
              </a:rPr>
              <a:t>i</a:t>
            </a:r>
            <a:r>
              <a:rPr lang="en-US" altLang="zh-CN" sz="1400" b="0" dirty="0">
                <a:latin typeface="Courier New" charset="0"/>
              </a:rPr>
              <a:t>;   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zh-CN" altLang="en-US" sz="1400" dirty="0">
                <a:latin typeface="Courier New" charset="0"/>
              </a:rPr>
              <a:t>	</a:t>
            </a:r>
            <a:r>
              <a:rPr lang="en-US" altLang="zh-CN" sz="1400" dirty="0">
                <a:latin typeface="Courier New" charset="0"/>
              </a:rPr>
              <a:t>t1.Fill(); 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}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//save the Tree header. The file will be automatically closed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//when going out of the function scope  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dirty="0">
                <a:latin typeface="Courier New" charset="0"/>
              </a:rPr>
              <a:t>t1.Write();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}</a:t>
            </a:r>
            <a:endParaRPr lang="en-US" altLang="zh-CN" sz="1400" dirty="0">
              <a:latin typeface="Courier New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94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>
                <a:ea typeface="华文仿宋" charset="-122"/>
              </a:rPr>
              <a:t>Tree and Memory</a:t>
            </a:r>
            <a:endParaRPr kumimoji="0" lang="zh-CN" altLang="en-US">
              <a:ea typeface="华文仿宋" charset="-122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C77EC0B-79C4-EB49-93E8-2C02BEECED6E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428625" y="14874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algn="ctr"/>
            <a:r>
              <a:rPr lang="en-US" altLang="zh-CN" sz="1800">
                <a:solidFill>
                  <a:schemeClr val="tx2"/>
                </a:solidFill>
              </a:rPr>
              <a:t>Each Node is a branch in the Tree</a:t>
            </a:r>
            <a:endParaRPr lang="en-US" altLang="zh-CN" sz="2800">
              <a:solidFill>
                <a:schemeClr val="tx2"/>
              </a:solidFill>
            </a:endParaRPr>
          </a:p>
        </p:txBody>
      </p:sp>
      <p:grpSp>
        <p:nvGrpSpPr>
          <p:cNvPr id="15367" name="Group 583"/>
          <p:cNvGrpSpPr>
            <a:grpSpLocks/>
          </p:cNvGrpSpPr>
          <p:nvPr/>
        </p:nvGrpSpPr>
        <p:grpSpPr bwMode="auto">
          <a:xfrm>
            <a:off x="381000" y="1714500"/>
            <a:ext cx="8191500" cy="5030788"/>
            <a:chOff x="381000" y="1446312"/>
            <a:chExt cx="8191500" cy="5030688"/>
          </a:xfrm>
        </p:grpSpPr>
        <p:sp>
          <p:nvSpPr>
            <p:cNvPr id="585" name="AutoShape 3"/>
            <p:cNvSpPr>
              <a:spLocks noChangeArrowheads="1"/>
            </p:cNvSpPr>
            <p:nvPr/>
          </p:nvSpPr>
          <p:spPr bwMode="auto">
            <a:xfrm>
              <a:off x="3048000" y="2819473"/>
              <a:ext cx="2057400" cy="3276535"/>
            </a:xfrm>
            <a:prstGeom prst="cube">
              <a:avLst>
                <a:gd name="adj" fmla="val 25000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grpSp>
          <p:nvGrpSpPr>
            <p:cNvPr id="15369" name="Group 5"/>
            <p:cNvGrpSpPr>
              <a:grpSpLocks/>
            </p:cNvGrpSpPr>
            <p:nvPr/>
          </p:nvGrpSpPr>
          <p:grpSpPr bwMode="auto">
            <a:xfrm>
              <a:off x="457200" y="1676400"/>
              <a:ext cx="2819400" cy="2057400"/>
              <a:chOff x="528" y="1344"/>
              <a:chExt cx="1776" cy="2160"/>
            </a:xfrm>
          </p:grpSpPr>
          <p:sp>
            <p:nvSpPr>
              <p:cNvPr id="1130" name="AutoShape 6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1" name="Rectangle 7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2" name="Rectangle 8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3" name="Rectangle 9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4" name="Rectangle 1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5" name="Rectangle 11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6" name="Rectangle 12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7" name="Rectangle 13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8" name="Rectangle 14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39" name="Rectangle 15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40" name="Rectangle 16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41" name="Rectangle 17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42" name="Rectangle 18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926" name="AutoShape 19"/>
              <p:cNvCxnSpPr>
                <a:cxnSpLocks noChangeShapeType="1"/>
                <a:stCxn id="1131" idx="2"/>
                <a:endCxn id="1134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27" name="AutoShape 20"/>
              <p:cNvCxnSpPr>
                <a:cxnSpLocks noChangeShapeType="1"/>
                <a:stCxn id="1131" idx="2"/>
                <a:endCxn id="1133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28" name="AutoShape 21"/>
              <p:cNvCxnSpPr>
                <a:cxnSpLocks noChangeShapeType="1"/>
                <a:stCxn id="1134" idx="2"/>
                <a:endCxn id="1135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29" name="AutoShape 22"/>
              <p:cNvCxnSpPr>
                <a:cxnSpLocks noChangeShapeType="1"/>
                <a:stCxn id="1134" idx="2"/>
                <a:endCxn id="1136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30" name="AutoShape 23"/>
              <p:cNvCxnSpPr>
                <a:cxnSpLocks noChangeShapeType="1"/>
                <a:stCxn id="1131" idx="2"/>
                <a:endCxn id="1132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31" name="AutoShape 24"/>
              <p:cNvCxnSpPr>
                <a:cxnSpLocks noChangeShapeType="1"/>
                <a:stCxn id="1133" idx="2"/>
                <a:endCxn id="1139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32" name="AutoShape 25"/>
              <p:cNvCxnSpPr>
                <a:cxnSpLocks noChangeShapeType="1"/>
                <a:stCxn id="1133" idx="2"/>
                <a:endCxn id="1142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33" name="AutoShape 26"/>
              <p:cNvCxnSpPr>
                <a:cxnSpLocks noChangeShapeType="1"/>
                <a:stCxn id="1132" idx="2"/>
                <a:endCxn id="1137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34" name="AutoShape 27"/>
              <p:cNvCxnSpPr>
                <a:cxnSpLocks noChangeShapeType="1"/>
                <a:stCxn id="1132" idx="2"/>
                <a:endCxn id="1138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35" name="AutoShape 28"/>
              <p:cNvCxnSpPr>
                <a:cxnSpLocks noChangeShapeType="1"/>
                <a:stCxn id="1132" idx="2"/>
                <a:endCxn id="1140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36" name="AutoShape 29"/>
              <p:cNvCxnSpPr>
                <a:cxnSpLocks noChangeShapeType="1"/>
                <a:stCxn id="1132" idx="2"/>
                <a:endCxn id="1141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4" name="Rectangle 30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938" name="AutoShape 31"/>
              <p:cNvCxnSpPr>
                <a:cxnSpLocks noChangeShapeType="1"/>
                <a:stCxn id="1132" idx="2"/>
                <a:endCxn id="1154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0" name="Group 32"/>
            <p:cNvGrpSpPr>
              <a:grpSpLocks/>
            </p:cNvGrpSpPr>
            <p:nvPr/>
          </p:nvGrpSpPr>
          <p:grpSpPr bwMode="auto">
            <a:xfrm>
              <a:off x="609600" y="1828800"/>
              <a:ext cx="2819400" cy="2057400"/>
              <a:chOff x="528" y="1344"/>
              <a:chExt cx="1776" cy="2160"/>
            </a:xfrm>
          </p:grpSpPr>
          <p:sp>
            <p:nvSpPr>
              <p:cNvPr id="1104" name="AutoShape 33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05" name="Rectangle 34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06" name="Rectangle 35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07" name="Rectangle 36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08" name="Rectangle 37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09" name="Rectangle 38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10" name="Rectangle 39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11" name="Rectangle 40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12" name="Rectangle 41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13" name="Rectangle 42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14" name="Rectangle 43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15" name="Rectangle 44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116" name="Rectangle 45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900" name="AutoShape 46"/>
              <p:cNvCxnSpPr>
                <a:cxnSpLocks noChangeShapeType="1"/>
                <a:stCxn id="1105" idx="2"/>
                <a:endCxn id="1108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1" name="AutoShape 47"/>
              <p:cNvCxnSpPr>
                <a:cxnSpLocks noChangeShapeType="1"/>
                <a:stCxn id="1105" idx="2"/>
                <a:endCxn id="1107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2" name="AutoShape 48"/>
              <p:cNvCxnSpPr>
                <a:cxnSpLocks noChangeShapeType="1"/>
                <a:stCxn id="1108" idx="2"/>
                <a:endCxn id="1109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3" name="AutoShape 49"/>
              <p:cNvCxnSpPr>
                <a:cxnSpLocks noChangeShapeType="1"/>
                <a:stCxn id="1108" idx="2"/>
                <a:endCxn id="1110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4" name="AutoShape 50"/>
              <p:cNvCxnSpPr>
                <a:cxnSpLocks noChangeShapeType="1"/>
                <a:stCxn id="1105" idx="2"/>
                <a:endCxn id="1106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5" name="AutoShape 51"/>
              <p:cNvCxnSpPr>
                <a:cxnSpLocks noChangeShapeType="1"/>
                <a:stCxn id="1107" idx="2"/>
                <a:endCxn id="1113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6" name="AutoShape 52"/>
              <p:cNvCxnSpPr>
                <a:cxnSpLocks noChangeShapeType="1"/>
                <a:stCxn id="1107" idx="2"/>
                <a:endCxn id="1116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7" name="AutoShape 53"/>
              <p:cNvCxnSpPr>
                <a:cxnSpLocks noChangeShapeType="1"/>
                <a:stCxn id="1106" idx="2"/>
                <a:endCxn id="1111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8" name="AutoShape 54"/>
              <p:cNvCxnSpPr>
                <a:cxnSpLocks noChangeShapeType="1"/>
                <a:stCxn id="1106" idx="2"/>
                <a:endCxn id="1112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09" name="AutoShape 55"/>
              <p:cNvCxnSpPr>
                <a:cxnSpLocks noChangeShapeType="1"/>
                <a:stCxn id="1106" idx="2"/>
                <a:endCxn id="1114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10" name="AutoShape 56"/>
              <p:cNvCxnSpPr>
                <a:cxnSpLocks noChangeShapeType="1"/>
                <a:stCxn id="1106" idx="2"/>
                <a:endCxn id="1115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" name="Rectangle 57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912" name="AutoShape 58"/>
              <p:cNvCxnSpPr>
                <a:cxnSpLocks noChangeShapeType="1"/>
                <a:stCxn id="1106" idx="2"/>
                <a:endCxn id="1128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1" name="Group 59"/>
            <p:cNvGrpSpPr>
              <a:grpSpLocks/>
            </p:cNvGrpSpPr>
            <p:nvPr/>
          </p:nvGrpSpPr>
          <p:grpSpPr bwMode="auto">
            <a:xfrm>
              <a:off x="762000" y="1981200"/>
              <a:ext cx="2819400" cy="2057400"/>
              <a:chOff x="528" y="1344"/>
              <a:chExt cx="1776" cy="2160"/>
            </a:xfrm>
          </p:grpSpPr>
          <p:sp>
            <p:nvSpPr>
              <p:cNvPr id="1078" name="AutoShape 60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79" name="Rectangle 6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0" name="Rectangle 62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1" name="Rectangle 63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2" name="Rectangle 64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3" name="Rectangle 65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4" name="Rectangle 66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5" name="Rectangle 67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6" name="Rectangle 68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7" name="Rectangle 69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8" name="Rectangle 70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89" name="Rectangle 71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90" name="Rectangle 72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874" name="AutoShape 73"/>
              <p:cNvCxnSpPr>
                <a:cxnSpLocks noChangeShapeType="1"/>
                <a:stCxn id="1079" idx="2"/>
                <a:endCxn id="1082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75" name="AutoShape 74"/>
              <p:cNvCxnSpPr>
                <a:cxnSpLocks noChangeShapeType="1"/>
                <a:stCxn id="1079" idx="2"/>
                <a:endCxn id="1081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76" name="AutoShape 75"/>
              <p:cNvCxnSpPr>
                <a:cxnSpLocks noChangeShapeType="1"/>
                <a:stCxn id="1082" idx="2"/>
                <a:endCxn id="1083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77" name="AutoShape 76"/>
              <p:cNvCxnSpPr>
                <a:cxnSpLocks noChangeShapeType="1"/>
                <a:stCxn id="1082" idx="2"/>
                <a:endCxn id="1084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78" name="AutoShape 77"/>
              <p:cNvCxnSpPr>
                <a:cxnSpLocks noChangeShapeType="1"/>
                <a:stCxn id="1079" idx="2"/>
                <a:endCxn id="1080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79" name="AutoShape 78"/>
              <p:cNvCxnSpPr>
                <a:cxnSpLocks noChangeShapeType="1"/>
                <a:stCxn id="1081" idx="2"/>
                <a:endCxn id="1087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80" name="AutoShape 79"/>
              <p:cNvCxnSpPr>
                <a:cxnSpLocks noChangeShapeType="1"/>
                <a:stCxn id="1081" idx="2"/>
                <a:endCxn id="1090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81" name="AutoShape 80"/>
              <p:cNvCxnSpPr>
                <a:cxnSpLocks noChangeShapeType="1"/>
                <a:stCxn id="1080" idx="2"/>
                <a:endCxn id="1085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82" name="AutoShape 81"/>
              <p:cNvCxnSpPr>
                <a:cxnSpLocks noChangeShapeType="1"/>
                <a:stCxn id="1080" idx="2"/>
                <a:endCxn id="1086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83" name="AutoShape 82"/>
              <p:cNvCxnSpPr>
                <a:cxnSpLocks noChangeShapeType="1"/>
                <a:stCxn id="1080" idx="2"/>
                <a:endCxn id="1088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84" name="AutoShape 83"/>
              <p:cNvCxnSpPr>
                <a:cxnSpLocks noChangeShapeType="1"/>
                <a:stCxn id="1080" idx="2"/>
                <a:endCxn id="1089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2" name="Rectangle 84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886" name="AutoShape 85"/>
              <p:cNvCxnSpPr>
                <a:cxnSpLocks noChangeShapeType="1"/>
                <a:stCxn id="1080" idx="2"/>
                <a:endCxn id="1102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2" name="Group 86"/>
            <p:cNvGrpSpPr>
              <a:grpSpLocks/>
            </p:cNvGrpSpPr>
            <p:nvPr/>
          </p:nvGrpSpPr>
          <p:grpSpPr bwMode="auto">
            <a:xfrm>
              <a:off x="914400" y="2133600"/>
              <a:ext cx="2819400" cy="2057400"/>
              <a:chOff x="528" y="1344"/>
              <a:chExt cx="1776" cy="2160"/>
            </a:xfrm>
          </p:grpSpPr>
          <p:sp>
            <p:nvSpPr>
              <p:cNvPr id="1052" name="AutoShape 87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53" name="Rectangle 8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54" name="Rectangle 89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55" name="Rectangle 90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56" name="Rectangle 91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57" name="Rectangle 92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58" name="Rectangle 93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59" name="Rectangle 94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60" name="Rectangle 95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61" name="Rectangle 96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62" name="Rectangle 97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63" name="Rectangle 98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64" name="Rectangle 99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848" name="AutoShape 100"/>
              <p:cNvCxnSpPr>
                <a:cxnSpLocks noChangeShapeType="1"/>
                <a:stCxn id="1053" idx="2"/>
                <a:endCxn id="1056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49" name="AutoShape 101"/>
              <p:cNvCxnSpPr>
                <a:cxnSpLocks noChangeShapeType="1"/>
                <a:stCxn id="1053" idx="2"/>
                <a:endCxn id="1055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0" name="AutoShape 102"/>
              <p:cNvCxnSpPr>
                <a:cxnSpLocks noChangeShapeType="1"/>
                <a:stCxn id="1056" idx="2"/>
                <a:endCxn id="1057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1" name="AutoShape 103"/>
              <p:cNvCxnSpPr>
                <a:cxnSpLocks noChangeShapeType="1"/>
                <a:stCxn id="1056" idx="2"/>
                <a:endCxn id="1058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2" name="AutoShape 104"/>
              <p:cNvCxnSpPr>
                <a:cxnSpLocks noChangeShapeType="1"/>
                <a:stCxn id="1053" idx="2"/>
                <a:endCxn id="1054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3" name="AutoShape 105"/>
              <p:cNvCxnSpPr>
                <a:cxnSpLocks noChangeShapeType="1"/>
                <a:stCxn id="1055" idx="2"/>
                <a:endCxn id="1061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4" name="AutoShape 106"/>
              <p:cNvCxnSpPr>
                <a:cxnSpLocks noChangeShapeType="1"/>
                <a:stCxn id="1055" idx="2"/>
                <a:endCxn id="1064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5" name="AutoShape 107"/>
              <p:cNvCxnSpPr>
                <a:cxnSpLocks noChangeShapeType="1"/>
                <a:stCxn id="1054" idx="2"/>
                <a:endCxn id="1059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6" name="AutoShape 108"/>
              <p:cNvCxnSpPr>
                <a:cxnSpLocks noChangeShapeType="1"/>
                <a:stCxn id="1054" idx="2"/>
                <a:endCxn id="1060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7" name="AutoShape 109"/>
              <p:cNvCxnSpPr>
                <a:cxnSpLocks noChangeShapeType="1"/>
                <a:stCxn id="1054" idx="2"/>
                <a:endCxn id="1062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58" name="AutoShape 110"/>
              <p:cNvCxnSpPr>
                <a:cxnSpLocks noChangeShapeType="1"/>
                <a:stCxn id="1054" idx="2"/>
                <a:endCxn id="1063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76" name="Rectangle 111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860" name="AutoShape 112"/>
              <p:cNvCxnSpPr>
                <a:cxnSpLocks noChangeShapeType="1"/>
                <a:stCxn id="1054" idx="2"/>
                <a:endCxn id="1076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3" name="Group 113"/>
            <p:cNvGrpSpPr>
              <a:grpSpLocks/>
            </p:cNvGrpSpPr>
            <p:nvPr/>
          </p:nvGrpSpPr>
          <p:grpSpPr bwMode="auto">
            <a:xfrm>
              <a:off x="1066800" y="2286000"/>
              <a:ext cx="2819400" cy="2057400"/>
              <a:chOff x="528" y="1344"/>
              <a:chExt cx="1776" cy="2160"/>
            </a:xfrm>
          </p:grpSpPr>
          <p:sp>
            <p:nvSpPr>
              <p:cNvPr id="1026" name="AutoShape 114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27" name="Rectangle 115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28" name="Rectangle 116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29" name="Rectangle 117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0" name="Rectangle 11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1" name="Rectangle 119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2" name="Rectangle 120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3" name="Rectangle 121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4" name="Rectangle 122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5" name="Rectangle 12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6" name="Rectangle 124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7" name="Rectangle 125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38" name="Rectangle 126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822" name="AutoShape 127"/>
              <p:cNvCxnSpPr>
                <a:cxnSpLocks noChangeShapeType="1"/>
                <a:stCxn id="1027" idx="2"/>
                <a:endCxn id="1030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23" name="AutoShape 128"/>
              <p:cNvCxnSpPr>
                <a:cxnSpLocks noChangeShapeType="1"/>
                <a:stCxn id="1027" idx="2"/>
                <a:endCxn id="1029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24" name="AutoShape 129"/>
              <p:cNvCxnSpPr>
                <a:cxnSpLocks noChangeShapeType="1"/>
                <a:stCxn id="1030" idx="2"/>
                <a:endCxn id="1031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25" name="AutoShape 130"/>
              <p:cNvCxnSpPr>
                <a:cxnSpLocks noChangeShapeType="1"/>
                <a:stCxn id="1030" idx="2"/>
                <a:endCxn id="1032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26" name="AutoShape 131"/>
              <p:cNvCxnSpPr>
                <a:cxnSpLocks noChangeShapeType="1"/>
                <a:stCxn id="1027" idx="2"/>
                <a:endCxn id="1028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27" name="AutoShape 132"/>
              <p:cNvCxnSpPr>
                <a:cxnSpLocks noChangeShapeType="1"/>
                <a:stCxn id="1029" idx="2"/>
                <a:endCxn id="1035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28" name="AutoShape 133"/>
              <p:cNvCxnSpPr>
                <a:cxnSpLocks noChangeShapeType="1"/>
                <a:stCxn id="1029" idx="2"/>
                <a:endCxn id="1038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29" name="AutoShape 134"/>
              <p:cNvCxnSpPr>
                <a:cxnSpLocks noChangeShapeType="1"/>
                <a:stCxn id="1028" idx="2"/>
                <a:endCxn id="1033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30" name="AutoShape 135"/>
              <p:cNvCxnSpPr>
                <a:cxnSpLocks noChangeShapeType="1"/>
                <a:stCxn id="1028" idx="2"/>
                <a:endCxn id="1034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31" name="AutoShape 136"/>
              <p:cNvCxnSpPr>
                <a:cxnSpLocks noChangeShapeType="1"/>
                <a:stCxn id="1028" idx="2"/>
                <a:endCxn id="1036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32" name="AutoShape 137"/>
              <p:cNvCxnSpPr>
                <a:cxnSpLocks noChangeShapeType="1"/>
                <a:stCxn id="1028" idx="2"/>
                <a:endCxn id="1037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50" name="Rectangle 138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834" name="AutoShape 139"/>
              <p:cNvCxnSpPr>
                <a:cxnSpLocks noChangeShapeType="1"/>
                <a:stCxn id="1028" idx="2"/>
                <a:endCxn id="1050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4" name="Group 140"/>
            <p:cNvGrpSpPr>
              <a:grpSpLocks/>
            </p:cNvGrpSpPr>
            <p:nvPr/>
          </p:nvGrpSpPr>
          <p:grpSpPr bwMode="auto">
            <a:xfrm>
              <a:off x="1219200" y="2438400"/>
              <a:ext cx="2819400" cy="2057400"/>
              <a:chOff x="528" y="1344"/>
              <a:chExt cx="1776" cy="2160"/>
            </a:xfrm>
          </p:grpSpPr>
          <p:sp>
            <p:nvSpPr>
              <p:cNvPr id="1000" name="AutoShape 141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1" name="Rectangle 142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2" name="Rectangle 143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3" name="Rectangle 144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4" name="Rectangle 145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5" name="Rectangle 146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6" name="Rectangle 147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7" name="Rectangle 148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8" name="Rectangle 149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09" name="Rectangle 150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10" name="Rectangle 151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11" name="Rectangle 152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1012" name="Rectangle 153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96" name="AutoShape 154"/>
              <p:cNvCxnSpPr>
                <a:cxnSpLocks noChangeShapeType="1"/>
                <a:stCxn id="1001" idx="2"/>
                <a:endCxn id="1004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97" name="AutoShape 155"/>
              <p:cNvCxnSpPr>
                <a:cxnSpLocks noChangeShapeType="1"/>
                <a:stCxn id="1001" idx="2"/>
                <a:endCxn id="1003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98" name="AutoShape 156"/>
              <p:cNvCxnSpPr>
                <a:cxnSpLocks noChangeShapeType="1"/>
                <a:stCxn id="1004" idx="2"/>
                <a:endCxn id="1005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99" name="AutoShape 157"/>
              <p:cNvCxnSpPr>
                <a:cxnSpLocks noChangeShapeType="1"/>
                <a:stCxn id="1004" idx="2"/>
                <a:endCxn id="1006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00" name="AutoShape 158"/>
              <p:cNvCxnSpPr>
                <a:cxnSpLocks noChangeShapeType="1"/>
                <a:stCxn id="1001" idx="2"/>
                <a:endCxn id="1002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01" name="AutoShape 159"/>
              <p:cNvCxnSpPr>
                <a:cxnSpLocks noChangeShapeType="1"/>
                <a:stCxn id="1003" idx="2"/>
                <a:endCxn id="1009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02" name="AutoShape 160"/>
              <p:cNvCxnSpPr>
                <a:cxnSpLocks noChangeShapeType="1"/>
                <a:stCxn id="1003" idx="2"/>
                <a:endCxn id="1012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03" name="AutoShape 161"/>
              <p:cNvCxnSpPr>
                <a:cxnSpLocks noChangeShapeType="1"/>
                <a:stCxn id="1002" idx="2"/>
                <a:endCxn id="1007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04" name="AutoShape 162"/>
              <p:cNvCxnSpPr>
                <a:cxnSpLocks noChangeShapeType="1"/>
                <a:stCxn id="1002" idx="2"/>
                <a:endCxn id="1008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05" name="AutoShape 163"/>
              <p:cNvCxnSpPr>
                <a:cxnSpLocks noChangeShapeType="1"/>
                <a:stCxn id="1002" idx="2"/>
                <a:endCxn id="1010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06" name="AutoShape 164"/>
              <p:cNvCxnSpPr>
                <a:cxnSpLocks noChangeShapeType="1"/>
                <a:stCxn id="1002" idx="2"/>
                <a:endCxn id="1011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4" name="Rectangle 165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808" name="AutoShape 166"/>
              <p:cNvCxnSpPr>
                <a:cxnSpLocks noChangeShapeType="1"/>
                <a:stCxn id="1002" idx="2"/>
                <a:endCxn id="1024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5" name="Group 167"/>
            <p:cNvGrpSpPr>
              <a:grpSpLocks/>
            </p:cNvGrpSpPr>
            <p:nvPr/>
          </p:nvGrpSpPr>
          <p:grpSpPr bwMode="auto">
            <a:xfrm>
              <a:off x="1371600" y="2590800"/>
              <a:ext cx="2819400" cy="2057400"/>
              <a:chOff x="528" y="1344"/>
              <a:chExt cx="1776" cy="2160"/>
            </a:xfrm>
          </p:grpSpPr>
          <p:sp>
            <p:nvSpPr>
              <p:cNvPr id="974" name="AutoShape 168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75" name="Rectangle 169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76" name="Rectangle 170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77" name="Rectangle 171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78" name="Rectangle 172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79" name="Rectangle 173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80" name="Rectangle 174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81" name="Rectangle 175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82" name="Rectangle 176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83" name="Rectangle 177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84" name="Rectangle 178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85" name="Rectangle 179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86" name="Rectangle 180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70" name="AutoShape 181"/>
              <p:cNvCxnSpPr>
                <a:cxnSpLocks noChangeShapeType="1"/>
                <a:stCxn id="975" idx="2"/>
                <a:endCxn id="978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1" name="AutoShape 182"/>
              <p:cNvCxnSpPr>
                <a:cxnSpLocks noChangeShapeType="1"/>
                <a:stCxn id="975" idx="2"/>
                <a:endCxn id="977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2" name="AutoShape 183"/>
              <p:cNvCxnSpPr>
                <a:cxnSpLocks noChangeShapeType="1"/>
                <a:stCxn id="978" idx="2"/>
                <a:endCxn id="979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3" name="AutoShape 184"/>
              <p:cNvCxnSpPr>
                <a:cxnSpLocks noChangeShapeType="1"/>
                <a:stCxn id="978" idx="2"/>
                <a:endCxn id="980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4" name="AutoShape 185"/>
              <p:cNvCxnSpPr>
                <a:cxnSpLocks noChangeShapeType="1"/>
                <a:stCxn id="975" idx="2"/>
                <a:endCxn id="976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5" name="AutoShape 186"/>
              <p:cNvCxnSpPr>
                <a:cxnSpLocks noChangeShapeType="1"/>
                <a:stCxn id="977" idx="2"/>
                <a:endCxn id="983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6" name="AutoShape 187"/>
              <p:cNvCxnSpPr>
                <a:cxnSpLocks noChangeShapeType="1"/>
                <a:stCxn id="977" idx="2"/>
                <a:endCxn id="986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7" name="AutoShape 188"/>
              <p:cNvCxnSpPr>
                <a:cxnSpLocks noChangeShapeType="1"/>
                <a:stCxn id="976" idx="2"/>
                <a:endCxn id="981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8" name="AutoShape 189"/>
              <p:cNvCxnSpPr>
                <a:cxnSpLocks noChangeShapeType="1"/>
                <a:stCxn id="976" idx="2"/>
                <a:endCxn id="982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79" name="AutoShape 190"/>
              <p:cNvCxnSpPr>
                <a:cxnSpLocks noChangeShapeType="1"/>
                <a:stCxn id="976" idx="2"/>
                <a:endCxn id="984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80" name="AutoShape 191"/>
              <p:cNvCxnSpPr>
                <a:cxnSpLocks noChangeShapeType="1"/>
                <a:stCxn id="976" idx="2"/>
                <a:endCxn id="985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98" name="Rectangle 192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solidFill>
                <a:srgbClr val="33993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82" name="AutoShape 193"/>
              <p:cNvCxnSpPr>
                <a:cxnSpLocks noChangeShapeType="1"/>
                <a:stCxn id="976" idx="2"/>
                <a:endCxn id="998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6" name="Group 194"/>
            <p:cNvGrpSpPr>
              <a:grpSpLocks/>
            </p:cNvGrpSpPr>
            <p:nvPr/>
          </p:nvGrpSpPr>
          <p:grpSpPr bwMode="auto">
            <a:xfrm>
              <a:off x="1524000" y="2743200"/>
              <a:ext cx="2819400" cy="2057400"/>
              <a:chOff x="528" y="1344"/>
              <a:chExt cx="1776" cy="2160"/>
            </a:xfrm>
          </p:grpSpPr>
          <p:sp>
            <p:nvSpPr>
              <p:cNvPr id="948" name="AutoShape 195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49" name="Rectangle 196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0" name="Rectangle 197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1" name="Rectangle 198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2" name="Rectangle 199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3" name="Rectangle 200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4" name="Rectangle 201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5" name="Rectangle 202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6" name="Rectangle 203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7" name="Rectangle 204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8" name="Rectangle 205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59" name="Rectangle 206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60" name="Rectangle 207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44" name="AutoShape 208"/>
              <p:cNvCxnSpPr>
                <a:cxnSpLocks noChangeShapeType="1"/>
                <a:stCxn id="949" idx="2"/>
                <a:endCxn id="952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45" name="AutoShape 209"/>
              <p:cNvCxnSpPr>
                <a:cxnSpLocks noChangeShapeType="1"/>
                <a:stCxn id="949" idx="2"/>
                <a:endCxn id="951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46" name="AutoShape 210"/>
              <p:cNvCxnSpPr>
                <a:cxnSpLocks noChangeShapeType="1"/>
                <a:stCxn id="952" idx="2"/>
                <a:endCxn id="953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47" name="AutoShape 211"/>
              <p:cNvCxnSpPr>
                <a:cxnSpLocks noChangeShapeType="1"/>
                <a:stCxn id="952" idx="2"/>
                <a:endCxn id="954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48" name="AutoShape 212"/>
              <p:cNvCxnSpPr>
                <a:cxnSpLocks noChangeShapeType="1"/>
                <a:stCxn id="949" idx="2"/>
                <a:endCxn id="950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49" name="AutoShape 213"/>
              <p:cNvCxnSpPr>
                <a:cxnSpLocks noChangeShapeType="1"/>
                <a:stCxn id="951" idx="2"/>
                <a:endCxn id="957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50" name="AutoShape 214"/>
              <p:cNvCxnSpPr>
                <a:cxnSpLocks noChangeShapeType="1"/>
                <a:stCxn id="951" idx="2"/>
                <a:endCxn id="960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51" name="AutoShape 215"/>
              <p:cNvCxnSpPr>
                <a:cxnSpLocks noChangeShapeType="1"/>
                <a:stCxn id="950" idx="2"/>
                <a:endCxn id="955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52" name="AutoShape 216"/>
              <p:cNvCxnSpPr>
                <a:cxnSpLocks noChangeShapeType="1"/>
                <a:stCxn id="950" idx="2"/>
                <a:endCxn id="956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53" name="AutoShape 217"/>
              <p:cNvCxnSpPr>
                <a:cxnSpLocks noChangeShapeType="1"/>
                <a:stCxn id="950" idx="2"/>
                <a:endCxn id="958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54" name="AutoShape 218"/>
              <p:cNvCxnSpPr>
                <a:cxnSpLocks noChangeShapeType="1"/>
                <a:stCxn id="950" idx="2"/>
                <a:endCxn id="959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2" name="Rectangle 219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56" name="AutoShape 220"/>
              <p:cNvCxnSpPr>
                <a:cxnSpLocks noChangeShapeType="1"/>
                <a:stCxn id="950" idx="2"/>
                <a:endCxn id="972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7" name="Group 221"/>
            <p:cNvGrpSpPr>
              <a:grpSpLocks/>
            </p:cNvGrpSpPr>
            <p:nvPr/>
          </p:nvGrpSpPr>
          <p:grpSpPr bwMode="auto">
            <a:xfrm>
              <a:off x="1676400" y="2895600"/>
              <a:ext cx="2819400" cy="2057400"/>
              <a:chOff x="528" y="1344"/>
              <a:chExt cx="1776" cy="2160"/>
            </a:xfrm>
          </p:grpSpPr>
          <p:sp>
            <p:nvSpPr>
              <p:cNvPr id="922" name="AutoShape 222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23" name="Rectangle 223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24" name="Rectangle 224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25" name="Rectangle 225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26" name="Rectangle 226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27" name="Rectangle 227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28" name="Rectangle 228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29" name="Rectangle 229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30" name="Rectangle 230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31" name="Rectangle 231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32" name="Rectangle 232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33" name="Rectangle 233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34" name="Rectangle 234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18" name="AutoShape 235"/>
              <p:cNvCxnSpPr>
                <a:cxnSpLocks noChangeShapeType="1"/>
                <a:stCxn id="923" idx="2"/>
                <a:endCxn id="926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19" name="AutoShape 236"/>
              <p:cNvCxnSpPr>
                <a:cxnSpLocks noChangeShapeType="1"/>
                <a:stCxn id="923" idx="2"/>
                <a:endCxn id="925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0" name="AutoShape 237"/>
              <p:cNvCxnSpPr>
                <a:cxnSpLocks noChangeShapeType="1"/>
                <a:stCxn id="926" idx="2"/>
                <a:endCxn id="927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1" name="AutoShape 238"/>
              <p:cNvCxnSpPr>
                <a:cxnSpLocks noChangeShapeType="1"/>
                <a:stCxn id="926" idx="2"/>
                <a:endCxn id="928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2" name="AutoShape 239"/>
              <p:cNvCxnSpPr>
                <a:cxnSpLocks noChangeShapeType="1"/>
                <a:stCxn id="923" idx="2"/>
                <a:endCxn id="924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3" name="AutoShape 240"/>
              <p:cNvCxnSpPr>
                <a:cxnSpLocks noChangeShapeType="1"/>
                <a:stCxn id="925" idx="2"/>
                <a:endCxn id="931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4" name="AutoShape 241"/>
              <p:cNvCxnSpPr>
                <a:cxnSpLocks noChangeShapeType="1"/>
                <a:stCxn id="925" idx="2"/>
                <a:endCxn id="934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5" name="AutoShape 242"/>
              <p:cNvCxnSpPr>
                <a:cxnSpLocks noChangeShapeType="1"/>
                <a:stCxn id="924" idx="2"/>
                <a:endCxn id="929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6" name="AutoShape 243"/>
              <p:cNvCxnSpPr>
                <a:cxnSpLocks noChangeShapeType="1"/>
                <a:stCxn id="924" idx="2"/>
                <a:endCxn id="930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7" name="AutoShape 244"/>
              <p:cNvCxnSpPr>
                <a:cxnSpLocks noChangeShapeType="1"/>
                <a:stCxn id="924" idx="2"/>
                <a:endCxn id="932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28" name="AutoShape 245"/>
              <p:cNvCxnSpPr>
                <a:cxnSpLocks noChangeShapeType="1"/>
                <a:stCxn id="924" idx="2"/>
                <a:endCxn id="933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46" name="Rectangle 246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30" name="AutoShape 247"/>
              <p:cNvCxnSpPr>
                <a:cxnSpLocks noChangeShapeType="1"/>
                <a:stCxn id="924" idx="2"/>
                <a:endCxn id="946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8" name="Group 248"/>
            <p:cNvGrpSpPr>
              <a:grpSpLocks/>
            </p:cNvGrpSpPr>
            <p:nvPr/>
          </p:nvGrpSpPr>
          <p:grpSpPr bwMode="auto">
            <a:xfrm>
              <a:off x="1828800" y="3048000"/>
              <a:ext cx="2819400" cy="2057400"/>
              <a:chOff x="528" y="1344"/>
              <a:chExt cx="1776" cy="2160"/>
            </a:xfrm>
          </p:grpSpPr>
          <p:sp>
            <p:nvSpPr>
              <p:cNvPr id="896" name="AutoShape 249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97" name="Rectangle 250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98" name="Rectangle 251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99" name="Rectangle 252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0" name="Rectangle 253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1" name="Rectangle 254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2" name="Rectangle 255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3" name="Rectangle 256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4" name="Rectangle 257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5" name="Rectangle 258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6" name="Rectangle 259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7" name="Rectangle 260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908" name="Rectangle 261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92" name="AutoShape 262"/>
              <p:cNvCxnSpPr>
                <a:cxnSpLocks noChangeShapeType="1"/>
                <a:stCxn id="897" idx="2"/>
                <a:endCxn id="900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93" name="AutoShape 263"/>
              <p:cNvCxnSpPr>
                <a:cxnSpLocks noChangeShapeType="1"/>
                <a:stCxn id="897" idx="2"/>
                <a:endCxn id="899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94" name="AutoShape 264"/>
              <p:cNvCxnSpPr>
                <a:cxnSpLocks noChangeShapeType="1"/>
                <a:stCxn id="900" idx="2"/>
                <a:endCxn id="901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95" name="AutoShape 265"/>
              <p:cNvCxnSpPr>
                <a:cxnSpLocks noChangeShapeType="1"/>
                <a:stCxn id="900" idx="2"/>
                <a:endCxn id="902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96" name="AutoShape 266"/>
              <p:cNvCxnSpPr>
                <a:cxnSpLocks noChangeShapeType="1"/>
                <a:stCxn id="897" idx="2"/>
                <a:endCxn id="898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97" name="AutoShape 267"/>
              <p:cNvCxnSpPr>
                <a:cxnSpLocks noChangeShapeType="1"/>
                <a:stCxn id="899" idx="2"/>
                <a:endCxn id="905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98" name="AutoShape 268"/>
              <p:cNvCxnSpPr>
                <a:cxnSpLocks noChangeShapeType="1"/>
                <a:stCxn id="899" idx="2"/>
                <a:endCxn id="908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99" name="AutoShape 269"/>
              <p:cNvCxnSpPr>
                <a:cxnSpLocks noChangeShapeType="1"/>
                <a:stCxn id="898" idx="2"/>
                <a:endCxn id="903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00" name="AutoShape 270"/>
              <p:cNvCxnSpPr>
                <a:cxnSpLocks noChangeShapeType="1"/>
                <a:stCxn id="898" idx="2"/>
                <a:endCxn id="904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01" name="AutoShape 271"/>
              <p:cNvCxnSpPr>
                <a:cxnSpLocks noChangeShapeType="1"/>
                <a:stCxn id="898" idx="2"/>
                <a:endCxn id="906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02" name="AutoShape 272"/>
              <p:cNvCxnSpPr>
                <a:cxnSpLocks noChangeShapeType="1"/>
                <a:stCxn id="898" idx="2"/>
                <a:endCxn id="907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0" name="Rectangle 273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704" name="AutoShape 274"/>
              <p:cNvCxnSpPr>
                <a:cxnSpLocks noChangeShapeType="1"/>
                <a:stCxn id="898" idx="2"/>
                <a:endCxn id="920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79" name="Group 275"/>
            <p:cNvGrpSpPr>
              <a:grpSpLocks/>
            </p:cNvGrpSpPr>
            <p:nvPr/>
          </p:nvGrpSpPr>
          <p:grpSpPr bwMode="auto">
            <a:xfrm>
              <a:off x="1981200" y="3200400"/>
              <a:ext cx="2819400" cy="2057400"/>
              <a:chOff x="528" y="1344"/>
              <a:chExt cx="1776" cy="2160"/>
            </a:xfrm>
          </p:grpSpPr>
          <p:sp>
            <p:nvSpPr>
              <p:cNvPr id="870" name="AutoShape 276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1" name="Rectangle 277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2" name="Rectangle 278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3" name="Rectangle 279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4" name="Rectangle 28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5" name="Rectangle 281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6" name="Rectangle 282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7" name="Rectangle 283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8" name="Rectangle 284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79" name="Rectangle 285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80" name="Rectangle 286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81" name="Rectangle 287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82" name="Rectangle 288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66" name="AutoShape 289"/>
              <p:cNvCxnSpPr>
                <a:cxnSpLocks noChangeShapeType="1"/>
                <a:stCxn id="871" idx="2"/>
                <a:endCxn id="874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67" name="AutoShape 290"/>
              <p:cNvCxnSpPr>
                <a:cxnSpLocks noChangeShapeType="1"/>
                <a:stCxn id="871" idx="2"/>
                <a:endCxn id="873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68" name="AutoShape 291"/>
              <p:cNvCxnSpPr>
                <a:cxnSpLocks noChangeShapeType="1"/>
                <a:stCxn id="874" idx="2"/>
                <a:endCxn id="875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69" name="AutoShape 292"/>
              <p:cNvCxnSpPr>
                <a:cxnSpLocks noChangeShapeType="1"/>
                <a:stCxn id="874" idx="2"/>
                <a:endCxn id="876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70" name="AutoShape 293"/>
              <p:cNvCxnSpPr>
                <a:cxnSpLocks noChangeShapeType="1"/>
                <a:stCxn id="871" idx="2"/>
                <a:endCxn id="872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71" name="AutoShape 294"/>
              <p:cNvCxnSpPr>
                <a:cxnSpLocks noChangeShapeType="1"/>
                <a:stCxn id="873" idx="2"/>
                <a:endCxn id="879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72" name="AutoShape 295"/>
              <p:cNvCxnSpPr>
                <a:cxnSpLocks noChangeShapeType="1"/>
                <a:stCxn id="873" idx="2"/>
                <a:endCxn id="882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73" name="AutoShape 296"/>
              <p:cNvCxnSpPr>
                <a:cxnSpLocks noChangeShapeType="1"/>
                <a:stCxn id="872" idx="2"/>
                <a:endCxn id="877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74" name="AutoShape 297"/>
              <p:cNvCxnSpPr>
                <a:cxnSpLocks noChangeShapeType="1"/>
                <a:stCxn id="872" idx="2"/>
                <a:endCxn id="878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75" name="AutoShape 298"/>
              <p:cNvCxnSpPr>
                <a:cxnSpLocks noChangeShapeType="1"/>
                <a:stCxn id="872" idx="2"/>
                <a:endCxn id="880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76" name="AutoShape 299"/>
              <p:cNvCxnSpPr>
                <a:cxnSpLocks noChangeShapeType="1"/>
                <a:stCxn id="872" idx="2"/>
                <a:endCxn id="881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4" name="Rectangle 300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78" name="AutoShape 301"/>
              <p:cNvCxnSpPr>
                <a:cxnSpLocks noChangeShapeType="1"/>
                <a:stCxn id="872" idx="2"/>
                <a:endCxn id="894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0" name="Group 302"/>
            <p:cNvGrpSpPr>
              <a:grpSpLocks/>
            </p:cNvGrpSpPr>
            <p:nvPr/>
          </p:nvGrpSpPr>
          <p:grpSpPr bwMode="auto">
            <a:xfrm>
              <a:off x="2133600" y="3352800"/>
              <a:ext cx="2819400" cy="2057400"/>
              <a:chOff x="528" y="1344"/>
              <a:chExt cx="1776" cy="2160"/>
            </a:xfrm>
          </p:grpSpPr>
          <p:sp>
            <p:nvSpPr>
              <p:cNvPr id="844" name="AutoShape 303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45" name="Rectangle 304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46" name="Rectangle 305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47" name="Rectangle 306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48" name="Rectangle 307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49" name="Rectangle 308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50" name="Rectangle 309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51" name="Rectangle 310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52" name="Rectangle 311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53" name="Rectangle 312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54" name="Rectangle 313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55" name="Rectangle 314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56" name="Rectangle 315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40" name="AutoShape 316"/>
              <p:cNvCxnSpPr>
                <a:cxnSpLocks noChangeShapeType="1"/>
                <a:stCxn id="845" idx="2"/>
                <a:endCxn id="848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1" name="AutoShape 317"/>
              <p:cNvCxnSpPr>
                <a:cxnSpLocks noChangeShapeType="1"/>
                <a:stCxn id="845" idx="2"/>
                <a:endCxn id="847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2" name="AutoShape 318"/>
              <p:cNvCxnSpPr>
                <a:cxnSpLocks noChangeShapeType="1"/>
                <a:stCxn id="848" idx="2"/>
                <a:endCxn id="849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3" name="AutoShape 319"/>
              <p:cNvCxnSpPr>
                <a:cxnSpLocks noChangeShapeType="1"/>
                <a:stCxn id="848" idx="2"/>
                <a:endCxn id="850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4" name="AutoShape 320"/>
              <p:cNvCxnSpPr>
                <a:cxnSpLocks noChangeShapeType="1"/>
                <a:stCxn id="845" idx="2"/>
                <a:endCxn id="846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5" name="AutoShape 321"/>
              <p:cNvCxnSpPr>
                <a:cxnSpLocks noChangeShapeType="1"/>
                <a:stCxn id="847" idx="2"/>
                <a:endCxn id="853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6" name="AutoShape 322"/>
              <p:cNvCxnSpPr>
                <a:cxnSpLocks noChangeShapeType="1"/>
                <a:stCxn id="847" idx="2"/>
                <a:endCxn id="856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7" name="AutoShape 323"/>
              <p:cNvCxnSpPr>
                <a:cxnSpLocks noChangeShapeType="1"/>
                <a:stCxn id="846" idx="2"/>
                <a:endCxn id="851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8" name="AutoShape 324"/>
              <p:cNvCxnSpPr>
                <a:cxnSpLocks noChangeShapeType="1"/>
                <a:stCxn id="846" idx="2"/>
                <a:endCxn id="852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49" name="AutoShape 325"/>
              <p:cNvCxnSpPr>
                <a:cxnSpLocks noChangeShapeType="1"/>
                <a:stCxn id="846" idx="2"/>
                <a:endCxn id="854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50" name="AutoShape 326"/>
              <p:cNvCxnSpPr>
                <a:cxnSpLocks noChangeShapeType="1"/>
                <a:stCxn id="846" idx="2"/>
                <a:endCxn id="855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8" name="Rectangle 327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52" name="AutoShape 328"/>
              <p:cNvCxnSpPr>
                <a:cxnSpLocks noChangeShapeType="1"/>
                <a:stCxn id="846" idx="2"/>
                <a:endCxn id="868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1" name="Group 329"/>
            <p:cNvGrpSpPr>
              <a:grpSpLocks/>
            </p:cNvGrpSpPr>
            <p:nvPr/>
          </p:nvGrpSpPr>
          <p:grpSpPr bwMode="auto">
            <a:xfrm>
              <a:off x="2286000" y="3505200"/>
              <a:ext cx="2819400" cy="2057400"/>
              <a:chOff x="528" y="1344"/>
              <a:chExt cx="1776" cy="2160"/>
            </a:xfrm>
          </p:grpSpPr>
          <p:sp>
            <p:nvSpPr>
              <p:cNvPr id="818" name="AutoShape 330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19" name="Rectangle 33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0" name="Rectangle 332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1" name="Rectangle 333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2" name="Rectangle 334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3" name="Rectangle 335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4" name="Rectangle 336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5" name="Rectangle 337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6" name="Rectangle 338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7" name="Rectangle 339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8" name="Rectangle 340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29" name="Rectangle 341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30" name="Rectangle 342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14" name="AutoShape 343"/>
              <p:cNvCxnSpPr>
                <a:cxnSpLocks noChangeShapeType="1"/>
                <a:stCxn id="819" idx="2"/>
                <a:endCxn id="822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15" name="AutoShape 344"/>
              <p:cNvCxnSpPr>
                <a:cxnSpLocks noChangeShapeType="1"/>
                <a:stCxn id="819" idx="2"/>
                <a:endCxn id="821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16" name="AutoShape 345"/>
              <p:cNvCxnSpPr>
                <a:cxnSpLocks noChangeShapeType="1"/>
                <a:stCxn id="822" idx="2"/>
                <a:endCxn id="823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17" name="AutoShape 346"/>
              <p:cNvCxnSpPr>
                <a:cxnSpLocks noChangeShapeType="1"/>
                <a:stCxn id="822" idx="2"/>
                <a:endCxn id="824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18" name="AutoShape 347"/>
              <p:cNvCxnSpPr>
                <a:cxnSpLocks noChangeShapeType="1"/>
                <a:stCxn id="819" idx="2"/>
                <a:endCxn id="820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19" name="AutoShape 348"/>
              <p:cNvCxnSpPr>
                <a:cxnSpLocks noChangeShapeType="1"/>
                <a:stCxn id="821" idx="2"/>
                <a:endCxn id="827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20" name="AutoShape 349"/>
              <p:cNvCxnSpPr>
                <a:cxnSpLocks noChangeShapeType="1"/>
                <a:stCxn id="821" idx="2"/>
                <a:endCxn id="830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21" name="AutoShape 350"/>
              <p:cNvCxnSpPr>
                <a:cxnSpLocks noChangeShapeType="1"/>
                <a:stCxn id="820" idx="2"/>
                <a:endCxn id="825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22" name="AutoShape 351"/>
              <p:cNvCxnSpPr>
                <a:cxnSpLocks noChangeShapeType="1"/>
                <a:stCxn id="820" idx="2"/>
                <a:endCxn id="826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23" name="AutoShape 352"/>
              <p:cNvCxnSpPr>
                <a:cxnSpLocks noChangeShapeType="1"/>
                <a:stCxn id="820" idx="2"/>
                <a:endCxn id="828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24" name="AutoShape 353"/>
              <p:cNvCxnSpPr>
                <a:cxnSpLocks noChangeShapeType="1"/>
                <a:stCxn id="820" idx="2"/>
                <a:endCxn id="829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2" name="Rectangle 354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26" name="AutoShape 355"/>
              <p:cNvCxnSpPr>
                <a:cxnSpLocks noChangeShapeType="1"/>
                <a:stCxn id="820" idx="2"/>
                <a:endCxn id="842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2" name="Group 356"/>
            <p:cNvGrpSpPr>
              <a:grpSpLocks/>
            </p:cNvGrpSpPr>
            <p:nvPr/>
          </p:nvGrpSpPr>
          <p:grpSpPr bwMode="auto">
            <a:xfrm>
              <a:off x="2438400" y="3657600"/>
              <a:ext cx="2819400" cy="2057400"/>
              <a:chOff x="528" y="1344"/>
              <a:chExt cx="1776" cy="2160"/>
            </a:xfrm>
          </p:grpSpPr>
          <p:sp>
            <p:nvSpPr>
              <p:cNvPr id="792" name="AutoShape 357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93" name="Rectangle 35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94" name="Rectangle 359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95" name="Rectangle 360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96" name="Rectangle 361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97" name="Rectangle 362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98" name="Rectangle 363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99" name="Rectangle 364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00" name="Rectangle 365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01" name="Rectangle 366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02" name="Rectangle 367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03" name="Rectangle 368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804" name="Rectangle 369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588" name="AutoShape 370"/>
              <p:cNvCxnSpPr>
                <a:cxnSpLocks noChangeShapeType="1"/>
                <a:stCxn id="793" idx="2"/>
                <a:endCxn id="796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89" name="AutoShape 371"/>
              <p:cNvCxnSpPr>
                <a:cxnSpLocks noChangeShapeType="1"/>
                <a:stCxn id="793" idx="2"/>
                <a:endCxn id="795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0" name="AutoShape 372"/>
              <p:cNvCxnSpPr>
                <a:cxnSpLocks noChangeShapeType="1"/>
                <a:stCxn id="796" idx="2"/>
                <a:endCxn id="797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1" name="AutoShape 373"/>
              <p:cNvCxnSpPr>
                <a:cxnSpLocks noChangeShapeType="1"/>
                <a:stCxn id="796" idx="2"/>
                <a:endCxn id="798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2" name="AutoShape 374"/>
              <p:cNvCxnSpPr>
                <a:cxnSpLocks noChangeShapeType="1"/>
                <a:stCxn id="793" idx="2"/>
                <a:endCxn id="794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3" name="AutoShape 375"/>
              <p:cNvCxnSpPr>
                <a:cxnSpLocks noChangeShapeType="1"/>
                <a:stCxn id="795" idx="2"/>
                <a:endCxn id="801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4" name="AutoShape 376"/>
              <p:cNvCxnSpPr>
                <a:cxnSpLocks noChangeShapeType="1"/>
                <a:stCxn id="795" idx="2"/>
                <a:endCxn id="804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5" name="AutoShape 377"/>
              <p:cNvCxnSpPr>
                <a:cxnSpLocks noChangeShapeType="1"/>
                <a:stCxn id="794" idx="2"/>
                <a:endCxn id="799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6" name="AutoShape 378"/>
              <p:cNvCxnSpPr>
                <a:cxnSpLocks noChangeShapeType="1"/>
                <a:stCxn id="794" idx="2"/>
                <a:endCxn id="800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7" name="AutoShape 379"/>
              <p:cNvCxnSpPr>
                <a:cxnSpLocks noChangeShapeType="1"/>
                <a:stCxn id="794" idx="2"/>
                <a:endCxn id="802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98" name="AutoShape 380"/>
              <p:cNvCxnSpPr>
                <a:cxnSpLocks noChangeShapeType="1"/>
                <a:stCxn id="794" idx="2"/>
                <a:endCxn id="803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6" name="Rectangle 381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600" name="AutoShape 382"/>
              <p:cNvCxnSpPr>
                <a:cxnSpLocks noChangeShapeType="1"/>
                <a:stCxn id="794" idx="2"/>
                <a:endCxn id="816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3" name="Group 383"/>
            <p:cNvGrpSpPr>
              <a:grpSpLocks/>
            </p:cNvGrpSpPr>
            <p:nvPr/>
          </p:nvGrpSpPr>
          <p:grpSpPr bwMode="auto">
            <a:xfrm>
              <a:off x="2590800" y="3810000"/>
              <a:ext cx="2819400" cy="2057400"/>
              <a:chOff x="528" y="1344"/>
              <a:chExt cx="1776" cy="2160"/>
            </a:xfrm>
          </p:grpSpPr>
          <p:sp>
            <p:nvSpPr>
              <p:cNvPr id="766" name="AutoShape 384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67" name="Rectangle 385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68" name="Rectangle 386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69" name="Rectangle 387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0" name="Rectangle 38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1" name="Rectangle 389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2" name="Rectangle 390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3" name="Rectangle 391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4" name="Rectangle 392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5" name="Rectangle 39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6" name="Rectangle 394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7" name="Rectangle 395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78" name="Rectangle 396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562" name="AutoShape 397"/>
              <p:cNvCxnSpPr>
                <a:cxnSpLocks noChangeShapeType="1"/>
                <a:stCxn id="767" idx="2"/>
                <a:endCxn id="770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63" name="AutoShape 398"/>
              <p:cNvCxnSpPr>
                <a:cxnSpLocks noChangeShapeType="1"/>
                <a:stCxn id="767" idx="2"/>
                <a:endCxn id="769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64" name="AutoShape 399"/>
              <p:cNvCxnSpPr>
                <a:cxnSpLocks noChangeShapeType="1"/>
                <a:stCxn id="770" idx="2"/>
                <a:endCxn id="771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65" name="AutoShape 400"/>
              <p:cNvCxnSpPr>
                <a:cxnSpLocks noChangeShapeType="1"/>
                <a:stCxn id="770" idx="2"/>
                <a:endCxn id="772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66" name="AutoShape 401"/>
              <p:cNvCxnSpPr>
                <a:cxnSpLocks noChangeShapeType="1"/>
                <a:stCxn id="767" idx="2"/>
                <a:endCxn id="768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67" name="AutoShape 402"/>
              <p:cNvCxnSpPr>
                <a:cxnSpLocks noChangeShapeType="1"/>
                <a:stCxn id="769" idx="2"/>
                <a:endCxn id="775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68" name="AutoShape 403"/>
              <p:cNvCxnSpPr>
                <a:cxnSpLocks noChangeShapeType="1"/>
                <a:stCxn id="769" idx="2"/>
                <a:endCxn id="778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69" name="AutoShape 404"/>
              <p:cNvCxnSpPr>
                <a:cxnSpLocks noChangeShapeType="1"/>
                <a:stCxn id="768" idx="2"/>
                <a:endCxn id="773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70" name="AutoShape 405"/>
              <p:cNvCxnSpPr>
                <a:cxnSpLocks noChangeShapeType="1"/>
                <a:stCxn id="768" idx="2"/>
                <a:endCxn id="774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71" name="AutoShape 406"/>
              <p:cNvCxnSpPr>
                <a:cxnSpLocks noChangeShapeType="1"/>
                <a:stCxn id="768" idx="2"/>
                <a:endCxn id="776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72" name="AutoShape 407"/>
              <p:cNvCxnSpPr>
                <a:cxnSpLocks noChangeShapeType="1"/>
                <a:stCxn id="768" idx="2"/>
                <a:endCxn id="777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0" name="Rectangle 408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574" name="AutoShape 409"/>
              <p:cNvCxnSpPr>
                <a:cxnSpLocks noChangeShapeType="1"/>
                <a:stCxn id="768" idx="2"/>
                <a:endCxn id="790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4" name="Group 410"/>
            <p:cNvGrpSpPr>
              <a:grpSpLocks/>
            </p:cNvGrpSpPr>
            <p:nvPr/>
          </p:nvGrpSpPr>
          <p:grpSpPr bwMode="auto">
            <a:xfrm>
              <a:off x="2743200" y="3962400"/>
              <a:ext cx="2819400" cy="2057400"/>
              <a:chOff x="528" y="1344"/>
              <a:chExt cx="1776" cy="2160"/>
            </a:xfrm>
          </p:grpSpPr>
          <p:sp>
            <p:nvSpPr>
              <p:cNvPr id="740" name="AutoShape 411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1" name="Rectangle 412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2" name="Rectangle 413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3" name="Rectangle 414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4" name="Rectangle 415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5" name="Rectangle 416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6" name="Rectangle 417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7" name="Rectangle 418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8" name="Rectangle 419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49" name="Rectangle 420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50" name="Rectangle 421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51" name="Rectangle 422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52" name="Rectangle 423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536" name="AutoShape 424"/>
              <p:cNvCxnSpPr>
                <a:cxnSpLocks noChangeShapeType="1"/>
                <a:stCxn id="741" idx="2"/>
                <a:endCxn id="744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37" name="AutoShape 425"/>
              <p:cNvCxnSpPr>
                <a:cxnSpLocks noChangeShapeType="1"/>
                <a:stCxn id="741" idx="2"/>
                <a:endCxn id="743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38" name="AutoShape 426"/>
              <p:cNvCxnSpPr>
                <a:cxnSpLocks noChangeShapeType="1"/>
                <a:stCxn id="744" idx="2"/>
                <a:endCxn id="745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39" name="AutoShape 427"/>
              <p:cNvCxnSpPr>
                <a:cxnSpLocks noChangeShapeType="1"/>
                <a:stCxn id="744" idx="2"/>
                <a:endCxn id="746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40" name="AutoShape 428"/>
              <p:cNvCxnSpPr>
                <a:cxnSpLocks noChangeShapeType="1"/>
                <a:stCxn id="741" idx="2"/>
                <a:endCxn id="742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41" name="AutoShape 429"/>
              <p:cNvCxnSpPr>
                <a:cxnSpLocks noChangeShapeType="1"/>
                <a:stCxn id="743" idx="2"/>
                <a:endCxn id="749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42" name="AutoShape 430"/>
              <p:cNvCxnSpPr>
                <a:cxnSpLocks noChangeShapeType="1"/>
                <a:stCxn id="743" idx="2"/>
                <a:endCxn id="752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43" name="AutoShape 431"/>
              <p:cNvCxnSpPr>
                <a:cxnSpLocks noChangeShapeType="1"/>
                <a:stCxn id="742" idx="2"/>
                <a:endCxn id="747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44" name="AutoShape 432"/>
              <p:cNvCxnSpPr>
                <a:cxnSpLocks noChangeShapeType="1"/>
                <a:stCxn id="742" idx="2"/>
                <a:endCxn id="748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45" name="AutoShape 433"/>
              <p:cNvCxnSpPr>
                <a:cxnSpLocks noChangeShapeType="1"/>
                <a:stCxn id="742" idx="2"/>
                <a:endCxn id="750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46" name="AutoShape 434"/>
              <p:cNvCxnSpPr>
                <a:cxnSpLocks noChangeShapeType="1"/>
                <a:stCxn id="742" idx="2"/>
                <a:endCxn id="751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4" name="Rectangle 435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548" name="AutoShape 436"/>
              <p:cNvCxnSpPr>
                <a:cxnSpLocks noChangeShapeType="1"/>
                <a:stCxn id="742" idx="2"/>
                <a:endCxn id="764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5" name="Group 437"/>
            <p:cNvGrpSpPr>
              <a:grpSpLocks/>
            </p:cNvGrpSpPr>
            <p:nvPr/>
          </p:nvGrpSpPr>
          <p:grpSpPr bwMode="auto">
            <a:xfrm>
              <a:off x="2895600" y="4114800"/>
              <a:ext cx="2819400" cy="2057400"/>
              <a:chOff x="528" y="1344"/>
              <a:chExt cx="1776" cy="2160"/>
            </a:xfrm>
          </p:grpSpPr>
          <p:sp>
            <p:nvSpPr>
              <p:cNvPr id="714" name="AutoShape 438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15" name="Rectangle 439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16" name="Rectangle 440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17" name="Rectangle 441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18" name="Rectangle 442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19" name="Rectangle 443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20" name="Rectangle 444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21" name="Rectangle 445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22" name="Rectangle 446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23" name="Rectangle 447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24" name="Rectangle 448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25" name="Rectangle 449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26" name="Rectangle 450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510" name="AutoShape 451"/>
              <p:cNvCxnSpPr>
                <a:cxnSpLocks noChangeShapeType="1"/>
                <a:stCxn id="715" idx="2"/>
                <a:endCxn id="718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1" name="AutoShape 452"/>
              <p:cNvCxnSpPr>
                <a:cxnSpLocks noChangeShapeType="1"/>
                <a:stCxn id="715" idx="2"/>
                <a:endCxn id="717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2" name="AutoShape 453"/>
              <p:cNvCxnSpPr>
                <a:cxnSpLocks noChangeShapeType="1"/>
                <a:stCxn id="718" idx="2"/>
                <a:endCxn id="719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3" name="AutoShape 454"/>
              <p:cNvCxnSpPr>
                <a:cxnSpLocks noChangeShapeType="1"/>
                <a:stCxn id="718" idx="2"/>
                <a:endCxn id="720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4" name="AutoShape 455"/>
              <p:cNvCxnSpPr>
                <a:cxnSpLocks noChangeShapeType="1"/>
                <a:stCxn id="715" idx="2"/>
                <a:endCxn id="716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5" name="AutoShape 456"/>
              <p:cNvCxnSpPr>
                <a:cxnSpLocks noChangeShapeType="1"/>
                <a:stCxn id="717" idx="2"/>
                <a:endCxn id="723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6" name="AutoShape 457"/>
              <p:cNvCxnSpPr>
                <a:cxnSpLocks noChangeShapeType="1"/>
                <a:stCxn id="717" idx="2"/>
                <a:endCxn id="726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7" name="AutoShape 458"/>
              <p:cNvCxnSpPr>
                <a:cxnSpLocks noChangeShapeType="1"/>
                <a:stCxn id="716" idx="2"/>
                <a:endCxn id="721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8" name="AutoShape 459"/>
              <p:cNvCxnSpPr>
                <a:cxnSpLocks noChangeShapeType="1"/>
                <a:stCxn id="716" idx="2"/>
                <a:endCxn id="722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19" name="AutoShape 460"/>
              <p:cNvCxnSpPr>
                <a:cxnSpLocks noChangeShapeType="1"/>
                <a:stCxn id="716" idx="2"/>
                <a:endCxn id="724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20" name="AutoShape 461"/>
              <p:cNvCxnSpPr>
                <a:cxnSpLocks noChangeShapeType="1"/>
                <a:stCxn id="716" idx="2"/>
                <a:endCxn id="725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8" name="Rectangle 462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522" name="AutoShape 463"/>
              <p:cNvCxnSpPr>
                <a:cxnSpLocks noChangeShapeType="1"/>
                <a:stCxn id="716" idx="2"/>
                <a:endCxn id="738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6" name="Group 464"/>
            <p:cNvGrpSpPr>
              <a:grpSpLocks/>
            </p:cNvGrpSpPr>
            <p:nvPr/>
          </p:nvGrpSpPr>
          <p:grpSpPr bwMode="auto">
            <a:xfrm>
              <a:off x="3048000" y="4267200"/>
              <a:ext cx="2819400" cy="2057400"/>
              <a:chOff x="528" y="1344"/>
              <a:chExt cx="1776" cy="2160"/>
            </a:xfrm>
          </p:grpSpPr>
          <p:sp>
            <p:nvSpPr>
              <p:cNvPr id="688" name="AutoShape 465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CC66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89" name="Rectangle 466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0" name="Rectangle 467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1" name="Rectangle 468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2" name="Rectangle 469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3" name="Rectangle 470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4" name="Rectangle 471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5" name="Rectangle 472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6" name="Rectangle 473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7" name="Rectangle 474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8" name="Rectangle 475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99" name="Rectangle 476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700" name="Rectangle 477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484" name="AutoShape 478"/>
              <p:cNvCxnSpPr>
                <a:cxnSpLocks noChangeShapeType="1"/>
                <a:stCxn id="689" idx="2"/>
                <a:endCxn id="692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85" name="AutoShape 479"/>
              <p:cNvCxnSpPr>
                <a:cxnSpLocks noChangeShapeType="1"/>
                <a:stCxn id="689" idx="2"/>
                <a:endCxn id="691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86" name="AutoShape 480"/>
              <p:cNvCxnSpPr>
                <a:cxnSpLocks noChangeShapeType="1"/>
                <a:stCxn id="692" idx="2"/>
                <a:endCxn id="693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87" name="AutoShape 481"/>
              <p:cNvCxnSpPr>
                <a:cxnSpLocks noChangeShapeType="1"/>
                <a:stCxn id="692" idx="2"/>
                <a:endCxn id="694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88" name="AutoShape 482"/>
              <p:cNvCxnSpPr>
                <a:cxnSpLocks noChangeShapeType="1"/>
                <a:stCxn id="689" idx="2"/>
                <a:endCxn id="690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89" name="AutoShape 483"/>
              <p:cNvCxnSpPr>
                <a:cxnSpLocks noChangeShapeType="1"/>
                <a:stCxn id="691" idx="2"/>
                <a:endCxn id="697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90" name="AutoShape 484"/>
              <p:cNvCxnSpPr>
                <a:cxnSpLocks noChangeShapeType="1"/>
                <a:stCxn id="691" idx="2"/>
                <a:endCxn id="700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91" name="AutoShape 485"/>
              <p:cNvCxnSpPr>
                <a:cxnSpLocks noChangeShapeType="1"/>
                <a:stCxn id="690" idx="2"/>
                <a:endCxn id="695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92" name="AutoShape 486"/>
              <p:cNvCxnSpPr>
                <a:cxnSpLocks noChangeShapeType="1"/>
                <a:stCxn id="690" idx="2"/>
                <a:endCxn id="696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93" name="AutoShape 487"/>
              <p:cNvCxnSpPr>
                <a:cxnSpLocks noChangeShapeType="1"/>
                <a:stCxn id="690" idx="2"/>
                <a:endCxn id="698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94" name="AutoShape 488"/>
              <p:cNvCxnSpPr>
                <a:cxnSpLocks noChangeShapeType="1"/>
                <a:stCxn id="690" idx="2"/>
                <a:endCxn id="699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2" name="Rectangle 489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496" name="AutoShape 490"/>
              <p:cNvCxnSpPr>
                <a:cxnSpLocks noChangeShapeType="1"/>
                <a:stCxn id="690" idx="2"/>
                <a:endCxn id="712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87" name="Group 491"/>
            <p:cNvGrpSpPr>
              <a:grpSpLocks/>
            </p:cNvGrpSpPr>
            <p:nvPr/>
          </p:nvGrpSpPr>
          <p:grpSpPr bwMode="auto">
            <a:xfrm>
              <a:off x="3198813" y="4419600"/>
              <a:ext cx="2819400" cy="2057400"/>
              <a:chOff x="528" y="1344"/>
              <a:chExt cx="1776" cy="2160"/>
            </a:xfrm>
          </p:grpSpPr>
          <p:sp>
            <p:nvSpPr>
              <p:cNvPr id="662" name="AutoShape 492"/>
              <p:cNvSpPr>
                <a:spLocks noChangeArrowheads="1"/>
              </p:cNvSpPr>
              <p:nvPr/>
            </p:nvSpPr>
            <p:spPr bwMode="auto">
              <a:xfrm>
                <a:off x="528" y="1344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63" name="Rectangle 493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92" cy="14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64" name="Rectangle 494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65" name="Rectangle 495"/>
              <p:cNvSpPr>
                <a:spLocks noChangeArrowheads="1"/>
              </p:cNvSpPr>
              <p:nvPr/>
            </p:nvSpPr>
            <p:spPr bwMode="auto">
              <a:xfrm>
                <a:off x="1872" y="1727"/>
                <a:ext cx="192" cy="14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66" name="Rectangle 496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67" name="Rectangle 497"/>
              <p:cNvSpPr>
                <a:spLocks noChangeArrowheads="1"/>
              </p:cNvSpPr>
              <p:nvPr/>
            </p:nvSpPr>
            <p:spPr bwMode="auto">
              <a:xfrm>
                <a:off x="624" y="2207"/>
                <a:ext cx="192" cy="19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68" name="Rectangle 498"/>
              <p:cNvSpPr>
                <a:spLocks noChangeArrowheads="1"/>
              </p:cNvSpPr>
              <p:nvPr/>
            </p:nvSpPr>
            <p:spPr bwMode="auto">
              <a:xfrm flipV="1">
                <a:off x="912" y="2207"/>
                <a:ext cx="192" cy="14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69" name="Rectangle 499"/>
              <p:cNvSpPr>
                <a:spLocks noChangeArrowheads="1"/>
              </p:cNvSpPr>
              <p:nvPr/>
            </p:nvSpPr>
            <p:spPr bwMode="auto">
              <a:xfrm>
                <a:off x="816" y="2881"/>
                <a:ext cx="192" cy="14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70" name="Rectangle 500"/>
              <p:cNvSpPr>
                <a:spLocks noChangeArrowheads="1"/>
              </p:cNvSpPr>
              <p:nvPr/>
            </p:nvSpPr>
            <p:spPr bwMode="auto">
              <a:xfrm>
                <a:off x="1056" y="2881"/>
                <a:ext cx="192" cy="14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71" name="Rectangle 501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2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72" name="Rectangle 502"/>
              <p:cNvSpPr>
                <a:spLocks noChangeArrowheads="1"/>
              </p:cNvSpPr>
              <p:nvPr/>
            </p:nvSpPr>
            <p:spPr bwMode="auto">
              <a:xfrm>
                <a:off x="1296" y="2881"/>
                <a:ext cx="192" cy="14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73" name="Rectangle 503"/>
              <p:cNvSpPr>
                <a:spLocks noChangeArrowheads="1"/>
              </p:cNvSpPr>
              <p:nvPr/>
            </p:nvSpPr>
            <p:spPr bwMode="auto">
              <a:xfrm>
                <a:off x="1584" y="2881"/>
                <a:ext cx="192" cy="14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74" name="Rectangle 504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458" name="AutoShape 505"/>
              <p:cNvCxnSpPr>
                <a:cxnSpLocks noChangeShapeType="1"/>
                <a:stCxn id="663" idx="2"/>
                <a:endCxn id="666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59" name="AutoShape 506"/>
              <p:cNvCxnSpPr>
                <a:cxnSpLocks noChangeShapeType="1"/>
                <a:stCxn id="663" idx="2"/>
                <a:endCxn id="665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0" name="AutoShape 507"/>
              <p:cNvCxnSpPr>
                <a:cxnSpLocks noChangeShapeType="1"/>
                <a:stCxn id="666" idx="2"/>
                <a:endCxn id="667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1" name="AutoShape 508"/>
              <p:cNvCxnSpPr>
                <a:cxnSpLocks noChangeShapeType="1"/>
                <a:stCxn id="666" idx="2"/>
                <a:endCxn id="668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2" name="AutoShape 509"/>
              <p:cNvCxnSpPr>
                <a:cxnSpLocks noChangeShapeType="1"/>
                <a:stCxn id="663" idx="2"/>
                <a:endCxn id="664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3" name="AutoShape 510"/>
              <p:cNvCxnSpPr>
                <a:cxnSpLocks noChangeShapeType="1"/>
                <a:stCxn id="665" idx="2"/>
                <a:endCxn id="671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4" name="AutoShape 511"/>
              <p:cNvCxnSpPr>
                <a:cxnSpLocks noChangeShapeType="1"/>
                <a:stCxn id="665" idx="2"/>
                <a:endCxn id="674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5" name="AutoShape 512"/>
              <p:cNvCxnSpPr>
                <a:cxnSpLocks noChangeShapeType="1"/>
                <a:stCxn id="664" idx="2"/>
                <a:endCxn id="669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6" name="AutoShape 513"/>
              <p:cNvCxnSpPr>
                <a:cxnSpLocks noChangeShapeType="1"/>
                <a:stCxn id="664" idx="2"/>
                <a:endCxn id="670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7" name="AutoShape 514"/>
              <p:cNvCxnSpPr>
                <a:cxnSpLocks noChangeShapeType="1"/>
                <a:stCxn id="664" idx="2"/>
                <a:endCxn id="672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8" name="AutoShape 515"/>
              <p:cNvCxnSpPr>
                <a:cxnSpLocks noChangeShapeType="1"/>
                <a:stCxn id="664" idx="2"/>
                <a:endCxn id="673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6" name="Rectangle 516"/>
              <p:cNvSpPr>
                <a:spLocks noChangeArrowheads="1"/>
              </p:cNvSpPr>
              <p:nvPr/>
            </p:nvSpPr>
            <p:spPr bwMode="auto">
              <a:xfrm>
                <a:off x="1920" y="2881"/>
                <a:ext cx="192" cy="143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470" name="AutoShape 517"/>
              <p:cNvCxnSpPr>
                <a:cxnSpLocks noChangeShapeType="1"/>
                <a:stCxn id="664" idx="2"/>
                <a:endCxn id="686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88" name="Text Box 518"/>
            <p:cNvSpPr txBox="1">
              <a:spLocks noChangeArrowheads="1"/>
            </p:cNvSpPr>
            <p:nvPr/>
          </p:nvSpPr>
          <p:spPr bwMode="auto">
            <a:xfrm>
              <a:off x="381000" y="1752694"/>
              <a:ext cx="290513" cy="30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5389" name="Text Box 519"/>
            <p:cNvSpPr txBox="1">
              <a:spLocks noChangeArrowheads="1"/>
            </p:cNvSpPr>
            <p:nvPr/>
          </p:nvSpPr>
          <p:spPr bwMode="auto">
            <a:xfrm>
              <a:off x="555625" y="1903503"/>
              <a:ext cx="246063" cy="30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390" name="Text Box 520"/>
            <p:cNvSpPr txBox="1">
              <a:spLocks noChangeArrowheads="1"/>
            </p:cNvSpPr>
            <p:nvPr/>
          </p:nvSpPr>
          <p:spPr bwMode="auto">
            <a:xfrm>
              <a:off x="696913" y="2055900"/>
              <a:ext cx="268287" cy="30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391" name="Text Box 521"/>
            <p:cNvSpPr txBox="1">
              <a:spLocks noChangeArrowheads="1"/>
            </p:cNvSpPr>
            <p:nvPr/>
          </p:nvSpPr>
          <p:spPr bwMode="auto">
            <a:xfrm>
              <a:off x="847725" y="2208297"/>
              <a:ext cx="271463" cy="30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392" name="Text Box 522"/>
            <p:cNvSpPr txBox="1">
              <a:spLocks noChangeArrowheads="1"/>
            </p:cNvSpPr>
            <p:nvPr/>
          </p:nvSpPr>
          <p:spPr bwMode="auto">
            <a:xfrm>
              <a:off x="990600" y="2362282"/>
              <a:ext cx="290513" cy="30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5393" name="Text Box 523"/>
            <p:cNvSpPr txBox="1">
              <a:spLocks noChangeArrowheads="1"/>
            </p:cNvSpPr>
            <p:nvPr/>
          </p:nvSpPr>
          <p:spPr bwMode="auto">
            <a:xfrm>
              <a:off x="1152525" y="2513091"/>
              <a:ext cx="271463" cy="30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394" name="Text Box 524"/>
            <p:cNvSpPr txBox="1">
              <a:spLocks noChangeArrowheads="1"/>
            </p:cNvSpPr>
            <p:nvPr/>
          </p:nvSpPr>
          <p:spPr bwMode="auto">
            <a:xfrm>
              <a:off x="1295400" y="2667076"/>
              <a:ext cx="290513" cy="30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5395" name="Text Box 525"/>
            <p:cNvSpPr txBox="1">
              <a:spLocks noChangeArrowheads="1"/>
            </p:cNvSpPr>
            <p:nvPr/>
          </p:nvSpPr>
          <p:spPr bwMode="auto">
            <a:xfrm>
              <a:off x="1458913" y="2817885"/>
              <a:ext cx="268287" cy="30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5396" name="Text Box 526"/>
            <p:cNvSpPr txBox="1">
              <a:spLocks noChangeArrowheads="1"/>
            </p:cNvSpPr>
            <p:nvPr/>
          </p:nvSpPr>
          <p:spPr bwMode="auto">
            <a:xfrm>
              <a:off x="1600200" y="2971870"/>
              <a:ext cx="290513" cy="30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5397" name="Text Box 527"/>
            <p:cNvSpPr txBox="1">
              <a:spLocks noChangeArrowheads="1"/>
            </p:cNvSpPr>
            <p:nvPr/>
          </p:nvSpPr>
          <p:spPr bwMode="auto">
            <a:xfrm>
              <a:off x="1700213" y="3124267"/>
              <a:ext cx="290512" cy="30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15" name="Text Box 528"/>
            <p:cNvSpPr txBox="1">
              <a:spLocks noChangeArrowheads="1"/>
            </p:cNvSpPr>
            <p:nvPr/>
          </p:nvSpPr>
          <p:spPr bwMode="auto">
            <a:xfrm>
              <a:off x="1878013" y="3275076"/>
              <a:ext cx="346075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10</a:t>
              </a:r>
            </a:p>
          </p:txBody>
        </p:sp>
        <p:sp>
          <p:nvSpPr>
            <p:cNvPr id="616" name="Text Box 529"/>
            <p:cNvSpPr txBox="1">
              <a:spLocks noChangeArrowheads="1"/>
            </p:cNvSpPr>
            <p:nvPr/>
          </p:nvSpPr>
          <p:spPr bwMode="auto">
            <a:xfrm>
              <a:off x="2047875" y="3427473"/>
              <a:ext cx="311150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11</a:t>
              </a:r>
            </a:p>
          </p:txBody>
        </p:sp>
        <p:sp>
          <p:nvSpPr>
            <p:cNvPr id="617" name="Text Box 530"/>
            <p:cNvSpPr txBox="1">
              <a:spLocks noChangeArrowheads="1"/>
            </p:cNvSpPr>
            <p:nvPr/>
          </p:nvSpPr>
          <p:spPr bwMode="auto">
            <a:xfrm>
              <a:off x="2190750" y="3579870"/>
              <a:ext cx="330200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12</a:t>
              </a:r>
            </a:p>
          </p:txBody>
        </p:sp>
        <p:sp>
          <p:nvSpPr>
            <p:cNvPr id="618" name="Text Box 531"/>
            <p:cNvSpPr txBox="1">
              <a:spLocks noChangeArrowheads="1"/>
            </p:cNvSpPr>
            <p:nvPr/>
          </p:nvSpPr>
          <p:spPr bwMode="auto">
            <a:xfrm>
              <a:off x="2341563" y="3732267"/>
              <a:ext cx="333375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13</a:t>
              </a:r>
            </a:p>
          </p:txBody>
        </p:sp>
        <p:sp>
          <p:nvSpPr>
            <p:cNvPr id="619" name="Text Box 532"/>
            <p:cNvSpPr txBox="1">
              <a:spLocks noChangeArrowheads="1"/>
            </p:cNvSpPr>
            <p:nvPr/>
          </p:nvSpPr>
          <p:spPr bwMode="auto">
            <a:xfrm>
              <a:off x="2489200" y="3884664"/>
              <a:ext cx="342900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14</a:t>
              </a:r>
            </a:p>
          </p:txBody>
        </p:sp>
        <p:sp>
          <p:nvSpPr>
            <p:cNvPr id="620" name="Text Box 533"/>
            <p:cNvSpPr txBox="1">
              <a:spLocks noChangeArrowheads="1"/>
            </p:cNvSpPr>
            <p:nvPr/>
          </p:nvSpPr>
          <p:spPr bwMode="auto">
            <a:xfrm>
              <a:off x="2644775" y="4037061"/>
              <a:ext cx="336550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15</a:t>
              </a:r>
            </a:p>
          </p:txBody>
        </p:sp>
        <p:sp>
          <p:nvSpPr>
            <p:cNvPr id="621" name="Text Box 534"/>
            <p:cNvSpPr txBox="1">
              <a:spLocks noChangeArrowheads="1"/>
            </p:cNvSpPr>
            <p:nvPr/>
          </p:nvSpPr>
          <p:spPr bwMode="auto">
            <a:xfrm>
              <a:off x="2792413" y="4189457"/>
              <a:ext cx="346075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16</a:t>
              </a:r>
            </a:p>
          </p:txBody>
        </p:sp>
        <p:sp>
          <p:nvSpPr>
            <p:cNvPr id="622" name="Text Box 535"/>
            <p:cNvSpPr txBox="1">
              <a:spLocks noChangeArrowheads="1"/>
            </p:cNvSpPr>
            <p:nvPr/>
          </p:nvSpPr>
          <p:spPr bwMode="auto">
            <a:xfrm>
              <a:off x="2951163" y="4341854"/>
              <a:ext cx="333375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17</a:t>
              </a:r>
            </a:p>
          </p:txBody>
        </p:sp>
        <p:sp>
          <p:nvSpPr>
            <p:cNvPr id="623" name="Text Box 536"/>
            <p:cNvSpPr txBox="1">
              <a:spLocks noChangeArrowheads="1"/>
            </p:cNvSpPr>
            <p:nvPr/>
          </p:nvSpPr>
          <p:spPr bwMode="auto">
            <a:xfrm>
              <a:off x="3097213" y="4494251"/>
              <a:ext cx="346075" cy="30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18</a:t>
              </a:r>
            </a:p>
          </p:txBody>
        </p:sp>
        <p:grpSp>
          <p:nvGrpSpPr>
            <p:cNvPr id="15407" name="Group 537"/>
            <p:cNvGrpSpPr>
              <a:grpSpLocks/>
            </p:cNvGrpSpPr>
            <p:nvPr/>
          </p:nvGrpSpPr>
          <p:grpSpPr bwMode="auto">
            <a:xfrm>
              <a:off x="5753100" y="1729740"/>
              <a:ext cx="2819400" cy="2057400"/>
              <a:chOff x="552" y="1400"/>
              <a:chExt cx="1776" cy="2160"/>
            </a:xfrm>
          </p:grpSpPr>
          <p:sp>
            <p:nvSpPr>
              <p:cNvPr id="636" name="AutoShape 538"/>
              <p:cNvSpPr>
                <a:spLocks noChangeArrowheads="1"/>
              </p:cNvSpPr>
              <p:nvPr/>
            </p:nvSpPr>
            <p:spPr bwMode="auto">
              <a:xfrm>
                <a:off x="552" y="1402"/>
                <a:ext cx="1776" cy="2160"/>
              </a:xfrm>
              <a:prstGeom prst="cube">
                <a:avLst>
                  <a:gd name="adj" fmla="val 3000"/>
                </a:avLst>
              </a:prstGeom>
              <a:solidFill>
                <a:srgbClr val="F2D908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37" name="Rectangle 539"/>
              <p:cNvSpPr>
                <a:spLocks noChangeArrowheads="1"/>
              </p:cNvSpPr>
              <p:nvPr/>
            </p:nvSpPr>
            <p:spPr bwMode="auto">
              <a:xfrm>
                <a:off x="1392" y="1537"/>
                <a:ext cx="192" cy="143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38" name="Rectangle 540"/>
              <p:cNvSpPr>
                <a:spLocks noChangeArrowheads="1"/>
              </p:cNvSpPr>
              <p:nvPr/>
            </p:nvSpPr>
            <p:spPr bwMode="auto">
              <a:xfrm>
                <a:off x="1248" y="2257"/>
                <a:ext cx="192" cy="192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39" name="Rectangle 541"/>
              <p:cNvSpPr>
                <a:spLocks noChangeArrowheads="1"/>
              </p:cNvSpPr>
              <p:nvPr/>
            </p:nvSpPr>
            <p:spPr bwMode="auto">
              <a:xfrm>
                <a:off x="1872" y="1729"/>
                <a:ext cx="192" cy="143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0" name="Rectangle 542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192" cy="145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1" name="Rectangle 543"/>
              <p:cNvSpPr>
                <a:spLocks noChangeArrowheads="1"/>
              </p:cNvSpPr>
              <p:nvPr/>
            </p:nvSpPr>
            <p:spPr bwMode="auto">
              <a:xfrm>
                <a:off x="624" y="2209"/>
                <a:ext cx="192" cy="193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2" name="Rectangle 544"/>
              <p:cNvSpPr>
                <a:spLocks noChangeArrowheads="1"/>
              </p:cNvSpPr>
              <p:nvPr/>
            </p:nvSpPr>
            <p:spPr bwMode="auto">
              <a:xfrm flipV="1">
                <a:off x="912" y="2209"/>
                <a:ext cx="192" cy="143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3" name="Rectangle 545"/>
              <p:cNvSpPr>
                <a:spLocks noChangeArrowheads="1"/>
              </p:cNvSpPr>
              <p:nvPr/>
            </p:nvSpPr>
            <p:spPr bwMode="auto">
              <a:xfrm>
                <a:off x="816" y="2882"/>
                <a:ext cx="192" cy="142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4" name="Rectangle 546"/>
              <p:cNvSpPr>
                <a:spLocks noChangeArrowheads="1"/>
              </p:cNvSpPr>
              <p:nvPr/>
            </p:nvSpPr>
            <p:spPr bwMode="auto">
              <a:xfrm>
                <a:off x="1056" y="2882"/>
                <a:ext cx="192" cy="142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5" name="Rectangle 547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92" cy="193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6" name="Rectangle 548"/>
              <p:cNvSpPr>
                <a:spLocks noChangeArrowheads="1"/>
              </p:cNvSpPr>
              <p:nvPr/>
            </p:nvSpPr>
            <p:spPr bwMode="auto">
              <a:xfrm>
                <a:off x="1296" y="2882"/>
                <a:ext cx="192" cy="142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7" name="Rectangle 549"/>
              <p:cNvSpPr>
                <a:spLocks noChangeArrowheads="1"/>
              </p:cNvSpPr>
              <p:nvPr/>
            </p:nvSpPr>
            <p:spPr bwMode="auto">
              <a:xfrm>
                <a:off x="1584" y="2882"/>
                <a:ext cx="192" cy="142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648" name="Rectangle 550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192" cy="145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432" name="AutoShape 551"/>
              <p:cNvCxnSpPr>
                <a:cxnSpLocks noChangeShapeType="1"/>
                <a:stCxn id="637" idx="2"/>
                <a:endCxn id="640" idx="3"/>
              </p:cNvCxnSpPr>
              <p:nvPr/>
            </p:nvCxnSpPr>
            <p:spPr bwMode="auto">
              <a:xfrm flipH="1">
                <a:off x="912" y="1680"/>
                <a:ext cx="576" cy="216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3" name="AutoShape 552"/>
              <p:cNvCxnSpPr>
                <a:cxnSpLocks noChangeShapeType="1"/>
                <a:stCxn id="637" idx="2"/>
                <a:endCxn id="639" idx="1"/>
              </p:cNvCxnSpPr>
              <p:nvPr/>
            </p:nvCxnSpPr>
            <p:spPr bwMode="auto">
              <a:xfrm>
                <a:off x="1488" y="1680"/>
                <a:ext cx="384" cy="120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4" name="AutoShape 553"/>
              <p:cNvCxnSpPr>
                <a:cxnSpLocks noChangeShapeType="1"/>
                <a:stCxn id="640" idx="2"/>
                <a:endCxn id="641" idx="0"/>
              </p:cNvCxnSpPr>
              <p:nvPr/>
            </p:nvCxnSpPr>
            <p:spPr bwMode="auto">
              <a:xfrm flipH="1">
                <a:off x="720" y="1968"/>
                <a:ext cx="96" cy="240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5" name="AutoShape 554"/>
              <p:cNvCxnSpPr>
                <a:cxnSpLocks noChangeShapeType="1"/>
                <a:stCxn id="640" idx="2"/>
                <a:endCxn id="642" idx="2"/>
              </p:cNvCxnSpPr>
              <p:nvPr/>
            </p:nvCxnSpPr>
            <p:spPr bwMode="auto">
              <a:xfrm>
                <a:off x="816" y="1968"/>
                <a:ext cx="191" cy="240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6" name="AutoShape 555"/>
              <p:cNvCxnSpPr>
                <a:cxnSpLocks noChangeShapeType="1"/>
                <a:stCxn id="637" idx="2"/>
                <a:endCxn id="638" idx="0"/>
              </p:cNvCxnSpPr>
              <p:nvPr/>
            </p:nvCxnSpPr>
            <p:spPr bwMode="auto">
              <a:xfrm flipH="1">
                <a:off x="1344" y="1680"/>
                <a:ext cx="144" cy="576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7" name="AutoShape 556"/>
              <p:cNvCxnSpPr>
                <a:cxnSpLocks noChangeShapeType="1"/>
                <a:stCxn id="639" idx="2"/>
                <a:endCxn id="645" idx="0"/>
              </p:cNvCxnSpPr>
              <p:nvPr/>
            </p:nvCxnSpPr>
            <p:spPr bwMode="auto">
              <a:xfrm flipH="1">
                <a:off x="1680" y="1872"/>
                <a:ext cx="288" cy="192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8" name="AutoShape 557"/>
              <p:cNvCxnSpPr>
                <a:cxnSpLocks noChangeShapeType="1"/>
                <a:stCxn id="639" idx="2"/>
                <a:endCxn id="648" idx="0"/>
              </p:cNvCxnSpPr>
              <p:nvPr/>
            </p:nvCxnSpPr>
            <p:spPr bwMode="auto">
              <a:xfrm>
                <a:off x="1968" y="1872"/>
                <a:ext cx="144" cy="240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9" name="AutoShape 558"/>
              <p:cNvCxnSpPr>
                <a:cxnSpLocks noChangeShapeType="1"/>
                <a:stCxn id="638" idx="2"/>
                <a:endCxn id="643" idx="0"/>
              </p:cNvCxnSpPr>
              <p:nvPr/>
            </p:nvCxnSpPr>
            <p:spPr bwMode="auto">
              <a:xfrm flipH="1">
                <a:off x="912" y="2448"/>
                <a:ext cx="432" cy="432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40" name="AutoShape 559"/>
              <p:cNvCxnSpPr>
                <a:cxnSpLocks noChangeShapeType="1"/>
                <a:stCxn id="638" idx="2"/>
                <a:endCxn id="644" idx="0"/>
              </p:cNvCxnSpPr>
              <p:nvPr/>
            </p:nvCxnSpPr>
            <p:spPr bwMode="auto">
              <a:xfrm flipH="1">
                <a:off x="1152" y="2448"/>
                <a:ext cx="192" cy="432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41" name="AutoShape 560"/>
              <p:cNvCxnSpPr>
                <a:cxnSpLocks noChangeShapeType="1"/>
                <a:stCxn id="638" idx="2"/>
                <a:endCxn id="646" idx="0"/>
              </p:cNvCxnSpPr>
              <p:nvPr/>
            </p:nvCxnSpPr>
            <p:spPr bwMode="auto">
              <a:xfrm>
                <a:off x="1344" y="2448"/>
                <a:ext cx="48" cy="432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42" name="AutoShape 561"/>
              <p:cNvCxnSpPr>
                <a:cxnSpLocks noChangeShapeType="1"/>
                <a:stCxn id="638" idx="2"/>
                <a:endCxn id="647" idx="0"/>
              </p:cNvCxnSpPr>
              <p:nvPr/>
            </p:nvCxnSpPr>
            <p:spPr bwMode="auto">
              <a:xfrm>
                <a:off x="1344" y="2448"/>
                <a:ext cx="336" cy="432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0" name="Rectangle 562"/>
              <p:cNvSpPr>
                <a:spLocks noChangeArrowheads="1"/>
              </p:cNvSpPr>
              <p:nvPr/>
            </p:nvSpPr>
            <p:spPr bwMode="auto">
              <a:xfrm>
                <a:off x="1920" y="2882"/>
                <a:ext cx="192" cy="142"/>
              </a:xfrm>
              <a:prstGeom prst="rect">
                <a:avLst/>
              </a:prstGeom>
              <a:solidFill>
                <a:srgbClr val="F2D908"/>
              </a:solidFill>
              <a:ln w="12700">
                <a:solidFill>
                  <a:srgbClr val="C61B1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cxnSp>
            <p:nvCxnSpPr>
              <p:cNvPr id="15444" name="AutoShape 563"/>
              <p:cNvCxnSpPr>
                <a:cxnSpLocks noChangeShapeType="1"/>
                <a:stCxn id="638" idx="2"/>
                <a:endCxn id="660" idx="0"/>
              </p:cNvCxnSpPr>
              <p:nvPr/>
            </p:nvCxnSpPr>
            <p:spPr bwMode="auto">
              <a:xfrm>
                <a:off x="1344" y="2448"/>
                <a:ext cx="672" cy="432"/>
              </a:xfrm>
              <a:prstGeom prst="straightConnector1">
                <a:avLst/>
              </a:prstGeom>
              <a:noFill/>
              <a:ln w="12700">
                <a:solidFill>
                  <a:srgbClr val="064573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5" name="AutoShape 564"/>
            <p:cNvSpPr>
              <a:spLocks noChangeArrowheads="1"/>
            </p:cNvSpPr>
            <p:nvPr/>
          </p:nvSpPr>
          <p:spPr bwMode="auto">
            <a:xfrm>
              <a:off x="6553200" y="4343442"/>
              <a:ext cx="1063625" cy="330193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  <a:latin typeface="Verdana" pitchFamily="34" charset="0"/>
                  <a:ea typeface="宋体" pitchFamily="2" charset="-122"/>
                </a:rPr>
                <a:t>T.Fill()</a:t>
              </a:r>
            </a:p>
          </p:txBody>
        </p:sp>
        <p:sp>
          <p:nvSpPr>
            <p:cNvPr id="15409" name="AutoShape 565"/>
            <p:cNvSpPr>
              <a:spLocks noChangeArrowheads="1"/>
            </p:cNvSpPr>
            <p:nvPr/>
          </p:nvSpPr>
          <p:spPr bwMode="auto">
            <a:xfrm>
              <a:off x="3657600" y="1676495"/>
              <a:ext cx="1595438" cy="330193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>
                  <a:solidFill>
                    <a:srgbClr val="000000"/>
                  </a:solidFill>
                </a:rPr>
                <a:t>T.GetEntry(6)</a:t>
              </a:r>
              <a:endParaRPr lang="en-US" altLang="zh-CN" sz="1400" b="0">
                <a:solidFill>
                  <a:srgbClr val="000000"/>
                </a:solidFill>
              </a:endParaRPr>
            </a:p>
          </p:txBody>
        </p:sp>
        <p:cxnSp>
          <p:nvCxnSpPr>
            <p:cNvPr id="15410" name="AutoShape 566"/>
            <p:cNvCxnSpPr>
              <a:cxnSpLocks noChangeShapeType="1"/>
              <a:stCxn id="625" idx="2"/>
              <a:endCxn id="662" idx="4"/>
            </p:cNvCxnSpPr>
            <p:nvPr/>
          </p:nvCxnSpPr>
          <p:spPr bwMode="auto">
            <a:xfrm rot="5400000">
              <a:off x="6117972" y="4512119"/>
              <a:ext cx="805561" cy="1128522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1" name="AutoShape 567"/>
            <p:cNvCxnSpPr>
              <a:cxnSpLocks noChangeShapeType="1"/>
              <a:stCxn id="636" idx="3"/>
              <a:endCxn id="625" idx="0"/>
            </p:cNvCxnSpPr>
            <p:nvPr/>
          </p:nvCxnSpPr>
          <p:spPr bwMode="auto">
            <a:xfrm rot="5400000">
              <a:off x="6830346" y="4041807"/>
              <a:ext cx="556260" cy="4692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6600"/>
              </a:solidFill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2" name="AutoShape 568"/>
            <p:cNvCxnSpPr>
              <a:cxnSpLocks noChangeShapeType="1"/>
              <a:stCxn id="974" idx="1"/>
              <a:endCxn id="15409" idx="1"/>
            </p:cNvCxnSpPr>
            <p:nvPr/>
          </p:nvCxnSpPr>
          <p:spPr bwMode="auto">
            <a:xfrm rot="-5400000">
              <a:off x="2798762" y="1793876"/>
              <a:ext cx="811213" cy="906462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3" name="AutoShape 569"/>
            <p:cNvCxnSpPr>
              <a:cxnSpLocks noChangeShapeType="1"/>
              <a:stCxn id="15409" idx="3"/>
              <a:endCxn id="636" idx="2"/>
            </p:cNvCxnSpPr>
            <p:nvPr/>
          </p:nvCxnSpPr>
          <p:spPr bwMode="auto">
            <a:xfrm>
              <a:off x="5253038" y="1841500"/>
              <a:ext cx="500062" cy="94780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F0000"/>
              </a:solidFill>
              <a:miter lim="800000"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14" name="AutoShape 570"/>
            <p:cNvSpPr>
              <a:spLocks noChangeArrowheads="1"/>
            </p:cNvSpPr>
            <p:nvPr/>
          </p:nvSpPr>
          <p:spPr bwMode="auto">
            <a:xfrm>
              <a:off x="996950" y="5232425"/>
              <a:ext cx="531813" cy="1177902"/>
            </a:xfrm>
            <a:prstGeom prst="can">
              <a:avLst>
                <a:gd name="adj" fmla="val 55372"/>
              </a:avLst>
            </a:prstGeom>
            <a:solidFill>
              <a:srgbClr val="FF99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4400">
                  <a:solidFill>
                    <a:srgbClr val="000000"/>
                  </a:solidFill>
                </a:rPr>
                <a:t>T</a:t>
              </a:r>
              <a:endParaRPr lang="en-US" altLang="zh-CN" sz="1400" b="0">
                <a:solidFill>
                  <a:srgbClr val="000000"/>
                </a:solidFill>
              </a:endParaRPr>
            </a:p>
          </p:txBody>
        </p:sp>
        <p:sp>
          <p:nvSpPr>
            <p:cNvPr id="15415" name="Text Box 571"/>
            <p:cNvSpPr txBox="1">
              <a:spLocks noChangeArrowheads="1"/>
            </p:cNvSpPr>
            <p:nvPr/>
          </p:nvSpPr>
          <p:spPr bwMode="auto">
            <a:xfrm>
              <a:off x="6773863" y="1446312"/>
              <a:ext cx="838200" cy="307969"/>
            </a:xfrm>
            <a:prstGeom prst="rect">
              <a:avLst/>
            </a:prstGeom>
            <a:solidFill>
              <a:srgbClr val="F4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>
                  <a:solidFill>
                    <a:srgbClr val="000000"/>
                  </a:solidFill>
                </a:rPr>
                <a:t>Memory</a:t>
              </a:r>
              <a:endParaRPr lang="en-US" altLang="zh-CN" sz="1400" b="0">
                <a:solidFill>
                  <a:srgbClr val="000000"/>
                </a:solidFill>
              </a:endParaRPr>
            </a:p>
          </p:txBody>
        </p:sp>
        <p:sp>
          <p:nvSpPr>
            <p:cNvPr id="633" name="AutoShape 572"/>
            <p:cNvSpPr>
              <a:spLocks noChangeArrowheads="1"/>
            </p:cNvSpPr>
            <p:nvPr/>
          </p:nvSpPr>
          <p:spPr bwMode="auto">
            <a:xfrm>
              <a:off x="1143000" y="4876832"/>
              <a:ext cx="457200" cy="380992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4E5A8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634" name="AutoShape 573"/>
            <p:cNvSpPr>
              <a:spLocks noChangeArrowheads="1"/>
            </p:cNvSpPr>
            <p:nvPr/>
          </p:nvSpPr>
          <p:spPr bwMode="auto">
            <a:xfrm>
              <a:off x="1676400" y="5410221"/>
              <a:ext cx="152400" cy="457191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635" name="AutoShape 574"/>
            <p:cNvSpPr>
              <a:spLocks noChangeArrowheads="1"/>
            </p:cNvSpPr>
            <p:nvPr/>
          </p:nvSpPr>
          <p:spPr bwMode="auto">
            <a:xfrm>
              <a:off x="1676400" y="5105427"/>
              <a:ext cx="152400" cy="761985"/>
            </a:xfrm>
            <a:prstGeom prst="curvedLeft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F4E5A8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Verdana" pitchFamily="34" charset="0"/>
                <a:ea typeface="宋体" pitchFamily="2" charset="-122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8717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DF70678-A096-1145-B93A-A27098C91E94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741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Display the TTree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609600" y="1772816"/>
            <a:ext cx="8282880" cy="33239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 dirty="0">
                <a:latin typeface="Courier New" charset="0"/>
              </a:rPr>
              <a:t>&gt;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root tree1.root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[0] </a:t>
            </a:r>
            <a:r>
              <a:rPr lang="en-US" altLang="zh-CN" sz="1400" dirty="0">
                <a:latin typeface="Courier New" charset="0"/>
              </a:rPr>
              <a:t>.</a:t>
            </a:r>
            <a:r>
              <a:rPr lang="en-US" altLang="zh-CN" sz="1400" dirty="0" err="1">
                <a:latin typeface="Courier New" charset="0"/>
              </a:rPr>
              <a:t>ls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 err="1">
                <a:latin typeface="Courier New" charset="0"/>
              </a:rPr>
              <a:t>TFile</a:t>
            </a:r>
            <a:r>
              <a:rPr lang="en-US" altLang="zh-CN" sz="1400" b="0" dirty="0">
                <a:latin typeface="Courier New" charset="0"/>
              </a:rPr>
              <a:t>**		tree1.root	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TFile</a:t>
            </a:r>
            <a:r>
              <a:rPr lang="en-US" altLang="zh-CN" sz="1400" b="0" dirty="0">
                <a:latin typeface="Courier New" charset="0"/>
              </a:rPr>
              <a:t>*		tree1.root	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  KEY: </a:t>
            </a:r>
            <a:r>
              <a:rPr lang="en-US" altLang="zh-CN" sz="1400" b="0" dirty="0" err="1">
                <a:latin typeface="Courier New" charset="0"/>
              </a:rPr>
              <a:t>TTree</a:t>
            </a:r>
            <a:r>
              <a:rPr lang="en-US" altLang="zh-CN" sz="1400" b="0" dirty="0">
                <a:latin typeface="Courier New" charset="0"/>
              </a:rPr>
              <a:t>	</a:t>
            </a:r>
            <a:r>
              <a:rPr lang="en-US" altLang="zh-CN" sz="1400" dirty="0">
                <a:solidFill>
                  <a:schemeClr val="accent1"/>
                </a:solidFill>
                <a:latin typeface="Courier New" charset="0"/>
              </a:rPr>
              <a:t>t1</a:t>
            </a:r>
            <a:r>
              <a:rPr lang="en-US" altLang="zh-CN" sz="1400" b="0" dirty="0">
                <a:latin typeface="Courier New" charset="0"/>
              </a:rPr>
              <a:t>;1	a simple Tree with simple variables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[1] </a:t>
            </a:r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ls</a:t>
            </a:r>
            <a:r>
              <a:rPr lang="en-US" altLang="zh-CN" sz="1400" dirty="0">
                <a:latin typeface="Courier New" charset="0"/>
              </a:rPr>
              <a:t>()</a:t>
            </a:r>
            <a:endParaRPr lang="en-US" altLang="zh-CN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 err="1">
                <a:latin typeface="Courier New" charset="0"/>
              </a:rPr>
              <a:t>TFile</a:t>
            </a:r>
            <a:r>
              <a:rPr lang="en-US" altLang="zh-CN" sz="1400" b="0" dirty="0">
                <a:latin typeface="Courier New" charset="0"/>
              </a:rPr>
              <a:t>**		</a:t>
            </a:r>
            <a:r>
              <a:rPr lang="en-US" altLang="zh-CN" sz="1400" b="0" dirty="0" err="1">
                <a:latin typeface="Courier New" charset="0"/>
              </a:rPr>
              <a:t>staff.root</a:t>
            </a:r>
            <a:r>
              <a:rPr lang="en-US" altLang="zh-CN" sz="1400" b="0" dirty="0">
                <a:latin typeface="Courier New" charset="0"/>
              </a:rPr>
              <a:t>	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TFile</a:t>
            </a:r>
            <a:r>
              <a:rPr lang="en-US" altLang="zh-CN" sz="1400" b="0" dirty="0">
                <a:latin typeface="Courier New" charset="0"/>
              </a:rPr>
              <a:t>*		</a:t>
            </a:r>
            <a:r>
              <a:rPr lang="en-US" altLang="zh-CN" sz="1400" b="0" dirty="0" err="1">
                <a:latin typeface="Courier New" charset="0"/>
              </a:rPr>
              <a:t>staff.root</a:t>
            </a:r>
            <a:r>
              <a:rPr lang="en-US" altLang="zh-CN" sz="1400" b="0" dirty="0">
                <a:latin typeface="Courier New" charset="0"/>
              </a:rPr>
              <a:t>	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 KEY: </a:t>
            </a:r>
            <a:r>
              <a:rPr lang="en-US" altLang="zh-CN" sz="1400" b="0" dirty="0" err="1">
                <a:latin typeface="Courier New" charset="0"/>
              </a:rPr>
              <a:t>TTree</a:t>
            </a:r>
            <a:r>
              <a:rPr lang="en-US" altLang="zh-CN" sz="1400" b="0" dirty="0">
                <a:latin typeface="Courier New" charset="0"/>
              </a:rPr>
              <a:t>	t1;1	a simple Tree with simple variables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[2] </a:t>
            </a:r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StartViewer</a:t>
            </a:r>
            <a:r>
              <a:rPr lang="en-US" altLang="zh-CN" sz="1400" dirty="0">
                <a:latin typeface="Courier New" charset="0"/>
              </a:rPr>
              <a:t>() 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[3] </a:t>
            </a:r>
            <a:r>
              <a:rPr lang="en-US" altLang="zh-CN" sz="1400" dirty="0">
                <a:latin typeface="Courier New" charset="0"/>
              </a:rPr>
              <a:t>t1-&gt;Print()//Print the Tree Structure 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[4] </a:t>
            </a:r>
            <a:r>
              <a:rPr lang="en-US" altLang="zh-CN" sz="1400" dirty="0">
                <a:latin typeface="Courier New" charset="0"/>
              </a:rPr>
              <a:t>t1-&gt;Show(10)//access entry 10 of a tree 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[5] </a:t>
            </a:r>
            <a:r>
              <a:rPr lang="en-US" altLang="zh-CN" sz="1400" dirty="0">
                <a:latin typeface="Courier New" charset="0"/>
              </a:rPr>
              <a:t>t1-&gt;Scan("</a:t>
            </a:r>
            <a:r>
              <a:rPr lang="en-US" altLang="zh-CN" sz="1400" dirty="0" err="1">
                <a:latin typeface="Courier New" charset="0"/>
              </a:rPr>
              <a:t>px:py:pz</a:t>
            </a:r>
            <a:r>
              <a:rPr lang="en-US" altLang="zh-CN" sz="1400" dirty="0">
                <a:latin typeface="Courier New" charset="0"/>
              </a:rPr>
              <a:t>") //Scan the Variable(s) of the Tree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[6]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t1-&gt;Draw("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")</a:t>
            </a:r>
            <a:r>
              <a:rPr lang="zh-CN" altLang="en-US" sz="1400" dirty="0">
                <a:latin typeface="Courier New" charset="0"/>
              </a:rPr>
              <a:t>  </a:t>
            </a:r>
            <a:r>
              <a:rPr lang="en-US" altLang="zh-CN" sz="1400" dirty="0">
                <a:latin typeface="Courier New" charset="0"/>
              </a:rPr>
              <a:t>//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plot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a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variable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in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histogram</a:t>
            </a:r>
            <a:endParaRPr lang="zh-CN" altLang="en-US" sz="140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 [6]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t1-&gt; </a:t>
            </a:r>
            <a:r>
              <a:rPr lang="en-US" altLang="zh-CN" sz="1400" dirty="0" err="1">
                <a:latin typeface="Courier New" charset="0"/>
              </a:rPr>
              <a:t>MakeSelector</a:t>
            </a:r>
            <a:r>
              <a:rPr lang="en-US" altLang="zh-CN" sz="1400" dirty="0">
                <a:latin typeface="Courier New" charset="0"/>
              </a:rPr>
              <a:t>()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//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create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a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class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for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complicated</a:t>
            </a:r>
            <a:r>
              <a:rPr lang="zh-CN" altLang="en-US" sz="1400" dirty="0">
                <a:latin typeface="Courier New" charset="0"/>
              </a:rPr>
              <a:t> </a:t>
            </a:r>
            <a:r>
              <a:rPr lang="en-US" altLang="zh-CN" sz="1400" dirty="0">
                <a:latin typeface="Courier New" charset="0"/>
              </a:rPr>
              <a:t>analysis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9711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F7EADE6-26C3-BD44-B6DA-1D2D7796F0F9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1843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The Tree Viewer</a:t>
            </a:r>
            <a:endParaRPr kumimoji="0" lang="zh-CN" altLang="en-US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628650" y="1603375"/>
            <a:ext cx="7831138" cy="9556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 dirty="0">
                <a:latin typeface="Courier New" charset="0"/>
              </a:rPr>
              <a:t>root[] </a:t>
            </a:r>
            <a:r>
              <a:rPr lang="en-US" altLang="zh-CN" sz="1400" dirty="0" err="1">
                <a:latin typeface="Courier New" charset="0"/>
              </a:rPr>
              <a:t>TFile</a:t>
            </a:r>
            <a:r>
              <a:rPr lang="en-US" altLang="zh-CN" sz="1400" dirty="0">
                <a:latin typeface="Courier New" charset="0"/>
              </a:rPr>
              <a:t> f(“tree1.root")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root[] </a:t>
            </a:r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StartViewer</a:t>
            </a:r>
            <a:r>
              <a:rPr lang="en-US" altLang="zh-CN" sz="1400" dirty="0">
                <a:latin typeface="Courier New" charset="0"/>
              </a:rPr>
              <a:t>() //invoke the viewer by the </a:t>
            </a:r>
            <a:r>
              <a:rPr lang="en-US" altLang="zh-CN" sz="1400" dirty="0" err="1">
                <a:latin typeface="Courier New" charset="0"/>
              </a:rPr>
              <a:t>TTree</a:t>
            </a:r>
            <a:r>
              <a:rPr lang="en-US" altLang="zh-CN" sz="1400" dirty="0">
                <a:latin typeface="Courier New" charset="0"/>
              </a:rPr>
              <a:t> object name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//</a:t>
            </a:r>
            <a:r>
              <a:rPr lang="en-US" altLang="zh-CN" sz="1400" dirty="0">
                <a:latin typeface="Courier New" charset="0"/>
              </a:rPr>
              <a:t>or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root[] </a:t>
            </a:r>
            <a:r>
              <a:rPr lang="en-US" altLang="zh-CN" sz="1400" dirty="0" err="1">
                <a:latin typeface="Courier New" charset="0"/>
              </a:rPr>
              <a:t>TBrowser</a:t>
            </a:r>
            <a:r>
              <a:rPr lang="en-US" altLang="zh-CN" sz="1400" dirty="0">
                <a:latin typeface="Courier New" charset="0"/>
              </a:rPr>
              <a:t> a //double click the root file to open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2" y="2836594"/>
            <a:ext cx="4879330" cy="3411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6456"/>
          <a:stretch/>
        </p:blipFill>
        <p:spPr>
          <a:xfrm>
            <a:off x="6444208" y="2836594"/>
            <a:ext cx="1696218" cy="32951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79265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ED995C6-45E7-3E41-BCFD-F4764471091C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048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Setting Branches</a:t>
            </a:r>
          </a:p>
        </p:txBody>
      </p:sp>
      <p:sp>
        <p:nvSpPr>
          <p:cNvPr id="2048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39888"/>
            <a:ext cx="878522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zh-CN" sz="2600"/>
              <a:t>The class for a branch is called </a:t>
            </a:r>
            <a:r>
              <a:rPr kumimoji="0" lang="en-US" altLang="zh-CN" sz="2600" b="1"/>
              <a:t>TBranch</a:t>
            </a:r>
            <a:r>
              <a:rPr kumimoji="0" lang="en-US" altLang="zh-CN" sz="2600"/>
              <a:t>. </a:t>
            </a:r>
          </a:p>
          <a:p>
            <a:pPr lvl="1">
              <a:lnSpc>
                <a:spcPct val="90000"/>
              </a:lnSpc>
            </a:pPr>
            <a:r>
              <a:rPr kumimoji="0" lang="en-US" altLang="zh-CN" sz="2400"/>
              <a:t>If two variables are </a:t>
            </a:r>
            <a:r>
              <a:rPr kumimoji="0" lang="en-US" altLang="zh-CN" sz="2400" b="1"/>
              <a:t>independent</a:t>
            </a:r>
            <a:r>
              <a:rPr kumimoji="0" lang="en-US" altLang="zh-CN" sz="2400"/>
              <a:t>, and the variables will not be used together, they should be placed </a:t>
            </a:r>
            <a:r>
              <a:rPr kumimoji="0" lang="en-US" altLang="zh-CN" sz="2400" b="1"/>
              <a:t>on separate branches</a:t>
            </a:r>
            <a:r>
              <a:rPr kumimoji="0" lang="en-US" altLang="zh-CN" sz="2400"/>
              <a:t>. </a:t>
            </a:r>
          </a:p>
          <a:p>
            <a:pPr lvl="1">
              <a:lnSpc>
                <a:spcPct val="90000"/>
              </a:lnSpc>
            </a:pPr>
            <a:r>
              <a:rPr kumimoji="0" lang="en-US" altLang="zh-CN" sz="2400"/>
              <a:t>If the variables are </a:t>
            </a:r>
            <a:r>
              <a:rPr kumimoji="0" lang="en-US" altLang="zh-CN" sz="2400" b="1"/>
              <a:t>related</a:t>
            </a:r>
            <a:r>
              <a:rPr kumimoji="0" lang="en-US" altLang="zh-CN" sz="2400"/>
              <a:t>, such as the coordinates of a point, it is most efficient to create </a:t>
            </a:r>
            <a:r>
              <a:rPr kumimoji="0" lang="en-US" altLang="zh-CN" sz="2400" b="1"/>
              <a:t>one branch</a:t>
            </a:r>
            <a:r>
              <a:rPr kumimoji="0" lang="en-US" altLang="zh-CN" sz="2400"/>
              <a:t> with both coordinates on it. </a:t>
            </a:r>
          </a:p>
          <a:p>
            <a:pPr>
              <a:lnSpc>
                <a:spcPct val="90000"/>
              </a:lnSpc>
            </a:pPr>
            <a:r>
              <a:rPr kumimoji="0" lang="en-US" altLang="zh-CN" sz="2600"/>
              <a:t>A variable on a </a:t>
            </a:r>
            <a:r>
              <a:rPr kumimoji="0" lang="en-US" altLang="zh-CN" sz="2600" b="1"/>
              <a:t>TBranch</a:t>
            </a:r>
            <a:r>
              <a:rPr kumimoji="0" lang="en-US" altLang="zh-CN" sz="2600"/>
              <a:t> is called a leaf (</a:t>
            </a:r>
            <a:r>
              <a:rPr kumimoji="0" lang="en-US" altLang="zh-CN" sz="2600" b="1"/>
              <a:t>TLeaf</a:t>
            </a:r>
            <a:r>
              <a:rPr kumimoji="0" lang="en-US" altLang="zh-CN" sz="2600"/>
              <a:t>). </a:t>
            </a:r>
          </a:p>
          <a:p>
            <a:pPr>
              <a:lnSpc>
                <a:spcPct val="90000"/>
              </a:lnSpc>
            </a:pPr>
            <a:r>
              <a:rPr kumimoji="0" lang="en-US" altLang="zh-CN" sz="2600"/>
              <a:t>Branches of the same </a:t>
            </a:r>
            <a:r>
              <a:rPr kumimoji="0" lang="en-US" altLang="zh-CN" sz="2600" b="1"/>
              <a:t>TTree</a:t>
            </a:r>
            <a:r>
              <a:rPr kumimoji="0" lang="en-US" altLang="zh-CN" sz="2600"/>
              <a:t> can be written to separate files</a:t>
            </a:r>
          </a:p>
          <a:p>
            <a:pPr>
              <a:lnSpc>
                <a:spcPct val="90000"/>
              </a:lnSpc>
            </a:pPr>
            <a:r>
              <a:rPr kumimoji="0" lang="en-US" altLang="zh-CN" sz="2600"/>
              <a:t>To add a </a:t>
            </a:r>
            <a:r>
              <a:rPr kumimoji="0" lang="en-US" altLang="zh-CN" sz="2600" b="1"/>
              <a:t>TBranch</a:t>
            </a:r>
            <a:r>
              <a:rPr kumimoji="0" lang="en-US" altLang="zh-CN" sz="2600"/>
              <a:t> to a </a:t>
            </a:r>
            <a:r>
              <a:rPr kumimoji="0" lang="en-US" altLang="zh-CN" sz="2600" b="1"/>
              <a:t>TTree, </a:t>
            </a:r>
            <a:r>
              <a:rPr kumimoji="0" lang="en-US" altLang="zh-CN" sz="2600"/>
              <a:t>call the method</a:t>
            </a:r>
            <a:r>
              <a:rPr kumimoji="0" lang="en-US" altLang="zh-CN" sz="2600" b="1"/>
              <a:t> TTree::Branch()</a:t>
            </a:r>
          </a:p>
          <a:p>
            <a:pPr>
              <a:lnSpc>
                <a:spcPct val="90000"/>
              </a:lnSpc>
            </a:pPr>
            <a:r>
              <a:rPr kumimoji="0" lang="en-US" altLang="zh-CN" sz="2600"/>
              <a:t>A branch can hold an entire object, a list of simple variables, contents of a folder, contents of a </a:t>
            </a:r>
            <a:r>
              <a:rPr kumimoji="0" lang="en-US" altLang="zh-CN" sz="2600" b="1"/>
              <a:t>TList</a:t>
            </a:r>
            <a:r>
              <a:rPr kumimoji="0" lang="en-US" altLang="zh-CN" sz="2600"/>
              <a:t>, or an array of objects.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2549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D3AEF16-D500-C34A-BED3-BA7FA8BF2316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27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15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a Branch to Hold a List of Variables</a:t>
            </a:r>
            <a:endParaRPr kumimoji="0" lang="zh-CN" altLang="en-US"/>
          </a:p>
        </p:txBody>
      </p:sp>
      <p:sp>
        <p:nvSpPr>
          <p:cNvPr id="2150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60375"/>
          </a:xfrm>
        </p:spPr>
        <p:txBody>
          <a:bodyPr/>
          <a:lstStyle/>
          <a:p>
            <a:r>
              <a:rPr kumimoji="0" lang="en-US" altLang="zh-CN" sz="2500"/>
              <a:t>to save is a list of simple variables </a:t>
            </a:r>
            <a:endParaRPr kumimoji="0" lang="zh-CN" altLang="en-US" sz="2500"/>
          </a:p>
        </p:txBody>
      </p:sp>
      <p:pic>
        <p:nvPicPr>
          <p:cNvPr id="21510" name="Picture 4" descr="tre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22098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044575" y="2103438"/>
            <a:ext cx="7559675" cy="3175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latin typeface="Courier New" charset="0"/>
              </a:rPr>
              <a:t>tree-&gt;Branch("</a:t>
            </a:r>
            <a:r>
              <a:rPr lang="en-US" altLang="zh-CN" sz="1400">
                <a:latin typeface="Courier New" charset="0"/>
              </a:rPr>
              <a:t>Ev_Branch</a:t>
            </a:r>
            <a:r>
              <a:rPr lang="en-US" altLang="zh-CN" sz="1400" b="0">
                <a:latin typeface="Courier New" charset="0"/>
              </a:rPr>
              <a:t>",</a:t>
            </a:r>
            <a:r>
              <a:rPr lang="en-US" altLang="zh-CN" sz="1400">
                <a:latin typeface="Courier New" charset="0"/>
              </a:rPr>
              <a:t>&amp;event</a:t>
            </a:r>
            <a:r>
              <a:rPr lang="en-US" altLang="zh-CN" sz="1400" b="0">
                <a:latin typeface="Courier New" charset="0"/>
              </a:rPr>
              <a:t>,"</a:t>
            </a:r>
            <a:r>
              <a:rPr lang="en-US" altLang="zh-CN" sz="1400">
                <a:latin typeface="Courier New" charset="0"/>
              </a:rPr>
              <a:t>temp/F:ntrack/I:nseg:nvtex:flag/i</a:t>
            </a:r>
            <a:r>
              <a:rPr lang="en-US" altLang="zh-CN" sz="1400" b="0">
                <a:latin typeface="Courier New" charset="0"/>
              </a:rPr>
              <a:t>");</a:t>
            </a:r>
          </a:p>
        </p:txBody>
      </p:sp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468313" y="2636838"/>
            <a:ext cx="2230437" cy="287337"/>
          </a:xfrm>
          <a:prstGeom prst="wedgeRoundRectCallout">
            <a:avLst>
              <a:gd name="adj1" fmla="val 53986"/>
              <a:gd name="adj2" fmla="val -146685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algn="ctr" eaLnBrk="1" hangingPunct="1"/>
            <a:r>
              <a:rPr lang="en-US" altLang="zh-CN"/>
              <a:t>Branch Name</a:t>
            </a:r>
          </a:p>
        </p:txBody>
      </p:sp>
      <p:sp>
        <p:nvSpPr>
          <p:cNvPr id="21513" name="AutoShape 7"/>
          <p:cNvSpPr>
            <a:spLocks noChangeArrowheads="1"/>
          </p:cNvSpPr>
          <p:nvPr/>
        </p:nvSpPr>
        <p:spPr bwMode="auto">
          <a:xfrm>
            <a:off x="1403350" y="3500438"/>
            <a:ext cx="3960813" cy="576262"/>
          </a:xfrm>
          <a:prstGeom prst="wedgeRoundRectCallout">
            <a:avLst>
              <a:gd name="adj1" fmla="val 12338"/>
              <a:gd name="adj2" fmla="val -23605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algn="ctr" eaLnBrk="1" hangingPunct="1"/>
            <a:r>
              <a:rPr lang="en-US" altLang="zh-CN"/>
              <a:t> the address from which the first variable is to be read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5832475" y="3284538"/>
            <a:ext cx="3311525" cy="868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/>
              <a:t>event</a:t>
            </a:r>
            <a:r>
              <a:rPr lang="en-US" altLang="zh-CN" b="0"/>
              <a:t> is a structure with one float and three integers and one unsigned integer</a:t>
            </a:r>
            <a:r>
              <a:rPr lang="en-US" altLang="zh-CN"/>
              <a:t> </a:t>
            </a:r>
          </a:p>
        </p:txBody>
      </p:sp>
      <p:sp>
        <p:nvSpPr>
          <p:cNvPr id="21515" name="AutoShape 9"/>
          <p:cNvSpPr>
            <a:spLocks noChangeArrowheads="1"/>
          </p:cNvSpPr>
          <p:nvPr/>
        </p:nvSpPr>
        <p:spPr bwMode="auto">
          <a:xfrm>
            <a:off x="4356100" y="2708275"/>
            <a:ext cx="4248150" cy="360363"/>
          </a:xfrm>
          <a:prstGeom prst="wedgeRoundRectCallout">
            <a:avLst>
              <a:gd name="adj1" fmla="val -18236"/>
              <a:gd name="adj2" fmla="val -14206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algn="ctr" eaLnBrk="1" hangingPunct="1"/>
            <a:r>
              <a:rPr lang="en-US" altLang="zh-CN"/>
              <a:t>a string describing the leaf list</a:t>
            </a:r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2446338" y="4365625"/>
            <a:ext cx="66976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zh-CN" sz="2100" b="0">
                <a:latin typeface="Tw Cen MT" charset="0"/>
              </a:rPr>
              <a:t>Each leaf has a name and a type (default: float) separated by a "/" and separated from the next leaf by a ":"</a:t>
            </a:r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3635375" y="5157788"/>
            <a:ext cx="3960813" cy="3175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latin typeface="Courier New" charset="0"/>
              </a:rPr>
              <a:t>&lt;Variable&gt;/&lt;type&gt;:&lt;Variable&gt;/&lt;type&gt;</a:t>
            </a:r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2484438" y="5445125"/>
            <a:ext cx="61198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zh-CN" sz="2100" b="0">
                <a:latin typeface="Tw Cen MT" charset="0"/>
              </a:rPr>
              <a:t>The type can be omitted and if no type is given, the same type as the previous variable is assumed. </a:t>
            </a:r>
          </a:p>
        </p:txBody>
      </p:sp>
      <p:sp>
        <p:nvSpPr>
          <p:cNvPr id="21519" name="Rectangle 13"/>
          <p:cNvSpPr>
            <a:spLocks noChangeArrowheads="1"/>
          </p:cNvSpPr>
          <p:nvPr/>
        </p:nvSpPr>
        <p:spPr bwMode="auto">
          <a:xfrm>
            <a:off x="3636963" y="6165850"/>
            <a:ext cx="2447925" cy="3175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latin typeface="Courier New" charset="0"/>
              </a:rPr>
              <a:t>"ntrack/I:nseg:nvtex"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14187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0E0F23D-70C6-364F-B84B-BC7F867E17F7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28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2532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kumimoji="0" lang="en-US" altLang="zh-CN"/>
              <a:t>Symbols Used for the Type</a:t>
            </a:r>
            <a:endParaRPr kumimoji="0" lang="zh-CN" altLang="en-US"/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187450" y="1844675"/>
            <a:ext cx="7129463" cy="279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>
                <a:latin typeface="Courier New" charset="0"/>
              </a:rPr>
              <a:t>C:	a character string terminated by the 0 character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B: 	an 8 bit signed integer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b: 	an 8 bit unsigned integer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S: 	a 16 bit signed integer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s: 	a 16 bit unsigned integer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I: 	a 32 bit signed integer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i: 	a 32 bit unsigned integer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L: 	a 64 bit signed integer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l: 	a 64 bit unsigned integer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F: 	a 32 bit floating point </a:t>
            </a:r>
          </a:p>
          <a:p>
            <a:pPr eaLnBrk="1" hangingPunct="1"/>
            <a:r>
              <a:rPr lang="en-US" altLang="zh-CN" sz="1600">
                <a:latin typeface="Courier New" charset="0"/>
              </a:rPr>
              <a:t>D: 	a 64 bit floating point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539750" y="4775200"/>
            <a:ext cx="8280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900" b="0"/>
              <a:t>If the type consists of two characters, the number specifies the number of bytes to be used. The line                   describes </a:t>
            </a:r>
            <a:r>
              <a:rPr lang="en-US" altLang="zh-CN" sz="1900" b="0" i="1"/>
              <a:t>ntrack</a:t>
            </a:r>
            <a:r>
              <a:rPr lang="en-US" altLang="zh-CN" sz="1900" b="0"/>
              <a:t> to be written as a 16-bit integer (rather than a 32-bit integer):</a:t>
            </a:r>
            <a:endParaRPr lang="zh-CN" altLang="en-US" sz="1900" b="0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5364163" y="5157788"/>
            <a:ext cx="1223962" cy="2571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>
                <a:latin typeface="Courier New" charset="0"/>
              </a:rPr>
              <a:t>ntrack/I2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9919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A627B8A-43D2-1B49-A82A-5F3E512079FA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29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3556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kumimoji="0" lang="en-US" altLang="zh-CN"/>
              <a:t>a Branch to Hold an Array</a:t>
            </a:r>
            <a:endParaRPr kumimoji="0" lang="zh-CN" altLang="en-US"/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646113" y="1628775"/>
            <a:ext cx="8247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altLang="zh-CN" sz="2500" b="0">
                <a:latin typeface="Tw Cen MT" charset="0"/>
              </a:rPr>
              <a:t>With </a:t>
            </a:r>
            <a:r>
              <a:rPr lang="en-US" altLang="zh-CN" sz="2500">
                <a:latin typeface="Tw Cen MT" charset="0"/>
              </a:rPr>
              <a:t>TTree::Branch()</a:t>
            </a:r>
            <a:r>
              <a:rPr lang="en-US" altLang="zh-CN" sz="2500" b="0">
                <a:latin typeface="Tw Cen MT" charset="0"/>
              </a:rPr>
              <a:t> method, you can also add a leaf that holds an entire array of variables. 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altLang="zh-CN" sz="2500" b="0">
                <a:latin typeface="Tw Cen MT" charset="0"/>
              </a:rPr>
              <a:t>To add an array of floats, use the f[n] notation when describing the leaf. 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altLang="zh-CN" sz="2500" b="0">
              <a:latin typeface="Tw Cen MT" charset="0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altLang="zh-CN" sz="2500" b="0">
                <a:latin typeface="Tw Cen MT" charset="0"/>
              </a:rPr>
              <a:t>To add an array of variable length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1116013" y="3357563"/>
            <a:ext cx="4497387" cy="53022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latin typeface="Courier New" charset="0"/>
              </a:rPr>
              <a:t>Float_tf[10];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tree-&gt;Branch("fBranch",f,"f[10]/F");</a:t>
            </a: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1116013" y="4292600"/>
            <a:ext cx="6985000" cy="18065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latin typeface="Courier New" charset="0"/>
              </a:rPr>
              <a:t>{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TFile *f = new TFile("peter.root","recreate");</a:t>
            </a:r>
          </a:p>
          <a:p>
            <a:pPr eaLnBrk="1" hangingPunct="1"/>
            <a:r>
              <a:rPr lang="de-DE" altLang="zh-CN" sz="1400" b="0">
                <a:latin typeface="Courier New" charset="0"/>
              </a:rPr>
              <a:t>Int_t nPhot;</a:t>
            </a:r>
            <a:endParaRPr lang="en-US" altLang="zh-CN" sz="1400" b="0">
              <a:latin typeface="Courier New" charset="0"/>
            </a:endParaRPr>
          </a:p>
          <a:p>
            <a:pPr eaLnBrk="1" hangingPunct="1"/>
            <a:r>
              <a:rPr lang="de-DE" altLang="zh-CN" sz="1400" b="0">
                <a:latin typeface="Courier New" charset="0"/>
              </a:rPr>
              <a:t>Float_t E[500];</a:t>
            </a:r>
            <a:endParaRPr lang="en-US" altLang="zh-CN" sz="1400" b="0">
              <a:latin typeface="Courier New" charset="0"/>
            </a:endParaRPr>
          </a:p>
          <a:p>
            <a:pPr eaLnBrk="1" hangingPunct="1"/>
            <a:r>
              <a:rPr lang="de-DE" altLang="zh-CN" sz="1400">
                <a:latin typeface="Courier New" charset="0"/>
              </a:rPr>
              <a:t>TTree* nEmcPhotons = new TTree("nEmcPhotons","EMC Photons");</a:t>
            </a:r>
            <a:endParaRPr lang="en-US" altLang="zh-CN" sz="1400">
              <a:latin typeface="Courier New" charset="0"/>
            </a:endParaRPr>
          </a:p>
          <a:p>
            <a:pPr eaLnBrk="1" hangingPunct="1"/>
            <a:r>
              <a:rPr lang="de-DE" altLang="zh-CN" sz="1400">
                <a:latin typeface="Courier New" charset="0"/>
              </a:rPr>
              <a:t>nEmcPhotons-&gt;Branch("nPhot",&amp;nPhot,"nPhot/I");</a:t>
            </a:r>
            <a:endParaRPr lang="en-US" altLang="zh-CN" sz="1400">
              <a:latin typeface="Courier New" charset="0"/>
            </a:endParaRPr>
          </a:p>
          <a:p>
            <a:pPr eaLnBrk="1" hangingPunct="1"/>
            <a:r>
              <a:rPr lang="de-DE" altLang="zh-CN" sz="1400">
                <a:latin typeface="Courier New" charset="0"/>
              </a:rPr>
              <a:t>nEmcPhotons-&gt;Branch("E",E,"E[nPhot]/F");</a:t>
            </a:r>
            <a:endParaRPr lang="en-US" altLang="zh-CN" sz="1400">
              <a:latin typeface="Courier New" charset="0"/>
            </a:endParaRPr>
          </a:p>
          <a:p>
            <a:pPr eaLnBrk="1" hangingPunct="1"/>
            <a:r>
              <a:rPr lang="en-US" altLang="zh-CN" sz="1400" b="0">
                <a:latin typeface="Courier New" charset="0"/>
              </a:rPr>
              <a:t>}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1907704" y="6173788"/>
            <a:ext cx="403244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 i="1" dirty="0">
                <a:latin typeface="Times New Roman" charset="0"/>
              </a:rPr>
              <a:t>example: </a:t>
            </a:r>
            <a:r>
              <a:rPr lang="en-US" altLang="zh-CN" b="0" i="1">
                <a:latin typeface="Times New Roman" charset="0"/>
              </a:rPr>
              <a:t>$ROOTSYS/tutorials/tree/tree2.C</a:t>
            </a:r>
            <a:endParaRPr lang="en-US" altLang="zh-CN" b="0" i="1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8222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76" y="1844824"/>
            <a:ext cx="7668344" cy="455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B7D9544-25E2-4878-8B5F-D6CA70B3B3A0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6" name="Rectangle 5"/>
          <p:cNvSpPr/>
          <p:nvPr/>
        </p:nvSpPr>
        <p:spPr>
          <a:xfrm>
            <a:off x="553407" y="141277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https://</a:t>
            </a:r>
            <a:r>
              <a:rPr lang="en-US" i="1" dirty="0" err="1"/>
              <a:t>pan.cstcloud.cn</a:t>
            </a:r>
            <a:r>
              <a:rPr lang="en-US" i="1" dirty="0"/>
              <a:t>/web/</a:t>
            </a:r>
            <a:r>
              <a:rPr lang="en-US" i="1" dirty="0" err="1"/>
              <a:t>share.html?hash</a:t>
            </a:r>
            <a:r>
              <a:rPr lang="en-US" i="1" dirty="0"/>
              <a:t>=hSY5FZOQ8o#</a:t>
            </a:r>
          </a:p>
        </p:txBody>
      </p:sp>
    </p:spTree>
    <p:extLst>
      <p:ext uri="{BB962C8B-B14F-4D97-AF65-F5344CB8AC3E}">
        <p14:creationId xmlns:p14="http://schemas.microsoft.com/office/powerpoint/2010/main" val="1187653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C245B88-5E5E-4F47-84D5-7CBB95B9D94C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30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86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Operating the Tree</a:t>
            </a:r>
          </a:p>
        </p:txBody>
      </p:sp>
      <p:sp>
        <p:nvSpPr>
          <p:cNvPr id="2867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00188"/>
            <a:ext cx="8153400" cy="2043112"/>
          </a:xfrm>
        </p:spPr>
        <p:txBody>
          <a:bodyPr/>
          <a:lstStyle/>
          <a:p>
            <a:r>
              <a:rPr kumimoji="0" lang="en-US" altLang="zh-CN" b="1" i="1" dirty="0"/>
              <a:t>Filling the Tree</a:t>
            </a:r>
          </a:p>
          <a:p>
            <a:pPr lvl="1"/>
            <a:r>
              <a:rPr kumimoji="0" lang="en-US" altLang="zh-CN" sz="2500" dirty="0"/>
              <a:t>call the </a:t>
            </a:r>
            <a:r>
              <a:rPr kumimoji="0" lang="en-US" altLang="zh-CN" sz="2500" b="1" dirty="0" err="1"/>
              <a:t>TTree</a:t>
            </a:r>
            <a:r>
              <a:rPr kumimoji="0" lang="en-US" altLang="zh-CN" sz="2500" b="1" dirty="0"/>
              <a:t>::Fill()</a:t>
            </a:r>
            <a:r>
              <a:rPr kumimoji="0" lang="en-US" altLang="zh-CN" sz="2500" dirty="0"/>
              <a:t> method to fill all branches in the tree </a:t>
            </a:r>
          </a:p>
          <a:p>
            <a:pPr lvl="1"/>
            <a:r>
              <a:rPr kumimoji="0" lang="en-US" altLang="zh-CN" sz="2500" dirty="0"/>
              <a:t>call the </a:t>
            </a:r>
            <a:r>
              <a:rPr kumimoji="0" lang="en-US" altLang="zh-CN" sz="2500" b="1" dirty="0" err="1"/>
              <a:t>TBranch</a:t>
            </a:r>
            <a:r>
              <a:rPr kumimoji="0" lang="en-US" altLang="zh-CN" sz="2500" b="1" dirty="0"/>
              <a:t>::Fill()</a:t>
            </a:r>
            <a:r>
              <a:rPr kumimoji="0" lang="en-US" altLang="zh-CN" sz="2500" dirty="0"/>
              <a:t> method to fill branches one by one</a:t>
            </a:r>
          </a:p>
          <a:p>
            <a:r>
              <a:rPr kumimoji="0" lang="en-US" altLang="zh-CN" b="1" dirty="0"/>
              <a:t>Viewing the Tree</a:t>
            </a:r>
          </a:p>
          <a:p>
            <a:endParaRPr kumimoji="0" lang="en-US" altLang="zh-CN" sz="3300" b="1" dirty="0"/>
          </a:p>
          <a:p>
            <a:endParaRPr kumimoji="0" lang="en-US" altLang="zh-CN" sz="3300" b="1" dirty="0"/>
          </a:p>
          <a:p>
            <a:endParaRPr kumimoji="0" lang="en-US" altLang="zh-CN" sz="3300" b="1" dirty="0"/>
          </a:p>
          <a:p>
            <a:endParaRPr kumimoji="0" lang="en-US" altLang="zh-CN" b="1" dirty="0"/>
          </a:p>
          <a:p>
            <a:endParaRPr kumimoji="0" lang="en-US" altLang="zh-CN" b="1" dirty="0"/>
          </a:p>
          <a:p>
            <a:endParaRPr kumimoji="0" lang="zh-CN" altLang="en-US" sz="2500" dirty="0"/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3059113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463"/>
            <a:ext cx="33845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page2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41888"/>
            <a:ext cx="403383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</a:t>
            </a:r>
            <a:r>
              <a:rPr lang="en-US" altLang="zh-CN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01050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91680" y="2643207"/>
            <a:ext cx="6331396" cy="3970318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 dirty="0">
                <a:latin typeface="Courier New" charset="0"/>
              </a:rPr>
              <a:t>void tree1r(){   </a:t>
            </a:r>
            <a:endParaRPr lang="zh-CN" altLang="en-US" sz="1400" b="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 err="1">
                <a:latin typeface="Courier New" charset="0"/>
              </a:rPr>
              <a:t>TFile</a:t>
            </a:r>
            <a:r>
              <a:rPr lang="en-US" altLang="zh-CN" sz="1400" dirty="0">
                <a:latin typeface="Courier New" charset="0"/>
              </a:rPr>
              <a:t> *f = new </a:t>
            </a:r>
            <a:r>
              <a:rPr lang="en-US" altLang="zh-CN" sz="1400" dirty="0" err="1">
                <a:latin typeface="Courier New" charset="0"/>
              </a:rPr>
              <a:t>TFile</a:t>
            </a:r>
            <a:r>
              <a:rPr lang="en-US" altLang="zh-CN" sz="1400" dirty="0">
                <a:latin typeface="Courier New" charset="0"/>
              </a:rPr>
              <a:t>(“tree1.root”);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 err="1">
                <a:latin typeface="Courier New" charset="0"/>
              </a:rPr>
              <a:t>TTree</a:t>
            </a:r>
            <a:r>
              <a:rPr lang="en-US" altLang="zh-CN" sz="1400" dirty="0">
                <a:latin typeface="Courier New" charset="0"/>
              </a:rPr>
              <a:t> *t1 = (</a:t>
            </a:r>
            <a:r>
              <a:rPr lang="en-US" altLang="zh-CN" sz="1400" dirty="0" err="1">
                <a:latin typeface="Courier New" charset="0"/>
              </a:rPr>
              <a:t>TTree</a:t>
            </a:r>
            <a:r>
              <a:rPr lang="en-US" altLang="zh-CN" sz="1400" dirty="0">
                <a:latin typeface="Courier New" charset="0"/>
              </a:rPr>
              <a:t>*)f-&gt;Get(“t1”);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 err="1">
                <a:latin typeface="Courier New" charset="0"/>
              </a:rPr>
              <a:t>Float_t</a:t>
            </a:r>
            <a:r>
              <a:rPr lang="en-US" altLang="zh-CN" sz="1400" dirty="0">
                <a:latin typeface="Courier New" charset="0"/>
              </a:rPr>
              <a:t> 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, </a:t>
            </a:r>
            <a:r>
              <a:rPr lang="en-US" altLang="zh-CN" sz="1400" dirty="0" err="1">
                <a:latin typeface="Courier New" charset="0"/>
              </a:rPr>
              <a:t>py</a:t>
            </a:r>
            <a:r>
              <a:rPr lang="en-US" altLang="zh-CN" sz="1400" dirty="0">
                <a:latin typeface="Courier New" charset="0"/>
              </a:rPr>
              <a:t>, </a:t>
            </a:r>
            <a:r>
              <a:rPr lang="en-US" altLang="zh-CN" sz="1400" dirty="0" err="1">
                <a:latin typeface="Courier New" charset="0"/>
              </a:rPr>
              <a:t>pz</a:t>
            </a:r>
            <a:r>
              <a:rPr lang="en-US" altLang="zh-CN" sz="1400" dirty="0">
                <a:latin typeface="Courier New" charset="0"/>
              </a:rPr>
              <a:t>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 err="1">
                <a:latin typeface="Courier New" charset="0"/>
              </a:rPr>
              <a:t>Double_t</a:t>
            </a:r>
            <a:r>
              <a:rPr lang="en-US" altLang="zh-CN" sz="1400" dirty="0">
                <a:latin typeface="Courier New" charset="0"/>
              </a:rPr>
              <a:t> random;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 err="1">
                <a:latin typeface="Courier New" charset="0"/>
              </a:rPr>
              <a:t>Int_t</a:t>
            </a:r>
            <a:r>
              <a:rPr lang="en-US" altLang="zh-CN" sz="1400" dirty="0">
                <a:latin typeface="Courier New" charset="0"/>
              </a:rPr>
              <a:t> </a:t>
            </a:r>
            <a:r>
              <a:rPr lang="en-US" altLang="zh-CN" sz="1400" dirty="0" err="1">
                <a:latin typeface="Courier New" charset="0"/>
              </a:rPr>
              <a:t>ev</a:t>
            </a:r>
            <a:r>
              <a:rPr lang="en-US" altLang="zh-CN" sz="1400" dirty="0">
                <a:latin typeface="Courier New" charset="0"/>
              </a:rPr>
              <a:t>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SetBranchAddress</a:t>
            </a:r>
            <a:r>
              <a:rPr lang="en-US" altLang="zh-CN" sz="1400" dirty="0">
                <a:latin typeface="Courier New" charset="0"/>
              </a:rPr>
              <a:t>(“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px</a:t>
            </a:r>
            <a:r>
              <a:rPr lang="en-US" altLang="zh-CN" sz="1400" dirty="0">
                <a:latin typeface="Courier New" charset="0"/>
              </a:rPr>
              <a:t>);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SetBranchAddress</a:t>
            </a:r>
            <a:r>
              <a:rPr lang="en-US" altLang="zh-CN" sz="1400" dirty="0">
                <a:latin typeface="Courier New" charset="0"/>
              </a:rPr>
              <a:t>(“</a:t>
            </a:r>
            <a:r>
              <a:rPr lang="en-US" altLang="zh-CN" sz="1400" dirty="0" err="1">
                <a:latin typeface="Courier New" charset="0"/>
              </a:rPr>
              <a:t>py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py</a:t>
            </a:r>
            <a:r>
              <a:rPr lang="en-US" altLang="zh-CN" sz="1400" dirty="0">
                <a:latin typeface="Courier New" charset="0"/>
              </a:rPr>
              <a:t>);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SetBranchAddress</a:t>
            </a:r>
            <a:r>
              <a:rPr lang="en-US" altLang="zh-CN" sz="1400" dirty="0">
                <a:latin typeface="Courier New" charset="0"/>
              </a:rPr>
              <a:t>(“</a:t>
            </a:r>
            <a:r>
              <a:rPr lang="en-US" altLang="zh-CN" sz="1400" dirty="0" err="1">
                <a:latin typeface="Courier New" charset="0"/>
              </a:rPr>
              <a:t>pz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pz</a:t>
            </a:r>
            <a:r>
              <a:rPr lang="en-US" altLang="zh-CN" sz="1400" dirty="0">
                <a:latin typeface="Courier New" charset="0"/>
              </a:rPr>
              <a:t>);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SetBranchAddress</a:t>
            </a:r>
            <a:r>
              <a:rPr lang="en-US" altLang="zh-CN" sz="1400" dirty="0">
                <a:latin typeface="Courier New" charset="0"/>
              </a:rPr>
              <a:t>(“</a:t>
            </a:r>
            <a:r>
              <a:rPr lang="en-US" altLang="zh-CN" sz="1400" dirty="0" err="1">
                <a:latin typeface="Courier New" charset="0"/>
              </a:rPr>
              <a:t>random”,&amp;random</a:t>
            </a:r>
            <a:r>
              <a:rPr lang="en-US" altLang="zh-CN" sz="1400" dirty="0">
                <a:latin typeface="Courier New" charset="0"/>
              </a:rPr>
              <a:t>);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SetBranchAddress</a:t>
            </a:r>
            <a:r>
              <a:rPr lang="en-US" altLang="zh-CN" sz="1400" dirty="0">
                <a:latin typeface="Courier New" charset="0"/>
              </a:rPr>
              <a:t>(“</a:t>
            </a:r>
            <a:r>
              <a:rPr lang="en-US" altLang="zh-CN" sz="1400" dirty="0" err="1">
                <a:latin typeface="Courier New" charset="0"/>
              </a:rPr>
              <a:t>ev</a:t>
            </a:r>
            <a:r>
              <a:rPr lang="en-US" altLang="zh-CN" sz="1400" dirty="0">
                <a:latin typeface="Courier New" charset="0"/>
              </a:rPr>
              <a:t>”,&amp;</a:t>
            </a:r>
            <a:r>
              <a:rPr lang="en-US" altLang="zh-CN" sz="1400" dirty="0" err="1">
                <a:latin typeface="Courier New" charset="0"/>
              </a:rPr>
              <a:t>ev</a:t>
            </a:r>
            <a:r>
              <a:rPr lang="en-US" altLang="zh-CN" sz="1400" dirty="0">
                <a:latin typeface="Courier New" charset="0"/>
              </a:rPr>
              <a:t>);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en-US" altLang="zh-CN" sz="1400" b="0" dirty="0">
                <a:latin typeface="Courier New" charset="0"/>
              </a:rPr>
              <a:t>//read all entries and fill the histograms   </a:t>
            </a:r>
            <a:endParaRPr lang="zh-CN" altLang="en-US" sz="1400" b="0" dirty="0">
              <a:latin typeface="Courier New" charset="0"/>
            </a:endParaRPr>
          </a:p>
          <a:p>
            <a:pPr lvl="1" eaLnBrk="1" hangingPunct="1"/>
            <a:r>
              <a:rPr lang="en-US" altLang="zh-CN" sz="1400" b="0" dirty="0">
                <a:latin typeface="Courier New" charset="0"/>
              </a:rPr>
              <a:t>Long64_t </a:t>
            </a:r>
            <a:r>
              <a:rPr lang="en-US" altLang="zh-CN" sz="1400" b="0" dirty="0" err="1">
                <a:latin typeface="Courier New" charset="0"/>
              </a:rPr>
              <a:t>nentries</a:t>
            </a:r>
            <a:r>
              <a:rPr lang="en-US" altLang="zh-CN" sz="1400" b="0" dirty="0">
                <a:latin typeface="Courier New" charset="0"/>
              </a:rPr>
              <a:t> = t1-&gt;</a:t>
            </a:r>
            <a:r>
              <a:rPr lang="en-US" altLang="zh-CN" sz="1400" b="0" dirty="0" err="1">
                <a:latin typeface="Courier New" charset="0"/>
              </a:rPr>
              <a:t>GetEntries</a:t>
            </a:r>
            <a:r>
              <a:rPr lang="en-US" altLang="zh-CN" sz="1400" b="0" dirty="0">
                <a:latin typeface="Courier New" charset="0"/>
              </a:rPr>
              <a:t>();   </a:t>
            </a:r>
            <a:endParaRPr lang="zh-CN" altLang="en-US" sz="1400" b="0" dirty="0">
              <a:latin typeface="Courier New" charset="0"/>
            </a:endParaRPr>
          </a:p>
          <a:p>
            <a:pPr lvl="1" eaLnBrk="1" hangingPunct="1"/>
            <a:r>
              <a:rPr lang="en-US" altLang="zh-CN" sz="1400" b="0" dirty="0">
                <a:latin typeface="Courier New" charset="0"/>
              </a:rPr>
              <a:t>for (Long64_t </a:t>
            </a:r>
            <a:r>
              <a:rPr lang="en-US" altLang="zh-CN" sz="1400" b="0" dirty="0" err="1">
                <a:latin typeface="Courier New" charset="0"/>
              </a:rPr>
              <a:t>i</a:t>
            </a:r>
            <a:r>
              <a:rPr lang="en-US" altLang="zh-CN" sz="1400" b="0" dirty="0">
                <a:latin typeface="Courier New" charset="0"/>
              </a:rPr>
              <a:t>=0;i&lt;</a:t>
            </a:r>
            <a:r>
              <a:rPr lang="en-US" altLang="zh-CN" sz="1400" b="0" dirty="0" err="1">
                <a:latin typeface="Courier New" charset="0"/>
              </a:rPr>
              <a:t>nentries;i</a:t>
            </a:r>
            <a:r>
              <a:rPr lang="en-US" altLang="zh-CN" sz="1400" b="0" dirty="0">
                <a:latin typeface="Courier New" charset="0"/>
              </a:rPr>
              <a:t>++) {     </a:t>
            </a:r>
            <a:endParaRPr lang="zh-CN" altLang="en-US" sz="1400" b="0" dirty="0">
              <a:latin typeface="Courier New" charset="0"/>
            </a:endParaRPr>
          </a:p>
          <a:p>
            <a:pPr lvl="2" eaLnBrk="1" hangingPunct="1"/>
            <a:r>
              <a:rPr lang="en-US" altLang="zh-CN" sz="1400" dirty="0">
                <a:latin typeface="Courier New" charset="0"/>
              </a:rPr>
              <a:t>t1-&gt;</a:t>
            </a:r>
            <a:r>
              <a:rPr lang="en-US" altLang="zh-CN" sz="1400" dirty="0" err="1">
                <a:latin typeface="Courier New" charset="0"/>
              </a:rPr>
              <a:t>GetEntry</a:t>
            </a:r>
            <a:r>
              <a:rPr lang="en-US" altLang="zh-CN" sz="1400" dirty="0">
                <a:latin typeface="Courier New" charset="0"/>
              </a:rPr>
              <a:t>(</a:t>
            </a:r>
            <a:r>
              <a:rPr lang="en-US" altLang="zh-CN" sz="1400" dirty="0" err="1">
                <a:latin typeface="Courier New" charset="0"/>
              </a:rPr>
              <a:t>i</a:t>
            </a:r>
            <a:r>
              <a:rPr lang="en-US" altLang="zh-CN" sz="1400" dirty="0">
                <a:latin typeface="Courier New" charset="0"/>
              </a:rPr>
              <a:t>);     </a:t>
            </a:r>
            <a:endParaRPr lang="zh-CN" altLang="en-US" sz="1400" dirty="0">
              <a:latin typeface="Courier New" charset="0"/>
            </a:endParaRPr>
          </a:p>
          <a:p>
            <a:pPr lvl="1" eaLnBrk="1" hangingPunct="1"/>
            <a:r>
              <a:rPr lang="zh-CN" altLang="en-US" sz="1400" b="0" dirty="0">
                <a:latin typeface="Courier New" charset="0"/>
              </a:rPr>
              <a:t>		</a:t>
            </a:r>
            <a:r>
              <a:rPr lang="en-US" altLang="zh-CN" sz="1400" b="0" dirty="0" err="1">
                <a:latin typeface="Courier New" charset="0"/>
              </a:rPr>
              <a:t>cout</a:t>
            </a:r>
            <a:r>
              <a:rPr lang="en-US" altLang="zh-CN" sz="1400" b="0" dirty="0">
                <a:latin typeface="Courier New" charset="0"/>
              </a:rPr>
              <a:t>&lt;&lt;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px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&lt;&lt;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"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: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"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&lt;&lt;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py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&lt;&lt;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"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: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"</a:t>
            </a:r>
            <a:r>
              <a:rPr lang="zh-CN" altLang="en-US" sz="1400" b="0" dirty="0">
                <a:latin typeface="Courier New" charset="0"/>
              </a:rPr>
              <a:t>  </a:t>
            </a:r>
            <a:r>
              <a:rPr lang="en-US" altLang="zh-CN" sz="1400" b="0" dirty="0">
                <a:latin typeface="Courier New" charset="0"/>
              </a:rPr>
              <a:t>&lt;&lt;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pz</a:t>
            </a:r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&lt;&lt;</a:t>
            </a:r>
            <a:r>
              <a:rPr lang="en-US" altLang="zh-CN" sz="1400" b="0" dirty="0" err="1">
                <a:latin typeface="Courier New" charset="0"/>
              </a:rPr>
              <a:t>endl</a:t>
            </a:r>
            <a:r>
              <a:rPr lang="en-US" altLang="zh-CN" sz="1400" b="0" dirty="0">
                <a:latin typeface="Courier New" charset="0"/>
              </a:rPr>
              <a:t>;</a:t>
            </a:r>
            <a:endParaRPr lang="zh-CN" altLang="en-US" sz="1400" b="0" dirty="0">
              <a:latin typeface="Courier New" charset="0"/>
            </a:endParaRPr>
          </a:p>
          <a:p>
            <a:pPr lvl="1" eaLnBrk="1" hangingPunct="1"/>
            <a:r>
              <a:rPr lang="en-US" altLang="zh-CN" sz="1400" b="0" dirty="0">
                <a:latin typeface="Courier New" charset="0"/>
              </a:rPr>
              <a:t>}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}</a:t>
            </a:r>
            <a:endParaRPr lang="en-US" altLang="zh-CN" sz="1400" dirty="0">
              <a:latin typeface="Courier New" charset="0"/>
            </a:endParaRPr>
          </a:p>
        </p:txBody>
      </p:sp>
      <p:sp>
        <p:nvSpPr>
          <p:cNvPr id="31747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CDA21A-FD8B-D948-8429-20AEBE6AC969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174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Reading the Tree</a:t>
            </a:r>
            <a:endParaRPr kumimoji="0" lang="zh-CN" altLang="en-US"/>
          </a:p>
        </p:txBody>
      </p:sp>
      <p:sp>
        <p:nvSpPr>
          <p:cNvPr id="3174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535519"/>
            <a:ext cx="8820150" cy="1029385"/>
          </a:xfrm>
        </p:spPr>
        <p:txBody>
          <a:bodyPr/>
          <a:lstStyle/>
          <a:p>
            <a:r>
              <a:rPr kumimoji="0" lang="en-US" altLang="zh-CN" sz="1900" dirty="0">
                <a:solidFill>
                  <a:srgbClr val="000000"/>
                </a:solidFill>
                <a:latin typeface="Courier New" charset="0"/>
              </a:rPr>
              <a:t>tree1r():</a:t>
            </a:r>
            <a:r>
              <a:rPr kumimoji="0" lang="en-US" altLang="zh-CN" dirty="0"/>
              <a:t> </a:t>
            </a:r>
            <a:r>
              <a:rPr kumimoji="0" lang="en-US" altLang="zh-CN" sz="2400" dirty="0"/>
              <a:t>function in tree1.C</a:t>
            </a:r>
            <a:endParaRPr lang="zh-CN" altLang="en-US" sz="2800" dirty="0"/>
          </a:p>
          <a:p>
            <a:r>
              <a:rPr lang="en-US" altLang="zh-CN" sz="1900" dirty="0" err="1">
                <a:solidFill>
                  <a:srgbClr val="000000"/>
                </a:solidFill>
                <a:latin typeface="Courier New" charset="0"/>
              </a:rPr>
              <a:t>GetEntry</a:t>
            </a:r>
            <a:r>
              <a:rPr lang="en-US" altLang="zh-CN" sz="1900" dirty="0">
                <a:solidFill>
                  <a:srgbClr val="000000"/>
                </a:solidFill>
                <a:latin typeface="Courier New" charset="0"/>
              </a:rPr>
              <a:t>():</a:t>
            </a:r>
            <a:r>
              <a:rPr kumimoji="0" lang="en-US" altLang="zh-CN" b="1" i="1" dirty="0"/>
              <a:t> </a:t>
            </a:r>
            <a:r>
              <a:rPr kumimoji="0" lang="en-US" altLang="zh-CN" sz="2800" dirty="0"/>
              <a:t>a specific entry can be read into the variables</a:t>
            </a:r>
            <a:endParaRPr kumimoji="0" lang="en-US" altLang="zh-CN" dirty="0"/>
          </a:p>
          <a:p>
            <a:pPr lvl="1">
              <a:buFont typeface="Wingdings 2" charset="2"/>
              <a:buNone/>
            </a:pPr>
            <a:endParaRPr kumimoji="0" lang="en-US" altLang="zh-CN" sz="1900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5160286" y="1535519"/>
            <a:ext cx="3600450" cy="53022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fr-FR" altLang="zh-CN" sz="1400" b="0">
                <a:latin typeface="Courier New" charset="0"/>
              </a:rPr>
              <a:t>Float_t px;</a:t>
            </a:r>
          </a:p>
          <a:p>
            <a:pPr eaLnBrk="1" hangingPunct="1"/>
            <a:r>
              <a:rPr lang="fr-FR" altLang="zh-CN" sz="1400">
                <a:latin typeface="Courier New" charset="0"/>
              </a:rPr>
              <a:t>t1-&gt;SetBranchAddress("px",&amp;px);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08717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400" b="0">
                <a:solidFill>
                  <a:schemeClr val="tx2"/>
                </a:solidFill>
                <a:latin typeface="Tw Cen MT" charset="0"/>
              </a:rPr>
              <a:t>国科大科创培训</a:t>
            </a:r>
            <a:r>
              <a:rPr lang="en-US" altLang="zh-CN" sz="1400" b="0">
                <a:solidFill>
                  <a:schemeClr val="tx2"/>
                </a:solidFill>
                <a:latin typeface="Tw Cen MT" charset="0"/>
              </a:rPr>
              <a:t>2020</a:t>
            </a:r>
          </a:p>
        </p:txBody>
      </p:sp>
      <p:sp>
        <p:nvSpPr>
          <p:cNvPr id="3277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3C219C0-3378-6E40-B690-7DABB402E4D7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32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27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 sz="3600"/>
              <a:t>Adding a Branch with a Array</a:t>
            </a:r>
            <a:endParaRPr kumimoji="0" lang="zh-CN" altLang="en-US" sz="3600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3382963" y="1628775"/>
            <a:ext cx="5292725" cy="457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latin typeface="Courier New" charset="0"/>
              </a:rPr>
              <a:t>//create a Tree file tree2.root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TFile f("tree2.root","recreate");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//create the file, the Tree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TTree t2("t2","a Tree ");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// declare a variable of the C structure type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Gctrak_t gstep;</a:t>
            </a:r>
          </a:p>
          <a:p>
            <a:pPr eaLnBrk="1" hangingPunct="1"/>
            <a:endParaRPr lang="fr-FR" altLang="zh-CN" sz="1400" b="0">
              <a:latin typeface="Courier New" charset="0"/>
            </a:endParaRPr>
          </a:p>
          <a:p>
            <a:pPr eaLnBrk="1" hangingPunct="1"/>
            <a:r>
              <a:rPr lang="fr-FR" altLang="zh-CN" sz="1400">
                <a:latin typeface="Courier New" charset="0"/>
              </a:rPr>
              <a:t>t2.Branch("vect",gstep.vect,"vect[7]/F");</a:t>
            </a:r>
            <a:endParaRPr lang="en-US" altLang="zh-CN" sz="1400">
              <a:latin typeface="Courier New" charset="0"/>
            </a:endParaRPr>
          </a:p>
          <a:p>
            <a:pPr eaLnBrk="1" hangingPunct="1"/>
            <a:r>
              <a:rPr lang="fr-FR" altLang="zh-CN" sz="1400" b="0">
                <a:latin typeface="Courier New" charset="0"/>
              </a:rPr>
              <a:t>t2.Branch("getot",&amp;gstep.getot,"getot/F");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...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t2.Branch("nmec",&amp;gstep.nmec,"nmec/I");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t2.Branch("lmec",gstep.lmec,"lmec[nmec]/I");</a:t>
            </a:r>
          </a:p>
          <a:p>
            <a:pPr eaLnBrk="1" hangingPunct="1"/>
            <a:r>
              <a:rPr lang="fr-FR" altLang="zh-CN" sz="1400" b="0">
                <a:latin typeface="Courier New" charset="0"/>
              </a:rPr>
              <a:t>...</a:t>
            </a:r>
          </a:p>
          <a:p>
            <a:pPr eaLnBrk="1" hangingPunct="1"/>
            <a:r>
              <a:rPr lang="fr-FR" altLang="zh-CN" sz="1400" b="0">
                <a:latin typeface="Courier New" charset="0"/>
              </a:rPr>
              <a:t>for (Int_t i=0; i&lt;10000; i++) {</a:t>
            </a:r>
          </a:p>
          <a:p>
            <a:pPr eaLnBrk="1" hangingPunct="1"/>
            <a:r>
              <a:rPr lang="fr-FR" altLang="zh-CN" sz="1400" b="0">
                <a:latin typeface="Courier New" charset="0"/>
              </a:rPr>
              <a:t>...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t2.Fill();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}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//save the Tree. The file will be automatically closed when going out of the function scope</a:t>
            </a:r>
          </a:p>
          <a:p>
            <a:pPr eaLnBrk="1" hangingPunct="1"/>
            <a:r>
              <a:rPr lang="en-US" altLang="zh-CN" sz="1400">
                <a:latin typeface="Courier New" charset="0"/>
              </a:rPr>
              <a:t>t2.Write();</a:t>
            </a:r>
          </a:p>
          <a:p>
            <a:pPr eaLnBrk="1" hangingPunct="1"/>
            <a:r>
              <a:rPr lang="fr-FR" altLang="zh-CN" sz="1400" b="0">
                <a:latin typeface="Courier New" charset="0"/>
              </a:rPr>
              <a:t>}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250825" y="1628775"/>
            <a:ext cx="2890838" cy="457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 dirty="0" err="1">
                <a:latin typeface="Courier New" charset="0"/>
              </a:rPr>
              <a:t>typedef</a:t>
            </a:r>
            <a:r>
              <a:rPr lang="en-US" altLang="zh-CN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struct</a:t>
            </a:r>
            <a:r>
              <a:rPr lang="en-US" altLang="zh-CN" sz="1400" b="0" dirty="0">
                <a:latin typeface="Courier New" charset="0"/>
              </a:rPr>
              <a:t> { </a:t>
            </a:r>
          </a:p>
          <a:p>
            <a:pPr lvl="1" eaLnBrk="1" hangingPunct="1"/>
            <a:r>
              <a:rPr lang="en-US" altLang="zh-CN" sz="1400" dirty="0" err="1">
                <a:latin typeface="Courier New" charset="0"/>
              </a:rPr>
              <a:t>Float_tvect</a:t>
            </a:r>
            <a:r>
              <a:rPr lang="en-US" altLang="zh-CN" sz="1400" dirty="0">
                <a:latin typeface="Courier New" charset="0"/>
              </a:rPr>
              <a:t>[7];</a:t>
            </a:r>
          </a:p>
          <a:p>
            <a:pPr lvl="1" eaLnBrk="1" hangingPunct="1"/>
            <a:r>
              <a:rPr lang="de-DE" altLang="zh-CN" sz="1400" b="0" dirty="0" err="1">
                <a:latin typeface="Courier New" charset="0"/>
              </a:rPr>
              <a:t>Float_tgetot</a:t>
            </a:r>
            <a:r>
              <a:rPr lang="de-DE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de-DE" altLang="zh-CN" sz="1400" b="0" dirty="0" err="1">
                <a:latin typeface="Courier New" charset="0"/>
              </a:rPr>
              <a:t>Float_tgekin</a:t>
            </a:r>
            <a:r>
              <a:rPr lang="de-DE" altLang="zh-CN" sz="1400" b="0" dirty="0">
                <a:latin typeface="Courier New" charset="0"/>
              </a:rPr>
              <a:t>;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fr-FR" altLang="zh-CN" sz="1400" b="0" dirty="0" err="1">
                <a:latin typeface="Courier New" charset="0"/>
              </a:rPr>
              <a:t>Float_tvout</a:t>
            </a:r>
            <a:r>
              <a:rPr lang="fr-FR" altLang="zh-CN" sz="1400" b="0" dirty="0">
                <a:latin typeface="Courier New" charset="0"/>
              </a:rPr>
              <a:t>[7];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fr-FR" altLang="zh-CN" sz="1400" b="0" dirty="0" err="1">
                <a:latin typeface="Courier New" charset="0"/>
              </a:rPr>
              <a:t>Int_t</a:t>
            </a:r>
            <a:r>
              <a:rPr lang="fr-FR" altLang="zh-CN" sz="1400" b="0" dirty="0">
                <a:latin typeface="Courier New" charset="0"/>
              </a:rPr>
              <a:t> </a:t>
            </a:r>
            <a:r>
              <a:rPr lang="fr-FR" altLang="zh-CN" sz="1400" b="0" dirty="0" err="1">
                <a:latin typeface="Courier New" charset="0"/>
              </a:rPr>
              <a:t>nmec</a:t>
            </a:r>
            <a:r>
              <a:rPr lang="fr-FR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fr-FR" altLang="zh-CN" sz="1400" dirty="0" err="1">
                <a:latin typeface="Courier New" charset="0"/>
              </a:rPr>
              <a:t>Int_t</a:t>
            </a:r>
            <a:r>
              <a:rPr lang="fr-FR" altLang="zh-CN" sz="1400" dirty="0">
                <a:latin typeface="Courier New" charset="0"/>
              </a:rPr>
              <a:t> </a:t>
            </a:r>
            <a:r>
              <a:rPr lang="fr-FR" altLang="zh-CN" sz="1400" dirty="0" err="1">
                <a:latin typeface="Courier New" charset="0"/>
              </a:rPr>
              <a:t>lmec</a:t>
            </a:r>
            <a:r>
              <a:rPr lang="fr-FR" altLang="zh-CN" sz="1400" dirty="0">
                <a:latin typeface="Courier New" charset="0"/>
              </a:rPr>
              <a:t>[MAXMEC]; </a:t>
            </a:r>
            <a:endParaRPr lang="en-US" altLang="zh-CN" sz="1400" dirty="0">
              <a:latin typeface="Courier New" charset="0"/>
            </a:endParaRPr>
          </a:p>
          <a:p>
            <a:pPr lvl="1" eaLnBrk="1" hangingPunct="1"/>
            <a:r>
              <a:rPr lang="fr-FR" altLang="zh-CN" sz="1400" b="0" dirty="0" err="1">
                <a:latin typeface="Courier New" charset="0"/>
              </a:rPr>
              <a:t>Int_t</a:t>
            </a:r>
            <a:r>
              <a:rPr lang="fr-FR" altLang="zh-CN" sz="1400" b="0" dirty="0">
                <a:latin typeface="Courier New" charset="0"/>
              </a:rPr>
              <a:t> </a:t>
            </a:r>
            <a:r>
              <a:rPr lang="fr-FR" altLang="zh-CN" sz="1400" b="0" dirty="0" err="1">
                <a:latin typeface="Courier New" charset="0"/>
              </a:rPr>
              <a:t>namec</a:t>
            </a:r>
            <a:r>
              <a:rPr lang="fr-FR" altLang="zh-CN" sz="1400" b="0" dirty="0">
                <a:latin typeface="Courier New" charset="0"/>
              </a:rPr>
              <a:t>[MAXMEC];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fr-FR" altLang="zh-CN" sz="1400" b="0" dirty="0" err="1">
                <a:latin typeface="Courier New" charset="0"/>
              </a:rPr>
              <a:t>Int_t</a:t>
            </a:r>
            <a:r>
              <a:rPr lang="fr-FR" altLang="zh-CN" sz="1400" b="0" dirty="0">
                <a:latin typeface="Courier New" charset="0"/>
              </a:rPr>
              <a:t> </a:t>
            </a:r>
            <a:r>
              <a:rPr lang="fr-FR" altLang="zh-CN" sz="1400" b="0" dirty="0" err="1">
                <a:latin typeface="Courier New" charset="0"/>
              </a:rPr>
              <a:t>nstep</a:t>
            </a:r>
            <a:r>
              <a:rPr lang="fr-FR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fr-FR" altLang="zh-CN" sz="1400" b="0" dirty="0" err="1">
                <a:latin typeface="Courier New" charset="0"/>
              </a:rPr>
              <a:t>Int_t</a:t>
            </a:r>
            <a:r>
              <a:rPr lang="fr-FR" altLang="zh-CN" sz="1400" b="0" dirty="0">
                <a:latin typeface="Courier New" charset="0"/>
              </a:rPr>
              <a:t> </a:t>
            </a:r>
            <a:r>
              <a:rPr lang="fr-FR" altLang="zh-CN" sz="1400" b="0" dirty="0" err="1">
                <a:latin typeface="Courier New" charset="0"/>
              </a:rPr>
              <a:t>pid</a:t>
            </a:r>
            <a:r>
              <a:rPr lang="fr-FR" altLang="zh-CN" sz="1400" b="0" dirty="0">
                <a:latin typeface="Courier New" charset="0"/>
              </a:rPr>
              <a:t>;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fr-FR" altLang="zh-CN" sz="1400" b="0" dirty="0" err="1">
                <a:latin typeface="Courier New" charset="0"/>
              </a:rPr>
              <a:t>Float_tdestep</a:t>
            </a:r>
            <a:r>
              <a:rPr lang="fr-FR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fr-FR" altLang="zh-CN" sz="1400" b="0" dirty="0" err="1">
                <a:latin typeface="Courier New" charset="0"/>
              </a:rPr>
              <a:t>Float_tdestel</a:t>
            </a:r>
            <a:r>
              <a:rPr lang="fr-FR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en-US" altLang="zh-CN" sz="1400" b="0" dirty="0" err="1">
                <a:latin typeface="Courier New" charset="0"/>
              </a:rPr>
              <a:t>Float_tsafety</a:t>
            </a:r>
            <a:r>
              <a:rPr lang="en-US" altLang="zh-CN" sz="1400" b="0" dirty="0">
                <a:latin typeface="Courier New" charset="0"/>
              </a:rPr>
              <a:t>; </a:t>
            </a:r>
          </a:p>
          <a:p>
            <a:pPr lvl="1" eaLnBrk="1" hangingPunct="1"/>
            <a:r>
              <a:rPr lang="en-US" altLang="zh-CN" sz="1400" b="0" dirty="0" err="1">
                <a:latin typeface="Courier New" charset="0"/>
              </a:rPr>
              <a:t>Float_tsleng</a:t>
            </a:r>
            <a:r>
              <a:rPr lang="en-US" altLang="zh-CN" sz="1400" b="0" dirty="0">
                <a:latin typeface="Courier New" charset="0"/>
              </a:rPr>
              <a:t>; </a:t>
            </a:r>
          </a:p>
          <a:p>
            <a:pPr lvl="1" eaLnBrk="1" hangingPunct="1"/>
            <a:r>
              <a:rPr lang="en-US" altLang="zh-CN" sz="1400" b="0" dirty="0" err="1">
                <a:latin typeface="Courier New" charset="0"/>
              </a:rPr>
              <a:t>Float_tstep</a:t>
            </a:r>
            <a:r>
              <a:rPr lang="en-US" altLang="zh-CN" sz="1400" b="0" dirty="0">
                <a:latin typeface="Courier New" charset="0"/>
              </a:rPr>
              <a:t>; </a:t>
            </a:r>
          </a:p>
          <a:p>
            <a:pPr lvl="1" eaLnBrk="1" hangingPunct="1"/>
            <a:r>
              <a:rPr lang="en-US" altLang="zh-CN" sz="1400" b="0" dirty="0" err="1">
                <a:latin typeface="Courier New" charset="0"/>
              </a:rPr>
              <a:t>Float_tsnext</a:t>
            </a:r>
            <a:r>
              <a:rPr lang="en-US" altLang="zh-CN" sz="1400" b="0" dirty="0">
                <a:latin typeface="Courier New" charset="0"/>
              </a:rPr>
              <a:t>; </a:t>
            </a:r>
          </a:p>
          <a:p>
            <a:pPr lvl="1" eaLnBrk="1" hangingPunct="1"/>
            <a:r>
              <a:rPr lang="en-US" altLang="zh-CN" sz="1400" b="0" dirty="0" err="1">
                <a:latin typeface="Courier New" charset="0"/>
              </a:rPr>
              <a:t>Float_tsfield</a:t>
            </a:r>
            <a:r>
              <a:rPr lang="en-US" altLang="zh-CN" sz="1400" b="0" dirty="0">
                <a:latin typeface="Courier New" charset="0"/>
              </a:rPr>
              <a:t>; </a:t>
            </a:r>
          </a:p>
          <a:p>
            <a:pPr lvl="1" eaLnBrk="1" hangingPunct="1"/>
            <a:r>
              <a:rPr lang="de-DE" altLang="zh-CN" sz="1400" b="0" dirty="0" err="1">
                <a:latin typeface="Courier New" charset="0"/>
              </a:rPr>
              <a:t>Float_ttofg</a:t>
            </a:r>
            <a:r>
              <a:rPr lang="de-DE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de-DE" altLang="zh-CN" sz="1400" b="0" dirty="0" err="1">
                <a:latin typeface="Courier New" charset="0"/>
              </a:rPr>
              <a:t>Float_tgekrat</a:t>
            </a:r>
            <a:r>
              <a:rPr lang="de-DE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lvl="1" eaLnBrk="1" hangingPunct="1"/>
            <a:r>
              <a:rPr lang="de-DE" altLang="zh-CN" sz="1400" b="0" dirty="0" err="1">
                <a:latin typeface="Courier New" charset="0"/>
              </a:rPr>
              <a:t>Float_tupwght</a:t>
            </a:r>
            <a:r>
              <a:rPr lang="de-DE" altLang="zh-CN" sz="1400" b="0" dirty="0">
                <a:latin typeface="Courier New" charset="0"/>
              </a:rPr>
              <a:t>; </a:t>
            </a:r>
            <a:endParaRPr lang="en-US" altLang="zh-CN" sz="1400" b="0" dirty="0">
              <a:latin typeface="Courier New" charset="0"/>
            </a:endParaRPr>
          </a:p>
          <a:p>
            <a:pPr eaLnBrk="1" hangingPunct="1"/>
            <a:r>
              <a:rPr lang="de-DE" altLang="zh-CN" sz="1400" b="0" dirty="0">
                <a:latin typeface="Courier New" charset="0"/>
              </a:rPr>
              <a:t>} </a:t>
            </a:r>
            <a:r>
              <a:rPr lang="de-DE" altLang="zh-CN" sz="1400" b="0" dirty="0" err="1">
                <a:latin typeface="Courier New" charset="0"/>
              </a:rPr>
              <a:t>Gctrak_t</a:t>
            </a:r>
            <a:r>
              <a:rPr lang="de-DE" altLang="zh-CN" sz="1400" b="0" dirty="0">
                <a:latin typeface="Courier New" charset="0"/>
              </a:rPr>
              <a:t>;</a:t>
            </a: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611188" y="6308725"/>
            <a:ext cx="7642225" cy="3508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b="0"/>
              <a:t>C and C++ the array variable holds the address of the first element</a:t>
            </a:r>
            <a:r>
              <a:rPr lang="en-US" altLang="zh-CN"/>
              <a:t> 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5033963" y="6350"/>
            <a:ext cx="4110037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CN" sz="1500" b="0" dirty="0">
                <a:latin typeface="Courier New" charset="0"/>
              </a:rPr>
              <a:t>tree2w() in tutorials/tree/tree2.C</a:t>
            </a:r>
            <a:r>
              <a:rPr lang="en-US" altLang="zh-CN" sz="1500" dirty="0">
                <a:latin typeface="Courier Ne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317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C9EE35D-25D2-5848-B1AF-70E907C179CA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33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379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Adding a Branch to an Existing Tree</a:t>
            </a:r>
            <a:endParaRPr kumimoji="0" lang="zh-CN" alt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034752" y="1298997"/>
            <a:ext cx="6705600" cy="37861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 dirty="0">
                <a:latin typeface="Courier New" charset="0"/>
              </a:rPr>
              <a:t>void tree3AddBranch() {</a:t>
            </a:r>
          </a:p>
          <a:p>
            <a:pPr eaLnBrk="1" hangingPunct="1"/>
            <a:r>
              <a:rPr lang="en-US" altLang="zh-CN" sz="1600" dirty="0" err="1">
                <a:latin typeface="Courier New" charset="0"/>
              </a:rPr>
              <a:t>TFile</a:t>
            </a:r>
            <a:r>
              <a:rPr lang="en-US" altLang="zh-CN" sz="1600" dirty="0">
                <a:latin typeface="Courier New" charset="0"/>
              </a:rPr>
              <a:t> f("tree3.root","update");</a:t>
            </a:r>
          </a:p>
          <a:p>
            <a:pPr eaLnBrk="1" hangingPunct="1"/>
            <a:r>
              <a:rPr lang="en-US" altLang="zh-CN" sz="1600" b="0" dirty="0" err="1">
                <a:latin typeface="Courier New" charset="0"/>
              </a:rPr>
              <a:t>Float_t</a:t>
            </a:r>
            <a:r>
              <a:rPr lang="en-US" altLang="zh-CN" sz="1600" b="0" dirty="0">
                <a:latin typeface="Courier New" charset="0"/>
              </a:rPr>
              <a:t> </a:t>
            </a:r>
            <a:r>
              <a:rPr lang="en-US" altLang="zh-CN" sz="1600" b="0" dirty="0" err="1">
                <a:latin typeface="Courier New" charset="0"/>
              </a:rPr>
              <a:t>new_v</a:t>
            </a:r>
            <a:r>
              <a:rPr lang="en-US" altLang="zh-CN" sz="1600" b="0" dirty="0">
                <a:latin typeface="Courier New" charset="0"/>
              </a:rPr>
              <a:t>;</a:t>
            </a:r>
          </a:p>
          <a:p>
            <a:pPr eaLnBrk="1" hangingPunct="1"/>
            <a:r>
              <a:rPr lang="en-US" altLang="zh-CN" sz="1600" dirty="0" err="1">
                <a:latin typeface="Courier New" charset="0"/>
              </a:rPr>
              <a:t>TTree</a:t>
            </a:r>
            <a:r>
              <a:rPr lang="en-US" altLang="zh-CN" sz="1600" dirty="0">
                <a:latin typeface="Courier New" charset="0"/>
              </a:rPr>
              <a:t> *t3 = (</a:t>
            </a:r>
            <a:r>
              <a:rPr lang="en-US" altLang="zh-CN" sz="1600" dirty="0" err="1">
                <a:latin typeface="Courier New" charset="0"/>
              </a:rPr>
              <a:t>TTree</a:t>
            </a:r>
            <a:r>
              <a:rPr lang="en-US" altLang="zh-CN" sz="1600" dirty="0">
                <a:latin typeface="Courier New" charset="0"/>
              </a:rPr>
              <a:t>*)f-&gt;Get("t3");</a:t>
            </a:r>
          </a:p>
          <a:p>
            <a:pPr eaLnBrk="1" hangingPunct="1"/>
            <a:r>
              <a:rPr lang="en-US" altLang="zh-CN" sz="1600" dirty="0" err="1">
                <a:latin typeface="Courier New" charset="0"/>
              </a:rPr>
              <a:t>TBranch</a:t>
            </a:r>
            <a:r>
              <a:rPr lang="en-US" altLang="zh-CN" sz="1600" dirty="0">
                <a:latin typeface="Courier New" charset="0"/>
              </a:rPr>
              <a:t> *</a:t>
            </a:r>
            <a:r>
              <a:rPr lang="en-US" altLang="zh-CN" sz="1600" dirty="0" err="1">
                <a:latin typeface="Courier New" charset="0"/>
              </a:rPr>
              <a:t>newBranch</a:t>
            </a:r>
            <a:r>
              <a:rPr lang="en-US" altLang="zh-CN" sz="1600" dirty="0">
                <a:latin typeface="Courier New" charset="0"/>
              </a:rPr>
              <a:t> = t3-&gt; Branch("new_v",&amp;new_v,"</a:t>
            </a:r>
            <a:r>
              <a:rPr lang="en-US" altLang="zh-CN" sz="1600" dirty="0" err="1">
                <a:latin typeface="Courier New" charset="0"/>
              </a:rPr>
              <a:t>new_v</a:t>
            </a:r>
            <a:r>
              <a:rPr lang="en-US" altLang="zh-CN" sz="1600" dirty="0">
                <a:latin typeface="Courier New" charset="0"/>
              </a:rPr>
              <a:t>/F");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//read the number of entries in the t3</a:t>
            </a:r>
          </a:p>
          <a:p>
            <a:pPr eaLnBrk="1" hangingPunct="1"/>
            <a:r>
              <a:rPr lang="fr-FR" altLang="zh-CN" sz="1600" b="0" dirty="0" err="1">
                <a:latin typeface="Courier New" charset="0"/>
              </a:rPr>
              <a:t>Int_t</a:t>
            </a:r>
            <a:r>
              <a:rPr lang="fr-FR" altLang="zh-CN" sz="1600" b="0" dirty="0">
                <a:latin typeface="Courier New" charset="0"/>
              </a:rPr>
              <a:t> </a:t>
            </a:r>
            <a:r>
              <a:rPr lang="fr-FR" altLang="zh-CN" sz="1600" b="0" dirty="0" err="1">
                <a:latin typeface="Courier New" charset="0"/>
              </a:rPr>
              <a:t>nentries</a:t>
            </a:r>
            <a:r>
              <a:rPr lang="fr-FR" altLang="zh-CN" sz="1600" b="0" dirty="0">
                <a:latin typeface="Courier New" charset="0"/>
              </a:rPr>
              <a:t> = (</a:t>
            </a:r>
            <a:r>
              <a:rPr lang="fr-FR" altLang="zh-CN" sz="1600" b="0" dirty="0" err="1">
                <a:latin typeface="Courier New" charset="0"/>
              </a:rPr>
              <a:t>Int_t</a:t>
            </a:r>
            <a:r>
              <a:rPr lang="fr-FR" altLang="zh-CN" sz="1600" b="0" dirty="0">
                <a:latin typeface="Courier New" charset="0"/>
              </a:rPr>
              <a:t>)t3-&gt;</a:t>
            </a:r>
            <a:r>
              <a:rPr lang="fr-FR" altLang="zh-CN" sz="1600" b="0" dirty="0" err="1">
                <a:latin typeface="Courier New" charset="0"/>
              </a:rPr>
              <a:t>GetEntries</a:t>
            </a:r>
            <a:r>
              <a:rPr lang="fr-FR" altLang="zh-CN" sz="1600" b="0" dirty="0">
                <a:latin typeface="Courier New" charset="0"/>
              </a:rPr>
              <a:t>();</a:t>
            </a:r>
            <a:endParaRPr lang="en-US" altLang="zh-CN" sz="1600" b="0" dirty="0">
              <a:latin typeface="Courier New" charset="0"/>
            </a:endParaRP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for (</a:t>
            </a:r>
            <a:r>
              <a:rPr lang="en-US" altLang="zh-CN" sz="1600" b="0" dirty="0" err="1">
                <a:latin typeface="Courier New" charset="0"/>
              </a:rPr>
              <a:t>Int_t</a:t>
            </a:r>
            <a:r>
              <a:rPr lang="en-US" altLang="zh-CN" sz="1600" b="0" dirty="0">
                <a:latin typeface="Courier New" charset="0"/>
              </a:rPr>
              <a:t> </a:t>
            </a:r>
            <a:r>
              <a:rPr lang="en-US" altLang="zh-CN" sz="1600" b="0" dirty="0" err="1">
                <a:latin typeface="Courier New" charset="0"/>
              </a:rPr>
              <a:t>i</a:t>
            </a:r>
            <a:r>
              <a:rPr lang="en-US" altLang="zh-CN" sz="1600" b="0" dirty="0">
                <a:latin typeface="Courier New" charset="0"/>
              </a:rPr>
              <a:t> = 0; </a:t>
            </a:r>
            <a:r>
              <a:rPr lang="en-US" altLang="zh-CN" sz="1600" b="0" dirty="0" err="1">
                <a:latin typeface="Courier New" charset="0"/>
              </a:rPr>
              <a:t>i</a:t>
            </a:r>
            <a:r>
              <a:rPr lang="en-US" altLang="zh-CN" sz="1600" b="0" dirty="0">
                <a:latin typeface="Courier New" charset="0"/>
              </a:rPr>
              <a:t> &lt; </a:t>
            </a:r>
            <a:r>
              <a:rPr lang="en-US" altLang="zh-CN" sz="1600" b="0" dirty="0" err="1">
                <a:latin typeface="Courier New" charset="0"/>
              </a:rPr>
              <a:t>nentries</a:t>
            </a:r>
            <a:r>
              <a:rPr lang="en-US" altLang="zh-CN" sz="1600" b="0" dirty="0">
                <a:latin typeface="Courier New" charset="0"/>
              </a:rPr>
              <a:t>; </a:t>
            </a:r>
            <a:r>
              <a:rPr lang="en-US" altLang="zh-CN" sz="1600" b="0" dirty="0" err="1">
                <a:latin typeface="Courier New" charset="0"/>
              </a:rPr>
              <a:t>i</a:t>
            </a:r>
            <a:r>
              <a:rPr lang="en-US" altLang="zh-CN" sz="1600" b="0" dirty="0">
                <a:latin typeface="Courier New" charset="0"/>
              </a:rPr>
              <a:t>++){</a:t>
            </a:r>
          </a:p>
          <a:p>
            <a:pPr eaLnBrk="1" hangingPunct="1"/>
            <a:r>
              <a:rPr lang="en-US" altLang="zh-CN" sz="1600" dirty="0" err="1">
                <a:latin typeface="Courier New" charset="0"/>
              </a:rPr>
              <a:t>new_v</a:t>
            </a:r>
            <a:r>
              <a:rPr lang="en-US" altLang="zh-CN" sz="1600" dirty="0">
                <a:latin typeface="Courier New" charset="0"/>
              </a:rPr>
              <a:t>= </a:t>
            </a:r>
            <a:r>
              <a:rPr lang="en-US" altLang="zh-CN" sz="1600" dirty="0" err="1">
                <a:latin typeface="Courier New" charset="0"/>
              </a:rPr>
              <a:t>gRandom</a:t>
            </a:r>
            <a:r>
              <a:rPr lang="en-US" altLang="zh-CN" sz="1600" dirty="0">
                <a:latin typeface="Courier New" charset="0"/>
              </a:rPr>
              <a:t>-&gt;</a:t>
            </a:r>
            <a:r>
              <a:rPr lang="en-US" altLang="zh-CN" sz="1600" dirty="0" err="1">
                <a:latin typeface="Courier New" charset="0"/>
              </a:rPr>
              <a:t>Gaus</a:t>
            </a:r>
            <a:r>
              <a:rPr lang="en-US" altLang="zh-CN" sz="1600" dirty="0">
                <a:latin typeface="Courier New" charset="0"/>
              </a:rPr>
              <a:t>(0,1);</a:t>
            </a:r>
          </a:p>
          <a:p>
            <a:pPr eaLnBrk="1" hangingPunct="1"/>
            <a:r>
              <a:rPr lang="en-US" altLang="zh-CN" sz="1600" dirty="0" err="1">
                <a:latin typeface="Courier New" charset="0"/>
              </a:rPr>
              <a:t>newBranch</a:t>
            </a:r>
            <a:r>
              <a:rPr lang="en-US" altLang="zh-CN" sz="1600" dirty="0">
                <a:latin typeface="Courier New" charset="0"/>
              </a:rPr>
              <a:t>-&gt;Fill();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}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 save only the new version of the tree</a:t>
            </a:r>
          </a:p>
          <a:p>
            <a:pPr eaLnBrk="1" hangingPunct="1"/>
            <a:r>
              <a:rPr lang="en-US" altLang="zh-CN" sz="1600" dirty="0">
                <a:latin typeface="Courier New" charset="0"/>
              </a:rPr>
              <a:t>t3-&gt;Write("",</a:t>
            </a:r>
            <a:r>
              <a:rPr lang="en-US" altLang="zh-CN" sz="1600" dirty="0" err="1">
                <a:latin typeface="Courier New" charset="0"/>
              </a:rPr>
              <a:t>TObject</a:t>
            </a:r>
            <a:r>
              <a:rPr lang="en-US" altLang="zh-CN" sz="1600" dirty="0">
                <a:latin typeface="Courier New" charset="0"/>
              </a:rPr>
              <a:t>::</a:t>
            </a:r>
            <a:r>
              <a:rPr lang="en-US" altLang="zh-CN" sz="1600" dirty="0" err="1">
                <a:latin typeface="Courier New" charset="0"/>
              </a:rPr>
              <a:t>kOverwrite</a:t>
            </a:r>
            <a:r>
              <a:rPr lang="en-US" altLang="zh-CN" sz="1600" dirty="0">
                <a:latin typeface="Courier New" charset="0"/>
              </a:rPr>
              <a:t>);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}</a:t>
            </a:r>
          </a:p>
        </p:txBody>
      </p:sp>
      <p:sp>
        <p:nvSpPr>
          <p:cNvPr id="33798" name="Rectangle 4"/>
          <p:cNvSpPr>
            <a:spLocks noGrp="1"/>
          </p:cNvSpPr>
          <p:nvPr>
            <p:ph type="body" idx="4294967295"/>
          </p:nvPr>
        </p:nvSpPr>
        <p:spPr>
          <a:xfrm>
            <a:off x="539750" y="5085184"/>
            <a:ext cx="7345363" cy="141763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en-US" altLang="zh-CN" sz="2200" dirty="0"/>
              <a:t>the tree is not read-only file</a:t>
            </a:r>
          </a:p>
          <a:p>
            <a:pPr>
              <a:spcBef>
                <a:spcPct val="0"/>
              </a:spcBef>
            </a:pPr>
            <a:r>
              <a:rPr kumimoji="0" lang="en-US" altLang="zh-CN" sz="2200" dirty="0"/>
              <a:t>risk loosing the original tree with an unsuccessful modification</a:t>
            </a:r>
          </a:p>
          <a:p>
            <a:pPr>
              <a:spcBef>
                <a:spcPct val="0"/>
              </a:spcBef>
            </a:pPr>
            <a:r>
              <a:rPr kumimoji="0" lang="en-US" altLang="zh-CN" sz="2200" dirty="0"/>
              <a:t>enlarges the tree and decreases the performance</a:t>
            </a:r>
          </a:p>
          <a:p>
            <a:pPr>
              <a:spcBef>
                <a:spcPct val="0"/>
              </a:spcBef>
            </a:pPr>
            <a:r>
              <a:rPr kumimoji="0" lang="en-US" altLang="zh-CN" sz="2200" dirty="0"/>
              <a:t>ROOT offers the concept of friends for trees (and chains)</a:t>
            </a:r>
            <a:endParaRPr kumimoji="0" lang="zh-CN" alt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83769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AF9722E-176E-934A-99ED-20D71295E4DF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34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482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 dirty="0" err="1"/>
              <a:t>TTree</a:t>
            </a:r>
            <a:r>
              <a:rPr kumimoji="0" lang="en-US" altLang="zh-CN" dirty="0"/>
              <a:t>::</a:t>
            </a:r>
            <a:r>
              <a:rPr kumimoji="0" lang="en-US" altLang="zh-CN" dirty="0" err="1"/>
              <a:t>AddFriend</a:t>
            </a:r>
            <a:endParaRPr kumimoji="0" lang="zh-CN" altLang="en-US" dirty="0"/>
          </a:p>
        </p:txBody>
      </p:sp>
      <p:sp>
        <p:nvSpPr>
          <p:cNvPr id="3482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kumimoji="0" lang="en-US" altLang="zh-CN" sz="2500"/>
              <a:t>A tree keeps a list of friends </a:t>
            </a:r>
          </a:p>
          <a:p>
            <a:r>
              <a:rPr kumimoji="0" lang="en-US" altLang="zh-CN" sz="2500"/>
              <a:t>friendship means unrestricted access to the friends data :like adding another branch to the tree without taking the risk of damaging it. </a:t>
            </a:r>
          </a:p>
          <a:p>
            <a:r>
              <a:rPr kumimoji="0" lang="en-US" altLang="zh-CN" sz="2500"/>
              <a:t>use the </a:t>
            </a:r>
            <a:r>
              <a:rPr kumimoji="0" lang="en-US" altLang="zh-CN" sz="2500" b="1"/>
              <a:t>TTree::AddFriend</a:t>
            </a:r>
            <a:r>
              <a:rPr kumimoji="0" lang="en-US" altLang="zh-CN" sz="2500"/>
              <a:t> method </a:t>
            </a:r>
          </a:p>
          <a:p>
            <a:r>
              <a:rPr kumimoji="0" lang="en-US" altLang="zh-CN" sz="2500"/>
              <a:t>The </a:t>
            </a:r>
            <a:r>
              <a:rPr kumimoji="0" lang="en-US" altLang="zh-CN" sz="2500" b="1"/>
              <a:t>TTree</a:t>
            </a:r>
            <a:r>
              <a:rPr kumimoji="0" lang="en-US" altLang="zh-CN" sz="2500"/>
              <a:t> (tree) below has two friends (ft1 and ft2) and now has access to the variables a, b, c, i, j, k, l and m.</a:t>
            </a:r>
            <a:endParaRPr kumimoji="0" lang="zh-CN" altLang="en-US" sz="2500"/>
          </a:p>
        </p:txBody>
      </p:sp>
      <p:pic>
        <p:nvPicPr>
          <p:cNvPr id="34822" name="Picture 4" descr="treefrie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652963"/>
            <a:ext cx="41767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32041" y="6692"/>
            <a:ext cx="4104456" cy="32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zh-CN" sz="1500" b="0" dirty="0">
                <a:latin typeface="Courier New" charset="0"/>
              </a:rPr>
              <a:t>tutorials/tree/tree3.C</a:t>
            </a:r>
            <a:r>
              <a:rPr lang="en-US" altLang="zh-CN" sz="1500" dirty="0">
                <a:latin typeface="Courier Ne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196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400" b="0">
                <a:solidFill>
                  <a:schemeClr val="tx2"/>
                </a:solidFill>
                <a:latin typeface="Tw Cen MT" charset="0"/>
              </a:rPr>
              <a:t>国科大科创培训</a:t>
            </a:r>
            <a:r>
              <a:rPr lang="en-US" altLang="zh-CN" sz="1400" b="0">
                <a:solidFill>
                  <a:schemeClr val="tx2"/>
                </a:solidFill>
                <a:latin typeface="Tw Cen MT" charset="0"/>
              </a:rPr>
              <a:t>2020</a:t>
            </a:r>
          </a:p>
        </p:txBody>
      </p:sp>
      <p:sp>
        <p:nvSpPr>
          <p:cNvPr id="3584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ABA34C9-6BA1-4647-82DC-F005D7C5AA3D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584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TTree::AddFriend</a:t>
            </a:r>
            <a:endParaRPr kumimoji="0" lang="zh-CN" altLang="en-US"/>
          </a:p>
        </p:txBody>
      </p:sp>
      <p:grpSp>
        <p:nvGrpSpPr>
          <p:cNvPr id="35845" name="Group 3"/>
          <p:cNvGrpSpPr>
            <a:grpSpLocks/>
          </p:cNvGrpSpPr>
          <p:nvPr/>
        </p:nvGrpSpPr>
        <p:grpSpPr bwMode="auto">
          <a:xfrm>
            <a:off x="755650" y="1341438"/>
            <a:ext cx="7561263" cy="1943100"/>
            <a:chOff x="748" y="981"/>
            <a:chExt cx="4763" cy="1224"/>
          </a:xfrm>
        </p:grpSpPr>
        <p:sp>
          <p:nvSpPr>
            <p:cNvPr id="35851" name="Rectangle 4"/>
            <p:cNvSpPr>
              <a:spLocks noChangeArrowheads="1"/>
            </p:cNvSpPr>
            <p:nvPr/>
          </p:nvSpPr>
          <p:spPr bwMode="auto">
            <a:xfrm>
              <a:off x="1066" y="1480"/>
              <a:ext cx="4127" cy="37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1600" b="0">
                  <a:latin typeface="Courier New" charset="0"/>
                </a:rPr>
                <a:t>tree.AddFriend("ft1","friendfile1.root");</a:t>
              </a:r>
            </a:p>
            <a:p>
              <a:pPr eaLnBrk="1" hangingPunct="1"/>
              <a:r>
                <a:rPr lang="en-US" altLang="zh-CN" sz="1600" b="0">
                  <a:latin typeface="Courier New" charset="0"/>
                </a:rPr>
                <a:t>tree.AddFriend("tree1 = tree","friendfile1.root");</a:t>
              </a:r>
            </a:p>
          </p:txBody>
        </p:sp>
        <p:sp>
          <p:nvSpPr>
            <p:cNvPr id="35852" name="AutoShape 5"/>
            <p:cNvSpPr>
              <a:spLocks noChangeArrowheads="1"/>
            </p:cNvSpPr>
            <p:nvPr/>
          </p:nvSpPr>
          <p:spPr bwMode="auto">
            <a:xfrm>
              <a:off x="3061" y="981"/>
              <a:ext cx="2404" cy="408"/>
            </a:xfrm>
            <a:prstGeom prst="wedgeRoundRectCallout">
              <a:avLst>
                <a:gd name="adj1" fmla="val -28870"/>
                <a:gd name="adj2" fmla="val 78676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/>
              <a:r>
                <a:rPr lang="en-US" altLang="zh-CN" b="0"/>
                <a:t>name of the ROOT file where the friend tree is saved </a:t>
              </a:r>
              <a:endParaRPr lang="zh-CN" altLang="en-US" b="0"/>
            </a:p>
          </p:txBody>
        </p:sp>
        <p:sp>
          <p:nvSpPr>
            <p:cNvPr id="35853" name="AutoShape 6"/>
            <p:cNvSpPr>
              <a:spLocks noChangeArrowheads="1"/>
            </p:cNvSpPr>
            <p:nvPr/>
          </p:nvSpPr>
          <p:spPr bwMode="auto">
            <a:xfrm>
              <a:off x="1428" y="1117"/>
              <a:ext cx="1225" cy="272"/>
            </a:xfrm>
            <a:prstGeom prst="wedgeRoundRectCallout">
              <a:avLst>
                <a:gd name="adj1" fmla="val 36778"/>
                <a:gd name="adj2" fmla="val 104778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/>
              <a:r>
                <a:rPr lang="en-US" altLang="zh-CN" b="0"/>
                <a:t>the tree name</a:t>
              </a:r>
              <a:endParaRPr lang="zh-CN" altLang="en-US" b="0"/>
            </a:p>
          </p:txBody>
        </p:sp>
        <p:sp>
          <p:nvSpPr>
            <p:cNvPr id="35854" name="AutoShape 7"/>
            <p:cNvSpPr>
              <a:spLocks noChangeArrowheads="1"/>
            </p:cNvSpPr>
            <p:nvPr/>
          </p:nvSpPr>
          <p:spPr bwMode="auto">
            <a:xfrm>
              <a:off x="748" y="1933"/>
              <a:ext cx="4763" cy="272"/>
            </a:xfrm>
            <a:prstGeom prst="wedgeRoundRectCallout">
              <a:avLst>
                <a:gd name="adj1" fmla="val -14477"/>
                <a:gd name="adj2" fmla="val -104046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1pPr>
              <a:lvl2pPr marL="742950" indent="-28575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2pPr>
              <a:lvl3pPr marL="11430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3pPr>
              <a:lvl4pPr marL="16002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4pPr>
              <a:lvl5pPr marL="2057400" indent="-228600" eaLnBrk="0" hangingPunct="0"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chemeClr val="tx1"/>
                  </a:solidFill>
                  <a:latin typeface="Verdana" charset="0"/>
                  <a:ea typeface="宋体" charset="0"/>
                </a:defRPr>
              </a:lvl9pPr>
            </a:lstStyle>
            <a:p>
              <a:pPr algn="ctr" eaLnBrk="1" hangingPunct="1"/>
              <a:r>
                <a:rPr lang="en-US" altLang="zh-CN" b="0"/>
                <a:t>when the friend tree has the same name as the original tree </a:t>
              </a:r>
              <a:endParaRPr lang="zh-CN" altLang="en-US" b="0"/>
            </a:p>
          </p:txBody>
        </p:sp>
      </p:grp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468313" y="3284538"/>
            <a:ext cx="75612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900" b="0">
                <a:latin typeface="Tw Cen MT" charset="0"/>
              </a:rPr>
              <a:t>To specify which tree to use in the TTree::Draw method, use the syntax:</a:t>
            </a:r>
          </a:p>
          <a:p>
            <a:pPr eaLnBrk="1" hangingPunct="1"/>
            <a:endParaRPr lang="en-US" altLang="zh-CN" sz="2900" b="0">
              <a:latin typeface="Tw Cen MT" charset="0"/>
            </a:endParaRPr>
          </a:p>
          <a:p>
            <a:pPr eaLnBrk="1" hangingPunct="1"/>
            <a:r>
              <a:rPr lang="en-US" altLang="zh-CN" sz="1900" b="0">
                <a:latin typeface="Tw Cen MT" charset="0"/>
              </a:rPr>
              <a:t>If the variable name is unique, the tree or branch name can be omitted.</a:t>
            </a: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1643063" y="3725863"/>
            <a:ext cx="4298950" cy="35083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>
                <a:latin typeface="Courier New" charset="0"/>
              </a:rPr>
              <a:t>&lt;treeName&gt;.&lt;branchname&gt;.&lt;varname&gt; </a:t>
            </a:r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395288" y="5589588"/>
            <a:ext cx="5329237" cy="838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>
                <a:latin typeface="Courier New" charset="0"/>
              </a:rPr>
              <a:t>tree.AddFriend("ft1","friendfile1.root");</a:t>
            </a:r>
          </a:p>
          <a:p>
            <a:pPr eaLnBrk="1" hangingPunct="1"/>
            <a:r>
              <a:rPr lang="en-US" altLang="zh-CN" sz="1600" b="0">
                <a:latin typeface="Courier New" charset="0"/>
              </a:rPr>
              <a:t>tree.AddFriend("ft2","friendfile2.root");</a:t>
            </a:r>
          </a:p>
          <a:p>
            <a:pPr eaLnBrk="1" hangingPunct="1"/>
            <a:r>
              <a:rPr lang="sv-SE" altLang="zh-CN" sz="1600">
                <a:latin typeface="Courier New" charset="0"/>
              </a:rPr>
              <a:t>tree.Draw("var:ft1.v1:ft2.v2");</a:t>
            </a:r>
          </a:p>
        </p:txBody>
      </p:sp>
      <p:pic>
        <p:nvPicPr>
          <p:cNvPr id="35849" name="Picture 11" descr="frie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9750"/>
            <a:ext cx="3025775" cy="244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468313" y="4508500"/>
            <a:ext cx="51831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900" b="0">
                <a:latin typeface="Tw Cen MT" charset="0"/>
              </a:rPr>
              <a:t>The below commands generate a 3-d scatter plot of variable "var" in the TTree tree versus variable v1 in TTree ft1 versus variable v2 in TTree ft2.</a:t>
            </a:r>
            <a:endParaRPr lang="zh-CN" altLang="en-US" sz="1900" b="0">
              <a:latin typeface="Tw Cen MT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32041" y="6692"/>
            <a:ext cx="4104456" cy="32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zh-CN" sz="1500" b="0" dirty="0">
                <a:latin typeface="Courier New" charset="0"/>
              </a:rPr>
              <a:t>tutorials/tree/tree3.C</a:t>
            </a:r>
            <a:r>
              <a:rPr lang="en-US" altLang="zh-CN" sz="1500" dirty="0">
                <a:latin typeface="Courier Ne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11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400" b="0">
                <a:solidFill>
                  <a:schemeClr val="tx2"/>
                </a:solidFill>
                <a:latin typeface="Tw Cen MT" charset="0"/>
              </a:rPr>
              <a:t>国科大科创培训</a:t>
            </a:r>
            <a:r>
              <a:rPr lang="en-US" altLang="zh-CN" sz="1400" b="0">
                <a:solidFill>
                  <a:schemeClr val="tx2"/>
                </a:solidFill>
                <a:latin typeface="Tw Cen MT" charset="0"/>
              </a:rPr>
              <a:t>2020</a:t>
            </a:r>
          </a:p>
        </p:txBody>
      </p:sp>
      <p:sp>
        <p:nvSpPr>
          <p:cNvPr id="36867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1CC809D-0A53-1047-8ABB-BDFA9CD97B31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36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Import an ASCII File into a TTree</a:t>
            </a:r>
            <a:endParaRPr kumimoji="0" lang="zh-CN" altLang="en-US"/>
          </a:p>
        </p:txBody>
      </p:sp>
      <p:sp>
        <p:nvSpPr>
          <p:cNvPr id="36869" name="Rectangle 3"/>
          <p:cNvSpPr>
            <a:spLocks noGrp="1"/>
          </p:cNvSpPr>
          <p:nvPr>
            <p:ph type="body" idx="4294967295"/>
          </p:nvPr>
        </p:nvSpPr>
        <p:spPr>
          <a:xfrm>
            <a:off x="144463" y="2316163"/>
            <a:ext cx="8820150" cy="3849687"/>
          </a:xfrm>
        </p:spPr>
        <p:txBody>
          <a:bodyPr/>
          <a:lstStyle/>
          <a:p>
            <a:r>
              <a:rPr kumimoji="0" lang="en-US" altLang="zh-CN" sz="2500"/>
              <a:t>If branchDescriptor is set to an empty string (the default), it is assumed that the </a:t>
            </a:r>
            <a:r>
              <a:rPr kumimoji="0" lang="en-US" altLang="zh-CN" sz="2500" b="1"/>
              <a:t>Tree</a:t>
            </a:r>
            <a:r>
              <a:rPr kumimoji="0" lang="en-US" altLang="zh-CN" sz="2500"/>
              <a:t> descriptor is given in the first line of the file with a syntax like</a:t>
            </a:r>
            <a:r>
              <a:rPr kumimoji="0" lang="en-US" altLang="zh-CN" sz="2500">
                <a:latin typeface="Courier New" charset="0"/>
              </a:rPr>
              <a:t> </a:t>
            </a:r>
            <a:r>
              <a:rPr kumimoji="0" lang="en-US" altLang="zh-CN" sz="1700">
                <a:latin typeface="Courier New" charset="0"/>
              </a:rPr>
              <a:t>A/D:Table[2]/F:Ntracks/I:astring/C</a:t>
            </a:r>
            <a:r>
              <a:rPr kumimoji="0" lang="en-US" altLang="zh-CN" sz="1700">
                <a:latin typeface="Verdana" charset="0"/>
              </a:rPr>
              <a:t>.</a:t>
            </a:r>
          </a:p>
          <a:p>
            <a:r>
              <a:rPr kumimoji="0" lang="en-US" altLang="zh-CN" sz="2500"/>
              <a:t>Lines in the input file starting with "#" are ignored. </a:t>
            </a:r>
          </a:p>
          <a:p>
            <a:r>
              <a:rPr kumimoji="0" lang="en-US" altLang="zh-CN" sz="2500"/>
              <a:t>A </a:t>
            </a:r>
            <a:r>
              <a:rPr kumimoji="0" lang="en-US" altLang="zh-CN" sz="2500" b="1"/>
              <a:t>TBranch</a:t>
            </a:r>
            <a:r>
              <a:rPr kumimoji="0" lang="en-US" altLang="zh-CN" sz="2500"/>
              <a:t> object is created for each variable in the expression. The total number of rows read from the file is returned. </a:t>
            </a:r>
            <a:endParaRPr kumimoji="0" lang="zh-CN" altLang="en-US" sz="250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611188" y="1628775"/>
            <a:ext cx="6553200" cy="59372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>
                <a:latin typeface="Courier New" charset="0"/>
              </a:rPr>
              <a:t>Long64_t TTree::ReadFile(const char *filename, </a:t>
            </a:r>
          </a:p>
          <a:p>
            <a:pPr eaLnBrk="1" hangingPunct="1"/>
            <a:r>
              <a:rPr lang="en-US" altLang="zh-CN" sz="1600" b="0">
                <a:latin typeface="Courier New" charset="0"/>
              </a:rPr>
              <a:t>			const char *branchDescriptor)</a:t>
            </a: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1385888" y="4869160"/>
            <a:ext cx="6337300" cy="181588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 dirty="0">
                <a:latin typeface="Courier New" charset="0"/>
              </a:rPr>
              <a:t>{</a:t>
            </a:r>
            <a:endParaRPr lang="zh-CN" altLang="en-US" sz="1400" b="0" dirty="0">
              <a:latin typeface="Courier New" charset="0"/>
            </a:endParaRPr>
          </a:p>
          <a:p>
            <a:pPr eaLnBrk="1" hangingPunct="1"/>
            <a:r>
              <a:rPr lang="zh-CN" altLang="en-US" sz="1400" b="0" dirty="0">
                <a:latin typeface="Courier New" charset="0"/>
              </a:rPr>
              <a:t> </a:t>
            </a:r>
            <a:r>
              <a:rPr lang="en-US" altLang="zh-CN" sz="1400" b="0" dirty="0">
                <a:latin typeface="Courier New" charset="0"/>
              </a:rPr>
              <a:t>TH1F *h1 = new TH1F("h1","x distribution",100,-4,4);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 </a:t>
            </a:r>
            <a:r>
              <a:rPr lang="en-US" altLang="zh-CN" sz="1400" b="0" dirty="0" err="1">
                <a:latin typeface="Courier New" charset="0"/>
              </a:rPr>
              <a:t>TFile</a:t>
            </a:r>
            <a:r>
              <a:rPr lang="en-US" altLang="zh-CN" sz="1400" b="0" dirty="0">
                <a:latin typeface="Courier New" charset="0"/>
              </a:rPr>
              <a:t> *f = new </a:t>
            </a:r>
            <a:r>
              <a:rPr lang="en-US" altLang="zh-CN" sz="1400" b="0" dirty="0" err="1">
                <a:latin typeface="Courier New" charset="0"/>
              </a:rPr>
              <a:t>TFile</a:t>
            </a:r>
            <a:r>
              <a:rPr lang="en-US" altLang="zh-CN" sz="1400" b="0" dirty="0">
                <a:latin typeface="Courier New" charset="0"/>
              </a:rPr>
              <a:t>("basic2.root","RECREATE");</a:t>
            </a:r>
          </a:p>
          <a:p>
            <a:pPr eaLnBrk="1" hangingPunct="1"/>
            <a:r>
              <a:rPr lang="en-US" altLang="zh-CN" sz="1400" dirty="0">
                <a:latin typeface="Courier New" charset="0"/>
              </a:rPr>
              <a:t> </a:t>
            </a:r>
            <a:r>
              <a:rPr lang="en-US" altLang="zh-CN" sz="1400" dirty="0" err="1">
                <a:latin typeface="Courier New" charset="0"/>
              </a:rPr>
              <a:t>TTree</a:t>
            </a:r>
            <a:r>
              <a:rPr lang="en-US" altLang="zh-CN" sz="1400" dirty="0">
                <a:latin typeface="Courier New" charset="0"/>
              </a:rPr>
              <a:t> *T = new </a:t>
            </a:r>
            <a:r>
              <a:rPr lang="en-US" altLang="zh-CN" sz="1400" dirty="0" err="1">
                <a:latin typeface="Courier New" charset="0"/>
              </a:rPr>
              <a:t>TTree</a:t>
            </a:r>
            <a:r>
              <a:rPr lang="en-US" altLang="zh-CN" sz="1400" dirty="0">
                <a:latin typeface="Courier New" charset="0"/>
              </a:rPr>
              <a:t>("</a:t>
            </a:r>
            <a:r>
              <a:rPr lang="en-US" altLang="zh-CN" sz="1400" dirty="0" err="1">
                <a:latin typeface="Courier New" charset="0"/>
              </a:rPr>
              <a:t>ntuple</a:t>
            </a:r>
            <a:r>
              <a:rPr lang="en-US" altLang="zh-CN" sz="1400" dirty="0">
                <a:latin typeface="Courier New" charset="0"/>
              </a:rPr>
              <a:t>","data from </a:t>
            </a:r>
            <a:r>
              <a:rPr lang="en-US" altLang="zh-CN" sz="1400" dirty="0" err="1">
                <a:latin typeface="Courier New" charset="0"/>
              </a:rPr>
              <a:t>ascii</a:t>
            </a:r>
            <a:r>
              <a:rPr lang="en-US" altLang="zh-CN" sz="1400" dirty="0">
                <a:latin typeface="Courier New" charset="0"/>
              </a:rPr>
              <a:t> file");</a:t>
            </a:r>
          </a:p>
          <a:p>
            <a:pPr eaLnBrk="1" hangingPunct="1"/>
            <a:r>
              <a:rPr lang="en-US" altLang="zh-CN" sz="1400" dirty="0">
                <a:latin typeface="Courier New" charset="0"/>
              </a:rPr>
              <a:t> Long64_t </a:t>
            </a:r>
            <a:r>
              <a:rPr lang="en-US" altLang="zh-CN" sz="1400" dirty="0" err="1">
                <a:latin typeface="Courier New" charset="0"/>
              </a:rPr>
              <a:t>nlines</a:t>
            </a:r>
            <a:r>
              <a:rPr lang="en-US" altLang="zh-CN" sz="1400" dirty="0">
                <a:latin typeface="Courier New" charset="0"/>
              </a:rPr>
              <a:t> = T-&gt;</a:t>
            </a:r>
            <a:r>
              <a:rPr lang="en-US" altLang="zh-CN" sz="1400" dirty="0" err="1">
                <a:latin typeface="Courier New" charset="0"/>
              </a:rPr>
              <a:t>ReadFile</a:t>
            </a:r>
            <a:r>
              <a:rPr lang="en-US" altLang="zh-CN" sz="1400" dirty="0">
                <a:latin typeface="Courier New" charset="0"/>
              </a:rPr>
              <a:t>("basic.</a:t>
            </a:r>
            <a:r>
              <a:rPr lang="en-US" altLang="zh-CN" sz="1400" dirty="0" err="1">
                <a:latin typeface="Courier New" charset="0"/>
              </a:rPr>
              <a:t>dat</a:t>
            </a:r>
            <a:r>
              <a:rPr lang="en-US" altLang="zh-CN" sz="1400" dirty="0">
                <a:latin typeface="Courier New" charset="0"/>
              </a:rPr>
              <a:t>","</a:t>
            </a:r>
            <a:r>
              <a:rPr lang="en-US" altLang="zh-CN" sz="1400" dirty="0" err="1">
                <a:latin typeface="Courier New" charset="0"/>
              </a:rPr>
              <a:t>x:y:z</a:t>
            </a:r>
            <a:r>
              <a:rPr lang="en-US" altLang="zh-CN" sz="1400" dirty="0">
                <a:latin typeface="Courier New" charset="0"/>
              </a:rPr>
              <a:t>");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 T-&gt;Draw("</a:t>
            </a:r>
            <a:r>
              <a:rPr lang="en-US" altLang="zh-CN" sz="1400" b="0" dirty="0" err="1">
                <a:latin typeface="Courier New" charset="0"/>
              </a:rPr>
              <a:t>x","z</a:t>
            </a:r>
            <a:r>
              <a:rPr lang="en-US" altLang="zh-CN" sz="1400" b="0" dirty="0">
                <a:latin typeface="Courier New" charset="0"/>
              </a:rPr>
              <a:t>&gt;2");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 T-&gt;Write();</a:t>
            </a:r>
          </a:p>
          <a:p>
            <a:pPr eaLnBrk="1" hangingPunct="1"/>
            <a:r>
              <a:rPr lang="en-US" altLang="zh-CN" sz="1400" b="0" dirty="0">
                <a:latin typeface="Courier New" charset="0"/>
              </a:rPr>
              <a:t>}</a:t>
            </a: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5076056" y="6248400"/>
            <a:ext cx="304968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 i="1">
                <a:latin typeface="Times New Roman" charset="0"/>
              </a:rPr>
              <a:t>$ROOTSYS/tutorials/tree/basic2.C</a:t>
            </a:r>
            <a:endParaRPr lang="en-US" altLang="zh-CN" sz="1600" b="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72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62DF403-DADA-6447-AC75-B41967342D5C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37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789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Trees in Analysis</a:t>
            </a:r>
            <a:endParaRPr kumimoji="0" lang="zh-CN" altLang="en-US"/>
          </a:p>
        </p:txBody>
      </p:sp>
      <p:sp>
        <p:nvSpPr>
          <p:cNvPr id="3789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zh-CN"/>
              <a:t>The methods </a:t>
            </a:r>
            <a:r>
              <a:rPr kumimoji="0" lang="en-US" altLang="zh-CN" b="1"/>
              <a:t>TTree</a:t>
            </a:r>
            <a:r>
              <a:rPr kumimoji="0" lang="en-US" altLang="zh-CN"/>
              <a:t>::Draw, </a:t>
            </a:r>
            <a:r>
              <a:rPr kumimoji="0" lang="en-US" altLang="zh-CN" b="1"/>
              <a:t>TTree</a:t>
            </a:r>
            <a:r>
              <a:rPr kumimoji="0" lang="en-US" altLang="zh-CN"/>
              <a:t>::MakeClass and </a:t>
            </a:r>
            <a:r>
              <a:rPr kumimoji="0" lang="en-US" altLang="zh-CN" b="1"/>
              <a:t>TTree</a:t>
            </a:r>
            <a:r>
              <a:rPr kumimoji="0" lang="en-US" altLang="zh-CN"/>
              <a:t>::MakeSelector are available for data analysis using trees. </a:t>
            </a:r>
          </a:p>
          <a:p>
            <a:pPr lvl="1">
              <a:lnSpc>
                <a:spcPct val="90000"/>
              </a:lnSpc>
            </a:pPr>
            <a:r>
              <a:rPr kumimoji="0" lang="en-US" altLang="zh-CN"/>
              <a:t>The </a:t>
            </a:r>
            <a:r>
              <a:rPr kumimoji="0" lang="en-US" altLang="zh-CN" b="1"/>
              <a:t>TTree::Draw</a:t>
            </a:r>
            <a:r>
              <a:rPr kumimoji="0" lang="en-US" altLang="zh-CN"/>
              <a:t> method is a powerful yet simple way to look and draw the trees contents. It enables you to plot a variable (a leaf) with just one line of code.</a:t>
            </a:r>
          </a:p>
          <a:p>
            <a:pPr lvl="1">
              <a:lnSpc>
                <a:spcPct val="90000"/>
              </a:lnSpc>
            </a:pPr>
            <a:r>
              <a:rPr kumimoji="0" lang="en-US" altLang="zh-CN"/>
              <a:t>The </a:t>
            </a:r>
            <a:r>
              <a:rPr kumimoji="0" lang="en-US" altLang="zh-CN" b="1"/>
              <a:t>TTree::MakeClass</a:t>
            </a:r>
            <a:r>
              <a:rPr kumimoji="0" lang="en-US" altLang="zh-CN"/>
              <a:t> creates a class that loops over the trees entries one by one. You can then expand it to do the logic of your analysis.</a:t>
            </a:r>
          </a:p>
          <a:p>
            <a:pPr lvl="1">
              <a:lnSpc>
                <a:spcPct val="90000"/>
              </a:lnSpc>
            </a:pPr>
            <a:r>
              <a:rPr kumimoji="0" lang="en-US" altLang="zh-CN"/>
              <a:t>The </a:t>
            </a:r>
            <a:r>
              <a:rPr kumimoji="0" lang="en-US" altLang="zh-CN" b="1"/>
              <a:t>TTree::MakeSelector</a:t>
            </a:r>
            <a:r>
              <a:rPr kumimoji="0" lang="en-US" altLang="zh-CN"/>
              <a:t> is the recommended method for ROOT data analysis, especially important for large data set in a parallel processing configuration </a:t>
            </a:r>
            <a:endParaRPr kumimoji="0"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1770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14B07E0-305D-514B-B8F7-9F93E1307E63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38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617538" y="4210050"/>
            <a:ext cx="67627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2500" b="0">
                <a:latin typeface="Tw Cen MT" charset="0"/>
              </a:rPr>
              <a:t>The value of the selection is used as a weight when </a:t>
            </a:r>
          </a:p>
          <a:p>
            <a:r>
              <a:rPr lang="en-US" altLang="zh-CN" sz="2500" b="0">
                <a:latin typeface="Tw Cen MT" charset="0"/>
              </a:rPr>
              <a:t>filling the histogram: </a:t>
            </a:r>
            <a:r>
              <a:rPr lang="en-US" altLang="zh-CN" sz="2500">
                <a:latin typeface="Tw Cen MT" charset="0"/>
              </a:rPr>
              <a:t>any C++ operator, and some </a:t>
            </a:r>
          </a:p>
          <a:p>
            <a:r>
              <a:rPr lang="en-US" altLang="zh-CN" sz="2500">
                <a:latin typeface="Tw Cen MT" charset="0"/>
              </a:rPr>
              <a:t>functions defined in TFormula can be used</a:t>
            </a:r>
          </a:p>
        </p:txBody>
      </p:sp>
      <p:sp>
        <p:nvSpPr>
          <p:cNvPr id="3891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TTree:Draw()</a:t>
            </a:r>
          </a:p>
        </p:txBody>
      </p:sp>
      <p:sp>
        <p:nvSpPr>
          <p:cNvPr id="38918" name="Rectangle 4"/>
          <p:cNvSpPr>
            <a:spLocks noGrp="1"/>
          </p:cNvSpPr>
          <p:nvPr>
            <p:ph type="body" idx="4294967295"/>
          </p:nvPr>
        </p:nvSpPr>
        <p:spPr>
          <a:xfrm>
            <a:off x="649288" y="1628775"/>
            <a:ext cx="7235825" cy="1082675"/>
          </a:xfrm>
          <a:solidFill>
            <a:srgbClr val="CCFFCC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latin typeface="Courier New" charset="0"/>
              </a:rPr>
              <a:t>Long64_t Draw(const char* </a:t>
            </a:r>
            <a:r>
              <a:rPr kumimoji="0" lang="en-US" altLang="zh-CN" sz="1600" b="1">
                <a:latin typeface="Courier New" charset="0"/>
              </a:rPr>
              <a:t>varexp</a:t>
            </a:r>
            <a:r>
              <a:rPr kumimoji="0" lang="en-US" altLang="zh-CN" sz="1600">
                <a:latin typeface="Courier New" charset="0"/>
              </a:rPr>
              <a:t>, const char* </a:t>
            </a:r>
            <a:r>
              <a:rPr kumimoji="0" lang="en-US" altLang="zh-CN" sz="1600" b="1">
                <a:latin typeface="Courier New" charset="0"/>
              </a:rPr>
              <a:t>selection</a:t>
            </a:r>
            <a:r>
              <a:rPr kumimoji="0" lang="en-US" altLang="zh-CN" sz="1600">
                <a:latin typeface="Courier New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latin typeface="Courier New" charset="0"/>
              </a:rPr>
              <a:t>		Option_t* </a:t>
            </a:r>
            <a:r>
              <a:rPr kumimoji="0" lang="en-US" altLang="zh-CN" sz="1600" b="1">
                <a:latin typeface="Courier New" charset="0"/>
              </a:rPr>
              <a:t>option</a:t>
            </a:r>
            <a:r>
              <a:rPr kumimoji="0" lang="en-US" altLang="zh-CN" sz="1600">
                <a:latin typeface="Courier New" charset="0"/>
              </a:rPr>
              <a:t> = "",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latin typeface="Courier New" charset="0"/>
              </a:rPr>
              <a:t>		Long64_t </a:t>
            </a:r>
            <a:r>
              <a:rPr kumimoji="0" lang="en-US" altLang="zh-CN" sz="1600" b="1">
                <a:latin typeface="Courier New" charset="0"/>
              </a:rPr>
              <a:t>nentries</a:t>
            </a:r>
            <a:r>
              <a:rPr kumimoji="0" lang="en-US" altLang="zh-CN" sz="1600">
                <a:latin typeface="Courier New" charset="0"/>
              </a:rPr>
              <a:t> = 1000000000,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latin typeface="Courier New" charset="0"/>
              </a:rPr>
              <a:t>		Long64_t </a:t>
            </a:r>
            <a:r>
              <a:rPr kumimoji="0" lang="en-US" altLang="zh-CN" sz="1600" b="1">
                <a:latin typeface="Courier New" charset="0"/>
              </a:rPr>
              <a:t>firstentry</a:t>
            </a:r>
            <a:r>
              <a:rPr kumimoji="0" lang="en-US" altLang="zh-CN" sz="1600">
                <a:latin typeface="Courier New" charset="0"/>
              </a:rPr>
              <a:t> = 0)</a:t>
            </a:r>
            <a:endParaRPr kumimoji="0" lang="zh-CN" altLang="en-US" sz="1600">
              <a:latin typeface="Courier New" charset="0"/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684213" y="2924175"/>
            <a:ext cx="6551612" cy="1168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latin typeface="Courier New" charset="0"/>
              </a:rPr>
              <a:t>//root file from tree/staff.C: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TFile f ("staff.root");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T-&gt;Draw("Cost") //1-D plot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T-&gt;Draw("Cost:Age") //2-D plot</a:t>
            </a:r>
          </a:p>
          <a:p>
            <a:pPr eaLnBrk="1" hangingPunct="1"/>
            <a:r>
              <a:rPr lang="en-US" altLang="zh-CN" sz="1400" b="0">
                <a:latin typeface="Courier New" charset="0"/>
              </a:rPr>
              <a:t>T-&gt;Draw("Cost:Age:Children") //3-D plot</a:t>
            </a:r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1187450" y="5516563"/>
            <a:ext cx="6264275" cy="3492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>
                <a:latin typeface="Courier New" charset="0"/>
              </a:rPr>
              <a:t>Selection = "weight *(boolean expression)"</a:t>
            </a: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611188" y="5908675"/>
            <a:ext cx="49228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2500" b="0">
                <a:latin typeface="Tw Cen MT" charset="0"/>
              </a:rPr>
              <a:t>option is same as </a:t>
            </a:r>
            <a:r>
              <a:rPr lang="en-US" altLang="zh-CN" sz="2500">
                <a:latin typeface="Tw Cen MT" charset="0"/>
              </a:rPr>
              <a:t>TH1::Draw</a:t>
            </a:r>
            <a:r>
              <a:rPr lang="en-US" altLang="zh-CN" sz="2500" b="0">
                <a:latin typeface="Tw Cen MT" charset="0"/>
              </a:rPr>
              <a:t> method.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72922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D0DBAD5-0731-DA43-AF32-B921179488D5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39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994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Using TCut Objects in TTree::Draw</a:t>
            </a:r>
            <a:endParaRPr kumimoji="0" lang="zh-CN" altLang="en-US"/>
          </a:p>
        </p:txBody>
      </p:sp>
      <p:sp>
        <p:nvSpPr>
          <p:cNvPr id="3994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51838" cy="4525963"/>
          </a:xfrm>
        </p:spPr>
        <p:txBody>
          <a:bodyPr/>
          <a:lstStyle/>
          <a:p>
            <a:r>
              <a:rPr kumimoji="0" lang="en-US" altLang="zh-CN" sz="2500"/>
              <a:t>A </a:t>
            </a:r>
            <a:r>
              <a:rPr kumimoji="0" lang="en-US" altLang="zh-CN" sz="2500" b="1"/>
              <a:t>TCut</a:t>
            </a:r>
            <a:r>
              <a:rPr kumimoji="0" lang="en-US" altLang="zh-CN" sz="2500"/>
              <a:t> is a specialized string object used for TTree selections. </a:t>
            </a:r>
          </a:p>
          <a:p>
            <a:endParaRPr kumimoji="0" lang="en-US" altLang="zh-CN" sz="2500"/>
          </a:p>
          <a:p>
            <a:endParaRPr kumimoji="0" lang="en-US" altLang="zh-CN"/>
          </a:p>
          <a:p>
            <a:endParaRPr kumimoji="0" lang="en-US" altLang="zh-CN"/>
          </a:p>
          <a:p>
            <a:r>
              <a:rPr kumimoji="0" lang="en-US" altLang="zh-CN" sz="2500"/>
              <a:t>Operators ” =, +=, +, *, !, &amp;&amp;, || ” are overloaded</a:t>
            </a:r>
          </a:p>
          <a:p>
            <a:endParaRPr kumimoji="0" lang="zh-CN" altLang="en-US" sz="2500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971550" y="2173288"/>
            <a:ext cx="5472113" cy="13271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 dirty="0" err="1">
                <a:latin typeface="Courier New" charset="0"/>
              </a:rPr>
              <a:t>TCut</a:t>
            </a:r>
            <a:r>
              <a:rPr lang="en-US" altLang="zh-CN" sz="1600" b="0" dirty="0">
                <a:latin typeface="Courier New" charset="0"/>
              </a:rPr>
              <a:t> cut1 = "</a:t>
            </a:r>
            <a:r>
              <a:rPr lang="en-US" altLang="zh-CN" sz="1600" b="0" dirty="0" err="1">
                <a:latin typeface="Courier New" charset="0"/>
              </a:rPr>
              <a:t>px</a:t>
            </a:r>
            <a:r>
              <a:rPr lang="en-US" altLang="zh-CN" sz="1600" b="0" dirty="0">
                <a:latin typeface="Courier New" charset="0"/>
              </a:rPr>
              <a:t>&lt;1"</a:t>
            </a:r>
          </a:p>
          <a:p>
            <a:pPr eaLnBrk="1" hangingPunct="1"/>
            <a:r>
              <a:rPr lang="en-US" altLang="zh-CN" sz="1600" b="0" dirty="0" err="1">
                <a:latin typeface="Courier New" charset="0"/>
              </a:rPr>
              <a:t>TCut</a:t>
            </a:r>
            <a:r>
              <a:rPr lang="en-US" altLang="zh-CN" sz="1600" b="0" dirty="0">
                <a:latin typeface="Courier New" charset="0"/>
              </a:rPr>
              <a:t> cut2 = "</a:t>
            </a:r>
            <a:r>
              <a:rPr lang="en-US" altLang="zh-CN" sz="1600" b="0" dirty="0" err="1">
                <a:latin typeface="Courier New" charset="0"/>
              </a:rPr>
              <a:t>py</a:t>
            </a:r>
            <a:r>
              <a:rPr lang="en-US" altLang="zh-CN" sz="1600" b="0" dirty="0">
                <a:latin typeface="Courier New" charset="0"/>
              </a:rPr>
              <a:t>&gt;2" 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//then 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cut1 &amp;&amp; cut2 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//result is the string "(</a:t>
            </a:r>
            <a:r>
              <a:rPr lang="en-US" altLang="zh-CN" sz="1600" b="0" dirty="0" err="1">
                <a:latin typeface="Courier New" charset="0"/>
              </a:rPr>
              <a:t>px</a:t>
            </a:r>
            <a:r>
              <a:rPr lang="en-US" altLang="zh-CN" sz="1600" b="0" dirty="0">
                <a:latin typeface="Courier New" charset="0"/>
              </a:rPr>
              <a:t>&lt;1)&amp;&amp;(</a:t>
            </a:r>
            <a:r>
              <a:rPr lang="en-US" altLang="zh-CN" sz="1600" b="0" dirty="0" err="1">
                <a:latin typeface="Courier New" charset="0"/>
              </a:rPr>
              <a:t>py</a:t>
            </a:r>
            <a:r>
              <a:rPr lang="en-US" altLang="zh-CN" sz="1600" b="0" dirty="0">
                <a:latin typeface="Courier New" charset="0"/>
              </a:rPr>
              <a:t>&gt;2)"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971550" y="4205288"/>
            <a:ext cx="7272858" cy="181588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 dirty="0">
                <a:latin typeface="Courier New" charset="0"/>
              </a:rPr>
              <a:t>root[] </a:t>
            </a:r>
            <a:r>
              <a:rPr lang="en-US" altLang="zh-CN" sz="1600" b="0" dirty="0" err="1">
                <a:latin typeface="Courier New" charset="0"/>
              </a:rPr>
              <a:t>TCut</a:t>
            </a:r>
            <a:r>
              <a:rPr lang="en-US" altLang="zh-CN" sz="1600" b="0" dirty="0">
                <a:latin typeface="Courier New" charset="0"/>
              </a:rPr>
              <a:t> c1 = "</a:t>
            </a:r>
            <a:r>
              <a:rPr lang="en-US" altLang="zh-CN" sz="1600" b="0" dirty="0" err="1">
                <a:latin typeface="Courier New" charset="0"/>
              </a:rPr>
              <a:t>px</a:t>
            </a:r>
            <a:r>
              <a:rPr lang="en-US" altLang="zh-CN" sz="1600" b="0" dirty="0">
                <a:latin typeface="Courier New" charset="0"/>
              </a:rPr>
              <a:t> &gt; 0.3" 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</a:t>
            </a:r>
            <a:r>
              <a:rPr lang="en-US" altLang="zh-CN" sz="1600" b="0" dirty="0" err="1">
                <a:latin typeface="Courier New" charset="0"/>
              </a:rPr>
              <a:t>TCut</a:t>
            </a:r>
            <a:r>
              <a:rPr lang="en-US" altLang="zh-CN" sz="1600" b="0" dirty="0">
                <a:latin typeface="Courier New" charset="0"/>
              </a:rPr>
              <a:t> c2 = "</a:t>
            </a:r>
            <a:r>
              <a:rPr lang="en-US" altLang="zh-CN" sz="1600" b="0" dirty="0" err="1">
                <a:latin typeface="Courier New" charset="0"/>
              </a:rPr>
              <a:t>py</a:t>
            </a:r>
            <a:r>
              <a:rPr lang="en-US" altLang="zh-CN" sz="1600" b="0" dirty="0">
                <a:latin typeface="Courier New" charset="0"/>
              </a:rPr>
              <a:t> &lt; -0.3"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</a:t>
            </a:r>
            <a:r>
              <a:rPr lang="en-US" altLang="zh-CN" sz="1600" b="0" dirty="0" err="1">
                <a:latin typeface="Courier New" charset="0"/>
              </a:rPr>
              <a:t>TCut</a:t>
            </a:r>
            <a:r>
              <a:rPr lang="en-US" altLang="zh-CN" sz="1600" b="0" dirty="0">
                <a:latin typeface="Courier New" charset="0"/>
              </a:rPr>
              <a:t> c3 = c1 &amp;&amp; c2 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t1.Draw("</a:t>
            </a:r>
            <a:r>
              <a:rPr lang="en-US" altLang="zh-CN" sz="1600" b="0" dirty="0" err="1">
                <a:latin typeface="Courier New" charset="0"/>
              </a:rPr>
              <a:t>pz</a:t>
            </a:r>
            <a:r>
              <a:rPr lang="en-US" altLang="zh-CN" sz="1600" b="0" dirty="0">
                <a:latin typeface="Courier New" charset="0"/>
              </a:rPr>
              <a:t>", c1)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t1.Draw("</a:t>
            </a:r>
            <a:r>
              <a:rPr lang="en-US" altLang="zh-CN" sz="1600" b="0" dirty="0" err="1">
                <a:latin typeface="Courier New" charset="0"/>
              </a:rPr>
              <a:t>pz</a:t>
            </a:r>
            <a:r>
              <a:rPr lang="en-US" altLang="zh-CN" sz="1600" b="0" dirty="0">
                <a:latin typeface="Courier New" charset="0"/>
              </a:rPr>
              <a:t>", c1 || "</a:t>
            </a:r>
            <a:r>
              <a:rPr lang="en-US" altLang="zh-CN" sz="1600" b="0" dirty="0" err="1">
                <a:latin typeface="Courier New" charset="0"/>
              </a:rPr>
              <a:t>px</a:t>
            </a:r>
            <a:r>
              <a:rPr lang="en-US" altLang="zh-CN" sz="1600" b="0" dirty="0">
                <a:latin typeface="Courier New" charset="0"/>
              </a:rPr>
              <a:t>&gt;0") 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t1.Draw("</a:t>
            </a:r>
            <a:r>
              <a:rPr lang="en-US" altLang="zh-CN" sz="1600" b="0" dirty="0" err="1">
                <a:latin typeface="Courier New" charset="0"/>
              </a:rPr>
              <a:t>pz</a:t>
            </a:r>
            <a:r>
              <a:rPr lang="en-US" altLang="zh-CN" sz="1600" b="0" dirty="0">
                <a:latin typeface="Courier New" charset="0"/>
              </a:rPr>
              <a:t>", c1 &amp;&amp; c2)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t1.Draw("</a:t>
            </a:r>
            <a:r>
              <a:rPr lang="en-US" altLang="zh-CN" sz="1600" b="0" dirty="0" err="1">
                <a:latin typeface="Courier New" charset="0"/>
              </a:rPr>
              <a:t>pz</a:t>
            </a:r>
            <a:r>
              <a:rPr lang="en-US" altLang="zh-CN" sz="1600" b="0" dirty="0">
                <a:latin typeface="Courier New" charset="0"/>
              </a:rPr>
              <a:t>", "random*(</a:t>
            </a:r>
            <a:r>
              <a:rPr lang="en-US" altLang="zh-CN" sz="1600" b="0" dirty="0" err="1">
                <a:latin typeface="Courier New" charset="0"/>
              </a:rPr>
              <a:t>px</a:t>
            </a:r>
            <a:r>
              <a:rPr lang="en-US" altLang="zh-CN" sz="1600" b="0" dirty="0">
                <a:latin typeface="Courier New" charset="0"/>
              </a:rPr>
              <a:t> &gt; 0.3</a:t>
            </a:r>
            <a:r>
              <a:rPr lang="zh-CN" altLang="en-US" sz="1600" b="0" dirty="0">
                <a:latin typeface="Courier New" charset="0"/>
              </a:rPr>
              <a:t> </a:t>
            </a:r>
            <a:r>
              <a:rPr lang="en-US" altLang="zh-CN" sz="1600" b="0" dirty="0">
                <a:latin typeface="Courier New" charset="0"/>
              </a:rPr>
              <a:t>&amp;&amp;</a:t>
            </a:r>
            <a:r>
              <a:rPr lang="zh-CN" altLang="en-US" sz="1600" b="0" dirty="0">
                <a:latin typeface="Courier New" charset="0"/>
              </a:rPr>
              <a:t> </a:t>
            </a:r>
            <a:r>
              <a:rPr lang="en-US" altLang="zh-CN" sz="1600" b="0" dirty="0" err="1">
                <a:latin typeface="Courier New" charset="0"/>
              </a:rPr>
              <a:t>py</a:t>
            </a:r>
            <a:r>
              <a:rPr lang="zh-CN" altLang="en-US" sz="1600" b="0" dirty="0">
                <a:latin typeface="Courier New" charset="0"/>
              </a:rPr>
              <a:t> </a:t>
            </a:r>
            <a:r>
              <a:rPr lang="en-US" altLang="zh-CN" sz="1600" b="0" dirty="0">
                <a:latin typeface="Courier New" charset="0"/>
              </a:rPr>
              <a:t>&lt;</a:t>
            </a:r>
            <a:r>
              <a:rPr lang="zh-CN" altLang="en-US" sz="1600" b="0" dirty="0">
                <a:latin typeface="Courier New" charset="0"/>
              </a:rPr>
              <a:t> </a:t>
            </a:r>
            <a:r>
              <a:rPr lang="en-US" altLang="zh-CN" sz="1600" b="0" dirty="0">
                <a:latin typeface="Courier New" charset="0"/>
              </a:rPr>
              <a:t>-0.3)")</a:t>
            </a:r>
          </a:p>
        </p:txBody>
      </p:sp>
      <p:sp>
        <p:nvSpPr>
          <p:cNvPr id="2" name="矩形 1"/>
          <p:cNvSpPr/>
          <p:nvPr/>
        </p:nvSpPr>
        <p:spPr>
          <a:xfrm>
            <a:off x="1187624" y="6126862"/>
            <a:ext cx="4474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ourier New" charset="0"/>
              </a:rPr>
              <a:t>random</a:t>
            </a:r>
            <a:r>
              <a:rPr lang="zh-CN" altLang="en-US" dirty="0">
                <a:latin typeface="Courier New" charset="0"/>
              </a:rPr>
              <a:t>是</a:t>
            </a:r>
            <a:r>
              <a:rPr lang="en-US" altLang="zh-CN" dirty="0">
                <a:latin typeface="Courier New" charset="0"/>
              </a:rPr>
              <a:t>Tree</a:t>
            </a:r>
            <a:r>
              <a:rPr lang="zh-CN" altLang="en-US" dirty="0">
                <a:latin typeface="Courier New" charset="0"/>
              </a:rPr>
              <a:t>中的一个</a:t>
            </a:r>
            <a:r>
              <a:rPr lang="en-US" altLang="zh-CN" dirty="0">
                <a:latin typeface="Courier New" charset="0"/>
              </a:rPr>
              <a:t>branch</a:t>
            </a:r>
            <a:r>
              <a:rPr lang="zh-CN" altLang="en-US" dirty="0">
                <a:latin typeface="Courier New" charset="0"/>
              </a:rPr>
              <a:t>数据</a:t>
            </a:r>
            <a:br>
              <a:rPr lang="zh-CN" altLang="en-US" dirty="0">
                <a:latin typeface="Courier New" charset="0"/>
              </a:rPr>
            </a:br>
            <a:r>
              <a:rPr lang="zh-CN" altLang="en-US" dirty="0">
                <a:latin typeface="Courier New" charset="0"/>
              </a:rPr>
              <a:t>这个例子里面，作为了一个</a:t>
            </a:r>
            <a:r>
              <a:rPr lang="en-US" altLang="zh-CN" dirty="0">
                <a:latin typeface="Courier New" charset="0"/>
              </a:rPr>
              <a:t>weight</a:t>
            </a:r>
            <a:r>
              <a:rPr lang="zh-CN" altLang="en-US" dirty="0">
                <a:latin typeface="Courier New" charset="0"/>
              </a:rPr>
              <a:t>因子；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47180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0" y="1628800"/>
            <a:ext cx="8610600" cy="409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53400" cy="990600"/>
          </a:xfrm>
        </p:spPr>
        <p:txBody>
          <a:bodyPr/>
          <a:lstStyle/>
          <a:p>
            <a:r>
              <a:rPr kumimoji="1" lang="en-US" altLang="zh-CN" dirty="0"/>
              <a:t>ROOT</a:t>
            </a:r>
            <a:r>
              <a:rPr kumimoji="1" lang="zh-CN" altLang="en-US" dirty="0"/>
              <a:t>培训材料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B7D9544-25E2-4878-8B5F-D6CA70B3B3A0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4283968" y="176064"/>
            <a:ext cx="44582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i="1" dirty="0">
                <a:latin typeface="Courier" charset="0"/>
                <a:ea typeface="Courier" charset="0"/>
                <a:cs typeface="Courier" charset="0"/>
              </a:rPr>
              <a:t>https://</a:t>
            </a:r>
            <a:r>
              <a:rPr lang="en-US" altLang="zh-CN" i="1">
                <a:latin typeface="Courier" charset="0"/>
                <a:ea typeface="Courier" charset="0"/>
                <a:cs typeface="Courier" charset="0"/>
              </a:rPr>
              <a:t>root.cern/</a:t>
            </a:r>
            <a:r>
              <a:rPr lang="en-US" altLang="zh-CN" i="1" dirty="0" err="1">
                <a:latin typeface="Courier" charset="0"/>
                <a:ea typeface="Courier" charset="0"/>
                <a:cs typeface="Courier" charset="0"/>
              </a:rPr>
              <a:t>get_started</a:t>
            </a:r>
            <a:r>
              <a:rPr lang="en-US" altLang="zh-CN" i="1" dirty="0">
                <a:latin typeface="Courier" charset="0"/>
                <a:ea typeface="Courier" charset="0"/>
                <a:cs typeface="Courier" charset="0"/>
              </a:rPr>
              <a:t>/</a:t>
            </a:r>
            <a:endParaRPr lang="zh-CN" altLang="en-US" i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667" y="5917559"/>
            <a:ext cx="827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https://</a:t>
            </a:r>
            <a:r>
              <a:rPr lang="en-US" i="1" dirty="0" err="1"/>
              <a:t>root.cern</a:t>
            </a:r>
            <a:r>
              <a:rPr lang="en-US" i="1" dirty="0"/>
              <a:t>/root/</a:t>
            </a:r>
            <a:r>
              <a:rPr lang="en-US" i="1" dirty="0" err="1"/>
              <a:t>htmldoc</a:t>
            </a:r>
            <a:r>
              <a:rPr lang="en-US" i="1" dirty="0"/>
              <a:t>/guides/users-guide/</a:t>
            </a:r>
            <a:r>
              <a:rPr lang="en-US" i="1" dirty="0" err="1"/>
              <a:t>ROOTUsersGuide.html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501016" y="6290679"/>
            <a:ext cx="5511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https://</a:t>
            </a:r>
            <a:r>
              <a:rPr lang="en-US" i="1" dirty="0" err="1"/>
              <a:t>root.cern</a:t>
            </a:r>
            <a:r>
              <a:rPr lang="en-US" i="1" dirty="0"/>
              <a:t>/doc/master/group__</a:t>
            </a:r>
            <a:r>
              <a:rPr lang="en-US" i="1" dirty="0" err="1"/>
              <a:t>Tutorials.html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424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91F3442-84EB-9245-8CE0-4B4914D8E554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40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096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Setting the Range in TTree::Draw</a:t>
            </a:r>
            <a:endParaRPr kumimoji="0" lang="zh-CN" altLang="en-US"/>
          </a:p>
        </p:txBody>
      </p:sp>
      <p:sp>
        <p:nvSpPr>
          <p:cNvPr id="40965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557338"/>
            <a:ext cx="8153400" cy="3417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zh-CN" sz="2500" dirty="0"/>
              <a:t>two more optional parameters: one is the number of entries and the second one is the entry to start with. For example, this command draws 1000 entries starting with entry 100:</a:t>
            </a:r>
          </a:p>
          <a:p>
            <a:pPr>
              <a:lnSpc>
                <a:spcPct val="90000"/>
              </a:lnSpc>
            </a:pPr>
            <a:endParaRPr kumimoji="0" lang="en-US" altLang="zh-CN" sz="2500" dirty="0"/>
          </a:p>
          <a:p>
            <a:pPr>
              <a:lnSpc>
                <a:spcPct val="90000"/>
              </a:lnSpc>
            </a:pPr>
            <a:endParaRPr kumimoji="0" lang="en-US" altLang="zh-CN" sz="2500" dirty="0"/>
          </a:p>
          <a:p>
            <a:pPr>
              <a:lnSpc>
                <a:spcPct val="90000"/>
              </a:lnSpc>
            </a:pPr>
            <a:r>
              <a:rPr kumimoji="0" lang="en-US" altLang="zh-CN" sz="2500" b="1" dirty="0" err="1"/>
              <a:t>TTree</a:t>
            </a:r>
            <a:r>
              <a:rPr kumimoji="0" lang="en-US" altLang="zh-CN" sz="2500" b="1" dirty="0"/>
              <a:t>::Draw</a:t>
            </a:r>
            <a:r>
              <a:rPr kumimoji="0" lang="en-US" altLang="zh-CN" sz="2500" dirty="0"/>
              <a:t> Examples: </a:t>
            </a:r>
          </a:p>
          <a:p>
            <a:pPr>
              <a:lnSpc>
                <a:spcPct val="90000"/>
              </a:lnSpc>
              <a:buNone/>
            </a:pPr>
            <a:r>
              <a:rPr kumimoji="0" lang="en-US" altLang="zh-CN" sz="2500" dirty="0"/>
              <a:t>	Sec.</a:t>
            </a:r>
            <a:r>
              <a:rPr kumimoji="0" lang="zh-CN" altLang="en-US" sz="2500" dirty="0"/>
              <a:t> </a:t>
            </a:r>
            <a:r>
              <a:rPr kumimoji="0" lang="hr-HR" altLang="zh-CN" sz="2500" dirty="0"/>
              <a:t>12.20</a:t>
            </a:r>
            <a:r>
              <a:rPr kumimoji="0" lang="zh-CN" altLang="en-US" sz="2500" dirty="0"/>
              <a:t> </a:t>
            </a:r>
            <a:r>
              <a:rPr kumimoji="0" lang="en-US" altLang="zh-CN" sz="2500" dirty="0"/>
              <a:t>in</a:t>
            </a:r>
            <a:r>
              <a:rPr kumimoji="0" lang="zh-CN" altLang="en-US" sz="2500" dirty="0"/>
              <a:t> </a:t>
            </a:r>
            <a:r>
              <a:rPr kumimoji="0" lang="en-US" altLang="zh-CN" sz="2500" dirty="0"/>
              <a:t>the</a:t>
            </a:r>
            <a:r>
              <a:rPr kumimoji="0" lang="zh-CN" altLang="en-US" sz="2500" dirty="0"/>
              <a:t> </a:t>
            </a:r>
            <a:r>
              <a:rPr kumimoji="0" lang="en-US" altLang="zh-CN" sz="2500" dirty="0"/>
              <a:t>User</a:t>
            </a:r>
            <a:r>
              <a:rPr kumimoji="0" lang="zh-CN" altLang="en-US" sz="2500" dirty="0"/>
              <a:t> </a:t>
            </a:r>
            <a:r>
              <a:rPr kumimoji="0" lang="en-US" altLang="zh-CN" sz="2500" dirty="0"/>
              <a:t>Guide</a:t>
            </a:r>
            <a:br>
              <a:rPr kumimoji="0" lang="en-US" altLang="zh-CN" sz="2500" dirty="0"/>
            </a:br>
            <a:r>
              <a:rPr kumimoji="0" lang="en-US" altLang="zh-CN" sz="2000" i="1" dirty="0"/>
              <a:t>https://</a:t>
            </a:r>
            <a:r>
              <a:rPr kumimoji="0" lang="en-US" altLang="zh-CN" sz="2000" i="1" dirty="0" err="1"/>
              <a:t>root.cern</a:t>
            </a:r>
            <a:r>
              <a:rPr kumimoji="0" lang="en-US" altLang="zh-CN" sz="2000" i="1" dirty="0"/>
              <a:t>/root/</a:t>
            </a:r>
            <a:r>
              <a:rPr kumimoji="0" lang="en-US" altLang="zh-CN" sz="2000" i="1" dirty="0" err="1"/>
              <a:t>htmldoc</a:t>
            </a:r>
            <a:r>
              <a:rPr kumimoji="0" lang="en-US" altLang="zh-CN" sz="2000" i="1" dirty="0"/>
              <a:t>/guides/users-guide/</a:t>
            </a:r>
            <a:r>
              <a:rPr kumimoji="0" lang="en-US" altLang="zh-CN" sz="2000" i="1" dirty="0" err="1"/>
              <a:t>ROOTUsersGuide.html</a:t>
            </a:r>
            <a:endParaRPr kumimoji="0" lang="en-US" altLang="zh-CN" sz="2500" dirty="0"/>
          </a:p>
          <a:p>
            <a:pPr>
              <a:lnSpc>
                <a:spcPct val="90000"/>
              </a:lnSpc>
            </a:pPr>
            <a:endParaRPr kumimoji="0" lang="zh-CN" altLang="en-US" sz="2500" dirty="0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619250" y="2852738"/>
            <a:ext cx="5389563" cy="3492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>
                <a:latin typeface="Courier New" charset="0"/>
              </a:rPr>
              <a:t>myTree-&gt;Draw("Cost:Age", "","",1000,100);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73620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69C932E-7FE8-784B-9B38-8E4DB7A3D589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41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301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Filling a Histogram</a:t>
            </a:r>
            <a:endParaRPr kumimoji="0" lang="zh-CN" altLang="en-US"/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967226" y="1755294"/>
            <a:ext cx="7705030" cy="156966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 dirty="0">
                <a:latin typeface="Courier New" charset="0"/>
              </a:rPr>
              <a:t>root[] </a:t>
            </a:r>
            <a:r>
              <a:rPr lang="en-US" altLang="zh-CN" sz="1600" b="0" dirty="0" err="1">
                <a:latin typeface="Courier New" charset="0"/>
              </a:rPr>
              <a:t>TFile</a:t>
            </a:r>
            <a:r>
              <a:rPr lang="en-US" altLang="zh-CN" sz="1600" b="0" dirty="0">
                <a:latin typeface="Courier New" charset="0"/>
              </a:rPr>
              <a:t> *f = new </a:t>
            </a:r>
            <a:r>
              <a:rPr lang="en-US" altLang="zh-CN" sz="1600" b="0" dirty="0" err="1">
                <a:latin typeface="Courier New" charset="0"/>
              </a:rPr>
              <a:t>TFile</a:t>
            </a:r>
            <a:r>
              <a:rPr lang="en-US" altLang="zh-CN" sz="1600" b="0" dirty="0">
                <a:latin typeface="Courier New" charset="0"/>
              </a:rPr>
              <a:t>("tree1.root")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</a:t>
            </a:r>
            <a:r>
              <a:rPr lang="en-US" altLang="zh-CN" sz="1600" dirty="0">
                <a:latin typeface="Courier New" charset="0"/>
              </a:rPr>
              <a:t>t1-&gt;Draw("</a:t>
            </a:r>
            <a:r>
              <a:rPr lang="en-US" altLang="zh-CN" sz="1600" dirty="0" err="1">
                <a:latin typeface="Courier New" charset="0"/>
              </a:rPr>
              <a:t>px</a:t>
            </a:r>
            <a:r>
              <a:rPr lang="en-US" altLang="zh-CN" sz="1600" dirty="0">
                <a:latin typeface="Courier New" charset="0"/>
              </a:rPr>
              <a:t> &gt;&gt; </a:t>
            </a:r>
            <a:r>
              <a:rPr lang="en-US" altLang="zh-CN" sz="1600" dirty="0" err="1">
                <a:latin typeface="Courier New" charset="0"/>
              </a:rPr>
              <a:t>myHisto</a:t>
            </a:r>
            <a:r>
              <a:rPr lang="en-US" altLang="zh-CN" sz="1600" dirty="0">
                <a:latin typeface="Courier New" charset="0"/>
              </a:rPr>
              <a:t>")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</a:t>
            </a:r>
            <a:r>
              <a:rPr lang="en-US" altLang="zh-CN" sz="1600" b="0" dirty="0" err="1">
                <a:latin typeface="Courier New" charset="0"/>
              </a:rPr>
              <a:t>myHisto</a:t>
            </a:r>
            <a:r>
              <a:rPr lang="en-US" altLang="zh-CN" sz="1600" b="0" dirty="0">
                <a:latin typeface="Courier New" charset="0"/>
              </a:rPr>
              <a:t>-&gt;Print()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TH1.Print Name  = </a:t>
            </a:r>
            <a:r>
              <a:rPr lang="en-US" altLang="zh-CN" sz="1600" b="0" dirty="0" err="1">
                <a:latin typeface="Courier New" charset="0"/>
              </a:rPr>
              <a:t>myHisto</a:t>
            </a:r>
            <a:r>
              <a:rPr lang="en-US" altLang="zh-CN" sz="1600" b="0" dirty="0">
                <a:latin typeface="Courier New" charset="0"/>
              </a:rPr>
              <a:t>, Entries= 10000, Total sum= 10000</a:t>
            </a:r>
            <a:endParaRPr lang="zh-CN" altLang="en-US" sz="1600" b="0" dirty="0">
              <a:latin typeface="Courier New" charset="0"/>
            </a:endParaRP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//to append more entries to the histogram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root[] </a:t>
            </a:r>
            <a:r>
              <a:rPr lang="en-US" altLang="zh-CN" sz="1600" dirty="0">
                <a:latin typeface="Courier New" charset="0"/>
              </a:rPr>
              <a:t>t1-&gt;Draw("</a:t>
            </a:r>
            <a:r>
              <a:rPr lang="en-US" altLang="zh-CN" sz="1600" dirty="0" err="1">
                <a:latin typeface="Courier New" charset="0"/>
              </a:rPr>
              <a:t>py</a:t>
            </a:r>
            <a:r>
              <a:rPr lang="en-US" altLang="zh-CN" sz="1600" dirty="0">
                <a:latin typeface="Courier New" charset="0"/>
              </a:rPr>
              <a:t> &gt;&gt;+ </a:t>
            </a:r>
            <a:r>
              <a:rPr lang="en-US" altLang="zh-CN" sz="1600" dirty="0" err="1">
                <a:latin typeface="Courier New" charset="0"/>
              </a:rPr>
              <a:t>myHisto</a:t>
            </a:r>
            <a:r>
              <a:rPr lang="en-US" altLang="zh-CN" sz="1600" dirty="0">
                <a:latin typeface="Courier New" charset="0"/>
              </a:rPr>
              <a:t>")</a:t>
            </a: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463293" y="3861048"/>
            <a:ext cx="8208963" cy="206210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 dirty="0">
                <a:latin typeface="Courier New" charset="0"/>
              </a:rPr>
              <a:t>//To set the number of bins for a specific histogram</a:t>
            </a:r>
          </a:p>
          <a:p>
            <a:pPr eaLnBrk="1" hangingPunct="1"/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t1-&gt;Draw("</a:t>
            </a:r>
            <a:r>
              <a:rPr lang="pl-PL" altLang="zh-CN" sz="1600" dirty="0" err="1">
                <a:solidFill>
                  <a:srgbClr val="000000"/>
                </a:solidFill>
                <a:latin typeface="Courier New" charset="0"/>
              </a:rPr>
              <a:t>px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*</a:t>
            </a:r>
            <a:r>
              <a:rPr lang="en-US" altLang="zh-CN" sz="1600" dirty="0" err="1">
                <a:solidFill>
                  <a:srgbClr val="000000"/>
                </a:solidFill>
                <a:latin typeface="Courier New" charset="0"/>
              </a:rPr>
              <a:t>px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 &gt;&gt; </a:t>
            </a:r>
            <a:r>
              <a:rPr lang="pl-PL" altLang="zh-CN" sz="1600" dirty="0" err="1">
                <a:solidFill>
                  <a:srgbClr val="000000"/>
                </a:solidFill>
                <a:latin typeface="Courier New" charset="0"/>
              </a:rPr>
              <a:t>hsq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(100,0,10)")</a:t>
            </a:r>
            <a:endParaRPr lang="zh-CN" altLang="en-US" sz="160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// plot</a:t>
            </a:r>
            <a:r>
              <a:rPr lang="zh-CN" altLang="en-US" sz="1600" b="0" i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zh-CN" sz="1600" b="0" i="1" dirty="0" err="1">
                <a:solidFill>
                  <a:srgbClr val="000000"/>
                </a:solidFill>
                <a:latin typeface="Courier New" charset="0"/>
              </a:rPr>
              <a:t>px</a:t>
            </a:r>
            <a:r>
              <a:rPr lang="zh-CN" altLang="en-US" sz="1600" b="0" i="1" dirty="0">
                <a:solidFill>
                  <a:srgbClr val="000000"/>
                </a:solidFill>
                <a:latin typeface="Courier New" charset="0"/>
              </a:rPr>
              <a:t>*</a:t>
            </a:r>
            <a:r>
              <a:rPr lang="en-US" altLang="zh-CN" sz="1600" b="0" i="1" dirty="0" err="1">
                <a:solidFill>
                  <a:srgbClr val="000000"/>
                </a:solidFill>
                <a:latin typeface="Courier New" charset="0"/>
              </a:rPr>
              <a:t>px</a:t>
            </a:r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 between 0 and 10 using 100 bins</a:t>
            </a:r>
            <a:endParaRPr lang="en-US" altLang="zh-CN" sz="1600" b="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t1-&gt;Draw("</a:t>
            </a:r>
            <a:r>
              <a:rPr lang="pl-PL" altLang="zh-CN" sz="1600" dirty="0" err="1">
                <a:solidFill>
                  <a:srgbClr val="000000"/>
                </a:solidFill>
                <a:latin typeface="Courier New" charset="0"/>
              </a:rPr>
              <a:t>sqrt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pl-PL" altLang="zh-CN" sz="1600" dirty="0" err="1">
                <a:solidFill>
                  <a:srgbClr val="000000"/>
                </a:solidFill>
                <a:latin typeface="Courier New" charset="0"/>
              </a:rPr>
              <a:t>px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):</a:t>
            </a:r>
            <a:r>
              <a:rPr lang="pl-PL" altLang="zh-CN" sz="1600" dirty="0" err="1">
                <a:solidFill>
                  <a:srgbClr val="000000"/>
                </a:solidFill>
                <a:latin typeface="Courier New" charset="0"/>
              </a:rPr>
              <a:t>py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*</a:t>
            </a:r>
            <a:r>
              <a:rPr lang="pl-PL" altLang="zh-CN" sz="1600" dirty="0" err="1">
                <a:solidFill>
                  <a:srgbClr val="000000"/>
                </a:solidFill>
                <a:latin typeface="Courier New" charset="0"/>
              </a:rPr>
              <a:t>py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 &gt;&gt; </a:t>
            </a:r>
            <a:r>
              <a:rPr lang="pl-PL" altLang="zh-CN" sz="1600" dirty="0" err="1">
                <a:solidFill>
                  <a:srgbClr val="000000"/>
                </a:solidFill>
                <a:latin typeface="Courier New" charset="0"/>
              </a:rPr>
              <a:t>hsq</a:t>
            </a:r>
            <a:r>
              <a:rPr lang="en-US" altLang="zh-CN" sz="1600" dirty="0">
                <a:solidFill>
                  <a:srgbClr val="000000"/>
                </a:solidFill>
                <a:latin typeface="Courier New" charset="0"/>
              </a:rPr>
              <a:t>2</a:t>
            </a:r>
            <a:r>
              <a:rPr lang="pl-PL" altLang="zh-CN" sz="1600" dirty="0">
                <a:solidFill>
                  <a:srgbClr val="000000"/>
                </a:solidFill>
                <a:latin typeface="Courier New" charset="0"/>
              </a:rPr>
              <a:t>(50,0,10,50,0,3)")</a:t>
            </a:r>
            <a:endParaRPr lang="zh-CN" altLang="en-US" sz="160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// plot </a:t>
            </a:r>
            <a:r>
              <a:rPr lang="en-US" altLang="zh-CN" sz="1600" b="0" i="1" dirty="0" err="1">
                <a:solidFill>
                  <a:srgbClr val="000000"/>
                </a:solidFill>
                <a:latin typeface="Courier New" charset="0"/>
              </a:rPr>
              <a:t>sqrt</a:t>
            </a:r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zh-CN" sz="1600" b="0" i="1" dirty="0" err="1">
                <a:solidFill>
                  <a:srgbClr val="000000"/>
                </a:solidFill>
                <a:latin typeface="Courier New" charset="0"/>
              </a:rPr>
              <a:t>px</a:t>
            </a:r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) against </a:t>
            </a:r>
            <a:r>
              <a:rPr lang="en-US" altLang="zh-CN" sz="1600" b="0" i="1" dirty="0" err="1">
                <a:solidFill>
                  <a:srgbClr val="000000"/>
                </a:solidFill>
                <a:latin typeface="Courier New" charset="0"/>
              </a:rPr>
              <a:t>py</a:t>
            </a:r>
            <a:r>
              <a:rPr lang="zh-CN" altLang="en-US" sz="1600" b="0" i="1" dirty="0">
                <a:solidFill>
                  <a:srgbClr val="000000"/>
                </a:solidFill>
                <a:latin typeface="Courier New" charset="0"/>
              </a:rPr>
              <a:t>*</a:t>
            </a:r>
            <a:r>
              <a:rPr lang="en-US" altLang="zh-CN" sz="1600" b="0" i="1" dirty="0" err="1">
                <a:solidFill>
                  <a:srgbClr val="000000"/>
                </a:solidFill>
                <a:latin typeface="Courier New" charset="0"/>
              </a:rPr>
              <a:t>py</a:t>
            </a:r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 50 bins in x-direction</a:t>
            </a:r>
            <a:r>
              <a:rPr lang="zh-CN" altLang="en-US" sz="1600" b="0" i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and</a:t>
            </a:r>
            <a:r>
              <a:rPr lang="zh-CN" altLang="en-US" sz="1600" b="0" i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latin typeface="Courier New" charset="0"/>
              </a:rPr>
              <a:t>50 bins in y-direction; </a:t>
            </a:r>
          </a:p>
          <a:p>
            <a:pPr eaLnBrk="1" hangingPunct="1"/>
            <a:r>
              <a:rPr lang="en-US" altLang="zh-CN" sz="1600" dirty="0" err="1">
                <a:latin typeface="Courier New" charset="0"/>
              </a:rPr>
              <a:t>tree.Draw</a:t>
            </a:r>
            <a:r>
              <a:rPr lang="en-US" altLang="zh-CN" sz="1600" dirty="0">
                <a:latin typeface="Courier New" charset="0"/>
              </a:rPr>
              <a:t>("</a:t>
            </a:r>
            <a:r>
              <a:rPr lang="en-US" altLang="zh-CN" sz="1600" dirty="0" err="1">
                <a:latin typeface="Courier New" charset="0"/>
              </a:rPr>
              <a:t>sqrt</a:t>
            </a:r>
            <a:r>
              <a:rPr lang="en-US" altLang="zh-CN" sz="1600" dirty="0">
                <a:latin typeface="Courier New" charset="0"/>
              </a:rPr>
              <a:t>(</a:t>
            </a:r>
            <a:r>
              <a:rPr lang="en-US" altLang="zh-CN" sz="1600" dirty="0" err="1">
                <a:latin typeface="Courier New" charset="0"/>
              </a:rPr>
              <a:t>px</a:t>
            </a:r>
            <a:r>
              <a:rPr lang="en-US" altLang="zh-CN" sz="1600" dirty="0">
                <a:latin typeface="Courier New" charset="0"/>
              </a:rPr>
              <a:t>)&gt;&gt;+</a:t>
            </a:r>
            <a:r>
              <a:rPr lang="en-US" altLang="zh-CN" sz="1600" dirty="0" err="1">
                <a:latin typeface="Courier New" charset="0"/>
              </a:rPr>
              <a:t>hsq</a:t>
            </a:r>
            <a:r>
              <a:rPr lang="en-US" altLang="zh-CN" sz="1600" dirty="0">
                <a:latin typeface="Courier New" charset="0"/>
              </a:rPr>
              <a:t>","</a:t>
            </a:r>
            <a:r>
              <a:rPr lang="en-US" altLang="zh-CN" sz="1600" dirty="0" err="1">
                <a:latin typeface="Courier New" charset="0"/>
              </a:rPr>
              <a:t>py</a:t>
            </a:r>
            <a:r>
              <a:rPr lang="en-US" altLang="zh-CN" sz="1600" dirty="0">
                <a:latin typeface="Courier New" charset="0"/>
              </a:rPr>
              <a:t>&gt;0");</a:t>
            </a:r>
          </a:p>
          <a:p>
            <a:pPr eaLnBrk="1" hangingPunct="1"/>
            <a:r>
              <a:rPr lang="en-US" altLang="zh-CN" sz="1600" b="0" dirty="0">
                <a:latin typeface="Courier New" charset="0"/>
              </a:rPr>
              <a:t>//will not reset </a:t>
            </a:r>
            <a:r>
              <a:rPr lang="en-US" altLang="zh-CN" sz="1600" b="0" dirty="0" err="1">
                <a:latin typeface="Courier New" charset="0"/>
              </a:rPr>
              <a:t>hsq</a:t>
            </a:r>
            <a:r>
              <a:rPr lang="en-US" altLang="zh-CN" sz="1600" b="0" dirty="0">
                <a:latin typeface="Courier New" charset="0"/>
              </a:rPr>
              <a:t> and continue filling the histogram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57156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390044A-FF62-4148-A01C-61FFEAC1EB26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42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506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Using TTree::MakeClass</a:t>
            </a:r>
            <a:endParaRPr kumimoji="0" lang="zh-CN" altLang="en-US"/>
          </a:p>
        </p:txBody>
      </p:sp>
      <p:sp>
        <p:nvSpPr>
          <p:cNvPr id="4506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kumimoji="0" lang="en-US" altLang="zh-CN" sz="2500"/>
              <a:t>When you need to do some programming with the variable in the tree, use </a:t>
            </a:r>
            <a:r>
              <a:rPr kumimoji="0" lang="en-US" altLang="zh-CN" sz="2500" b="1"/>
              <a:t>TTree::MakeClass</a:t>
            </a:r>
          </a:p>
          <a:p>
            <a:endParaRPr kumimoji="0" lang="zh-CN" altLang="en-US" b="1"/>
          </a:p>
          <a:p>
            <a:endParaRPr kumimoji="0" lang="zh-CN" altLang="en-US" b="1"/>
          </a:p>
          <a:p>
            <a:endParaRPr kumimoji="0" lang="zh-CN" altLang="en-US" b="1"/>
          </a:p>
          <a:p>
            <a:endParaRPr kumimoji="0" lang="zh-CN" altLang="en-US" b="1"/>
          </a:p>
          <a:p>
            <a:r>
              <a:rPr kumimoji="0" lang="en-US" altLang="zh-CN" sz="2500"/>
              <a:t>MyClass.h contains the class definition and MyClass.C contains the </a:t>
            </a:r>
            <a:r>
              <a:rPr kumimoji="0" lang="en-US" altLang="zh-CN" sz="2500" b="1"/>
              <a:t>MyClass::Loop()</a:t>
            </a:r>
            <a:r>
              <a:rPr kumimoji="0" lang="en-US" altLang="zh-CN" sz="2500"/>
              <a:t> method.</a:t>
            </a:r>
          </a:p>
          <a:p>
            <a:r>
              <a:rPr kumimoji="0" lang="en-US" altLang="zh-CN" sz="2500"/>
              <a:t>Modify </a:t>
            </a:r>
            <a:r>
              <a:rPr kumimoji="0" lang="en-US" altLang="zh-CN" sz="2500" b="1"/>
              <a:t>MyClass::Loop </a:t>
            </a:r>
            <a:r>
              <a:rPr kumimoji="0" lang="en-US" altLang="zh-CN" sz="2500"/>
              <a:t>to implement analysis: select entries, fill histograms, draw plots and output files.</a:t>
            </a:r>
          </a:p>
          <a:p>
            <a:r>
              <a:rPr kumimoji="0" lang="en-US" altLang="zh-CN" sz="2500"/>
              <a:t>Load MyClass and execute the </a:t>
            </a:r>
            <a:r>
              <a:rPr kumimoji="0" lang="en-US" altLang="zh-CN" sz="2500" b="1"/>
              <a:t>Loop()</a:t>
            </a:r>
            <a:r>
              <a:rPr kumimoji="0" lang="en-US" altLang="zh-CN" sz="2500"/>
              <a:t> function</a:t>
            </a: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1116013" y="2204864"/>
            <a:ext cx="6553200" cy="20193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root[] .L libEvent.so // in $ROOTSYS/test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root[] TFile *f = new TFile("Event.root");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root[] f-&gt;ls(); 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TFile**Event.rootTTree benchmark ROOT file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 TFile*Event.rootTTree benchmark ROOT file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KEY: TH1Fhtime;1 Real-Time to write versus time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KEY: TTree T;1An example of a ROOT tree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root[] T-&gt;MakeClass("MyClass")</a:t>
            </a:r>
          </a:p>
          <a:p>
            <a:pPr eaLnBrk="1" hangingPunct="1"/>
            <a:r>
              <a:rPr lang="en-US" altLang="zh-CN" sz="1400" b="0">
                <a:solidFill>
                  <a:srgbClr val="000000"/>
                </a:solidFill>
                <a:latin typeface="Courier New" charset="0"/>
              </a:rPr>
              <a:t>Files: MyClass.h and MyClass.C generated from Tree: 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31401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800110C-5D63-DD49-B578-2AAA1354D7A7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43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608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Using TTree::MakeSelector</a:t>
            </a:r>
            <a:endParaRPr kumimoji="0" lang="zh-CN" altLang="en-US"/>
          </a:p>
        </p:txBody>
      </p:sp>
      <p:sp>
        <p:nvSpPr>
          <p:cNvPr id="46085" name="Rectangle 3"/>
          <p:cNvSpPr>
            <a:spLocks noGrp="1"/>
          </p:cNvSpPr>
          <p:nvPr>
            <p:ph type="body" idx="4294967295"/>
          </p:nvPr>
        </p:nvSpPr>
        <p:spPr>
          <a:xfrm>
            <a:off x="252413" y="1484313"/>
            <a:ext cx="8891587" cy="5141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en-US" altLang="zh-CN" sz="2500"/>
              <a:t>With a TTree to make a selector to process a limited set of entries: especially important in a parallel processing configuration where we can specify which entries to send to a processor. 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2300"/>
              <a:t>the </a:t>
            </a:r>
            <a:r>
              <a:rPr kumimoji="0" lang="en-US" altLang="zh-CN" sz="2300" b="1"/>
              <a:t>TTree::MakeSelector</a:t>
            </a:r>
            <a:r>
              <a:rPr kumimoji="0" lang="en-US" altLang="zh-CN" sz="2300"/>
              <a:t> method creates two files 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2300"/>
              <a:t>The </a:t>
            </a:r>
            <a:r>
              <a:rPr kumimoji="0" lang="en-US" altLang="zh-CN" sz="2300" b="1"/>
              <a:t>TTree::Process</a:t>
            </a:r>
            <a:r>
              <a:rPr kumimoji="0" lang="en-US" altLang="zh-CN" sz="2300"/>
              <a:t> method is used to specify the selector and the entries</a:t>
            </a:r>
          </a:p>
          <a:p>
            <a:pPr>
              <a:lnSpc>
                <a:spcPct val="80000"/>
              </a:lnSpc>
            </a:pPr>
            <a:r>
              <a:rPr kumimoji="0" lang="en-US" altLang="zh-CN" sz="2500" b="1"/>
              <a:t>TSelector::Begin()</a:t>
            </a:r>
            <a:r>
              <a:rPr kumimoji="0" lang="en-US" altLang="zh-CN" sz="2500"/>
              <a:t> - this method is called every time a loop over the tree starts. This is a convenient place to create your histograms.</a:t>
            </a:r>
            <a:endParaRPr kumimoji="0" lang="en-US" altLang="zh-CN" sz="2500" b="1"/>
          </a:p>
          <a:p>
            <a:pPr>
              <a:lnSpc>
                <a:spcPct val="80000"/>
              </a:lnSpc>
            </a:pPr>
            <a:r>
              <a:rPr kumimoji="0" lang="en-US" altLang="zh-CN" sz="2500" b="1"/>
              <a:t>TSelector::Process()</a:t>
            </a:r>
            <a:r>
              <a:rPr kumimoji="0" lang="en-US" altLang="zh-CN" sz="2500"/>
              <a:t> - it is called to process an event. It is the user's responsibility to read the TTree entries in memory, apply entry selections and fill the histograms. </a:t>
            </a:r>
          </a:p>
          <a:p>
            <a:pPr>
              <a:lnSpc>
                <a:spcPct val="80000"/>
              </a:lnSpc>
            </a:pPr>
            <a:r>
              <a:rPr kumimoji="0" lang="en-US" altLang="zh-CN" sz="2500" b="1"/>
              <a:t>TSelector::Terminate()</a:t>
            </a:r>
            <a:r>
              <a:rPr kumimoji="0" lang="en-US" altLang="zh-CN" sz="2500"/>
              <a:t> -</a:t>
            </a:r>
            <a:r>
              <a:rPr kumimoji="0" lang="en-US" altLang="zh-CN" sz="2500" b="1"/>
              <a:t> </a:t>
            </a:r>
            <a:r>
              <a:rPr kumimoji="0" lang="en-US" altLang="zh-CN" sz="2500"/>
              <a:t>it is called at the end of a loop on a </a:t>
            </a:r>
            <a:r>
              <a:rPr kumimoji="0" lang="en-US" altLang="zh-CN" sz="2500" b="1"/>
              <a:t>TTree</a:t>
            </a:r>
            <a:r>
              <a:rPr kumimoji="0" lang="en-US" altLang="zh-CN" sz="2500"/>
              <a:t>. This is a convenient place to draw and fit your histograms. </a:t>
            </a:r>
            <a:endParaRPr kumimoji="0" lang="zh-CN" altLang="en-US" sz="25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10806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3CED692-BB65-9C48-AB6D-7A0B2FD93A73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44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Chains </a:t>
            </a:r>
            <a:endParaRPr kumimoji="0" lang="zh-CN" altLang="en-US"/>
          </a:p>
        </p:txBody>
      </p:sp>
      <p:sp>
        <p:nvSpPr>
          <p:cNvPr id="47109" name="Rectangle 3"/>
          <p:cNvSpPr>
            <a:spLocks noGrp="1"/>
          </p:cNvSpPr>
          <p:nvPr>
            <p:ph type="body" idx="4294967295"/>
          </p:nvPr>
        </p:nvSpPr>
        <p:spPr>
          <a:xfrm>
            <a:off x="433388" y="1639342"/>
            <a:ext cx="8531225" cy="4525962"/>
          </a:xfrm>
        </p:spPr>
        <p:txBody>
          <a:bodyPr/>
          <a:lstStyle/>
          <a:p>
            <a:r>
              <a:rPr kumimoji="0" lang="en-US" altLang="zh-CN" sz="2400"/>
              <a:t>A </a:t>
            </a:r>
            <a:r>
              <a:rPr kumimoji="0" lang="en-US" altLang="zh-CN" sz="2400" b="1" dirty="0" err="1"/>
              <a:t>TChain</a:t>
            </a:r>
            <a:r>
              <a:rPr kumimoji="0" lang="en-US" altLang="zh-CN" sz="2400" dirty="0"/>
              <a:t> object is a list of ROOT files containing the same tree</a:t>
            </a:r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r>
              <a:rPr kumimoji="0" lang="en-US" altLang="zh-CN" sz="2400" b="1" dirty="0" err="1"/>
              <a:t>TChain</a:t>
            </a:r>
            <a:r>
              <a:rPr kumimoji="0" lang="en-US" altLang="zh-CN" sz="2400" b="1" dirty="0"/>
              <a:t>::</a:t>
            </a:r>
            <a:r>
              <a:rPr kumimoji="0" lang="en-US" altLang="zh-CN" sz="2400" b="1" dirty="0" err="1"/>
              <a:t>AddFriend</a:t>
            </a:r>
            <a:r>
              <a:rPr kumimoji="0" lang="en-US" altLang="zh-CN" sz="2400" b="1" dirty="0"/>
              <a:t>: </a:t>
            </a:r>
            <a:r>
              <a:rPr kumimoji="0" lang="en-US" altLang="zh-CN" sz="2400" dirty="0"/>
              <a:t>A </a:t>
            </a:r>
            <a:r>
              <a:rPr kumimoji="0" lang="en-US" altLang="zh-CN" sz="2400" dirty="0" err="1"/>
              <a:t>TChain</a:t>
            </a:r>
            <a:r>
              <a:rPr kumimoji="0" lang="en-US" altLang="zh-CN" sz="2400" dirty="0"/>
              <a:t> has a list of friends similar to a tree </a:t>
            </a:r>
            <a:endParaRPr kumimoji="0" lang="zh-CN" altLang="en-US" sz="2400" dirty="0"/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685800" y="2133600"/>
            <a:ext cx="8207375" cy="13271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TChain chain("T");// name of the tree is the argument</a:t>
            </a:r>
          </a:p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chain.Add("file1.root");</a:t>
            </a:r>
          </a:p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chain.Add("file2.root"); </a:t>
            </a:r>
          </a:p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chain.Add("file3.root");</a:t>
            </a:r>
          </a:p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chain.Draw("x");</a:t>
            </a: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827584" y="4060006"/>
            <a:ext cx="3240087" cy="2305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// a chain with 20 </a:t>
            </a:r>
          </a:p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// trees from 20 files</a:t>
            </a:r>
          </a:p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TChain ch("t"); </a:t>
            </a:r>
          </a:p>
          <a:p>
            <a:pPr eaLnBrk="1" hangingPunct="1"/>
            <a:r>
              <a:rPr lang="fr-FR" altLang="zh-CN" sz="1600" b="0">
                <a:solidFill>
                  <a:srgbClr val="000000"/>
                </a:solidFill>
                <a:latin typeface="Courier New" charset="0"/>
              </a:rPr>
              <a:t>TChain ch1("t1");</a:t>
            </a:r>
            <a:endParaRPr lang="en-US" altLang="zh-CN" sz="1600" b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fr-FR" altLang="zh-CN" sz="1600" b="0">
                <a:solidFill>
                  <a:srgbClr val="000000"/>
                </a:solidFill>
                <a:latin typeface="Courier New" charset="0"/>
              </a:rPr>
              <a:t>TChain ch2("t2");</a:t>
            </a:r>
            <a:endParaRPr lang="en-US" altLang="zh-CN" sz="1600" b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altLang="zh-CN" sz="1600" b="0">
                <a:solidFill>
                  <a:srgbClr val="000000"/>
                </a:solidFill>
                <a:latin typeface="Courier New" charset="0"/>
              </a:rPr>
              <a:t>TChain ch3("t3");</a:t>
            </a:r>
          </a:p>
          <a:p>
            <a:pPr eaLnBrk="1" hangingPunct="1"/>
            <a:r>
              <a:rPr lang="fr-FR" altLang="zh-CN" sz="1600">
                <a:solidFill>
                  <a:srgbClr val="000000"/>
                </a:solidFill>
                <a:latin typeface="Courier New" charset="0"/>
              </a:rPr>
              <a:t>ch.AddFriend("t1")</a:t>
            </a:r>
            <a:endParaRPr lang="en-US" altLang="zh-CN" sz="160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fr-FR" altLang="zh-CN" sz="1600">
                <a:solidFill>
                  <a:srgbClr val="000000"/>
                </a:solidFill>
                <a:latin typeface="Courier New" charset="0"/>
              </a:rPr>
              <a:t>ch.AddFriend("t2")</a:t>
            </a:r>
            <a:endParaRPr lang="en-US" altLang="zh-CN" sz="160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ourier New" charset="0"/>
              </a:rPr>
              <a:t>ch.AddFriend("t3")</a:t>
            </a:r>
          </a:p>
        </p:txBody>
      </p:sp>
      <p:pic>
        <p:nvPicPr>
          <p:cNvPr id="47112" name="Picture 6" descr="ch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68" y="4060006"/>
            <a:ext cx="4801245" cy="25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526394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400" b="0">
                <a:solidFill>
                  <a:schemeClr val="tx2"/>
                </a:solidFill>
                <a:latin typeface="Tw Cen MT" charset="0"/>
              </a:rPr>
              <a:t>国科大科创培训</a:t>
            </a:r>
            <a:r>
              <a:rPr lang="en-US" altLang="zh-CN" sz="1400" b="0">
                <a:solidFill>
                  <a:schemeClr val="tx2"/>
                </a:solidFill>
                <a:latin typeface="Tw Cen MT" charset="0"/>
              </a:rPr>
              <a:t>2020</a:t>
            </a:r>
          </a:p>
        </p:txBody>
      </p:sp>
      <p:sp>
        <p:nvSpPr>
          <p:cNvPr id="4813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6B7B580-585B-1344-8E70-1E29CB4A16B6}" type="slidenum">
              <a:rPr lang="en-US" altLang="zh-CN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45</a:t>
            </a:fld>
            <a:endParaRPr lang="en-US" altLang="zh-CN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813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/>
              <a:t>ACLiC </a:t>
            </a:r>
            <a:endParaRPr kumimoji="0" lang="zh-CN" altLang="en-US"/>
          </a:p>
        </p:txBody>
      </p:sp>
      <p:sp>
        <p:nvSpPr>
          <p:cNvPr id="4813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00200"/>
            <a:ext cx="8893175" cy="4525963"/>
          </a:xfrm>
        </p:spPr>
        <p:txBody>
          <a:bodyPr/>
          <a:lstStyle/>
          <a:p>
            <a:r>
              <a:rPr kumimoji="0" lang="en-US" altLang="zh-CN" sz="2500"/>
              <a:t>The Automatic Compiler of Libraries for CINT</a:t>
            </a:r>
          </a:p>
          <a:p>
            <a:r>
              <a:rPr kumimoji="0" lang="en-US" altLang="zh-CN" sz="2500"/>
              <a:t>Instead of having CINT interpret your script, your scripts are compiled, linked and dynamically loaded using the C++ compiler and linker. The advantage of this is that your scripts will run with the speed of compiled C++ and that you can use language constructs that are not fully supported by CINT. </a:t>
            </a:r>
          </a:p>
          <a:p>
            <a:r>
              <a:rPr kumimoji="0" lang="en-US" altLang="zh-CN" sz="2500"/>
              <a:t>Usage:</a:t>
            </a:r>
          </a:p>
          <a:p>
            <a:pPr lvl="1"/>
            <a:r>
              <a:rPr kumimoji="0" lang="en-US" altLang="zh-CN" sz="2200"/>
              <a:t>The + command rebuild the library only if the script or any of the files it includes are newer than the library. </a:t>
            </a: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682625" y="5291138"/>
            <a:ext cx="7993063" cy="13779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400" dirty="0">
                <a:latin typeface="Courier New" charset="0"/>
              </a:rPr>
              <a:t>root[] .L </a:t>
            </a:r>
            <a:r>
              <a:rPr lang="en-US" altLang="zh-CN" sz="1400" dirty="0" err="1">
                <a:latin typeface="Courier New" charset="0"/>
              </a:rPr>
              <a:t>MyScript.C</a:t>
            </a:r>
            <a:r>
              <a:rPr lang="en-US" altLang="zh-CN" sz="1400" dirty="0">
                <a:latin typeface="Courier New" charset="0"/>
              </a:rPr>
              <a:t>+</a:t>
            </a:r>
          </a:p>
          <a:p>
            <a:pPr eaLnBrk="1" hangingPunct="1"/>
            <a:r>
              <a:rPr lang="en-US" altLang="zh-CN" sz="1400" dirty="0">
                <a:latin typeface="Courier New" charset="0"/>
              </a:rPr>
              <a:t>root[] .files</a:t>
            </a:r>
          </a:p>
          <a:p>
            <a:pPr eaLnBrk="1" hangingPunct="1"/>
            <a:r>
              <a:rPr lang="en-US" altLang="zh-CN" sz="1400" dirty="0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zh-CN" sz="1400" dirty="0">
                <a:latin typeface="Courier New" charset="0"/>
              </a:rPr>
              <a:t>*file="/home/./</a:t>
            </a:r>
            <a:r>
              <a:rPr lang="en-US" altLang="zh-CN" sz="1400" dirty="0" err="1">
                <a:latin typeface="Courier New" charset="0"/>
              </a:rPr>
              <a:t>MyScript_C.so</a:t>
            </a:r>
            <a:r>
              <a:rPr lang="en-US" altLang="zh-CN" sz="1400" dirty="0">
                <a:latin typeface="Courier New" charset="0"/>
              </a:rPr>
              <a:t>“</a:t>
            </a:r>
          </a:p>
          <a:p>
            <a:pPr eaLnBrk="1" hangingPunct="1"/>
            <a:r>
              <a:rPr lang="en-US" altLang="zh-CN" sz="1400" dirty="0">
                <a:latin typeface="Courier New" charset="0"/>
              </a:rPr>
              <a:t>//To ensure that the shared library is rebuilt you can use the ++ syntax:</a:t>
            </a:r>
          </a:p>
          <a:p>
            <a:pPr eaLnBrk="1" hangingPunct="1"/>
            <a:r>
              <a:rPr lang="en-US" altLang="zh-CN" sz="1400" dirty="0">
                <a:latin typeface="Courier New" charset="0"/>
              </a:rPr>
              <a:t>root[] .L </a:t>
            </a:r>
            <a:r>
              <a:rPr lang="en-US" altLang="zh-CN" sz="1400" dirty="0" err="1">
                <a:latin typeface="Courier New" charset="0"/>
              </a:rPr>
              <a:t>MyScript.C</a:t>
            </a:r>
            <a:r>
              <a:rPr lang="en-US" altLang="zh-CN" sz="1400" dirty="0">
                <a:latin typeface="Courier New" charset="0"/>
              </a:rPr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1346891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E1407475-D5A6-4BA1-AD06-CC0FB957A607}" type="slidenum">
              <a:rPr lang="en-US" altLang="zh-CN" smtClean="0">
                <a:latin typeface="Tw Cen MT" pitchFamily="34" charset="0"/>
              </a:rPr>
              <a:pPr>
                <a:defRPr/>
              </a:pPr>
              <a:t>46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1828800"/>
            <a:ext cx="1776413" cy="5029200"/>
          </a:xfrm>
          <a:prstGeom prst="rect">
            <a:avLst/>
          </a:prstGeom>
          <a:solidFill>
            <a:srgbClr val="DCD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533400" y="609600"/>
            <a:ext cx="6553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Rectangle 4"/>
          <p:cNvSpPr>
            <a:spLocks noGrp="1"/>
          </p:cNvSpPr>
          <p:nvPr>
            <p:ph type="ctrTitle" idx="4294967295"/>
          </p:nvPr>
        </p:nvSpPr>
        <p:spPr>
          <a:xfrm>
            <a:off x="2209800" y="1905000"/>
            <a:ext cx="6096000" cy="1143000"/>
          </a:xfrm>
        </p:spPr>
        <p:txBody>
          <a:bodyPr/>
          <a:lstStyle/>
          <a:p>
            <a:r>
              <a:rPr lang="en-US" altLang="zh-CN" b="1" dirty="0" err="1">
                <a:ea typeface="宋体" pitchFamily="2" charset="-122"/>
              </a:rPr>
              <a:t>RooFit</a:t>
            </a:r>
            <a:br>
              <a:rPr lang="en-US" altLang="zh-CN" b="1" dirty="0">
                <a:ea typeface="宋体" pitchFamily="2" charset="-122"/>
              </a:rPr>
            </a:br>
            <a:r>
              <a:rPr lang="en-US" altLang="zh-CN" sz="3600" b="1" dirty="0">
                <a:ea typeface="宋体" pitchFamily="2" charset="-122"/>
              </a:rPr>
              <a:t>A general purpose tool kit for data modeling</a:t>
            </a:r>
          </a:p>
        </p:txBody>
      </p:sp>
      <p:sp>
        <p:nvSpPr>
          <p:cNvPr id="25607" name="Rectangle 5"/>
          <p:cNvSpPr>
            <a:spLocks noGrp="1"/>
          </p:cNvSpPr>
          <p:nvPr>
            <p:ph type="subTitle" idx="4294967295"/>
          </p:nvPr>
        </p:nvSpPr>
        <p:spPr>
          <a:xfrm>
            <a:off x="2987675" y="4797425"/>
            <a:ext cx="5165725" cy="91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500" i="1">
                <a:ea typeface="宋体" pitchFamily="2" charset="-122"/>
              </a:rPr>
              <a:t>Wouter Verkerke (UC Santa Barbara)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500" i="1">
                <a:ea typeface="宋体" pitchFamily="2" charset="-122"/>
              </a:rPr>
              <a:t>      David Kirkby (UC Irvine) </a:t>
            </a:r>
            <a:br>
              <a:rPr lang="en-US" altLang="zh-CN" sz="2500" i="1">
                <a:ea typeface="宋体" pitchFamily="2" charset="-122"/>
              </a:rPr>
            </a:br>
            <a:endParaRPr lang="en-US" altLang="zh-CN" sz="2500" i="1">
              <a:ea typeface="宋体" pitchFamily="2" charset="-122"/>
            </a:endParaRPr>
          </a:p>
        </p:txBody>
      </p:sp>
      <p:pic>
        <p:nvPicPr>
          <p:cNvPr id="25608" name="Picture 6" descr="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1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17526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DCD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610" name="Picture 8" descr="sampler_blue"/>
          <p:cNvPicPr>
            <a:picLocks noChangeAspect="1" noChangeArrowheads="1"/>
          </p:cNvPicPr>
          <p:nvPr/>
        </p:nvPicPr>
        <p:blipFill>
          <a:blip r:embed="rId4"/>
          <a:srcRect r="67647"/>
          <a:stretch>
            <a:fillRect/>
          </a:stretch>
        </p:blipFill>
        <p:spPr bwMode="auto">
          <a:xfrm>
            <a:off x="152400" y="2057400"/>
            <a:ext cx="152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9" descr="sampler_blue"/>
          <p:cNvPicPr>
            <a:picLocks noChangeAspect="1" noChangeArrowheads="1"/>
          </p:cNvPicPr>
          <p:nvPr/>
        </p:nvPicPr>
        <p:blipFill>
          <a:blip r:embed="rId4"/>
          <a:srcRect l="32353" r="29411"/>
          <a:stretch>
            <a:fillRect/>
          </a:stretch>
        </p:blipFill>
        <p:spPr bwMode="auto">
          <a:xfrm>
            <a:off x="152400" y="3640138"/>
            <a:ext cx="16002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0" descr="sampler_blue"/>
          <p:cNvPicPr>
            <a:picLocks noChangeAspect="1" noChangeArrowheads="1"/>
          </p:cNvPicPr>
          <p:nvPr/>
        </p:nvPicPr>
        <p:blipFill>
          <a:blip r:embed="rId4"/>
          <a:srcRect l="70589"/>
          <a:stretch>
            <a:fillRect/>
          </a:stretch>
        </p:blipFill>
        <p:spPr bwMode="auto">
          <a:xfrm>
            <a:off x="171450" y="5105400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2" descr="BAB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1000"/>
            <a:ext cx="25146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6"/>
          <a:srcRect t="-3220" b="1"/>
          <a:stretch/>
        </p:blipFill>
        <p:spPr bwMode="auto">
          <a:xfrm>
            <a:off x="6208528" y="2924944"/>
            <a:ext cx="2555621" cy="19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11946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66461FBF-7777-4038-AC99-ACC5198C8A3F}" type="slidenum">
              <a:rPr lang="en-US" altLang="zh-CN" smtClean="0">
                <a:latin typeface="Tw Cen MT" pitchFamily="34" charset="0"/>
              </a:rPr>
              <a:pPr>
                <a:defRPr/>
              </a:pPr>
              <a:t>47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2662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RooFit</a:t>
            </a:r>
          </a:p>
        </p:txBody>
      </p:sp>
      <p:sp>
        <p:nvSpPr>
          <p:cNvPr id="2662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442325" cy="4525963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The </a:t>
            </a:r>
            <a:r>
              <a:rPr lang="en-US" altLang="zh-CN" sz="2400" dirty="0" err="1">
                <a:ea typeface="宋体" pitchFamily="2" charset="-122"/>
              </a:rPr>
              <a:t>RooFit</a:t>
            </a:r>
            <a:r>
              <a:rPr lang="en-US" altLang="zh-CN" sz="2400" dirty="0">
                <a:ea typeface="宋体" pitchFamily="2" charset="-122"/>
              </a:rPr>
              <a:t> library provides a toolkit for modeling the expected distribution of events in a physics analysis. Models can be used to perform </a:t>
            </a:r>
            <a:r>
              <a:rPr lang="en-US" altLang="zh-CN" sz="2400" dirty="0" err="1">
                <a:solidFill>
                  <a:schemeClr val="accent3"/>
                </a:solidFill>
                <a:ea typeface="宋体" pitchFamily="2" charset="-122"/>
              </a:rPr>
              <a:t>unbinned</a:t>
            </a:r>
            <a:r>
              <a:rPr lang="en-US" altLang="zh-CN" sz="2400" dirty="0">
                <a:solidFill>
                  <a:schemeClr val="accent3"/>
                </a:solidFill>
                <a:ea typeface="宋体" pitchFamily="2" charset="-122"/>
              </a:rPr>
              <a:t> maximum likelihood fits</a:t>
            </a:r>
            <a:r>
              <a:rPr lang="en-US" altLang="zh-CN" sz="2400" dirty="0">
                <a:ea typeface="宋体" pitchFamily="2" charset="-122"/>
              </a:rPr>
              <a:t>, produce plots, and generate "toy Monte Carlo" samples for various studies. </a:t>
            </a:r>
          </a:p>
          <a:p>
            <a:r>
              <a:rPr lang="en-US" altLang="zh-CN" sz="2400" dirty="0" err="1">
                <a:ea typeface="宋体" pitchFamily="2" charset="-122"/>
              </a:rPr>
              <a:t>RooFit</a:t>
            </a:r>
            <a:r>
              <a:rPr lang="en-US" altLang="zh-CN" sz="2400" dirty="0">
                <a:ea typeface="宋体" pitchFamily="2" charset="-122"/>
              </a:rPr>
              <a:t> is primarily designed as a particle physics data analysis tool, but its general nature and open architecture make it </a:t>
            </a:r>
            <a:r>
              <a:rPr lang="en-US" altLang="zh-CN" sz="2400" dirty="0">
                <a:solidFill>
                  <a:schemeClr val="accent3"/>
                </a:solidFill>
                <a:ea typeface="宋体" pitchFamily="2" charset="-122"/>
              </a:rPr>
              <a:t>useful for other types of data analysis</a:t>
            </a:r>
            <a:r>
              <a:rPr lang="en-US" altLang="zh-CN" sz="2400" dirty="0">
                <a:ea typeface="宋体" pitchFamily="2" charset="-122"/>
              </a:rPr>
              <a:t> also.</a:t>
            </a:r>
          </a:p>
          <a:p>
            <a:r>
              <a:rPr lang="en-US" altLang="zh-CN" sz="2400" dirty="0">
                <a:ea typeface="宋体" pitchFamily="2" charset="-122"/>
              </a:rPr>
              <a:t>The natural modeling language for a data statistics are </a:t>
            </a:r>
            <a:r>
              <a:rPr lang="en-US" altLang="zh-CN" sz="2400" b="1" dirty="0">
                <a:ea typeface="宋体" pitchFamily="2" charset="-122"/>
              </a:rPr>
              <a:t>probability density functions</a:t>
            </a: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n-US" altLang="zh-CN" sz="2400" b="1" dirty="0">
                <a:ea typeface="宋体" pitchFamily="2" charset="-122"/>
              </a:rPr>
              <a:t>F(</a:t>
            </a:r>
            <a:r>
              <a:rPr lang="en-US" altLang="zh-CN" sz="2400" b="1" dirty="0" err="1">
                <a:ea typeface="宋体" pitchFamily="2" charset="-122"/>
              </a:rPr>
              <a:t>x;p</a:t>
            </a:r>
            <a:r>
              <a:rPr lang="en-US" altLang="zh-CN" sz="2400" b="1" dirty="0">
                <a:ea typeface="宋体" pitchFamily="2" charset="-122"/>
              </a:rPr>
              <a:t>)</a:t>
            </a:r>
            <a:r>
              <a:rPr lang="en-US" altLang="zh-CN" sz="2400" dirty="0">
                <a:ea typeface="宋体" pitchFamily="2" charset="-122"/>
              </a:rPr>
              <a:t> that describe the probability density: the distribution of observables x in terms of function in parameter p.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468313" y="6021388"/>
            <a:ext cx="45512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0" i="1" dirty="0">
                <a:latin typeface="Times New Roman" pitchFamily="18" charset="0"/>
              </a:rPr>
              <a:t>用户手册</a:t>
            </a:r>
            <a:r>
              <a:rPr lang="en-US" altLang="en-US" b="0" i="1" dirty="0">
                <a:latin typeface="Times New Roman" pitchFamily="18" charset="0"/>
              </a:rPr>
              <a:t>: RooFit_Users_Manual_2.91-33.pdf</a:t>
            </a:r>
            <a:endParaRPr lang="zh-CN" altLang="en-US" b="0" i="1" dirty="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959237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E9960406-DA66-4B17-B09A-E60017596557}" type="slidenum">
              <a:rPr lang="en-US" altLang="zh-CN" smtClean="0">
                <a:latin typeface="Tw Cen MT" pitchFamily="34" charset="0"/>
              </a:rPr>
              <a:pPr>
                <a:defRPr/>
              </a:pPr>
              <a:t>48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2765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To Run RooFit</a:t>
            </a: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609600" y="1501147"/>
            <a:ext cx="8497888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zh-CN" sz="2500" b="0" dirty="0">
                <a:latin typeface="Tw Cen MT" pitchFamily="34" charset="0"/>
              </a:rPr>
              <a:t>Tutorial macros are available in $ROOTSYS/tutorials/</a:t>
            </a:r>
            <a:r>
              <a:rPr lang="en-US" altLang="zh-CN" sz="2500" b="0" dirty="0" err="1">
                <a:latin typeface="Tw Cen MT" pitchFamily="34" charset="0"/>
              </a:rPr>
              <a:t>roofit</a:t>
            </a:r>
            <a:r>
              <a:rPr lang="en-US" altLang="zh-CN" sz="2500" b="0" dirty="0">
                <a:latin typeface="Tw Cen MT" pitchFamily="34" charset="0"/>
              </a:rPr>
              <a:t>/rf101_basics.C </a:t>
            </a:r>
          </a:p>
          <a:p>
            <a:pPr marL="179388" lvl="1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zh-CN" altLang="en-US" sz="22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CN" sz="2200" b="0" dirty="0">
                <a:latin typeface="Courier" charset="0"/>
                <a:ea typeface="Courier" charset="0"/>
                <a:cs typeface="Courier" charset="0"/>
              </a:rPr>
              <a:t>Try to execute and understand those macros!!!</a:t>
            </a:r>
          </a:p>
          <a:p>
            <a:pPr marL="179388" lvl="1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zh-CN" altLang="en-US" sz="22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CN" sz="2200" b="0" dirty="0">
                <a:latin typeface="Courier" charset="0"/>
                <a:ea typeface="Courier" charset="0"/>
                <a:cs typeface="Courier" charset="0"/>
              </a:rPr>
              <a:t>root[] .x </a:t>
            </a:r>
            <a:r>
              <a:rPr lang="en-US" altLang="zh-CN" b="0" dirty="0">
                <a:latin typeface="Courier" charset="0"/>
                <a:ea typeface="Courier" charset="0"/>
                <a:cs typeface="Courier" charset="0"/>
              </a:rPr>
              <a:t>rf101_basics.C</a:t>
            </a:r>
            <a:r>
              <a:rPr lang="en-US" altLang="zh-CN" dirty="0"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88" y="3342491"/>
            <a:ext cx="6551712" cy="30891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53922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Setup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(function)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0263B75-91CF-4BCD-9280-944D54283D9A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2320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7784" y="5614356"/>
            <a:ext cx="42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zh-CN" dirty="0">
                <a:latin typeface="Tw Cen MT" pitchFamily="34" charset="0"/>
              </a:rPr>
              <a:t>$ROOTSYS/tutorials/</a:t>
            </a:r>
            <a:r>
              <a:rPr lang="en-US" altLang="zh-CN" dirty="0" err="1">
                <a:latin typeface="Tw Cen MT" pitchFamily="34" charset="0"/>
              </a:rPr>
              <a:t>roofit</a:t>
            </a:r>
            <a:r>
              <a:rPr lang="en-US" altLang="zh-CN" dirty="0">
                <a:latin typeface="Tw Cen MT" pitchFamily="34" charset="0"/>
              </a:rPr>
              <a:t>/rf101_basics.C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4591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Reference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621150"/>
            <a:ext cx="7810948" cy="4992375"/>
          </a:xfr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B7D9544-25E2-4878-8B5F-D6CA70B3B3A0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4139952" y="43934"/>
            <a:ext cx="48782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https://</a:t>
            </a:r>
            <a:r>
              <a:rPr lang="en-US" altLang="zh-CN" dirty="0" err="1"/>
              <a:t>root.cern.ch</a:t>
            </a:r>
            <a:r>
              <a:rPr lang="en-US" altLang="zh-CN" dirty="0"/>
              <a:t>/root/html534/</a:t>
            </a:r>
            <a:r>
              <a:rPr lang="en-US" altLang="zh-CN" dirty="0" err="1"/>
              <a:t>ClassIndex.html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99373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(function)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0263B75-91CF-4BCD-9280-944D54283D9A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471618" cy="3673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5879068"/>
            <a:ext cx="42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zh-CN">
                <a:latin typeface="Tw Cen MT" pitchFamily="34" charset="0"/>
              </a:rPr>
              <a:t>$ROOTSYS/tutorials/</a:t>
            </a:r>
            <a:r>
              <a:rPr lang="en-US" altLang="zh-CN" dirty="0" err="1">
                <a:latin typeface="Tw Cen MT" pitchFamily="34" charset="0"/>
              </a:rPr>
              <a:t>roofit</a:t>
            </a:r>
            <a:r>
              <a:rPr lang="en-US" altLang="zh-CN" dirty="0">
                <a:latin typeface="Tw Cen MT" pitchFamily="34" charset="0"/>
              </a:rPr>
              <a:t>/rf101_basics.C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84079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MC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plot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0263B75-91CF-4BCD-9280-944D54283D9A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949450"/>
            <a:ext cx="7035800" cy="2959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3675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MC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plot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0263B75-91CF-4BCD-9280-944D54283D9A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2204864"/>
            <a:ext cx="9144000" cy="34539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24902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2754310"/>
            <a:ext cx="4953000" cy="2016125"/>
            <a:chOff x="192" y="2832"/>
            <a:chExt cx="3120" cy="1270"/>
          </a:xfrm>
        </p:grpSpPr>
        <p:sp>
          <p:nvSpPr>
            <p:cNvPr id="28698" name="Text Box 10"/>
            <p:cNvSpPr txBox="1">
              <a:spLocks noChangeArrowheads="1"/>
            </p:cNvSpPr>
            <p:nvPr/>
          </p:nvSpPr>
          <p:spPr bwMode="auto">
            <a:xfrm>
              <a:off x="192" y="2832"/>
              <a:ext cx="3120" cy="12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1800" b="0">
                  <a:solidFill>
                    <a:schemeClr val="accent2"/>
                  </a:solidFill>
                </a:rPr>
                <a:t>Probability density function</a:t>
              </a:r>
              <a:r>
                <a:rPr lang="en-US" altLang="zh-CN" sz="1800" b="0"/>
                <a:t> </a:t>
              </a:r>
              <a:r>
                <a:rPr lang="en-US" altLang="zh-CN" sz="1800">
                  <a:solidFill>
                    <a:srgbClr val="FF0000"/>
                  </a:solidFill>
                </a:rPr>
                <a:t>F(x; p, q)</a:t>
              </a:r>
            </a:p>
            <a:p>
              <a:pPr lvl="1">
                <a:spcBef>
                  <a:spcPct val="50000"/>
                </a:spcBef>
                <a:buFontTx/>
                <a:buChar char="•"/>
              </a:pPr>
              <a:r>
                <a:rPr lang="en-US" altLang="zh-CN" sz="1400" b="0">
                  <a:solidFill>
                    <a:schemeClr val="accent2"/>
                  </a:solidFill>
                </a:rPr>
                <a:t> Physical parameters of interest </a:t>
              </a:r>
              <a:r>
                <a:rPr lang="en-US" altLang="zh-CN" sz="1400">
                  <a:solidFill>
                    <a:srgbClr val="FF0000"/>
                  </a:solidFill>
                </a:rPr>
                <a:t>p</a:t>
              </a:r>
            </a:p>
            <a:p>
              <a:pPr lvl="1">
                <a:lnSpc>
                  <a:spcPct val="13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CN" sz="1400" b="0">
                  <a:solidFill>
                    <a:schemeClr val="accent2"/>
                  </a:solidFill>
                </a:rPr>
                <a:t> Other parameters </a:t>
              </a:r>
              <a:r>
                <a:rPr lang="en-US" altLang="zh-CN" sz="1400">
                  <a:solidFill>
                    <a:srgbClr val="FF0000"/>
                  </a:solidFill>
                </a:rPr>
                <a:t>q</a:t>
              </a:r>
              <a:r>
                <a:rPr lang="en-US" altLang="zh-CN" sz="1400" b="0">
                  <a:solidFill>
                    <a:schemeClr val="accent2"/>
                  </a:solidFill>
                </a:rPr>
                <a:t> to describe</a:t>
              </a:r>
              <a:br>
                <a:rPr lang="en-US" altLang="zh-CN" sz="1400" b="0">
                  <a:solidFill>
                    <a:schemeClr val="accent2"/>
                  </a:solidFill>
                </a:rPr>
              </a:br>
              <a:r>
                <a:rPr lang="en-US" altLang="zh-CN" sz="1400" b="0">
                  <a:solidFill>
                    <a:schemeClr val="accent2"/>
                  </a:solidFill>
                </a:rPr>
                <a:t> detector effect (resolution,efficiency,…)</a:t>
              </a:r>
              <a:endParaRPr lang="en-US" altLang="zh-CN" sz="1800">
                <a:solidFill>
                  <a:srgbClr val="FF0000"/>
                </a:solidFill>
              </a:endParaRPr>
            </a:p>
            <a:p>
              <a:pPr lvl="1">
                <a:spcBef>
                  <a:spcPct val="50000"/>
                </a:spcBef>
                <a:buFontTx/>
                <a:buChar char="•"/>
              </a:pPr>
              <a:r>
                <a:rPr lang="en-US" altLang="zh-CN" sz="1600" b="0">
                  <a:solidFill>
                    <a:schemeClr val="accent2"/>
                  </a:solidFill>
                </a:rPr>
                <a:t> </a:t>
              </a:r>
              <a:r>
                <a:rPr lang="en-US" altLang="zh-CN" sz="1400" b="0">
                  <a:solidFill>
                    <a:schemeClr val="accent2"/>
                  </a:solidFill>
                </a:rPr>
                <a:t>Normalized over allowed range of the</a:t>
              </a:r>
              <a:br>
                <a:rPr lang="en-US" altLang="zh-CN" sz="1400" b="0">
                  <a:solidFill>
                    <a:schemeClr val="accent2"/>
                  </a:solidFill>
                </a:rPr>
              </a:br>
              <a:r>
                <a:rPr lang="en-US" altLang="zh-CN" sz="1400" b="0">
                  <a:solidFill>
                    <a:schemeClr val="accent2"/>
                  </a:solidFill>
                </a:rPr>
                <a:t> observables </a:t>
              </a:r>
              <a:r>
                <a:rPr lang="en-US" altLang="zh-CN" sz="1400">
                  <a:solidFill>
                    <a:srgbClr val="FF0000"/>
                  </a:solidFill>
                </a:rPr>
                <a:t>x</a:t>
              </a:r>
              <a:r>
                <a:rPr lang="en-US" altLang="zh-CN" sz="1400" b="0">
                  <a:solidFill>
                    <a:schemeClr val="accent2"/>
                  </a:solidFill>
                </a:rPr>
                <a:t> w.r.t the parameters </a:t>
              </a:r>
              <a:r>
                <a:rPr lang="en-US" altLang="zh-CN" sz="1400">
                  <a:solidFill>
                    <a:srgbClr val="FF0000"/>
                  </a:solidFill>
                </a:rPr>
                <a:t>p</a:t>
              </a:r>
              <a:r>
                <a:rPr lang="en-US" altLang="zh-CN" sz="1400" b="0">
                  <a:solidFill>
                    <a:schemeClr val="accent2"/>
                  </a:solidFill>
                </a:rPr>
                <a:t> and </a:t>
              </a:r>
              <a:r>
                <a:rPr lang="en-US" altLang="zh-CN" sz="140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28699" name="Text Box 11"/>
            <p:cNvSpPr txBox="1">
              <a:spLocks noChangeArrowheads="1"/>
            </p:cNvSpPr>
            <p:nvPr/>
          </p:nvSpPr>
          <p:spPr bwMode="auto">
            <a:xfrm>
              <a:off x="1873" y="2856"/>
              <a:ext cx="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8700" name="Text Box 12"/>
            <p:cNvSpPr txBox="1">
              <a:spLocks noChangeArrowheads="1"/>
            </p:cNvSpPr>
            <p:nvPr/>
          </p:nvSpPr>
          <p:spPr bwMode="auto">
            <a:xfrm>
              <a:off x="2016" y="2856"/>
              <a:ext cx="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8701" name="Text Box 13"/>
            <p:cNvSpPr txBox="1">
              <a:spLocks noChangeArrowheads="1"/>
            </p:cNvSpPr>
            <p:nvPr/>
          </p:nvSpPr>
          <p:spPr bwMode="auto">
            <a:xfrm>
              <a:off x="2166" y="2856"/>
              <a:ext cx="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8702" name="Text Box 14"/>
            <p:cNvSpPr txBox="1">
              <a:spLocks noChangeArrowheads="1"/>
            </p:cNvSpPr>
            <p:nvPr/>
          </p:nvSpPr>
          <p:spPr bwMode="auto">
            <a:xfrm>
              <a:off x="1364" y="3308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28703" name="Text Box 15"/>
            <p:cNvSpPr txBox="1">
              <a:spLocks noChangeArrowheads="1"/>
            </p:cNvSpPr>
            <p:nvPr/>
          </p:nvSpPr>
          <p:spPr bwMode="auto">
            <a:xfrm>
              <a:off x="1063" y="3866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28704" name="Text Box 16"/>
            <p:cNvSpPr txBox="1">
              <a:spLocks noChangeArrowheads="1"/>
            </p:cNvSpPr>
            <p:nvPr/>
          </p:nvSpPr>
          <p:spPr bwMode="auto">
            <a:xfrm>
              <a:off x="2061" y="3847"/>
              <a:ext cx="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8705" name="Text Box 17"/>
            <p:cNvSpPr txBox="1">
              <a:spLocks noChangeArrowheads="1"/>
            </p:cNvSpPr>
            <p:nvPr/>
          </p:nvSpPr>
          <p:spPr bwMode="auto">
            <a:xfrm>
              <a:off x="2378" y="3847"/>
              <a:ext cx="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8706" name="Text Box 18"/>
            <p:cNvSpPr txBox="1">
              <a:spLocks noChangeArrowheads="1"/>
            </p:cNvSpPr>
            <p:nvPr/>
          </p:nvSpPr>
          <p:spPr bwMode="auto">
            <a:xfrm>
              <a:off x="1923" y="3068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sym typeface="Symbol" pitchFamily="18" charset="2"/>
                </a:rPr>
                <a:t>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2867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latin typeface="Tw Cen MT" pitchFamily="34" charset="0"/>
              </a:rPr>
              <a:t>国科大科创培训</a:t>
            </a:r>
            <a:r>
              <a:rPr lang="en-US" altLang="zh-CN">
                <a:latin typeface="Tw Cen MT" pitchFamily="34" charset="0"/>
              </a:rPr>
              <a:t>2020</a:t>
            </a:r>
          </a:p>
        </p:txBody>
      </p:sp>
      <p:sp>
        <p:nvSpPr>
          <p:cNvPr id="200707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B1E175FC-6223-4EBA-AE0F-5CDC19A32D2B}" type="slidenum">
              <a:rPr lang="en-US" altLang="zh-CN" smtClean="0">
                <a:latin typeface="Tw Cen MT" pitchFamily="34" charset="0"/>
              </a:rPr>
              <a:pPr>
                <a:defRPr/>
              </a:pPr>
              <a:t>53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286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Data Modeling and Analysis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708650" y="3938588"/>
            <a:ext cx="43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8680" name="Rectangle 19"/>
          <p:cNvSpPr>
            <a:spLocks noChangeArrowheads="1"/>
          </p:cNvSpPr>
          <p:nvPr/>
        </p:nvSpPr>
        <p:spPr bwMode="auto">
          <a:xfrm>
            <a:off x="8229600" y="35052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651500" y="1557338"/>
            <a:ext cx="2995613" cy="2376487"/>
            <a:chOff x="3560" y="981"/>
            <a:chExt cx="1887" cy="1497"/>
          </a:xfrm>
        </p:grpSpPr>
        <p:pic>
          <p:nvPicPr>
            <p:cNvPr id="28696" name="Picture 8" descr="c_2d"/>
            <p:cNvPicPr>
              <a:picLocks noChangeAspect="1" noChangeArrowheads="1"/>
            </p:cNvPicPr>
            <p:nvPr/>
          </p:nvPicPr>
          <p:blipFill>
            <a:blip r:embed="rId3"/>
            <a:srcRect t="9764" r="54395" b="5162"/>
            <a:stretch>
              <a:fillRect/>
            </a:stretch>
          </p:blipFill>
          <p:spPr bwMode="auto">
            <a:xfrm>
              <a:off x="3560" y="1001"/>
              <a:ext cx="1695" cy="14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8697" name="Rectangle 20"/>
            <p:cNvSpPr>
              <a:spLocks noChangeArrowheads="1"/>
            </p:cNvSpPr>
            <p:nvPr/>
          </p:nvSpPr>
          <p:spPr bwMode="auto">
            <a:xfrm>
              <a:off x="4967" y="981"/>
              <a:ext cx="480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82" name="Text Box 21"/>
          <p:cNvSpPr txBox="1">
            <a:spLocks noChangeArrowheads="1"/>
          </p:cNvSpPr>
          <p:nvPr/>
        </p:nvSpPr>
        <p:spPr bwMode="auto">
          <a:xfrm>
            <a:off x="4012897" y="1156047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zh-CN" altLang="en-US" sz="1200">
              <a:solidFill>
                <a:srgbClr val="FF0000"/>
              </a:solidFill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473700" y="3852649"/>
            <a:ext cx="3425825" cy="2917825"/>
            <a:chOff x="3470" y="2454"/>
            <a:chExt cx="2158" cy="1838"/>
          </a:xfrm>
        </p:grpSpPr>
        <p:pic>
          <p:nvPicPr>
            <p:cNvPr id="28694" name="Picture 7" descr="mult2"/>
            <p:cNvPicPr>
              <a:picLocks noChangeAspect="1" noChangeArrowheads="1"/>
            </p:cNvPicPr>
            <p:nvPr/>
          </p:nvPicPr>
          <p:blipFill>
            <a:blip r:embed="rId4"/>
            <a:srcRect l="65552" t="8603" r="2650"/>
            <a:stretch>
              <a:fillRect/>
            </a:stretch>
          </p:blipFill>
          <p:spPr bwMode="auto">
            <a:xfrm>
              <a:off x="3470" y="2486"/>
              <a:ext cx="2020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5" name="Rectangle 22"/>
            <p:cNvSpPr>
              <a:spLocks noChangeArrowheads="1"/>
            </p:cNvSpPr>
            <p:nvPr/>
          </p:nvSpPr>
          <p:spPr bwMode="auto">
            <a:xfrm>
              <a:off x="5148" y="2454"/>
              <a:ext cx="48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84" name="AutoShape 23"/>
          <p:cNvSpPr>
            <a:spLocks noChangeArrowheads="1"/>
          </p:cNvSpPr>
          <p:nvPr/>
        </p:nvSpPr>
        <p:spPr bwMode="auto">
          <a:xfrm>
            <a:off x="2514600" y="4876800"/>
            <a:ext cx="914400" cy="990600"/>
          </a:xfrm>
          <a:prstGeom prst="downArrow">
            <a:avLst>
              <a:gd name="adj1" fmla="val 50000"/>
              <a:gd name="adj2" fmla="val 27083"/>
            </a:avLst>
          </a:prstGeom>
          <a:solidFill>
            <a:srgbClr val="FF7A01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5" name="AutoShape 24"/>
          <p:cNvSpPr>
            <a:spLocks noChangeArrowheads="1"/>
          </p:cNvSpPr>
          <p:nvPr/>
        </p:nvSpPr>
        <p:spPr bwMode="auto">
          <a:xfrm>
            <a:off x="2514600" y="1989138"/>
            <a:ext cx="914400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A01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6" name="Text Box 25"/>
          <p:cNvSpPr txBox="1">
            <a:spLocks noChangeArrowheads="1"/>
          </p:cNvSpPr>
          <p:nvPr/>
        </p:nvSpPr>
        <p:spPr bwMode="auto">
          <a:xfrm>
            <a:off x="381000" y="1530350"/>
            <a:ext cx="5029200" cy="458788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0">
                <a:solidFill>
                  <a:schemeClr val="accent2"/>
                </a:solidFill>
              </a:rPr>
              <a:t>Distribution of observables </a:t>
            </a:r>
            <a:r>
              <a:rPr lang="en-US" altLang="zh-CN" sz="1800">
                <a:solidFill>
                  <a:srgbClr val="FF0000"/>
                </a:solidFill>
              </a:rPr>
              <a:t>x</a:t>
            </a:r>
            <a:endParaRPr lang="en-US" altLang="zh-CN" sz="1400" b="0">
              <a:solidFill>
                <a:schemeClr val="accent2"/>
              </a:solidFill>
            </a:endParaRP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381000" y="5978525"/>
            <a:ext cx="4953000" cy="458788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0">
                <a:solidFill>
                  <a:schemeClr val="accent2"/>
                </a:solidFill>
              </a:rPr>
              <a:t>Determination of </a:t>
            </a:r>
            <a:r>
              <a:rPr lang="en-US" altLang="zh-CN" sz="1800">
                <a:solidFill>
                  <a:srgbClr val="FF0000"/>
                </a:solidFill>
              </a:rPr>
              <a:t>p,q</a:t>
            </a:r>
          </a:p>
        </p:txBody>
      </p:sp>
      <p:sp>
        <p:nvSpPr>
          <p:cNvPr id="28688" name="Text Box 27"/>
          <p:cNvSpPr txBox="1">
            <a:spLocks noChangeArrowheads="1"/>
          </p:cNvSpPr>
          <p:nvPr/>
        </p:nvSpPr>
        <p:spPr bwMode="auto">
          <a:xfrm>
            <a:off x="3419872" y="6021288"/>
            <a:ext cx="324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sym typeface="Symbol" pitchFamily="18" charset="2"/>
              </a:rPr>
              <a:t></a:t>
            </a:r>
          </a:p>
        </p:txBody>
      </p:sp>
      <p:sp>
        <p:nvSpPr>
          <p:cNvPr id="28689" name="Text Box 28"/>
          <p:cNvSpPr txBox="1">
            <a:spLocks noChangeArrowheads="1"/>
          </p:cNvSpPr>
          <p:nvPr/>
        </p:nvSpPr>
        <p:spPr bwMode="auto">
          <a:xfrm>
            <a:off x="3599800" y="6021288"/>
            <a:ext cx="324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</a:p>
        </p:txBody>
      </p:sp>
      <p:sp>
        <p:nvSpPr>
          <p:cNvPr id="28690" name="Text Box 29"/>
          <p:cNvSpPr txBox="1">
            <a:spLocks noChangeArrowheads="1"/>
          </p:cNvSpPr>
          <p:nvPr/>
        </p:nvSpPr>
        <p:spPr bwMode="auto">
          <a:xfrm>
            <a:off x="1905000" y="5105400"/>
            <a:ext cx="193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0" i="1"/>
              <a:t>Fit model to data</a:t>
            </a:r>
          </a:p>
        </p:txBody>
      </p:sp>
      <p:sp>
        <p:nvSpPr>
          <p:cNvPr id="28691" name="Text Box 30"/>
          <p:cNvSpPr txBox="1">
            <a:spLocks noChangeArrowheads="1"/>
          </p:cNvSpPr>
          <p:nvPr/>
        </p:nvSpPr>
        <p:spPr bwMode="auto">
          <a:xfrm>
            <a:off x="1908175" y="2133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0" i="1"/>
              <a:t>Define data model</a:t>
            </a:r>
          </a:p>
        </p:txBody>
      </p:sp>
      <p:sp>
        <p:nvSpPr>
          <p:cNvPr id="28693" name="Text Box 4"/>
          <p:cNvSpPr txBox="1">
            <a:spLocks noChangeArrowheads="1"/>
          </p:cNvSpPr>
          <p:nvPr/>
        </p:nvSpPr>
        <p:spPr bwMode="auto">
          <a:xfrm>
            <a:off x="4004960" y="1537047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19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42316E4E-2555-42B6-BBCE-15C63105B4F7}" type="slidenum">
              <a:rPr lang="en-US" altLang="zh-CN" smtClean="0">
                <a:latin typeface="Tw Cen MT" pitchFamily="34" charset="0"/>
              </a:rPr>
              <a:pPr>
                <a:defRPr/>
              </a:pPr>
              <a:t>54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297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Design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29701" name="Rectangle 3"/>
          <p:cNvSpPr>
            <a:spLocks noGrp="1"/>
          </p:cNvSpPr>
          <p:nvPr>
            <p:ph type="body" idx="4294967295"/>
          </p:nvPr>
        </p:nvSpPr>
        <p:spPr>
          <a:xfrm>
            <a:off x="287338" y="1628775"/>
            <a:ext cx="8748712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500" dirty="0">
                <a:ea typeface="宋体" pitchFamily="2" charset="-122"/>
              </a:rPr>
              <a:t>All </a:t>
            </a:r>
            <a:r>
              <a:rPr lang="en-US" altLang="zh-CN" sz="2500" b="1" dirty="0" err="1">
                <a:ea typeface="宋体" pitchFamily="2" charset="-122"/>
              </a:rPr>
              <a:t>RooFit</a:t>
            </a:r>
            <a:r>
              <a:rPr lang="en-US" altLang="zh-CN" sz="2500" dirty="0">
                <a:ea typeface="宋体" pitchFamily="2" charset="-122"/>
              </a:rPr>
              <a:t> models always consist of multiple objects. </a:t>
            </a:r>
          </a:p>
          <a:p>
            <a:pPr>
              <a:lnSpc>
                <a:spcPct val="80000"/>
              </a:lnSpc>
            </a:pPr>
            <a:endParaRPr lang="en-US" altLang="zh-CN" sz="25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1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1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1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100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100" b="1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100" b="1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100" b="1" dirty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500" dirty="0" err="1">
                <a:ea typeface="宋体" pitchFamily="2" charset="-122"/>
              </a:rPr>
              <a:t>p.d.f.s</a:t>
            </a:r>
            <a:r>
              <a:rPr lang="en-US" altLang="zh-CN" sz="2500" dirty="0">
                <a:ea typeface="宋体" pitchFamily="2" charset="-122"/>
              </a:rPr>
              <a:t> are easily constructed in higher dimension and (</a:t>
            </a:r>
            <a:r>
              <a:rPr lang="en-US" altLang="zh-CN" sz="2500" dirty="0" err="1">
                <a:ea typeface="宋体" pitchFamily="2" charset="-122"/>
              </a:rPr>
              <a:t>unbinned</a:t>
            </a:r>
            <a:r>
              <a:rPr lang="en-US" altLang="zh-CN" sz="2500" dirty="0">
                <a:ea typeface="宋体" pitchFamily="2" charset="-122"/>
              </a:rPr>
              <a:t>) maximum likelihood parameter estimation technique is used.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宋体" pitchFamily="2" charset="-122"/>
              </a:rPr>
              <a:t>minimization of a </a:t>
            </a:r>
            <a:r>
              <a:rPr lang="en-US" altLang="zh-CN" sz="2400" dirty="0" err="1">
                <a:ea typeface="宋体" pitchFamily="2" charset="-122"/>
              </a:rPr>
              <a:t>RooFit</a:t>
            </a:r>
            <a:r>
              <a:rPr lang="en-US" altLang="zh-CN" sz="2400" dirty="0">
                <a:ea typeface="宋体" pitchFamily="2" charset="-122"/>
              </a:rPr>
              <a:t> calculated likelihood function by the ROOT implementation of MINUIT.</a:t>
            </a:r>
            <a:endParaRPr lang="zh-CN" altLang="en-US" sz="2400" dirty="0">
              <a:ea typeface="宋体" pitchFamily="2" charset="-122"/>
            </a:endParaRP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060575"/>
            <a:ext cx="7200900" cy="259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18964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>
                <a:latin typeface="Tw Cen MT" pitchFamily="34" charset="0"/>
              </a:rPr>
              <a:t>国科大科创培训</a:t>
            </a:r>
            <a:r>
              <a:rPr lang="en-US" altLang="zh-CN" dirty="0">
                <a:latin typeface="Tw Cen MT" pitchFamily="34" charset="0"/>
              </a:rPr>
              <a:t>2021</a:t>
            </a:r>
          </a:p>
        </p:txBody>
      </p:sp>
      <p:sp>
        <p:nvSpPr>
          <p:cNvPr id="9220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4268EE81-B0FE-4787-974A-8097D8B1A73B}" type="slidenum">
              <a:rPr lang="en-US" altLang="zh-CN" smtClean="0">
                <a:latin typeface="Tw Cen MT" pitchFamily="34" charset="0"/>
              </a:rPr>
              <a:pPr>
                <a:defRPr/>
              </a:pPr>
              <a:t>55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323528" y="5065713"/>
            <a:ext cx="8686800" cy="1676400"/>
          </a:xfrm>
          <a:prstGeom prst="rect">
            <a:avLst/>
          </a:prstGeom>
          <a:solidFill>
            <a:srgbClr val="FFFFCC">
              <a:alpha val="50195"/>
            </a:srgbClr>
          </a:solidFill>
          <a:ln w="25400">
            <a:noFill/>
            <a:prstDash val="sysDot"/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304800" y="2093913"/>
            <a:ext cx="8686800" cy="914400"/>
          </a:xfrm>
          <a:prstGeom prst="rect">
            <a:avLst/>
          </a:prstGeom>
          <a:solidFill>
            <a:srgbClr val="CCFFFF">
              <a:alpha val="50195"/>
            </a:srgbClr>
          </a:solidFill>
          <a:ln w="25400">
            <a:noFill/>
            <a:prstDash val="sysDot"/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sz="2000" b="0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304800" y="3084513"/>
            <a:ext cx="8686800" cy="1905000"/>
          </a:xfrm>
          <a:prstGeom prst="rect">
            <a:avLst/>
          </a:prstGeom>
          <a:solidFill>
            <a:srgbClr val="CCFFCC">
              <a:alpha val="50195"/>
            </a:srgbClr>
          </a:solidFill>
          <a:ln w="25400">
            <a:noFill/>
            <a:prstDash val="sysDot"/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2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Data/Model language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133600" y="3956050"/>
            <a:ext cx="1676400" cy="361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hlink"/>
            </a:solidFill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RooRealVar x</a:t>
            </a:r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5867400" y="4565650"/>
            <a:ext cx="1676400" cy="361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hlink"/>
            </a:solidFill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RooRealVar s</a:t>
            </a: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5653088" y="3956050"/>
            <a:ext cx="2532062" cy="361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hlink"/>
            </a:solidFill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dirty="0" err="1">
                <a:solidFill>
                  <a:schemeClr val="accent2"/>
                </a:solidFill>
                <a:latin typeface="Courier New" pitchFamily="49" charset="0"/>
              </a:rPr>
              <a:t>RooFormulaVar</a:t>
            </a:r>
            <a:r>
              <a:rPr lang="en-US" altLang="zh-CN" sz="16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zh-CN" sz="1600" dirty="0" err="1">
                <a:solidFill>
                  <a:schemeClr val="accent2"/>
                </a:solidFill>
                <a:latin typeface="Courier New" pitchFamily="49" charset="0"/>
              </a:rPr>
              <a:t>sqrts</a:t>
            </a:r>
            <a:endParaRPr lang="en-US" altLang="zh-CN" sz="1600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036" name="Text Box 10"/>
          <p:cNvSpPr txBox="1">
            <a:spLocks noChangeArrowheads="1"/>
          </p:cNvSpPr>
          <p:nvPr/>
        </p:nvSpPr>
        <p:spPr bwMode="auto">
          <a:xfrm>
            <a:off x="4022725" y="3213100"/>
            <a:ext cx="1798638" cy="361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hlink"/>
            </a:solidFill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RooGaussian g</a:t>
            </a:r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 flipV="1">
            <a:off x="3657600" y="3575050"/>
            <a:ext cx="4572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 flipH="1" flipV="1">
            <a:off x="5638800" y="3575050"/>
            <a:ext cx="4572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9" name="Line 13"/>
          <p:cNvSpPr>
            <a:spLocks noChangeShapeType="1"/>
          </p:cNvSpPr>
          <p:nvPr/>
        </p:nvSpPr>
        <p:spPr bwMode="auto">
          <a:xfrm flipH="1" flipV="1">
            <a:off x="6629400" y="4260850"/>
            <a:ext cx="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0" name="Text Box 14"/>
          <p:cNvSpPr txBox="1">
            <a:spLocks noChangeArrowheads="1"/>
          </p:cNvSpPr>
          <p:nvPr/>
        </p:nvSpPr>
        <p:spPr bwMode="auto">
          <a:xfrm>
            <a:off x="2438400" y="5275263"/>
            <a:ext cx="5318125" cy="1314450"/>
          </a:xfrm>
          <a:prstGeom prst="rect">
            <a:avLst/>
          </a:prstGeom>
          <a:solidFill>
            <a:srgbClr val="FFFFCC">
              <a:alpha val="50195"/>
            </a:srgbClr>
          </a:solidFill>
          <a:ln w="25400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RooRealVar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 x(“x”,”x”,-10,10) ;</a:t>
            </a:r>
          </a:p>
          <a:p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RooRealVar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 m(“m”,”mean”,0) ;</a:t>
            </a:r>
          </a:p>
          <a:p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RooRealVar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 s(“s”,”sigma”,2,0,10) ;</a:t>
            </a:r>
          </a:p>
          <a:p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RooFormulaVar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sqrts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(“</a:t>
            </a:r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sqrts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”,”</a:t>
            </a:r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sqrt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(s)”,</a:t>
            </a:r>
            <a:r>
              <a:rPr lang="en-US" altLang="zh-CN" sz="16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) ;</a:t>
            </a:r>
          </a:p>
          <a:p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RooGaussian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 g(“g”,”gauss”,</a:t>
            </a:r>
            <a:r>
              <a:rPr lang="en-US" altLang="zh-CN" sz="16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altLang="zh-CN" sz="16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altLang="zh-CN" sz="1600" dirty="0" err="1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altLang="zh-CN" sz="16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sqrts</a:t>
            </a:r>
            <a:r>
              <a:rPr lang="en-US" altLang="zh-CN" sz="1600" dirty="0">
                <a:latin typeface="Courier" charset="0"/>
                <a:ea typeface="Courier" charset="0"/>
                <a:cs typeface="Courier" charset="0"/>
              </a:rPr>
              <a:t>) ;</a:t>
            </a:r>
          </a:p>
        </p:txBody>
      </p:sp>
      <p:sp>
        <p:nvSpPr>
          <p:cNvPr id="1041" name="Text Box 15"/>
          <p:cNvSpPr txBox="1">
            <a:spLocks noChangeArrowheads="1"/>
          </p:cNvSpPr>
          <p:nvPr/>
        </p:nvSpPr>
        <p:spPr bwMode="auto">
          <a:xfrm>
            <a:off x="323850" y="2516188"/>
            <a:ext cx="685800" cy="33655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chemeClr val="accent2"/>
                </a:solidFill>
              </a:rPr>
              <a:t>Math</a:t>
            </a:r>
          </a:p>
        </p:txBody>
      </p:sp>
      <p:sp>
        <p:nvSpPr>
          <p:cNvPr id="1042" name="Text Box 16"/>
          <p:cNvSpPr txBox="1">
            <a:spLocks noChangeArrowheads="1"/>
          </p:cNvSpPr>
          <p:nvPr/>
        </p:nvSpPr>
        <p:spPr bwMode="auto">
          <a:xfrm>
            <a:off x="288925" y="3568700"/>
            <a:ext cx="1023938" cy="5810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chemeClr val="accent2"/>
                </a:solidFill>
              </a:rPr>
              <a:t>RooFit</a:t>
            </a:r>
          </a:p>
          <a:p>
            <a:r>
              <a:rPr lang="en-US" altLang="zh-CN" sz="1600" b="0">
                <a:solidFill>
                  <a:schemeClr val="accent2"/>
                </a:solidFill>
              </a:rPr>
              <a:t>diagram</a:t>
            </a:r>
          </a:p>
        </p:txBody>
      </p:sp>
      <p:sp>
        <p:nvSpPr>
          <p:cNvPr id="1043" name="Text Box 17"/>
          <p:cNvSpPr txBox="1">
            <a:spLocks noChangeArrowheads="1"/>
          </p:cNvSpPr>
          <p:nvPr/>
        </p:nvSpPr>
        <p:spPr bwMode="auto">
          <a:xfrm>
            <a:off x="304800" y="5368925"/>
            <a:ext cx="825500" cy="5810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chemeClr val="accent2"/>
                </a:solidFill>
              </a:rPr>
              <a:t>RooFit</a:t>
            </a:r>
          </a:p>
          <a:p>
            <a:r>
              <a:rPr lang="en-US" altLang="zh-CN" sz="1600" b="0">
                <a:solidFill>
                  <a:schemeClr val="accent2"/>
                </a:solidFill>
              </a:rPr>
              <a:t>code</a:t>
            </a:r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1295400" y="1600200"/>
            <a:ext cx="76200" cy="5181600"/>
          </a:xfrm>
          <a:prstGeom prst="rect">
            <a:avLst/>
          </a:prstGeom>
          <a:solidFill>
            <a:schemeClr val="bg1"/>
          </a:solidFill>
          <a:ln w="25400">
            <a:noFill/>
            <a:prstDash val="sysDot"/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5" name="Text Box 19"/>
          <p:cNvSpPr txBox="1">
            <a:spLocks noChangeArrowheads="1"/>
          </p:cNvSpPr>
          <p:nvPr/>
        </p:nvSpPr>
        <p:spPr bwMode="auto">
          <a:xfrm>
            <a:off x="3886200" y="3956050"/>
            <a:ext cx="1676400" cy="361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hlink"/>
            </a:solidFill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RooRealVar m</a:t>
            </a:r>
          </a:p>
        </p:txBody>
      </p:sp>
      <p:sp>
        <p:nvSpPr>
          <p:cNvPr id="1046" name="Line 20"/>
          <p:cNvSpPr>
            <a:spLocks noChangeShapeType="1"/>
          </p:cNvSpPr>
          <p:nvPr/>
        </p:nvSpPr>
        <p:spPr bwMode="auto">
          <a:xfrm flipH="1" flipV="1">
            <a:off x="4876800" y="3575050"/>
            <a:ext cx="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4140200" y="2254250"/>
          <a:ext cx="16002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4" imgW="749160" imgH="241200" progId="Equation.3">
                  <p:embed/>
                </p:oleObj>
              </mc:Choice>
              <mc:Fallback>
                <p:oleObj name="Equation" r:id="rId4" imgW="749160" imgH="241200" progId="Equation.3">
                  <p:embed/>
                  <p:pic>
                    <p:nvPicPr>
                      <p:cNvPr id="102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254250"/>
                        <a:ext cx="16002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Rectangle 6"/>
          <p:cNvSpPr>
            <a:spLocks noGrp="1"/>
          </p:cNvSpPr>
          <p:nvPr>
            <p:ph type="body" idx="4294967295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r>
              <a:rPr lang="en-US" altLang="zh-CN" sz="2500" dirty="0">
                <a:ea typeface="宋体" pitchFamily="2" charset="-122"/>
              </a:rPr>
              <a:t>Straightforward correlation between mathematical representation of formula and </a:t>
            </a:r>
            <a:r>
              <a:rPr lang="en-US" altLang="zh-CN" sz="2500" dirty="0" err="1">
                <a:ea typeface="宋体" pitchFamily="2" charset="-122"/>
              </a:rPr>
              <a:t>RooFit</a:t>
            </a:r>
            <a:r>
              <a:rPr lang="en-US" altLang="zh-CN" sz="2500" dirty="0">
                <a:ea typeface="宋体" pitchFamily="2" charset="-122"/>
              </a:rPr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441720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3C3B471C-68C7-4EF7-887B-1D0EEB6BDC3A}" type="slidenum">
              <a:rPr lang="en-US" altLang="zh-CN" smtClean="0">
                <a:latin typeface="Tw Cen MT" pitchFamily="34" charset="0"/>
              </a:rPr>
              <a:pPr>
                <a:defRPr/>
              </a:pPr>
              <a:t>56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072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Data/Model language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idx="4294967295"/>
          </p:nvPr>
        </p:nvSpPr>
        <p:spPr>
          <a:xfrm>
            <a:off x="590550" y="1479550"/>
            <a:ext cx="8229600" cy="53340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All objects are </a:t>
            </a:r>
            <a:r>
              <a:rPr lang="en-US" altLang="zh-CN" i="1">
                <a:solidFill>
                  <a:srgbClr val="FF7A01"/>
                </a:solidFill>
                <a:ea typeface="宋体" pitchFamily="2" charset="-122"/>
              </a:rPr>
              <a:t>self documenting</a:t>
            </a:r>
            <a:r>
              <a:rPr lang="en-US" altLang="zh-CN">
                <a:ea typeface="宋体" pitchFamily="2" charset="-122"/>
              </a:rPr>
              <a:t> </a:t>
            </a:r>
          </a:p>
          <a:p>
            <a:pPr lvl="1"/>
            <a:endParaRPr lang="en-US" altLang="zh-CN" sz="3000">
              <a:ea typeface="宋体" pitchFamily="2" charset="-122"/>
            </a:endParaRPr>
          </a:p>
          <a:p>
            <a:pPr lvl="1"/>
            <a:endParaRPr lang="zh-CN" altLang="en-US" sz="3000">
              <a:ea typeface="宋体" pitchFamily="2" charset="-122"/>
            </a:endParaRP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1733550" y="4124325"/>
            <a:ext cx="7086600" cy="2073275"/>
          </a:xfrm>
          <a:prstGeom prst="rect">
            <a:avLst/>
          </a:prstGeom>
          <a:solidFill>
            <a:srgbClr val="FFFFCC">
              <a:alpha val="50195"/>
            </a:srgbClr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latin typeface="Courier New" pitchFamily="49" charset="0"/>
              </a:rPr>
              <a:t>RooRealVar 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mass</a:t>
            </a:r>
            <a:r>
              <a:rPr lang="en-US" altLang="zh-CN" sz="1600">
                <a:latin typeface="Courier New" pitchFamily="49" charset="0"/>
              </a:rPr>
              <a:t>(“mass”,”Invariant mass”,5.20,5.30) ;</a:t>
            </a:r>
          </a:p>
          <a:p>
            <a:pPr>
              <a:spcBef>
                <a:spcPct val="50000"/>
              </a:spcBef>
            </a:pPr>
            <a:r>
              <a:rPr lang="en-US" altLang="zh-CN" sz="1600">
                <a:latin typeface="Courier New" pitchFamily="49" charset="0"/>
              </a:rPr>
              <a:t>RooRealVar 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width</a:t>
            </a:r>
            <a:r>
              <a:rPr lang="en-US" altLang="zh-CN" sz="1600">
                <a:latin typeface="Courier New" pitchFamily="49" charset="0"/>
              </a:rPr>
              <a:t>(“width”,”B0 mass width”,0.00027,”GeV”);</a:t>
            </a:r>
          </a:p>
          <a:p>
            <a:pPr>
              <a:spcBef>
                <a:spcPct val="50000"/>
              </a:spcBef>
            </a:pPr>
            <a:r>
              <a:rPr lang="en-US" altLang="zh-CN" sz="1600">
                <a:latin typeface="Courier New" pitchFamily="49" charset="0"/>
              </a:rPr>
              <a:t>RooRealVar 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mb0</a:t>
            </a:r>
            <a:r>
              <a:rPr lang="en-US" altLang="zh-CN" sz="1600">
                <a:latin typeface="Courier New" pitchFamily="49" charset="0"/>
              </a:rPr>
              <a:t>(“mb0”,”B0 mass”,5.2794,”GeV”) ; </a:t>
            </a:r>
          </a:p>
          <a:p>
            <a:pPr>
              <a:spcBef>
                <a:spcPct val="50000"/>
              </a:spcBef>
            </a:pPr>
            <a:br>
              <a:rPr lang="en-US" altLang="zh-CN" sz="1600">
                <a:latin typeface="Courier New" pitchFamily="49" charset="0"/>
              </a:rPr>
            </a:br>
            <a:endParaRPr lang="en-US" altLang="zh-CN" sz="16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latin typeface="Courier New" pitchFamily="49" charset="0"/>
              </a:rPr>
              <a:t>RooGaussian b0sig(“b0sig”,”B0 sig PDF”,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mass</a:t>
            </a:r>
            <a:r>
              <a:rPr lang="en-US" altLang="zh-CN" sz="1600">
                <a:latin typeface="Courier New" pitchFamily="49" charset="0"/>
              </a:rPr>
              <a:t>,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mb0</a:t>
            </a:r>
            <a:r>
              <a:rPr lang="en-US" altLang="zh-CN" sz="1600">
                <a:latin typeface="Courier New" pitchFamily="49" charset="0"/>
              </a:rPr>
              <a:t>,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width</a:t>
            </a:r>
            <a:r>
              <a:rPr lang="en-US" altLang="zh-CN" sz="1600">
                <a:latin typeface="Courier New" pitchFamily="49" charset="0"/>
              </a:rPr>
              <a:t>);</a:t>
            </a:r>
          </a:p>
        </p:txBody>
      </p:sp>
      <p:sp>
        <p:nvSpPr>
          <p:cNvPr id="30727" name="AutoShape 5"/>
          <p:cNvSpPr>
            <a:spLocks/>
          </p:cNvSpPr>
          <p:nvPr/>
        </p:nvSpPr>
        <p:spPr bwMode="auto">
          <a:xfrm>
            <a:off x="1504950" y="4276725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57150" y="4251325"/>
            <a:ext cx="2012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chemeClr val="accent2"/>
                </a:solidFill>
              </a:rPr>
              <a:t>Objects </a:t>
            </a:r>
            <a:br>
              <a:rPr lang="en-US" altLang="zh-CN" sz="1600" b="0">
                <a:solidFill>
                  <a:schemeClr val="accent2"/>
                </a:solidFill>
              </a:rPr>
            </a:br>
            <a:r>
              <a:rPr lang="en-US" altLang="zh-CN" sz="1600" b="0">
                <a:solidFill>
                  <a:schemeClr val="accent2"/>
                </a:solidFill>
              </a:rPr>
              <a:t>representing</a:t>
            </a:r>
          </a:p>
          <a:p>
            <a:r>
              <a:rPr lang="en-US" altLang="zh-CN" sz="1600" b="0">
                <a:solidFill>
                  <a:schemeClr val="accent2"/>
                </a:solidFill>
              </a:rPr>
              <a:t>a variable	</a:t>
            </a:r>
          </a:p>
        </p:txBody>
      </p:sp>
      <p:sp>
        <p:nvSpPr>
          <p:cNvPr id="30729" name="AutoShape 7"/>
          <p:cNvSpPr>
            <a:spLocks/>
          </p:cNvSpPr>
          <p:nvPr/>
        </p:nvSpPr>
        <p:spPr bwMode="auto">
          <a:xfrm>
            <a:off x="1428750" y="5800725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209550" y="5600700"/>
            <a:ext cx="1052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chemeClr val="accent2"/>
                </a:solidFill>
              </a:rPr>
              <a:t>Function</a:t>
            </a:r>
            <a:br>
              <a:rPr lang="en-US" altLang="zh-CN" sz="1600" b="0">
                <a:solidFill>
                  <a:schemeClr val="accent2"/>
                </a:solidFill>
              </a:rPr>
            </a:br>
            <a:r>
              <a:rPr lang="en-US" altLang="zh-CN" sz="1600" b="0">
                <a:solidFill>
                  <a:schemeClr val="accent2"/>
                </a:solidFill>
              </a:rPr>
              <a:t>object</a:t>
            </a:r>
          </a:p>
        </p:txBody>
      </p:sp>
      <p:sp>
        <p:nvSpPr>
          <p:cNvPr id="30731" name="AutoShape 9"/>
          <p:cNvSpPr>
            <a:spLocks/>
          </p:cNvSpPr>
          <p:nvPr/>
        </p:nvSpPr>
        <p:spPr bwMode="auto">
          <a:xfrm rot="5400000">
            <a:off x="7181850" y="3476625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2" name="Text Box 10"/>
          <p:cNvSpPr txBox="1">
            <a:spLocks noChangeArrowheads="1"/>
          </p:cNvSpPr>
          <p:nvPr/>
        </p:nvSpPr>
        <p:spPr bwMode="auto">
          <a:xfrm>
            <a:off x="6635750" y="3590925"/>
            <a:ext cx="127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accent2"/>
                </a:solidFill>
              </a:rPr>
              <a:t>Initial range</a:t>
            </a:r>
          </a:p>
        </p:txBody>
      </p:sp>
      <p:sp>
        <p:nvSpPr>
          <p:cNvPr id="30733" name="AutoShape 11"/>
          <p:cNvSpPr>
            <a:spLocks/>
          </p:cNvSpPr>
          <p:nvPr/>
        </p:nvSpPr>
        <p:spPr bwMode="auto">
          <a:xfrm rot="-5400000">
            <a:off x="5962650" y="4924425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4" name="Text Box 12"/>
          <p:cNvSpPr txBox="1">
            <a:spLocks noChangeArrowheads="1"/>
          </p:cNvSpPr>
          <p:nvPr/>
        </p:nvSpPr>
        <p:spPr bwMode="auto">
          <a:xfrm>
            <a:off x="5221288" y="5343525"/>
            <a:ext cx="1236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accent2"/>
                </a:solidFill>
              </a:rPr>
              <a:t>Initial value</a:t>
            </a:r>
          </a:p>
        </p:txBody>
      </p:sp>
      <p:sp>
        <p:nvSpPr>
          <p:cNvPr id="30735" name="AutoShape 13"/>
          <p:cNvSpPr>
            <a:spLocks/>
          </p:cNvSpPr>
          <p:nvPr/>
        </p:nvSpPr>
        <p:spPr bwMode="auto">
          <a:xfrm rot="-5400000">
            <a:off x="6724650" y="5000625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6" name="Text Box 14"/>
          <p:cNvSpPr txBox="1">
            <a:spLocks noChangeArrowheads="1"/>
          </p:cNvSpPr>
          <p:nvPr/>
        </p:nvSpPr>
        <p:spPr bwMode="auto">
          <a:xfrm>
            <a:off x="6416675" y="5343525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accent2"/>
                </a:solidFill>
              </a:rPr>
              <a:t>Optional unit</a:t>
            </a:r>
          </a:p>
        </p:txBody>
      </p:sp>
      <p:sp>
        <p:nvSpPr>
          <p:cNvPr id="30737" name="AutoShape 15"/>
          <p:cNvSpPr>
            <a:spLocks/>
          </p:cNvSpPr>
          <p:nvPr/>
        </p:nvSpPr>
        <p:spPr bwMode="auto">
          <a:xfrm rot="-5400000">
            <a:off x="7410450" y="5610225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8" name="Text Box 16"/>
          <p:cNvSpPr txBox="1">
            <a:spLocks noChangeArrowheads="1"/>
          </p:cNvSpPr>
          <p:nvPr/>
        </p:nvSpPr>
        <p:spPr bwMode="auto">
          <a:xfrm>
            <a:off x="5924550" y="6486525"/>
            <a:ext cx="227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accent2"/>
                </a:solidFill>
              </a:rPr>
              <a:t>References to variables</a:t>
            </a:r>
          </a:p>
        </p:txBody>
      </p:sp>
      <p:sp>
        <p:nvSpPr>
          <p:cNvPr id="30739" name="Freeform 17"/>
          <p:cNvSpPr>
            <a:spLocks/>
          </p:cNvSpPr>
          <p:nvPr/>
        </p:nvSpPr>
        <p:spPr bwMode="auto">
          <a:xfrm>
            <a:off x="2900363" y="5114925"/>
            <a:ext cx="4672012" cy="762000"/>
          </a:xfrm>
          <a:custGeom>
            <a:avLst/>
            <a:gdLst>
              <a:gd name="T0" fmla="*/ 2147483647 w 2943"/>
              <a:gd name="T1" fmla="*/ 0 h 480"/>
              <a:gd name="T2" fmla="*/ 2147483647 w 2943"/>
              <a:gd name="T3" fmla="*/ 2147483647 h 480"/>
              <a:gd name="T4" fmla="*/ 2147483647 w 2943"/>
              <a:gd name="T5" fmla="*/ 2147483647 h 480"/>
              <a:gd name="T6" fmla="*/ 2147483647 w 2943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943"/>
              <a:gd name="T13" fmla="*/ 0 h 480"/>
              <a:gd name="T14" fmla="*/ 2943 w 2943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3" h="480">
                <a:moveTo>
                  <a:pt x="321" y="0"/>
                </a:moveTo>
                <a:cubicBezTo>
                  <a:pt x="157" y="112"/>
                  <a:pt x="0" y="228"/>
                  <a:pt x="369" y="288"/>
                </a:cubicBezTo>
                <a:cubicBezTo>
                  <a:pt x="738" y="348"/>
                  <a:pt x="2127" y="327"/>
                  <a:pt x="2535" y="359"/>
                </a:cubicBezTo>
                <a:cubicBezTo>
                  <a:pt x="2943" y="391"/>
                  <a:pt x="2758" y="455"/>
                  <a:pt x="2817" y="48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AutoShape 18"/>
          <p:cNvSpPr>
            <a:spLocks noChangeArrowheads="1"/>
          </p:cNvSpPr>
          <p:nvPr/>
        </p:nvSpPr>
        <p:spPr bwMode="auto">
          <a:xfrm>
            <a:off x="2114550" y="2012950"/>
            <a:ext cx="2819400" cy="609600"/>
          </a:xfrm>
          <a:prstGeom prst="wedgeRoundRectCallout">
            <a:avLst>
              <a:gd name="adj1" fmla="val -4731"/>
              <a:gd name="adj2" fmla="val 302343"/>
              <a:gd name="adj3" fmla="val 16667"/>
            </a:avLst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600">
                <a:solidFill>
                  <a:srgbClr val="FF7A01"/>
                </a:solidFill>
              </a:rPr>
              <a:t>Name</a:t>
            </a:r>
            <a:r>
              <a:rPr lang="en-US" altLang="zh-CN" sz="1600" b="0"/>
              <a:t> – Unique identifier of object</a:t>
            </a:r>
          </a:p>
        </p:txBody>
      </p:sp>
      <p:sp>
        <p:nvSpPr>
          <p:cNvPr id="30741" name="AutoShape 19"/>
          <p:cNvSpPr>
            <a:spLocks noChangeArrowheads="1"/>
          </p:cNvSpPr>
          <p:nvPr/>
        </p:nvSpPr>
        <p:spPr bwMode="auto">
          <a:xfrm>
            <a:off x="3638550" y="2927350"/>
            <a:ext cx="2895600" cy="762000"/>
          </a:xfrm>
          <a:prstGeom prst="wedgeRoundRectCallout">
            <a:avLst>
              <a:gd name="adj1" fmla="val -4551"/>
              <a:gd name="adj2" fmla="val 107083"/>
              <a:gd name="adj3" fmla="val 16667"/>
            </a:avLst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F7A01"/>
                </a:solidFill>
              </a:rPr>
              <a:t>Title</a:t>
            </a:r>
            <a:r>
              <a:rPr lang="en-US" altLang="zh-CN" sz="1600" b="0"/>
              <a:t> – More elaborate </a:t>
            </a:r>
            <a:br>
              <a:rPr lang="en-US" altLang="zh-CN" sz="1600" b="0"/>
            </a:br>
            <a:r>
              <a:rPr lang="en-US" altLang="zh-CN" sz="1600" b="0"/>
              <a:t>description of object</a:t>
            </a:r>
          </a:p>
          <a:p>
            <a:pPr algn="ctr"/>
            <a:endParaRPr lang="zh-CN" altLang="en-US" sz="1600" b="0"/>
          </a:p>
        </p:txBody>
      </p:sp>
      <p:sp>
        <p:nvSpPr>
          <p:cNvPr id="30742" name="AutoShape 20"/>
          <p:cNvSpPr>
            <a:spLocks noChangeArrowheads="1"/>
          </p:cNvSpPr>
          <p:nvPr/>
        </p:nvSpPr>
        <p:spPr bwMode="auto">
          <a:xfrm>
            <a:off x="5543550" y="1708150"/>
            <a:ext cx="3124200" cy="914400"/>
          </a:xfrm>
          <a:prstGeom prst="wedgeRoundRectCallout">
            <a:avLst>
              <a:gd name="adj1" fmla="val 4523"/>
              <a:gd name="adj2" fmla="val 161981"/>
              <a:gd name="adj3" fmla="val 16667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600">
                <a:solidFill>
                  <a:srgbClr val="FF7A01"/>
                </a:solidFill>
              </a:rPr>
              <a:t>Associated data</a:t>
            </a:r>
            <a:r>
              <a:rPr lang="en-US" altLang="zh-CN" sz="1600" b="0"/>
              <a:t> </a:t>
            </a:r>
            <a:br>
              <a:rPr lang="en-US" altLang="zh-CN" sz="1600" b="0"/>
            </a:br>
            <a:r>
              <a:rPr lang="en-US" altLang="zh-CN" sz="1600" b="0"/>
              <a:t>Limits, units, plot labels,… </a:t>
            </a:r>
            <a:br>
              <a:rPr lang="en-US" altLang="zh-CN" sz="1600" b="0"/>
            </a:br>
            <a:r>
              <a:rPr lang="en-US" altLang="zh-CN" sz="1600" b="0"/>
              <a:t>stored in object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40750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A57A2BBC-ACBC-4FE2-AB14-3804BD8B356F}" type="slidenum">
              <a:rPr lang="en-US" altLang="zh-CN" smtClean="0">
                <a:latin typeface="Tw Cen MT" pitchFamily="34" charset="0"/>
              </a:rPr>
              <a:pPr>
                <a:defRPr/>
              </a:pPr>
              <a:t>57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27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Modularity</a:t>
            </a:r>
          </a:p>
        </p:txBody>
      </p:sp>
      <p:sp>
        <p:nvSpPr>
          <p:cNvPr id="3277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530350"/>
            <a:ext cx="8964612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500" dirty="0" err="1">
                <a:ea typeface="宋体" pitchFamily="2" charset="-122"/>
              </a:rPr>
              <a:t>RooFit</a:t>
            </a:r>
            <a:r>
              <a:rPr lang="en-US" altLang="zh-CN" sz="2500" dirty="0">
                <a:ea typeface="宋体" pitchFamily="2" charset="-122"/>
              </a:rPr>
              <a:t> provides a </a:t>
            </a:r>
            <a:r>
              <a:rPr lang="en-US" altLang="zh-CN" sz="2500" dirty="0">
                <a:solidFill>
                  <a:srgbClr val="FF7A01"/>
                </a:solidFill>
                <a:ea typeface="宋体" pitchFamily="2" charset="-122"/>
              </a:rPr>
              <a:t>collection of standard PDF classes</a:t>
            </a:r>
            <a:r>
              <a:rPr lang="en-US" altLang="zh-CN" sz="2500" dirty="0">
                <a:ea typeface="宋体" pitchFamily="2" charset="-122"/>
              </a:rPr>
              <a:t>, e.g.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Gaussian, Exponential, Polynomial </a:t>
            </a:r>
            <a:r>
              <a:rPr lang="en-US" altLang="zh-CN" sz="2200" i="1" dirty="0">
                <a:ea typeface="宋体" pitchFamily="2" charset="-122"/>
              </a:rPr>
              <a:t>(basic)...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Argus, Crystal Ball, </a:t>
            </a:r>
            <a:r>
              <a:rPr lang="en-US" altLang="zh-CN" sz="2200" i="1" dirty="0">
                <a:ea typeface="宋体" pitchFamily="2" charset="-122"/>
              </a:rPr>
              <a:t>B</a:t>
            </a:r>
            <a:r>
              <a:rPr lang="en-US" altLang="zh-CN" sz="2200" dirty="0">
                <a:ea typeface="宋体" pitchFamily="2" charset="-122"/>
              </a:rPr>
              <a:t>-Decay, </a:t>
            </a:r>
            <a:r>
              <a:rPr lang="en-US" altLang="zh-CN" sz="2200" dirty="0" err="1">
                <a:ea typeface="宋体" pitchFamily="2" charset="-122"/>
              </a:rPr>
              <a:t>Breit</a:t>
            </a:r>
            <a:r>
              <a:rPr lang="en-US" altLang="zh-CN" sz="2200" dirty="0">
                <a:ea typeface="宋体" pitchFamily="2" charset="-122"/>
              </a:rPr>
              <a:t>-Wigner, </a:t>
            </a:r>
            <a:r>
              <a:rPr lang="en-US" altLang="zh-CN" sz="2200" dirty="0" err="1">
                <a:ea typeface="宋体" pitchFamily="2" charset="-122"/>
              </a:rPr>
              <a:t>Voigtian</a:t>
            </a:r>
            <a:r>
              <a:rPr lang="en-US" altLang="zh-CN" sz="2200" dirty="0">
                <a:ea typeface="宋体" pitchFamily="2" charset="-122"/>
              </a:rPr>
              <a:t> </a:t>
            </a:r>
            <a:r>
              <a:rPr lang="en-US" altLang="zh-CN" sz="2200" i="1" dirty="0">
                <a:ea typeface="宋体" pitchFamily="2" charset="-122"/>
              </a:rPr>
              <a:t>(physics inspired)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Histogram, KEYS </a:t>
            </a:r>
            <a:r>
              <a:rPr lang="en-US" altLang="zh-CN" sz="2200" i="1" dirty="0">
                <a:ea typeface="宋体" pitchFamily="2" charset="-122"/>
              </a:rPr>
              <a:t>(non-parametric)</a:t>
            </a:r>
          </a:p>
          <a:p>
            <a:pPr lvl="1">
              <a:lnSpc>
                <a:spcPct val="90000"/>
              </a:lnSpc>
            </a:pPr>
            <a:endParaRPr lang="en-US" altLang="zh-CN" sz="2200" i="1" dirty="0"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500" i="1" dirty="0">
              <a:solidFill>
                <a:schemeClr val="accent2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1500" dirty="0">
              <a:solidFill>
                <a:srgbClr val="FF7A01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500" dirty="0">
                <a:ea typeface="宋体" pitchFamily="2" charset="-122"/>
              </a:rPr>
              <a:t>Generic </a:t>
            </a:r>
            <a:r>
              <a:rPr lang="en-US" altLang="zh-CN" sz="2500" dirty="0">
                <a:solidFill>
                  <a:srgbClr val="FF7A01"/>
                </a:solidFill>
                <a:ea typeface="宋体" pitchFamily="2" charset="-122"/>
              </a:rPr>
              <a:t>expression based PDF</a:t>
            </a:r>
            <a:r>
              <a:rPr lang="en-US" altLang="zh-CN" sz="2500" dirty="0">
                <a:ea typeface="宋体" pitchFamily="2" charset="-122"/>
              </a:rPr>
              <a:t> also available: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Based on </a:t>
            </a:r>
            <a:r>
              <a:rPr lang="en-US" altLang="zh-CN" sz="2200" b="1" dirty="0" err="1">
                <a:latin typeface="Courier New" pitchFamily="49" charset="0"/>
                <a:ea typeface="宋体" pitchFamily="2" charset="-122"/>
              </a:rPr>
              <a:t>TFormula</a:t>
            </a:r>
            <a:endParaRPr lang="en-US" altLang="zh-CN" sz="2200" b="1" dirty="0">
              <a:latin typeface="Courier New" pitchFamily="49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200" dirty="0">
                <a:ea typeface="宋体" pitchFamily="2" charset="-122"/>
              </a:rPr>
              <a:t>Expression normalized via numeric integration</a:t>
            </a:r>
            <a:endParaRPr lang="en-US" altLang="zh-CN" sz="42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sz="14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sz="1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500" dirty="0">
                <a:solidFill>
                  <a:srgbClr val="FF7A01"/>
                </a:solidFill>
                <a:ea typeface="宋体" pitchFamily="2" charset="-122"/>
              </a:rPr>
              <a:t>Easy</a:t>
            </a:r>
            <a:r>
              <a:rPr lang="en-US" altLang="zh-CN" sz="2500" dirty="0">
                <a:ea typeface="宋体" pitchFamily="2" charset="-122"/>
              </a:rPr>
              <a:t> for users </a:t>
            </a:r>
            <a:r>
              <a:rPr lang="en-US" altLang="zh-CN" sz="2500" dirty="0">
                <a:solidFill>
                  <a:srgbClr val="FF7A01"/>
                </a:solidFill>
                <a:ea typeface="宋体" pitchFamily="2" charset="-122"/>
              </a:rPr>
              <a:t>to write</a:t>
            </a:r>
            <a:r>
              <a:rPr lang="en-US" altLang="zh-CN" sz="2500" dirty="0">
                <a:ea typeface="宋体" pitchFamily="2" charset="-122"/>
              </a:rPr>
              <a:t>/contribute </a:t>
            </a:r>
            <a:r>
              <a:rPr lang="en-US" altLang="zh-CN" sz="2500" dirty="0">
                <a:solidFill>
                  <a:srgbClr val="FF7A01"/>
                </a:solidFill>
                <a:ea typeface="宋体" pitchFamily="2" charset="-122"/>
              </a:rPr>
              <a:t>new PDF/function classes</a:t>
            </a:r>
            <a:endParaRPr lang="en-US" altLang="zh-CN" sz="2500" dirty="0">
              <a:ea typeface="宋体" pitchFamily="2" charset="-122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79388" y="5445125"/>
            <a:ext cx="8785225" cy="361950"/>
          </a:xfrm>
          <a:prstGeom prst="rect">
            <a:avLst/>
          </a:prstGeom>
          <a:solidFill>
            <a:srgbClr val="FFFFCC">
              <a:alpha val="50195"/>
            </a:srgbClr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ourier New" pitchFamily="49" charset="0"/>
              </a:rPr>
              <a:t>RooGenericPdf gp(“gp”,”Generic”,”</a:t>
            </a:r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exp(x*y+a)-b*x</a:t>
            </a:r>
            <a:r>
              <a:rPr lang="en-US" altLang="zh-CN" sz="1600">
                <a:latin typeface="Courier New" pitchFamily="49" charset="0"/>
              </a:rPr>
              <a:t>”, RooArgSet(x,y,a,b));</a:t>
            </a:r>
          </a:p>
        </p:txBody>
      </p:sp>
      <p:pic>
        <p:nvPicPr>
          <p:cNvPr id="32775" name="Picture 5" descr="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068638"/>
            <a:ext cx="7086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692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latin typeface="Tw Cen MT" pitchFamily="34" charset="0"/>
              </a:rPr>
              <a:t>国科大科创培训</a:t>
            </a:r>
            <a:r>
              <a:rPr lang="en-US" altLang="zh-CN">
                <a:latin typeface="Tw Cen MT" pitchFamily="34" charset="0"/>
              </a:rPr>
              <a:t>2020</a:t>
            </a:r>
          </a:p>
        </p:txBody>
      </p:sp>
      <p:sp>
        <p:nvSpPr>
          <p:cNvPr id="206851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44BCE21C-623E-4CBB-B53F-DBF5A0452B91}" type="slidenum">
              <a:rPr lang="en-US" altLang="zh-CN" smtClean="0">
                <a:latin typeface="Tw Cen MT" pitchFamily="34" charset="0"/>
              </a:rPr>
              <a:pPr>
                <a:defRPr/>
              </a:pPr>
              <a:t>58</a:t>
            </a:fld>
            <a:endParaRPr lang="en-US" altLang="zh-CN">
              <a:latin typeface="Tw Cen MT" pitchFamily="34" charset="0"/>
            </a:endParaRPr>
          </a:p>
        </p:txBody>
      </p:sp>
      <p:pic>
        <p:nvPicPr>
          <p:cNvPr id="34820" name="Picture 2" descr="mult2"/>
          <p:cNvPicPr>
            <a:picLocks noChangeAspect="1" noChangeArrowheads="1"/>
          </p:cNvPicPr>
          <p:nvPr/>
        </p:nvPicPr>
        <p:blipFill>
          <a:blip r:embed="rId3"/>
          <a:srcRect l="65552" t="8603"/>
          <a:stretch>
            <a:fillRect/>
          </a:stretch>
        </p:blipFill>
        <p:spPr bwMode="auto">
          <a:xfrm>
            <a:off x="5068888" y="4581525"/>
            <a:ext cx="27432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mult"/>
          <p:cNvPicPr>
            <a:picLocks noChangeAspect="1" noChangeArrowheads="1"/>
          </p:cNvPicPr>
          <p:nvPr/>
        </p:nvPicPr>
        <p:blipFill>
          <a:blip r:embed="rId4"/>
          <a:srcRect t="8240" r="34616"/>
          <a:stretch>
            <a:fillRect/>
          </a:stretch>
        </p:blipFill>
        <p:spPr bwMode="auto">
          <a:xfrm>
            <a:off x="1066800" y="4814888"/>
            <a:ext cx="38862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Modularity</a:t>
            </a:r>
          </a:p>
        </p:txBody>
      </p:sp>
      <p:sp>
        <p:nvSpPr>
          <p:cNvPr id="34823" name="Rectangle 5"/>
          <p:cNvSpPr>
            <a:spLocks noGrp="1"/>
          </p:cNvSpPr>
          <p:nvPr>
            <p:ph type="body" idx="4294967295"/>
          </p:nvPr>
        </p:nvSpPr>
        <p:spPr>
          <a:xfrm>
            <a:off x="250825" y="1557338"/>
            <a:ext cx="8382000" cy="4967287"/>
          </a:xfrm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Complex PDFs be can be trivially composed from basic PDFs</a:t>
            </a:r>
          </a:p>
          <a:p>
            <a:pPr lvl="1"/>
            <a:r>
              <a:rPr lang="en-US" altLang="zh-CN" sz="3100">
                <a:solidFill>
                  <a:srgbClr val="FF0000"/>
                </a:solidFill>
                <a:ea typeface="宋体" pitchFamily="2" charset="-122"/>
              </a:rPr>
              <a:t>Addition</a:t>
            </a:r>
            <a:br>
              <a:rPr lang="en-US" altLang="zh-CN" sz="2200">
                <a:ea typeface="宋体" pitchFamily="2" charset="-122"/>
              </a:rPr>
            </a:br>
            <a:br>
              <a:rPr lang="en-US" altLang="zh-CN" sz="2200">
                <a:ea typeface="宋体" pitchFamily="2" charset="-122"/>
              </a:rPr>
            </a:br>
            <a:br>
              <a:rPr lang="en-US" altLang="zh-CN" sz="2200">
                <a:ea typeface="宋体" pitchFamily="2" charset="-122"/>
              </a:rPr>
            </a:br>
            <a:br>
              <a:rPr lang="en-US" altLang="zh-CN" sz="2200">
                <a:ea typeface="宋体" pitchFamily="2" charset="-122"/>
              </a:rPr>
            </a:br>
            <a:endParaRPr lang="en-US" altLang="zh-CN" sz="2200">
              <a:ea typeface="宋体" pitchFamily="2" charset="-122"/>
            </a:endParaRPr>
          </a:p>
          <a:p>
            <a:pPr lvl="1"/>
            <a:endParaRPr lang="en-US" altLang="zh-CN" sz="2200">
              <a:ea typeface="宋体" pitchFamily="2" charset="-122"/>
            </a:endParaRPr>
          </a:p>
          <a:p>
            <a:pPr lvl="1"/>
            <a:r>
              <a:rPr lang="en-US" altLang="zh-CN" sz="3100">
                <a:solidFill>
                  <a:srgbClr val="FF0000"/>
                </a:solidFill>
                <a:ea typeface="宋体" pitchFamily="2" charset="-122"/>
              </a:rPr>
              <a:t>Multiplication</a:t>
            </a:r>
            <a:endParaRPr lang="zh-CN" altLang="en-US" sz="2200">
              <a:ea typeface="宋体" pitchFamily="2" charset="-122"/>
            </a:endParaRPr>
          </a:p>
        </p:txBody>
      </p:sp>
      <p:pic>
        <p:nvPicPr>
          <p:cNvPr id="34824" name="Picture 6" descr="add"/>
          <p:cNvPicPr>
            <a:picLocks noChangeAspect="1" noChangeArrowheads="1"/>
          </p:cNvPicPr>
          <p:nvPr/>
        </p:nvPicPr>
        <p:blipFill>
          <a:blip r:embed="rId5"/>
          <a:srcRect t="8253"/>
          <a:stretch>
            <a:fillRect/>
          </a:stretch>
        </p:blipFill>
        <p:spPr bwMode="auto">
          <a:xfrm>
            <a:off x="1066800" y="2492375"/>
            <a:ext cx="586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3014663" y="1770063"/>
            <a:ext cx="228600" cy="1524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2684463" y="2709863"/>
            <a:ext cx="668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4953000" y="1828800"/>
            <a:ext cx="228600" cy="1524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4665663" y="2709863"/>
            <a:ext cx="668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4829" name="Rectangle 11"/>
          <p:cNvSpPr>
            <a:spLocks noChangeArrowheads="1"/>
          </p:cNvSpPr>
          <p:nvPr/>
        </p:nvSpPr>
        <p:spPr bwMode="auto">
          <a:xfrm>
            <a:off x="3048000" y="4594225"/>
            <a:ext cx="228600" cy="1524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0" name="Text Box 12"/>
          <p:cNvSpPr txBox="1">
            <a:spLocks noChangeArrowheads="1"/>
          </p:cNvSpPr>
          <p:nvPr/>
        </p:nvSpPr>
        <p:spPr bwMode="auto">
          <a:xfrm>
            <a:off x="2743200" y="5195888"/>
            <a:ext cx="671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sym typeface="Symbol" pitchFamily="18" charset="2"/>
              </a:rPr>
              <a:t>*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34831" name="Rectangle 13"/>
          <p:cNvSpPr>
            <a:spLocks noChangeArrowheads="1"/>
          </p:cNvSpPr>
          <p:nvPr/>
        </p:nvSpPr>
        <p:spPr bwMode="auto">
          <a:xfrm>
            <a:off x="5181600" y="4213225"/>
            <a:ext cx="228600" cy="1524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4716463" y="5119688"/>
            <a:ext cx="668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4833" name="Rectangle 15"/>
          <p:cNvSpPr>
            <a:spLocks noChangeArrowheads="1"/>
          </p:cNvSpPr>
          <p:nvPr/>
        </p:nvSpPr>
        <p:spPr bwMode="auto">
          <a:xfrm>
            <a:off x="7126288" y="4475163"/>
            <a:ext cx="68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5331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latin typeface="Tw Cen MT" pitchFamily="34" charset="0"/>
              </a:rPr>
              <a:t>国科大科创培训</a:t>
            </a:r>
            <a:r>
              <a:rPr lang="en-US" altLang="zh-CN">
                <a:latin typeface="Tw Cen MT" pitchFamily="34" charset="0"/>
              </a:rPr>
              <a:t>2020</a:t>
            </a:r>
          </a:p>
        </p:txBody>
      </p:sp>
      <p:sp>
        <p:nvSpPr>
          <p:cNvPr id="207875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3AB5D99D-2256-406C-98B9-E2F85E5F9DA7}" type="slidenum">
              <a:rPr lang="en-US" altLang="zh-CN" smtClean="0">
                <a:latin typeface="Tw Cen MT" pitchFamily="34" charset="0"/>
              </a:rPr>
              <a:pPr>
                <a:defRPr/>
              </a:pPr>
              <a:t>59</a:t>
            </a:fld>
            <a:endParaRPr lang="en-US" altLang="zh-CN">
              <a:latin typeface="Tw Cen MT" pitchFamily="34" charset="0"/>
            </a:endParaRPr>
          </a:p>
        </p:txBody>
      </p:sp>
      <p:pic>
        <p:nvPicPr>
          <p:cNvPr id="35844" name="Picture 2" descr="conv"/>
          <p:cNvPicPr>
            <a:picLocks noChangeAspect="1" noChangeArrowheads="1"/>
          </p:cNvPicPr>
          <p:nvPr/>
        </p:nvPicPr>
        <p:blipFill>
          <a:blip r:embed="rId3"/>
          <a:srcRect t="7088"/>
          <a:stretch>
            <a:fillRect/>
          </a:stretch>
        </p:blipFill>
        <p:spPr bwMode="auto">
          <a:xfrm>
            <a:off x="1116013" y="4797425"/>
            <a:ext cx="65532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Modularity</a:t>
            </a:r>
          </a:p>
        </p:txBody>
      </p:sp>
      <p:sp>
        <p:nvSpPr>
          <p:cNvPr id="35846" name="Rectangle 4"/>
          <p:cNvSpPr>
            <a:spLocks noGrp="1"/>
          </p:cNvSpPr>
          <p:nvPr>
            <p:ph type="body" idx="4294967295"/>
          </p:nvPr>
        </p:nvSpPr>
        <p:spPr>
          <a:xfrm>
            <a:off x="107950" y="1458913"/>
            <a:ext cx="8382000" cy="5065712"/>
          </a:xfrm>
        </p:spPr>
        <p:txBody>
          <a:bodyPr/>
          <a:lstStyle/>
          <a:p>
            <a:pPr lvl="1"/>
            <a:r>
              <a:rPr lang="en-US" altLang="zh-CN" sz="2900">
                <a:solidFill>
                  <a:srgbClr val="FF0000"/>
                </a:solidFill>
                <a:ea typeface="宋体" pitchFamily="2" charset="-122"/>
              </a:rPr>
              <a:t>Composition (</a:t>
            </a:r>
            <a:r>
              <a:rPr lang="en-US" altLang="zh-CN" sz="2900">
                <a:solidFill>
                  <a:srgbClr val="FF0000"/>
                </a:solidFill>
                <a:latin typeface="Verdana" pitchFamily="34" charset="0"/>
                <a:ea typeface="宋体" pitchFamily="2" charset="-122"/>
              </a:rPr>
              <a:t>‘</a:t>
            </a:r>
            <a:r>
              <a:rPr lang="en-US" altLang="zh-CN" sz="2900">
                <a:solidFill>
                  <a:srgbClr val="FF0000"/>
                </a:solidFill>
                <a:ea typeface="宋体" pitchFamily="2" charset="-122"/>
              </a:rPr>
              <a:t>plug &amp; play</a:t>
            </a:r>
            <a:r>
              <a:rPr lang="en-US" altLang="zh-CN" sz="2900">
                <a:solidFill>
                  <a:srgbClr val="FF0000"/>
                </a:solidFill>
                <a:latin typeface="Verdana" pitchFamily="34" charset="0"/>
                <a:ea typeface="宋体" pitchFamily="2" charset="-122"/>
              </a:rPr>
              <a:t>’</a:t>
            </a:r>
            <a:r>
              <a:rPr lang="en-US" altLang="zh-CN" sz="2900">
                <a:solidFill>
                  <a:srgbClr val="FF0000"/>
                </a:solidFill>
                <a:ea typeface="宋体" pitchFamily="2" charset="-122"/>
              </a:rPr>
              <a:t>)</a:t>
            </a:r>
            <a:br>
              <a:rPr lang="en-US" altLang="zh-CN" sz="2000">
                <a:ea typeface="宋体" pitchFamily="2" charset="-122"/>
              </a:rPr>
            </a:br>
            <a:br>
              <a:rPr lang="en-US" altLang="zh-CN" sz="2000">
                <a:ea typeface="宋体" pitchFamily="2" charset="-122"/>
              </a:rPr>
            </a:br>
            <a:br>
              <a:rPr lang="en-US" altLang="zh-CN" sz="1800">
                <a:ea typeface="宋体" pitchFamily="2" charset="-122"/>
              </a:rPr>
            </a:br>
            <a:br>
              <a:rPr lang="en-US" altLang="zh-CN" sz="1800">
                <a:ea typeface="宋体" pitchFamily="2" charset="-122"/>
              </a:rPr>
            </a:br>
            <a:br>
              <a:rPr lang="en-US" altLang="zh-CN" sz="1800">
                <a:ea typeface="宋体" pitchFamily="2" charset="-122"/>
              </a:rPr>
            </a:br>
            <a:endParaRPr lang="en-US" altLang="zh-CN" sz="1800">
              <a:ea typeface="宋体" pitchFamily="2" charset="-122"/>
            </a:endParaRPr>
          </a:p>
          <a:p>
            <a:pPr lvl="1"/>
            <a:endParaRPr lang="en-US" altLang="zh-CN" sz="2500">
              <a:solidFill>
                <a:srgbClr val="FF0000"/>
              </a:solidFill>
              <a:ea typeface="宋体" pitchFamily="2" charset="-122"/>
            </a:endParaRPr>
          </a:p>
          <a:p>
            <a:pPr lvl="1"/>
            <a:endParaRPr lang="en-US" altLang="zh-CN" sz="2500">
              <a:solidFill>
                <a:srgbClr val="FF0000"/>
              </a:solidFill>
              <a:ea typeface="宋体" pitchFamily="2" charset="-122"/>
            </a:endParaRPr>
          </a:p>
          <a:p>
            <a:pPr lvl="1"/>
            <a:r>
              <a:rPr lang="en-US" altLang="zh-CN" sz="2900">
                <a:solidFill>
                  <a:srgbClr val="FF0000"/>
                </a:solidFill>
                <a:ea typeface="宋体" pitchFamily="2" charset="-122"/>
              </a:rPr>
              <a:t>Convolution</a:t>
            </a:r>
            <a:endParaRPr lang="en-US" altLang="zh-CN" sz="2000">
              <a:ea typeface="宋体" pitchFamily="2" charset="-122"/>
            </a:endParaRPr>
          </a:p>
        </p:txBody>
      </p:sp>
      <p:pic>
        <p:nvPicPr>
          <p:cNvPr id="35847" name="Picture 5" descr="comp"/>
          <p:cNvPicPr>
            <a:picLocks noChangeAspect="1" noChangeArrowheads="1"/>
          </p:cNvPicPr>
          <p:nvPr/>
        </p:nvPicPr>
        <p:blipFill>
          <a:blip r:embed="rId4"/>
          <a:srcRect l="33272" t="7199" r="34737"/>
          <a:stretch>
            <a:fillRect/>
          </a:stretch>
        </p:blipFill>
        <p:spPr bwMode="auto">
          <a:xfrm>
            <a:off x="3490913" y="2201863"/>
            <a:ext cx="1905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comp"/>
          <p:cNvPicPr>
            <a:picLocks noChangeAspect="1" noChangeArrowheads="1"/>
          </p:cNvPicPr>
          <p:nvPr/>
        </p:nvPicPr>
        <p:blipFill>
          <a:blip r:embed="rId4"/>
          <a:srcRect l="65263"/>
          <a:stretch>
            <a:fillRect/>
          </a:stretch>
        </p:blipFill>
        <p:spPr bwMode="auto">
          <a:xfrm>
            <a:off x="5548313" y="1582738"/>
            <a:ext cx="28956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1738313" y="3870325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/>
              <a:t>g(x;</a:t>
            </a:r>
            <a:r>
              <a:rPr lang="en-US" altLang="zh-CN" sz="2000" b="0">
                <a:solidFill>
                  <a:srgbClr val="FF7A01"/>
                </a:solidFill>
              </a:rPr>
              <a:t>m</a:t>
            </a:r>
            <a:r>
              <a:rPr lang="en-US" altLang="zh-CN" sz="2000" b="0"/>
              <a:t>,s)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3490913" y="3870325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FF7A01"/>
                </a:solidFill>
              </a:rPr>
              <a:t>m(y;a</a:t>
            </a:r>
            <a:r>
              <a:rPr lang="en-US" altLang="zh-CN" sz="2000" b="0" baseline="-25000">
                <a:solidFill>
                  <a:srgbClr val="FF7A01"/>
                </a:solidFill>
              </a:rPr>
              <a:t>0</a:t>
            </a:r>
            <a:r>
              <a:rPr lang="en-US" altLang="zh-CN" sz="2000" b="0">
                <a:solidFill>
                  <a:srgbClr val="FF7A01"/>
                </a:solidFill>
              </a:rPr>
              <a:t>,a</a:t>
            </a:r>
            <a:r>
              <a:rPr lang="en-US" altLang="zh-CN" sz="2000" b="0" baseline="-25000">
                <a:solidFill>
                  <a:srgbClr val="FF7A01"/>
                </a:solidFill>
              </a:rPr>
              <a:t>1</a:t>
            </a:r>
            <a:r>
              <a:rPr lang="en-US" altLang="zh-CN" sz="2000" b="0">
                <a:solidFill>
                  <a:srgbClr val="FF7A01"/>
                </a:solidFill>
              </a:rPr>
              <a:t>)</a:t>
            </a:r>
          </a:p>
        </p:txBody>
      </p:sp>
      <p:pic>
        <p:nvPicPr>
          <p:cNvPr id="35851" name="Picture 9" descr="comp"/>
          <p:cNvPicPr>
            <a:picLocks noChangeAspect="1" noChangeArrowheads="1"/>
          </p:cNvPicPr>
          <p:nvPr/>
        </p:nvPicPr>
        <p:blipFill>
          <a:blip r:embed="rId4"/>
          <a:srcRect t="7199" r="68008"/>
          <a:stretch>
            <a:fillRect/>
          </a:stretch>
        </p:blipFill>
        <p:spPr bwMode="auto">
          <a:xfrm>
            <a:off x="1357313" y="2201863"/>
            <a:ext cx="1905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Freeform 10"/>
          <p:cNvSpPr>
            <a:spLocks/>
          </p:cNvSpPr>
          <p:nvPr/>
        </p:nvSpPr>
        <p:spPr bwMode="auto">
          <a:xfrm flipH="1">
            <a:off x="2500313" y="4251325"/>
            <a:ext cx="1981200" cy="325438"/>
          </a:xfrm>
          <a:custGeom>
            <a:avLst/>
            <a:gdLst>
              <a:gd name="T0" fmla="*/ 0 w 1248"/>
              <a:gd name="T1" fmla="*/ 0 h 205"/>
              <a:gd name="T2" fmla="*/ 2147483647 w 1248"/>
              <a:gd name="T3" fmla="*/ 2147483647 h 205"/>
              <a:gd name="T4" fmla="*/ 2147483647 w 1248"/>
              <a:gd name="T5" fmla="*/ 0 h 205"/>
              <a:gd name="T6" fmla="*/ 0 60000 65536"/>
              <a:gd name="T7" fmla="*/ 0 60000 65536"/>
              <a:gd name="T8" fmla="*/ 0 60000 65536"/>
              <a:gd name="T9" fmla="*/ 0 w 1248"/>
              <a:gd name="T10" fmla="*/ 0 h 205"/>
              <a:gd name="T11" fmla="*/ 1248 w 1248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205">
                <a:moveTo>
                  <a:pt x="0" y="0"/>
                </a:moveTo>
                <a:cubicBezTo>
                  <a:pt x="160" y="34"/>
                  <a:pt x="752" y="205"/>
                  <a:pt x="960" y="205"/>
                </a:cubicBezTo>
                <a:cubicBezTo>
                  <a:pt x="1168" y="205"/>
                  <a:pt x="1188" y="43"/>
                  <a:pt x="1248" y="0"/>
                </a:cubicBezTo>
              </a:path>
            </a:pathLst>
          </a:custGeom>
          <a:noFill/>
          <a:ln w="25400">
            <a:solidFill>
              <a:srgbClr val="FF7A0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3429000" y="4648200"/>
            <a:ext cx="228600" cy="1524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2944813" y="5210175"/>
            <a:ext cx="71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sym typeface="Symbol" pitchFamily="18" charset="2"/>
              </a:rPr>
              <a:t>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35855" name="Rectangle 13"/>
          <p:cNvSpPr>
            <a:spLocks noChangeArrowheads="1"/>
          </p:cNvSpPr>
          <p:nvPr/>
        </p:nvSpPr>
        <p:spPr bwMode="auto">
          <a:xfrm>
            <a:off x="5562600" y="4648200"/>
            <a:ext cx="228600" cy="1524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6" name="Text Box 14"/>
          <p:cNvSpPr txBox="1">
            <a:spLocks noChangeArrowheads="1"/>
          </p:cNvSpPr>
          <p:nvPr/>
        </p:nvSpPr>
        <p:spPr bwMode="auto">
          <a:xfrm>
            <a:off x="5172075" y="5254625"/>
            <a:ext cx="668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857" name="Text Box 15"/>
          <p:cNvSpPr txBox="1">
            <a:spLocks noChangeArrowheads="1"/>
          </p:cNvSpPr>
          <p:nvPr/>
        </p:nvSpPr>
        <p:spPr bwMode="auto">
          <a:xfrm>
            <a:off x="6719888" y="4043363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/>
              <a:t>g(x,</a:t>
            </a:r>
            <a:r>
              <a:rPr lang="en-US" altLang="zh-CN" sz="2000" b="0">
                <a:solidFill>
                  <a:srgbClr val="FF7A01"/>
                </a:solidFill>
              </a:rPr>
              <a:t>y</a:t>
            </a:r>
            <a:r>
              <a:rPr lang="en-US" altLang="zh-CN" sz="2000" b="0"/>
              <a:t>;</a:t>
            </a:r>
            <a:r>
              <a:rPr lang="en-US" altLang="zh-CN" sz="2000" b="0">
                <a:solidFill>
                  <a:srgbClr val="FF7A01"/>
                </a:solidFill>
              </a:rPr>
              <a:t>a0,a1</a:t>
            </a:r>
            <a:r>
              <a:rPr lang="en-US" altLang="zh-CN" sz="2000" b="0"/>
              <a:t>,s)</a:t>
            </a:r>
          </a:p>
        </p:txBody>
      </p:sp>
      <p:sp>
        <p:nvSpPr>
          <p:cNvPr id="35858" name="Text Box 16"/>
          <p:cNvSpPr txBox="1">
            <a:spLocks noChangeArrowheads="1"/>
          </p:cNvSpPr>
          <p:nvPr/>
        </p:nvSpPr>
        <p:spPr bwMode="auto">
          <a:xfrm>
            <a:off x="3948113" y="4327525"/>
            <a:ext cx="297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/>
              <a:t>Possible in </a:t>
            </a:r>
            <a:r>
              <a:rPr lang="en-US" altLang="zh-CN" sz="1000" i="1"/>
              <a:t>any</a:t>
            </a:r>
            <a:r>
              <a:rPr lang="en-US" altLang="zh-CN" sz="1000"/>
              <a:t> PDF</a:t>
            </a:r>
            <a:br>
              <a:rPr lang="en-US" altLang="zh-CN" sz="1000"/>
            </a:br>
            <a:r>
              <a:rPr lang="en-US" altLang="zh-CN" sz="1000"/>
              <a:t>No explicit support in PDF code needed</a:t>
            </a:r>
          </a:p>
        </p:txBody>
      </p:sp>
      <p:sp>
        <p:nvSpPr>
          <p:cNvPr id="35859" name="Text Box 17"/>
          <p:cNvSpPr txBox="1">
            <a:spLocks noChangeArrowheads="1"/>
          </p:cNvSpPr>
          <p:nvPr/>
        </p:nvSpPr>
        <p:spPr bwMode="auto">
          <a:xfrm>
            <a:off x="5243513" y="2651125"/>
            <a:ext cx="668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860" name="Rectangle 18"/>
          <p:cNvSpPr>
            <a:spLocks noChangeArrowheads="1"/>
          </p:cNvSpPr>
          <p:nvPr/>
        </p:nvSpPr>
        <p:spPr bwMode="auto">
          <a:xfrm>
            <a:off x="3338513" y="2138363"/>
            <a:ext cx="381000" cy="1600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3109913" y="2651125"/>
            <a:ext cx="59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0">
                <a:solidFill>
                  <a:srgbClr val="FF0000"/>
                </a:solidFill>
              </a:rPr>
              <a:t>&amp;</a:t>
            </a:r>
          </a:p>
        </p:txBody>
      </p:sp>
      <p:sp>
        <p:nvSpPr>
          <p:cNvPr id="35862" name="Rectangle 20"/>
          <p:cNvSpPr>
            <a:spLocks noChangeArrowheads="1"/>
          </p:cNvSpPr>
          <p:nvPr/>
        </p:nvSpPr>
        <p:spPr bwMode="auto">
          <a:xfrm>
            <a:off x="7740650" y="1628775"/>
            <a:ext cx="685800" cy="681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3" name="Rectangle 21"/>
          <p:cNvSpPr>
            <a:spLocks noChangeArrowheads="1"/>
          </p:cNvSpPr>
          <p:nvPr/>
        </p:nvSpPr>
        <p:spPr bwMode="auto">
          <a:xfrm>
            <a:off x="5724525" y="1555750"/>
            <a:ext cx="1223963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81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0" lang="zh-CN" altLang="en-US" sz="1400" dirty="0">
                <a:solidFill>
                  <a:schemeClr val="tx2"/>
                </a:solidFill>
                <a:latin typeface="Tw Cen MT" pitchFamily="34" charset="0"/>
                <a:ea typeface="华文仿宋" pitchFamily="2" charset="-122"/>
              </a:rPr>
              <a:t>国科大科创培训</a:t>
            </a:r>
            <a:r>
              <a:rPr kumimoji="0" lang="en-US" altLang="zh-CN" sz="1400" dirty="0">
                <a:solidFill>
                  <a:schemeClr val="tx2"/>
                </a:solidFill>
                <a:latin typeface="Tw Cen MT" pitchFamily="34" charset="0"/>
                <a:ea typeface="华文仿宋" pitchFamily="2" charset="-122"/>
              </a:rPr>
              <a:t>2021</a:t>
            </a:r>
          </a:p>
        </p:txBody>
      </p:sp>
      <p:sp>
        <p:nvSpPr>
          <p:cNvPr id="2867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EDCBED1E-DCDE-457D-821F-92B51CE54D05}" type="slidenum">
              <a:rPr kumimoji="0" lang="en-US" altLang="zh-CN" sz="1200">
                <a:solidFill>
                  <a:srgbClr val="FFFFFF"/>
                </a:solidFill>
                <a:latin typeface="Tw Cen MT" pitchFamily="34" charset="0"/>
                <a:ea typeface="华文仿宋" pitchFamily="2" charset="-122"/>
              </a:rPr>
              <a:pPr>
                <a:lnSpc>
                  <a:spcPct val="80000"/>
                </a:lnSpc>
              </a:pPr>
              <a:t>6</a:t>
            </a:fld>
            <a:endParaRPr kumimoji="0" lang="en-US" altLang="zh-CN" sz="1200">
              <a:solidFill>
                <a:srgbClr val="FFFFFF"/>
              </a:solidFill>
              <a:latin typeface="Tw Cen MT" pitchFamily="34" charset="0"/>
              <a:ea typeface="华文仿宋" pitchFamily="2" charset="-122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>
                <a:ea typeface="宋体" pitchFamily="2" charset="-122"/>
              </a:rPr>
              <a:t>Coding Conventions</a:t>
            </a:r>
            <a:endParaRPr kumimoji="0" lang="zh-CN" altLang="en-US">
              <a:ea typeface="宋体" pitchFamily="2" charset="-122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2350" cy="45259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Classes begin with </a:t>
            </a:r>
            <a:r>
              <a:rPr kumimoji="0" lang="en-US" altLang="zh-CN" sz="23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T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		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TF1, TH1F, TTree</a:t>
            </a:r>
            <a:endParaRPr kumimoji="0" lang="en-US" altLang="zh-CN" sz="23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Non-class types end with </a:t>
            </a:r>
            <a:r>
              <a:rPr kumimoji="0" lang="en-US" altLang="zh-CN" sz="23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_t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	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Int_t </a:t>
            </a: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members begin with</a:t>
            </a:r>
            <a:r>
              <a:rPr kumimoji="0" lang="en-US" altLang="zh-CN" sz="23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f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	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fTree</a:t>
            </a:r>
            <a:r>
              <a:rPr kumimoji="0" lang="en-US" altLang="zh-CN" sz="23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endParaRPr kumimoji="0" lang="en-US" altLang="zh-CN" sz="23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Member functions begin with a capital: 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Loop()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Constants begin with </a:t>
            </a:r>
            <a:r>
              <a:rPr kumimoji="0" lang="en-US" altLang="zh-CN" sz="23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k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	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kInitialSize</a:t>
            </a:r>
            <a:r>
              <a:rPr kumimoji="0" lang="en-US" altLang="zh-CN" sz="230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kRed</a:t>
            </a:r>
            <a:r>
              <a:rPr kumimoji="0" lang="en-US" altLang="zh-CN" sz="23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endParaRPr kumimoji="0" lang="en-US" altLang="zh-CN" sz="23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Global variables begin with</a:t>
            </a:r>
            <a:r>
              <a:rPr kumimoji="0" lang="en-US" altLang="zh-CN" sz="23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g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gROOT, gSystem, gStyle</a:t>
            </a: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Static data members begin with</a:t>
            </a:r>
            <a:r>
              <a:rPr kumimoji="0" lang="en-US" altLang="zh-CN" sz="23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fg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fgTokenClient </a:t>
            </a:r>
            <a:endParaRPr kumimoji="0" lang="en-US" altLang="zh-CN" sz="23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Enumeration types begin with </a:t>
            </a:r>
            <a:r>
              <a:rPr kumimoji="0" lang="en-US" altLang="zh-CN" sz="23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E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EColorLevel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Locals and parameters begin with a lower case: 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nbytes</a:t>
            </a: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kumimoji="0" lang="en-US" altLang="zh-CN" sz="2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Getters and setters :	</a:t>
            </a:r>
            <a:r>
              <a:rPr kumimoji="0" lang="en-US" altLang="zh-CN" sz="2300" b="1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Set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Last</a:t>
            </a:r>
            <a:r>
              <a:rPr kumimoji="0" lang="en-US" altLang="zh-CN" sz="23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(), </a:t>
            </a:r>
            <a:r>
              <a:rPr kumimoji="0" lang="en-US" altLang="zh-CN" sz="2300" b="1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Get</a:t>
            </a:r>
            <a:r>
              <a:rPr kumimoji="0" lang="en-US" altLang="zh-CN" sz="230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First</a:t>
            </a:r>
            <a:r>
              <a:rPr kumimoji="0" lang="en-US" altLang="zh-CN" sz="23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()</a:t>
            </a:r>
            <a:endParaRPr kumimoji="0" lang="zh-CN" altLang="en-US" sz="2300">
              <a:solidFill>
                <a:srgbClr val="0000CC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27088" y="5995988"/>
            <a:ext cx="535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understand the code better and quicker</a:t>
            </a:r>
            <a:r>
              <a:rPr lang="en-US" altLang="zh-CN" sz="2400" i="1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4539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61B13295-B341-4052-A15A-AD6B57AB50FB}" type="slidenum">
              <a:rPr lang="en-US" altLang="zh-CN" smtClean="0">
                <a:latin typeface="Tw Cen MT" pitchFamily="34" charset="0"/>
              </a:rPr>
              <a:pPr>
                <a:defRPr/>
              </a:pPr>
              <a:t>60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Datasets and Data Types</a:t>
            </a:r>
          </a:p>
        </p:txBody>
      </p:sp>
      <p:sp>
        <p:nvSpPr>
          <p:cNvPr id="36869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4319588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Implemented with </a:t>
            </a:r>
            <a:r>
              <a:rPr lang="en-US" altLang="zh-CN" sz="2000" b="1">
                <a:latin typeface="Courier New" pitchFamily="49" charset="0"/>
                <a:ea typeface="宋体" pitchFamily="2" charset="-122"/>
              </a:rPr>
              <a:t>TTrees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Current row represented by set of RooFit value objects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solidFill>
                  <a:srgbClr val="FF7A01"/>
                </a:solidFill>
                <a:ea typeface="宋体" pitchFamily="2" charset="-122"/>
              </a:rPr>
              <a:t>Unlimited number of dimensions (also binned)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solidFill>
                  <a:srgbClr val="FF7A01"/>
                </a:solidFill>
                <a:ea typeface="宋体" pitchFamily="2" charset="-122"/>
              </a:rPr>
              <a:t>Dimensions may be mix of real,discrete,or string values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Import data from existing ROOT types:</a:t>
            </a:r>
          </a:p>
          <a:p>
            <a:pPr lvl="1">
              <a:lnSpc>
                <a:spcPct val="90000"/>
              </a:lnSpc>
            </a:pPr>
            <a:r>
              <a:rPr lang="en-US" altLang="zh-CN" sz="1600" b="1">
                <a:latin typeface="Courier New" pitchFamily="49" charset="0"/>
                <a:ea typeface="宋体" pitchFamily="2" charset="-122"/>
              </a:rPr>
              <a:t>TTree, ASCII file</a:t>
            </a:r>
            <a:r>
              <a:rPr lang="en-US" altLang="zh-CN" sz="1600">
                <a:ea typeface="宋体" pitchFamily="2" charset="-122"/>
              </a:rPr>
              <a:t> </a:t>
            </a:r>
            <a:r>
              <a:rPr lang="en-US" altLang="zh-CN" sz="160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1600" b="1">
                <a:latin typeface="Courier New" pitchFamily="49" charset="0"/>
                <a:ea typeface="宋体" pitchFamily="2" charset="-122"/>
                <a:sym typeface="Wingdings" pitchFamily="2" charset="2"/>
              </a:rPr>
              <a:t>RooDataSet</a:t>
            </a:r>
          </a:p>
          <a:p>
            <a:pPr lvl="1">
              <a:lnSpc>
                <a:spcPct val="90000"/>
              </a:lnSpc>
            </a:pPr>
            <a:r>
              <a:rPr lang="en-US" altLang="zh-CN" sz="1600" b="1">
                <a:latin typeface="Courier New" pitchFamily="49" charset="0"/>
                <a:ea typeface="宋体" pitchFamily="2" charset="-122"/>
              </a:rPr>
              <a:t>THx, RooDataSet</a:t>
            </a:r>
            <a:r>
              <a:rPr lang="en-US" altLang="zh-CN" sz="160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1600" b="1">
                <a:latin typeface="Courier New" pitchFamily="49" charset="0"/>
                <a:ea typeface="宋体" pitchFamily="2" charset="-122"/>
                <a:sym typeface="Wingdings" pitchFamily="2" charset="2"/>
              </a:rPr>
              <a:t>RooDataHist</a:t>
            </a:r>
            <a:r>
              <a:rPr lang="en-US" altLang="zh-CN" sz="1800">
                <a:ea typeface="宋体" pitchFamily="2" charset="-122"/>
              </a:rPr>
              <a:t> </a:t>
            </a:r>
            <a:endParaRPr lang="zh-CN" altLang="en-US" sz="1800">
              <a:ea typeface="宋体" pitchFamily="2" charset="-122"/>
            </a:endParaRPr>
          </a:p>
        </p:txBody>
      </p:sp>
      <p:graphicFrame>
        <p:nvGraphicFramePr>
          <p:cNvPr id="916563" name="Group 83"/>
          <p:cNvGraphicFramePr>
            <a:graphicFrameLocks noGrp="1"/>
          </p:cNvGraphicFramePr>
          <p:nvPr/>
        </p:nvGraphicFramePr>
        <p:xfrm>
          <a:off x="3033713" y="1844675"/>
          <a:ext cx="1600200" cy="1475400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x</a:t>
                      </a:r>
                    </a:p>
                  </a:txBody>
                  <a:tcPr marL="18000" marR="18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y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z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wgt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A01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0.11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0.75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0.30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0.92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16562" name="Group 82"/>
          <p:cNvGraphicFramePr>
            <a:graphicFrameLocks noGrp="1"/>
          </p:cNvGraphicFramePr>
          <p:nvPr/>
        </p:nvGraphicFramePr>
        <p:xfrm>
          <a:off x="976313" y="1844675"/>
          <a:ext cx="990600" cy="1403400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x</a:t>
                      </a:r>
                    </a:p>
                  </a:txBody>
                  <a:tcPr marL="18000" marR="18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y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z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18000" marR="18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18000" marR="18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18000" marR="18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18000" marR="18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18000" marR="18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624513" y="1752600"/>
            <a:ext cx="1828800" cy="1676400"/>
            <a:chOff x="3744" y="960"/>
            <a:chExt cx="1056" cy="971"/>
          </a:xfrm>
        </p:grpSpPr>
        <p:pic>
          <p:nvPicPr>
            <p:cNvPr id="36939" name="Picture 63" descr="c_2d"/>
            <p:cNvPicPr>
              <a:picLocks noChangeAspect="1" noChangeArrowheads="1"/>
            </p:cNvPicPr>
            <p:nvPr/>
          </p:nvPicPr>
          <p:blipFill>
            <a:blip r:embed="rId3"/>
            <a:srcRect l="2280" t="9509" r="54395" b="5162"/>
            <a:stretch>
              <a:fillRect/>
            </a:stretch>
          </p:blipFill>
          <p:spPr bwMode="auto">
            <a:xfrm>
              <a:off x="3744" y="960"/>
              <a:ext cx="1056" cy="9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36940" name="Rectangle 64"/>
            <p:cNvSpPr>
              <a:spLocks noChangeArrowheads="1"/>
            </p:cNvSpPr>
            <p:nvPr/>
          </p:nvSpPr>
          <p:spPr bwMode="auto">
            <a:xfrm>
              <a:off x="4608" y="960"/>
              <a:ext cx="192" cy="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881313" y="1484313"/>
            <a:ext cx="216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0">
                <a:solidFill>
                  <a:schemeClr val="accent2"/>
                </a:solidFill>
              </a:rPr>
              <a:t>Weighted unbinned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6188075" y="1484313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chemeClr val="accent2"/>
                </a:solidFill>
              </a:rPr>
              <a:t>Binned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900113" y="1484313"/>
            <a:ext cx="114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chemeClr val="accent2"/>
                </a:solidFill>
              </a:rPr>
              <a:t>Unbinned</a:t>
            </a:r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1763713" y="3421063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Courier New" pitchFamily="49" charset="0"/>
              </a:rPr>
              <a:t>RooDataSet</a:t>
            </a: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5508625" y="3357563"/>
            <a:ext cx="168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FF0000"/>
                </a:solidFill>
                <a:latin typeface="Courier New" pitchFamily="49" charset="0"/>
              </a:rPr>
              <a:t>RooDataHist</a:t>
            </a:r>
          </a:p>
        </p:txBody>
      </p:sp>
      <p:sp>
        <p:nvSpPr>
          <p:cNvPr id="36934" name="Text Box 70"/>
          <p:cNvSpPr txBox="1">
            <a:spLocks noChangeArrowheads="1"/>
          </p:cNvSpPr>
          <p:nvPr/>
        </p:nvSpPr>
        <p:spPr bwMode="auto">
          <a:xfrm>
            <a:off x="3719513" y="4005263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Courier New" pitchFamily="49" charset="0"/>
              </a:rPr>
              <a:t>RooAbsData</a:t>
            </a:r>
          </a:p>
        </p:txBody>
      </p:sp>
      <p:sp>
        <p:nvSpPr>
          <p:cNvPr id="36935" name="AutoShape 71"/>
          <p:cNvSpPr>
            <a:spLocks/>
          </p:cNvSpPr>
          <p:nvPr/>
        </p:nvSpPr>
        <p:spPr bwMode="auto">
          <a:xfrm rot="-5400000">
            <a:off x="4325938" y="2451100"/>
            <a:ext cx="228600" cy="3048000"/>
          </a:xfrm>
          <a:prstGeom prst="leftBrace">
            <a:avLst>
              <a:gd name="adj1" fmla="val 11111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36" name="AutoShape 72"/>
          <p:cNvSpPr>
            <a:spLocks/>
          </p:cNvSpPr>
          <p:nvPr/>
        </p:nvSpPr>
        <p:spPr bwMode="auto">
          <a:xfrm rot="-5400000">
            <a:off x="2481263" y="2598738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37" name="AutoShape 73"/>
          <p:cNvSpPr>
            <a:spLocks noChangeArrowheads="1"/>
          </p:cNvSpPr>
          <p:nvPr/>
        </p:nvSpPr>
        <p:spPr bwMode="auto">
          <a:xfrm>
            <a:off x="6172200" y="3500438"/>
            <a:ext cx="2819400" cy="1447800"/>
          </a:xfrm>
          <a:prstGeom prst="cloudCallout">
            <a:avLst>
              <a:gd name="adj1" fmla="val -74718"/>
              <a:gd name="adj2" fmla="val -11403"/>
            </a:avLst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en-US" sz="2000" b="0"/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6386513" y="3797300"/>
            <a:ext cx="2451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accent2"/>
                </a:solidFill>
              </a:rPr>
              <a:t>Many RooFit methods </a:t>
            </a:r>
            <a:br>
              <a:rPr lang="en-US" altLang="zh-CN" sz="1400" b="0">
                <a:solidFill>
                  <a:schemeClr val="accent2"/>
                </a:solidFill>
              </a:rPr>
            </a:br>
            <a:r>
              <a:rPr lang="en-US" altLang="zh-CN" sz="1400" b="0">
                <a:solidFill>
                  <a:schemeClr val="accent2"/>
                </a:solidFill>
              </a:rPr>
              <a:t>accept this abstract data </a:t>
            </a:r>
            <a:br>
              <a:rPr lang="en-US" altLang="zh-CN" sz="1400" b="0">
                <a:solidFill>
                  <a:schemeClr val="accent2"/>
                </a:solidFill>
              </a:rPr>
            </a:br>
            <a:r>
              <a:rPr lang="en-US" altLang="zh-CN" sz="1400" b="0">
                <a:solidFill>
                  <a:schemeClr val="accent2"/>
                </a:solidFill>
              </a:rPr>
              <a:t>type </a:t>
            </a:r>
            <a:r>
              <a:rPr lang="en-US" altLang="zh-CN" sz="1400" b="0">
                <a:solidFill>
                  <a:schemeClr val="accent2"/>
                </a:solidFill>
                <a:sym typeface="Wingdings" pitchFamily="2" charset="2"/>
              </a:rPr>
              <a:t> Use data set </a:t>
            </a:r>
            <a:br>
              <a:rPr lang="en-US" altLang="zh-CN" sz="1400" b="0">
                <a:solidFill>
                  <a:schemeClr val="accent2"/>
                </a:solidFill>
                <a:sym typeface="Wingdings" pitchFamily="2" charset="2"/>
              </a:rPr>
            </a:br>
            <a:r>
              <a:rPr lang="en-US" altLang="zh-CN" sz="1400" b="0">
                <a:solidFill>
                  <a:schemeClr val="accent2"/>
                </a:solidFill>
                <a:sym typeface="Wingdings" pitchFamily="2" charset="2"/>
              </a:rPr>
              <a:t>types interchangeably</a:t>
            </a:r>
            <a:endParaRPr lang="en-US" altLang="zh-CN" sz="1400" b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81009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latin typeface="Tw Cen MT" pitchFamily="34" charset="0"/>
              </a:rPr>
              <a:t>国科大科创培训</a:t>
            </a:r>
            <a:r>
              <a:rPr lang="en-US" altLang="zh-CN">
                <a:latin typeface="Tw Cen MT" pitchFamily="34" charset="0"/>
              </a:rPr>
              <a:t>2020</a:t>
            </a:r>
          </a:p>
        </p:txBody>
      </p:sp>
      <p:sp>
        <p:nvSpPr>
          <p:cNvPr id="210947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8BE8C21F-40E8-40FD-AA7B-C29FED95B4A0}" type="slidenum">
              <a:rPr lang="en-US" altLang="zh-CN" smtClean="0">
                <a:latin typeface="Tw Cen MT" pitchFamily="34" charset="0"/>
              </a:rPr>
              <a:pPr>
                <a:defRPr/>
              </a:pPr>
              <a:t>61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749300" y="5194300"/>
            <a:ext cx="3441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0"/>
              <a:t> </a:t>
            </a:r>
            <a:r>
              <a:rPr lang="en-US" altLang="zh-CN" sz="800">
                <a:latin typeface="Courier New" pitchFamily="49" charset="0"/>
              </a:rPr>
              <a:t>COVARIANCE MATRIX CALCULATED SUCCESSFULLY</a:t>
            </a:r>
          </a:p>
          <a:p>
            <a:r>
              <a:rPr lang="en-US" altLang="zh-CN" sz="800">
                <a:latin typeface="Courier New" pitchFamily="49" charset="0"/>
              </a:rPr>
              <a:t> FCN=25054.9 FROM HESSE STATUS=OK 10 CALLS69 TOTAL</a:t>
            </a:r>
          </a:p>
          <a:p>
            <a:r>
              <a:rPr lang="en-US" altLang="zh-CN" sz="800">
                <a:latin typeface="Courier New" pitchFamily="49" charset="0"/>
              </a:rPr>
              <a:t> EDM=3.65627e-06STRATEGY= 1ERROR MATRIX ACCURATE</a:t>
            </a:r>
          </a:p>
          <a:p>
            <a:r>
              <a:rPr lang="en-US" altLang="zh-CN" sz="800">
                <a:latin typeface="Courier New" pitchFamily="49" charset="0"/>
              </a:rPr>
              <a:t>EXT PARAMETERINTERNALINTERNAL</a:t>
            </a:r>
          </a:p>
          <a:p>
            <a:r>
              <a:rPr lang="en-US" altLang="zh-CN" sz="800">
                <a:latin typeface="Courier New" pitchFamily="49" charset="0"/>
              </a:rPr>
              <a:t>NO. NAMEVALUEERROR STEP SIZE VALUE</a:t>
            </a:r>
          </a:p>
          <a:p>
            <a:r>
              <a:rPr lang="en-US" altLang="zh-CN" sz="800">
                <a:latin typeface="Courier New" pitchFamily="49" charset="0"/>
              </a:rPr>
              <a:t> 1mean-9.95558e-01 3.01321e-02 6.59595e-04-9.95558e-01</a:t>
            </a:r>
          </a:p>
          <a:p>
            <a:r>
              <a:rPr lang="en-US" altLang="zh-CN" sz="800">
                <a:latin typeface="Courier New" pitchFamily="49" charset="0"/>
              </a:rPr>
              <a:t> 2sigma2.99001e+00 2.20203e-02 9.66748e-05 2.99001e+00</a:t>
            </a:r>
          </a:p>
          <a:p>
            <a:r>
              <a:rPr lang="en-US" altLang="zh-CN" sz="800">
                <a:latin typeface="Courier New" pitchFamily="49" charset="0"/>
              </a:rPr>
              <a:t> ERR DEF= 0.5</a:t>
            </a:r>
          </a:p>
          <a:p>
            <a:r>
              <a:rPr lang="en-US" altLang="zh-CN" sz="800">
                <a:latin typeface="Courier New" pitchFamily="49" charset="0"/>
              </a:rPr>
              <a:t> EXTERNAL ERROR MATRIX.NDIM=25NPAR=2ERR DEF=0.5</a:t>
            </a:r>
          </a:p>
          <a:p>
            <a:r>
              <a:rPr lang="en-US" altLang="zh-CN" sz="800">
                <a:latin typeface="Courier New" pitchFamily="49" charset="0"/>
              </a:rPr>
              <a:t>9.079e-04 -1.787e-05</a:t>
            </a:r>
          </a:p>
          <a:p>
            <a:r>
              <a:rPr lang="en-US" altLang="zh-CN" sz="800">
                <a:latin typeface="Courier New" pitchFamily="49" charset="0"/>
              </a:rPr>
              <a:t> -1.787e-054.849e-04 </a:t>
            </a: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 rot="2700000">
            <a:off x="5779294" y="2472531"/>
            <a:ext cx="533400" cy="2033588"/>
          </a:xfrm>
          <a:prstGeom prst="downArrow">
            <a:avLst>
              <a:gd name="adj1" fmla="val 50000"/>
              <a:gd name="adj2" fmla="val 9531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918" name="Picture 4" descr="gauss_data"/>
          <p:cNvPicPr>
            <a:picLocks noChangeAspect="1" noChangeArrowheads="1"/>
          </p:cNvPicPr>
          <p:nvPr/>
        </p:nvPicPr>
        <p:blipFill>
          <a:blip r:embed="rId3"/>
          <a:srcRect t="7761" r="7895" b="3880"/>
          <a:stretch>
            <a:fillRect/>
          </a:stretch>
        </p:blipFill>
        <p:spPr bwMode="auto">
          <a:xfrm>
            <a:off x="4953000" y="1851025"/>
            <a:ext cx="2667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5"/>
          <p:cNvSpPr>
            <a:spLocks noChangeArrowheads="1"/>
          </p:cNvSpPr>
          <p:nvPr/>
        </p:nvSpPr>
        <p:spPr bwMode="auto">
          <a:xfrm rot="-2700000">
            <a:off x="3200400" y="3170238"/>
            <a:ext cx="533400" cy="1195387"/>
          </a:xfrm>
          <a:prstGeom prst="downArrow">
            <a:avLst>
              <a:gd name="adj1" fmla="val 50000"/>
              <a:gd name="adj2" fmla="val 5602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0" name="Rectangle 6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534400" cy="892175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Fitting</a:t>
            </a:r>
          </a:p>
        </p:txBody>
      </p:sp>
      <p:pic>
        <p:nvPicPr>
          <p:cNvPr id="38921" name="Picture 7" descr="gauss"/>
          <p:cNvPicPr>
            <a:picLocks noChangeAspect="1" noChangeArrowheads="1"/>
          </p:cNvPicPr>
          <p:nvPr/>
        </p:nvPicPr>
        <p:blipFill>
          <a:blip r:embed="rId4"/>
          <a:srcRect b="4071"/>
          <a:stretch>
            <a:fillRect/>
          </a:stretch>
        </p:blipFill>
        <p:spPr bwMode="auto">
          <a:xfrm>
            <a:off x="1355725" y="1774825"/>
            <a:ext cx="27590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gauss_fit"/>
          <p:cNvPicPr>
            <a:picLocks noChangeAspect="1" noChangeArrowheads="1"/>
          </p:cNvPicPr>
          <p:nvPr/>
        </p:nvPicPr>
        <p:blipFill>
          <a:blip r:embed="rId5"/>
          <a:srcRect l="47496"/>
          <a:stretch>
            <a:fillRect/>
          </a:stretch>
        </p:blipFill>
        <p:spPr bwMode="auto">
          <a:xfrm>
            <a:off x="5734050" y="4652963"/>
            <a:ext cx="24384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1981200" y="4173538"/>
            <a:ext cx="3754438" cy="361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fitResult</a:t>
            </a:r>
            <a:r>
              <a:rPr lang="en-US" altLang="zh-CN" sz="1600" b="0">
                <a:latin typeface="Courier New" pitchFamily="49" charset="0"/>
              </a:rPr>
              <a:t> = 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gauss</a:t>
            </a:r>
            <a:r>
              <a:rPr lang="en-US" altLang="zh-CN" sz="1600" b="0">
                <a:latin typeface="Courier New" pitchFamily="49" charset="0"/>
              </a:rPr>
              <a:t>.fitTo(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data</a:t>
            </a:r>
            <a:r>
              <a:rPr lang="en-US" altLang="zh-CN" sz="1600" b="0">
                <a:latin typeface="Courier New" pitchFamily="49" charset="0"/>
              </a:rPr>
              <a:t>)</a:t>
            </a:r>
          </a:p>
        </p:txBody>
      </p:sp>
      <p:sp>
        <p:nvSpPr>
          <p:cNvPr id="38924" name="Rectangle 10"/>
          <p:cNvSpPr>
            <a:spLocks noChangeArrowheads="1"/>
          </p:cNvSpPr>
          <p:nvPr/>
        </p:nvSpPr>
        <p:spPr bwMode="auto">
          <a:xfrm>
            <a:off x="7924800" y="6019800"/>
            <a:ext cx="838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000" b="0"/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2217738" y="297815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FF7A01"/>
                </a:solidFill>
              </a:rPr>
              <a:t>PDF</a:t>
            </a: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5715000" y="3070225"/>
            <a:ext cx="1166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FF7A01"/>
                </a:solidFill>
              </a:rPr>
              <a:t>Dataset</a:t>
            </a: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6592888" y="6008688"/>
            <a:ext cx="50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FF7A01"/>
                </a:solidFill>
              </a:rPr>
              <a:t>Fit</a:t>
            </a: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2365375" y="1412875"/>
            <a:ext cx="4589463" cy="346075"/>
          </a:xfrm>
          <a:prstGeom prst="rect">
            <a:avLst/>
          </a:prstGeom>
          <a:solidFill>
            <a:srgbClr val="FFFFCC"/>
          </a:solidFill>
          <a:ln w="9525">
            <a:solidFill>
              <a:srgbClr val="FF7A0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0" i="1">
                <a:solidFill>
                  <a:srgbClr val="FF7A01"/>
                </a:solidFill>
              </a:rPr>
              <a:t>Given </a:t>
            </a:r>
            <a:r>
              <a:rPr lang="en-US" altLang="zh-CN" sz="1600" i="1">
                <a:solidFill>
                  <a:srgbClr val="FF7A01"/>
                </a:solidFill>
              </a:rPr>
              <a:t>any</a:t>
            </a:r>
            <a:r>
              <a:rPr lang="en-US" altLang="zh-CN" sz="1600" b="0" i="1">
                <a:solidFill>
                  <a:srgbClr val="FF7A01"/>
                </a:solidFill>
              </a:rPr>
              <a:t> PDF, fitting is a 1-line operation</a:t>
            </a:r>
          </a:p>
        </p:txBody>
      </p:sp>
      <p:sp>
        <p:nvSpPr>
          <p:cNvPr id="38929" name="AutoShape 15"/>
          <p:cNvSpPr>
            <a:spLocks noChangeArrowheads="1"/>
          </p:cNvSpPr>
          <p:nvPr/>
        </p:nvSpPr>
        <p:spPr bwMode="auto">
          <a:xfrm>
            <a:off x="2339975" y="4652963"/>
            <a:ext cx="533400" cy="647700"/>
          </a:xfrm>
          <a:prstGeom prst="downArrow">
            <a:avLst>
              <a:gd name="adj1" fmla="val 46426"/>
              <a:gd name="adj2" fmla="val 4645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0" name="AutoShape 16"/>
          <p:cNvSpPr>
            <a:spLocks noChangeArrowheads="1"/>
          </p:cNvSpPr>
          <p:nvPr/>
        </p:nvSpPr>
        <p:spPr bwMode="auto">
          <a:xfrm>
            <a:off x="6173788" y="3898900"/>
            <a:ext cx="2286000" cy="609600"/>
          </a:xfrm>
          <a:prstGeom prst="wedgeRoundRectCallout">
            <a:avLst>
              <a:gd name="adj1" fmla="val -68472"/>
              <a:gd name="adj2" fmla="val 31250"/>
              <a:gd name="adj3" fmla="val 16667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0" i="1">
                <a:solidFill>
                  <a:schemeClr val="accent2"/>
                </a:solidFill>
              </a:rPr>
              <a:t>Fit result reflected in parameters of </a:t>
            </a:r>
            <a:r>
              <a:rPr lang="en-US" altLang="zh-CN" sz="1400">
                <a:solidFill>
                  <a:schemeClr val="accent2"/>
                </a:solidFill>
                <a:latin typeface="Courier New" pitchFamily="49" charset="0"/>
              </a:rPr>
              <a:t>gauss</a:t>
            </a:r>
          </a:p>
        </p:txBody>
      </p:sp>
      <p:sp>
        <p:nvSpPr>
          <p:cNvPr id="38931" name="AutoShape 17"/>
          <p:cNvSpPr>
            <a:spLocks noChangeArrowheads="1"/>
          </p:cNvSpPr>
          <p:nvPr/>
        </p:nvSpPr>
        <p:spPr bwMode="auto">
          <a:xfrm>
            <a:off x="152400" y="3860800"/>
            <a:ext cx="1524000" cy="1447800"/>
          </a:xfrm>
          <a:prstGeom prst="wedgeRoundRectCallout">
            <a:avLst>
              <a:gd name="adj1" fmla="val 69481"/>
              <a:gd name="adj2" fmla="val -16449"/>
              <a:gd name="adj3" fmla="val 16667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>
                <a:solidFill>
                  <a:schemeClr val="accent2"/>
                </a:solidFill>
                <a:latin typeface="Courier New" pitchFamily="49" charset="0"/>
              </a:rPr>
              <a:t>fitResult</a:t>
            </a:r>
            <a:r>
              <a:rPr lang="en-US" altLang="zh-CN" sz="1400" b="0" i="1">
                <a:solidFill>
                  <a:schemeClr val="accent2"/>
                </a:solidFill>
              </a:rPr>
              <a:t> stores snapshot of parameters,</a:t>
            </a:r>
            <a:br>
              <a:rPr lang="en-US" altLang="zh-CN" sz="1400" b="0" i="1">
                <a:solidFill>
                  <a:schemeClr val="accent2"/>
                </a:solidFill>
              </a:rPr>
            </a:br>
            <a:r>
              <a:rPr lang="en-US" altLang="zh-CN" sz="1400" b="0" i="1">
                <a:solidFill>
                  <a:schemeClr val="accent2"/>
                </a:solidFill>
              </a:rPr>
              <a:t>correlation matrix etc…</a:t>
            </a:r>
          </a:p>
        </p:txBody>
      </p:sp>
    </p:spTree>
    <p:extLst>
      <p:ext uri="{BB962C8B-B14F-4D97-AF65-F5344CB8AC3E}">
        <p14:creationId xmlns:p14="http://schemas.microsoft.com/office/powerpoint/2010/main" val="566256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336B36CD-6EA0-4ABD-B0F6-E958EE636A36}" type="slidenum">
              <a:rPr lang="en-US" altLang="zh-CN" smtClean="0">
                <a:latin typeface="Tw Cen MT" pitchFamily="34" charset="0"/>
              </a:rPr>
              <a:pPr>
                <a:defRPr/>
              </a:pPr>
              <a:t>62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3994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Fitting</a:t>
            </a:r>
          </a:p>
        </p:txBody>
      </p:sp>
      <p:sp>
        <p:nvSpPr>
          <p:cNvPr id="3994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471613"/>
            <a:ext cx="8964612" cy="538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100">
                <a:ea typeface="宋体" pitchFamily="2" charset="-122"/>
              </a:rPr>
              <a:t>RooFit provides out-of-the-box support for</a:t>
            </a:r>
          </a:p>
          <a:p>
            <a:pPr lvl="1">
              <a:lnSpc>
                <a:spcPct val="90000"/>
              </a:lnSpc>
            </a:pPr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Unbinned maximum likelihood fit</a:t>
            </a:r>
            <a:r>
              <a:rPr lang="en-US" altLang="zh-CN" sz="2000">
                <a:ea typeface="宋体" pitchFamily="2" charset="-122"/>
              </a:rPr>
              <a:t> [ PDF &amp; unbinned dataset ]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Unbinned </a:t>
            </a:r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weighted</a:t>
            </a:r>
            <a:r>
              <a:rPr lang="en-US" altLang="zh-CN" sz="2000">
                <a:ea typeface="宋体" pitchFamily="2" charset="-122"/>
              </a:rPr>
              <a:t> maximum likelihood fit [ PDF &amp; weighted unbinned dataset ]</a:t>
            </a:r>
          </a:p>
          <a:p>
            <a:pPr lvl="1">
              <a:lnSpc>
                <a:spcPct val="90000"/>
              </a:lnSpc>
            </a:pPr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Binned</a:t>
            </a:r>
            <a:r>
              <a:rPr lang="en-US" altLang="zh-CN" sz="2000">
                <a:ea typeface="宋体" pitchFamily="2" charset="-122"/>
              </a:rPr>
              <a:t> maximum likelihood fit [ PDF &amp; binned dataset ]</a:t>
            </a:r>
          </a:p>
          <a:p>
            <a:pPr lvl="1">
              <a:lnSpc>
                <a:spcPct val="90000"/>
              </a:lnSpc>
            </a:pPr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Extended</a:t>
            </a:r>
            <a:r>
              <a:rPr lang="en-US" altLang="zh-CN" sz="2000">
                <a:ea typeface="宋体" pitchFamily="2" charset="-122"/>
              </a:rPr>
              <a:t> maximum likelihood fit (binned, unbinned, unbinned weighted)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Binned </a:t>
            </a:r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chi-square</a:t>
            </a:r>
            <a:r>
              <a:rPr lang="en-US" altLang="zh-CN" sz="2000">
                <a:ea typeface="宋体" pitchFamily="2" charset="-122"/>
              </a:rPr>
              <a:t> fit [ PDF &amp; binned dataset ]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Support for other user-defined goodness-of-fit quantities</a:t>
            </a:r>
          </a:p>
          <a:p>
            <a:pPr>
              <a:lnSpc>
                <a:spcPct val="90000"/>
              </a:lnSpc>
            </a:pPr>
            <a:r>
              <a:rPr lang="en-US" altLang="zh-CN" sz="2100">
                <a:ea typeface="宋体" pitchFamily="2" charset="-122"/>
              </a:rPr>
              <a:t>Easy to add additional terms to fit function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Penalty terms, Lagrange multiplier etc.</a:t>
            </a:r>
          </a:p>
          <a:p>
            <a:pPr>
              <a:lnSpc>
                <a:spcPct val="90000"/>
              </a:lnSpc>
            </a:pPr>
            <a:r>
              <a:rPr lang="en-US" altLang="zh-CN" sz="2100">
                <a:ea typeface="宋体" pitchFamily="2" charset="-122"/>
              </a:rPr>
              <a:t>Seamless integration of MINUIT with RooFit objects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rgbClr val="FF7A01"/>
                </a:solidFill>
                <a:ea typeface="宋体" pitchFamily="2" charset="-122"/>
              </a:rPr>
              <a:t>Interactive MINUIT </a:t>
            </a:r>
            <a:r>
              <a:rPr lang="en-US" altLang="zh-CN" sz="2000">
                <a:ea typeface="宋体" pitchFamily="2" charset="-122"/>
              </a:rPr>
              <a:t>sessions possible </a:t>
            </a:r>
            <a:br>
              <a:rPr lang="en-US" altLang="zh-CN" sz="2000">
                <a:ea typeface="宋体" pitchFamily="2" charset="-122"/>
              </a:rPr>
            </a:br>
            <a:r>
              <a:rPr lang="en-US" altLang="zh-CN" sz="2000">
                <a:ea typeface="宋体" pitchFamily="2" charset="-122"/>
              </a:rPr>
              <a:t>from</a:t>
            </a:r>
            <a:r>
              <a:rPr lang="en-US" altLang="zh-CN" sz="2000">
                <a:solidFill>
                  <a:srgbClr val="FF7A01"/>
                </a:solidFill>
                <a:ea typeface="宋体" pitchFamily="2" charset="-122"/>
              </a:rPr>
              <a:t> ROOT command line (in C++)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Full fit output, including correlation matrix, </a:t>
            </a:r>
            <a:br>
              <a:rPr lang="en-US" altLang="zh-CN" sz="2000">
                <a:ea typeface="宋体" pitchFamily="2" charset="-122"/>
              </a:rPr>
            </a:br>
            <a:r>
              <a:rPr lang="en-US" altLang="zh-CN" sz="2000">
                <a:ea typeface="宋体" pitchFamily="2" charset="-122"/>
              </a:rPr>
              <a:t>savable for easy access later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Graphical analysis of correlation matrix elements</a:t>
            </a:r>
          </a:p>
        </p:txBody>
      </p:sp>
      <p:pic>
        <p:nvPicPr>
          <p:cNvPr id="39942" name="Picture 4" descr="sampler"/>
          <p:cNvPicPr>
            <a:picLocks noChangeAspect="1" noChangeArrowheads="1"/>
          </p:cNvPicPr>
          <p:nvPr/>
        </p:nvPicPr>
        <p:blipFill>
          <a:blip r:embed="rId3"/>
          <a:srcRect l="71530"/>
          <a:stretch>
            <a:fillRect/>
          </a:stretch>
        </p:blipFill>
        <p:spPr bwMode="auto">
          <a:xfrm>
            <a:off x="7021513" y="4797425"/>
            <a:ext cx="17986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Freeform 5"/>
          <p:cNvSpPr>
            <a:spLocks/>
          </p:cNvSpPr>
          <p:nvPr/>
        </p:nvSpPr>
        <p:spPr bwMode="auto">
          <a:xfrm>
            <a:off x="5580063" y="5734050"/>
            <a:ext cx="1368425" cy="558800"/>
          </a:xfrm>
          <a:custGeom>
            <a:avLst/>
            <a:gdLst>
              <a:gd name="T0" fmla="*/ 0 w 672"/>
              <a:gd name="T1" fmla="*/ 2147483647 h 216"/>
              <a:gd name="T2" fmla="*/ 2147483647 w 672"/>
              <a:gd name="T3" fmla="*/ 2147483647 h 216"/>
              <a:gd name="T4" fmla="*/ 2147483647 w 672"/>
              <a:gd name="T5" fmla="*/ 2147483647 h 216"/>
              <a:gd name="T6" fmla="*/ 0 60000 65536"/>
              <a:gd name="T7" fmla="*/ 0 60000 65536"/>
              <a:gd name="T8" fmla="*/ 0 60000 65536"/>
              <a:gd name="T9" fmla="*/ 0 w 672"/>
              <a:gd name="T10" fmla="*/ 0 h 216"/>
              <a:gd name="T11" fmla="*/ 672 w 672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16">
                <a:moveTo>
                  <a:pt x="0" y="216"/>
                </a:moveTo>
                <a:cubicBezTo>
                  <a:pt x="112" y="132"/>
                  <a:pt x="224" y="48"/>
                  <a:pt x="336" y="24"/>
                </a:cubicBezTo>
                <a:cubicBezTo>
                  <a:pt x="448" y="0"/>
                  <a:pt x="560" y="36"/>
                  <a:pt x="672" y="72"/>
                </a:cubicBezTo>
              </a:path>
            </a:pathLst>
          </a:custGeom>
          <a:noFill/>
          <a:ln w="25400">
            <a:solidFill>
              <a:srgbClr val="FF7A01"/>
            </a:solidFill>
            <a:prstDash val="sysDot"/>
            <a:round/>
            <a:headEnd/>
            <a:tailEnd type="triangl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209218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FCAFA3A3-69DC-44AD-9022-8D33DD432EFD}" type="slidenum">
              <a:rPr lang="en-US" altLang="zh-CN" smtClean="0">
                <a:latin typeface="Tw Cen MT" pitchFamily="34" charset="0"/>
              </a:rPr>
              <a:pPr>
                <a:defRPr/>
              </a:pPr>
              <a:t>63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4198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534400" cy="892175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Event Generation</a:t>
            </a:r>
          </a:p>
        </p:txBody>
      </p:sp>
      <p:pic>
        <p:nvPicPr>
          <p:cNvPr id="41989" name="Picture 3" descr="gau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71625"/>
            <a:ext cx="36576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 descr="gauss_d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60800"/>
            <a:ext cx="4114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AutoShape 5"/>
          <p:cNvSpPr>
            <a:spLocks noChangeArrowheads="1"/>
          </p:cNvSpPr>
          <p:nvPr/>
        </p:nvSpPr>
        <p:spPr bwMode="auto">
          <a:xfrm>
            <a:off x="5791200" y="3857625"/>
            <a:ext cx="533400" cy="939800"/>
          </a:xfrm>
          <a:prstGeom prst="downArrow">
            <a:avLst>
              <a:gd name="adj1" fmla="val 50000"/>
              <a:gd name="adj2" fmla="val 44048"/>
            </a:avLst>
          </a:prstGeom>
          <a:solidFill>
            <a:srgbClr val="FF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5148263" y="4797425"/>
            <a:ext cx="3754437" cy="3619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data</a:t>
            </a:r>
            <a:r>
              <a:rPr lang="en-US" altLang="zh-CN" sz="1600" b="0">
                <a:latin typeface="Courier New" pitchFamily="49" charset="0"/>
              </a:rPr>
              <a:t> = </a:t>
            </a:r>
            <a:r>
              <a:rPr lang="en-US" altLang="zh-CN" sz="1600">
                <a:solidFill>
                  <a:srgbClr val="FF0000"/>
                </a:solidFill>
                <a:latin typeface="Courier New" pitchFamily="49" charset="0"/>
              </a:rPr>
              <a:t>gauss</a:t>
            </a:r>
            <a:r>
              <a:rPr lang="en-US" altLang="zh-CN" sz="1600" b="0">
                <a:latin typeface="Courier New" pitchFamily="49" charset="0"/>
              </a:rPr>
              <a:t>.generate(x,1000)</a:t>
            </a: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755650" y="2636838"/>
            <a:ext cx="3611563" cy="590550"/>
          </a:xfrm>
          <a:prstGeom prst="rect">
            <a:avLst/>
          </a:prstGeom>
          <a:solidFill>
            <a:srgbClr val="FFFFCC"/>
          </a:solidFill>
          <a:ln w="9525">
            <a:solidFill>
              <a:srgbClr val="FF7A0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0" i="1">
                <a:solidFill>
                  <a:srgbClr val="FF7A01"/>
                </a:solidFill>
              </a:rPr>
              <a:t>Given </a:t>
            </a:r>
            <a:r>
              <a:rPr lang="en-US" altLang="zh-CN" sz="1600" i="1">
                <a:solidFill>
                  <a:srgbClr val="FF7A01"/>
                </a:solidFill>
              </a:rPr>
              <a:t>any</a:t>
            </a:r>
            <a:r>
              <a:rPr lang="en-US" altLang="zh-CN" sz="1600" b="0" i="1">
                <a:solidFill>
                  <a:srgbClr val="FF7A01"/>
                </a:solidFill>
              </a:rPr>
              <a:t> PDF, Toy Monte Carlo </a:t>
            </a:r>
            <a:br>
              <a:rPr lang="en-US" altLang="zh-CN" sz="1600" b="0" i="1">
                <a:solidFill>
                  <a:srgbClr val="FF7A01"/>
                </a:solidFill>
              </a:rPr>
            </a:br>
            <a:r>
              <a:rPr lang="en-US" altLang="zh-CN" sz="1600" b="0" i="1">
                <a:solidFill>
                  <a:srgbClr val="FF7A01"/>
                </a:solidFill>
              </a:rPr>
              <a:t>generation Is a 1-line operations</a:t>
            </a: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7380288" y="206057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FF7A01"/>
                </a:solidFill>
              </a:rPr>
              <a:t>PDF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1981200" y="5638800"/>
            <a:ext cx="1166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FF7A01"/>
                </a:solidFill>
              </a:rPr>
              <a:t>Dataset</a:t>
            </a:r>
          </a:p>
        </p:txBody>
      </p:sp>
      <p:sp>
        <p:nvSpPr>
          <p:cNvPr id="41996" name="AutoShape 10"/>
          <p:cNvSpPr>
            <a:spLocks noChangeArrowheads="1"/>
          </p:cNvSpPr>
          <p:nvPr/>
        </p:nvSpPr>
        <p:spPr bwMode="auto">
          <a:xfrm rot="10800000">
            <a:off x="4427538" y="5229225"/>
            <a:ext cx="1787525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86217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C5019CC-C681-4594-8093-15D373C5CC9B}" type="slidenum">
              <a:rPr lang="en-US" altLang="zh-CN" smtClean="0">
                <a:latin typeface="Tw Cen MT" pitchFamily="34" charset="0"/>
              </a:rPr>
              <a:pPr>
                <a:defRPr/>
              </a:pPr>
              <a:t>64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2053" name="AutoShape 2"/>
          <p:cNvSpPr>
            <a:spLocks noChangeArrowheads="1"/>
          </p:cNvSpPr>
          <p:nvPr/>
        </p:nvSpPr>
        <p:spPr bwMode="auto">
          <a:xfrm>
            <a:off x="3962400" y="4495800"/>
            <a:ext cx="4876800" cy="1828800"/>
          </a:xfrm>
          <a:prstGeom prst="wedgeRoundRectCallout">
            <a:avLst>
              <a:gd name="adj1" fmla="val -37694"/>
              <a:gd name="adj2" fmla="val -68144"/>
              <a:gd name="adj3" fmla="val 16667"/>
            </a:avLst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sz="1400" b="0"/>
          </a:p>
        </p:txBody>
      </p:sp>
      <p:sp>
        <p:nvSpPr>
          <p:cNvPr id="2054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Plotting Support</a:t>
            </a:r>
          </a:p>
        </p:txBody>
      </p:sp>
      <p:sp>
        <p:nvSpPr>
          <p:cNvPr id="2055" name="Rectangle 4"/>
          <p:cNvSpPr>
            <a:spLocks noGrp="1"/>
          </p:cNvSpPr>
          <p:nvPr>
            <p:ph type="body" idx="4294967295"/>
          </p:nvPr>
        </p:nvSpPr>
        <p:spPr>
          <a:xfrm>
            <a:off x="107950" y="1408113"/>
            <a:ext cx="8856663" cy="5334000"/>
          </a:xfrm>
        </p:spPr>
        <p:txBody>
          <a:bodyPr/>
          <a:lstStyle/>
          <a:p>
            <a:r>
              <a:rPr lang="en-US" altLang="zh-CN" sz="2500">
                <a:ea typeface="宋体" pitchFamily="2" charset="-122"/>
              </a:rPr>
              <a:t>Plot container class holds all elements of 1D plot together</a:t>
            </a:r>
          </a:p>
          <a:p>
            <a:pPr lvl="1"/>
            <a:r>
              <a:rPr lang="en-US" altLang="zh-CN" sz="2200">
                <a:ea typeface="宋体" pitchFamily="2" charset="-122"/>
              </a:rPr>
              <a:t>Histograms of datasets, PDF projections, text boxes, arrow,</a:t>
            </a:r>
            <a:r>
              <a:rPr lang="en-US" altLang="zh-CN" sz="2200">
                <a:latin typeface="Verdana" pitchFamily="34" charset="0"/>
                <a:ea typeface="宋体" pitchFamily="2" charset="-122"/>
              </a:rPr>
              <a:t>…</a:t>
            </a:r>
            <a:endParaRPr lang="en-US" altLang="zh-CN" sz="2200">
              <a:ea typeface="宋体" pitchFamily="2" charset="-122"/>
            </a:endParaRPr>
          </a:p>
        </p:txBody>
      </p:sp>
      <p:pic>
        <p:nvPicPr>
          <p:cNvPr id="2056" name="Picture 5" descr="c8"/>
          <p:cNvPicPr>
            <a:picLocks noChangeAspect="1" noChangeArrowheads="1"/>
          </p:cNvPicPr>
          <p:nvPr/>
        </p:nvPicPr>
        <p:blipFill>
          <a:blip r:embed="rId4"/>
          <a:srcRect t="69904"/>
          <a:stretch>
            <a:fillRect/>
          </a:stretch>
        </p:blipFill>
        <p:spPr bwMode="auto">
          <a:xfrm>
            <a:off x="373063" y="3729038"/>
            <a:ext cx="3513137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050925" y="13017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000" b="0"/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3962400" y="46482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0"/>
              <a:t>For multi-dimensional PDFs:</a:t>
            </a:r>
            <a:r>
              <a:rPr lang="en-US" altLang="zh-CN" sz="1400" b="0">
                <a:solidFill>
                  <a:srgbClr val="FF7A01"/>
                </a:solidFill>
              </a:rPr>
              <a:t> </a:t>
            </a:r>
            <a:br>
              <a:rPr lang="en-US" altLang="zh-CN" sz="1400" b="0">
                <a:solidFill>
                  <a:srgbClr val="FF7A01"/>
                </a:solidFill>
              </a:rPr>
            </a:br>
            <a:r>
              <a:rPr lang="en-US" altLang="zh-CN" sz="1400" b="0">
                <a:solidFill>
                  <a:srgbClr val="FF7A01"/>
                </a:solidFill>
              </a:rPr>
              <a:t>appropriate 1-dimensional projection is automatically created:</a:t>
            </a:r>
            <a:endParaRPr lang="en-US" altLang="zh-CN" sz="1400" b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648200" y="5334000"/>
          <a:ext cx="36750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5" imgW="2323800" imgH="558720" progId="Equation.3">
                  <p:embed/>
                </p:oleObj>
              </mc:Choice>
              <mc:Fallback>
                <p:oleObj name="Equation" r:id="rId5" imgW="2323800" imgH="558720" progId="Equation.3">
                  <p:embed/>
                  <p:pic>
                    <p:nvPicPr>
                      <p:cNvPr id="20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34000"/>
                        <a:ext cx="3675063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3733800" y="3810000"/>
            <a:ext cx="2654300" cy="361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pdf-&gt;plotOn(frame) ;</a:t>
            </a:r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971550" y="3141663"/>
            <a:ext cx="2776538" cy="361950"/>
          </a:xfrm>
          <a:prstGeom prst="rect">
            <a:avLst/>
          </a:prstGeom>
          <a:solidFill>
            <a:srgbClr val="FFFFCC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data-&gt;plotOn(frame) ;</a:t>
            </a:r>
          </a:p>
        </p:txBody>
      </p:sp>
      <p:sp>
        <p:nvSpPr>
          <p:cNvPr id="2061" name="Freeform 11"/>
          <p:cNvSpPr>
            <a:spLocks/>
          </p:cNvSpPr>
          <p:nvPr/>
        </p:nvSpPr>
        <p:spPr bwMode="auto">
          <a:xfrm>
            <a:off x="958850" y="3573463"/>
            <a:ext cx="717550" cy="1150937"/>
          </a:xfrm>
          <a:custGeom>
            <a:avLst/>
            <a:gdLst>
              <a:gd name="T0" fmla="*/ 2147483647 w 452"/>
              <a:gd name="T1" fmla="*/ 0 h 1047"/>
              <a:gd name="T2" fmla="*/ 2147483647 w 452"/>
              <a:gd name="T3" fmla="*/ 2147483647 h 1047"/>
              <a:gd name="T4" fmla="*/ 2147483647 w 452"/>
              <a:gd name="T5" fmla="*/ 2147483647 h 1047"/>
              <a:gd name="T6" fmla="*/ 0 60000 65536"/>
              <a:gd name="T7" fmla="*/ 0 60000 65536"/>
              <a:gd name="T8" fmla="*/ 0 60000 65536"/>
              <a:gd name="T9" fmla="*/ 0 w 452"/>
              <a:gd name="T10" fmla="*/ 0 h 1047"/>
              <a:gd name="T11" fmla="*/ 452 w 452"/>
              <a:gd name="T12" fmla="*/ 1047 h 10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2" h="1047">
                <a:moveTo>
                  <a:pt x="325" y="0"/>
                </a:moveTo>
                <a:cubicBezTo>
                  <a:pt x="274" y="96"/>
                  <a:pt x="0" y="402"/>
                  <a:pt x="21" y="576"/>
                </a:cubicBezTo>
                <a:cubicBezTo>
                  <a:pt x="42" y="750"/>
                  <a:pt x="362" y="949"/>
                  <a:pt x="452" y="1047"/>
                </a:cubicBezTo>
              </a:path>
            </a:pathLst>
          </a:custGeom>
          <a:noFill/>
          <a:ln w="25400">
            <a:solidFill>
              <a:srgbClr val="FF7A0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2" name="Oval 12"/>
          <p:cNvSpPr>
            <a:spLocks noChangeArrowheads="1"/>
          </p:cNvSpPr>
          <p:nvPr/>
        </p:nvSpPr>
        <p:spPr bwMode="auto">
          <a:xfrm>
            <a:off x="1676400" y="4648200"/>
            <a:ext cx="228600" cy="228600"/>
          </a:xfrm>
          <a:prstGeom prst="ellipse">
            <a:avLst/>
          </a:prstGeom>
          <a:noFill/>
          <a:ln w="25400">
            <a:solidFill>
              <a:srgbClr val="FF7A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3" name="Freeform 13"/>
          <p:cNvSpPr>
            <a:spLocks/>
          </p:cNvSpPr>
          <p:nvPr/>
        </p:nvSpPr>
        <p:spPr bwMode="auto">
          <a:xfrm>
            <a:off x="2362200" y="3892550"/>
            <a:ext cx="1363663" cy="298450"/>
          </a:xfrm>
          <a:custGeom>
            <a:avLst/>
            <a:gdLst>
              <a:gd name="T0" fmla="*/ 2147483647 w 859"/>
              <a:gd name="T1" fmla="*/ 2147483647 h 188"/>
              <a:gd name="T2" fmla="*/ 2147483647 w 859"/>
              <a:gd name="T3" fmla="*/ 2147483647 h 188"/>
              <a:gd name="T4" fmla="*/ 0 w 859"/>
              <a:gd name="T5" fmla="*/ 2147483647 h 188"/>
              <a:gd name="T6" fmla="*/ 0 60000 65536"/>
              <a:gd name="T7" fmla="*/ 0 60000 65536"/>
              <a:gd name="T8" fmla="*/ 0 60000 65536"/>
              <a:gd name="T9" fmla="*/ 0 w 859"/>
              <a:gd name="T10" fmla="*/ 0 h 188"/>
              <a:gd name="T11" fmla="*/ 859 w 859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9" h="188">
                <a:moveTo>
                  <a:pt x="859" y="69"/>
                </a:moveTo>
                <a:cubicBezTo>
                  <a:pt x="780" y="61"/>
                  <a:pt x="530" y="0"/>
                  <a:pt x="387" y="20"/>
                </a:cubicBezTo>
                <a:cubicBezTo>
                  <a:pt x="244" y="40"/>
                  <a:pt x="81" y="153"/>
                  <a:pt x="0" y="188"/>
                </a:cubicBezTo>
              </a:path>
            </a:pathLst>
          </a:custGeom>
          <a:noFill/>
          <a:ln w="25400">
            <a:solidFill>
              <a:srgbClr val="FF7A01"/>
            </a:solidFill>
            <a:prstDash val="sysDot"/>
            <a:round/>
            <a:headEnd/>
            <a:tailEnd type="triangl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4" name="AutoShape 14"/>
          <p:cNvSpPr>
            <a:spLocks noChangeArrowheads="1"/>
          </p:cNvSpPr>
          <p:nvPr/>
        </p:nvSpPr>
        <p:spPr bwMode="auto">
          <a:xfrm>
            <a:off x="5257800" y="2997200"/>
            <a:ext cx="3276600" cy="609600"/>
          </a:xfrm>
          <a:prstGeom prst="wedgeRoundRectCallout">
            <a:avLst>
              <a:gd name="adj1" fmla="val -21852"/>
              <a:gd name="adj2" fmla="val 80731"/>
              <a:gd name="adj3" fmla="val 16667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0"/>
              <a:t>Curve always </a:t>
            </a:r>
            <a:r>
              <a:rPr lang="en-US" altLang="zh-CN" sz="1400" b="0">
                <a:solidFill>
                  <a:srgbClr val="FF7A01"/>
                </a:solidFill>
              </a:rPr>
              <a:t>normalized</a:t>
            </a:r>
            <a:r>
              <a:rPr lang="en-US" altLang="zh-CN" sz="1400" b="0"/>
              <a:t> to last plotted dataset in </a:t>
            </a:r>
            <a:r>
              <a:rPr lang="en-US" altLang="zh-CN" sz="1400">
                <a:latin typeface="Courier New" pitchFamily="49" charset="0"/>
              </a:rPr>
              <a:t>frame</a:t>
            </a:r>
          </a:p>
          <a:p>
            <a:pPr algn="ctr"/>
            <a:endParaRPr lang="zh-CN" altLang="en-US" sz="1400" b="0"/>
          </a:p>
        </p:txBody>
      </p:sp>
      <p:sp>
        <p:nvSpPr>
          <p:cNvPr id="2065" name="Text Box 15"/>
          <p:cNvSpPr txBox="1">
            <a:spLocks noChangeArrowheads="1"/>
          </p:cNvSpPr>
          <p:nvPr/>
        </p:nvSpPr>
        <p:spPr bwMode="auto">
          <a:xfrm>
            <a:off x="1177925" y="2492375"/>
            <a:ext cx="3754438" cy="361950"/>
          </a:xfrm>
          <a:prstGeom prst="rect">
            <a:avLst/>
          </a:prstGeom>
          <a:solidFill>
            <a:srgbClr val="FFFFCC"/>
          </a:solidFill>
          <a:ln w="25400">
            <a:solidFill>
              <a:srgbClr val="FF7A0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Courier New" pitchFamily="49" charset="0"/>
              </a:rPr>
              <a:t>RooPlot* frame = dt.frame() ;</a:t>
            </a:r>
          </a:p>
        </p:txBody>
      </p:sp>
      <p:sp>
        <p:nvSpPr>
          <p:cNvPr id="2066" name="Freeform 16"/>
          <p:cNvSpPr>
            <a:spLocks/>
          </p:cNvSpPr>
          <p:nvPr/>
        </p:nvSpPr>
        <p:spPr bwMode="auto">
          <a:xfrm>
            <a:off x="320675" y="2636838"/>
            <a:ext cx="866775" cy="1173162"/>
          </a:xfrm>
          <a:custGeom>
            <a:avLst/>
            <a:gdLst>
              <a:gd name="T0" fmla="*/ 2147483647 w 941"/>
              <a:gd name="T1" fmla="*/ 0 h 1069"/>
              <a:gd name="T2" fmla="*/ 2147483647 w 941"/>
              <a:gd name="T3" fmla="*/ 2147483647 h 1069"/>
              <a:gd name="T4" fmla="*/ 2147483647 w 941"/>
              <a:gd name="T5" fmla="*/ 2147483647 h 1069"/>
              <a:gd name="T6" fmla="*/ 0 60000 65536"/>
              <a:gd name="T7" fmla="*/ 0 60000 65536"/>
              <a:gd name="T8" fmla="*/ 0 60000 65536"/>
              <a:gd name="T9" fmla="*/ 0 w 941"/>
              <a:gd name="T10" fmla="*/ 0 h 1069"/>
              <a:gd name="T11" fmla="*/ 941 w 941"/>
              <a:gd name="T12" fmla="*/ 1069 h 1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1" h="1069">
                <a:moveTo>
                  <a:pt x="941" y="0"/>
                </a:moveTo>
                <a:cubicBezTo>
                  <a:pt x="796" y="66"/>
                  <a:pt x="142" y="66"/>
                  <a:pt x="71" y="397"/>
                </a:cubicBezTo>
                <a:cubicBezTo>
                  <a:pt x="0" y="728"/>
                  <a:pt x="378" y="929"/>
                  <a:pt x="459" y="1069"/>
                </a:cubicBezTo>
              </a:path>
            </a:pathLst>
          </a:custGeom>
          <a:noFill/>
          <a:ln w="25400">
            <a:solidFill>
              <a:srgbClr val="FF7A01"/>
            </a:solidFill>
            <a:prstDash val="sysDot"/>
            <a:round/>
            <a:headEnd/>
            <a:tailEnd type="triangl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7" name="Line 17"/>
          <p:cNvSpPr>
            <a:spLocks noChangeShapeType="1"/>
          </p:cNvSpPr>
          <p:nvPr/>
        </p:nvSpPr>
        <p:spPr bwMode="auto">
          <a:xfrm>
            <a:off x="762000" y="3810000"/>
            <a:ext cx="0" cy="304800"/>
          </a:xfrm>
          <a:prstGeom prst="line">
            <a:avLst/>
          </a:prstGeom>
          <a:noFill/>
          <a:ln w="50800">
            <a:solidFill>
              <a:srgbClr val="FF7A0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8" name="Line 18"/>
          <p:cNvSpPr>
            <a:spLocks noChangeShapeType="1"/>
          </p:cNvSpPr>
          <p:nvPr/>
        </p:nvSpPr>
        <p:spPr bwMode="auto">
          <a:xfrm rot="5400000">
            <a:off x="914400" y="3657600"/>
            <a:ext cx="0" cy="304800"/>
          </a:xfrm>
          <a:prstGeom prst="line">
            <a:avLst/>
          </a:prstGeom>
          <a:noFill/>
          <a:ln w="50800">
            <a:solidFill>
              <a:srgbClr val="FF7A0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9" name="AutoShape 19"/>
          <p:cNvSpPr>
            <a:spLocks noChangeArrowheads="1"/>
          </p:cNvSpPr>
          <p:nvPr/>
        </p:nvSpPr>
        <p:spPr bwMode="auto">
          <a:xfrm>
            <a:off x="5715000" y="2314575"/>
            <a:ext cx="3276600" cy="609600"/>
          </a:xfrm>
          <a:prstGeom prst="wedgeRoundRectCallout">
            <a:avLst>
              <a:gd name="adj1" fmla="val -70736"/>
              <a:gd name="adj2" fmla="val -1560"/>
              <a:gd name="adj3" fmla="val 16667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0"/>
              <a:t>Created from variable object.</a:t>
            </a:r>
            <a:br>
              <a:rPr lang="en-US" altLang="zh-CN" sz="1400" b="0"/>
            </a:br>
            <a:r>
              <a:rPr lang="en-US" altLang="zh-CN" sz="1400" b="0"/>
              <a:t>Remembers variable on x-axis</a:t>
            </a:r>
            <a:endParaRPr lang="en-US" altLang="zh-CN" sz="1400">
              <a:latin typeface="Courier New" pitchFamily="49" charset="0"/>
            </a:endParaRPr>
          </a:p>
          <a:p>
            <a:pPr algn="ctr"/>
            <a:endParaRPr lang="zh-CN" altLang="en-US" sz="14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318451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F0EFE344-ED5C-4E31-8BCE-5AC1330B7831}" type="slidenum">
              <a:rPr lang="en-US" altLang="zh-CN" smtClean="0">
                <a:latin typeface="Tw Cen MT" pitchFamily="34" charset="0"/>
              </a:rPr>
              <a:pPr>
                <a:defRPr/>
              </a:pPr>
              <a:t>65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4403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Plotting Support</a:t>
            </a:r>
          </a:p>
        </p:txBody>
      </p:sp>
      <p:pic>
        <p:nvPicPr>
          <p:cNvPr id="44037" name="Picture 3" descr="c8"/>
          <p:cNvPicPr>
            <a:picLocks noChangeAspect="1" noChangeArrowheads="1"/>
          </p:cNvPicPr>
          <p:nvPr/>
        </p:nvPicPr>
        <p:blipFill>
          <a:blip r:embed="rId3"/>
          <a:srcRect t="69904"/>
          <a:stretch>
            <a:fillRect/>
          </a:stretch>
        </p:blipFill>
        <p:spPr bwMode="auto">
          <a:xfrm>
            <a:off x="304800" y="1709738"/>
            <a:ext cx="351313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1050925" y="11001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000" b="0"/>
          </a:p>
        </p:txBody>
      </p:sp>
      <p:sp>
        <p:nvSpPr>
          <p:cNvPr id="44039" name="AutoShape 5"/>
          <p:cNvSpPr>
            <a:spLocks noChangeArrowheads="1"/>
          </p:cNvSpPr>
          <p:nvPr/>
        </p:nvSpPr>
        <p:spPr bwMode="auto">
          <a:xfrm>
            <a:off x="4038600" y="2928938"/>
            <a:ext cx="1600200" cy="990600"/>
          </a:xfrm>
          <a:prstGeom prst="wedgeEllipseCallout">
            <a:avLst>
              <a:gd name="adj1" fmla="val -148907"/>
              <a:gd name="adj2" fmla="val -11861"/>
            </a:avLst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algn="ctr"/>
            <a:r>
              <a:rPr lang="en-US" altLang="zh-CN" sz="1400" b="0">
                <a:solidFill>
                  <a:schemeClr val="accent2"/>
                </a:solidFill>
              </a:rPr>
              <a:t>Poisson errors on histogram</a:t>
            </a:r>
          </a:p>
        </p:txBody>
      </p:sp>
      <p:sp>
        <p:nvSpPr>
          <p:cNvPr id="44040" name="AutoShape 6"/>
          <p:cNvSpPr>
            <a:spLocks noChangeArrowheads="1"/>
          </p:cNvSpPr>
          <p:nvPr/>
        </p:nvSpPr>
        <p:spPr bwMode="auto">
          <a:xfrm>
            <a:off x="3581400" y="1557338"/>
            <a:ext cx="2362200" cy="1143000"/>
          </a:xfrm>
          <a:prstGeom prst="wedgeEllipseCallout">
            <a:avLst>
              <a:gd name="adj1" fmla="val -97310"/>
              <a:gd name="adj2" fmla="val 38889"/>
            </a:avLst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algn="ctr"/>
            <a:r>
              <a:rPr lang="en-US" altLang="zh-CN" sz="1400" b="0">
                <a:solidFill>
                  <a:schemeClr val="accent2"/>
                </a:solidFill>
              </a:rPr>
              <a:t>Adaptive spacing of curve points to achieve 1‰ precision</a:t>
            </a:r>
          </a:p>
        </p:txBody>
      </p:sp>
      <p:sp>
        <p:nvSpPr>
          <p:cNvPr id="44041" name="AutoShape 7"/>
          <p:cNvSpPr>
            <a:spLocks noChangeArrowheads="1"/>
          </p:cNvSpPr>
          <p:nvPr/>
        </p:nvSpPr>
        <p:spPr bwMode="auto">
          <a:xfrm>
            <a:off x="152400" y="4986338"/>
            <a:ext cx="2209800" cy="990600"/>
          </a:xfrm>
          <a:prstGeom prst="wedgeEllipseCallout">
            <a:avLst>
              <a:gd name="adj1" fmla="val 51222"/>
              <a:gd name="adj2" fmla="val -137019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0">
                <a:solidFill>
                  <a:schemeClr val="accent2"/>
                </a:solidFill>
              </a:rPr>
              <a:t>Easy plotting of summed PDF components</a:t>
            </a:r>
          </a:p>
        </p:txBody>
      </p:sp>
      <p:pic>
        <p:nvPicPr>
          <p:cNvPr id="44042" name="Picture 8" descr="c15"/>
          <p:cNvPicPr>
            <a:picLocks noChangeAspect="1" noChangeArrowheads="1"/>
          </p:cNvPicPr>
          <p:nvPr/>
        </p:nvPicPr>
        <p:blipFill>
          <a:blip r:embed="rId4"/>
          <a:srcRect t="6271"/>
          <a:stretch>
            <a:fillRect/>
          </a:stretch>
        </p:blipFill>
        <p:spPr bwMode="auto">
          <a:xfrm>
            <a:off x="5435600" y="3951288"/>
            <a:ext cx="3673475" cy="233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4043" name="AutoShape 9"/>
          <p:cNvSpPr>
            <a:spLocks noChangeArrowheads="1"/>
          </p:cNvSpPr>
          <p:nvPr/>
        </p:nvSpPr>
        <p:spPr bwMode="auto">
          <a:xfrm>
            <a:off x="6045200" y="2781300"/>
            <a:ext cx="2362200" cy="914400"/>
          </a:xfrm>
          <a:prstGeom prst="wedgeEllipseCallout">
            <a:avLst>
              <a:gd name="adj1" fmla="val 51815"/>
              <a:gd name="adj2" fmla="val 265106"/>
            </a:avLst>
          </a:prstGeom>
          <a:solidFill>
            <a:schemeClr val="bg1"/>
          </a:solidFill>
          <a:ln w="25400">
            <a:solidFill>
              <a:srgbClr val="FFDBDB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algn="ctr"/>
            <a:r>
              <a:rPr lang="en-US" altLang="zh-CN" sz="1400" b="0">
                <a:solidFill>
                  <a:srgbClr val="FF0000"/>
                </a:solidFill>
              </a:rPr>
              <a:t>Binomial errors on asymmetry histograms</a:t>
            </a:r>
          </a:p>
        </p:txBody>
      </p:sp>
      <p:sp>
        <p:nvSpPr>
          <p:cNvPr id="44044" name="AutoShape 10"/>
          <p:cNvSpPr>
            <a:spLocks noChangeArrowheads="1"/>
          </p:cNvSpPr>
          <p:nvPr/>
        </p:nvSpPr>
        <p:spPr bwMode="auto">
          <a:xfrm>
            <a:off x="2768600" y="4941888"/>
            <a:ext cx="2667000" cy="1295400"/>
          </a:xfrm>
          <a:prstGeom prst="wedgeEllipseCallout">
            <a:avLst>
              <a:gd name="adj1" fmla="val 74167"/>
              <a:gd name="adj2" fmla="val 19486"/>
            </a:avLst>
          </a:prstGeom>
          <a:solidFill>
            <a:schemeClr val="bg1"/>
          </a:solidFill>
          <a:ln w="25400">
            <a:solidFill>
              <a:srgbClr val="FFDBDB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b="0">
                <a:solidFill>
                  <a:srgbClr val="FF0000"/>
                </a:solidFill>
              </a:rPr>
              <a:t>Variable bin sizes OK (contents will be adjusted, if necessary)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71508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247B1988-F70F-4CEB-8A64-252C0E07229F}" type="slidenum">
              <a:rPr lang="en-US" altLang="zh-CN" smtClean="0">
                <a:latin typeface="Tw Cen MT" pitchFamily="34" charset="0"/>
              </a:rPr>
              <a:pPr>
                <a:defRPr/>
              </a:pPr>
              <a:t>66</a:t>
            </a:fld>
            <a:endParaRPr lang="en-US" altLang="zh-CN">
              <a:latin typeface="Tw Cen MT" pitchFamily="34" charset="0"/>
            </a:endParaRPr>
          </a:p>
        </p:txBody>
      </p:sp>
      <p:sp>
        <p:nvSpPr>
          <p:cNvPr id="4608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Data Fitting is Important</a:t>
            </a:r>
          </a:p>
        </p:txBody>
      </p:sp>
      <p:sp>
        <p:nvSpPr>
          <p:cNvPr id="46085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600200"/>
            <a:ext cx="8715375" cy="501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To extract the wanted information or physics results from the raw data.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To testify the consistency between the theoretical model and experimental measurement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The reliability of fitting results and the accuracy of error matrix needs effort to be justified for any fitting algorithm.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ROOT provides a wide variety of powerful fitting tools: </a:t>
            </a:r>
            <a:r>
              <a:rPr lang="en-US" altLang="zh-CN" sz="2800" i="1" dirty="0">
                <a:ea typeface="宋体" pitchFamily="2" charset="-122"/>
              </a:rPr>
              <a:t>MINUIT, </a:t>
            </a:r>
            <a:r>
              <a:rPr lang="en-US" altLang="zh-CN" sz="2800" i="1" dirty="0" err="1">
                <a:ea typeface="宋体" pitchFamily="2" charset="-122"/>
              </a:rPr>
              <a:t>RooFit</a:t>
            </a:r>
            <a:r>
              <a:rPr lang="en-US" altLang="zh-CN" sz="2800" i="1" dirty="0">
                <a:ea typeface="宋体" pitchFamily="2" charset="-122"/>
              </a:rPr>
              <a:t>, FUMILI, multi-</a:t>
            </a:r>
            <a:r>
              <a:rPr lang="en-US" altLang="zh-CN" sz="2800" i="1" dirty="0" err="1">
                <a:ea typeface="宋体" pitchFamily="2" charset="-122"/>
              </a:rPr>
              <a:t>variate</a:t>
            </a:r>
            <a:r>
              <a:rPr lang="en-US" altLang="zh-CN" sz="2800" i="1" dirty="0">
                <a:ea typeface="宋体" pitchFamily="2" charset="-122"/>
              </a:rPr>
              <a:t> analysis tools, and fitting </a:t>
            </a:r>
            <a:r>
              <a:rPr lang="en-US" altLang="zh-CN" sz="2800" i="1" dirty="0" err="1">
                <a:ea typeface="宋体" pitchFamily="2" charset="-122"/>
              </a:rPr>
              <a:t>alogrithms</a:t>
            </a:r>
            <a:r>
              <a:rPr lang="en-US" altLang="zh-CN" sz="2800" i="1" dirty="0">
                <a:ea typeface="宋体" pitchFamily="2" charset="-122"/>
              </a:rPr>
              <a:t>, like binned chi-square fit, (un)binned maximum likelihood fit, extended maximum likelihood fit.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 err="1">
                <a:ea typeface="宋体" pitchFamily="2" charset="-122"/>
              </a:rPr>
              <a:t>RooFit</a:t>
            </a:r>
            <a:r>
              <a:rPr lang="en-US" altLang="zh-CN" sz="2800" dirty="0">
                <a:ea typeface="宋体" pitchFamily="2" charset="-122"/>
              </a:rPr>
              <a:t> is a very powerful set of statistical analysis toolkits. It is strongly recommended!!!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38010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/>
          <a:lstStyle/>
          <a:p>
            <a:r>
              <a:rPr kumimoji="1" lang="zh-CN" altLang="en-US" dirty="0"/>
              <a:t>学习使用</a:t>
            </a:r>
            <a:r>
              <a:rPr kumimoji="1" lang="en-US" altLang="zh-CN" dirty="0" err="1"/>
              <a:t>TTree</a:t>
            </a:r>
            <a:r>
              <a:rPr kumimoji="1" lang="zh-CN" altLang="en-US" dirty="0"/>
              <a:t>的主要操作，以及和直方图结合操作</a:t>
            </a:r>
          </a:p>
          <a:p>
            <a:r>
              <a:rPr kumimoji="1" lang="en-US" altLang="zh-CN" dirty="0"/>
              <a:t>ROOFIT</a:t>
            </a:r>
            <a:r>
              <a:rPr kumimoji="1" lang="zh-CN" altLang="en-US" dirty="0"/>
              <a:t>： 读懂</a:t>
            </a:r>
            <a:r>
              <a:rPr kumimoji="1" lang="en-US" altLang="zh-CN" dirty="0"/>
              <a:t>$ROOTSYS/tutorials/</a:t>
            </a:r>
            <a:r>
              <a:rPr kumimoji="1" lang="en-US" altLang="zh-CN" dirty="0" err="1"/>
              <a:t>roofit</a:t>
            </a:r>
            <a:r>
              <a:rPr kumimoji="1" lang="zh-CN" altLang="en-US" dirty="0"/>
              <a:t>中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rf101_basics.C</a:t>
            </a:r>
            <a:r>
              <a:rPr kumimoji="1" lang="zh-CN" altLang="en-US" dirty="0">
                <a:latin typeface="Courier" charset="0"/>
                <a:ea typeface="Courier" charset="0"/>
                <a:cs typeface="Courier" charset="0"/>
              </a:rPr>
              <a:t>、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rf102_dataimport.C</a:t>
            </a:r>
            <a:r>
              <a:rPr kumimoji="1" lang="zh-CN" altLang="en-US" dirty="0">
                <a:latin typeface="Courier" charset="0"/>
                <a:ea typeface="Courier" charset="0"/>
                <a:cs typeface="Courier" charset="0"/>
              </a:rPr>
              <a:t>、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 rf201_composite.C</a:t>
            </a:r>
            <a:r>
              <a:rPr kumimoji="1" lang="zh-CN" alt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zh-CN" altLang="en-US" dirty="0"/>
              <a:t>三个例子。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0263B75-91CF-4BCD-9280-944D54283D9A}" type="slidenum">
              <a:rPr lang="en-US" altLang="zh-CN" smtClean="0"/>
              <a:pPr>
                <a:defRPr/>
              </a:pPr>
              <a:t>67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国科大科创培训</a:t>
            </a:r>
            <a:r>
              <a:rPr lang="en-US" altLang="zh-CN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1543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0" lang="zh-CN" altLang="en-US" sz="1400" dirty="0">
                <a:solidFill>
                  <a:schemeClr val="tx2"/>
                </a:solidFill>
                <a:latin typeface="Tw Cen MT" pitchFamily="34" charset="0"/>
                <a:ea typeface="华文仿宋" pitchFamily="2" charset="-122"/>
              </a:rPr>
              <a:t>国科大科创培训</a:t>
            </a:r>
            <a:r>
              <a:rPr kumimoji="0" lang="en-US" altLang="zh-CN" sz="1400" dirty="0">
                <a:solidFill>
                  <a:schemeClr val="tx2"/>
                </a:solidFill>
                <a:latin typeface="Tw Cen MT" pitchFamily="34" charset="0"/>
                <a:ea typeface="华文仿宋" pitchFamily="2" charset="-122"/>
              </a:rPr>
              <a:t>2021</a:t>
            </a:r>
          </a:p>
        </p:txBody>
      </p:sp>
      <p:sp>
        <p:nvSpPr>
          <p:cNvPr id="3072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7EDADFEA-A9EC-42ED-8271-38C77894A0CC}" type="slidenum">
              <a:rPr kumimoji="0" lang="en-US" altLang="zh-CN" sz="1200">
                <a:solidFill>
                  <a:srgbClr val="FFFFFF"/>
                </a:solidFill>
                <a:latin typeface="Tw Cen MT" pitchFamily="34" charset="0"/>
                <a:ea typeface="华文仿宋" pitchFamily="2" charset="-122"/>
              </a:rPr>
              <a:pPr>
                <a:lnSpc>
                  <a:spcPct val="80000"/>
                </a:lnSpc>
              </a:pPr>
              <a:t>7</a:t>
            </a:fld>
            <a:endParaRPr kumimoji="0" lang="en-US" altLang="zh-CN" sz="1200">
              <a:solidFill>
                <a:srgbClr val="FFFFFF"/>
              </a:solidFill>
              <a:latin typeface="Tw Cen MT" pitchFamily="34" charset="0"/>
              <a:ea typeface="华文仿宋" pitchFamily="2" charset="-122"/>
            </a:endParaRPr>
          </a:p>
        </p:txBody>
      </p:sp>
      <p:sp>
        <p:nvSpPr>
          <p:cNvPr id="30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CN">
                <a:ea typeface="宋体" pitchFamily="2" charset="-122"/>
              </a:rPr>
              <a:t>Machine Independent Types</a:t>
            </a:r>
            <a:endParaRPr kumimoji="0" lang="zh-CN" altLang="en-US">
              <a:ea typeface="宋体" pitchFamily="2" charset="-122"/>
            </a:endParaRPr>
          </a:p>
        </p:txBody>
      </p:sp>
      <p:sp>
        <p:nvSpPr>
          <p:cNvPr id="3072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855788"/>
            <a:ext cx="8531225" cy="3949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en-US" altLang="zh-CN" sz="3000" b="1">
                <a:ea typeface="宋体" pitchFamily="2" charset="-122"/>
              </a:rPr>
              <a:t>Char_t</a:t>
            </a:r>
            <a:r>
              <a:rPr kumimoji="0" lang="en-US" altLang="zh-CN" sz="3000">
                <a:ea typeface="宋体" pitchFamily="2" charset="-122"/>
              </a:rPr>
              <a:t>	 	Signed Character 1 byte</a:t>
            </a:r>
            <a:endParaRPr kumimoji="0" lang="en-US" altLang="zh-CN" sz="3000" b="1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kumimoji="0" lang="en-US" altLang="zh-CN" sz="3000" b="1">
                <a:ea typeface="宋体" pitchFamily="2" charset="-122"/>
              </a:rPr>
              <a:t>Short_t</a:t>
            </a:r>
            <a:r>
              <a:rPr kumimoji="0" lang="en-US" altLang="zh-CN" sz="3000">
                <a:ea typeface="宋体" pitchFamily="2" charset="-122"/>
              </a:rPr>
              <a:t>	 	Signed Short integer 2 bytes</a:t>
            </a:r>
            <a:endParaRPr kumimoji="0" lang="en-US" altLang="zh-CN" sz="3000" b="1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kumimoji="0" lang="en-US" altLang="zh-CN" sz="3000" b="1">
                <a:ea typeface="宋体" pitchFamily="2" charset="-122"/>
              </a:rPr>
              <a:t>Int_t</a:t>
            </a:r>
            <a:r>
              <a:rPr kumimoji="0" lang="en-US" altLang="zh-CN" sz="3000">
                <a:ea typeface="宋体" pitchFamily="2" charset="-122"/>
              </a:rPr>
              <a:t> 	 	Signed integer 4 bytes</a:t>
            </a:r>
            <a:endParaRPr kumimoji="0" lang="en-US" altLang="zh-CN" sz="3000" b="1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kumimoji="0" lang="en-US" altLang="zh-CN" sz="3000" b="1">
                <a:ea typeface="宋体" pitchFamily="2" charset="-122"/>
              </a:rPr>
              <a:t>Long64_t</a:t>
            </a:r>
            <a:r>
              <a:rPr kumimoji="0" lang="en-US" altLang="zh-CN" sz="3000">
                <a:ea typeface="宋体" pitchFamily="2" charset="-122"/>
              </a:rPr>
              <a:t> 	Portable signed long integer 8 bytes</a:t>
            </a:r>
            <a:endParaRPr kumimoji="0" lang="en-US" altLang="zh-CN" sz="3000" b="1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kumimoji="0" lang="en-US" altLang="zh-CN" sz="3000" b="1">
                <a:ea typeface="宋体" pitchFamily="2" charset="-122"/>
              </a:rPr>
              <a:t>Float_t</a:t>
            </a:r>
            <a:r>
              <a:rPr kumimoji="0" lang="en-US" altLang="zh-CN" sz="3000">
                <a:ea typeface="宋体" pitchFamily="2" charset="-122"/>
              </a:rPr>
              <a:t> 		Float 4 bytes</a:t>
            </a:r>
            <a:endParaRPr kumimoji="0" lang="en-US" altLang="zh-CN" sz="3000" b="1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kumimoji="0" lang="en-US" altLang="zh-CN" sz="3000" b="1">
                <a:ea typeface="宋体" pitchFamily="2" charset="-122"/>
              </a:rPr>
              <a:t>Double_t </a:t>
            </a:r>
            <a:r>
              <a:rPr kumimoji="0" lang="en-US" altLang="zh-CN" sz="3000">
                <a:ea typeface="宋体" pitchFamily="2" charset="-122"/>
              </a:rPr>
              <a:t>	Float 8 bytes</a:t>
            </a:r>
            <a:endParaRPr kumimoji="0" lang="en-US" altLang="zh-CN" sz="3000" b="1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kumimoji="0" lang="en-US" altLang="zh-CN" sz="3000" b="1">
                <a:ea typeface="宋体" pitchFamily="2" charset="-122"/>
              </a:rPr>
              <a:t>Bool_t </a:t>
            </a:r>
            <a:r>
              <a:rPr kumimoji="0" lang="en-US" altLang="zh-CN" sz="3000">
                <a:ea typeface="宋体" pitchFamily="2" charset="-122"/>
              </a:rPr>
              <a:t>	 	Boolean (0=false, 1=true)</a:t>
            </a:r>
          </a:p>
          <a:p>
            <a:pPr>
              <a:lnSpc>
                <a:spcPct val="80000"/>
              </a:lnSpc>
            </a:pPr>
            <a:r>
              <a:rPr kumimoji="0" lang="en-US" altLang="zh-CN" sz="3000">
                <a:ea typeface="宋体" pitchFamily="2" charset="-122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22127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0" lang="zh-CN" altLang="en-US" sz="1400" dirty="0">
                <a:solidFill>
                  <a:schemeClr val="tx2"/>
                </a:solidFill>
                <a:latin typeface="Tw Cen MT" pitchFamily="34" charset="0"/>
              </a:rPr>
              <a:t>国科大科创培训</a:t>
            </a:r>
            <a:r>
              <a:rPr kumimoji="0" lang="en-US" altLang="zh-CN" sz="1400" dirty="0">
                <a:solidFill>
                  <a:schemeClr val="tx2"/>
                </a:solidFill>
                <a:latin typeface="Tw Cen MT" pitchFamily="34" charset="0"/>
              </a:rPr>
              <a:t>2021</a:t>
            </a:r>
          </a:p>
        </p:txBody>
      </p:sp>
      <p:sp>
        <p:nvSpPr>
          <p:cNvPr id="9011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511713D4-DDDB-4BE9-9426-F943335DC81A}" type="slidenum">
              <a:rPr kumimoji="0" lang="en-US" altLang="zh-CN" sz="1200">
                <a:solidFill>
                  <a:srgbClr val="FFFFFF"/>
                </a:solidFill>
                <a:latin typeface="Tw Cen MT" pitchFamily="34" charset="0"/>
              </a:rPr>
              <a:pPr>
                <a:lnSpc>
                  <a:spcPct val="80000"/>
                </a:lnSpc>
              </a:pPr>
              <a:t>8</a:t>
            </a:fld>
            <a:endParaRPr kumimoji="0" lang="en-US" altLang="zh-CN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01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/>
              <a:t> Canvas and Pad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90116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557338"/>
            <a:ext cx="4248150" cy="5040312"/>
          </a:xfrm>
        </p:spPr>
        <p:txBody>
          <a:bodyPr/>
          <a:lstStyle/>
          <a:p>
            <a:r>
              <a:rPr lang="en-US" altLang="zh-CN" sz="2600">
                <a:ea typeface="宋体" pitchFamily="2" charset="-122"/>
              </a:rPr>
              <a:t>Graphical Containers </a:t>
            </a:r>
          </a:p>
          <a:p>
            <a:r>
              <a:rPr lang="en-US" altLang="zh-CN" sz="2600">
                <a:ea typeface="宋体" pitchFamily="2" charset="-122"/>
              </a:rPr>
              <a:t>A pad (class </a:t>
            </a:r>
            <a:r>
              <a:rPr lang="en-US" altLang="zh-CN" sz="2600" b="1">
                <a:ea typeface="宋体" pitchFamily="2" charset="-122"/>
              </a:rPr>
              <a:t>TPad</a:t>
            </a:r>
            <a:r>
              <a:rPr lang="en-US" altLang="zh-CN" sz="2600">
                <a:ea typeface="宋体" pitchFamily="2" charset="-122"/>
              </a:rPr>
              <a:t>) is a graphical container in the sense it contains a linked list of pointers to the holding objects, like histograms, arrows and even </a:t>
            </a:r>
            <a:r>
              <a:rPr lang="en-US" altLang="zh-CN" sz="2600"/>
              <a:t>other pads (sub-pads)</a:t>
            </a:r>
            <a:r>
              <a:rPr lang="en-US" altLang="zh-CN" sz="2600">
                <a:ea typeface="宋体" pitchFamily="2" charset="-122"/>
              </a:rPr>
              <a:t>.</a:t>
            </a:r>
            <a:endParaRPr lang="zh-CN" altLang="en-US" sz="2600">
              <a:ea typeface="宋体" pitchFamily="2" charset="-122"/>
            </a:endParaRPr>
          </a:p>
          <a:p>
            <a:r>
              <a:rPr lang="en-US" altLang="zh-CN" sz="2600">
                <a:ea typeface="宋体" pitchFamily="2" charset="-122"/>
              </a:rPr>
              <a:t>A Canvas (class </a:t>
            </a:r>
            <a:r>
              <a:rPr lang="en-US" altLang="zh-CN" sz="2600" b="1">
                <a:ea typeface="宋体" pitchFamily="2" charset="-122"/>
              </a:rPr>
              <a:t>TCanvas</a:t>
            </a:r>
            <a:r>
              <a:rPr lang="en-US" altLang="zh-CN" sz="2600">
                <a:ea typeface="宋体" pitchFamily="2" charset="-122"/>
              </a:rPr>
              <a:t>) is a special kind of Pad</a:t>
            </a:r>
          </a:p>
          <a:p>
            <a:r>
              <a:rPr lang="en-US" altLang="zh-CN" sz="2500">
                <a:ea typeface="宋体" pitchFamily="2" charset="-122"/>
              </a:rPr>
              <a:t>The Global Pad </a:t>
            </a:r>
            <a:r>
              <a:rPr lang="en-US" altLang="zh-CN" sz="2500" b="1">
                <a:ea typeface="宋体" pitchFamily="2" charset="-122"/>
              </a:rPr>
              <a:t>gPad</a:t>
            </a:r>
            <a:r>
              <a:rPr lang="en-US" altLang="zh-CN" sz="2500">
                <a:ea typeface="宋体" pitchFamily="2" charset="-122"/>
              </a:rPr>
              <a:t>: pointing to the active pad </a:t>
            </a:r>
            <a:endParaRPr lang="zh-CN" altLang="en-US" sz="2500">
              <a:ea typeface="宋体" pitchFamily="2" charset="-122"/>
            </a:endParaRP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484313"/>
            <a:ext cx="38893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 descr="padEtSub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88937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4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0" lang="zh-CN" altLang="en-US" sz="1400" dirty="0">
                <a:solidFill>
                  <a:schemeClr val="tx2"/>
                </a:solidFill>
                <a:latin typeface="Tw Cen MT" pitchFamily="34" charset="0"/>
              </a:rPr>
              <a:t>国科大科创培训</a:t>
            </a:r>
            <a:r>
              <a:rPr kumimoji="0" lang="en-US" altLang="zh-CN" sz="1400" dirty="0">
                <a:solidFill>
                  <a:schemeClr val="tx2"/>
                </a:solidFill>
                <a:latin typeface="Tw Cen MT" pitchFamily="34" charset="0"/>
              </a:rPr>
              <a:t>2021</a:t>
            </a:r>
          </a:p>
        </p:txBody>
      </p:sp>
      <p:sp>
        <p:nvSpPr>
          <p:cNvPr id="9216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2784112A-52AC-4936-8893-F759FCF1F5B2}" type="slidenum">
              <a:rPr kumimoji="0" lang="en-US" altLang="zh-CN" sz="1200">
                <a:solidFill>
                  <a:srgbClr val="FFFFFF"/>
                </a:solidFill>
                <a:latin typeface="Tw Cen MT" pitchFamily="34" charset="0"/>
              </a:rPr>
              <a:pPr>
                <a:lnSpc>
                  <a:spcPct val="80000"/>
                </a:lnSpc>
              </a:pPr>
              <a:t>9</a:t>
            </a:fld>
            <a:endParaRPr kumimoji="0" lang="en-US" altLang="zh-CN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21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/>
              <a:t> Canvas and Pad</a:t>
            </a:r>
            <a:endParaRPr lang="zh-CN" altLang="en-US">
              <a:ea typeface="宋体" pitchFamily="2" charset="-122"/>
            </a:endParaRPr>
          </a:p>
        </p:txBody>
      </p:sp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546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525621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994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 presentation for college 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</Template>
  <TotalTime>0</TotalTime>
  <Words>6558</Words>
  <Application>Microsoft Macintosh PowerPoint</Application>
  <PresentationFormat>On-screen Show (4:3)</PresentationFormat>
  <Paragraphs>863</Paragraphs>
  <Slides>67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Calibri</vt:lpstr>
      <vt:lpstr>Courier</vt:lpstr>
      <vt:lpstr>Courier New</vt:lpstr>
      <vt:lpstr>Symbol</vt:lpstr>
      <vt:lpstr>Times New Roman</vt:lpstr>
      <vt:lpstr>Tw Cen MT</vt:lpstr>
      <vt:lpstr>Verdana</vt:lpstr>
      <vt:lpstr>Wingdings</vt:lpstr>
      <vt:lpstr>Wingdings 2</vt:lpstr>
      <vt:lpstr>Academic presentation for college course</vt:lpstr>
      <vt:lpstr>Equation</vt:lpstr>
      <vt:lpstr>PowerPoint Presentation</vt:lpstr>
      <vt:lpstr>PowerPoint Presentation</vt:lpstr>
      <vt:lpstr>PowerPoint Presentation</vt:lpstr>
      <vt:lpstr>ROOT培训材料</vt:lpstr>
      <vt:lpstr>Class Reference</vt:lpstr>
      <vt:lpstr>Coding Conventions</vt:lpstr>
      <vt:lpstr>Machine Independent Types</vt:lpstr>
      <vt:lpstr> Canvas and Pad</vt:lpstr>
      <vt:lpstr> Canvas and Pad</vt:lpstr>
      <vt:lpstr>TLegend</vt:lpstr>
      <vt:lpstr>PowerPoint Presentation</vt:lpstr>
      <vt:lpstr>Math Libraries </vt:lpstr>
      <vt:lpstr>TMath</vt:lpstr>
      <vt:lpstr>Random Number Generators</vt:lpstr>
      <vt:lpstr>Random Number Distributions</vt:lpstr>
      <vt:lpstr>MathCore</vt:lpstr>
      <vt:lpstr>MathMore</vt:lpstr>
      <vt:lpstr>Physics Vectors</vt:lpstr>
      <vt:lpstr>PowerPoint Presentation</vt:lpstr>
      <vt:lpstr>Why Should You Use a Tree?</vt:lpstr>
      <vt:lpstr>Examples for Writing and Reading Trees</vt:lpstr>
      <vt:lpstr>Write a TTree object</vt:lpstr>
      <vt:lpstr>Tree and Memory</vt:lpstr>
      <vt:lpstr>Display the TTree</vt:lpstr>
      <vt:lpstr>The Tree Viewer</vt:lpstr>
      <vt:lpstr>Setting Branches</vt:lpstr>
      <vt:lpstr>a Branch to Hold a List of Variables</vt:lpstr>
      <vt:lpstr>Symbols Used for the Type</vt:lpstr>
      <vt:lpstr>a Branch to Hold an Array</vt:lpstr>
      <vt:lpstr>Operating the Tree</vt:lpstr>
      <vt:lpstr>Reading the Tree</vt:lpstr>
      <vt:lpstr>Adding a Branch with a Array</vt:lpstr>
      <vt:lpstr>Adding a Branch to an Existing Tree</vt:lpstr>
      <vt:lpstr>TTree::AddFriend</vt:lpstr>
      <vt:lpstr>TTree::AddFriend</vt:lpstr>
      <vt:lpstr>Import an ASCII File into a TTree</vt:lpstr>
      <vt:lpstr>Trees in Analysis</vt:lpstr>
      <vt:lpstr>TTree:Draw()</vt:lpstr>
      <vt:lpstr>Using TCut Objects in TTree::Draw</vt:lpstr>
      <vt:lpstr>Setting the Range in TTree::Draw</vt:lpstr>
      <vt:lpstr>Filling a Histogram</vt:lpstr>
      <vt:lpstr>Using TTree::MakeClass</vt:lpstr>
      <vt:lpstr>Using TTree::MakeSelector</vt:lpstr>
      <vt:lpstr>Chains </vt:lpstr>
      <vt:lpstr>ACLiC </vt:lpstr>
      <vt:lpstr>RooFit A general purpose tool kit for data modeling</vt:lpstr>
      <vt:lpstr>RooFit</vt:lpstr>
      <vt:lpstr>To Run RooFit</vt:lpstr>
      <vt:lpstr>Setup model (function)</vt:lpstr>
      <vt:lpstr>Plot the model (function)</vt:lpstr>
      <vt:lpstr>Generate MC samples and plot</vt:lpstr>
      <vt:lpstr>Fit to the MC sample and plot</vt:lpstr>
      <vt:lpstr>Data Modeling and Analysis</vt:lpstr>
      <vt:lpstr>Design</vt:lpstr>
      <vt:lpstr>Data/Model language</vt:lpstr>
      <vt:lpstr>Data/Model language</vt:lpstr>
      <vt:lpstr>Modularity</vt:lpstr>
      <vt:lpstr>Modularity</vt:lpstr>
      <vt:lpstr>Modularity</vt:lpstr>
      <vt:lpstr>Datasets and Data Types</vt:lpstr>
      <vt:lpstr>Fitting</vt:lpstr>
      <vt:lpstr>Fitting</vt:lpstr>
      <vt:lpstr>Event Generation</vt:lpstr>
      <vt:lpstr>Plotting Support</vt:lpstr>
      <vt:lpstr>Plotting Support</vt:lpstr>
      <vt:lpstr>Data Fitting is Important</vt:lpstr>
      <vt:lpstr>练习！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2016-07-19T12:35:45Z</dcterms:created>
  <dcterms:modified xsi:type="dcterms:W3CDTF">2021-08-09T07:06:02Z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