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6" r:id="rId3"/>
    <p:sldMasterId id="2147483699" r:id="rId4"/>
    <p:sldMasterId id="2147483712" r:id="rId5"/>
  </p:sldMasterIdLst>
  <p:notesMasterIdLst>
    <p:notesMasterId r:id="rId36"/>
  </p:notesMasterIdLst>
  <p:sldIdLst>
    <p:sldId id="256" r:id="rId6"/>
    <p:sldId id="671" r:id="rId7"/>
    <p:sldId id="404" r:id="rId8"/>
    <p:sldId id="667" r:id="rId9"/>
    <p:sldId id="422" r:id="rId10"/>
    <p:sldId id="401" r:id="rId11"/>
    <p:sldId id="661" r:id="rId12"/>
    <p:sldId id="668" r:id="rId13"/>
    <p:sldId id="662" r:id="rId14"/>
    <p:sldId id="423" r:id="rId15"/>
    <p:sldId id="424" r:id="rId16"/>
    <p:sldId id="663" r:id="rId17"/>
    <p:sldId id="433" r:id="rId18"/>
    <p:sldId id="437" r:id="rId19"/>
    <p:sldId id="431" r:id="rId20"/>
    <p:sldId id="428" r:id="rId21"/>
    <p:sldId id="436" r:id="rId22"/>
    <p:sldId id="664" r:id="rId23"/>
    <p:sldId id="429" r:id="rId24"/>
    <p:sldId id="443" r:id="rId25"/>
    <p:sldId id="425" r:id="rId26"/>
    <p:sldId id="665" r:id="rId27"/>
    <p:sldId id="666" r:id="rId28"/>
    <p:sldId id="426" r:id="rId29"/>
    <p:sldId id="438" r:id="rId30"/>
    <p:sldId id="669" r:id="rId31"/>
    <p:sldId id="670" r:id="rId32"/>
    <p:sldId id="430" r:id="rId33"/>
    <p:sldId id="269" r:id="rId34"/>
    <p:sldId id="421" r:id="rId3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83" d="100"/>
          <a:sy n="83" d="100"/>
        </p:scale>
        <p:origin x="658" y="67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8292E6-7C99-4A6D-BAEB-A43FCCD1D083}" type="datetimeFigureOut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5DE272-CB97-4A8F-ABEB-0BF4EE22091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6296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A5DE272-CB97-4A8F-ABEB-0BF4EE22091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84901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BB25ED-50A9-4B17-979A-67DCAE7670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F11872E-75A3-4B55-8B2E-F0CF5C8B14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0A1D439-E62F-4C87-9F14-213C9B44CF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9434BC-6E1B-46BC-9F22-C9A06FBE0FA8}" type="datetime1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8351111-823A-41D2-A986-3382DF2F40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F219DE-F9A6-43AD-B756-D7702624C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932CD-05AC-4BBB-B523-ACCF158BEB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79807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36D4037-0683-4D80-BF30-69E355525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71723A9-20B5-438B-A49E-271B2114FE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C88518-D87A-49AB-9C30-ECCD9E199B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0A57E-1430-4400-BE42-BAE6DC3CA0EF}" type="datetime1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C49FBE-70AF-49CE-8894-E698514CB6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E21AFEA-3962-4953-93ED-0671A29EE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932CD-05AC-4BBB-B523-ACCF158BEB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35404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9F6D5EDE-6B07-4C06-AE1C-C6DF9FA11D7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E28C38A-4526-48BB-B695-2DF29408B7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711D126-1A80-4CA7-B009-F902AD599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B9B2B7-9432-4730-A1BA-96EC639C784B}" type="datetime1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4C68E34-54C2-43EB-AF12-30B47EB06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B28A059-8CEF-4B14-80BE-5913EBB17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932CD-05AC-4BBB-B523-ACCF158BEB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49025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D69D2FF-149F-4308-B721-4C2E47DC68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2158723-05FD-4E98-8DEE-AAF952CF1D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EE93C-A0CC-4891-AC58-442B07C0EA28}" type="datetime1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BE830F9-8F07-49FA-979E-C10BE2F884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A3F7919-9BF8-4EC6-9A55-9DAA2DAB3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932CD-05AC-4BBB-B523-ACCF158BEB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13380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3A7497-4B13-4B00-B1D0-3D6088214A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B256C1A-0252-408C-BC93-8D2228E464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C897F2-2EB3-44B2-8AF5-CD49DF547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DFFDC-C431-4951-A09D-CD270601C43E}" type="datetime1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1D51190-3AC0-4DF6-8FCD-F580E9CBF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84413A9-1069-4186-99FD-8CCCF175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DF88-0202-4233-813A-A086A485649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5BB7A4F-1F7F-421A-9B2F-FF5E250B8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630" y="230188"/>
            <a:ext cx="1905266" cy="90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80567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374A8A-F1C5-4747-9BA6-7172A992D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3C0E21-F4F8-448F-8550-939EC67202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F2BD85-DB7F-4E7E-B3A0-25B896FFC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76EED0-56EB-461E-858F-D5204CA00CDD}" type="datetime1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57CEC2-2D9B-4192-8A7B-EBBCD53A9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156C62-25C5-4609-9AD4-E84411CD7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DF88-0202-4233-813A-A086A485649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7F19F7A-9928-4D20-91AA-1AD944551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630" y="230188"/>
            <a:ext cx="1905266" cy="905001"/>
          </a:xfrm>
          <a:prstGeom prst="rect">
            <a:avLst/>
          </a:prstGeom>
        </p:spPr>
      </p:pic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A899E0A-3404-4C2D-B41C-780E647F0CC3}"/>
              </a:ext>
            </a:extLst>
          </p:cNvPr>
          <p:cNvCxnSpPr/>
          <p:nvPr/>
        </p:nvCxnSpPr>
        <p:spPr>
          <a:xfrm>
            <a:off x="838200" y="1377179"/>
            <a:ext cx="10515600" cy="0"/>
          </a:xfrm>
          <a:prstGeom prst="line">
            <a:avLst/>
          </a:prstGeom>
          <a:ln w="3810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RelaxedModerately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22021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3B7C1A-A361-44CE-8109-48FFD6B46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4D27BBB-0CF9-4A99-BFE9-5BB7DDE75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D50747-4E8A-4F01-A007-C931AA60A3FB}" type="datetime1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E58CD65-4684-4876-AC39-937259646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E38276A-652C-45FB-9E6B-3A9EE909D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DF88-0202-4233-813A-A086A48564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37121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2B0F8A-BB86-4018-AA76-4E78B73C4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ED7D635-94F3-48DA-B032-D4A98C3C88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A86BF2-8910-4475-ABB9-A5B5C5DCF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278924-A44F-4DC4-9562-3B95E58B1002}" type="datetime1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A718A9-90A8-4DA5-AF80-A586FDCCD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2803E7-B6EA-41A3-B7F7-CBCC5DEB3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DF88-0202-4233-813A-A086A48564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86263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6651FD-3570-450E-A6CB-7B88DAD6A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FAF7508-A815-4CCD-962C-5EAE7D6546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2908D44-132A-4FA8-91E1-C60AE74560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99C51E-8E80-4DFE-B619-E9C1475BC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9BB85-CA85-4FAB-839C-F8DBD808242E}" type="datetime1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5B86D1B-6A2E-4967-B9BE-06BE63C94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1FE7349-7FEC-4C28-9C4C-C7D7805F5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DF88-0202-4233-813A-A086A48564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338422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4BB181-0C46-4F71-BAE2-87727D8B1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6CD91CD-932F-4B7F-AFF0-846B914E04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782B6EB-8158-4F1B-AB6A-72F77ED047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9950A1A-28B8-4DE2-B0B4-A96F57BB0C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9C3B803-19D5-442E-BA0A-4F8712B321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B32A524-832A-48F7-9C86-80A2654C2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14D70A-9044-4FB8-A737-0C190DF051A5}" type="datetime1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E269B5A-29A3-40D5-8E5F-CF3FF37D8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C8EF487-30F7-417A-A958-A9005FD64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DF88-0202-4233-813A-A086A48564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65999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0865F1-BC09-49DD-BB6B-AA74EF9DD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D8DE4AE-835B-4DB0-B663-A932EC554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2534DC-D8F6-495B-A0D0-65F5C4F4FCDA}" type="datetime1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CACE48E-281A-4646-88ED-E55AED5B3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09C1F57-B4C3-40C8-94EF-12046C710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DF88-0202-4233-813A-A086A48564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7151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32A9F2-6D19-4D6F-AE8C-F0DF61445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41B20A3-7EE4-439F-9EAD-1B9CB2311C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62F95B-6A44-43A5-B8E1-8FBC4373D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7FDDC4-32F5-45CE-8341-21FEA7B36145}" type="datetime1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3ACE9B-1425-428F-8B7C-15554483B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EE9D28D-1064-4B14-BAF2-1F85EF9537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932CD-05AC-4BBB-B523-ACCF158BEB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29220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1D7A5F-89BB-4D1A-BC3D-5E4645059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5EBB83-94C7-4286-96D1-CE994AFF69EE}" type="datetime1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63D4A7F-61FC-48C6-B898-DB3C4F091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3888C3-BC8C-45B9-955D-5462DB0A5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DF88-0202-4233-813A-A086A48564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173594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A7C8AC-B08C-4C22-81C2-7E8B86059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C717667-EAFB-4DA7-8C18-ECF12672C0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C7D9D3-0213-47E2-948F-C3D0543CCF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25EE3FB-47D0-4D8E-8338-E1E756FA1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C3CFAC-F2AC-49ED-9564-08FAEAA5EAA3}" type="datetime1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3FC6FF-362E-41F3-8FDB-243925986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FC2E4E-8E3B-4FA9-92E6-6797D86FD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DF88-0202-4233-813A-A086A48564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38577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7FD8B5-A580-429D-96B5-9C8127AF4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06CAF4A-CCD3-4957-904E-C0FF91FECD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BF395B-321C-45B3-94BE-A8F23213BC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74DB054-4839-4EE5-BE5D-8883D0369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B7E7B-5200-4D00-8173-D82DB9D1A590}" type="datetime1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F48FF-DFA6-4546-B360-E04810207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AB5E260-C307-4315-B3D5-8F31C5788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DF88-0202-4233-813A-A086A48564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935595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B96402-7270-4956-BAFC-64320A4ED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2905C23-B3CB-47FF-9532-2AA4510AD0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7A002C-6938-4762-839B-1F1C263B4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4C11B-BF43-46FF-A76C-F21BC0F14B70}" type="datetime1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434B98-9649-438E-8C50-EDCAC792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2B21839-06D3-4D58-B0E8-7F1D61190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DF88-0202-4233-813A-A086A48564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18786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44F883D-CA88-4634-B736-20FAD8627C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39C3DAA-4CAB-4C89-8BB3-A16A4A363D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1AB0E5-43C5-4E44-BA1D-D13C00724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F5AB7-9E6E-4139-889A-7675E629BBC5}" type="datetime1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30C7254-226A-4CD5-A2E9-371B776C1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EFB08F-C0F9-43CD-B7DC-3834BBF07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DF88-0202-4233-813A-A086A48564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23821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3715FA-8B98-4F6A-8264-8846DAA4F7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3DFAA71-65DF-474F-B1B3-4D198194DA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C64AD5-AAE3-4419-8855-AA62F77D0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3886BF-713C-4396-B4B5-B249689E8985}" type="datetime1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3CD65E9-28FB-4D53-98C6-2C858AD31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45529F-340E-4FCD-908D-F64B4FCA8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1F25-9589-4733-A4EF-8FBF511599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576689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D4A4F8-892F-48D1-9F18-285931C6A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F246B5-97E9-4B67-B5D3-10DDD05757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ED2F8EF-A124-4BB8-883F-35A1F99D9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EDF91-EB3E-43E9-AF6A-43A1A19DA23C}" type="datetime1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3558E3-13B7-48C9-A32E-B52CF974D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659132C-6C4A-49BA-A76C-750601AE2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1F25-9589-4733-A4EF-8FBF511599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52369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B16EB6-7184-45F1-B75C-BD8D78F9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161C23F-3130-481F-9789-DB4889592D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6713E2-4E84-4AE9-8E2D-55BF26F2C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DAA69-1400-487E-80C3-2596C3973D78}" type="datetime1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1CFEF96-B145-4EBD-B026-202ED0932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F48D42-7BF7-4864-9569-8B7609608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1F25-9589-4733-A4EF-8FBF511599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1895730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1225DF-4278-4DAA-BCD7-30893D299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7EDC7A1-23AE-4302-879E-DA8BE91110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1B02BFA-0A60-45A5-90A0-992A2F8355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655A047-94E4-45CA-BFBE-ED8DF3CE7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7AC953-04A1-406B-929C-45F8494B34D9}" type="datetime1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F58217F-A1ED-41FD-BF35-868495E6E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D35AE8A-28AD-40D8-A931-90C827561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1F25-9589-4733-A4EF-8FBF511599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778400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609222-64F3-4A77-A5D0-AD89AA2DF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2F8FB83-CAFA-4B93-9F0A-49157AC01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94D8C9C-9352-4BFE-AC37-59F6FD1D8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7ACC6B8-8A6E-4B4D-A013-41DD0519CD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3831918-3084-4082-8F39-9B15F5B041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017915F-8B7E-4B9D-B739-8FA89C87D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BBD18A-6A20-4514-BE30-E30573E401F5}" type="datetime1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7C51F6B-78B7-47A8-B14A-6CDBBA389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5C798CF-696E-424F-BC6F-4D7CA9161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1F25-9589-4733-A4EF-8FBF511599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264465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0CC181B-3E20-4971-AA2C-AD09AA5BA1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5B1949B-C61B-4C31-9ECE-E57BF676E7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273AFE0-0975-4209-8972-EC099EA7C2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819B8-2B55-426A-97F2-9B6BC93F8F46}" type="datetime1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9F9ED20-FD72-4246-B58D-8A60EA0A27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1F085AF-4C79-4DC6-8ABC-EFC8ED119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932CD-05AC-4BBB-B523-ACCF158BEB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697408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464923-F766-43C8-B7F9-52BFA30DB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A551E75-62AC-4C72-A269-24464D30D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ED0E12-2565-4B72-B822-9A0AE5F055BC}" type="datetime1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077BD7C-94BF-4CA8-84CC-BA39DAA42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A920E65-C9A3-4915-A3C7-60DBD6775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1F25-9589-4733-A4EF-8FBF511599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6562499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2FF6652-943B-42B3-94E7-CB82BA218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71364-904D-4D99-86B3-21BDDD523FF3}" type="datetime1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91D5E93-1FCF-4623-8874-2BBEB58AF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4946F03-1EA5-4212-90E8-420FCCFC3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1F25-9589-4733-A4EF-8FBF511599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13955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73C9C-D931-41BF-8DD7-5942D1E74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21AC17-1114-428C-B3AA-DC7140760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F4FCF7B-5F5F-4438-8196-F9B0653EF5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B0F285-9758-4756-8EE6-98C756615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92C4F-D9DB-462D-A801-ED47CB6AFDD7}" type="datetime1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3F899F6-0F78-4EA9-A62B-1245315A5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0AE8AA7-14AE-4FC6-84A3-332D6D5A1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1F25-9589-4733-A4EF-8FBF511599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148442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3B3898-C0DA-41F0-9770-2F82916BA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5A36C85-9448-4709-B37C-D458FA1465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58E64A9-5384-4741-8B1A-436C47447A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7892328-DEE2-4D86-9DCC-9907E0622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9E9885-6101-449B-881C-D18F1E515FA1}" type="datetime1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69DA11-A4B3-42C7-B85A-9E6FC1657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9D1517-6AD7-4129-BA71-76C27D895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1F25-9589-4733-A4EF-8FBF511599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172855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34F376-5589-4AAC-A6BC-C7FD94DF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5D3E285-3CFA-48CF-878F-4CE7FF65EC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96D0C8-7ACD-4176-A4C7-D4E4D319F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143EAF-A61A-4583-97A7-5637957B2D4F}" type="datetime1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6F3976D-5112-4D27-85CE-B9C201A40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BDFE14-8914-41C1-9B5A-A1D0CAADE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1F25-9589-4733-A4EF-8FBF511599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813710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9AC21D8-CE48-4AC2-AA68-B279DB6E1B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8D657C9-D08C-4D16-A734-01550A2C78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F9530A-9F64-4C37-ABE4-6961A6E13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A02316-766B-4F7E-B29F-27AA4AE5B2C2}" type="datetime1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298D5FB-2C85-46F0-B2E8-1690F0274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C23ABF-FA9C-49DD-9584-1BEC6AE4F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1F25-9589-4733-A4EF-8FBF511599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692792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C127AA-FF90-48E9-9BF6-8C24EF8C3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5FF2564-365D-43D8-8E68-B55F786B8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1D851C-2691-462A-AC73-E0CA753A463D}" type="datetime1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79A990A-DCBC-4D4B-9790-A3CD16980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0C04DC-93DE-46DB-A409-8EAA69088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1F25-9589-4733-A4EF-8FBF511599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684244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3A7497-4B13-4B00-B1D0-3D6088214A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B256C1A-0252-408C-BC93-8D2228E464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BC897F2-2EB3-44B2-8AF5-CD49DF547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8FC003-E97B-496F-8D17-93B8EADDC473}" type="datetime1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1D51190-3AC0-4DF6-8FCD-F580E9CBF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84413A9-1069-4186-99FD-8CCCF17561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DF88-0202-4233-813A-A086A485649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5BB7A4F-1F7F-421A-9B2F-FF5E250B83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630" y="230188"/>
            <a:ext cx="1905266" cy="905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1689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D374A8A-F1C5-4747-9BA6-7172A992D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93C0E21-F4F8-448F-8550-939EC67202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F2BD85-DB7F-4E7E-B3A0-25B896FFC4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80B266-A321-40C7-938C-78C48039EAE0}" type="datetime1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157CEC2-2D9B-4192-8A7B-EBBCD53A9A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1156C62-25C5-4609-9AD4-E84411CD7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DF88-0202-4233-813A-A086A485649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17F19F7A-9928-4D20-91AA-1AD944551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5630" y="230188"/>
            <a:ext cx="1905266" cy="905001"/>
          </a:xfrm>
          <a:prstGeom prst="rect">
            <a:avLst/>
          </a:prstGeom>
        </p:spPr>
      </p:pic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CA899E0A-3404-4C2D-B41C-780E647F0CC3}"/>
              </a:ext>
            </a:extLst>
          </p:cNvPr>
          <p:cNvCxnSpPr/>
          <p:nvPr/>
        </p:nvCxnSpPr>
        <p:spPr>
          <a:xfrm>
            <a:off x="838200" y="1377179"/>
            <a:ext cx="10515600" cy="0"/>
          </a:xfrm>
          <a:prstGeom prst="line">
            <a:avLst/>
          </a:prstGeom>
          <a:ln w="38100"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perspectiveRelaxedModerately"/>
            <a:lightRig rig="threePt" dir="t"/>
          </a:scene3d>
          <a:sp3d>
            <a:bevelT w="165100" prst="coolSlant"/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8114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A3B7C1A-A361-44CE-8109-48FFD6B46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4D27BBB-0CF9-4A99-BFE9-5BB7DDE75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611FD9-AF2E-445C-9081-BC7E1DCD3A80}" type="datetime1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E58CD65-4684-4876-AC39-937259646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E38276A-652C-45FB-9E6B-3A9EE909D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DF88-0202-4233-813A-A086A48564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39175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1ED696-D288-4754-9A1C-4E2506F5CD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8A173E9-BBEC-4113-BD1D-CD230D5502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8A8DEB2-5888-442B-9643-4CA0240817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B6FABB5-DA17-47DC-93A2-B2931814B1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47ABE-57FC-49A4-84DE-1431D368DB5E}" type="datetime1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74785D-81DB-4186-BA00-C88074937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EB0C7F2-3DB0-41AD-A274-E623EC158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932CD-05AC-4BBB-B523-ACCF158BEB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232973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2B0F8A-BB86-4018-AA76-4E78B73C4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ED7D635-94F3-48DA-B032-D4A98C3C88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DA86BF2-8910-4475-ABB9-A5B5C5DCF2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130DFF-916C-49E9-94BC-8EE166EFFDE5}" type="datetime1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BA718A9-90A8-4DA5-AF80-A586FDCCD4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52803E7-B6EA-41A3-B7F7-CBCC5DEB3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DF88-0202-4233-813A-A086A48564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87360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6651FD-3570-450E-A6CB-7B88DAD6A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FAF7508-A815-4CCD-962C-5EAE7D65469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2908D44-132A-4FA8-91E1-C60AE74560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D99C51E-8E80-4DFE-B619-E9C1475BC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8FF4FA-E08D-4691-8B7C-6B6A51B7FF86}" type="datetime1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5B86D1B-6A2E-4967-B9BE-06BE63C94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1FE7349-7FEC-4C28-9C4C-C7D7805F5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DF88-0202-4233-813A-A086A48564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504648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4BB181-0C46-4F71-BAE2-87727D8B1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6CD91CD-932F-4B7F-AFF0-846B914E04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782B6EB-8158-4F1B-AB6A-72F77ED047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D9950A1A-28B8-4DE2-B0B4-A96F57BB0C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9C3B803-19D5-442E-BA0A-4F8712B321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B32A524-832A-48F7-9C86-80A2654C2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243368-C8AF-4FFE-BC2C-4DBD98250BF4}" type="datetime1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E269B5A-29A3-40D5-8E5F-CF3FF37D83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C8EF487-30F7-417A-A958-A9005FD64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DF88-0202-4233-813A-A086A48564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12082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0865F1-BC09-49DD-BB6B-AA74EF9DD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9D8DE4AE-835B-4DB0-B663-A932EC554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58816D-17CC-4066-B931-9D6598B2B982}" type="datetime1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CACE48E-281A-4646-88ED-E55AED5B3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09C1F57-B4C3-40C8-94EF-12046C710E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DF88-0202-4233-813A-A086A48564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677081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CB1D7A5F-89BB-4D1A-BC3D-5E46450595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55AA61-6C56-454F-BD94-699120E5BA94}" type="datetime1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63D4A7F-61FC-48C6-B898-DB3C4F091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3888C3-BC8C-45B9-955D-5462DB0A5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DF88-0202-4233-813A-A086A48564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19810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A7C8AC-B08C-4C22-81C2-7E8B86059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C717667-EAFB-4DA7-8C18-ECF12672C0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C7D9D3-0213-47E2-948F-C3D0543CCF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25EE3FB-47D0-4D8E-8338-E1E756FA11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2DD5F0-F315-4AC9-9D30-B7CF306DA9BC}" type="datetime1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23FC6FF-362E-41F3-8FDB-2439259867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EFC2E4E-8E3B-4FA9-92E6-6797D86FDE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DF88-0202-4233-813A-A086A48564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11554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7FD8B5-A580-429D-96B5-9C8127AF4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E06CAF4A-CCD3-4957-904E-C0FF91FECD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99BF395B-321C-45B3-94BE-A8F23213BC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74DB054-4839-4EE5-BE5D-8883D0369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71C7C2-1457-4ACA-9744-1B19880400E0}" type="datetime1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8F48FF-DFA6-4546-B360-E04810207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AB5E260-C307-4315-B3D5-8F31C57889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DF88-0202-4233-813A-A086A48564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90498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B96402-7270-4956-BAFC-64320A4ED0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2905C23-B3CB-47FF-9532-2AA4510AD0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17A002C-6938-4762-839B-1F1C263B4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683704-FB6C-4765-998A-DF7C8B90EF23}" type="datetime1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434B98-9649-438E-8C50-EDCAC792D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2B21839-06D3-4D58-B0E8-7F1D61190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DF88-0202-4233-813A-A086A48564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50757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44F883D-CA88-4634-B736-20FAD8627C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39C3DAA-4CAB-4C89-8BB3-A16A4A363D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81AB0E5-43C5-4E44-BA1D-D13C00724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2CD5C-DBE8-4D02-9C59-3B08E6FA0A25}" type="datetime1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30C7254-226A-4CD5-A2E9-371B776C1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EFB08F-C0F9-43CD-B7DC-3834BBF07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DF88-0202-4233-813A-A086A48564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588483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C3715FA-8B98-4F6A-8264-8846DAA4F7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3DFAA71-65DF-474F-B1B3-4D198194DA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9C64AD5-AAE3-4419-8855-AA62F77D0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636FA2-D6D2-4E81-B44B-D4DC54509287}" type="datetime1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3CD65E9-28FB-4D53-98C6-2C858AD31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245529F-340E-4FCD-908D-F64B4FCA80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1F25-9589-4733-A4EF-8FBF511599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76747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BEBC942-20DF-4033-88F5-16DC0784B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341D4EF-CF73-4D38-A34C-834E99567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496BA50-17A9-4761-93C4-9631E2DEF8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E0CA3F0-A53B-426B-97CF-652ADACFE1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7FA5A3D2-B239-4399-8DD5-4FD3D2B4E9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211AE24-EE56-4715-A460-BEEA5C01F7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A74EF8-164D-4D06-9AEA-EA829A5B33B6}" type="datetime1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7C79728-66FB-4888-A333-9A3E47062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7F87E975-8E09-4EB4-AE0F-F564646EA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932CD-05AC-4BBB-B523-ACCF158BEB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0535543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DD4A4F8-892F-48D1-9F18-285931C6A8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BF246B5-97E9-4B67-B5D3-10DDD05757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ED2F8EF-A124-4BB8-883F-35A1F99D9E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20997-65F4-4F47-BE71-FCED8FB0B2DB}" type="datetime1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3558E3-13B7-48C9-A32E-B52CF974D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659132C-6C4A-49BA-A76C-750601AE29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1F25-9589-4733-A4EF-8FBF511599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69377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6B16EB6-7184-45F1-B75C-BD8D78F9AE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161C23F-3130-481F-9789-DB4889592D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6713E2-4E84-4AE9-8E2D-55BF26F2CA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61B89F-988A-4BB9-8808-537FD2112652}" type="datetime1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1CFEF96-B145-4EBD-B026-202ED0932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F48D42-7BF7-4864-9569-8B7609608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1F25-9589-4733-A4EF-8FBF511599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740823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1225DF-4278-4DAA-BCD7-30893D2992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7EDC7A1-23AE-4302-879E-DA8BE91110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1B02BFA-0A60-45A5-90A0-992A2F8355A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655A047-94E4-45CA-BFBE-ED8DF3CE7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80D9A2-4D2C-431C-BBED-913FDAA3BA31}" type="datetime1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F58217F-A1ED-41FD-BF35-868495E6E6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D35AE8A-28AD-40D8-A931-90C827561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1F25-9589-4733-A4EF-8FBF511599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448545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6609222-64F3-4A77-A5D0-AD89AA2DF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2F8FB83-CAFA-4B93-9F0A-49157AC012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94D8C9C-9352-4BFE-AC37-59F6FD1D8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7ACC6B8-8A6E-4B4D-A013-41DD0519CD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3831918-3084-4082-8F39-9B15F5B041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017915F-8B7E-4B9D-B739-8FA89C87D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0CFFA6-B2D9-47E8-A501-B98AB4BAB3AF}" type="datetime1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57C51F6B-78B7-47A8-B14A-6CDBBA389E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5C798CF-696E-424F-BC6F-4D7CA9161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1F25-9589-4733-A4EF-8FBF511599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67328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A464923-F766-43C8-B7F9-52BFA30DB2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A551E75-62AC-4C72-A269-24464D30D4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DD8AF-1A0C-400E-A14E-7CD3D854CDB2}" type="datetime1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077BD7C-94BF-4CA8-84CC-BA39DAA422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A920E65-C9A3-4915-A3C7-60DBD67755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1F25-9589-4733-A4EF-8FBF511599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354063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2FF6652-943B-42B3-94E7-CB82BA218F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0B3B5-6290-4784-9A15-6E5D4980C766}" type="datetime1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91D5E93-1FCF-4623-8874-2BBEB58AF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4946F03-1EA5-4212-90E8-420FCCFC3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1F25-9589-4733-A4EF-8FBF511599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825629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73C9C-D931-41BF-8DD7-5942D1E74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21AC17-1114-428C-B3AA-DC7140760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F4FCF7B-5F5F-4438-8196-F9B0653EF5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8B0F285-9758-4756-8EE6-98C756615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E9447F-D662-42F4-9D6B-2E991C6BEE03}" type="datetime1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3F899F6-0F78-4EA9-A62B-1245315A5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0AE8AA7-14AE-4FC6-84A3-332D6D5A1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1F25-9589-4733-A4EF-8FBF511599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44928828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3B3898-C0DA-41F0-9770-2F82916BA4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5A36C85-9448-4709-B37C-D458FA14655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/>
              <a:t>单击图标添加图片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58E64A9-5384-4741-8B1A-436C47447A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7892328-DEE2-4D86-9DCC-9907E06222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77937B-4E9D-42C4-B08C-CA3482466AFE}" type="datetime1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969DA11-A4B3-42C7-B85A-9E6FC1657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39D1517-6AD7-4129-BA71-76C27D895E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1F25-9589-4733-A4EF-8FBF511599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159674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134F376-5589-4AAC-A6BC-C7FD94DFD8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5D3E285-3CFA-48CF-878F-4CE7FF65EC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996D0C8-7ACD-4176-A4C7-D4E4D319F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40991-3048-4D9D-A1F0-C0D481BEAB07}" type="datetime1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6F3976D-5112-4D27-85CE-B9C201A409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BDFE14-8914-41C1-9B5A-A1D0CAADE1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1F25-9589-4733-A4EF-8FBF511599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430376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9AC21D8-CE48-4AC2-AA68-B279DB6E1B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8D657C9-D08C-4D16-A734-01550A2C78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F9530A-9F64-4C37-ABE4-6961A6E13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E36992-E7B7-45D5-AEDF-548DA34F671A}" type="datetime1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298D5FB-2C85-46F0-B2E8-1690F0274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C23ABF-FA9C-49DD-9584-1BEC6AE4F3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1F25-9589-4733-A4EF-8FBF511599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08769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82E508-0D5F-46D6-9BE7-0AF2D1CDE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95FBB3C-9A5E-4DAE-BFFD-C49A539D8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D5DB14-2DCF-4775-9A88-3A501859AA3D}" type="datetime1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5E18C0F-6EED-4192-AF0D-AB1084933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7D60716-12A2-4010-8B60-B3AEA0AC3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932CD-05AC-4BBB-B523-ACCF158BEB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82105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BC127AA-FF90-48E9-9BF6-8C24EF8C3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45FF2564-365D-43D8-8E68-B55F786B8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4854AB-A5A7-4435-ADFD-C8BE752DC02E}" type="datetime1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79A990A-DCBC-4D4B-9790-A3CD169802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C0C04DC-93DE-46DB-A409-8EAA69088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E91F25-9589-4733-A4EF-8FBF511599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9622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B18B367-9CEE-41C5-AD99-477C99F2C0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2C5B2-F490-4D84-BFBC-CE930FDE0605}" type="datetime1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F4E25C57-CCFB-4F73-84E4-285C2F568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D499D1C-BBCB-4CCE-A871-EC5AD8E00E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932CD-05AC-4BBB-B523-ACCF158BEB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324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667260-A7D0-4E65-AD0B-19EEE212B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39B6C81-333A-4129-9689-1C5D001DD3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D0FB792-C085-461B-AB92-6EBE6B7357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B092C76-E800-46B3-9816-D5981A6AB9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43EAB-E68D-47B5-A8F8-2F3F6B772935}" type="datetime1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B486137-6EA6-4D53-A5FF-93F6C70AD1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6566CA1-5982-4EE6-911F-F09126EDA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932CD-05AC-4BBB-B523-ACCF158BEB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461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AA6EDC-4B77-4DE6-B88B-2939A98E1B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22A7FD3-0879-4BAF-92AE-5FFC9B0E499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437BBD3-A61C-474E-98AD-BE8F44C7E5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4519DC-B5DB-4BDE-AE7A-6111791F6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279ADC-855A-42AB-9B51-AA219D7CFC2D}" type="datetime1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FFEEFF7-1A64-4638-B391-47BA066A8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62AAC25-0417-4A27-9158-B7A0DA91A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932CD-05AC-4BBB-B523-ACCF158BEB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10869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0709233-2F64-4F73-9E8B-26504D8857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55500B2-8E0A-48AC-9B79-7BEA959EF0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7426DEF-0633-494A-8CF3-D1D17FC7CE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EEF493-C992-4E26-889F-7E3F1B90CA25}" type="datetime1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E3A05E0-994E-4F50-AAB7-4FFB91D746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E597BFD-6A3F-45D2-9897-78821998A2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932CD-05AC-4BBB-B523-ACCF158BEB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921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A62C38A-D7B2-47E3-B982-362EB2BB7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4176EFF-5310-4212-9982-BF0C481B6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E0518A0-8BF2-4B6D-8277-7E80B295F8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859C35-929C-4A45-92F7-26FEEB711513}" type="datetime1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70E07F-11CC-4BC7-86E6-AE013D003E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FBAA74-FD6C-45BC-B7A5-C1926D0EE3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08DF88-0202-4233-813A-A086A485649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5681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9258116-59EF-4F6E-9E85-40852AB8E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FC8963A-97AE-4913-8A6C-D0734BA36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13F371-78C8-4B20-9ACC-C80E3B419B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D77478-2114-40FB-888E-542B62A5D3C8}" type="datetime1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CE677F4-F0FE-45E3-838B-8D1710D41E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E25F4A-9734-44E0-8E18-82E52B5FCC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E91F25-9589-4733-A4EF-8FBF511599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9872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A62C38A-D7B2-47E3-B982-362EB2BB75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4176EFF-5310-4212-9982-BF0C481B6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E0518A0-8BF2-4B6D-8277-7E80B295F8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DC338B-B174-41B0-B36D-9E78D75FDFFC}" type="datetime1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70E07F-11CC-4BC7-86E6-AE013D003E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7FBAA74-FD6C-45BC-B7A5-C1926D0EE3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932CD-05AC-4BBB-B523-ACCF158BEB3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8921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9258116-59EF-4F6E-9E85-40852AB8EC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FC8963A-97AE-4913-8A6C-D0734BA369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613F371-78C8-4B20-9ACC-C80E3B419B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8DCD3-63B1-4D46-BF0B-111FA26A6B08}" type="datetime1">
              <a:rPr lang="zh-CN" altLang="en-US" smtClean="0"/>
              <a:t>2025/3/20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CE677F4-F0FE-45E3-838B-8D1710D41E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E25F4A-9734-44E0-8E18-82E52B5FCC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E91F25-9589-4733-A4EF-8FBF511599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6912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3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4.em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3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3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3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7" Type="http://schemas.openxmlformats.org/officeDocument/2006/relationships/image" Target="../media/image47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7.emf"/><Relationship Id="rId5" Type="http://schemas.openxmlformats.org/officeDocument/2006/relationships/image" Target="../media/image46.emf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3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3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3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5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8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3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3E2389-8EE4-43B9-B125-02FA975B4B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71550" y="328036"/>
            <a:ext cx="10789920" cy="2387600"/>
          </a:xfrm>
        </p:spPr>
        <p:txBody>
          <a:bodyPr>
            <a:normAutofit/>
          </a:bodyPr>
          <a:lstStyle/>
          <a:p>
            <a:r>
              <a:rPr lang="en-US" altLang="zh-CN" sz="4000" dirty="0">
                <a:latin typeface="华文楷体" panose="02010600040101010101" pitchFamily="2" charset="-122"/>
                <a:ea typeface="华文楷体" panose="02010600040101010101" pitchFamily="2" charset="-122"/>
              </a:rPr>
              <a:t>Detection of </a:t>
            </a:r>
            <a:r>
              <a:rPr lang="en-US" altLang="zh-CN" sz="4000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Microquasars</a:t>
            </a:r>
            <a:r>
              <a:rPr lang="en-US" altLang="zh-CN" sz="4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at ultra-high energies by LHAASO</a:t>
            </a:r>
            <a:endParaRPr lang="zh-CN" altLang="en-US" sz="4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副标题 2">
            <a:extLst>
              <a:ext uri="{FF2B5EF4-FFF2-40B4-BE49-F238E27FC236}">
                <a16:creationId xmlns:a16="http://schemas.microsoft.com/office/drawing/2014/main" id="{EA9525E8-F4A0-47C7-83E0-5331660A00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16000" y="3299690"/>
            <a:ext cx="10160000" cy="2011218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dirty="0">
                <a:solidFill>
                  <a:schemeClr val="accent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Cong Li, Z. Cao,</a:t>
            </a:r>
            <a:r>
              <a:rPr lang="en-US" altLang="zh-CN" dirty="0"/>
              <a:t> </a:t>
            </a:r>
            <a:r>
              <a:rPr lang="en-US" altLang="zh-CN" dirty="0">
                <a:solidFill>
                  <a:schemeClr val="accent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R.Y. Liu, J. Li, </a:t>
            </a:r>
            <a:r>
              <a:rPr lang="en-US" altLang="zh-CN" dirty="0" err="1">
                <a:solidFill>
                  <a:schemeClr val="accent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K.Wang</a:t>
            </a:r>
            <a:r>
              <a:rPr lang="en-US" altLang="zh-CN" dirty="0">
                <a:solidFill>
                  <a:schemeClr val="accent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, </a:t>
            </a:r>
            <a:r>
              <a:rPr lang="en-US" altLang="zh-CN" dirty="0" err="1">
                <a:solidFill>
                  <a:schemeClr val="accent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R.Z.Yang</a:t>
            </a:r>
            <a:r>
              <a:rPr lang="en-US" altLang="zh-CN" dirty="0">
                <a:solidFill>
                  <a:schemeClr val="accent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, Y.H. Yu, S.Z. Chen, S.C. </a:t>
            </a:r>
            <a:r>
              <a:rPr lang="en-US" altLang="zh-CN" dirty="0" err="1">
                <a:solidFill>
                  <a:schemeClr val="accent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Hu,S.Q.Xi</a:t>
            </a:r>
            <a:endParaRPr lang="en-US" altLang="zh-CN" dirty="0">
              <a:solidFill>
                <a:schemeClr val="accent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en-US" altLang="zh-CN" dirty="0">
              <a:solidFill>
                <a:schemeClr val="accent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dirty="0">
                <a:solidFill>
                  <a:schemeClr val="accent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2025.3.21</a:t>
            </a:r>
          </a:p>
          <a:p>
            <a:endParaRPr lang="en-US" altLang="zh-CN" dirty="0">
              <a:solidFill>
                <a:schemeClr val="accent1"/>
              </a:solidFill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dirty="0">
                <a:solidFill>
                  <a:schemeClr val="accent1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LHAASO Collaboration</a:t>
            </a:r>
          </a:p>
          <a:p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8DE2B7A-2274-45B2-8E7F-974E5F33C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E6B8F3-93BD-4F6F-8277-D1DD16E7D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DF88-0202-4233-813A-A086A485649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1191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2720B20-FD6C-4654-88BF-5FC169C737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SS433</a:t>
            </a: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026" name="Picture 2" descr="Los chorros de SS433 sobre la imagen de W50">
            <a:extLst>
              <a:ext uri="{FF2B5EF4-FFF2-40B4-BE49-F238E27FC236}">
                <a16:creationId xmlns:a16="http://schemas.microsoft.com/office/drawing/2014/main" id="{2794BD49-76C5-4F87-8D9F-5C8D403368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917" t="511"/>
          <a:stretch/>
        </p:blipFill>
        <p:spPr bwMode="auto">
          <a:xfrm rot="5400000">
            <a:off x="6027416" y="-1646709"/>
            <a:ext cx="2538625" cy="57634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823EAE33-F38A-495F-B9CD-77F2AB920730}"/>
              </a:ext>
            </a:extLst>
          </p:cNvPr>
          <p:cNvSpPr txBox="1"/>
          <p:nvPr/>
        </p:nvSpPr>
        <p:spPr>
          <a:xfrm>
            <a:off x="147353" y="1953485"/>
            <a:ext cx="4073665" cy="1323439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The compact object is likely a black hole and the companion star is a supergiant star. SS433 is located inside W50 nebula.</a:t>
            </a:r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2AA494F-72CE-4357-8615-F93EBB7603B9}"/>
              </a:ext>
            </a:extLst>
          </p:cNvPr>
          <p:cNvSpPr txBox="1"/>
          <p:nvPr/>
        </p:nvSpPr>
        <p:spPr>
          <a:xfrm>
            <a:off x="147353" y="3825837"/>
            <a:ext cx="4701309" cy="2545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TeV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 emission from the jet lobs of SS433 was reported by HAWC</a:t>
            </a:r>
            <a:r>
              <a:rPr lang="zh-CN" altLang="en-US" dirty="0">
                <a:latin typeface="华文楷体" panose="02010600040101010101" pitchFamily="2" charset="-122"/>
                <a:ea typeface="华文楷体" panose="02010600040101010101" pitchFamily="2" charset="-122"/>
              </a:rPr>
              <a:t>；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(</a:t>
            </a:r>
            <a:r>
              <a:rPr lang="en-US" altLang="zh-CN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Abeysekara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 et al. 2018).</a:t>
            </a:r>
          </a:p>
          <a:p>
            <a:pPr>
              <a:lnSpc>
                <a:spcPct val="150000"/>
              </a:lnSpc>
            </a:pP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Shift of position of </a:t>
            </a:r>
            <a:r>
              <a:rPr lang="en-US" altLang="zh-CN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TeV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 with energy was lately reported by HESS.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</a:t>
            </a:r>
            <a:r>
              <a:rPr lang="fr-FR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(H.E.S.S. Collaborationet al. 2024).</a:t>
            </a:r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E16203FA-9D19-4E8C-8988-F907DD827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72FCA7F-8E02-43D7-A34F-1FEF999111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DF88-0202-4233-813A-A086A4856497}" type="slidenum">
              <a:rPr lang="zh-CN" altLang="en-US" smtClean="0"/>
              <a:t>10</a:t>
            </a:fld>
            <a:endParaRPr lang="zh-CN" altLang="en-US"/>
          </a:p>
        </p:txBody>
      </p:sp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B17EF531-88FA-49F9-A781-F12E15CF01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8434" y="2615204"/>
            <a:ext cx="6858273" cy="4011546"/>
          </a:xfrm>
        </p:spPr>
      </p:pic>
    </p:spTree>
    <p:extLst>
      <p:ext uri="{BB962C8B-B14F-4D97-AF65-F5344CB8AC3E}">
        <p14:creationId xmlns:p14="http://schemas.microsoft.com/office/powerpoint/2010/main" val="2185496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07761E-A14F-4616-9B37-CD62CF432C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SS433</a:t>
            </a: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4F700F3-35AD-4EBA-BB0B-FE24F06C7B59}"/>
              </a:ext>
            </a:extLst>
          </p:cNvPr>
          <p:cNvSpPr txBox="1"/>
          <p:nvPr/>
        </p:nvSpPr>
        <p:spPr>
          <a:xfrm>
            <a:off x="1027061" y="4837040"/>
            <a:ext cx="10546103" cy="18565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u"/>
            </a:pP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Detection of gamma-ray emission &gt;100TeV with significance &gt;5 sigma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；</a:t>
            </a: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u"/>
            </a:pP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The UHE emission is partly overlapped with HI cloud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at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the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same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distance of SS433, indicating contribution from hadronic process.</a:t>
            </a:r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D3B1AA1-D310-474A-A9AE-21D49D612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7337FF-4C3A-4C6C-BA9D-015C14842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DF88-0202-4233-813A-A086A4856497}" type="slidenum">
              <a:rPr lang="zh-CN" altLang="en-US" smtClean="0"/>
              <a:t>11</a:t>
            </a:fld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B61E8097-ACBB-41F9-A3E4-35D14DDB53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60" y="1669154"/>
            <a:ext cx="9263165" cy="3167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803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334B025-10C8-43C2-9D6E-5A23DC003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28D3ACF-65CA-4257-8BE5-8B5FBF75A0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DF88-0202-4233-813A-A086A4856497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7" name="标题 1">
            <a:extLst>
              <a:ext uri="{FF2B5EF4-FFF2-40B4-BE49-F238E27FC236}">
                <a16:creationId xmlns:a16="http://schemas.microsoft.com/office/drawing/2014/main" id="{041344B9-9864-4682-873A-E51B78A38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716" y="192006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GRS 1915+105</a:t>
            </a:r>
            <a:endParaRPr lang="zh-CN" altLang="en-US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C724F80-FC79-45AE-8B49-2DA1877CC865}"/>
              </a:ext>
            </a:extLst>
          </p:cNvPr>
          <p:cNvSpPr txBox="1"/>
          <p:nvPr/>
        </p:nvSpPr>
        <p:spPr>
          <a:xfrm>
            <a:off x="1018308" y="1782106"/>
            <a:ext cx="8559801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sz="2400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GRS 1915+105  hosts a K giant star in orbit around a black hole. 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722D524-EFDD-48F6-81FC-63E0F33402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1347" y="2443646"/>
            <a:ext cx="4760339" cy="4045022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54417A88-10FF-486C-90E3-C5754ACC2FC5}"/>
              </a:ext>
            </a:extLst>
          </p:cNvPr>
          <p:cNvSpPr txBox="1"/>
          <p:nvPr/>
        </p:nvSpPr>
        <p:spPr>
          <a:xfrm>
            <a:off x="5877861" y="2643082"/>
            <a:ext cx="631413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Observation were undertaken by HESS and MAGIC with a total live time of 24.1h and 22h, but no positive signal was detected. </a:t>
            </a:r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5C6BEF4-06ED-4A0E-97B1-5F4BC6C6AC6B}"/>
              </a:ext>
            </a:extLst>
          </p:cNvPr>
          <p:cNvSpPr txBox="1"/>
          <p:nvPr/>
        </p:nvSpPr>
        <p:spPr>
          <a:xfrm>
            <a:off x="5877861" y="3824955"/>
            <a:ext cx="30380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95% upper limit by HESS:</a:t>
            </a:r>
            <a:endParaRPr lang="zh-CN" altLang="en-US" sz="2000" b="1" dirty="0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2AE7C302-AEBA-43D0-BCCC-CD1A3170104F}"/>
              </a:ext>
            </a:extLst>
          </p:cNvPr>
          <p:cNvSpPr/>
          <p:nvPr/>
        </p:nvSpPr>
        <p:spPr>
          <a:xfrm>
            <a:off x="831347" y="6488668"/>
            <a:ext cx="2899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altLang="zh-CN" dirty="0">
                <a:solidFill>
                  <a:srgbClr val="151616"/>
                </a:solidFill>
                <a:latin typeface="Times-Roman"/>
              </a:rPr>
              <a:t>A&amp;A 508, 1135–1140 (2009)</a:t>
            </a:r>
            <a:endParaRPr lang="zh-CN" altLang="en-US" dirty="0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9510F092-F054-4E9F-9207-D27C371E2056}"/>
              </a:ext>
            </a:extLst>
          </p:cNvPr>
          <p:cNvSpPr/>
          <p:nvPr/>
        </p:nvSpPr>
        <p:spPr>
          <a:xfrm>
            <a:off x="5877861" y="5420698"/>
            <a:ext cx="40879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rgbClr val="151616"/>
                </a:solidFill>
                <a:latin typeface="Times-Roman"/>
              </a:rPr>
              <a:t>I(&gt;250GeV)&lt;1</a:t>
            </a:r>
            <a:r>
              <a:rPr lang="en-US" altLang="zh-CN" dirty="0">
                <a:solidFill>
                  <a:srgbClr val="151616"/>
                </a:solidFill>
                <a:latin typeface="rtxmi"/>
              </a:rPr>
              <a:t>.</a:t>
            </a:r>
            <a:r>
              <a:rPr lang="en-US" altLang="zh-CN" dirty="0">
                <a:solidFill>
                  <a:srgbClr val="151616"/>
                </a:solidFill>
                <a:latin typeface="Times-Roman"/>
              </a:rPr>
              <a:t>17 </a:t>
            </a:r>
            <a:r>
              <a:rPr lang="en-US" altLang="zh-CN" dirty="0">
                <a:solidFill>
                  <a:srgbClr val="151616"/>
                </a:solidFill>
                <a:latin typeface="txsy"/>
              </a:rPr>
              <a:t>× </a:t>
            </a:r>
            <a:r>
              <a:rPr lang="en-US" altLang="zh-CN" dirty="0">
                <a:solidFill>
                  <a:srgbClr val="151616"/>
                </a:solidFill>
                <a:latin typeface="Times-Roman"/>
              </a:rPr>
              <a:t>10^-12</a:t>
            </a:r>
            <a:r>
              <a:rPr lang="en-US" altLang="zh-CN" sz="800" dirty="0">
                <a:solidFill>
                  <a:srgbClr val="151616"/>
                </a:solidFill>
                <a:latin typeface="Times-Roman"/>
              </a:rPr>
              <a:t> </a:t>
            </a:r>
            <a:r>
              <a:rPr lang="en-US" altLang="zh-CN" dirty="0" err="1">
                <a:solidFill>
                  <a:srgbClr val="151616"/>
                </a:solidFill>
                <a:latin typeface="Times-Roman"/>
              </a:rPr>
              <a:t>ph</a:t>
            </a:r>
            <a:r>
              <a:rPr lang="en-US" altLang="zh-CN" dirty="0">
                <a:solidFill>
                  <a:srgbClr val="151616"/>
                </a:solidFill>
                <a:latin typeface="Times-Roman"/>
              </a:rPr>
              <a:t> cm^-2</a:t>
            </a:r>
            <a:r>
              <a:rPr lang="en-US" altLang="zh-CN" sz="800" dirty="0">
                <a:solidFill>
                  <a:srgbClr val="151616"/>
                </a:solidFill>
                <a:latin typeface="Times-Roman"/>
              </a:rPr>
              <a:t> </a:t>
            </a:r>
            <a:r>
              <a:rPr lang="en-US" altLang="zh-CN" dirty="0">
                <a:solidFill>
                  <a:srgbClr val="151616"/>
                </a:solidFill>
                <a:latin typeface="Times-Roman"/>
              </a:rPr>
              <a:t>s^-1</a:t>
            </a:r>
            <a:endParaRPr lang="zh-CN" altLang="en-US" dirty="0"/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2A294F38-D23D-4E0B-8044-D807F3B2A85C}"/>
              </a:ext>
            </a:extLst>
          </p:cNvPr>
          <p:cNvSpPr txBox="1"/>
          <p:nvPr/>
        </p:nvSpPr>
        <p:spPr>
          <a:xfrm>
            <a:off x="5869925" y="4968493"/>
            <a:ext cx="32592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95% upper limit by MAGIC:</a:t>
            </a:r>
            <a:endParaRPr lang="zh-CN" altLang="en-US" sz="2000" b="1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8CEE145B-E84D-40D4-92EB-3C5F431F7E92}"/>
              </a:ext>
            </a:extLst>
          </p:cNvPr>
          <p:cNvSpPr/>
          <p:nvPr/>
        </p:nvSpPr>
        <p:spPr>
          <a:xfrm>
            <a:off x="5877861" y="4323559"/>
            <a:ext cx="411843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i="1" dirty="0">
                <a:solidFill>
                  <a:srgbClr val="151616"/>
                </a:solidFill>
                <a:latin typeface="Times-Italic"/>
              </a:rPr>
              <a:t>I</a:t>
            </a:r>
            <a:r>
              <a:rPr lang="en-US" altLang="zh-CN" dirty="0">
                <a:solidFill>
                  <a:srgbClr val="151616"/>
                </a:solidFill>
                <a:latin typeface="Times-Roman"/>
              </a:rPr>
              <a:t>(</a:t>
            </a:r>
            <a:r>
              <a:rPr lang="en-US" altLang="zh-CN" dirty="0">
                <a:solidFill>
                  <a:srgbClr val="151616"/>
                </a:solidFill>
                <a:latin typeface="rtxmi"/>
              </a:rPr>
              <a:t>&gt;</a:t>
            </a:r>
            <a:r>
              <a:rPr lang="en-US" altLang="zh-CN" dirty="0">
                <a:solidFill>
                  <a:srgbClr val="151616"/>
                </a:solidFill>
                <a:latin typeface="Times-Roman"/>
              </a:rPr>
              <a:t>410 GeV) </a:t>
            </a:r>
            <a:r>
              <a:rPr lang="en-US" altLang="zh-CN" dirty="0">
                <a:solidFill>
                  <a:srgbClr val="151616"/>
                </a:solidFill>
                <a:latin typeface="rtxmi"/>
              </a:rPr>
              <a:t>&lt; </a:t>
            </a:r>
            <a:r>
              <a:rPr lang="en-US" altLang="zh-CN" dirty="0">
                <a:solidFill>
                  <a:srgbClr val="151616"/>
                </a:solidFill>
                <a:latin typeface="Times-Roman"/>
              </a:rPr>
              <a:t>3</a:t>
            </a:r>
            <a:r>
              <a:rPr lang="en-US" altLang="zh-CN" dirty="0">
                <a:solidFill>
                  <a:srgbClr val="151616"/>
                </a:solidFill>
                <a:latin typeface="rtxmi"/>
              </a:rPr>
              <a:t>.</a:t>
            </a:r>
            <a:r>
              <a:rPr lang="en-US" altLang="zh-CN" dirty="0">
                <a:solidFill>
                  <a:srgbClr val="151616"/>
                </a:solidFill>
                <a:latin typeface="Times-Roman"/>
              </a:rPr>
              <a:t>2 </a:t>
            </a:r>
            <a:r>
              <a:rPr lang="en-US" altLang="zh-CN" dirty="0">
                <a:solidFill>
                  <a:srgbClr val="151616"/>
                </a:solidFill>
                <a:latin typeface="txsy"/>
              </a:rPr>
              <a:t>× </a:t>
            </a:r>
            <a:r>
              <a:rPr lang="en-US" altLang="zh-CN" dirty="0">
                <a:solidFill>
                  <a:srgbClr val="151616"/>
                </a:solidFill>
                <a:latin typeface="Times-Roman"/>
              </a:rPr>
              <a:t>10^-13ph cm^-2s^-1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1035007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0FB827-4255-48B3-B723-20DC62478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0716" y="192006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GRS 1915+105</a:t>
            </a:r>
            <a:endParaRPr lang="zh-CN" altLang="en-US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AEE844C-255C-464A-8A54-4D58CEE18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E91239-6E3A-4BF6-98A2-B2B389F75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DF88-0202-4233-813A-A086A4856497}" type="slidenum">
              <a:rPr lang="zh-CN" altLang="en-US" smtClean="0"/>
              <a:t>13</a:t>
            </a:fld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0F0FDAB-1D31-4F09-8A0A-C021A64A1B70}"/>
              </a:ext>
            </a:extLst>
          </p:cNvPr>
          <p:cNvSpPr txBox="1"/>
          <p:nvPr/>
        </p:nvSpPr>
        <p:spPr>
          <a:xfrm>
            <a:off x="7019636" y="2540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B820320E-CD56-4BC0-95FA-CFD3F0BF1B62}"/>
                  </a:ext>
                </a:extLst>
              </p:cNvPr>
              <p:cNvSpPr txBox="1"/>
              <p:nvPr/>
            </p:nvSpPr>
            <p:spPr>
              <a:xfrm>
                <a:off x="5835075" y="1552005"/>
                <a:ext cx="6255325" cy="145437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altLang="zh-CN" sz="2000" b="1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A new extended source, with an extension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1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𝟎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.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𝟐𝟓</m:t>
                        </m:r>
                      </m:e>
                      <m:sup>
                        <m:r>
                          <a:rPr lang="en-US" altLang="zh-CN" sz="2000" b="1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𝟎</m:t>
                        </m:r>
                      </m:sup>
                    </m:sSup>
                    <m:r>
                      <a:rPr lang="en-US" altLang="zh-CN" sz="20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  <m:sSup>
                      <m:sSupPr>
                        <m:ctrlPr>
                          <a:rPr lang="en-US" altLang="zh-CN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𝟎𝟓</m:t>
                        </m:r>
                      </m:e>
                      <m:sup>
                        <m:r>
                          <a:rPr lang="en-US" altLang="zh-CN" sz="2000" b="1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altLang="zh-CN" sz="2000" b="1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, was detected at an offset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b="1" i="1" dirty="0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pPr>
                      <m:e>
                        <m:r>
                          <a:rPr lang="en-US" altLang="zh-CN" sz="2000" b="1" i="1" dirty="0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𝟎</m:t>
                        </m:r>
                        <m:r>
                          <a:rPr lang="en-US" altLang="zh-CN" sz="2000" b="1" i="1" dirty="0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.</m:t>
                        </m:r>
                        <m:r>
                          <a:rPr lang="en-US" altLang="zh-CN" sz="2000" b="1" i="1" dirty="0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𝟏</m:t>
                        </m:r>
                      </m:e>
                      <m:sup>
                        <m:r>
                          <a:rPr lang="en-US" altLang="zh-CN" sz="2000" b="1" i="1" dirty="0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altLang="zh-CN" sz="2000" b="1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southwest of GRS 1915+105.</a:t>
                </a:r>
                <a:endParaRPr lang="zh-CN" altLang="en-US" sz="2000" b="1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Choice>
        <mc:Fallback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B820320E-CD56-4BC0-95FA-CFD3F0BF1B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35075" y="1552005"/>
                <a:ext cx="6255325" cy="1454372"/>
              </a:xfrm>
              <a:prstGeom prst="rect">
                <a:avLst/>
              </a:prstGeom>
              <a:blipFill>
                <a:blip r:embed="rId2"/>
                <a:stretch>
                  <a:fillRect l="-975" r="-487" b="-714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图片 5">
            <a:extLst>
              <a:ext uri="{FF2B5EF4-FFF2-40B4-BE49-F238E27FC236}">
                <a16:creationId xmlns:a16="http://schemas.microsoft.com/office/drawing/2014/main" id="{008B5202-0063-41A3-8DF8-69D3833934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944" y="1629686"/>
            <a:ext cx="4687910" cy="4909226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AFFF8C42-2A87-4698-A177-D6E53DA110AB}"/>
              </a:ext>
            </a:extLst>
          </p:cNvPr>
          <p:cNvSpPr txBox="1"/>
          <p:nvPr/>
        </p:nvSpPr>
        <p:spPr>
          <a:xfrm>
            <a:off x="5890995" y="3194677"/>
            <a:ext cx="6143484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Other possible candidates: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Radio pulsar PSR J1914+1054g</a:t>
            </a:r>
          </a:p>
          <a:p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     </a:t>
            </a:r>
            <a:r>
              <a:rPr lang="en-US" altLang="zh-CN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Spindown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 luminosity: 4 × 10^35 ergs/s;</a:t>
            </a:r>
          </a:p>
          <a:p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            Age: 82kyr;</a:t>
            </a:r>
          </a:p>
          <a:p>
            <a:r>
              <a:rPr lang="en-US" altLang="zh-CN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The larger offset, 0.26deg, making it unlikely the main contribution to  LHAASO J1915+1052.</a:t>
            </a:r>
          </a:p>
          <a:p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Supernova remnant (SNR) G045.7-00.4</a:t>
            </a:r>
          </a:p>
          <a:p>
            <a:r>
              <a:rPr lang="en-US" altLang="zh-CN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No clear association between LHAASO J1915+1052 and CO at G045.7-00.4 distance.</a:t>
            </a:r>
            <a:endParaRPr lang="zh-CN" altLang="en-US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185639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GRS 1915+105</a:t>
            </a:r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 dirty="0"/>
              <a:t>LHAASO Symposium</a:t>
            </a:r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DF88-0202-4233-813A-A086A4856497}" type="slidenum">
              <a:rPr lang="zh-CN" altLang="en-US" smtClean="0"/>
              <a:t>14</a:t>
            </a:fld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35FFA1F-4556-4840-965E-F24E31D8A324}"/>
              </a:ext>
            </a:extLst>
          </p:cNvPr>
          <p:cNvSpPr txBox="1"/>
          <p:nvPr/>
        </p:nvSpPr>
        <p:spPr>
          <a:xfrm>
            <a:off x="6636353" y="1771167"/>
            <a:ext cx="407194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Best fitted by power-law:</a:t>
            </a:r>
          </a:p>
          <a:p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15E0063-4ACD-42A6-B92A-5C8C3AC6A1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9878" y="2607374"/>
            <a:ext cx="4746306" cy="809585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80A32133-E28D-432C-8A4A-A02D4DFA0946}"/>
              </a:ext>
            </a:extLst>
          </p:cNvPr>
          <p:cNvSpPr txBox="1"/>
          <p:nvPr/>
        </p:nvSpPr>
        <p:spPr>
          <a:xfrm>
            <a:off x="6752312" y="3609058"/>
            <a:ext cx="4584909" cy="2769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Systematic errors:</a:t>
            </a:r>
          </a:p>
          <a:p>
            <a:endParaRPr lang="en-US" altLang="zh-CN" sz="24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Uncertainty from extension of nearby sources</a:t>
            </a:r>
          </a:p>
          <a:p>
            <a:endParaRPr lang="en-US" altLang="zh-CN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en-US" altLang="zh-CN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Uncertainty  of GDE flux</a:t>
            </a:r>
          </a:p>
          <a:p>
            <a:endParaRPr lang="en-US" altLang="zh-CN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en-US" altLang="zh-CN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zh-CN" altLang="en-US" dirty="0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0346D995-794C-4B02-A959-B670C240C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0543" y="4809408"/>
            <a:ext cx="1760113" cy="36929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9639661-61DF-4E4C-B697-6402F51DA5C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368" b="13261"/>
          <a:stretch/>
        </p:blipFill>
        <p:spPr>
          <a:xfrm>
            <a:off x="7730543" y="5551909"/>
            <a:ext cx="1883570" cy="365125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1D9AA2D-A3FB-4487-AC68-83AB599C827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807" y="1988638"/>
            <a:ext cx="5577389" cy="4069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48733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E0FB827-4255-48B3-B723-20DC62478D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95848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Cygnus X-1</a:t>
            </a:r>
            <a:endParaRPr lang="zh-CN" altLang="en-US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4AEE844C-255C-464A-8A54-4D58CEE18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E91239-6E3A-4BF6-98A2-B2B389F75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DF88-0202-4233-813A-A086A4856497}" type="slidenum">
              <a:rPr lang="zh-CN" altLang="en-US" smtClean="0"/>
              <a:t>15</a:t>
            </a:fld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0F0FDAB-1D31-4F09-8A0A-C021A64A1B70}"/>
              </a:ext>
            </a:extLst>
          </p:cNvPr>
          <p:cNvSpPr txBox="1"/>
          <p:nvPr/>
        </p:nvSpPr>
        <p:spPr>
          <a:xfrm>
            <a:off x="7019636" y="25400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1B58207-E549-42F9-B903-AFC3026A039F}"/>
              </a:ext>
            </a:extLst>
          </p:cNvPr>
          <p:cNvSpPr txBox="1"/>
          <p:nvPr/>
        </p:nvSpPr>
        <p:spPr>
          <a:xfrm>
            <a:off x="766619" y="1767462"/>
            <a:ext cx="10871200" cy="40011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sz="2000" dirty="0">
                <a:solidFill>
                  <a:srgbClr val="0070C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Cygnus X-1 contains a black hole with a mass of more than 20 solar mass and a O9.7Iab supergiant. 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B820320E-CD56-4BC0-95FA-CFD3F0BF1B62}"/>
              </a:ext>
            </a:extLst>
          </p:cNvPr>
          <p:cNvSpPr txBox="1"/>
          <p:nvPr/>
        </p:nvSpPr>
        <p:spPr>
          <a:xfrm>
            <a:off x="492812" y="2960352"/>
            <a:ext cx="578671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endParaRPr lang="en-US" altLang="zh-CN" sz="2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MAGIC reported a fast-varying signal for 79 minutes at a significance of  4.1 sigma.</a:t>
            </a:r>
          </a:p>
          <a:p>
            <a:pPr marL="342900" indent="-342900">
              <a:buFont typeface="Wingdings" panose="05000000000000000000" pitchFamily="2" charset="2"/>
              <a:buChar char="u"/>
            </a:pPr>
            <a:endParaRPr lang="en-US" altLang="zh-CN" sz="2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However, this result is not confirmed by future observations.</a:t>
            </a:r>
          </a:p>
          <a:p>
            <a:endParaRPr lang="en-US" altLang="zh-CN" sz="24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9DBB86C-6B93-4459-A5BA-800D5A2366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8492" y="2447490"/>
            <a:ext cx="5583508" cy="4091422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614C9B63-87A6-4F58-A8DC-186289D765D1}"/>
              </a:ext>
            </a:extLst>
          </p:cNvPr>
          <p:cNvSpPr/>
          <p:nvPr/>
        </p:nvSpPr>
        <p:spPr>
          <a:xfrm>
            <a:off x="8645423" y="6488668"/>
            <a:ext cx="2098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arXiv:1709.01725v1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6098303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F549A2C5-0258-4B75-9BBE-F2D12C4273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0" y="2045350"/>
            <a:ext cx="4114800" cy="4284582"/>
          </a:xfrm>
          <a:prstGeom prst="rect">
            <a:avLst/>
          </a:prstGeom>
        </p:spPr>
      </p:pic>
      <p:sp>
        <p:nvSpPr>
          <p:cNvPr id="2" name="标题 1">
            <a:extLst>
              <a:ext uri="{FF2B5EF4-FFF2-40B4-BE49-F238E27FC236}">
                <a16:creationId xmlns:a16="http://schemas.microsoft.com/office/drawing/2014/main" id="{509A7EF5-7AEA-4348-8230-93C9A19BC0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Cygnus X-1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EA7B628-0470-4D88-9D36-719B0308E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82DD769-1548-4AFD-968E-C6C58D6A1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DF88-0202-4233-813A-A086A4856497}" type="slidenum">
              <a:rPr lang="zh-CN" altLang="en-US" smtClean="0"/>
              <a:t>16</a:t>
            </a:fld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9EEE9CC1-E86E-402A-8474-C3C3EB7093B9}"/>
              </a:ext>
            </a:extLst>
          </p:cNvPr>
          <p:cNvSpPr txBox="1"/>
          <p:nvPr/>
        </p:nvSpPr>
        <p:spPr>
          <a:xfrm>
            <a:off x="382314" y="1585360"/>
            <a:ext cx="73957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A point source is detected with significance of 4.4 sigma above 25 </a:t>
            </a:r>
            <a:r>
              <a:rPr lang="en-US" altLang="zh-CN" sz="2000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TeV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.</a:t>
            </a:r>
          </a:p>
          <a:p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The new source is at the direction of nebula probably inflated by the jet of BH.</a:t>
            </a:r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11111FB-5E8A-4266-803E-9F4BE1294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39317"/>
            <a:ext cx="7395700" cy="3482158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FF8FA13A-9ABC-4D43-A715-D441526DA12B}"/>
              </a:ext>
            </a:extLst>
          </p:cNvPr>
          <p:cNvSpPr/>
          <p:nvPr/>
        </p:nvSpPr>
        <p:spPr>
          <a:xfrm>
            <a:off x="4038600" y="3429000"/>
            <a:ext cx="3267720" cy="288478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960BE7D2-3E52-492B-B3D5-C6B3E703EFF1}"/>
              </a:ext>
            </a:extLst>
          </p:cNvPr>
          <p:cNvCxnSpPr>
            <a:cxnSpLocks/>
          </p:cNvCxnSpPr>
          <p:nvPr/>
        </p:nvCxnSpPr>
        <p:spPr>
          <a:xfrm flipV="1">
            <a:off x="7302182" y="2189018"/>
            <a:ext cx="705745" cy="123998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>
            <a:extLst>
              <a:ext uri="{FF2B5EF4-FFF2-40B4-BE49-F238E27FC236}">
                <a16:creationId xmlns:a16="http://schemas.microsoft.com/office/drawing/2014/main" id="{6D257CBD-DF84-4A8B-89D9-89199A9340F0}"/>
              </a:ext>
            </a:extLst>
          </p:cNvPr>
          <p:cNvCxnSpPr/>
          <p:nvPr/>
        </p:nvCxnSpPr>
        <p:spPr>
          <a:xfrm flipV="1">
            <a:off x="7306320" y="6042695"/>
            <a:ext cx="701607" cy="28377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155067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Cygnus X-1</a:t>
            </a:r>
            <a:endParaRPr lang="zh-CN" altLang="en-US" dirty="0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DF88-0202-4233-813A-A086A4856497}" type="slidenum">
              <a:rPr lang="zh-CN" altLang="en-US" smtClean="0"/>
              <a:t>17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E72DFD2C-81D0-4E33-BA0A-5D4ADCEE0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31" y="1712660"/>
            <a:ext cx="5099067" cy="377590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F2F32BE8-A1D1-4932-B4F1-1C5D692C5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3421" y="1712660"/>
            <a:ext cx="6346248" cy="348077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FBF389F-76C2-4F10-8989-2D46AC9DFF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1724" y="5528426"/>
            <a:ext cx="5357611" cy="817123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B83A64CB-E62A-4593-ACEF-C87A21225B3D}"/>
              </a:ext>
            </a:extLst>
          </p:cNvPr>
          <p:cNvSpPr txBox="1"/>
          <p:nvPr/>
        </p:nvSpPr>
        <p:spPr>
          <a:xfrm>
            <a:off x="6927272" y="5430551"/>
            <a:ext cx="41424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zh-CN" sz="2400" b="1" dirty="0"/>
              <a:t>No variability is observed.</a:t>
            </a:r>
            <a:endParaRPr lang="zh-CN" alt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1705043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498342C-44BD-4704-8796-A55284642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MAXI J1820+070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B62A43E-076D-4DF5-89B4-AC1D3CA9E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CA81382-9D44-4B92-B8B4-4A9F9C039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DF88-0202-4233-813A-A086A4856497}" type="slidenum">
              <a:rPr lang="zh-CN" altLang="en-US" smtClean="0"/>
              <a:t>18</a:t>
            </a:fld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2B2B357-7B05-4D15-A809-B1C94A796E25}"/>
              </a:ext>
            </a:extLst>
          </p:cNvPr>
          <p:cNvSpPr/>
          <p:nvPr/>
        </p:nvSpPr>
        <p:spPr>
          <a:xfrm>
            <a:off x="838200" y="1862138"/>
            <a:ext cx="6347692" cy="41088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MAXI J1820+070 is a low-mass X-ray binary with a black hole as the compact object.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HESS,MAGIC and VERITAS monitored the source during 2018 outburst. A total of 59.5 hours were observed, but no positive signal was detected.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endParaRPr lang="en-US" altLang="zh-CN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l"/>
            </a:pP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Upper limit at a level of 10^-12 ergs.cm^-2.s^-1 was set at </a:t>
            </a:r>
            <a:r>
              <a:rPr lang="en-US" altLang="zh-CN" dirty="0" err="1">
                <a:latin typeface="楷体" panose="02010609060101010101" pitchFamily="49" charset="-122"/>
                <a:ea typeface="楷体" panose="02010609060101010101" pitchFamily="49" charset="-122"/>
              </a:rPr>
              <a:t>TeV</a:t>
            </a:r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.</a:t>
            </a:r>
          </a:p>
          <a:p>
            <a:r>
              <a:rPr lang="en-US" altLang="zh-CN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1830C7A-1D30-47F4-8CA3-678A7A4850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6336" y="193675"/>
            <a:ext cx="4635448" cy="647065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34280A0F-743E-4711-A02D-9E851A0C6278}"/>
              </a:ext>
            </a:extLst>
          </p:cNvPr>
          <p:cNvSpPr/>
          <p:nvPr/>
        </p:nvSpPr>
        <p:spPr>
          <a:xfrm>
            <a:off x="1636194" y="5987018"/>
            <a:ext cx="32688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/>
              <a:t>MNRAS 517, 4736–4751 (2022)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00103646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4D4CE3-BAD4-40AA-8A8D-074EDF7BA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MAXI J1820+070</a:t>
            </a:r>
            <a:endParaRPr lang="zh-CN" altLang="en-US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BE3B8DC-668E-4221-8945-506B07FB8C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185C9F5-31FE-4135-A82C-F3360A64B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DF88-0202-4233-813A-A086A4856497}" type="slidenum">
              <a:rPr lang="zh-CN" altLang="en-US" smtClean="0"/>
              <a:t>19</a:t>
            </a:fld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7555FB59-C627-458D-9B0C-9461E0C8A40F}"/>
              </a:ext>
            </a:extLst>
          </p:cNvPr>
          <p:cNvSpPr txBox="1"/>
          <p:nvPr/>
        </p:nvSpPr>
        <p:spPr>
          <a:xfrm>
            <a:off x="4955941" y="1512805"/>
            <a:ext cx="675409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LHAASO source is at offset of 0.27◦ northeast of the BH, it is in alignment with the propagation direction of the receding ejecta, and no variability was detected .</a:t>
            </a:r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5D0DEE6-0B56-44DB-9AB2-2BCC3F5D7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85" y="1763003"/>
            <a:ext cx="4278516" cy="436870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FDD959D2-BCEA-4CAB-8BAD-D0F6EC4647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474" y="3085090"/>
            <a:ext cx="6225024" cy="3407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8484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A3C7D5-86F1-4550-9187-6903D6BE0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Outline</a:t>
            </a:r>
            <a:endParaRPr lang="zh-CN" altLang="en-US" b="1" dirty="0"/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15CF44-F6CB-437E-B2FE-F1B78E0924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1327" y="2141537"/>
            <a:ext cx="10515600" cy="4351338"/>
          </a:xfrm>
        </p:spPr>
        <p:txBody>
          <a:bodyPr/>
          <a:lstStyle/>
          <a:p>
            <a:r>
              <a:rPr lang="en-US" altLang="zh-CN" b="1" dirty="0"/>
              <a:t>Introduction</a:t>
            </a:r>
          </a:p>
          <a:p>
            <a:endParaRPr lang="en-US" altLang="zh-CN" b="1" dirty="0"/>
          </a:p>
          <a:p>
            <a:r>
              <a:rPr lang="en-US" altLang="zh-CN" b="1" dirty="0"/>
              <a:t>LHAASO </a:t>
            </a:r>
          </a:p>
          <a:p>
            <a:endParaRPr lang="en-US" altLang="zh-CN" b="1" dirty="0"/>
          </a:p>
          <a:p>
            <a:r>
              <a:rPr lang="en-US" altLang="zh-CN" b="1" dirty="0"/>
              <a:t>Recent results from LHAASO</a:t>
            </a:r>
          </a:p>
          <a:p>
            <a:endParaRPr lang="en-US" altLang="zh-CN" b="1" dirty="0"/>
          </a:p>
          <a:p>
            <a:r>
              <a:rPr lang="en-US" altLang="zh-CN" b="1" dirty="0"/>
              <a:t>Conclusion</a:t>
            </a:r>
            <a:endParaRPr lang="zh-CN" altLang="en-US" b="1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B81835B-8E9F-4A61-97F8-00F0CF3A2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81EACD9-1B39-4EA5-BDF3-3713CB8379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DF88-0202-4233-813A-A086A485649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37051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DF88-0202-4233-813A-A086A4856497}" type="slidenum">
              <a:rPr lang="zh-CN" altLang="en-US" smtClean="0"/>
              <a:t>20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5D6A0B9F-BB88-48B5-9B44-B4BE8A11B9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542" y="2048608"/>
            <a:ext cx="5872766" cy="4079132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C1D542F5-D4EE-4C82-B970-190BAEA60E12}"/>
              </a:ext>
            </a:extLst>
          </p:cNvPr>
          <p:cNvSpPr/>
          <p:nvPr/>
        </p:nvSpPr>
        <p:spPr>
          <a:xfrm>
            <a:off x="738634" y="462406"/>
            <a:ext cx="419217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400" b="1" dirty="0">
                <a:latin typeface="华文楷体" panose="02010600040101010101" pitchFamily="2" charset="-122"/>
                <a:ea typeface="华文楷体" panose="02010600040101010101" pitchFamily="2" charset="-122"/>
                <a:cs typeface="+mj-cs"/>
              </a:rPr>
              <a:t>MAXI J1820+070</a:t>
            </a:r>
            <a:endParaRPr lang="zh-CN" altLang="en-US" sz="4400" b="1" dirty="0">
              <a:latin typeface="华文楷体" panose="02010600040101010101" pitchFamily="2" charset="-122"/>
              <a:ea typeface="华文楷体" panose="02010600040101010101" pitchFamily="2" charset="-122"/>
              <a:cs typeface="+mj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DA8FE73-0B14-4867-9D97-9BDB66C373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6142" y="3931893"/>
            <a:ext cx="5654316" cy="738663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A932C24D-A965-4534-804F-CD72D80D9997}"/>
              </a:ext>
            </a:extLst>
          </p:cNvPr>
          <p:cNvSpPr txBox="1"/>
          <p:nvPr/>
        </p:nvSpPr>
        <p:spPr>
          <a:xfrm>
            <a:off x="6373563" y="2376468"/>
            <a:ext cx="4071949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latin typeface="黑体" panose="02010609060101010101" pitchFamily="49" charset="-122"/>
                <a:ea typeface="黑体" panose="02010609060101010101" pitchFamily="49" charset="-122"/>
              </a:rPr>
              <a:t>Best fitted by power-law:</a:t>
            </a: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41475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EDC3B7-FF72-4F22-88FE-93F3EEAF0E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V4641 </a:t>
            </a:r>
            <a:r>
              <a:rPr lang="en-US" altLang="zh-CN" b="1" dirty="0" err="1">
                <a:latin typeface="黑体" panose="02010609060101010101" pitchFamily="49" charset="-122"/>
                <a:ea typeface="黑体" panose="02010609060101010101" pitchFamily="49" charset="-122"/>
              </a:rPr>
              <a:t>Sgr</a:t>
            </a: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F0F91838-323B-4891-B180-A36933CE01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7165" y="20484"/>
            <a:ext cx="3927764" cy="6817032"/>
          </a:xfrm>
        </p:spPr>
      </p:pic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1EEBB1D-8816-4EED-B8E6-B1C841FDB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1E5F8C4-7C40-443E-9060-2921863B1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DF88-0202-4233-813A-A086A4856497}" type="slidenum">
              <a:rPr lang="zh-CN" altLang="en-US" smtClean="0"/>
              <a:t>21</a:t>
            </a:fld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905C153-5926-47AC-94CA-B43B7D2879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613" y="3429000"/>
            <a:ext cx="4540001" cy="3406829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C6BBA364-33F5-41A7-B852-F3387ED72C44}"/>
              </a:ext>
            </a:extLst>
          </p:cNvPr>
          <p:cNvSpPr txBox="1"/>
          <p:nvPr/>
        </p:nvSpPr>
        <p:spPr>
          <a:xfrm>
            <a:off x="434109" y="1690688"/>
            <a:ext cx="7719291" cy="1477328"/>
          </a:xfrm>
          <a:prstGeom prst="rect">
            <a:avLst/>
          </a:prstGeom>
          <a:noFill/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V4641 </a:t>
            </a:r>
            <a:r>
              <a:rPr lang="en-US" altLang="zh-CN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Sagittarii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 (V4641 </a:t>
            </a:r>
            <a:r>
              <a:rPr lang="en-US" altLang="zh-CN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Sgr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) is a binary system containing  a black</a:t>
            </a:r>
          </a:p>
          <a:p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hole and B-type main-sequence companion star and has an orbital period of 2.8 days.</a:t>
            </a:r>
          </a:p>
          <a:p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HAWC reported the detection of </a:t>
            </a:r>
            <a:r>
              <a:rPr lang="en-US" altLang="zh-CN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TeV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 emission around V4641 </a:t>
            </a:r>
            <a:r>
              <a:rPr lang="en-US" altLang="zh-CN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Sgr</a:t>
            </a: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(HAWC Collaboration 2024).</a:t>
            </a:r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57C92E5A-711A-4563-91A0-279F29620779}"/>
                  </a:ext>
                </a:extLst>
              </p:cNvPr>
              <p:cNvSpPr/>
              <p:nvPr/>
            </p:nvSpPr>
            <p:spPr>
              <a:xfrm>
                <a:off x="4769729" y="843240"/>
                <a:ext cx="182126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zh-CN" altLang="en-US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（</a:t>
                </a:r>
                <a:r>
                  <a:rPr lang="en-US" altLang="zh-CN" dirty="0" err="1">
                    <a:latin typeface="楷体" panose="02010609060101010101" pitchFamily="49" charset="-122"/>
                    <a:ea typeface="楷体" panose="02010609060101010101" pitchFamily="49" charset="-122"/>
                  </a:rPr>
                  <a:t>dec</a:t>
                </a:r>
                <a:r>
                  <a:rPr lang="en-US" altLang="zh-CN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: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−25.4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  <a:ea typeface="楷体" panose="02010609060101010101" pitchFamily="49" charset="-122"/>
                          </a:rPr>
                          <m:t>0</m:t>
                        </m:r>
                      </m:sup>
                    </m:sSup>
                  </m:oMath>
                </a14:m>
                <a:r>
                  <a:rPr lang="zh-CN" altLang="en-US" dirty="0">
                    <a:latin typeface="楷体" panose="02010609060101010101" pitchFamily="49" charset="-122"/>
                    <a:ea typeface="楷体" panose="02010609060101010101" pitchFamily="49" charset="-122"/>
                  </a:rPr>
                  <a:t>）</a:t>
                </a:r>
                <a:endParaRPr lang="zh-CN" altLang="en-US" dirty="0"/>
              </a:p>
            </p:txBody>
          </p:sp>
        </mc:Choice>
        <mc:Fallback xmlns="">
          <p:sp>
            <p:nvSpPr>
              <p:cNvPr id="6" name="矩形 5">
                <a:extLst>
                  <a:ext uri="{FF2B5EF4-FFF2-40B4-BE49-F238E27FC236}">
                    <a16:creationId xmlns:a16="http://schemas.microsoft.com/office/drawing/2014/main" id="{57C92E5A-711A-4563-91A0-279F2962077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9729" y="843240"/>
                <a:ext cx="1821268" cy="369332"/>
              </a:xfrm>
              <a:prstGeom prst="rect">
                <a:avLst/>
              </a:prstGeom>
              <a:blipFill>
                <a:blip r:embed="rId4"/>
                <a:stretch>
                  <a:fillRect l="-2676" t="-13115" r="-2007" b="-1967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968504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6695147-F275-44B8-A3AB-11BF6F58B8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Performance of KM2A at large zenith angle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5E69767-817C-45E5-BF66-61D2E2E22A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7D9A6A4-DA20-4559-A641-958217D659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DF88-0202-4233-813A-A086A4856497}" type="slidenum">
              <a:rPr lang="zh-CN" altLang="en-US" smtClean="0"/>
              <a:t>22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2DAC200-986A-4A1E-A566-F46F2CA977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543" y="1690688"/>
            <a:ext cx="7370603" cy="503078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99CC5DF6-3B89-418F-BF51-5C02820CB82D}"/>
                  </a:ext>
                </a:extLst>
              </p:cNvPr>
              <p:cNvSpPr txBox="1"/>
              <p:nvPr/>
            </p:nvSpPr>
            <p:spPr>
              <a:xfrm>
                <a:off x="7961746" y="2087419"/>
                <a:ext cx="4313382" cy="34204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The performance of KM2A, including angular resolution, energy resolution, rejection power, goes worse at large zenith angle.</a:t>
                </a:r>
              </a:p>
              <a:p>
                <a:endParaRPr lang="en-US" altLang="zh-CN" sz="2400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endParaRPr lang="en-US" altLang="zh-CN" sz="2400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r>
                  <a:rPr lang="en-US" altLang="zh-CN" sz="24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KM2A has an effective area of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1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pPr>
                      <m:e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𝟐</m:t>
                        </m:r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∗</m:t>
                        </m:r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𝟏𝟎</m:t>
                        </m:r>
                      </m:e>
                      <m:sup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𝟓</m:t>
                        </m:r>
                      </m:sup>
                    </m:sSup>
                    <m:sSup>
                      <m:sSupPr>
                        <m:ctrlPr>
                          <a:rPr lang="en-US" altLang="zh-CN" sz="2400" b="1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pPr>
                      <m:e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𝒎</m:t>
                        </m:r>
                      </m:e>
                      <m:sup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altLang="zh-CN" sz="2400" b="1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@100TeV </a:t>
                </a:r>
                <a:r>
                  <a:rPr lang="en-US" altLang="zh-CN" sz="24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at 55deg, </a:t>
                </a:r>
              </a:p>
              <a:p>
                <a:r>
                  <a:rPr lang="en-US" altLang="zh-CN" sz="24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reaching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1" i="1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pPr>
                      <m:e>
                        <m:r>
                          <a:rPr lang="en-US" altLang="zh-CN" sz="2400" b="1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𝟓</m:t>
                        </m:r>
                        <m:r>
                          <a:rPr lang="en-US" altLang="zh-CN" sz="2400" b="1" i="1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∗</m:t>
                        </m:r>
                        <m:r>
                          <a:rPr lang="en-US" altLang="zh-CN" sz="2400" b="1" i="1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𝟏𝟎</m:t>
                        </m:r>
                      </m:e>
                      <m:sup>
                        <m:r>
                          <a:rPr lang="en-US" altLang="zh-CN" sz="2400" b="1" i="1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𝟓</m:t>
                        </m:r>
                      </m:sup>
                    </m:sSup>
                    <m:sSup>
                      <m:sSupPr>
                        <m:ctrlPr>
                          <a:rPr lang="en-US" altLang="zh-CN" sz="2400" b="1" i="1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pPr>
                      <m:e>
                        <m:r>
                          <a:rPr lang="en-US" altLang="zh-CN" sz="2400" b="1" i="1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𝒎</m:t>
                        </m:r>
                      </m:e>
                      <m:sup>
                        <m:r>
                          <a:rPr lang="en-US" altLang="zh-CN" sz="2400" b="1" i="1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𝟐</m:t>
                        </m:r>
                      </m:sup>
                    </m:sSup>
                    <m:r>
                      <a:rPr lang="en-US" altLang="zh-CN" sz="2400" b="1" i="1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 </m:t>
                    </m:r>
                  </m:oMath>
                </a14:m>
                <a:r>
                  <a:rPr lang="en-US" altLang="zh-CN" sz="2400" b="1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@500TeV</a:t>
                </a:r>
                <a:r>
                  <a:rPr lang="en-US" altLang="zh-CN" sz="24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.  </a:t>
                </a:r>
                <a:endParaRPr lang="zh-CN" altLang="en-US" sz="2400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Choice>
        <mc:Fallback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99CC5DF6-3B89-418F-BF51-5C02820CB8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61746" y="2087419"/>
                <a:ext cx="4313382" cy="3420488"/>
              </a:xfrm>
              <a:prstGeom prst="rect">
                <a:avLst/>
              </a:prstGeom>
              <a:blipFill>
                <a:blip r:embed="rId3"/>
                <a:stretch>
                  <a:fillRect l="-2119" t="-1423" r="-2966" b="-3737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403090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A0860C6-5FA4-403B-9271-F405614119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b="1" dirty="0">
                <a:latin typeface="黑体" panose="02010609060101010101" pitchFamily="49" charset="-122"/>
                <a:ea typeface="黑体" panose="02010609060101010101" pitchFamily="49" charset="-122"/>
              </a:rPr>
              <a:t>Performance of KM2A at large zenith angle</a:t>
            </a:r>
            <a:endParaRPr lang="zh-CN" altLang="en-US" sz="3200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6ED614F-C992-4842-8E88-C68BAD5EEC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72836C9-2330-4CD2-8FCB-355D31753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DF88-0202-4233-813A-A086A4856497}" type="slidenum">
              <a:rPr lang="zh-CN" altLang="en-US" smtClean="0"/>
              <a:t>23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9AC229D-6A9E-4DFC-8852-42917CA80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5156" y="1690688"/>
            <a:ext cx="7907628" cy="337225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8231C3E8-CD29-48A2-81A9-743BE6C0B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65893" y="1750627"/>
            <a:ext cx="3760631" cy="301557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6E93F851-1FC4-490D-9961-952965D0E8AC}"/>
                  </a:ext>
                </a:extLst>
              </p:cNvPr>
              <p:cNvSpPr txBox="1"/>
              <p:nvPr/>
            </p:nvSpPr>
            <p:spPr>
              <a:xfrm>
                <a:off x="655781" y="5351861"/>
                <a:ext cx="363259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Declination of Moon: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−20</m:t>
                        </m:r>
                      </m:e>
                      <m:sup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zh-CN" dirty="0"/>
                  <a:t>—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−2</m:t>
                        </m:r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8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6E93F851-1FC4-490D-9961-952965D0E8A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5781" y="5351861"/>
                <a:ext cx="3632598" cy="369332"/>
              </a:xfrm>
              <a:prstGeom prst="rect">
                <a:avLst/>
              </a:prstGeom>
              <a:blipFill>
                <a:blip r:embed="rId4"/>
                <a:stretch>
                  <a:fillRect l="-1513" t="-9836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图片 8">
            <a:extLst>
              <a:ext uri="{FF2B5EF4-FFF2-40B4-BE49-F238E27FC236}">
                <a16:creationId xmlns:a16="http://schemas.microsoft.com/office/drawing/2014/main" id="{6B8BD6F3-90A0-4457-B955-67EE8E6239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5986781"/>
            <a:ext cx="3311738" cy="307431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217D76CC-D7AC-446C-B1DB-78E17865D07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3738" y="6028323"/>
            <a:ext cx="3889420" cy="26588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57D4C174-C6C4-4200-830C-F713DF1403DB}"/>
                  </a:ext>
                </a:extLst>
              </p:cNvPr>
              <p:cNvSpPr txBox="1"/>
              <p:nvPr/>
            </p:nvSpPr>
            <p:spPr>
              <a:xfrm>
                <a:off x="5352017" y="5279628"/>
                <a:ext cx="249286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Zenith angle: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0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zh-CN" dirty="0"/>
                  <a:t>—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b="0" i="1" smtClean="0">
                            <a:latin typeface="Cambria Math" panose="02040503050406030204" pitchFamily="18" charset="0"/>
                          </a:rPr>
                          <m:t>60</m:t>
                        </m:r>
                      </m:e>
                      <m:sup>
                        <m:r>
                          <a:rPr lang="en-US" altLang="zh-CN" i="1"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</m:oMath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57D4C174-C6C4-4200-830C-F713DF1403D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52017" y="5279628"/>
                <a:ext cx="2492862" cy="369332"/>
              </a:xfrm>
              <a:prstGeom prst="rect">
                <a:avLst/>
              </a:prstGeom>
              <a:blipFill>
                <a:blip r:embed="rId7"/>
                <a:stretch>
                  <a:fillRect l="-2200" t="-8197" b="-2459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文本框 12">
            <a:extLst>
              <a:ext uri="{FF2B5EF4-FFF2-40B4-BE49-F238E27FC236}">
                <a16:creationId xmlns:a16="http://schemas.microsoft.com/office/drawing/2014/main" id="{B0432ED7-6EAE-45CD-AC2D-D5AC35948467}"/>
              </a:ext>
            </a:extLst>
          </p:cNvPr>
          <p:cNvSpPr txBox="1"/>
          <p:nvPr/>
        </p:nvSpPr>
        <p:spPr>
          <a:xfrm>
            <a:off x="8559402" y="5147763"/>
            <a:ext cx="36325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The results measured by different</a:t>
            </a:r>
          </a:p>
          <a:p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zenith angle events are consistent.</a:t>
            </a:r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502954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00D8EED-FABF-4B0E-B669-5AC2F81841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V4641 </a:t>
            </a:r>
            <a:r>
              <a:rPr lang="en-US" altLang="zh-CN" b="1" dirty="0" err="1">
                <a:latin typeface="黑体" panose="02010609060101010101" pitchFamily="49" charset="-122"/>
                <a:ea typeface="黑体" panose="02010609060101010101" pitchFamily="49" charset="-122"/>
              </a:rPr>
              <a:t>Sgr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974CD0C-6B78-4BC6-8773-F4AA3E0853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A894990-67A3-4508-82B6-FF90D7C17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DF88-0202-4233-813A-A086A4856497}" type="slidenum">
              <a:rPr lang="zh-CN" altLang="en-US" smtClean="0"/>
              <a:t>24</a:t>
            </a:fld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AB156A53-BEB7-4020-AC64-8A69BD2FC300}"/>
              </a:ext>
            </a:extLst>
          </p:cNvPr>
          <p:cNvSpPr txBox="1"/>
          <p:nvPr/>
        </p:nvSpPr>
        <p:spPr>
          <a:xfrm>
            <a:off x="6384866" y="1576448"/>
            <a:ext cx="5169825" cy="4175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endParaRPr lang="en-US" altLang="zh-CN" sz="2000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A new extended source was detected around V4641 </a:t>
            </a:r>
            <a:r>
              <a:rPr lang="en-US" altLang="zh-CN" sz="2000" dirty="0" err="1">
                <a:latin typeface="楷体" panose="02010609060101010101" pitchFamily="49" charset="-122"/>
                <a:ea typeface="楷体" panose="02010609060101010101" pitchFamily="49" charset="-122"/>
              </a:rPr>
              <a:t>Sgr</a:t>
            </a: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 at an offset of 0.19deg. 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The extension is 0.33◦ ± 0.08◦.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The improvement of TS is 13.9 using an asymmetric 2D Gaussian template, indicating a ellipse shape.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u"/>
            </a:pPr>
            <a:r>
              <a:rPr lang="en-US" altLang="zh-CN" sz="2000" dirty="0">
                <a:latin typeface="楷体" panose="02010609060101010101" pitchFamily="49" charset="-122"/>
                <a:ea typeface="楷体" panose="02010609060101010101" pitchFamily="49" charset="-122"/>
              </a:rPr>
              <a:t>No other possible candidates. 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8D12D79-4F10-4F98-951C-E1C2269D48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047" y="1733466"/>
            <a:ext cx="4780273" cy="4622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0375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DF88-0202-4233-813A-A086A4856497}" type="slidenum">
              <a:rPr lang="zh-CN" altLang="en-US" smtClean="0"/>
              <a:t>25</a:t>
            </a:fld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44E9004-55BE-49C5-AB7D-10D26672FF3D}"/>
              </a:ext>
            </a:extLst>
          </p:cNvPr>
          <p:cNvSpPr/>
          <p:nvPr/>
        </p:nvSpPr>
        <p:spPr>
          <a:xfrm>
            <a:off x="1015917" y="450128"/>
            <a:ext cx="2738250" cy="7017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altLang="zh-CN" sz="4400" b="1" dirty="0"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V4641 </a:t>
            </a:r>
            <a:r>
              <a:rPr lang="en-US" altLang="zh-CN" sz="4400" b="1" dirty="0" err="1">
                <a:latin typeface="黑体" panose="02010609060101010101" pitchFamily="49" charset="-122"/>
                <a:ea typeface="黑体" panose="02010609060101010101" pitchFamily="49" charset="-122"/>
                <a:cs typeface="+mj-cs"/>
              </a:rPr>
              <a:t>Sgr</a:t>
            </a:r>
            <a:endParaRPr lang="zh-CN" altLang="en-US" sz="4400" b="1" dirty="0">
              <a:latin typeface="黑体" panose="02010609060101010101" pitchFamily="49" charset="-122"/>
              <a:ea typeface="黑体" panose="02010609060101010101" pitchFamily="49" charset="-122"/>
              <a:cs typeface="+mj-cs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0C80F09D-299C-4D1F-8019-C24218DEC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5672" y="2100174"/>
            <a:ext cx="4998207" cy="680936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D70F012A-A9D1-4903-84C5-EB833A496D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121" y="1872361"/>
            <a:ext cx="6063286" cy="4267655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EBC07558-642B-4BB1-A91B-E02575D89EB4}"/>
              </a:ext>
            </a:extLst>
          </p:cNvPr>
          <p:cNvSpPr txBox="1"/>
          <p:nvPr/>
        </p:nvSpPr>
        <p:spPr>
          <a:xfrm>
            <a:off x="6825672" y="3429000"/>
            <a:ext cx="52415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The flux is consistent with HAWC’s result around 100TeV, extending to ~800TeV.</a:t>
            </a:r>
          </a:p>
          <a:p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The hard spectrum up to </a:t>
            </a:r>
            <a:r>
              <a:rPr lang="en-US" altLang="zh-CN" sz="2000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PeV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favors a hadronic process, and the apparent protons reaches energy of ~10PeV.</a:t>
            </a:r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340332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DE0D2E-4466-4C72-AE9E-D1913B50A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Other </a:t>
            </a:r>
            <a:r>
              <a:rPr lang="en-US" altLang="zh-CN" b="1" dirty="0" err="1">
                <a:latin typeface="黑体" panose="02010609060101010101" pitchFamily="49" charset="-122"/>
                <a:ea typeface="黑体" panose="02010609060101010101" pitchFamily="49" charset="-122"/>
              </a:rPr>
              <a:t>microquasars</a:t>
            </a: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80143C6-4818-44CF-B33E-8B2F93930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8C0BEE4B-6EC3-4580-8228-B09DC51068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DF88-0202-4233-813A-A086A4856497}" type="slidenum">
              <a:rPr lang="zh-CN" altLang="en-US" smtClean="0"/>
              <a:t>26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76BFECF-F85F-4041-AD9F-C848B698BD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2278636"/>
            <a:ext cx="7840243" cy="457936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4BDF8AA-0469-4570-BD6F-5FDB5F7394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157" y="3269673"/>
            <a:ext cx="3566902" cy="2590730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0AB719B-2B4B-4A9B-A520-23A910B61876}"/>
              </a:ext>
            </a:extLst>
          </p:cNvPr>
          <p:cNvSpPr txBox="1"/>
          <p:nvPr/>
        </p:nvSpPr>
        <p:spPr>
          <a:xfrm>
            <a:off x="1608557" y="1680446"/>
            <a:ext cx="9290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No significant signal was detected from other </a:t>
            </a:r>
            <a:r>
              <a:rPr lang="en-US" altLang="zh-CN" sz="2400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microquasars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（</a:t>
            </a:r>
            <a:r>
              <a:rPr lang="en-US" altLang="zh-CN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&lt;3 sigma</a:t>
            </a:r>
            <a:r>
              <a:rPr lang="zh-CN" altLang="en-US" sz="24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）</a:t>
            </a:r>
          </a:p>
        </p:txBody>
      </p:sp>
    </p:spTree>
    <p:extLst>
      <p:ext uri="{BB962C8B-B14F-4D97-AF65-F5344CB8AC3E}">
        <p14:creationId xmlns:p14="http://schemas.microsoft.com/office/powerpoint/2010/main" val="14627793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642AB6-7C83-4C42-91B4-04C2B9C4C1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Other </a:t>
            </a:r>
            <a:r>
              <a:rPr lang="en-US" altLang="zh-CN" b="1" dirty="0" err="1">
                <a:latin typeface="黑体" panose="02010609060101010101" pitchFamily="49" charset="-122"/>
                <a:ea typeface="黑体" panose="02010609060101010101" pitchFamily="49" charset="-122"/>
              </a:rPr>
              <a:t>microquasars</a:t>
            </a:r>
            <a:endParaRPr lang="zh-CN" altLang="en-US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A971D93-5A1B-4249-A457-6141EE78A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5793F7C-C8E4-47EE-981A-FE2D57C63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DF88-0202-4233-813A-A086A4856497}" type="slidenum">
              <a:rPr lang="zh-CN" altLang="en-US" smtClean="0"/>
              <a:t>27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4E6F633-839C-4054-A200-07A7B4966C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2208" y="2303159"/>
            <a:ext cx="8268237" cy="405319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C570CC7-F4AF-4D85-9F9F-C965246FC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554" y="3035293"/>
            <a:ext cx="3376817" cy="2221929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DE2DF95-B7AF-4434-B2CF-0BF42D6221F8}"/>
                  </a:ext>
                </a:extLst>
              </p:cNvPr>
              <p:cNvSpPr txBox="1"/>
              <p:nvPr/>
            </p:nvSpPr>
            <p:spPr>
              <a:xfrm>
                <a:off x="1839963" y="1711106"/>
                <a:ext cx="7516971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24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Upper limit at :~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10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−14</m:t>
                        </m:r>
                      </m:sup>
                    </m:sSup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𝑒𝑟𝑔𝑠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∗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𝑐𝑚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−2</m:t>
                        </m:r>
                      </m:sup>
                    </m:sSup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∗</m:t>
                    </m:r>
                    <m:sSup>
                      <m:sSupPr>
                        <m:ctrlPr>
                          <a:rPr lang="en-US" altLang="zh-CN" sz="2400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𝑠</m:t>
                        </m:r>
                      </m:e>
                      <m:sup>
                        <m:r>
                          <a:rPr lang="en-US" altLang="zh-CN" sz="2400" b="0" i="1" smtClean="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altLang="zh-CN" sz="24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@100TeV</a:t>
                </a:r>
                <a:endParaRPr lang="zh-CN" altLang="en-US" sz="2400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Choice>
        <mc:Fallback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5DE2DF95-B7AF-4434-B2CF-0BF42D6221F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39963" y="1711106"/>
                <a:ext cx="7516971" cy="461665"/>
              </a:xfrm>
              <a:prstGeom prst="rect">
                <a:avLst/>
              </a:prstGeom>
              <a:blipFill>
                <a:blip r:embed="rId4"/>
                <a:stretch>
                  <a:fillRect l="-1298" t="-9333" b="-32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565413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79E8A5-98B9-4BDA-9264-49B608621C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726" y="232469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sz="40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UHE emission from the central binary system? </a:t>
            </a:r>
            <a:endParaRPr lang="zh-CN" altLang="en-US" sz="4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20017B23-3517-4E51-A9DF-72FEF46B90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294" y="1847850"/>
            <a:ext cx="4659506" cy="4351338"/>
          </a:xfrm>
        </p:spPr>
      </p:pic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BF99548-7411-425F-8E79-7E5ECE13D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3751F2F-6CC9-43BD-8838-393F660D7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DF88-0202-4233-813A-A086A4856497}" type="slidenum">
              <a:rPr lang="zh-CN" altLang="en-US" smtClean="0"/>
              <a:t>28</a:t>
            </a:fld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BF552D8-635B-4D23-8B33-516099BC9A0C}"/>
              </a:ext>
            </a:extLst>
          </p:cNvPr>
          <p:cNvSpPr/>
          <p:nvPr/>
        </p:nvSpPr>
        <p:spPr>
          <a:xfrm>
            <a:off x="8610600" y="6356350"/>
            <a:ext cx="19499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AdvGulliv-R"/>
              </a:rPr>
              <a:t>Science Bulletin 69</a:t>
            </a:r>
            <a:endParaRPr lang="zh-CN" altLang="en-US" sz="48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FFDC412-56C2-421C-9569-B8B9FD900CFF}"/>
              </a:ext>
            </a:extLst>
          </p:cNvPr>
          <p:cNvSpPr txBox="1"/>
          <p:nvPr/>
        </p:nvSpPr>
        <p:spPr>
          <a:xfrm>
            <a:off x="500726" y="2030452"/>
            <a:ext cx="626029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Detection of UHE emission from the binary system will</a:t>
            </a:r>
          </a:p>
          <a:p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provide unambiguous evidence for particle acceleration around </a:t>
            </a:r>
          </a:p>
          <a:p>
            <a:r>
              <a:rPr lang="en-US" altLang="zh-CN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microquasar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.</a:t>
            </a:r>
          </a:p>
          <a:p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It will also help to explore the physical process happened at the </a:t>
            </a:r>
          </a:p>
          <a:p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base of jet and around the BH.</a:t>
            </a:r>
          </a:p>
          <a:p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From previous work, 7 out of the 66 photons with energy &gt;400 </a:t>
            </a:r>
            <a:r>
              <a:rPr lang="en-US" altLang="zh-CN" sz="2000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TeV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and 2 out of 8  with energy &gt; 1PeV are located inside a compact region with a radius of about 0.5 degree. This excess in the core region is about  5–10 times higher than expectation of bubble.</a:t>
            </a:r>
          </a:p>
          <a:p>
            <a:endParaRPr lang="en-US" altLang="zh-CN" dirty="0"/>
          </a:p>
          <a:p>
            <a:r>
              <a:rPr lang="en-US" altLang="zh-CN" dirty="0"/>
              <a:t> 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1667593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6D176E-2EAC-4D3C-9215-EB8EDA9E1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Conclusion and prospects</a:t>
            </a:r>
            <a:endParaRPr lang="zh-CN" altLang="en-US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442221F-EB82-48CF-AA1E-1377360049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UHE emission around 4 </a:t>
            </a:r>
            <a:r>
              <a:rPr lang="en-US" altLang="zh-CN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microquasars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 were detected by LHAASO, suggesting </a:t>
            </a:r>
            <a:r>
              <a:rPr lang="en-US" altLang="zh-CN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microquasars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 are powerful accelerators and may contribute to cosmic rays around </a:t>
            </a:r>
            <a:r>
              <a:rPr lang="en-US" altLang="zh-CN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PeV</a:t>
            </a: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More detailed studies is needed for each source to reveal the properties.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Is there UHE emission from central binary?</a:t>
            </a:r>
          </a:p>
          <a:p>
            <a:pPr>
              <a:lnSpc>
                <a:spcPct val="150000"/>
              </a:lnSpc>
            </a:pPr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0" indent="0">
              <a:buNone/>
            </a:pPr>
            <a:endParaRPr lang="en-US" altLang="zh-CN" dirty="0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B857548F-9CCB-4A72-9E79-FEB5DE61D8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6E692B0-77BA-4A3C-8D4F-61E4A2CE67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DF88-0202-4233-813A-A086A4856497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5496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F97888-1FB9-4A3C-B868-A6D3F5F93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924" y="178434"/>
            <a:ext cx="10515600" cy="1325563"/>
          </a:xfrm>
        </p:spPr>
        <p:txBody>
          <a:bodyPr>
            <a:normAutofit/>
          </a:bodyPr>
          <a:lstStyle/>
          <a:p>
            <a:r>
              <a:rPr lang="en-US" altLang="zh-CN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Binaries</a:t>
            </a:r>
            <a:endParaRPr lang="zh-CN" altLang="en-US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11" name="灯片编号占位符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DF88-0202-4233-813A-A086A4856497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6091E29-6A40-4815-9DD3-27FCBA27F61C}"/>
              </a:ext>
            </a:extLst>
          </p:cNvPr>
          <p:cNvSpPr txBox="1"/>
          <p:nvPr/>
        </p:nvSpPr>
        <p:spPr>
          <a:xfrm>
            <a:off x="3993923" y="1951672"/>
            <a:ext cx="47174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l"/>
            </a:pPr>
            <a:r>
              <a:rPr lang="en-US" altLang="zh-CN" b="1" dirty="0">
                <a:latin typeface="黑体" panose="02010609060101010101" pitchFamily="49" charset="-122"/>
                <a:ea typeface="黑体" panose="02010609060101010101" pitchFamily="49" charset="-122"/>
              </a:rPr>
              <a:t>Binaries provide us the opportunity to explore particle acceleration , radiation mechanisms, as well as accretion processes in extreme environments. </a:t>
            </a:r>
            <a:endParaRPr lang="zh-CN" altLang="en-US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7" name="内容占位符 5">
            <a:extLst>
              <a:ext uri="{FF2B5EF4-FFF2-40B4-BE49-F238E27FC236}">
                <a16:creationId xmlns:a16="http://schemas.microsoft.com/office/drawing/2014/main" id="{5F9B6729-F8CC-413F-B6CB-1FB8DE2CDE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0153"/>
          <a:stretch/>
        </p:blipFill>
        <p:spPr>
          <a:xfrm>
            <a:off x="333148" y="1649994"/>
            <a:ext cx="3583070" cy="5039249"/>
          </a:xfrm>
        </p:spPr>
      </p:pic>
      <p:pic>
        <p:nvPicPr>
          <p:cNvPr id="9" name="内容占位符 5">
            <a:extLst>
              <a:ext uri="{FF2B5EF4-FFF2-40B4-BE49-F238E27FC236}">
                <a16:creationId xmlns:a16="http://schemas.microsoft.com/office/drawing/2014/main" id="{799F7D7F-F940-4DEF-8D6C-159106D6C96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73" t="-373" b="1"/>
          <a:stretch/>
        </p:blipFill>
        <p:spPr>
          <a:xfrm>
            <a:off x="3977409" y="3737170"/>
            <a:ext cx="4495799" cy="298430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C443126-BD37-486D-8F8D-2F2756534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1396" y="1570493"/>
            <a:ext cx="3285879" cy="5150982"/>
          </a:xfrm>
          <a:prstGeom prst="rect">
            <a:avLst/>
          </a:prstGeom>
        </p:spPr>
      </p:pic>
      <p:sp>
        <p:nvSpPr>
          <p:cNvPr id="5" name="矩形 4">
            <a:extLst>
              <a:ext uri="{FF2B5EF4-FFF2-40B4-BE49-F238E27FC236}">
                <a16:creationId xmlns:a16="http://schemas.microsoft.com/office/drawing/2014/main" id="{C5243F54-CFAF-42C3-B871-8080D7BBDD45}"/>
              </a:ext>
            </a:extLst>
          </p:cNvPr>
          <p:cNvSpPr/>
          <p:nvPr/>
        </p:nvSpPr>
        <p:spPr>
          <a:xfrm>
            <a:off x="8830459" y="2650918"/>
            <a:ext cx="322716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colliding-wind binary system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2291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页脚占位符 3">
            <a:extLst>
              <a:ext uri="{FF2B5EF4-FFF2-40B4-BE49-F238E27FC236}">
                <a16:creationId xmlns:a16="http://schemas.microsoft.com/office/drawing/2014/main" id="{34B79390-4F6F-41F7-86B2-76DBFE57B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0C38EB1-4289-4F8F-ABB5-70831CFEA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DF88-0202-4233-813A-A086A4856497}" type="slidenum">
              <a:rPr lang="zh-CN" altLang="en-US" smtClean="0"/>
              <a:t>30</a:t>
            </a:fld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DAD0086F-AFF3-4018-941C-FE8F04A0038A}"/>
              </a:ext>
            </a:extLst>
          </p:cNvPr>
          <p:cNvSpPr/>
          <p:nvPr/>
        </p:nvSpPr>
        <p:spPr>
          <a:xfrm>
            <a:off x="3070405" y="2403917"/>
            <a:ext cx="5884944" cy="298543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Thanks !</a:t>
            </a:r>
          </a:p>
          <a:p>
            <a:pPr algn="ctr"/>
            <a:endParaRPr lang="en-US" altLang="zh-CN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  <a:p>
            <a:pPr algn="ctr"/>
            <a:r>
              <a:rPr lang="en-US" altLang="zh-CN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licong@ihep.ac.cn</a:t>
            </a:r>
            <a:endParaRPr lang="zh-CN" altLang="en-US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77360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85FE1D-C665-4C7A-A970-883EA2C98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Binaries at </a:t>
            </a:r>
            <a:r>
              <a:rPr lang="en-US" altLang="zh-CN" b="1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TeVCat</a:t>
            </a:r>
            <a:endParaRPr lang="zh-CN" altLang="en-US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F7E44FEE-2863-46BB-B67C-2A18F3931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D22A37A-738D-4FF8-A5DB-4E61E3406F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DF88-0202-4233-813A-A086A4856497}" type="slidenum">
              <a:rPr lang="zh-CN" altLang="en-US" smtClean="0"/>
              <a:t>4</a:t>
            </a:fld>
            <a:endParaRPr lang="zh-CN" altLang="en-US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A9AF2C5B-04B1-404D-A85B-5F2BBF10D9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282" y="1468670"/>
            <a:ext cx="6191442" cy="3150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F3978A6-E33C-4DD7-BAD2-55A07CC5BC07}"/>
              </a:ext>
            </a:extLst>
          </p:cNvPr>
          <p:cNvSpPr txBox="1"/>
          <p:nvPr/>
        </p:nvSpPr>
        <p:spPr>
          <a:xfrm>
            <a:off x="7514439" y="2333846"/>
            <a:ext cx="3693279" cy="210275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Font typeface="Wingdings" pitchFamily="2" charset="2"/>
              <a:buChar char="l"/>
            </a:pP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PSR?+Massive star:  </a:t>
            </a: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8</a:t>
            </a:r>
            <a:endParaRPr lang="en-US" altLang="zh-CN" sz="2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Micro-quasars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： </a:t>
            </a:r>
            <a:r>
              <a:rPr lang="en-US" altLang="zh-CN" sz="2400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4</a:t>
            </a:r>
            <a:endParaRPr lang="en-US" altLang="zh-CN" sz="2000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l"/>
            </a:pP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Others</a:t>
            </a:r>
            <a:r>
              <a:rPr lang="zh-CN" altLang="en-US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：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Eta </a:t>
            </a:r>
            <a:r>
              <a:rPr lang="en-US" altLang="zh-CN" sz="2000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Carinae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 ..</a:t>
            </a:r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333A18B1-7025-4968-B8A1-5F722592BC41}"/>
              </a:ext>
            </a:extLst>
          </p:cNvPr>
          <p:cNvSpPr txBox="1"/>
          <p:nvPr/>
        </p:nvSpPr>
        <p:spPr>
          <a:xfrm>
            <a:off x="7384136" y="1539380"/>
            <a:ext cx="42579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Great advances has achieved benefitting from the development of detectors.</a:t>
            </a:r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A078F1AD-954B-4D30-81C6-BF25AFAE9D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9391" y="4669196"/>
            <a:ext cx="2771388" cy="2043083"/>
          </a:xfrm>
          <a:prstGeom prst="rect">
            <a:avLst/>
          </a:prstGeom>
        </p:spPr>
      </p:pic>
      <p:pic>
        <p:nvPicPr>
          <p:cNvPr id="1026" name="Picture 2" descr="The High Altitude Water Cherenkov (HAWC) Experiment. Picture courtesy ...">
            <a:extLst>
              <a:ext uri="{FF2B5EF4-FFF2-40B4-BE49-F238E27FC236}">
                <a16:creationId xmlns:a16="http://schemas.microsoft.com/office/drawing/2014/main" id="{52C5C3D8-2528-4372-A9D0-169F3E1B39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2036" y="4639236"/>
            <a:ext cx="3190573" cy="2045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ess gamma ray telescope 的图像结果">
            <a:extLst>
              <a:ext uri="{FF2B5EF4-FFF2-40B4-BE49-F238E27FC236}">
                <a16:creationId xmlns:a16="http://schemas.microsoft.com/office/drawing/2014/main" id="{291D928D-54AA-4728-B90A-288888EBC8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90" y="4669196"/>
            <a:ext cx="2863809" cy="204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2E68345-DF8F-479B-BC2D-DEE144BEFB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3866" y="4639236"/>
            <a:ext cx="3039078" cy="202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4786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C4F7267-24DA-469B-B8F8-A5A1E44FBC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Microquasar</a:t>
            </a:r>
            <a:endParaRPr lang="zh-CN" altLang="en-US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FB5F10F-8BF8-49E9-879B-5EBEE98378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C6B9F8-6B59-46CF-BF60-3538DA2BA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DF88-0202-4233-813A-A086A4856497}" type="slidenum">
              <a:rPr lang="zh-CN" altLang="en-US" smtClean="0"/>
              <a:t>5</a:t>
            </a:fld>
            <a:endParaRPr lang="zh-CN" altLang="en-US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BD2FA01-A77F-453B-B997-13304FC55CE4}"/>
              </a:ext>
            </a:extLst>
          </p:cNvPr>
          <p:cNvSpPr txBox="1"/>
          <p:nvPr/>
        </p:nvSpPr>
        <p:spPr>
          <a:xfrm>
            <a:off x="6671107" y="3788548"/>
            <a:ext cx="2627746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Companion star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Much smaller size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Closer distance</a:t>
            </a:r>
          </a:p>
          <a:p>
            <a:pPr>
              <a:lnSpc>
                <a:spcPct val="150000"/>
              </a:lnSpc>
            </a:pP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…</a:t>
            </a:r>
          </a:p>
          <a:p>
            <a:endParaRPr lang="en-US" altLang="zh-CN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284DB8C-8E76-4B6E-9608-CCC5544CB435}"/>
              </a:ext>
            </a:extLst>
          </p:cNvPr>
          <p:cNvSpPr txBox="1"/>
          <p:nvPr/>
        </p:nvSpPr>
        <p:spPr>
          <a:xfrm>
            <a:off x="6523093" y="1835506"/>
            <a:ext cx="52554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l"/>
            </a:pPr>
            <a:r>
              <a:rPr lang="en-US" altLang="zh-CN" sz="2400" dirty="0" err="1">
                <a:solidFill>
                  <a:srgbClr val="00B0F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Microquasar</a:t>
            </a:r>
            <a:r>
              <a:rPr lang="en-US" altLang="zh-CN" sz="2400" dirty="0">
                <a:solidFill>
                  <a:srgbClr val="00B0F0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has very similar properties as quasar. They both has jets, accretion disk and so on.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9767B03-010B-4EEF-B69A-781A99741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2232" y="1611312"/>
            <a:ext cx="5125361" cy="4818554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75250477-9D33-498C-84E9-E4AAE0DCC70D}"/>
              </a:ext>
            </a:extLst>
          </p:cNvPr>
          <p:cNvSpPr txBox="1"/>
          <p:nvPr/>
        </p:nvSpPr>
        <p:spPr>
          <a:xfrm>
            <a:off x="6531476" y="3299735"/>
            <a:ext cx="57374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>
                <a:latin typeface="华文楷体" panose="02010600040101010101" pitchFamily="2" charset="-122"/>
                <a:ea typeface="华文楷体" panose="02010600040101010101" pitchFamily="2" charset="-122"/>
              </a:rPr>
              <a:t>Unique characteristics for micro-quasar:</a:t>
            </a:r>
            <a:endParaRPr lang="zh-CN" altLang="en-US" sz="28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3" name="右箭头 2"/>
          <p:cNvSpPr/>
          <p:nvPr/>
        </p:nvSpPr>
        <p:spPr>
          <a:xfrm>
            <a:off x="8994442" y="4199311"/>
            <a:ext cx="312794" cy="1981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TextBox 3"/>
          <p:cNvSpPr txBox="1"/>
          <p:nvPr/>
        </p:nvSpPr>
        <p:spPr>
          <a:xfrm>
            <a:off x="9551323" y="4683417"/>
            <a:ext cx="23727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Fast change of status..</a:t>
            </a:r>
            <a:endParaRPr lang="zh-CN" altLang="en-US" dirty="0"/>
          </a:p>
        </p:txBody>
      </p:sp>
      <p:sp>
        <p:nvSpPr>
          <p:cNvPr id="11" name="右箭头 10"/>
          <p:cNvSpPr/>
          <p:nvPr/>
        </p:nvSpPr>
        <p:spPr>
          <a:xfrm>
            <a:off x="8986059" y="5407675"/>
            <a:ext cx="312794" cy="1981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右箭头 11"/>
          <p:cNvSpPr/>
          <p:nvPr/>
        </p:nvSpPr>
        <p:spPr>
          <a:xfrm>
            <a:off x="8994442" y="4775660"/>
            <a:ext cx="312794" cy="1981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TextBox 12"/>
          <p:cNvSpPr txBox="1"/>
          <p:nvPr/>
        </p:nvSpPr>
        <p:spPr>
          <a:xfrm>
            <a:off x="9551323" y="4105757"/>
            <a:ext cx="20617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Orbital light curve..</a:t>
            </a:r>
            <a:endParaRPr lang="zh-CN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9551323" y="5311555"/>
            <a:ext cx="27382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Possible detection of UHE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925673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1740402-E793-445B-8137-E5C1796178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67582CE-B9EA-495B-AB0E-6ADBC5DE6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 dirty="0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1641914-FF97-40A1-9546-C2366453B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A2506-711B-47C6-B281-E4F59CD8F1F2}" type="slidenum">
              <a:rPr lang="zh-CN" altLang="en-US" smtClean="0"/>
              <a:t>6</a:t>
            </a:fld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1EEF3B7-F976-4BAF-A59C-70FAD28258B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74973"/>
            <a:ext cx="7684655" cy="530753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A101B33B-F183-4880-9DA8-DC3901617D48}"/>
                  </a:ext>
                </a:extLst>
              </p:cNvPr>
              <p:cNvSpPr txBox="1"/>
              <p:nvPr/>
            </p:nvSpPr>
            <p:spPr>
              <a:xfrm>
                <a:off x="1168399" y="175866"/>
                <a:ext cx="651625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3600" b="1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Location: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29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  <m:sSup>
                      <m:sSupPr>
                        <m:ctrlP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</m:oMath>
                </a14:m>
                <a:r>
                  <a:rPr lang="en-US" altLang="zh-CN" sz="2400" dirty="0">
                    <a:solidFill>
                      <a:schemeClr val="tx1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7.6</m:t>
                        </m:r>
                      </m:e>
                      <m:sup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"</m:t>
                        </m:r>
                      </m:sup>
                    </m:sSup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𝑁</m:t>
                    </m:r>
                    <m:sSup>
                      <m:sSupPr>
                        <m:ctrlP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   100</m:t>
                        </m:r>
                      </m:e>
                      <m:sup>
                        <m:r>
                          <a:rPr lang="en-US" altLang="zh-CN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</m:sup>
                    </m:sSup>
                    <m:sSup>
                      <m:sSupPr>
                        <m:ctrlP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08</m:t>
                        </m:r>
                      </m:e>
                      <m:sup>
                        <m:r>
                          <a:rPr lang="en-US" altLang="zh-CN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′</m:t>
                        </m:r>
                      </m:sup>
                    </m:sSup>
                    <m:r>
                      <m:rPr>
                        <m:nor/>
                      </m:rPr>
                      <a:rPr lang="en-US" altLang="zh-CN" sz="2400" dirty="0">
                        <a:solidFill>
                          <a:schemeClr val="tx1"/>
                        </a:solidFill>
                        <a:latin typeface="华文楷体" panose="02010600040101010101" pitchFamily="2" charset="-122"/>
                        <a:ea typeface="华文楷体" panose="02010600040101010101" pitchFamily="2" charset="-122"/>
                      </a:rPr>
                      <m:t> </m:t>
                    </m:r>
                    <m:sSup>
                      <m:sSupPr>
                        <m:ctrlPr>
                          <a:rPr lang="en-US" altLang="zh-CN" sz="24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19.6</m:t>
                        </m:r>
                      </m:e>
                      <m:sup>
                        <m:r>
                          <a:rPr lang="en-US" altLang="zh-CN" sz="2400" b="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"</m:t>
                        </m:r>
                      </m:sup>
                    </m:sSup>
                    <m:r>
                      <a:rPr lang="en-US" altLang="zh-CN" sz="24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𝐸</m:t>
                    </m:r>
                  </m:oMath>
                </a14:m>
                <a:endParaRPr lang="en-US" altLang="zh-CN" sz="2400" dirty="0">
                  <a:solidFill>
                    <a:schemeClr val="tx1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r>
                  <a:rPr lang="en-US" altLang="zh-CN" sz="3600" b="1" dirty="0">
                    <a:solidFill>
                      <a:srgbClr val="FF0000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Altitude: </a:t>
                </a:r>
                <a:r>
                  <a:rPr lang="en-US" altLang="zh-CN" sz="2400" dirty="0">
                    <a:latin typeface="Cambria Math" panose="02040503050406030204" pitchFamily="18" charset="0"/>
                  </a:rPr>
                  <a:t>4410</a:t>
                </a:r>
                <a:r>
                  <a:rPr lang="en-US" altLang="zh-CN" sz="2400" i="1" dirty="0">
                    <a:latin typeface="Cambria Math" panose="02040503050406030204" pitchFamily="18" charset="0"/>
                  </a:rPr>
                  <a:t>m </a:t>
                </a:r>
                <a:r>
                  <a:rPr lang="en-US" altLang="zh-CN" sz="2400" i="1" dirty="0" err="1">
                    <a:latin typeface="Cambria Math" panose="02040503050406030204" pitchFamily="18" charset="0"/>
                  </a:rPr>
                  <a:t>a.s.l</a:t>
                </a:r>
                <a:endParaRPr lang="zh-CN" altLang="en-US" sz="2400" i="1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文本框 4">
                <a:extLst>
                  <a:ext uri="{FF2B5EF4-FFF2-40B4-BE49-F238E27FC236}">
                    <a16:creationId xmlns:a16="http://schemas.microsoft.com/office/drawing/2014/main" id="{A101B33B-F183-4880-9DA8-DC3901617D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8399" y="175866"/>
                <a:ext cx="6516256" cy="1200329"/>
              </a:xfrm>
              <a:prstGeom prst="rect">
                <a:avLst/>
              </a:prstGeom>
              <a:blipFill>
                <a:blip r:embed="rId3"/>
                <a:stretch>
                  <a:fillRect l="-2900" t="-8122" b="-1827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图片 7">
            <a:extLst>
              <a:ext uri="{FF2B5EF4-FFF2-40B4-BE49-F238E27FC236}">
                <a16:creationId xmlns:a16="http://schemas.microsoft.com/office/drawing/2014/main" id="{BBDAC882-5951-4AB8-81E1-CF7E21228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88209" y="1437224"/>
            <a:ext cx="6003791" cy="538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0287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8026A1-C725-416F-8BAD-87CE90BAF4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Performance of KM2A</a:t>
            </a:r>
            <a:endParaRPr lang="zh-CN" altLang="en-US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91C8545-48DE-4DE2-9489-CF6F094AD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521D6290-F91F-4563-8D42-3B2035887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DF88-0202-4233-813A-A086A4856497}" type="slidenum">
              <a:rPr lang="zh-CN" altLang="en-US" smtClean="0"/>
              <a:t>7</a:t>
            </a:fld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67A56C5B-562D-43AE-BF11-F41F8C1C85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21" y="2432340"/>
            <a:ext cx="5476442" cy="392401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8D67D24-27DF-4E1C-B704-56B80B99F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8679" y="2469285"/>
            <a:ext cx="5314200" cy="3850119"/>
          </a:xfrm>
          <a:prstGeom prst="rect">
            <a:avLst/>
          </a:prstGeom>
        </p:spPr>
      </p:pic>
      <p:cxnSp>
        <p:nvCxnSpPr>
          <p:cNvPr id="9" name="直接连接符 8">
            <a:extLst>
              <a:ext uri="{FF2B5EF4-FFF2-40B4-BE49-F238E27FC236}">
                <a16:creationId xmlns:a16="http://schemas.microsoft.com/office/drawing/2014/main" id="{42BE2E47-1CA3-4E83-B40D-B5371DF3FC0D}"/>
              </a:ext>
            </a:extLst>
          </p:cNvPr>
          <p:cNvCxnSpPr/>
          <p:nvPr/>
        </p:nvCxnSpPr>
        <p:spPr>
          <a:xfrm>
            <a:off x="1008790" y="5172364"/>
            <a:ext cx="4627419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直接连接符 9">
            <a:extLst>
              <a:ext uri="{FF2B5EF4-FFF2-40B4-BE49-F238E27FC236}">
                <a16:creationId xmlns:a16="http://schemas.microsoft.com/office/drawing/2014/main" id="{107028C5-A039-47B3-8467-F963F71E0136}"/>
              </a:ext>
            </a:extLst>
          </p:cNvPr>
          <p:cNvCxnSpPr>
            <a:cxnSpLocks/>
          </p:cNvCxnSpPr>
          <p:nvPr/>
        </p:nvCxnSpPr>
        <p:spPr>
          <a:xfrm>
            <a:off x="7063509" y="4835237"/>
            <a:ext cx="4361873" cy="0"/>
          </a:xfrm>
          <a:prstGeom prst="line">
            <a:avLst/>
          </a:prstGeom>
          <a:ln w="3810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0285807D-A29A-4C11-8A54-0E9C55FD8F68}"/>
              </a:ext>
            </a:extLst>
          </p:cNvPr>
          <p:cNvSpPr txBox="1"/>
          <p:nvPr/>
        </p:nvSpPr>
        <p:spPr>
          <a:xfrm>
            <a:off x="1041681" y="1744457"/>
            <a:ext cx="4594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rgbClr val="0070C0"/>
                </a:solidFill>
              </a:rPr>
              <a:t>Rejection power:</a:t>
            </a:r>
            <a:r>
              <a:rPr lang="en-US" altLang="zh-CN" sz="2400" b="1" dirty="0">
                <a:solidFill>
                  <a:srgbClr val="FF0000"/>
                </a:solidFill>
              </a:rPr>
              <a:t>1.e-4@100TeV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7225D806-0D34-4366-9360-196F7515C38D}"/>
                  </a:ext>
                </a:extLst>
              </p:cNvPr>
              <p:cNvSpPr txBox="1"/>
              <p:nvPr/>
            </p:nvSpPr>
            <p:spPr>
              <a:xfrm>
                <a:off x="7531000" y="1745812"/>
                <a:ext cx="2829557" cy="47000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400" b="1" dirty="0">
                    <a:solidFill>
                      <a:srgbClr val="0070C0"/>
                    </a:solidFill>
                  </a:rPr>
                  <a:t>Psf: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4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altLang="zh-CN" sz="24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  <m:r>
                          <a:rPr lang="en-US" altLang="zh-CN" sz="24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.</m:t>
                        </m:r>
                        <m:r>
                          <a:rPr lang="en-US" altLang="zh-CN" sz="24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𝟐𝟓</m:t>
                        </m:r>
                      </m:e>
                      <m:sup>
                        <m:r>
                          <a:rPr lang="en-US" altLang="zh-CN" sz="2400" b="1" i="1" dirty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sup>
                    </m:sSup>
                  </m:oMath>
                </a14:m>
                <a:r>
                  <a:rPr lang="en-US" altLang="zh-CN" sz="2400" b="1" dirty="0">
                    <a:solidFill>
                      <a:srgbClr val="FF0000"/>
                    </a:solidFill>
                  </a:rPr>
                  <a:t>@100TeV</a:t>
                </a:r>
                <a:endParaRPr lang="zh-CN" altLang="en-US" sz="2400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7225D806-0D34-4366-9360-196F7515C3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1000" y="1745812"/>
                <a:ext cx="2829557" cy="470000"/>
              </a:xfrm>
              <a:prstGeom prst="rect">
                <a:avLst/>
              </a:prstGeom>
              <a:blipFill>
                <a:blip r:embed="rId4"/>
                <a:stretch>
                  <a:fillRect l="-3226" t="-7792" r="-2581" b="-2987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矩形 13">
            <a:extLst>
              <a:ext uri="{FF2B5EF4-FFF2-40B4-BE49-F238E27FC236}">
                <a16:creationId xmlns:a16="http://schemas.microsoft.com/office/drawing/2014/main" id="{9A52504A-E438-43C5-8AC2-F8006EB7ECC9}"/>
              </a:ext>
            </a:extLst>
          </p:cNvPr>
          <p:cNvSpPr/>
          <p:nvPr/>
        </p:nvSpPr>
        <p:spPr>
          <a:xfrm>
            <a:off x="1176637" y="6208630"/>
            <a:ext cx="19800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latin typeface="华文楷体" panose="02010600040101010101" pitchFamily="2" charset="-122"/>
                <a:ea typeface="华文楷体" panose="02010600040101010101" pitchFamily="2" charset="-122"/>
              </a:rPr>
              <a:t>arXiv:2401.01038v2</a:t>
            </a:r>
            <a:endParaRPr lang="zh-CN" altLang="en-US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956372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A9D68122-7364-47D5-99D9-10D6FAAE5CB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11457" y="1646238"/>
                <a:ext cx="5458691" cy="2101788"/>
              </a:xfrm>
            </p:spPr>
            <p:txBody>
              <a:bodyPr>
                <a:normAutofit/>
              </a:bodyPr>
              <a:lstStyle/>
              <a:p>
                <a:r>
                  <a:rPr lang="en-US" altLang="zh-CN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The pointing error, event rate and </a:t>
                </a:r>
                <a:r>
                  <a:rPr lang="en-US" altLang="zh-CN" sz="2000" dirty="0" err="1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psf</a:t>
                </a:r>
                <a:r>
                  <a:rPr lang="en-US" altLang="zh-CN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are stable with time.</a:t>
                </a:r>
              </a:p>
              <a:p>
                <a:r>
                  <a:rPr lang="en-US" altLang="zh-CN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Pointing error : &lt;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pPr>
                      <m:e>
                        <m:r>
                          <a:rPr lang="en-US" altLang="zh-CN" sz="200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0.008</m:t>
                        </m:r>
                      </m:e>
                      <m:sup>
                        <m:r>
                          <a:rPr lang="en-US" altLang="zh-CN" sz="200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0</m:t>
                        </m:r>
                      </m:sup>
                    </m:sSup>
                    <m:r>
                      <a:rPr lang="en-US" altLang="zh-CN" sz="2000">
                        <a:latin typeface="Cambria Math" panose="02040503050406030204" pitchFamily="18" charset="0"/>
                        <a:ea typeface="华文楷体" panose="02010600040101010101" pitchFamily="2" charset="-122"/>
                      </a:rPr>
                      <m:t> </m:t>
                    </m:r>
                  </m:oMath>
                </a14:m>
                <a:r>
                  <a:rPr lang="en-US" altLang="zh-CN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(25-100TeV);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pPr>
                      <m:e>
                        <m:r>
                          <a:rPr lang="en-US" altLang="zh-CN" sz="200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&lt;0.023</m:t>
                        </m:r>
                      </m:e>
                      <m:sup>
                        <m:r>
                          <a:rPr lang="en-US" altLang="zh-CN" sz="200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zh-CN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(&gt;100TeV).</a:t>
                </a:r>
              </a:p>
              <a:p>
                <a:r>
                  <a:rPr lang="en-US" altLang="zh-CN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PSF: &lt;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pPr>
                      <m:e>
                        <m:r>
                          <a:rPr lang="en-US" altLang="zh-CN" sz="200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0.252</m:t>
                        </m:r>
                      </m:e>
                      <m:sup>
                        <m:r>
                          <a:rPr lang="en-US" altLang="zh-CN" sz="200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0</m:t>
                        </m:r>
                      </m:sup>
                    </m:sSup>
                    <m:r>
                      <m:rPr>
                        <m:nor/>
                      </m:rPr>
                      <a:rPr lang="en-US" altLang="zh-CN" sz="2000" dirty="0">
                        <a:latin typeface="华文楷体" panose="02010600040101010101" pitchFamily="2" charset="-122"/>
                        <a:ea typeface="华文楷体" panose="02010600040101010101" pitchFamily="2" charset="-122"/>
                      </a:rPr>
                      <m:t>(25−100</m:t>
                    </m:r>
                    <m:r>
                      <m:rPr>
                        <m:nor/>
                      </m:rPr>
                      <a:rPr lang="en-US" altLang="zh-CN" sz="2000" dirty="0">
                        <a:latin typeface="华文楷体" panose="02010600040101010101" pitchFamily="2" charset="-122"/>
                        <a:ea typeface="华文楷体" panose="02010600040101010101" pitchFamily="2" charset="-122"/>
                      </a:rPr>
                      <m:t>TeV</m:t>
                    </m:r>
                    <m:r>
                      <m:rPr>
                        <m:nor/>
                      </m:rPr>
                      <a:rPr lang="en-US" altLang="zh-CN" sz="2000" dirty="0">
                        <a:latin typeface="华文楷体" panose="02010600040101010101" pitchFamily="2" charset="-122"/>
                        <a:ea typeface="华文楷体" panose="02010600040101010101" pitchFamily="2" charset="-122"/>
                      </a:rPr>
                      <m:t>);</m:t>
                    </m:r>
                  </m:oMath>
                </a14:m>
                <a:r>
                  <a:rPr lang="en-US" altLang="zh-CN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&lt;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zh-CN" sz="2000" i="1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</m:ctrlPr>
                      </m:sSupPr>
                      <m:e>
                        <m:r>
                          <a:rPr lang="en-US" altLang="zh-CN" sz="200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0.151</m:t>
                        </m:r>
                      </m:e>
                      <m:sup>
                        <m:r>
                          <a:rPr lang="en-US" altLang="zh-CN" sz="2000">
                            <a:latin typeface="Cambria Math" panose="02040503050406030204" pitchFamily="18" charset="0"/>
                            <a:ea typeface="华文楷体" panose="02010600040101010101" pitchFamily="2" charset="-122"/>
                          </a:rPr>
                          <m:t>0</m:t>
                        </m:r>
                      </m:sup>
                    </m:sSup>
                  </m:oMath>
                </a14:m>
                <a:r>
                  <a:rPr lang="en-US" altLang="zh-CN" sz="2000" dirty="0"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 (&gt;100TeV).</a:t>
                </a:r>
              </a:p>
              <a:p>
                <a:endParaRPr lang="en-US" altLang="zh-CN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  <a:p>
                <a:pPr marL="0" indent="0">
                  <a:buNone/>
                </a:pPr>
                <a:endParaRPr lang="zh-CN" altLang="en-US" dirty="0"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mc:Choice>
        <mc:Fallback>
          <p:sp>
            <p:nvSpPr>
              <p:cNvPr id="3" name="内容占位符 2">
                <a:extLst>
                  <a:ext uri="{FF2B5EF4-FFF2-40B4-BE49-F238E27FC236}">
                    <a16:creationId xmlns:a16="http://schemas.microsoft.com/office/drawing/2014/main" id="{A9D68122-7364-47D5-99D9-10D6FAAE5CB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11457" y="1646238"/>
                <a:ext cx="5458691" cy="2101788"/>
              </a:xfrm>
              <a:blipFill>
                <a:blip r:embed="rId2"/>
                <a:stretch>
                  <a:fillRect l="-1006" t="-2609" r="-212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0EA6E8E-B132-4AF1-BCA8-86566FA01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 dirty="0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80F30A3-ECAB-4D5A-9C4E-DDE24E078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DF88-0202-4233-813A-A086A4856497}" type="slidenum">
              <a:rPr lang="zh-CN" altLang="en-US" smtClean="0"/>
              <a:t>8</a:t>
            </a:fld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2A55075-C086-45F6-B405-42CC08CE44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125" y="1690688"/>
            <a:ext cx="5864440" cy="4710112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94DFC67-6D7F-4B53-8E70-5F5C82E44B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7242" y="3602182"/>
            <a:ext cx="5042906" cy="3108437"/>
          </a:xfrm>
          <a:prstGeom prst="rect">
            <a:avLst/>
          </a:prstGeom>
        </p:spPr>
      </p:pic>
      <p:sp>
        <p:nvSpPr>
          <p:cNvPr id="8" name="标题 1">
            <a:extLst>
              <a:ext uri="{FF2B5EF4-FFF2-40B4-BE49-F238E27FC236}">
                <a16:creationId xmlns:a16="http://schemas.microsoft.com/office/drawing/2014/main" id="{27429456-FE75-4615-91BB-E05486CDD2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altLang="zh-CN" b="1" dirty="0">
                <a:latin typeface="华文楷体" panose="02010600040101010101" pitchFamily="2" charset="-122"/>
                <a:ea typeface="华文楷体" panose="02010600040101010101" pitchFamily="2" charset="-122"/>
              </a:rPr>
              <a:t>Calibration with Crab Nebula</a:t>
            </a:r>
            <a:endParaRPr lang="zh-CN" altLang="en-US" b="1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71446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8D0FA4-E60B-4A54-A1E2-2BDD551AD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b="1" dirty="0"/>
              <a:t>UHE emission around </a:t>
            </a:r>
            <a:r>
              <a:rPr lang="en-US" altLang="zh-CN" b="1" dirty="0" err="1"/>
              <a:t>microquasars</a:t>
            </a:r>
            <a:endParaRPr lang="zh-CN" altLang="en-US" b="1" dirty="0"/>
          </a:p>
        </p:txBody>
      </p:sp>
      <p:pic>
        <p:nvPicPr>
          <p:cNvPr id="7" name="内容占位符 6">
            <a:extLst>
              <a:ext uri="{FF2B5EF4-FFF2-40B4-BE49-F238E27FC236}">
                <a16:creationId xmlns:a16="http://schemas.microsoft.com/office/drawing/2014/main" id="{A20F521D-C8F3-406F-9C9D-71A656519C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43515"/>
            <a:ext cx="10470787" cy="3779848"/>
          </a:xfrm>
        </p:spPr>
      </p:pic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D661C68-63FA-4252-AD3F-7E19EF9A2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LHAASO Symposium</a:t>
            </a:r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24DE6FF3-1C1D-482D-8662-60E29318F2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08DF88-0202-4233-813A-A086A4856497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E3CE150C-69FC-4199-94B6-94D5FAD193D0}"/>
              </a:ext>
            </a:extLst>
          </p:cNvPr>
          <p:cNvSpPr txBox="1"/>
          <p:nvPr/>
        </p:nvSpPr>
        <p:spPr>
          <a:xfrm>
            <a:off x="397164" y="5805190"/>
            <a:ext cx="1161010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Searched for UHE emission within the PSF around 12 </a:t>
            </a:r>
            <a:r>
              <a:rPr lang="en-US" altLang="zh-CN" sz="2000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microquasars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. Positive signals were detected around 5 </a:t>
            </a:r>
            <a:r>
              <a:rPr lang="en-US" altLang="zh-CN" sz="2000" dirty="0" err="1">
                <a:latin typeface="华文楷体" panose="02010600040101010101" pitchFamily="2" charset="-122"/>
                <a:ea typeface="华文楷体" panose="02010600040101010101" pitchFamily="2" charset="-122"/>
              </a:rPr>
              <a:t>microquasars</a:t>
            </a:r>
            <a:r>
              <a:rPr lang="en-US" altLang="zh-CN" sz="2000" dirty="0">
                <a:latin typeface="华文楷体" panose="02010600040101010101" pitchFamily="2" charset="-122"/>
                <a:ea typeface="华文楷体" panose="02010600040101010101" pitchFamily="2" charset="-122"/>
              </a:rPr>
              <a:t>, suggesting possible associations.</a:t>
            </a:r>
            <a:endParaRPr lang="zh-CN" altLang="en-US" sz="2000" dirty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27491019"/>
      </p:ext>
    </p:extLst>
  </p:cSld>
  <p:clrMapOvr>
    <a:masterClrMapping/>
  </p:clrMapOvr>
</p:sld>
</file>

<file path=ppt/theme/theme1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主题2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主题2" id="{155CEC12-F710-4396-8EDE-93E5A7CF36CA}" vid="{F3844E6F-696C-45BA-88C4-CA47019434AB}"/>
    </a:ext>
  </a:extLst>
</a:theme>
</file>

<file path=ppt/theme/theme3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主题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主题1" id="{712FC36C-F62E-47FB-B961-B3828C5E223A}" vid="{A6CD422D-0443-4A00-8FC2-CF4848EAFF05}"/>
    </a:ext>
  </a:extLst>
</a:theme>
</file>

<file path=ppt/theme/theme5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8152</TotalTime>
  <Words>1286</Words>
  <Application>Microsoft Office PowerPoint</Application>
  <PresentationFormat>宽屏</PresentationFormat>
  <Paragraphs>222</Paragraphs>
  <Slides>30</Slides>
  <Notes>1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30</vt:i4>
      </vt:variant>
    </vt:vector>
  </HeadingPairs>
  <TitlesOfParts>
    <vt:vector size="48" baseType="lpstr">
      <vt:lpstr>AdvGulliv-R</vt:lpstr>
      <vt:lpstr>rtxmi</vt:lpstr>
      <vt:lpstr>Times-Italic</vt:lpstr>
      <vt:lpstr>Times-Roman</vt:lpstr>
      <vt:lpstr>txsy</vt:lpstr>
      <vt:lpstr>等线</vt:lpstr>
      <vt:lpstr>等线 Light</vt:lpstr>
      <vt:lpstr>黑体</vt:lpstr>
      <vt:lpstr>华文楷体</vt:lpstr>
      <vt:lpstr>楷体</vt:lpstr>
      <vt:lpstr>Arial</vt:lpstr>
      <vt:lpstr>Cambria Math</vt:lpstr>
      <vt:lpstr>Wingdings</vt:lpstr>
      <vt:lpstr>自定义设计方案</vt:lpstr>
      <vt:lpstr>主题2</vt:lpstr>
      <vt:lpstr>1_自定义设计方案</vt:lpstr>
      <vt:lpstr>主题1</vt:lpstr>
      <vt:lpstr>2_自定义设计方案</vt:lpstr>
      <vt:lpstr>Detection of Microquasars at ultra-high energies by LHAASO</vt:lpstr>
      <vt:lpstr>Outline</vt:lpstr>
      <vt:lpstr>Binaries</vt:lpstr>
      <vt:lpstr>Binaries at TeVCat</vt:lpstr>
      <vt:lpstr>Microquasar</vt:lpstr>
      <vt:lpstr>PowerPoint 演示文稿</vt:lpstr>
      <vt:lpstr>Performance of KM2A</vt:lpstr>
      <vt:lpstr>Calibration with Crab Nebula</vt:lpstr>
      <vt:lpstr>UHE emission around microquasars</vt:lpstr>
      <vt:lpstr>SS433</vt:lpstr>
      <vt:lpstr>SS433</vt:lpstr>
      <vt:lpstr>GRS 1915+105</vt:lpstr>
      <vt:lpstr>GRS 1915+105</vt:lpstr>
      <vt:lpstr>GRS 1915+105</vt:lpstr>
      <vt:lpstr>Cygnus X-1</vt:lpstr>
      <vt:lpstr>Cygnus X-1</vt:lpstr>
      <vt:lpstr>Cygnus X-1</vt:lpstr>
      <vt:lpstr>MAXI J1820+070</vt:lpstr>
      <vt:lpstr>MAXI J1820+070</vt:lpstr>
      <vt:lpstr>PowerPoint 演示文稿</vt:lpstr>
      <vt:lpstr>V4641 Sgr</vt:lpstr>
      <vt:lpstr>Performance of KM2A at large zenith angle</vt:lpstr>
      <vt:lpstr>Performance of KM2A at large zenith angle</vt:lpstr>
      <vt:lpstr>V4641 Sgr</vt:lpstr>
      <vt:lpstr>PowerPoint 演示文稿</vt:lpstr>
      <vt:lpstr>Other microquasars</vt:lpstr>
      <vt:lpstr>Other microquasars</vt:lpstr>
      <vt:lpstr>UHE emission from the central binary system? </vt:lpstr>
      <vt:lpstr>Conclusion and prospects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Li cong</dc:creator>
  <cp:lastModifiedBy>Li cong</cp:lastModifiedBy>
  <cp:revision>298</cp:revision>
  <dcterms:created xsi:type="dcterms:W3CDTF">2023-08-25T01:01:40Z</dcterms:created>
  <dcterms:modified xsi:type="dcterms:W3CDTF">2025-03-20T17:36:10Z</dcterms:modified>
</cp:coreProperties>
</file>