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798" r:id="rId2"/>
    <p:sldId id="758" r:id="rId3"/>
    <p:sldId id="838" r:id="rId4"/>
    <p:sldId id="532" r:id="rId5"/>
    <p:sldId id="860" r:id="rId6"/>
    <p:sldId id="802" r:id="rId7"/>
    <p:sldId id="826" r:id="rId8"/>
    <p:sldId id="827" r:id="rId9"/>
    <p:sldId id="803" r:id="rId10"/>
    <p:sldId id="780" r:id="rId11"/>
    <p:sldId id="855" r:id="rId12"/>
    <p:sldId id="828" r:id="rId13"/>
    <p:sldId id="303" r:id="rId14"/>
    <p:sldId id="829" r:id="rId15"/>
    <p:sldId id="830" r:id="rId16"/>
    <p:sldId id="851" r:id="rId17"/>
    <p:sldId id="845" r:id="rId18"/>
    <p:sldId id="870" r:id="rId19"/>
    <p:sldId id="844" r:id="rId20"/>
    <p:sldId id="862" r:id="rId21"/>
    <p:sldId id="864" r:id="rId22"/>
    <p:sldId id="849" r:id="rId23"/>
    <p:sldId id="735" r:id="rId24"/>
    <p:sldId id="865" r:id="rId25"/>
    <p:sldId id="871" r:id="rId26"/>
    <p:sldId id="854" r:id="rId27"/>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A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05"/>
    <p:restoredTop sz="91286"/>
  </p:normalViewPr>
  <p:slideViewPr>
    <p:cSldViewPr snapToGrid="0">
      <p:cViewPr varScale="1">
        <p:scale>
          <a:sx n="110" d="100"/>
          <a:sy n="110" d="100"/>
        </p:scale>
        <p:origin x="54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54D1ED-D260-8F4E-8F9E-7C1CDB223525}" type="datetimeFigureOut">
              <a:rPr lang="en-DE" smtClean="0"/>
              <a:t>21.03.25</a:t>
            </a:fld>
            <a:endParaRPr lang="en-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63D141-9DD5-DF4B-B2AA-208D17AFC310}" type="slidenum">
              <a:rPr lang="en-DE" smtClean="0"/>
              <a:t>‹#›</a:t>
            </a:fld>
            <a:endParaRPr lang="en-DE"/>
          </a:p>
        </p:txBody>
      </p:sp>
    </p:spTree>
    <p:extLst>
      <p:ext uri="{BB962C8B-B14F-4D97-AF65-F5344CB8AC3E}">
        <p14:creationId xmlns:p14="http://schemas.microsoft.com/office/powerpoint/2010/main" val="34733819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iopscience.iop.org/article/10.3847/2041-8213/ad9d11#apjlad9d11bib2"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iopscience.iop.org/article/10.3847/1538-4357/ad7e1b#apjad7e1bbib13" TargetMode="External"/><Relationship Id="rId3" Type="http://schemas.openxmlformats.org/officeDocument/2006/relationships/hyperlink" Target="https://iopscience.iop.org/article/10.3847/1538-4357/ad7e1b#apjad7e1bbib1" TargetMode="External"/><Relationship Id="rId7" Type="http://schemas.openxmlformats.org/officeDocument/2006/relationships/hyperlink" Target="https://iopscience.iop.org/article/10.3847/1538-4357/ad7e1b#apjad7e1bbib16"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iopscience.iop.org/article/10.3847/1538-4357/ad7e1b#apjad7e1bbib15" TargetMode="External"/><Relationship Id="rId5" Type="http://schemas.openxmlformats.org/officeDocument/2006/relationships/hyperlink" Target="https://iopscience.iop.org/article/10.3847/1538-4357/ad7e1b#apjad7e1bbib5" TargetMode="External"/><Relationship Id="rId4" Type="http://schemas.openxmlformats.org/officeDocument/2006/relationships/hyperlink" Target="https://iopscience.iop.org/article/10.3847/1538-4357/ad7e1b#apjad7e1bbib12" TargetMode="External"/><Relationship Id="rId9" Type="http://schemas.openxmlformats.org/officeDocument/2006/relationships/hyperlink" Target="https://iopscience.iop.org/article/10.3847/1538-4357/ad7e1b#apjad7e1bbib26"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When we started with HAWC we had no idea how many different sources and new source classes we would have discovered…some ideas where to look for where o be found for instance in Felix’s book (Felix knows that ) but reality passed by far our more optimistic predictions !</a:t>
            </a:r>
          </a:p>
          <a:p>
            <a:endParaRPr lang="en-DE" dirty="0"/>
          </a:p>
          <a:p>
            <a:r>
              <a:rPr lang="en-DE" dirty="0"/>
              <a:t>I started with the newest results and going to the oldest</a:t>
            </a:r>
          </a:p>
          <a:p>
            <a:endParaRPr lang="en-DE" dirty="0"/>
          </a:p>
          <a:p>
            <a:r>
              <a:rPr lang="en-DE" dirty="0"/>
              <a:t>NEW SOURCE CLASSES</a:t>
            </a:r>
          </a:p>
        </p:txBody>
      </p:sp>
      <p:sp>
        <p:nvSpPr>
          <p:cNvPr id="4" name="Slide Number Placeholder 3"/>
          <p:cNvSpPr>
            <a:spLocks noGrp="1"/>
          </p:cNvSpPr>
          <p:nvPr>
            <p:ph type="sldNum"/>
          </p:nvPr>
        </p:nvSpPr>
        <p:spPr/>
        <p:txBody>
          <a:bodyPr/>
          <a:lstStyle/>
          <a:p>
            <a:pPr>
              <a:defRPr/>
            </a:pPr>
            <a:fld id="{BB548E44-E4DC-EB4B-BC01-F5753845D29B}" type="slidenum">
              <a:rPr lang="en-US" smtClean="0"/>
              <a:pPr>
                <a:defRPr/>
              </a:pPr>
              <a:t>1</a:t>
            </a:fld>
            <a:endParaRPr lang="en-US"/>
          </a:p>
        </p:txBody>
      </p:sp>
    </p:spTree>
    <p:extLst>
      <p:ext uri="{BB962C8B-B14F-4D97-AF65-F5344CB8AC3E}">
        <p14:creationId xmlns:p14="http://schemas.microsoft.com/office/powerpoint/2010/main" val="3832861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GB" sz="1800" dirty="0">
                <a:effectLst/>
                <a:latin typeface="NimbusRomNo9L"/>
              </a:rPr>
              <a:t>Figure 2: Differential spectrum weighted by E</a:t>
            </a:r>
            <a:r>
              <a:rPr lang="en-GB" sz="1800" dirty="0">
                <a:effectLst/>
                <a:latin typeface="CMR7"/>
              </a:rPr>
              <a:t>2 </a:t>
            </a:r>
            <a:r>
              <a:rPr lang="en-GB" sz="1800" dirty="0">
                <a:effectLst/>
                <a:latin typeface="NimbusRomNo9L"/>
              </a:rPr>
              <a:t>for the northern and southern sources in a model with two point sources and for the asymmetric extended source in a model with a single asymmetric extended source. The shaded regions indicate the best-fit spectra and </a:t>
            </a:r>
            <a:r>
              <a:rPr lang="en-GB" sz="1800" dirty="0">
                <a:effectLst/>
                <a:latin typeface="CMR10"/>
              </a:rPr>
              <a:t>1</a:t>
            </a:r>
            <a:r>
              <a:rPr lang="el-GR" sz="1800" dirty="0">
                <a:effectLst/>
                <a:latin typeface="CMMI10"/>
              </a:rPr>
              <a:t>σ </a:t>
            </a:r>
            <a:r>
              <a:rPr lang="en-GB" sz="1800" dirty="0">
                <a:effectLst/>
                <a:latin typeface="NimbusRomNo9L"/>
              </a:rPr>
              <a:t>statistical uncertainties when fitting a single-power-law model to the data from 10 to </a:t>
            </a:r>
            <a:r>
              <a:rPr lang="en-GB" sz="1800" dirty="0">
                <a:effectLst/>
                <a:latin typeface="CMMI10"/>
              </a:rPr>
              <a:t>&gt;</a:t>
            </a:r>
            <a:r>
              <a:rPr lang="en-GB" sz="1800" dirty="0">
                <a:effectLst/>
                <a:latin typeface="NimbusRomNo9L"/>
              </a:rPr>
              <a:t>200 </a:t>
            </a:r>
            <a:r>
              <a:rPr lang="en-GB" sz="1800" dirty="0" err="1">
                <a:effectLst/>
                <a:latin typeface="NimbusRomNo9L"/>
              </a:rPr>
              <a:t>TeV</a:t>
            </a:r>
            <a:r>
              <a:rPr lang="en-GB" sz="1800" dirty="0">
                <a:effectLst/>
                <a:latin typeface="NimbusRomNo9L"/>
              </a:rPr>
              <a:t>. The markers correspond to the best-fit values and their </a:t>
            </a:r>
            <a:r>
              <a:rPr lang="en-GB" sz="1800" dirty="0">
                <a:effectLst/>
                <a:latin typeface="CMR10"/>
              </a:rPr>
              <a:t>1</a:t>
            </a:r>
            <a:r>
              <a:rPr lang="el-GR" sz="1800" dirty="0">
                <a:effectLst/>
                <a:latin typeface="CMMI10"/>
              </a:rPr>
              <a:t>σ </a:t>
            </a:r>
            <a:r>
              <a:rPr lang="en-GB" sz="1800" dirty="0">
                <a:effectLst/>
                <a:latin typeface="NimbusRomNo9L"/>
              </a:rPr>
              <a:t>statistical uncertainties obtained when fitting a single-power-law model to data in individual energy bins. The chosen energy range for plotting the spectrum is specified in Methods. </a:t>
            </a:r>
            <a:endParaRPr lang="en-GB" dirty="0"/>
          </a:p>
          <a:p>
            <a:endParaRPr lang="en-DE" dirty="0"/>
          </a:p>
          <a:p>
            <a:endParaRPr lang="en-DE" dirty="0"/>
          </a:p>
          <a:p>
            <a:pPr>
              <a:buFont typeface="+mj-lt"/>
              <a:buAutoNum type="arabicPeriod" startAt="272"/>
            </a:pPr>
            <a:r>
              <a:rPr lang="en-GB" sz="1800" dirty="0">
                <a:effectLst/>
                <a:latin typeface="NimbusRomNo9L"/>
              </a:rPr>
              <a:t>This analysis uses </a:t>
            </a:r>
            <a:r>
              <a:rPr lang="en-GB" sz="1800" dirty="0">
                <a:effectLst/>
                <a:latin typeface="CMSY10"/>
              </a:rPr>
              <a:t>∼</a:t>
            </a:r>
            <a:r>
              <a:rPr lang="en-GB" sz="1800" dirty="0">
                <a:effectLst/>
                <a:latin typeface="NimbusRomNo9L"/>
              </a:rPr>
              <a:t>2,400 days of data collected between 26 November, 2014 and 27 June, </a:t>
            </a:r>
            <a:endParaRPr lang="en-GB" dirty="0">
              <a:effectLst/>
            </a:endParaRPr>
          </a:p>
          <a:p>
            <a:pPr>
              <a:buFont typeface="+mj-lt"/>
              <a:buAutoNum type="arabicPeriod" startAt="272"/>
            </a:pPr>
            <a:r>
              <a:rPr lang="en-GB" sz="1800" dirty="0">
                <a:effectLst/>
                <a:latin typeface="NimbusSanL"/>
              </a:rPr>
              <a:t>281  </a:t>
            </a:r>
            <a:r>
              <a:rPr lang="en-GB" sz="1800" dirty="0">
                <a:effectLst/>
                <a:latin typeface="NimbusRomNo9L"/>
              </a:rPr>
              <a:t>2022, reconstructed using recently improved algorithms31. The HAWC data are binned according </a:t>
            </a:r>
            <a:endParaRPr lang="en-GB" dirty="0">
              <a:effectLst/>
            </a:endParaRPr>
          </a:p>
          <a:p>
            <a:pPr>
              <a:buFont typeface="+mj-lt"/>
              <a:buAutoNum type="arabicPeriod" startAt="272"/>
            </a:pPr>
            <a:r>
              <a:rPr lang="en-GB" sz="1800" dirty="0">
                <a:effectLst/>
                <a:latin typeface="NimbusSanL"/>
              </a:rPr>
              <a:t>282  </a:t>
            </a:r>
            <a:r>
              <a:rPr lang="en-GB" sz="1800" dirty="0">
                <a:effectLst/>
                <a:latin typeface="NimbusRomNo9L"/>
              </a:rPr>
              <a:t>to the fraction of available PMTs hit and reconstructed energy32; air-shower events with higher </a:t>
            </a:r>
            <a:r>
              <a:rPr lang="en-GB" sz="1800" dirty="0" err="1">
                <a:effectLst/>
                <a:latin typeface="NimbusRomNo9L"/>
              </a:rPr>
              <a:t>en</a:t>
            </a:r>
            <a:r>
              <a:rPr lang="en-GB" sz="1800" dirty="0">
                <a:effectLst/>
                <a:latin typeface="NimbusRomNo9L"/>
              </a:rPr>
              <a:t>- </a:t>
            </a:r>
            <a:endParaRPr lang="en-GB" dirty="0">
              <a:effectLst/>
            </a:endParaRPr>
          </a:p>
          <a:p>
            <a:pPr>
              <a:buFont typeface="+mj-lt"/>
              <a:buAutoNum type="arabicPeriod" startAt="272"/>
            </a:pPr>
            <a:r>
              <a:rPr lang="en-GB" sz="1800" dirty="0">
                <a:effectLst/>
                <a:latin typeface="NimbusSanL"/>
              </a:rPr>
              <a:t>283  </a:t>
            </a:r>
            <a:r>
              <a:rPr lang="en-GB" sz="1800" dirty="0" err="1">
                <a:effectLst/>
                <a:latin typeface="NimbusRomNo9L"/>
              </a:rPr>
              <a:t>ergies</a:t>
            </a:r>
            <a:r>
              <a:rPr lang="en-GB" sz="1800" dirty="0">
                <a:effectLst/>
                <a:latin typeface="NimbusRomNo9L"/>
              </a:rPr>
              <a:t> typically trigger more </a:t>
            </a:r>
            <a:r>
              <a:rPr lang="en-GB" sz="1800" dirty="0" err="1">
                <a:effectLst/>
                <a:latin typeface="NimbusRomNo9L"/>
              </a:rPr>
              <a:t>PMTs.</a:t>
            </a:r>
            <a:r>
              <a:rPr lang="en-GB" sz="1800" dirty="0">
                <a:effectLst/>
                <a:latin typeface="NimbusRomNo9L"/>
              </a:rPr>
              <a:t> Simultaneously, we differentiate between events with shower </a:t>
            </a:r>
            <a:endParaRPr lang="en-GB" dirty="0">
              <a:effectLst/>
            </a:endParaRPr>
          </a:p>
          <a:p>
            <a:pPr>
              <a:buFont typeface="+mj-lt"/>
              <a:buAutoNum type="arabicPeriod" startAt="272"/>
            </a:pPr>
            <a:r>
              <a:rPr lang="en-GB" sz="1800" dirty="0">
                <a:effectLst/>
                <a:latin typeface="NimbusSanL"/>
              </a:rPr>
              <a:t>284  </a:t>
            </a:r>
            <a:r>
              <a:rPr lang="en-GB" sz="1800" dirty="0">
                <a:effectLst/>
                <a:latin typeface="NimbusRomNo9L"/>
              </a:rPr>
              <a:t>cores landing exclusively on the array (on-array events) and those with cores landing off the array </a:t>
            </a:r>
            <a:endParaRPr lang="en-GB" dirty="0">
              <a:effectLst/>
            </a:endParaRPr>
          </a:p>
          <a:p>
            <a:pPr>
              <a:buFont typeface="+mj-lt"/>
              <a:buAutoNum type="arabicPeriod" startAt="272"/>
            </a:pPr>
            <a:r>
              <a:rPr lang="en-GB" sz="1800" dirty="0">
                <a:effectLst/>
                <a:latin typeface="NimbusSanL"/>
              </a:rPr>
              <a:t>285  </a:t>
            </a:r>
            <a:r>
              <a:rPr lang="en-GB" sz="1800" dirty="0">
                <a:effectLst/>
                <a:latin typeface="NimbusRomNo9L"/>
              </a:rPr>
              <a:t>(off-array events). Only on-array events are used in this work. Events with the highest fraction </a:t>
            </a:r>
            <a:endParaRPr lang="en-GB" dirty="0">
              <a:effectLst/>
            </a:endParaRPr>
          </a:p>
          <a:p>
            <a:pPr>
              <a:buFont typeface="+mj-lt"/>
              <a:buAutoNum type="arabicPeriod" startAt="272"/>
            </a:pPr>
            <a:r>
              <a:rPr lang="en-GB" sz="1800" dirty="0">
                <a:effectLst/>
                <a:latin typeface="NimbusSanL"/>
              </a:rPr>
              <a:t>286  </a:t>
            </a:r>
            <a:r>
              <a:rPr lang="en-GB" sz="1800" dirty="0">
                <a:effectLst/>
                <a:latin typeface="NimbusRomNo9L"/>
              </a:rPr>
              <a:t>of PMTs hit have the highest energies and the best angular resolutions, with values </a:t>
            </a:r>
            <a:r>
              <a:rPr lang="en-GB" sz="1800" dirty="0">
                <a:effectLst/>
                <a:latin typeface="CMR12"/>
              </a:rPr>
              <a:t>0</a:t>
            </a:r>
            <a:r>
              <a:rPr lang="en-GB" sz="1800" dirty="0">
                <a:effectLst/>
                <a:latin typeface="CMMI12"/>
              </a:rPr>
              <a:t>.</a:t>
            </a:r>
            <a:r>
              <a:rPr lang="en-GB" sz="1800" dirty="0">
                <a:effectLst/>
                <a:latin typeface="CMR12"/>
              </a:rPr>
              <a:t>18</a:t>
            </a:r>
            <a:r>
              <a:rPr lang="en-GB" sz="1800" dirty="0">
                <a:effectLst/>
                <a:latin typeface="CMSY8"/>
              </a:rPr>
              <a:t>◦ </a:t>
            </a:r>
            <a:r>
              <a:rPr lang="en-GB" sz="1800" dirty="0">
                <a:effectLst/>
                <a:latin typeface="NimbusRomNo9L"/>
              </a:rPr>
              <a:t>(68% </a:t>
            </a:r>
            <a:endParaRPr lang="en-GB" dirty="0">
              <a:effectLst/>
            </a:endParaRPr>
          </a:p>
          <a:p>
            <a:pPr>
              <a:buFont typeface="+mj-lt"/>
              <a:buAutoNum type="arabicPeriod" startAt="272"/>
            </a:pPr>
            <a:r>
              <a:rPr lang="en-GB" sz="1800" dirty="0">
                <a:effectLst/>
                <a:latin typeface="NimbusSanL"/>
              </a:rPr>
              <a:t>287  </a:t>
            </a:r>
            <a:r>
              <a:rPr lang="en-GB" sz="1800" dirty="0">
                <a:effectLst/>
                <a:latin typeface="NimbusRomNo9L"/>
              </a:rPr>
              <a:t>containment radius) or better. </a:t>
            </a:r>
            <a:endParaRPr lang="en-GB" dirty="0">
              <a:effectLst/>
            </a:endParaRPr>
          </a:p>
          <a:p>
            <a:pPr>
              <a:buFont typeface="+mj-lt"/>
              <a:buAutoNum type="arabicPeriod" startAt="272"/>
            </a:pPr>
            <a:r>
              <a:rPr lang="en-GB" sz="1800" dirty="0">
                <a:effectLst/>
                <a:latin typeface="NimbusSanL"/>
              </a:rPr>
              <a:t>288  </a:t>
            </a:r>
            <a:r>
              <a:rPr lang="en-GB" sz="1800" b="0" dirty="0">
                <a:effectLst/>
                <a:latin typeface="NimbusRomNo9L"/>
              </a:rPr>
              <a:t>Likelihood analysis </a:t>
            </a:r>
            <a:r>
              <a:rPr lang="en-GB" sz="1800" dirty="0">
                <a:effectLst/>
                <a:latin typeface="NimbusRomNo9L"/>
              </a:rPr>
              <a:t>We performed a maximum-likelihood analysis using the HAWC plugin to </a:t>
            </a:r>
            <a:endParaRPr lang="en-GB" dirty="0">
              <a:effectLst/>
            </a:endParaRPr>
          </a:p>
          <a:p>
            <a:pPr>
              <a:buFont typeface="+mj-lt"/>
              <a:buAutoNum type="arabicPeriod" startAt="272"/>
            </a:pPr>
            <a:r>
              <a:rPr lang="en-GB" sz="1800" dirty="0">
                <a:effectLst/>
                <a:latin typeface="NimbusSanL"/>
              </a:rPr>
              <a:t>289  </a:t>
            </a:r>
            <a:r>
              <a:rPr lang="en-GB" sz="1800" dirty="0">
                <a:effectLst/>
                <a:latin typeface="NimbusRomNo9L"/>
              </a:rPr>
              <a:t>the Multi-Mission Maximum Likelihood (3ML) software framework 33,34,35 . This method obtains </a:t>
            </a:r>
            <a:endParaRPr lang="en-GB" dirty="0">
              <a:effectLst/>
            </a:endParaRPr>
          </a:p>
          <a:p>
            <a:pPr>
              <a:buFont typeface="+mj-lt"/>
              <a:buAutoNum type="arabicPeriod" startAt="272"/>
            </a:pPr>
            <a:r>
              <a:rPr lang="en-GB" sz="1800" dirty="0">
                <a:effectLst/>
                <a:latin typeface="NimbusSanL"/>
              </a:rPr>
              <a:t>290  </a:t>
            </a:r>
            <a:r>
              <a:rPr lang="en-GB" sz="1800" dirty="0">
                <a:effectLst/>
                <a:latin typeface="NimbusRomNo9L"/>
              </a:rPr>
              <a:t>the best-fit parameters via maximum likelihood for a model with a given spatial and spectral as- </a:t>
            </a:r>
            <a:endParaRPr lang="en-GB" dirty="0">
              <a:effectLst/>
            </a:endParaRPr>
          </a:p>
          <a:p>
            <a:pPr>
              <a:buFont typeface="+mj-lt"/>
              <a:buAutoNum type="arabicPeriod" startAt="272"/>
            </a:pPr>
            <a:r>
              <a:rPr lang="en-GB" sz="1800" dirty="0">
                <a:effectLst/>
                <a:latin typeface="NimbusSanL"/>
              </a:rPr>
              <a:t>291  </a:t>
            </a:r>
            <a:r>
              <a:rPr lang="en-GB" sz="1800" dirty="0" err="1">
                <a:effectLst/>
                <a:latin typeface="NimbusRomNo9L"/>
              </a:rPr>
              <a:t>sumption</a:t>
            </a:r>
            <a:r>
              <a:rPr lang="en-GB" sz="1800" dirty="0">
                <a:effectLst/>
                <a:latin typeface="NimbusRomNo9L"/>
              </a:rPr>
              <a:t> convolved with the detector response functions. The background is estimated by the </a:t>
            </a:r>
            <a:endParaRPr lang="en-GB" dirty="0">
              <a:effectLst/>
            </a:endParaRPr>
          </a:p>
          <a:p>
            <a:pPr>
              <a:buFont typeface="+mj-lt"/>
              <a:buAutoNum type="arabicPeriod" startAt="272"/>
            </a:pPr>
            <a:r>
              <a:rPr lang="en-GB" sz="1800" dirty="0">
                <a:effectLst/>
                <a:latin typeface="NimbusSanL"/>
              </a:rPr>
              <a:t>292  </a:t>
            </a:r>
            <a:r>
              <a:rPr lang="en-GB" sz="1800" dirty="0">
                <a:effectLst/>
                <a:latin typeface="NimbusRomNo9L"/>
              </a:rPr>
              <a:t>“direct integration” method36,37. For events with a larger fraction of PMT hits, we also used the </a:t>
            </a:r>
            <a:endParaRPr lang="en-GB" dirty="0">
              <a:effectLst/>
            </a:endParaRPr>
          </a:p>
          <a:p>
            <a:pPr>
              <a:buFont typeface="+mj-lt"/>
              <a:buAutoNum type="arabicPeriod" startAt="272"/>
            </a:pPr>
            <a:r>
              <a:rPr lang="en-GB" sz="1800" dirty="0">
                <a:effectLst/>
                <a:latin typeface="NimbusSanL"/>
              </a:rPr>
              <a:t>293  </a:t>
            </a:r>
            <a:r>
              <a:rPr lang="en-GB" sz="1800" dirty="0">
                <a:effectLst/>
                <a:latin typeface="NimbusRomNo9L"/>
              </a:rPr>
              <a:t>’background randomization’ method (as described in 32 ) alongside ’direct integration’ to spatially </a:t>
            </a:r>
            <a:endParaRPr lang="en-GB" dirty="0">
              <a:effectLst/>
            </a:endParaRPr>
          </a:p>
          <a:p>
            <a:pPr>
              <a:buFont typeface="+mj-lt"/>
              <a:buAutoNum type="arabicPeriod" startAt="272"/>
            </a:pPr>
            <a:r>
              <a:rPr lang="en-GB" sz="1800" dirty="0">
                <a:effectLst/>
                <a:latin typeface="NimbusSanL"/>
              </a:rPr>
              <a:t>294  </a:t>
            </a:r>
            <a:r>
              <a:rPr lang="en-GB" sz="1800" dirty="0">
                <a:effectLst/>
                <a:latin typeface="NimbusRomNo9L"/>
              </a:rPr>
              <a:t>smooth the background. </a:t>
            </a:r>
            <a:endParaRPr lang="en-GB" dirty="0">
              <a:effectLst/>
            </a:endParaRPr>
          </a:p>
          <a:p>
            <a:endParaRPr lang="en-DE" dirty="0"/>
          </a:p>
        </p:txBody>
      </p:sp>
      <p:sp>
        <p:nvSpPr>
          <p:cNvPr id="4" name="Slide Number Placeholder 3"/>
          <p:cNvSpPr>
            <a:spLocks noGrp="1"/>
          </p:cNvSpPr>
          <p:nvPr>
            <p:ph type="sldNum"/>
          </p:nvPr>
        </p:nvSpPr>
        <p:spPr/>
        <p:txBody>
          <a:bodyPr/>
          <a:lstStyle/>
          <a:p>
            <a:pPr>
              <a:defRPr/>
            </a:pPr>
            <a:fld id="{BB548E44-E4DC-EB4B-BC01-F5753845D29B}" type="slidenum">
              <a:rPr lang="en-US" smtClean="0"/>
              <a:pPr>
                <a:defRPr/>
              </a:pPr>
              <a:t>15</a:t>
            </a:fld>
            <a:endParaRPr lang="en-US"/>
          </a:p>
        </p:txBody>
      </p:sp>
    </p:spTree>
    <p:extLst>
      <p:ext uri="{BB962C8B-B14F-4D97-AF65-F5344CB8AC3E}">
        <p14:creationId xmlns:p14="http://schemas.microsoft.com/office/powerpoint/2010/main" val="1673162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E1EB5-6017-58E0-B492-4E638EA0F1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CD5831-9576-9481-AB6D-7B225F924C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9D0B13-CDF4-8E32-4D73-E5063874A9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ardingText"/>
              </a:rPr>
              <a:t>Here </a:t>
            </a:r>
            <a:r>
              <a:rPr lang="en-GB" sz="1800" i="1" dirty="0">
                <a:effectLst/>
                <a:latin typeface="HardingText"/>
              </a:rPr>
              <a:t>D</a:t>
            </a:r>
            <a:r>
              <a:rPr lang="en-GB" sz="1800" dirty="0">
                <a:effectLst/>
                <a:latin typeface="HardingText"/>
              </a:rPr>
              <a:t>B(</a:t>
            </a:r>
            <a:r>
              <a:rPr lang="en-GB" sz="1800" i="1" dirty="0" err="1">
                <a:effectLst/>
                <a:latin typeface="HardingText"/>
              </a:rPr>
              <a:t>Ee</a:t>
            </a:r>
            <a:r>
              <a:rPr lang="en-GB" sz="1800" dirty="0">
                <a:effectLst/>
                <a:latin typeface="HardingText"/>
              </a:rPr>
              <a:t>) = </a:t>
            </a:r>
            <a:r>
              <a:rPr lang="en-GB" sz="1800" i="1" dirty="0" err="1">
                <a:effectLst/>
                <a:latin typeface="HardingText"/>
              </a:rPr>
              <a:t>R</a:t>
            </a:r>
            <a:r>
              <a:rPr lang="en-GB" sz="1800" dirty="0" err="1">
                <a:effectLst/>
                <a:latin typeface="HardingText"/>
              </a:rPr>
              <a:t>L</a:t>
            </a:r>
            <a:r>
              <a:rPr lang="en-GB" sz="1800" i="1" dirty="0" err="1">
                <a:effectLst/>
                <a:latin typeface="HardingText"/>
              </a:rPr>
              <a:t>c</a:t>
            </a:r>
            <a:r>
              <a:rPr lang="en-GB" sz="1800" dirty="0">
                <a:effectLst/>
                <a:latin typeface="HardingText"/>
              </a:rPr>
              <a:t>/3 is the Bohm </a:t>
            </a:r>
            <a:r>
              <a:rPr lang="en-GB" sz="1800" dirty="0" err="1">
                <a:effectLst/>
                <a:latin typeface="HardingText"/>
              </a:rPr>
              <a:t>dif</a:t>
            </a:r>
            <a:r>
              <a:rPr lang="en-GB" sz="1800" dirty="0">
                <a:effectLst/>
                <a:latin typeface="HardingText"/>
              </a:rPr>
              <a:t>- fusion coefficient and </a:t>
            </a:r>
            <a:r>
              <a:rPr lang="en-GB" sz="1800" i="1" dirty="0">
                <a:effectLst/>
                <a:latin typeface="HardingText"/>
              </a:rPr>
              <a:t>R</a:t>
            </a:r>
            <a:r>
              <a:rPr lang="en-GB" sz="1800" dirty="0">
                <a:effectLst/>
                <a:latin typeface="HardingText"/>
              </a:rPr>
              <a:t>L is the Larmor radius of the particle. Second, electrons at such high energies cool so quickly that they can barely travel over 100 pc. The cooling time is much shorter than the diffusion time, </a:t>
            </a:r>
            <a:r>
              <a:rPr lang="en-GB" sz="1800" i="1" dirty="0">
                <a:effectLst/>
                <a:latin typeface="HardingText"/>
              </a:rPr>
              <a:t>R</a:t>
            </a:r>
            <a:r>
              <a:rPr lang="en-GB" sz="1800" dirty="0">
                <a:effectLst/>
                <a:latin typeface="HardingText"/>
              </a:rPr>
              <a:t>2/(2</a:t>
            </a:r>
            <a:r>
              <a:rPr lang="en-GB" sz="1800" i="1" dirty="0">
                <a:effectLst/>
                <a:latin typeface="HardingText"/>
              </a:rPr>
              <a:t>D</a:t>
            </a:r>
            <a:r>
              <a:rPr lang="en-GB" sz="1800" dirty="0">
                <a:effectLst/>
                <a:latin typeface="HardingText"/>
              </a:rPr>
              <a:t>) ≈ 1,000/</a:t>
            </a:r>
            <a:r>
              <a:rPr lang="el-GR" sz="1800" i="1" dirty="0">
                <a:effectLst/>
                <a:latin typeface="HardingText"/>
              </a:rPr>
              <a:t>η</a:t>
            </a:r>
            <a:r>
              <a:rPr lang="el-GR" sz="1800" dirty="0">
                <a:effectLst/>
                <a:latin typeface="HardingText"/>
              </a:rPr>
              <a:t> </a:t>
            </a:r>
            <a:r>
              <a:rPr lang="en-GB" sz="1800" dirty="0">
                <a:effectLst/>
                <a:latin typeface="HardingText"/>
              </a:rPr>
              <a:t>years, in which </a:t>
            </a:r>
            <a:r>
              <a:rPr lang="en-GB" sz="1800" i="1" dirty="0">
                <a:effectLst/>
                <a:latin typeface="HardingText"/>
              </a:rPr>
              <a:t>R</a:t>
            </a:r>
            <a:r>
              <a:rPr lang="en-GB" sz="1800" dirty="0">
                <a:effectLst/>
                <a:latin typeface="HardingText"/>
              </a:rPr>
              <a:t> ≈ 100 pc, </a:t>
            </a:r>
            <a:r>
              <a:rPr lang="en-GB" sz="1800" i="1" dirty="0">
                <a:effectLst/>
                <a:latin typeface="HardingText"/>
              </a:rPr>
              <a:t>D</a:t>
            </a:r>
            <a:r>
              <a:rPr lang="en-GB" sz="1800" dirty="0">
                <a:effectLst/>
                <a:latin typeface="HardingText"/>
              </a:rPr>
              <a:t>(200 </a:t>
            </a:r>
            <a:r>
              <a:rPr lang="en-GB" sz="1800" dirty="0" err="1">
                <a:effectLst/>
                <a:latin typeface="HardingText"/>
              </a:rPr>
              <a:t>TeV</a:t>
            </a:r>
            <a:r>
              <a:rPr lang="en-GB" sz="1800" dirty="0">
                <a:effectLst/>
                <a:latin typeface="HardingText"/>
              </a:rPr>
              <a:t>) ≈ </a:t>
            </a:r>
            <a:r>
              <a:rPr lang="el-GR" sz="1800" i="1" dirty="0">
                <a:effectLst/>
                <a:latin typeface="HardingText"/>
              </a:rPr>
              <a:t>η</a:t>
            </a:r>
            <a:r>
              <a:rPr lang="el-GR" sz="1800" dirty="0">
                <a:effectLst/>
                <a:latin typeface="HardingText"/>
              </a:rPr>
              <a:t>1030 </a:t>
            </a:r>
            <a:r>
              <a:rPr lang="en-GB" sz="1800" dirty="0">
                <a:effectLst/>
                <a:latin typeface="HardingText"/>
              </a:rPr>
              <a:t>cm2 s−1 and </a:t>
            </a:r>
            <a:r>
              <a:rPr lang="el-GR" sz="1800" i="1" dirty="0">
                <a:effectLst/>
                <a:latin typeface="HardingText"/>
              </a:rPr>
              <a:t>η</a:t>
            </a:r>
            <a:r>
              <a:rPr lang="el-GR" sz="1800" dirty="0">
                <a:effectLst/>
                <a:latin typeface="HardingText"/>
              </a:rPr>
              <a:t> ≪ 1. </a:t>
            </a:r>
            <a:r>
              <a:rPr lang="en-GB" sz="1800" dirty="0">
                <a:effectLst/>
                <a:latin typeface="HardingText"/>
              </a:rPr>
              <a:t>For these evaluations, we have used a magnetic field strength comparable with that in the jets of SS 433 (ref. 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HardingTex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HardingText"/>
              </a:rPr>
              <a:t>Size of the blogs 20 pc</a:t>
            </a:r>
            <a:endParaRPr lang="en-GB" dirty="0"/>
          </a:p>
          <a:p>
            <a:endParaRPr lang="en-US" dirty="0"/>
          </a:p>
        </p:txBody>
      </p:sp>
      <p:sp>
        <p:nvSpPr>
          <p:cNvPr id="4" name="Slide Number Placeholder 3">
            <a:extLst>
              <a:ext uri="{FF2B5EF4-FFF2-40B4-BE49-F238E27FC236}">
                <a16:creationId xmlns:a16="http://schemas.microsoft.com/office/drawing/2014/main" id="{683C301B-F872-3231-9D85-4D0E6C713FE3}"/>
              </a:ext>
            </a:extLst>
          </p:cNvPr>
          <p:cNvSpPr>
            <a:spLocks noGrp="1"/>
          </p:cNvSpPr>
          <p:nvPr>
            <p:ph type="sldNum" idx="10"/>
          </p:nvPr>
        </p:nvSpPr>
        <p:spPr/>
        <p:txBody>
          <a:bodyPr/>
          <a:lstStyle/>
          <a:p>
            <a:pPr>
              <a:defRPr/>
            </a:pPr>
            <a:fld id="{BB548E44-E4DC-EB4B-BC01-F5753845D29B}" type="slidenum">
              <a:rPr lang="en-US" smtClean="0"/>
              <a:pPr>
                <a:defRPr/>
              </a:pPr>
              <a:t>16</a:t>
            </a:fld>
            <a:endParaRPr lang="en-US"/>
          </a:p>
        </p:txBody>
      </p:sp>
    </p:spTree>
    <p:extLst>
      <p:ext uri="{BB962C8B-B14F-4D97-AF65-F5344CB8AC3E}">
        <p14:creationId xmlns:p14="http://schemas.microsoft.com/office/powerpoint/2010/main" val="2529084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none" strike="noStrike" dirty="0">
                <a:solidFill>
                  <a:srgbClr val="333333"/>
                </a:solidFill>
                <a:effectLst/>
                <a:latin typeface="-apple-system"/>
              </a:rPr>
              <a:t>X-Ray Imaging and Spectroscopy Mission.    </a:t>
            </a:r>
          </a:p>
          <a:p>
            <a:endParaRPr lang="en-GB" b="0" i="0" u="none" strike="noStrike" dirty="0">
              <a:solidFill>
                <a:srgbClr val="333333"/>
              </a:solidFill>
              <a:effectLst/>
              <a:latin typeface="-apple-system"/>
            </a:endParaRPr>
          </a:p>
          <a:p>
            <a:r>
              <a:rPr lang="en-GB" b="0" i="0" u="none" strike="noStrike" dirty="0">
                <a:solidFill>
                  <a:srgbClr val="333333"/>
                </a:solidFill>
                <a:effectLst/>
                <a:latin typeface="-apple-system"/>
              </a:rPr>
              <a:t>A 1.2–7.0 keV XRISM </a:t>
            </a:r>
            <a:r>
              <a:rPr lang="en-GB" b="0" i="0" u="none" strike="noStrike" dirty="0" err="1">
                <a:solidFill>
                  <a:srgbClr val="333333"/>
                </a:solidFill>
                <a:effectLst/>
                <a:latin typeface="-apple-system"/>
              </a:rPr>
              <a:t>Xtend</a:t>
            </a:r>
            <a:r>
              <a:rPr lang="en-GB" b="0" i="0" u="none" strike="noStrike" dirty="0">
                <a:solidFill>
                  <a:srgbClr val="333333"/>
                </a:solidFill>
                <a:effectLst/>
                <a:latin typeface="-apple-system"/>
              </a:rPr>
              <a:t> image with the regions for the spectral analysis. (b) Same with a course binning. (c) The image after the particle-background subtraction and vignetting correction and with the HAWC gamma-ray contours (&gt;1 </a:t>
            </a:r>
            <a:r>
              <a:rPr lang="en-GB" b="0" i="0" u="none" strike="noStrike" dirty="0" err="1">
                <a:solidFill>
                  <a:srgbClr val="333333"/>
                </a:solidFill>
                <a:effectLst/>
                <a:latin typeface="-apple-system"/>
              </a:rPr>
              <a:t>TeV</a:t>
            </a:r>
            <a:r>
              <a:rPr lang="en-GB" b="0" i="0" u="none" strike="noStrike" dirty="0">
                <a:solidFill>
                  <a:srgbClr val="333333"/>
                </a:solidFill>
                <a:effectLst/>
                <a:latin typeface="-apple-system"/>
              </a:rPr>
              <a:t>; R. Alfaro et al. </a:t>
            </a:r>
            <a:r>
              <a:rPr lang="en-GB" b="0" i="0" u="sng" dirty="0">
                <a:solidFill>
                  <a:srgbClr val="006EB2"/>
                </a:solidFill>
                <a:effectLst/>
                <a:latin typeface="-apple-system"/>
                <a:hlinkClick r:id="rId3"/>
              </a:rPr>
              <a:t>2024</a:t>
            </a:r>
            <a:r>
              <a:rPr lang="en-GB" b="0" i="0" u="none" strike="noStrike" dirty="0">
                <a:solidFill>
                  <a:srgbClr val="333333"/>
                </a:solidFill>
                <a:effectLst/>
                <a:latin typeface="-apple-system"/>
              </a:rPr>
              <a:t>) and the </a:t>
            </a:r>
            <a:r>
              <a:rPr lang="en-GB" b="0" i="0" u="none" strike="noStrike" dirty="0" err="1">
                <a:solidFill>
                  <a:srgbClr val="333333"/>
                </a:solidFill>
                <a:effectLst/>
                <a:latin typeface="-apple-system"/>
              </a:rPr>
              <a:t>Xtend</a:t>
            </a:r>
            <a:r>
              <a:rPr lang="en-GB" b="0" i="0" u="none" strike="noStrike" dirty="0">
                <a:solidFill>
                  <a:srgbClr val="333333"/>
                </a:solidFill>
                <a:effectLst/>
                <a:latin typeface="-apple-system"/>
              </a:rPr>
              <a:t> field of view (</a:t>
            </a:r>
            <a:r>
              <a:rPr lang="en-GB" b="0" i="0" u="none" strike="noStrike" dirty="0" err="1">
                <a:solidFill>
                  <a:srgbClr val="333333"/>
                </a:solidFill>
                <a:effectLst/>
                <a:latin typeface="-apple-system"/>
              </a:rPr>
              <a:t>FoV</a:t>
            </a:r>
            <a:r>
              <a:rPr lang="en-GB" b="0" i="0" u="none" strike="noStrike" dirty="0">
                <a:solidFill>
                  <a:srgbClr val="333333"/>
                </a:solidFill>
                <a:effectLst/>
                <a:latin typeface="-apple-system"/>
              </a:rPr>
              <a:t>) overlaid. The 68% containment circle of the point-spread function at 6.4 keV is shown as a reference. The images are shown on the Equatorial coordinates (J2000).</a:t>
            </a:r>
            <a:endParaRPr lang="en-DE" dirty="0"/>
          </a:p>
        </p:txBody>
      </p:sp>
      <p:sp>
        <p:nvSpPr>
          <p:cNvPr id="4" name="Slide Number Placeholder 3"/>
          <p:cNvSpPr>
            <a:spLocks noGrp="1"/>
          </p:cNvSpPr>
          <p:nvPr>
            <p:ph type="sldNum" sz="quarter" idx="5"/>
          </p:nvPr>
        </p:nvSpPr>
        <p:spPr/>
        <p:txBody>
          <a:bodyPr/>
          <a:lstStyle/>
          <a:p>
            <a:fld id="{F963D141-9DD5-DF4B-B2AA-208D17AFC310}" type="slidenum">
              <a:rPr lang="en-DE" smtClean="0"/>
              <a:t>20</a:t>
            </a:fld>
            <a:endParaRPr lang="en-DE"/>
          </a:p>
        </p:txBody>
      </p:sp>
    </p:spTree>
    <p:extLst>
      <p:ext uri="{BB962C8B-B14F-4D97-AF65-F5344CB8AC3E}">
        <p14:creationId xmlns:p14="http://schemas.microsoft.com/office/powerpoint/2010/main" val="3157045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dvOTf9433e2d"/>
              </a:rPr>
              <a:t>, </a:t>
            </a:r>
            <a:r>
              <a:rPr lang="en-GB" sz="1800" dirty="0">
                <a:effectLst/>
                <a:latin typeface="AdvOTb0c9bf5d"/>
              </a:rPr>
              <a:t>(</a:t>
            </a:r>
            <a:r>
              <a:rPr lang="en-GB" sz="1800" dirty="0">
                <a:effectLst/>
                <a:latin typeface="AdvOTf9433e2d"/>
              </a:rPr>
              <a:t>4</a:t>
            </a:r>
            <a:r>
              <a:rPr lang="en-GB" sz="1800" dirty="0">
                <a:effectLst/>
                <a:latin typeface="AdvOTf9433e2d+20"/>
              </a:rPr>
              <a:t>–</a:t>
            </a:r>
            <a:r>
              <a:rPr lang="en-GB" sz="1800" dirty="0">
                <a:effectLst/>
                <a:latin typeface="AdvOTf9433e2d"/>
              </a:rPr>
              <a:t>6</a:t>
            </a:r>
            <a:r>
              <a:rPr lang="en-GB" sz="1800" dirty="0">
                <a:effectLst/>
                <a:latin typeface="AdvOTb0c9bf5d"/>
              </a:rPr>
              <a:t>) </a:t>
            </a:r>
            <a:r>
              <a:rPr lang="en-GB" sz="1800" dirty="0">
                <a:effectLst/>
                <a:latin typeface="AdvTT691e30a0"/>
              </a:rPr>
              <a:t>× </a:t>
            </a:r>
            <a:r>
              <a:rPr lang="en-GB" sz="1800" dirty="0">
                <a:effectLst/>
                <a:latin typeface="AdvOTf9433e2d"/>
              </a:rPr>
              <a:t>10</a:t>
            </a:r>
            <a:r>
              <a:rPr lang="en-GB" sz="1800" dirty="0">
                <a:effectLst/>
                <a:latin typeface="AdvTTab7e17fd+22"/>
              </a:rPr>
              <a:t>−</a:t>
            </a:r>
            <a:r>
              <a:rPr lang="en-GB" sz="1800" dirty="0">
                <a:effectLst/>
                <a:latin typeface="AdvOTf9433e2d"/>
              </a:rPr>
              <a:t>12 erg s</a:t>
            </a:r>
            <a:r>
              <a:rPr lang="en-GB" sz="1800" dirty="0">
                <a:effectLst/>
                <a:latin typeface="AdvTTab7e17fd+22"/>
              </a:rPr>
              <a:t>−</a:t>
            </a:r>
            <a:r>
              <a:rPr lang="en-GB" sz="1800" dirty="0">
                <a:effectLst/>
                <a:latin typeface="AdvOTf9433e2d"/>
              </a:rPr>
              <a:t>1 cm</a:t>
            </a:r>
            <a:r>
              <a:rPr lang="en-GB" sz="1800" dirty="0">
                <a:effectLst/>
                <a:latin typeface="AdvTTab7e17fd+22"/>
              </a:rPr>
              <a:t>−</a:t>
            </a:r>
            <a:r>
              <a:rPr lang="en-GB" sz="1800" dirty="0">
                <a:effectLst/>
                <a:latin typeface="AdvOTf9433e2d"/>
              </a:rPr>
              <a:t>2 </a:t>
            </a:r>
            <a:r>
              <a:rPr lang="en-GB" sz="1800" dirty="0">
                <a:effectLst/>
                <a:latin typeface="AdvOTb0c9bf5d"/>
              </a:rPr>
              <a:t>(</a:t>
            </a:r>
            <a:r>
              <a:rPr lang="en-GB" sz="1800" dirty="0">
                <a:effectLst/>
                <a:latin typeface="AdvOTf9433e2d"/>
              </a:rPr>
              <a:t>2</a:t>
            </a:r>
            <a:r>
              <a:rPr lang="en-GB" sz="1800" dirty="0">
                <a:effectLst/>
                <a:latin typeface="AdvOTf9433e2d+20"/>
              </a:rPr>
              <a:t>–</a:t>
            </a:r>
            <a:r>
              <a:rPr lang="en-GB" sz="1800" dirty="0">
                <a:effectLst/>
                <a:latin typeface="AdvOTf9433e2d"/>
              </a:rPr>
              <a:t>10 keV</a:t>
            </a:r>
            <a:r>
              <a:rPr lang="en-GB" sz="1800" dirty="0">
                <a:effectLst/>
                <a:latin typeface="AdvOTb0c9bf5d"/>
              </a:rPr>
              <a:t>) </a:t>
            </a:r>
            <a:endParaRPr lang="en-GB" dirty="0"/>
          </a:p>
          <a:p>
            <a:endParaRPr lang="en-DE" dirty="0"/>
          </a:p>
        </p:txBody>
      </p:sp>
      <p:sp>
        <p:nvSpPr>
          <p:cNvPr id="4" name="Slide Number Placeholder 3"/>
          <p:cNvSpPr>
            <a:spLocks noGrp="1"/>
          </p:cNvSpPr>
          <p:nvPr>
            <p:ph type="sldNum" sz="quarter" idx="5"/>
          </p:nvPr>
        </p:nvSpPr>
        <p:spPr/>
        <p:txBody>
          <a:bodyPr/>
          <a:lstStyle/>
          <a:p>
            <a:fld id="{F963D141-9DD5-DF4B-B2AA-208D17AFC310}" type="slidenum">
              <a:rPr lang="en-DE" smtClean="0"/>
              <a:t>21</a:t>
            </a:fld>
            <a:endParaRPr lang="en-DE"/>
          </a:p>
        </p:txBody>
      </p:sp>
    </p:spTree>
    <p:extLst>
      <p:ext uri="{BB962C8B-B14F-4D97-AF65-F5344CB8AC3E}">
        <p14:creationId xmlns:p14="http://schemas.microsoft.com/office/powerpoint/2010/main" val="3261321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DE" dirty="0"/>
              <a:t>These are only ideas which would be nice to discuss</a:t>
            </a:r>
          </a:p>
        </p:txBody>
      </p:sp>
      <p:sp>
        <p:nvSpPr>
          <p:cNvPr id="4" name="Slide Number Placeholder 3"/>
          <p:cNvSpPr>
            <a:spLocks noGrp="1"/>
          </p:cNvSpPr>
          <p:nvPr>
            <p:ph type="sldNum" sz="quarter" idx="5"/>
          </p:nvPr>
        </p:nvSpPr>
        <p:spPr/>
        <p:txBody>
          <a:bodyPr/>
          <a:lstStyle/>
          <a:p>
            <a:fld id="{F963D141-9DD5-DF4B-B2AA-208D17AFC310}" type="slidenum">
              <a:rPr lang="en-DE" smtClean="0"/>
              <a:t>22</a:t>
            </a:fld>
            <a:endParaRPr lang="en-DE"/>
          </a:p>
        </p:txBody>
      </p:sp>
    </p:spTree>
    <p:extLst>
      <p:ext uri="{BB962C8B-B14F-4D97-AF65-F5344CB8AC3E}">
        <p14:creationId xmlns:p14="http://schemas.microsoft.com/office/powerpoint/2010/main" val="1438292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2E2ED-D495-97E9-B882-3ECD77CECB90}"/>
            </a:ext>
          </a:extLst>
        </p:cNvPr>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88B7CE3-88DC-0C87-5E7C-149B3134415B}"/>
              </a:ext>
            </a:extLst>
          </p:cNvPr>
          <p:cNvSpPr txBox="1">
            <a:spLocks noGrp="1"/>
          </p:cNvSpPr>
          <p:nvPr>
            <p:ph type="sldNum" sz="quarter" idx="5"/>
          </p:nvPr>
        </p:nvSpPr>
        <p:spPr>
          <a:ln/>
        </p:spPr>
        <p:txBody>
          <a:bodyPr vert="horz" lIns="0" tIns="0" rIns="0" bIns="0" anchor="b" anchorCtr="0">
            <a:noAutofit/>
          </a:bodyPr>
          <a:lstStyle/>
          <a:p>
            <a:pPr lvl="0"/>
            <a:fld id="{431D2A19-9815-0743-9228-1252C3150149}" type="slidenum">
              <a:t>23</a:t>
            </a:fld>
            <a:endParaRPr lang="en-US"/>
          </a:p>
        </p:txBody>
      </p:sp>
      <p:sp>
        <p:nvSpPr>
          <p:cNvPr id="2" name="Slide Image Placeholder 1">
            <a:extLst>
              <a:ext uri="{FF2B5EF4-FFF2-40B4-BE49-F238E27FC236}">
                <a16:creationId xmlns:a16="http://schemas.microsoft.com/office/drawing/2014/main" id="{62A958F9-3243-1A78-FC27-984E12A09C8E}"/>
              </a:ext>
            </a:extLst>
          </p:cNvPr>
          <p:cNvSpPr>
            <a:spLocks noGrp="1" noRot="1" noChangeAspect="1" noResize="1"/>
          </p:cNvSpPr>
          <p:nvPr>
            <p:ph type="sldImg"/>
          </p:nvPr>
        </p:nvSpPr>
        <p:spPr>
          <a:xfrm>
            <a:off x="217488" y="812800"/>
            <a:ext cx="7123112" cy="4008438"/>
          </a:xfrm>
          <a:solidFill>
            <a:srgbClr val="729FCF"/>
          </a:solidFill>
          <a:ln w="25400">
            <a:solidFill>
              <a:srgbClr val="3465A4"/>
            </a:solidFill>
            <a:prstDash val="solid"/>
          </a:ln>
        </p:spPr>
      </p:sp>
      <p:sp>
        <p:nvSpPr>
          <p:cNvPr id="3" name="Notes Placeholder 2">
            <a:extLst>
              <a:ext uri="{FF2B5EF4-FFF2-40B4-BE49-F238E27FC236}">
                <a16:creationId xmlns:a16="http://schemas.microsoft.com/office/drawing/2014/main" id="{2572EE2B-DA24-08EF-109C-80EED7CAFC42}"/>
              </a:ext>
            </a:extLst>
          </p:cNvPr>
          <p:cNvSpPr txBox="1">
            <a:spLocks noGrp="1"/>
          </p:cNvSpPr>
          <p:nvPr>
            <p:ph type="body" sz="quarter" idx="1"/>
          </p:nvPr>
        </p:nvSpPr>
        <p:spPr/>
        <p:txBody>
          <a:bodyPr vert="horz"/>
          <a:lstStyle/>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The LS 5039 light curve and spectra were modelled using a</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simple leptonic model. The electrons are assumed to be accel-</a:t>
            </a:r>
          </a:p>
          <a:p>
            <a:pPr marL="0" marR="0" lvl="0" indent="0" rtl="0" hangingPunct="0">
              <a:lnSpc>
                <a:spcPct val="100000"/>
              </a:lnSpc>
              <a:spcBef>
                <a:spcPts val="1191"/>
              </a:spcBef>
              <a:spcAft>
                <a:spcPts val="992"/>
              </a:spcAft>
              <a:buNone/>
              <a:tabLst/>
            </a:pPr>
            <a:r>
              <a:rPr lang="en-US" sz="2000" b="0" i="0" u="none" strike="noStrike" kern="1200" cap="none" dirty="0" err="1">
                <a:ln>
                  <a:noFill/>
                </a:ln>
                <a:latin typeface="Liberation Sans" pitchFamily="18"/>
                <a:ea typeface="DejaVu Sans" pitchFamily="2"/>
                <a:cs typeface="DejaVu Sans" pitchFamily="2"/>
              </a:rPr>
              <a:t>erated</a:t>
            </a:r>
            <a:r>
              <a:rPr lang="en-US" sz="2000" b="0" i="0" u="none" strike="noStrike" kern="1200" cap="none" dirty="0">
                <a:ln>
                  <a:noFill/>
                </a:ln>
                <a:latin typeface="Liberation Sans" pitchFamily="18"/>
                <a:ea typeface="DejaVu Sans" pitchFamily="2"/>
                <a:cs typeface="DejaVu Sans" pitchFamily="2"/>
              </a:rPr>
              <a:t> efficiently in a small zone in the vicinity of the compact</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object with a standard </a:t>
            </a:r>
            <a:r>
              <a:rPr lang="en-US" sz="2000" b="0" i="0" u="none" strike="noStrike" kern="1200" cap="none" dirty="0" err="1">
                <a:ln>
                  <a:noFill/>
                </a:ln>
                <a:latin typeface="Liberation Sans" pitchFamily="18"/>
                <a:ea typeface="DejaVu Sans" pitchFamily="2"/>
                <a:cs typeface="DejaVu Sans" pitchFamily="2"/>
              </a:rPr>
              <a:t>γ</a:t>
            </a:r>
            <a:r>
              <a:rPr lang="en-US" sz="2000" b="0" i="0" u="none" strike="noStrike" kern="1200" cap="none" dirty="0">
                <a:ln>
                  <a:noFill/>
                </a:ln>
                <a:latin typeface="Liberation Sans" pitchFamily="18"/>
                <a:ea typeface="DejaVu Sans" pitchFamily="2"/>
                <a:cs typeface="DejaVu Sans" pitchFamily="2"/>
              </a:rPr>
              <a:t>−p</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e power law. Radiative losses due to</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inverse Compton emission and synchrotron emission generate a</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distinctive steady-state electron distribution in this environment</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dominated by stellar photons. The distribution has a prominent</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hardening between the energy at which inverse Compton losses</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enter the Klein-</a:t>
            </a:r>
            <a:r>
              <a:rPr lang="en-US" sz="2000" b="0" i="0" u="none" strike="noStrike" kern="1200" cap="none" dirty="0" err="1">
                <a:ln>
                  <a:noFill/>
                </a:ln>
                <a:latin typeface="Liberation Sans" pitchFamily="18"/>
                <a:ea typeface="DejaVu Sans" pitchFamily="2"/>
                <a:cs typeface="DejaVu Sans" pitchFamily="2"/>
              </a:rPr>
              <a:t>Nishina</a:t>
            </a:r>
            <a:r>
              <a:rPr lang="en-US" sz="2000" b="0" i="0" u="none" strike="noStrike" kern="1200" cap="none" dirty="0">
                <a:ln>
                  <a:noFill/>
                </a:ln>
                <a:latin typeface="Liberation Sans" pitchFamily="18"/>
                <a:ea typeface="DejaVu Sans" pitchFamily="2"/>
                <a:cs typeface="DejaVu Sans" pitchFamily="2"/>
              </a:rPr>
              <a:t> regime (</a:t>
            </a:r>
            <a:r>
              <a:rPr lang="en-US" sz="2000" b="0" i="0" u="none" strike="noStrike" kern="1200" cap="none" dirty="0" err="1">
                <a:ln>
                  <a:noFill/>
                </a:ln>
                <a:latin typeface="Liberation Sans" pitchFamily="18"/>
                <a:ea typeface="DejaVu Sans" pitchFamily="2"/>
                <a:cs typeface="DejaVu Sans" pitchFamily="2"/>
              </a:rPr>
              <a:t>γKN</a:t>
            </a:r>
            <a:r>
              <a:rPr lang="en-US" sz="2000" b="0" i="0" u="none" strike="noStrike" kern="1200" cap="none" dirty="0">
                <a:ln>
                  <a:noFill/>
                </a:ln>
                <a:latin typeface="Liberation Sans" pitchFamily="18"/>
                <a:ea typeface="DejaVu Sans" pitchFamily="2"/>
                <a:cs typeface="DejaVu Sans" pitchFamily="2"/>
              </a:rPr>
              <a:t> ≈ 6 × 104 in LS 5039) and</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the energy at which synchrotron losses take over (</a:t>
            </a:r>
            <a:r>
              <a:rPr lang="en-US" sz="2000" b="0" i="0" u="none" strike="noStrike" kern="1200" cap="none" dirty="0" err="1">
                <a:ln>
                  <a:noFill/>
                </a:ln>
                <a:latin typeface="Liberation Sans" pitchFamily="18"/>
                <a:ea typeface="DejaVu Sans" pitchFamily="2"/>
                <a:cs typeface="DejaVu Sans" pitchFamily="2"/>
              </a:rPr>
              <a:t>γS</a:t>
            </a:r>
            <a:r>
              <a:rPr lang="en-US" sz="2000" b="0" i="0" u="none" strike="noStrike" kern="1200" cap="none" dirty="0">
                <a:ln>
                  <a:noFill/>
                </a:ln>
                <a:latin typeface="Liberation Sans" pitchFamily="18"/>
                <a:ea typeface="DejaVu Sans" pitchFamily="2"/>
                <a:cs typeface="DejaVu Sans" pitchFamily="2"/>
              </a:rPr>
              <a:t> ≈ 107 for</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a 1 G field). This is for instance the distribution found in the</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vicinity of the pulsar wind shock but it applies equally well to</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any leptonic model where particles are accelerated close to the</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compact object. The magnetic field was allowed to vary as the</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inverse of the orbital separation, as expected from a pulsar wind</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nebula. The model has only three parameters: the intensity of the</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magnetic field, the normalization of the electron distribution and</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the slope p of the injected power-law </a:t>
            </a:r>
            <a:r>
              <a:rPr lang="en-US" sz="2000" b="0" i="0" u="none" strike="noStrike" kern="1200" cap="none" dirty="0" err="1">
                <a:ln>
                  <a:noFill/>
                </a:ln>
                <a:latin typeface="Liberation Sans" pitchFamily="18"/>
                <a:ea typeface="DejaVu Sans" pitchFamily="2"/>
                <a:cs typeface="DejaVu Sans" pitchFamily="2"/>
              </a:rPr>
              <a:t>γ</a:t>
            </a:r>
            <a:r>
              <a:rPr lang="en-US" sz="2000" b="0" i="0" u="none" strike="noStrike" kern="1200" cap="none" dirty="0">
                <a:ln>
                  <a:noFill/>
                </a:ln>
                <a:latin typeface="Liberation Sans" pitchFamily="18"/>
                <a:ea typeface="DejaVu Sans" pitchFamily="2"/>
                <a:cs typeface="DejaVu Sans" pitchFamily="2"/>
              </a:rPr>
              <a:t>−p</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e .</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The cutoff in the very high-energy gamma-ray spectrum is</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very sensitive to the magnetic-field intensity, via the location of</a:t>
            </a:r>
          </a:p>
          <a:p>
            <a:pPr marL="0" marR="0" lvl="0" indent="0" rtl="0" hangingPunct="0">
              <a:lnSpc>
                <a:spcPct val="100000"/>
              </a:lnSpc>
              <a:spcBef>
                <a:spcPts val="1191"/>
              </a:spcBef>
              <a:spcAft>
                <a:spcPts val="992"/>
              </a:spcAft>
              <a:buNone/>
              <a:tabLst/>
            </a:pPr>
            <a:r>
              <a:rPr lang="en-US" sz="2000" b="0" i="0" u="none" strike="noStrike" kern="1200" cap="none" dirty="0" err="1">
                <a:ln>
                  <a:noFill/>
                </a:ln>
                <a:latin typeface="Liberation Sans" pitchFamily="18"/>
                <a:ea typeface="DejaVu Sans" pitchFamily="2"/>
                <a:cs typeface="DejaVu Sans" pitchFamily="2"/>
              </a:rPr>
              <a:t>γS</a:t>
            </a:r>
            <a:r>
              <a:rPr lang="en-US" sz="2000" b="0" i="0" u="none" strike="noStrike" kern="1200" cap="none" dirty="0">
                <a:ln>
                  <a:noFill/>
                </a:ln>
                <a:latin typeface="Liberation Sans" pitchFamily="18"/>
                <a:ea typeface="DejaVu Sans" pitchFamily="2"/>
                <a:cs typeface="DejaVu Sans" pitchFamily="2"/>
              </a:rPr>
              <a:t> in the electron distribution. Fitting the high-state spectrum</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seen by HESS gives a rather constrained magnetic-field </a:t>
            </a:r>
            <a:r>
              <a:rPr lang="en-US" sz="2000" b="0" i="0" u="none" strike="noStrike" kern="1200" cap="none" dirty="0" err="1">
                <a:ln>
                  <a:noFill/>
                </a:ln>
                <a:latin typeface="Liberation Sans" pitchFamily="18"/>
                <a:ea typeface="DejaVu Sans" pitchFamily="2"/>
                <a:cs typeface="DejaVu Sans" pitchFamily="2"/>
              </a:rPr>
              <a:t>inten</a:t>
            </a:r>
            <a:r>
              <a:rPr lang="en-US" sz="2000" b="0" i="0" u="none" strike="noStrike" kern="1200" cap="none" dirty="0">
                <a:ln>
                  <a:noFill/>
                </a:ln>
                <a:latin typeface="Liberation Sans" pitchFamily="18"/>
                <a:ea typeface="DejaVu Sans" pitchFamily="2"/>
                <a:cs typeface="DejaVu Sans" pitchFamily="2"/>
              </a:rPr>
              <a:t>-</a:t>
            </a:r>
          </a:p>
          <a:p>
            <a:pPr marL="0" marR="0" lvl="0" indent="0" rtl="0" hangingPunct="0">
              <a:lnSpc>
                <a:spcPct val="100000"/>
              </a:lnSpc>
              <a:spcBef>
                <a:spcPts val="1191"/>
              </a:spcBef>
              <a:spcAft>
                <a:spcPts val="992"/>
              </a:spcAft>
              <a:buNone/>
              <a:tabLst/>
            </a:pPr>
            <a:r>
              <a:rPr lang="en-US" sz="2000" b="0" i="0" u="none" strike="noStrike" kern="1200" cap="none" dirty="0" err="1">
                <a:ln>
                  <a:noFill/>
                </a:ln>
                <a:latin typeface="Liberation Sans" pitchFamily="18"/>
                <a:ea typeface="DejaVu Sans" pitchFamily="2"/>
                <a:cs typeface="DejaVu Sans" pitchFamily="2"/>
              </a:rPr>
              <a:t>sity</a:t>
            </a:r>
            <a:r>
              <a:rPr lang="en-US" sz="2000" b="0" i="0" u="none" strike="noStrike" kern="1200" cap="none" dirty="0">
                <a:ln>
                  <a:noFill/>
                </a:ln>
                <a:latin typeface="Liberation Sans" pitchFamily="18"/>
                <a:ea typeface="DejaVu Sans" pitchFamily="2"/>
                <a:cs typeface="DejaVu Sans" pitchFamily="2"/>
              </a:rPr>
              <a:t> at periastron of 0.8 ± 0.2 G. This value compares well with</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the values found using simple pulsar wind models that give 5</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 ̇E36σ3)1/2R−1</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11 G, where ̇E36 is the pulsar </a:t>
            </a:r>
            <a:r>
              <a:rPr lang="en-US" sz="2000" b="0" i="0" u="none" strike="noStrike" kern="1200" cap="none" dirty="0" err="1">
                <a:ln>
                  <a:noFill/>
                </a:ln>
                <a:latin typeface="Liberation Sans" pitchFamily="18"/>
                <a:ea typeface="DejaVu Sans" pitchFamily="2"/>
                <a:cs typeface="DejaVu Sans" pitchFamily="2"/>
              </a:rPr>
              <a:t>spindown</a:t>
            </a:r>
            <a:r>
              <a:rPr lang="en-US" sz="2000" b="0" i="0" u="none" strike="noStrike" kern="1200" cap="none" dirty="0">
                <a:ln>
                  <a:noFill/>
                </a:ln>
                <a:latin typeface="Liberation Sans" pitchFamily="18"/>
                <a:ea typeface="DejaVu Sans" pitchFamily="2"/>
                <a:cs typeface="DejaVu Sans" pitchFamily="2"/>
              </a:rPr>
              <a:t> power in</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units of 1036 erg s1, σ3 is the ratio of magnetic to kinetic </a:t>
            </a:r>
            <a:r>
              <a:rPr lang="en-US" sz="2000" b="0" i="0" u="none" strike="noStrike" kern="1200" cap="none" dirty="0" err="1">
                <a:ln>
                  <a:noFill/>
                </a:ln>
                <a:latin typeface="Liberation Sans" pitchFamily="18"/>
                <a:ea typeface="DejaVu Sans" pitchFamily="2"/>
                <a:cs typeface="DejaVu Sans" pitchFamily="2"/>
              </a:rPr>
              <a:t>en</a:t>
            </a:r>
            <a:r>
              <a:rPr lang="en-US" sz="2000" b="0" i="0" u="none" strike="noStrike" kern="1200" cap="none" dirty="0">
                <a:ln>
                  <a:noFill/>
                </a:ln>
                <a:latin typeface="Liberation Sans" pitchFamily="18"/>
                <a:ea typeface="DejaVu Sans" pitchFamily="2"/>
                <a:cs typeface="DejaVu Sans" pitchFamily="2"/>
              </a:rPr>
              <a:t>-</a:t>
            </a:r>
          </a:p>
          <a:p>
            <a:pPr marL="0" marR="0" lvl="0" indent="0" rtl="0" hangingPunct="0">
              <a:lnSpc>
                <a:spcPct val="100000"/>
              </a:lnSpc>
              <a:spcBef>
                <a:spcPts val="1191"/>
              </a:spcBef>
              <a:spcAft>
                <a:spcPts val="992"/>
              </a:spcAft>
              <a:buNone/>
              <a:tabLst/>
            </a:pPr>
            <a:r>
              <a:rPr lang="en-US" sz="2000" b="0" i="0" u="none" strike="noStrike" kern="1200" cap="none" dirty="0" err="1">
                <a:ln>
                  <a:noFill/>
                </a:ln>
                <a:latin typeface="Liberation Sans" pitchFamily="18"/>
                <a:ea typeface="DejaVu Sans" pitchFamily="2"/>
                <a:cs typeface="DejaVu Sans" pitchFamily="2"/>
              </a:rPr>
              <a:t>ergy</a:t>
            </a:r>
            <a:r>
              <a:rPr lang="en-US" sz="2000" b="0" i="0" u="none" strike="noStrike" kern="1200" cap="none" dirty="0">
                <a:ln>
                  <a:noFill/>
                </a:ln>
                <a:latin typeface="Liberation Sans" pitchFamily="18"/>
                <a:ea typeface="DejaVu Sans" pitchFamily="2"/>
                <a:cs typeface="DejaVu Sans" pitchFamily="2"/>
              </a:rPr>
              <a:t> in the pulsar wind in units of 10−3, and R11 is the distance</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of the shock to the pulsar in units of 1011 cm. Fitting the HESS</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high-state spectrum also sets the injection slope to p = 2 ± 0.3,</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close to the canonical value for shock acceleration. The normal-</a:t>
            </a:r>
          </a:p>
          <a:p>
            <a:pPr marL="0" marR="0" lvl="0" indent="0" rtl="0" hangingPunct="0">
              <a:lnSpc>
                <a:spcPct val="100000"/>
              </a:lnSpc>
              <a:spcBef>
                <a:spcPts val="1191"/>
              </a:spcBef>
              <a:spcAft>
                <a:spcPts val="992"/>
              </a:spcAft>
              <a:buNone/>
              <a:tabLst/>
            </a:pPr>
            <a:r>
              <a:rPr lang="en-US" sz="2000" b="0" i="0" u="none" strike="noStrike" kern="1200" cap="none" dirty="0" err="1">
                <a:ln>
                  <a:noFill/>
                </a:ln>
                <a:latin typeface="Liberation Sans" pitchFamily="18"/>
                <a:ea typeface="DejaVu Sans" pitchFamily="2"/>
                <a:cs typeface="DejaVu Sans" pitchFamily="2"/>
              </a:rPr>
              <a:t>ization</a:t>
            </a:r>
            <a:r>
              <a:rPr lang="en-US" sz="2000" b="0" i="0" u="none" strike="noStrike" kern="1200" cap="none" dirty="0">
                <a:ln>
                  <a:noFill/>
                </a:ln>
                <a:latin typeface="Liberation Sans" pitchFamily="18"/>
                <a:ea typeface="DejaVu Sans" pitchFamily="2"/>
                <a:cs typeface="DejaVu Sans" pitchFamily="2"/>
              </a:rPr>
              <a:t> of the electron distribution implies an injection rate of</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1036 erg s−1 for a radiative zone of 3 1011 cm. These results are</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remarkably consistent with the expectations for a pulsar wind</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model.</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The spectrum is also found to fit the EGRET observations</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well, adding credence to this simple approach. The model pre-</a:t>
            </a:r>
          </a:p>
          <a:p>
            <a:pPr marL="0" marR="0" lvl="0" indent="0" rtl="0" hangingPunct="0">
              <a:lnSpc>
                <a:spcPct val="100000"/>
              </a:lnSpc>
              <a:spcBef>
                <a:spcPts val="1191"/>
              </a:spcBef>
              <a:spcAft>
                <a:spcPts val="992"/>
              </a:spcAft>
              <a:buNone/>
              <a:tabLst/>
            </a:pPr>
            <a:r>
              <a:rPr lang="en-US" sz="2000" b="0" i="0" u="none" strike="noStrike" kern="1200" cap="none" dirty="0" err="1">
                <a:ln>
                  <a:noFill/>
                </a:ln>
                <a:latin typeface="Liberation Sans" pitchFamily="18"/>
                <a:ea typeface="DejaVu Sans" pitchFamily="2"/>
                <a:cs typeface="DejaVu Sans" pitchFamily="2"/>
              </a:rPr>
              <a:t>dicts</a:t>
            </a:r>
            <a:r>
              <a:rPr lang="en-US" sz="2000" b="0" i="0" u="none" strike="noStrike" kern="1200" cap="none" dirty="0">
                <a:ln>
                  <a:noFill/>
                </a:ln>
                <a:latin typeface="Liberation Sans" pitchFamily="18"/>
                <a:ea typeface="DejaVu Sans" pitchFamily="2"/>
                <a:cs typeface="DejaVu Sans" pitchFamily="2"/>
              </a:rPr>
              <a:t> a strong variation in the GLAST band with a softening from</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high to low flux below one GeV (where synchrotron emission</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dominates the spectrum) but a hardening above a GeV (where</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inverse Compton emission dominates the spectrum). The HESS</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low-state spectrum has not been explained to satisfaction. The</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model fits the EGRET measurements but produces too many</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gamma rays at 5–10 </a:t>
            </a:r>
            <a:r>
              <a:rPr lang="en-US" sz="2000" b="0" i="0" u="none" strike="noStrike" kern="1200" cap="none" dirty="0" err="1">
                <a:ln>
                  <a:noFill/>
                </a:ln>
                <a:latin typeface="Liberation Sans" pitchFamily="18"/>
                <a:ea typeface="DejaVu Sans" pitchFamily="2"/>
                <a:cs typeface="DejaVu Sans" pitchFamily="2"/>
              </a:rPr>
              <a:t>TeV</a:t>
            </a:r>
            <a:r>
              <a:rPr lang="en-US" sz="2000" b="0" i="0" u="none" strike="noStrike" kern="1200" cap="none" dirty="0">
                <a:ln>
                  <a:noFill/>
                </a:ln>
                <a:latin typeface="Liberation Sans" pitchFamily="18"/>
                <a:ea typeface="DejaVu Sans" pitchFamily="2"/>
                <a:cs typeface="DejaVu Sans" pitchFamily="2"/>
              </a:rPr>
              <a:t>. A possible solution is a more complex</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orbital phase-dependence of the electron distribution at selected</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phases. Another solution is that the low-state spectrum </a:t>
            </a:r>
            <a:r>
              <a:rPr lang="en-US" sz="2000" b="0" i="0" u="none" strike="noStrike" kern="1200" cap="none" dirty="0" err="1">
                <a:ln>
                  <a:noFill/>
                </a:ln>
                <a:latin typeface="Liberation Sans" pitchFamily="18"/>
                <a:ea typeface="DejaVu Sans" pitchFamily="2"/>
                <a:cs typeface="DejaVu Sans" pitchFamily="2"/>
              </a:rPr>
              <a:t>corre</a:t>
            </a:r>
            <a:r>
              <a:rPr lang="en-US" sz="2000" b="0" i="0" u="none" strike="noStrike" kern="1200" cap="none" dirty="0">
                <a:ln>
                  <a:noFill/>
                </a:ln>
                <a:latin typeface="Liberation Sans" pitchFamily="18"/>
                <a:ea typeface="DejaVu Sans" pitchFamily="2"/>
                <a:cs typeface="DejaVu Sans" pitchFamily="2"/>
              </a:rPr>
              <a:t>-</a:t>
            </a:r>
          </a:p>
          <a:p>
            <a:pPr marL="0" marR="0" lvl="0" indent="0" rtl="0" hangingPunct="0">
              <a:lnSpc>
                <a:spcPct val="100000"/>
              </a:lnSpc>
              <a:spcBef>
                <a:spcPts val="1191"/>
              </a:spcBef>
              <a:spcAft>
                <a:spcPts val="992"/>
              </a:spcAft>
              <a:buNone/>
              <a:tabLst/>
            </a:pPr>
            <a:r>
              <a:rPr lang="en-US" sz="2000" b="0" i="0" u="none" strike="noStrike" kern="1200" cap="none" dirty="0" err="1">
                <a:ln>
                  <a:noFill/>
                </a:ln>
                <a:latin typeface="Liberation Sans" pitchFamily="18"/>
                <a:ea typeface="DejaVu Sans" pitchFamily="2"/>
                <a:cs typeface="DejaVu Sans" pitchFamily="2"/>
              </a:rPr>
              <a:t>sponds</a:t>
            </a:r>
            <a:r>
              <a:rPr lang="en-US" sz="2000" b="0" i="0" u="none" strike="noStrike" kern="1200" cap="none" dirty="0">
                <a:ln>
                  <a:noFill/>
                </a:ln>
                <a:latin typeface="Liberation Sans" pitchFamily="18"/>
                <a:ea typeface="DejaVu Sans" pitchFamily="2"/>
                <a:cs typeface="DejaVu Sans" pitchFamily="2"/>
              </a:rPr>
              <a:t> to phases of strong attenuation and that emission from the</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created pairs contribute significantly to the spectrum. Additional</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HESS observations near minimum flux would be welcomed.</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The orbital modulation of the HESS emission is reproduced.</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A well-defined peak is predicted between phases 0.7–0.9 for</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which evidence may already be seen in the data. The light curve</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at GLAST energies is anti-correlated with the HESS light curve</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and has a peak at periastron, where the stellar photon density is</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maximum, and a minimum at inferior conjunction because of the</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anisotropic effects in inverse Compton scattering. The GLAST</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spectrum below 1 GeV should be influenced by the tail of the</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synchrotron emission from the highest-energy electrons. The</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peak synchrotron emission is at about 100 MeV for maximally</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accelerated electrons, regardless of magnetic field. Hence, if this</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component is detected, it will provide evidence that electrons are</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indeed accelerated with extreme efficiency in this source.</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Similar results for the magnetic field intensity and particle</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energy are found when a lower inclination is used, i.e. implying</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a black hole compact object rather than a neutron star. In this</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case, the emission is thought to arise from a relativistic jet pow-</a:t>
            </a:r>
          </a:p>
          <a:p>
            <a:pPr marL="0" marR="0" lvl="0" indent="0" rtl="0" hangingPunct="0">
              <a:lnSpc>
                <a:spcPct val="100000"/>
              </a:lnSpc>
              <a:spcBef>
                <a:spcPts val="1191"/>
              </a:spcBef>
              <a:spcAft>
                <a:spcPts val="992"/>
              </a:spcAft>
              <a:buNone/>
              <a:tabLst/>
            </a:pPr>
            <a:r>
              <a:rPr lang="en-US" sz="2000" b="0" i="0" u="none" strike="noStrike" kern="1200" cap="none" dirty="0" err="1">
                <a:ln>
                  <a:noFill/>
                </a:ln>
                <a:latin typeface="Liberation Sans" pitchFamily="18"/>
                <a:ea typeface="DejaVu Sans" pitchFamily="2"/>
                <a:cs typeface="DejaVu Sans" pitchFamily="2"/>
              </a:rPr>
              <a:t>ered</a:t>
            </a:r>
            <a:r>
              <a:rPr lang="en-US" sz="2000" b="0" i="0" u="none" strike="noStrike" kern="1200" cap="none" dirty="0">
                <a:ln>
                  <a:noFill/>
                </a:ln>
                <a:latin typeface="Liberation Sans" pitchFamily="18"/>
                <a:ea typeface="DejaVu Sans" pitchFamily="2"/>
                <a:cs typeface="DejaVu Sans" pitchFamily="2"/>
              </a:rPr>
              <a:t> by accretion onto the black hole. Within the assumptions</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of this work on the particle distribution, it is difficult to argue</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that a significant part of the emission occurs far along a jet since</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this does not naturally reproduce either the spectrum or the light</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curve measured by HESS. Most of the emission should still </a:t>
            </a:r>
            <a:r>
              <a:rPr lang="en-US" sz="2000" b="0" i="0" u="none" strike="noStrike" kern="1200" cap="none" dirty="0" err="1">
                <a:ln>
                  <a:noFill/>
                </a:ln>
                <a:latin typeface="Liberation Sans" pitchFamily="18"/>
                <a:ea typeface="DejaVu Sans" pitchFamily="2"/>
                <a:cs typeface="DejaVu Sans" pitchFamily="2"/>
              </a:rPr>
              <a:t>oc</a:t>
            </a:r>
            <a:r>
              <a:rPr lang="en-US" sz="2000" b="0" i="0" u="none" strike="noStrike" kern="1200" cap="none" dirty="0">
                <a:ln>
                  <a:noFill/>
                </a:ln>
                <a:latin typeface="Liberation Sans" pitchFamily="18"/>
                <a:ea typeface="DejaVu Sans" pitchFamily="2"/>
                <a:cs typeface="DejaVu Sans" pitchFamily="2"/>
              </a:rPr>
              <a:t>-</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cur close to the compact object. However, unlike in the case of a</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pulsar wind nebula, there are no independent theoretical </a:t>
            </a:r>
            <a:r>
              <a:rPr lang="en-US" sz="2000" b="0" i="0" u="none" strike="noStrike" kern="1200" cap="none" dirty="0" err="1">
                <a:ln>
                  <a:noFill/>
                </a:ln>
                <a:latin typeface="Liberation Sans" pitchFamily="18"/>
                <a:ea typeface="DejaVu Sans" pitchFamily="2"/>
                <a:cs typeface="DejaVu Sans" pitchFamily="2"/>
              </a:rPr>
              <a:t>expec</a:t>
            </a:r>
            <a:r>
              <a:rPr lang="en-US" sz="2000" b="0" i="0" u="none" strike="noStrike" kern="1200" cap="none" dirty="0">
                <a:ln>
                  <a:noFill/>
                </a:ln>
                <a:latin typeface="Liberation Sans" pitchFamily="18"/>
                <a:ea typeface="DejaVu Sans" pitchFamily="2"/>
                <a:cs typeface="DejaVu Sans" pitchFamily="2"/>
              </a:rPr>
              <a:t>-</a:t>
            </a:r>
          </a:p>
          <a:p>
            <a:pPr marL="0" marR="0" lvl="0" indent="0" rtl="0" hangingPunct="0">
              <a:lnSpc>
                <a:spcPct val="100000"/>
              </a:lnSpc>
              <a:spcBef>
                <a:spcPts val="1191"/>
              </a:spcBef>
              <a:spcAft>
                <a:spcPts val="992"/>
              </a:spcAft>
              <a:buNone/>
              <a:tabLst/>
            </a:pPr>
            <a:r>
              <a:rPr lang="en-US" sz="2000" b="0" i="0" u="none" strike="noStrike" kern="1200" cap="none" dirty="0" err="1">
                <a:ln>
                  <a:noFill/>
                </a:ln>
                <a:latin typeface="Liberation Sans" pitchFamily="18"/>
                <a:ea typeface="DejaVu Sans" pitchFamily="2"/>
                <a:cs typeface="DejaVu Sans" pitchFamily="2"/>
              </a:rPr>
              <a:t>tations</a:t>
            </a:r>
            <a:r>
              <a:rPr lang="en-US" sz="2000" b="0" i="0" u="none" strike="noStrike" kern="1200" cap="none" dirty="0">
                <a:ln>
                  <a:noFill/>
                </a:ln>
                <a:latin typeface="Liberation Sans" pitchFamily="18"/>
                <a:ea typeface="DejaVu Sans" pitchFamily="2"/>
                <a:cs typeface="DejaVu Sans" pitchFamily="2"/>
              </a:rPr>
              <a:t> in support of the magnetic-field intensity (certainly lower</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than its equipartition value in the accretion flow) and particle </a:t>
            </a:r>
            <a:r>
              <a:rPr lang="en-US" sz="2000" b="0" i="0" u="none" strike="noStrike" kern="1200" cap="none" dirty="0" err="1">
                <a:ln>
                  <a:noFill/>
                </a:ln>
                <a:latin typeface="Liberation Sans" pitchFamily="18"/>
                <a:ea typeface="DejaVu Sans" pitchFamily="2"/>
                <a:cs typeface="DejaVu Sans" pitchFamily="2"/>
              </a:rPr>
              <a:t>en</a:t>
            </a:r>
            <a:r>
              <a:rPr lang="en-US" sz="2000" b="0" i="0" u="none" strike="noStrike" kern="1200" cap="none" dirty="0">
                <a:ln>
                  <a:noFill/>
                </a:ln>
                <a:latin typeface="Liberation Sans" pitchFamily="18"/>
                <a:ea typeface="DejaVu Sans" pitchFamily="2"/>
                <a:cs typeface="DejaVu Sans" pitchFamily="2"/>
              </a:rPr>
              <a:t>-</a:t>
            </a:r>
          </a:p>
          <a:p>
            <a:pPr marL="0" marR="0" lvl="0" indent="0" rtl="0" hangingPunct="0">
              <a:lnSpc>
                <a:spcPct val="100000"/>
              </a:lnSpc>
              <a:spcBef>
                <a:spcPts val="1191"/>
              </a:spcBef>
              <a:spcAft>
                <a:spcPts val="992"/>
              </a:spcAft>
              <a:buNone/>
              <a:tabLst/>
            </a:pPr>
            <a:r>
              <a:rPr lang="en-US" sz="2000" b="0" i="0" u="none" strike="noStrike" kern="1200" cap="none" dirty="0" err="1">
                <a:ln>
                  <a:noFill/>
                </a:ln>
                <a:latin typeface="Liberation Sans" pitchFamily="18"/>
                <a:ea typeface="DejaVu Sans" pitchFamily="2"/>
                <a:cs typeface="DejaVu Sans" pitchFamily="2"/>
              </a:rPr>
              <a:t>ergy</a:t>
            </a:r>
            <a:r>
              <a:rPr lang="en-US" sz="2000" b="0" i="0" u="none" strike="noStrike" kern="1200" cap="none" dirty="0">
                <a:ln>
                  <a:noFill/>
                </a:ln>
                <a:latin typeface="Liberation Sans" pitchFamily="18"/>
                <a:ea typeface="DejaVu Sans" pitchFamily="2"/>
                <a:cs typeface="DejaVu Sans" pitchFamily="2"/>
              </a:rPr>
              <a:t> that are derived. Therefore, the pulsar wind nebula model</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appears to be </a:t>
            </a:r>
            <a:r>
              <a:rPr lang="en-US" sz="2000" b="0" i="0" u="none" strike="noStrike" kern="1200" cap="none" dirty="0" err="1">
                <a:ln>
                  <a:noFill/>
                </a:ln>
                <a:latin typeface="Liberation Sans" pitchFamily="18"/>
                <a:ea typeface="DejaVu Sans" pitchFamily="2"/>
                <a:cs typeface="DejaVu Sans" pitchFamily="2"/>
              </a:rPr>
              <a:t>favoured</a:t>
            </a:r>
            <a:r>
              <a:rPr lang="en-US" sz="2000" b="0" i="0" u="none" strike="noStrike" kern="1200" cap="none" dirty="0">
                <a:ln>
                  <a:noFill/>
                </a:ln>
                <a:latin typeface="Liberation Sans" pitchFamily="18"/>
                <a:ea typeface="DejaVu Sans" pitchFamily="2"/>
                <a:cs typeface="DejaVu Sans" pitchFamily="2"/>
              </a:rPr>
              <a:t>.</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Despite the complexity of the phenomena involved in pulsar</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wind nebula emission, it is found that the peculiar environment</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of a gamma-ray binary, most prominently the enormous </a:t>
            </a:r>
            <a:r>
              <a:rPr lang="en-US" sz="2000" b="0" i="0" u="none" strike="noStrike" kern="1200" cap="none" dirty="0" err="1">
                <a:ln>
                  <a:noFill/>
                </a:ln>
                <a:latin typeface="Liberation Sans" pitchFamily="18"/>
                <a:ea typeface="DejaVu Sans" pitchFamily="2"/>
                <a:cs typeface="DejaVu Sans" pitchFamily="2"/>
              </a:rPr>
              <a:t>lumi</a:t>
            </a:r>
            <a:r>
              <a:rPr lang="en-US" sz="2000" b="0" i="0" u="none" strike="noStrike" kern="1200" cap="none" dirty="0">
                <a:ln>
                  <a:noFill/>
                </a:ln>
                <a:latin typeface="Liberation Sans" pitchFamily="18"/>
                <a:ea typeface="DejaVu Sans" pitchFamily="2"/>
                <a:cs typeface="DejaVu Sans" pitchFamily="2"/>
              </a:rPr>
              <a:t>-</a:t>
            </a:r>
          </a:p>
          <a:p>
            <a:pPr marL="0" marR="0" lvl="0" indent="0" rtl="0" hangingPunct="0">
              <a:lnSpc>
                <a:spcPct val="100000"/>
              </a:lnSpc>
              <a:spcBef>
                <a:spcPts val="1191"/>
              </a:spcBef>
              <a:spcAft>
                <a:spcPts val="992"/>
              </a:spcAft>
              <a:buNone/>
              <a:tabLst/>
            </a:pPr>
            <a:r>
              <a:rPr lang="en-US" sz="2000" b="0" i="0" u="none" strike="noStrike" kern="1200" cap="none" dirty="0" err="1">
                <a:ln>
                  <a:noFill/>
                </a:ln>
                <a:latin typeface="Liberation Sans" pitchFamily="18"/>
                <a:ea typeface="DejaVu Sans" pitchFamily="2"/>
                <a:cs typeface="DejaVu Sans" pitchFamily="2"/>
              </a:rPr>
              <a:t>nosity</a:t>
            </a:r>
            <a:r>
              <a:rPr lang="en-US" sz="2000" b="0" i="0" u="none" strike="noStrike" kern="1200" cap="none" dirty="0">
                <a:ln>
                  <a:noFill/>
                </a:ln>
                <a:latin typeface="Liberation Sans" pitchFamily="18"/>
                <a:ea typeface="DejaVu Sans" pitchFamily="2"/>
                <a:cs typeface="DejaVu Sans" pitchFamily="2"/>
              </a:rPr>
              <a:t> of the massive companion, severely constrains the num-</a:t>
            </a:r>
          </a:p>
          <a:p>
            <a:pPr marL="0" marR="0" lvl="0" indent="0" rtl="0" hangingPunct="0">
              <a:lnSpc>
                <a:spcPct val="100000"/>
              </a:lnSpc>
              <a:spcBef>
                <a:spcPts val="1191"/>
              </a:spcBef>
              <a:spcAft>
                <a:spcPts val="992"/>
              </a:spcAft>
              <a:buNone/>
              <a:tabLst/>
            </a:pPr>
            <a:r>
              <a:rPr lang="en-US" sz="2000" b="0" i="0" u="none" strike="noStrike" kern="1200" cap="none" dirty="0" err="1">
                <a:ln>
                  <a:noFill/>
                </a:ln>
                <a:latin typeface="Liberation Sans" pitchFamily="18"/>
                <a:ea typeface="DejaVu Sans" pitchFamily="2"/>
                <a:cs typeface="DejaVu Sans" pitchFamily="2"/>
              </a:rPr>
              <a:t>ber</a:t>
            </a:r>
            <a:r>
              <a:rPr lang="en-US" sz="2000" b="0" i="0" u="none" strike="noStrike" kern="1200" cap="none" dirty="0">
                <a:ln>
                  <a:noFill/>
                </a:ln>
                <a:latin typeface="Liberation Sans" pitchFamily="18"/>
                <a:ea typeface="DejaVu Sans" pitchFamily="2"/>
                <a:cs typeface="DejaVu Sans" pitchFamily="2"/>
              </a:rPr>
              <a:t> of degrees-of-freedom in the model. A simple model suffices</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to reproduce most of the observations. The value of the magnetic</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field at the shock is found to be tightly constrained by the HESS</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observations to 0.8 ± 0.2 G and the injection spectrum slope to</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p = 2 ± 0.3. These results confirm that gamma-ray binaries are</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promising sources for studying the environment of pulsars on</a:t>
            </a:r>
          </a:p>
          <a:p>
            <a:pPr marL="0" marR="0" lvl="0" indent="0" rtl="0" hangingPunct="0">
              <a:lnSpc>
                <a:spcPct val="100000"/>
              </a:lnSpc>
              <a:spcBef>
                <a:spcPts val="1191"/>
              </a:spcBef>
              <a:spcAft>
                <a:spcPts val="992"/>
              </a:spcAft>
              <a:buNone/>
              <a:tabLst/>
            </a:pPr>
            <a:r>
              <a:rPr lang="en-US" sz="2000" b="0" i="0" u="none" strike="noStrike" kern="1200" cap="none" dirty="0">
                <a:ln>
                  <a:noFill/>
                </a:ln>
                <a:latin typeface="Liberation Sans" pitchFamily="18"/>
                <a:ea typeface="DejaVu Sans" pitchFamily="2"/>
                <a:cs typeface="DejaVu Sans" pitchFamily="2"/>
              </a:rPr>
              <a:t>very small scales.</a:t>
            </a:r>
            <a:endParaRPr lang="en-US" dirty="0"/>
          </a:p>
        </p:txBody>
      </p:sp>
    </p:spTree>
    <p:extLst>
      <p:ext uri="{BB962C8B-B14F-4D97-AF65-F5344CB8AC3E}">
        <p14:creationId xmlns:p14="http://schemas.microsoft.com/office/powerpoint/2010/main" val="2372960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7DAB5DA-441F-44DE-B328-9640367B4CC8}"/>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65BD4ACF-BDF3-F371-1106-E338F5F14856}"/>
              </a:ext>
            </a:extLst>
          </p:cNvPr>
          <p:cNvSpPr>
            <a:spLocks noGrp="1" noChangeArrowheads="1"/>
          </p:cNvSpPr>
          <p:nvPr>
            <p:ph type="sldNum" sz="quarter"/>
          </p:nvPr>
        </p:nvSpPr>
        <p:spPr/>
        <p:txBody>
          <a:bodyPr/>
          <a:lstStyle/>
          <a:p>
            <a:pPr>
              <a:defRPr/>
            </a:pPr>
            <a:fld id="{1FD1DF02-EAB4-BF45-9C33-8CE640A1CF71}" type="slidenum">
              <a:rPr lang="en-US"/>
              <a:pPr>
                <a:defRPr/>
              </a:pPr>
              <a:t>26</a:t>
            </a:fld>
            <a:endParaRPr lang="en-US"/>
          </a:p>
        </p:txBody>
      </p:sp>
      <p:sp>
        <p:nvSpPr>
          <p:cNvPr id="77825" name="Text Box 1">
            <a:extLst>
              <a:ext uri="{FF2B5EF4-FFF2-40B4-BE49-F238E27FC236}">
                <a16:creationId xmlns:a16="http://schemas.microsoft.com/office/drawing/2014/main" id="{BE975889-A3D5-F72F-9A5E-0F24931A557D}"/>
              </a:ext>
            </a:extLst>
          </p:cNvPr>
          <p:cNvSpPr txBox="1">
            <a:spLocks noGrp="1" noRot="1" noChangeAspect="1" noChangeArrowheads="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77826" name="Text Box 2">
            <a:extLst>
              <a:ext uri="{FF2B5EF4-FFF2-40B4-BE49-F238E27FC236}">
                <a16:creationId xmlns:a16="http://schemas.microsoft.com/office/drawing/2014/main" id="{2B8EC3CA-6A4B-E3B8-8418-591978B64131}"/>
              </a:ext>
            </a:extLst>
          </p:cNvPr>
          <p:cNvSpPr txBox="1">
            <a:spLocks noChangeArrowheads="1"/>
          </p:cNvSpPr>
          <p:nvPr/>
        </p:nvSpPr>
        <p:spPr bwMode="auto">
          <a:xfrm>
            <a:off x="755650" y="5078413"/>
            <a:ext cx="6048375" cy="48117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de-DE">
              <a:cs typeface="Droid Sans Fallback" charset="0"/>
            </a:endParaRPr>
          </a:p>
        </p:txBody>
      </p:sp>
    </p:spTree>
    <p:extLst>
      <p:ext uri="{BB962C8B-B14F-4D97-AF65-F5344CB8AC3E}">
        <p14:creationId xmlns:p14="http://schemas.microsoft.com/office/powerpoint/2010/main" val="1296416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D44AB-2EFB-1846-CA47-EAA1625C2F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0F7857-B6C9-740D-4F86-F3DE1EC998EA}"/>
              </a:ext>
            </a:extLst>
          </p:cNvPr>
          <p:cNvSpPr>
            <a:spLocks noGrp="1" noRot="1" noChangeAspect="1"/>
          </p:cNvSpPr>
          <p:nvPr>
            <p:ph type="sldImg"/>
          </p:nvPr>
        </p:nvSpPr>
        <p:spPr>
          <a:xfrm>
            <a:off x="217488" y="812800"/>
            <a:ext cx="7119937" cy="4005263"/>
          </a:xfrm>
        </p:spPr>
      </p:sp>
      <p:sp>
        <p:nvSpPr>
          <p:cNvPr id="3" name="Notes Placeholder 2">
            <a:extLst>
              <a:ext uri="{FF2B5EF4-FFF2-40B4-BE49-F238E27FC236}">
                <a16:creationId xmlns:a16="http://schemas.microsoft.com/office/drawing/2014/main" id="{52207F39-2CF4-6EA7-7C23-4354B38871E1}"/>
              </a:ext>
            </a:extLst>
          </p:cNvPr>
          <p:cNvSpPr>
            <a:spLocks noGrp="1"/>
          </p:cNvSpPr>
          <p:nvPr>
            <p:ph type="body" idx="1"/>
          </p:nvPr>
        </p:nvSpPr>
        <p:spPr/>
        <p:txBody>
          <a:bodyPr/>
          <a:lstStyle/>
          <a:p>
            <a:r>
              <a:rPr lang="en-US" sz="1200" u="none" kern="1200" baseline="0" dirty="0">
                <a:solidFill>
                  <a:srgbClr val="000000"/>
                </a:solidFill>
                <a:latin typeface="Times New Roman" charset="0"/>
                <a:ea typeface="ＭＳ Ｐゴシック" charset="0"/>
                <a:cs typeface="ＭＳ Ｐゴシック" charset="0"/>
              </a:rPr>
              <a:t>Wide </a:t>
            </a:r>
            <a:r>
              <a:rPr lang="en-US" sz="1200" u="none" kern="1200" baseline="0" dirty="0" err="1">
                <a:solidFill>
                  <a:srgbClr val="000000"/>
                </a:solidFill>
                <a:latin typeface="Times New Roman" charset="0"/>
                <a:ea typeface="ＭＳ Ｐゴシック" charset="0"/>
                <a:cs typeface="ＭＳ Ｐゴシック" charset="0"/>
              </a:rPr>
              <a:t>FoV</a:t>
            </a:r>
            <a:r>
              <a:rPr lang="en-US" sz="1200" u="none" kern="1200" baseline="0" dirty="0">
                <a:solidFill>
                  <a:srgbClr val="000000"/>
                </a:solidFill>
                <a:latin typeface="Times New Roman" charset="0"/>
                <a:ea typeface="ＭＳ Ｐゴシック" charset="0"/>
                <a:cs typeface="ＭＳ Ｐゴシック" charset="0"/>
              </a:rPr>
              <a:t> (45 </a:t>
            </a:r>
            <a:r>
              <a:rPr lang="en-US" sz="1200" u="none" kern="1200" baseline="0" dirty="0" err="1">
                <a:solidFill>
                  <a:srgbClr val="000000"/>
                </a:solidFill>
                <a:latin typeface="Times New Roman" charset="0"/>
                <a:ea typeface="ＭＳ Ｐゴシック" charset="0"/>
                <a:cs typeface="ＭＳ Ｐゴシック" charset="0"/>
              </a:rPr>
              <a:t>deg</a:t>
            </a:r>
            <a:r>
              <a:rPr lang="en-US" sz="1200" u="none" kern="1200" baseline="0" dirty="0">
                <a:solidFill>
                  <a:srgbClr val="000000"/>
                </a:solidFill>
                <a:latin typeface="Times New Roman" charset="0"/>
                <a:ea typeface="ＭＳ Ｐゴシック" charset="0"/>
                <a:cs typeface="ＭＳ Ｐゴシック" charset="0"/>
              </a:rPr>
              <a:t>), limited by thickness of the atmosphere and geometrical effective area</a:t>
            </a:r>
          </a:p>
          <a:p>
            <a:r>
              <a:rPr lang="en-US" sz="1200" u="none" kern="1200" baseline="0" dirty="0">
                <a:solidFill>
                  <a:srgbClr val="000000"/>
                </a:solidFill>
                <a:latin typeface="Times New Roman" charset="0"/>
                <a:ea typeface="ＭＳ Ｐゴシック" charset="0"/>
                <a:cs typeface="ＭＳ Ｐゴシック" charset="0"/>
              </a:rPr>
              <a:t>High duty cycle. Tanks are light tight</a:t>
            </a:r>
          </a:p>
          <a:p>
            <a:r>
              <a:rPr lang="en-US" sz="1200" u="none" kern="1200" baseline="0" dirty="0">
                <a:solidFill>
                  <a:srgbClr val="000000"/>
                </a:solidFill>
                <a:latin typeface="Times New Roman" charset="0"/>
                <a:ea typeface="ＭＳ Ｐゴシック" charset="0"/>
                <a:cs typeface="ＭＳ Ｐゴシック" charset="0"/>
              </a:rPr>
              <a:t>Modular. Running since 2015</a:t>
            </a:r>
          </a:p>
          <a:p>
            <a:r>
              <a:rPr lang="en-US" sz="1200" u="none" kern="1200" baseline="0" dirty="0">
                <a:solidFill>
                  <a:srgbClr val="000000"/>
                </a:solidFill>
                <a:latin typeface="Times New Roman" charset="0"/>
                <a:ea typeface="ＭＳ Ｐゴシック" charset="0"/>
                <a:cs typeface="ＭＳ Ｐゴシック" charset="0"/>
              </a:rPr>
              <a:t>Cherenkov light in water, instead or air</a:t>
            </a:r>
          </a:p>
          <a:p>
            <a:endParaRPr lang="en-US" sz="1200" u="none" kern="1200" baseline="0" dirty="0">
              <a:solidFill>
                <a:srgbClr val="000000"/>
              </a:solidFill>
              <a:latin typeface="Times New Roman" charset="0"/>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aseline="0" dirty="0"/>
              <a:t>The detector is fully efficient above 1 </a:t>
            </a:r>
            <a:r>
              <a:rPr lang="en-US" baseline="0" dirty="0" err="1"/>
              <a:t>TeV</a:t>
            </a:r>
            <a:r>
              <a:rPr lang="en-US" baseline="0" dirty="0"/>
              <a:t>. Might detect lower energy photons when they </a:t>
            </a:r>
            <a:r>
              <a:rPr lang="en-US" baseline="0" dirty="0" err="1"/>
              <a:t>fluctauate</a:t>
            </a:r>
            <a:r>
              <a:rPr lang="en-US" baseline="0" dirty="0"/>
              <a:t> to interact deeper than usual in the atmosphere</a:t>
            </a:r>
            <a:endParaRPr lang="en-US" dirty="0"/>
          </a:p>
          <a:p>
            <a:endParaRPr lang="en-US" dirty="0"/>
          </a:p>
        </p:txBody>
      </p:sp>
      <p:sp>
        <p:nvSpPr>
          <p:cNvPr id="4" name="Slide Number Placeholder 3">
            <a:extLst>
              <a:ext uri="{FF2B5EF4-FFF2-40B4-BE49-F238E27FC236}">
                <a16:creationId xmlns:a16="http://schemas.microsoft.com/office/drawing/2014/main" id="{91CA26C1-9E06-C212-5315-C297B741DD3F}"/>
              </a:ext>
            </a:extLst>
          </p:cNvPr>
          <p:cNvSpPr>
            <a:spLocks noGrp="1"/>
          </p:cNvSpPr>
          <p:nvPr>
            <p:ph type="sldNum" idx="10"/>
          </p:nvPr>
        </p:nvSpPr>
        <p:spPr/>
        <p:txBody>
          <a:bodyPr/>
          <a:lstStyle/>
          <a:p>
            <a:pPr>
              <a:defRPr/>
            </a:pPr>
            <a:fld id="{BB548E44-E4DC-EB4B-BC01-F5753845D29B}" type="slidenum">
              <a:rPr lang="en-US" smtClean="0"/>
              <a:pPr>
                <a:defRPr/>
              </a:pPr>
              <a:t>4</a:t>
            </a:fld>
            <a:endParaRPr lang="en-US"/>
          </a:p>
        </p:txBody>
      </p:sp>
    </p:spTree>
    <p:extLst>
      <p:ext uri="{BB962C8B-B14F-4D97-AF65-F5344CB8AC3E}">
        <p14:creationId xmlns:p14="http://schemas.microsoft.com/office/powerpoint/2010/main" val="137291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p:nvPr>
        </p:nvSpPr>
        <p:spPr/>
        <p:txBody>
          <a:bodyPr/>
          <a:lstStyle/>
          <a:p>
            <a:pPr>
              <a:defRPr/>
            </a:pPr>
            <a:fld id="{BB548E44-E4DC-EB4B-BC01-F5753845D29B}" type="slidenum">
              <a:rPr lang="en-US" smtClean="0"/>
              <a:pPr>
                <a:defRPr/>
              </a:pPr>
              <a:t>6</a:t>
            </a:fld>
            <a:endParaRPr lang="en-US"/>
          </a:p>
        </p:txBody>
      </p:sp>
    </p:spTree>
    <p:extLst>
      <p:ext uri="{BB962C8B-B14F-4D97-AF65-F5344CB8AC3E}">
        <p14:creationId xmlns:p14="http://schemas.microsoft.com/office/powerpoint/2010/main" val="3430432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NimbusRomNo9L"/>
              </a:rPr>
              <a:t>Spatial and spectral fits to SS 433 are performed in a </a:t>
            </a:r>
            <a:r>
              <a:rPr lang="en-GB" sz="1800" dirty="0" err="1">
                <a:effectLst/>
                <a:latin typeface="NimbusRomNo9L"/>
              </a:rPr>
              <a:t>semicircular</a:t>
            </a:r>
            <a:r>
              <a:rPr lang="en-GB" sz="1800" dirty="0">
                <a:effectLst/>
                <a:latin typeface="NimbusRomNo9L"/>
              </a:rPr>
              <a:t> region of interest (</a:t>
            </a:r>
            <a:r>
              <a:rPr lang="en-GB" sz="1800" dirty="0" err="1">
                <a:effectLst/>
                <a:latin typeface="NimbusRomNo9L"/>
              </a:rPr>
              <a:t>RoI</a:t>
            </a:r>
            <a:r>
              <a:rPr lang="en-GB" sz="1800" dirty="0">
                <a:effectLst/>
                <a:latin typeface="NimbusRomNo9L"/>
              </a:rPr>
              <a:t>) designed to mask out diffuse emission from the Galactic Plane. The </a:t>
            </a:r>
            <a:r>
              <a:rPr lang="en-GB" sz="1800" dirty="0" err="1">
                <a:effectLst/>
                <a:latin typeface="NimbusRomNo9L"/>
              </a:rPr>
              <a:t>RoI</a:t>
            </a:r>
            <a:r>
              <a:rPr lang="en-GB" sz="1800" dirty="0">
                <a:effectLst/>
                <a:latin typeface="NimbusRomNo9L"/>
              </a:rPr>
              <a:t> also removes significant spatially extended emission from the nearby </a:t>
            </a:r>
            <a:r>
              <a:rPr lang="el-GR" sz="1800" dirty="0">
                <a:effectLst/>
                <a:latin typeface="CMMI12"/>
              </a:rPr>
              <a:t>γ</a:t>
            </a:r>
            <a:r>
              <a:rPr lang="el-GR" sz="1800" dirty="0">
                <a:effectLst/>
                <a:latin typeface="NimbusRomNo9L"/>
              </a:rPr>
              <a:t>-</a:t>
            </a:r>
            <a:r>
              <a:rPr lang="en-GB" sz="1800" dirty="0">
                <a:effectLst/>
                <a:latin typeface="NimbusRomNo9L"/>
              </a:rPr>
              <a:t>ray source MGRO J1908+06. The spatial </a:t>
            </a:r>
            <a:r>
              <a:rPr lang="en-GB" sz="1800" dirty="0" err="1">
                <a:effectLst/>
                <a:latin typeface="NimbusRomNo9L"/>
              </a:rPr>
              <a:t>distribu</a:t>
            </a:r>
            <a:r>
              <a:rPr lang="en-GB" sz="1800" dirty="0">
                <a:effectLst/>
                <a:latin typeface="NimbusRomNo9L"/>
              </a:rPr>
              <a:t>- </a:t>
            </a:r>
            <a:r>
              <a:rPr lang="en-GB" sz="1800" dirty="0" err="1">
                <a:effectLst/>
                <a:latin typeface="NimbusRomNo9L"/>
              </a:rPr>
              <a:t>tion</a:t>
            </a:r>
            <a:r>
              <a:rPr lang="en-GB" sz="1800" dirty="0">
                <a:effectLst/>
                <a:latin typeface="NimbusRomNo9L"/>
              </a:rPr>
              <a:t> and spectrum of </a:t>
            </a:r>
            <a:r>
              <a:rPr lang="el-GR" sz="1800" dirty="0">
                <a:effectLst/>
                <a:latin typeface="CMMI12"/>
              </a:rPr>
              <a:t>γ </a:t>
            </a:r>
            <a:r>
              <a:rPr lang="en-GB" sz="1800" dirty="0">
                <a:effectLst/>
                <a:latin typeface="NimbusRomNo9L"/>
              </a:rPr>
              <a:t>rays from MGRO J1908+06 are fit using an electron diffusion model 23, and point-like sources </a:t>
            </a:r>
            <a:r>
              <a:rPr lang="en-GB" sz="1800" dirty="0" err="1">
                <a:effectLst/>
                <a:latin typeface="NimbusRomNo9L"/>
              </a:rPr>
              <a:t>centered</a:t>
            </a:r>
            <a:r>
              <a:rPr lang="en-GB" sz="1800" dirty="0">
                <a:effectLst/>
                <a:latin typeface="NimbusRomNo9L"/>
              </a:rPr>
              <a:t> on e1 and w1 are fit on top of this extended emission. As a system- </a:t>
            </a:r>
            <a:r>
              <a:rPr lang="en-GB" sz="1800" dirty="0" err="1">
                <a:effectLst/>
                <a:latin typeface="NimbusRomNo9L"/>
              </a:rPr>
              <a:t>atic</a:t>
            </a:r>
            <a:r>
              <a:rPr lang="en-GB" sz="1800" dirty="0">
                <a:effectLst/>
                <a:latin typeface="NimbusRomNo9L"/>
              </a:rPr>
              <a:t> check, the regions are also fit using X-ray spatial templates and extended Gaussian functions. Neither improves the statistical significance of the fits. Upper limits on the angular size of the emission regions are </a:t>
            </a:r>
            <a:r>
              <a:rPr lang="en-GB" sz="1800" dirty="0">
                <a:effectLst/>
                <a:latin typeface="CMR12"/>
              </a:rPr>
              <a:t>0</a:t>
            </a:r>
            <a:r>
              <a:rPr lang="en-GB" sz="1800" dirty="0">
                <a:effectLst/>
                <a:latin typeface="CMMI12"/>
              </a:rPr>
              <a:t>.</a:t>
            </a:r>
            <a:r>
              <a:rPr lang="en-GB" sz="1800" dirty="0">
                <a:effectLst/>
                <a:latin typeface="CMR12"/>
              </a:rPr>
              <a:t>25</a:t>
            </a:r>
            <a:r>
              <a:rPr lang="en-GB" sz="1800" dirty="0">
                <a:effectLst/>
                <a:latin typeface="CMSY8"/>
              </a:rPr>
              <a:t>◦ </a:t>
            </a:r>
            <a:r>
              <a:rPr lang="en-GB" sz="1800" dirty="0">
                <a:effectLst/>
                <a:latin typeface="NimbusRomNo9L"/>
              </a:rPr>
              <a:t>for the east hotspot and </a:t>
            </a:r>
            <a:r>
              <a:rPr lang="en-GB" sz="1800" dirty="0">
                <a:effectLst/>
                <a:latin typeface="CMR12"/>
              </a:rPr>
              <a:t>0</a:t>
            </a:r>
            <a:r>
              <a:rPr lang="en-GB" sz="1800" dirty="0">
                <a:effectLst/>
                <a:latin typeface="CMMI12"/>
              </a:rPr>
              <a:t>.</a:t>
            </a:r>
            <a:r>
              <a:rPr lang="en-GB" sz="1800" dirty="0">
                <a:effectLst/>
                <a:latin typeface="CMR12"/>
              </a:rPr>
              <a:t>35</a:t>
            </a:r>
            <a:r>
              <a:rPr lang="en-GB" sz="1800" dirty="0">
                <a:effectLst/>
                <a:latin typeface="CMSY8"/>
              </a:rPr>
              <a:t>◦ </a:t>
            </a:r>
            <a:r>
              <a:rPr lang="en-GB" sz="1800" dirty="0">
                <a:effectLst/>
                <a:latin typeface="NimbusRomNo9L"/>
              </a:rPr>
              <a:t>for the west hotspot at 90% confidence. </a:t>
            </a:r>
            <a:endParaRPr lang="en-GB" dirty="0"/>
          </a:p>
          <a:p>
            <a:r>
              <a:rPr lang="en-GB" sz="1800" dirty="0">
                <a:effectLst/>
                <a:latin typeface="NimbusRomNo9L"/>
              </a:rPr>
              <a:t>3 </a:t>
            </a:r>
            <a:endParaRPr lang="en-GB" dirty="0"/>
          </a:p>
          <a:p>
            <a:r>
              <a:rPr lang="en-GB" sz="1800" dirty="0">
                <a:effectLst/>
                <a:latin typeface="NimbusRomNo9L"/>
              </a:rPr>
              <a:t>Given the distance to the source of </a:t>
            </a:r>
            <a:r>
              <a:rPr lang="en-GB" sz="1800" dirty="0">
                <a:effectLst/>
                <a:latin typeface="CMR12"/>
              </a:rPr>
              <a:t>5</a:t>
            </a:r>
            <a:r>
              <a:rPr lang="en-GB" sz="1800" dirty="0">
                <a:effectLst/>
                <a:latin typeface="CMMI12"/>
              </a:rPr>
              <a:t>.</a:t>
            </a:r>
            <a:r>
              <a:rPr lang="en-GB" sz="1800" dirty="0">
                <a:effectLst/>
                <a:latin typeface="CMR12"/>
              </a:rPr>
              <a:t>5 </a:t>
            </a:r>
            <a:r>
              <a:rPr lang="en-GB" sz="1800" dirty="0">
                <a:effectLst/>
                <a:latin typeface="NimbusRomNo9L"/>
              </a:rPr>
              <a:t>kpc, this corresponds to a physical size of </a:t>
            </a:r>
            <a:r>
              <a:rPr lang="en-GB" sz="1800" dirty="0">
                <a:effectLst/>
                <a:latin typeface="CMR12"/>
              </a:rPr>
              <a:t>24 </a:t>
            </a:r>
            <a:r>
              <a:rPr lang="en-GB" sz="1800" dirty="0">
                <a:effectLst/>
                <a:latin typeface="NimbusRomNo9L"/>
              </a:rPr>
              <a:t>pc and </a:t>
            </a:r>
            <a:r>
              <a:rPr lang="en-GB" sz="1800" dirty="0">
                <a:effectLst/>
                <a:latin typeface="CMR12"/>
              </a:rPr>
              <a:t>34 </a:t>
            </a:r>
            <a:r>
              <a:rPr lang="en-GB" sz="1800" dirty="0">
                <a:effectLst/>
                <a:latin typeface="NimbusRomNo9L"/>
              </a:rPr>
              <a:t>pc, respectively. The constraint is tighter on the eastern hotspot due to its higher statistical significance. </a:t>
            </a:r>
            <a:endParaRPr lang="en-GB" dirty="0"/>
          </a:p>
          <a:p>
            <a:r>
              <a:rPr lang="en-GB" sz="1800" dirty="0">
                <a:effectLst/>
                <a:latin typeface="NimbusRomNo9L"/>
              </a:rPr>
              <a:t>The VHE </a:t>
            </a:r>
            <a:r>
              <a:rPr lang="el-GR" sz="1800" dirty="0">
                <a:effectLst/>
                <a:latin typeface="CMMI12"/>
              </a:rPr>
              <a:t>γ</a:t>
            </a:r>
            <a:r>
              <a:rPr lang="el-GR" sz="1800" dirty="0">
                <a:effectLst/>
                <a:latin typeface="NimbusRomNo9L"/>
              </a:rPr>
              <a:t>-</a:t>
            </a:r>
            <a:r>
              <a:rPr lang="en-GB" sz="1800" dirty="0">
                <a:effectLst/>
                <a:latin typeface="NimbusRomNo9L"/>
              </a:rPr>
              <a:t>ray flux is consistent with a hard </a:t>
            </a:r>
            <a:r>
              <a:rPr lang="en-GB" sz="1800" dirty="0">
                <a:effectLst/>
                <a:latin typeface="CMMI12"/>
              </a:rPr>
              <a:t>E</a:t>
            </a:r>
            <a:r>
              <a:rPr lang="en-GB" sz="1800" dirty="0">
                <a:effectLst/>
                <a:latin typeface="CMSY8"/>
              </a:rPr>
              <a:t>−</a:t>
            </a:r>
            <a:r>
              <a:rPr lang="en-GB" sz="1800" dirty="0">
                <a:effectLst/>
                <a:latin typeface="CMR8"/>
              </a:rPr>
              <a:t>2 </a:t>
            </a:r>
            <a:r>
              <a:rPr lang="en-GB" sz="1800" dirty="0">
                <a:effectLst/>
                <a:latin typeface="NimbusRomNo9L"/>
              </a:rPr>
              <a:t>spectrum, though current data from HAWC </a:t>
            </a:r>
            <a:endParaRPr lang="en-GB" dirty="0"/>
          </a:p>
          <a:p>
            <a:r>
              <a:rPr lang="en-GB" sz="1800" dirty="0">
                <a:effectLst/>
                <a:latin typeface="NimbusRomNo9L"/>
              </a:rPr>
              <a:t>are not of sufficient significance to constrain the spectral index. Therefore we report the flux of both </a:t>
            </a:r>
            <a:endParaRPr lang="en-GB" dirty="0"/>
          </a:p>
          <a:p>
            <a:r>
              <a:rPr lang="en-GB" sz="1800" dirty="0">
                <a:effectLst/>
                <a:latin typeface="NimbusRomNo9L"/>
              </a:rPr>
              <a:t>hotspots at 20 </a:t>
            </a:r>
            <a:r>
              <a:rPr lang="en-GB" sz="1800" dirty="0" err="1">
                <a:effectLst/>
                <a:latin typeface="NimbusRomNo9L"/>
              </a:rPr>
              <a:t>TeV</a:t>
            </a:r>
            <a:r>
              <a:rPr lang="en-GB" sz="1800" dirty="0">
                <a:effectLst/>
                <a:latin typeface="NimbusRomNo9L"/>
              </a:rPr>
              <a:t>, where systematic uncertainties due to the choice of spectral model are mini- </a:t>
            </a:r>
            <a:endParaRPr lang="en-GB" dirty="0"/>
          </a:p>
          <a:p>
            <a:r>
              <a:rPr lang="en-GB" sz="1800" dirty="0" err="1">
                <a:effectLst/>
                <a:latin typeface="NimbusRomNo9L"/>
              </a:rPr>
              <a:t>mized</a:t>
            </a:r>
            <a:r>
              <a:rPr lang="en-GB" sz="1800" dirty="0">
                <a:effectLst/>
                <a:latin typeface="NimbusRomNo9L"/>
              </a:rPr>
              <a:t> and the sensitivity of HAWC is maximized. At e1, the VHE flux is </a:t>
            </a:r>
            <a:r>
              <a:rPr lang="en-GB" sz="1800" dirty="0">
                <a:effectLst/>
                <a:latin typeface="CMR12"/>
              </a:rPr>
              <a:t>2</a:t>
            </a:r>
            <a:r>
              <a:rPr lang="en-GB" sz="1800" dirty="0">
                <a:effectLst/>
                <a:latin typeface="CMMI12"/>
              </a:rPr>
              <a:t>.</a:t>
            </a:r>
            <a:r>
              <a:rPr lang="en-GB" sz="1800" dirty="0">
                <a:effectLst/>
                <a:latin typeface="CMR12"/>
              </a:rPr>
              <a:t>4</a:t>
            </a:r>
            <a:r>
              <a:rPr lang="en-GB" sz="1800" dirty="0">
                <a:effectLst/>
                <a:latin typeface="CMR8"/>
              </a:rPr>
              <a:t>+0</a:t>
            </a:r>
            <a:r>
              <a:rPr lang="en-GB" sz="1800" dirty="0">
                <a:effectLst/>
                <a:latin typeface="CMMI8"/>
              </a:rPr>
              <a:t>.</a:t>
            </a:r>
            <a:r>
              <a:rPr lang="en-GB" sz="1800" dirty="0">
                <a:effectLst/>
                <a:latin typeface="CMR8"/>
              </a:rPr>
              <a:t>6</a:t>
            </a:r>
            <a:r>
              <a:rPr lang="en-GB" sz="1800" dirty="0">
                <a:effectLst/>
                <a:latin typeface="CMR12"/>
              </a:rPr>
              <a:t>(</a:t>
            </a:r>
            <a:r>
              <a:rPr lang="en-GB" sz="1800" dirty="0">
                <a:effectLst/>
                <a:latin typeface="NimbusRomNo9L"/>
              </a:rPr>
              <a:t>stat.</a:t>
            </a:r>
            <a:r>
              <a:rPr lang="en-GB" sz="1800" dirty="0">
                <a:effectLst/>
                <a:latin typeface="CMR12"/>
              </a:rPr>
              <a:t>)</a:t>
            </a:r>
            <a:r>
              <a:rPr lang="en-GB" sz="1800" dirty="0">
                <a:effectLst/>
                <a:latin typeface="CMR8"/>
              </a:rPr>
              <a:t>+1</a:t>
            </a:r>
            <a:r>
              <a:rPr lang="en-GB" sz="1800" dirty="0">
                <a:effectLst/>
                <a:latin typeface="CMMI8"/>
              </a:rPr>
              <a:t>.</a:t>
            </a:r>
            <a:r>
              <a:rPr lang="en-GB" sz="1800" dirty="0">
                <a:effectLst/>
                <a:latin typeface="CMR8"/>
              </a:rPr>
              <a:t>3</a:t>
            </a:r>
            <a:r>
              <a:rPr lang="en-GB" sz="1800" dirty="0">
                <a:effectLst/>
                <a:latin typeface="CMR12"/>
              </a:rPr>
              <a:t>(</a:t>
            </a:r>
            <a:r>
              <a:rPr lang="en-GB" sz="1800" dirty="0">
                <a:effectLst/>
                <a:latin typeface="NimbusRomNo9L"/>
              </a:rPr>
              <a:t>syst.</a:t>
            </a:r>
            <a:r>
              <a:rPr lang="en-GB" sz="1800" dirty="0">
                <a:effectLst/>
                <a:latin typeface="CMR12"/>
              </a:rPr>
              <a:t>)</a:t>
            </a:r>
            <a:r>
              <a:rPr lang="en-GB" sz="1800" dirty="0">
                <a:effectLst/>
                <a:latin typeface="CMSY10"/>
              </a:rPr>
              <a:t>× </a:t>
            </a:r>
            <a:r>
              <a:rPr lang="en-GB" sz="1800" dirty="0">
                <a:effectLst/>
                <a:latin typeface="CMSY8"/>
              </a:rPr>
              <a:t>−</a:t>
            </a:r>
            <a:r>
              <a:rPr lang="en-GB" sz="1800" dirty="0">
                <a:effectLst/>
                <a:latin typeface="CMR8"/>
              </a:rPr>
              <a:t>0</a:t>
            </a:r>
            <a:r>
              <a:rPr lang="en-GB" sz="1800" dirty="0">
                <a:effectLst/>
                <a:latin typeface="CMMI8"/>
              </a:rPr>
              <a:t>.</a:t>
            </a:r>
            <a:r>
              <a:rPr lang="en-GB" sz="1800" dirty="0">
                <a:effectLst/>
                <a:latin typeface="CMR8"/>
              </a:rPr>
              <a:t>5 </a:t>
            </a:r>
            <a:r>
              <a:rPr lang="en-GB" sz="1800" dirty="0">
                <a:effectLst/>
                <a:latin typeface="CMSY8"/>
              </a:rPr>
              <a:t>−</a:t>
            </a:r>
            <a:r>
              <a:rPr lang="en-GB" sz="1800" dirty="0">
                <a:effectLst/>
                <a:latin typeface="CMR8"/>
              </a:rPr>
              <a:t>1</a:t>
            </a:r>
            <a:r>
              <a:rPr lang="en-GB" sz="1800" dirty="0">
                <a:effectLst/>
                <a:latin typeface="CMMI8"/>
              </a:rPr>
              <a:t>.</a:t>
            </a:r>
            <a:r>
              <a:rPr lang="en-GB" sz="1800" dirty="0">
                <a:effectLst/>
                <a:latin typeface="CMR8"/>
              </a:rPr>
              <a:t>3 </a:t>
            </a:r>
            <a:endParaRPr lang="en-GB" dirty="0"/>
          </a:p>
          <a:p>
            <a:r>
              <a:rPr lang="en-GB" sz="1800" dirty="0">
                <a:effectLst/>
                <a:latin typeface="CMR12"/>
              </a:rPr>
              <a:t>10</a:t>
            </a:r>
            <a:r>
              <a:rPr lang="en-GB" sz="1800" dirty="0">
                <a:effectLst/>
                <a:latin typeface="CMSY8"/>
              </a:rPr>
              <a:t>−</a:t>
            </a:r>
            <a:r>
              <a:rPr lang="en-GB" sz="1800" dirty="0">
                <a:effectLst/>
                <a:latin typeface="CMR8"/>
              </a:rPr>
              <a:t>16 </a:t>
            </a:r>
            <a:r>
              <a:rPr lang="en-GB" sz="1800" dirty="0">
                <a:effectLst/>
                <a:latin typeface="NimbusRomNo9L"/>
              </a:rPr>
              <a:t>TeV</a:t>
            </a:r>
            <a:r>
              <a:rPr lang="en-GB" sz="1800" dirty="0">
                <a:effectLst/>
                <a:latin typeface="CMSY8"/>
              </a:rPr>
              <a:t>−</a:t>
            </a:r>
            <a:r>
              <a:rPr lang="en-GB" sz="1800" dirty="0">
                <a:effectLst/>
                <a:latin typeface="CMR8"/>
              </a:rPr>
              <a:t>1 </a:t>
            </a:r>
            <a:r>
              <a:rPr lang="en-GB" sz="1800" dirty="0">
                <a:effectLst/>
                <a:latin typeface="NimbusRomNo9L"/>
              </a:rPr>
              <a:t>cm</a:t>
            </a:r>
            <a:r>
              <a:rPr lang="en-GB" sz="1800" dirty="0">
                <a:effectLst/>
                <a:latin typeface="CMSY8"/>
              </a:rPr>
              <a:t>−</a:t>
            </a:r>
            <a:r>
              <a:rPr lang="en-GB" sz="1800" dirty="0">
                <a:effectLst/>
                <a:latin typeface="CMR8"/>
              </a:rPr>
              <a:t>2 </a:t>
            </a:r>
            <a:r>
              <a:rPr lang="en-GB" sz="1800" dirty="0">
                <a:effectLst/>
                <a:latin typeface="NimbusRomNo9L"/>
              </a:rPr>
              <a:t>s</a:t>
            </a:r>
            <a:r>
              <a:rPr lang="en-GB" sz="1800" dirty="0">
                <a:effectLst/>
                <a:latin typeface="CMSY8"/>
              </a:rPr>
              <a:t>−</a:t>
            </a:r>
            <a:r>
              <a:rPr lang="en-GB" sz="1800" dirty="0">
                <a:effectLst/>
                <a:latin typeface="CMR8"/>
              </a:rPr>
              <a:t>1</a:t>
            </a:r>
            <a:r>
              <a:rPr lang="en-GB" sz="1800" dirty="0">
                <a:effectLst/>
                <a:latin typeface="NimbusRomNo9L"/>
              </a:rPr>
              <a:t>, and at w1 the flux is </a:t>
            </a:r>
            <a:r>
              <a:rPr lang="en-GB" sz="1800" dirty="0">
                <a:effectLst/>
                <a:latin typeface="CMR12"/>
              </a:rPr>
              <a:t>2</a:t>
            </a:r>
            <a:r>
              <a:rPr lang="en-GB" sz="1800" dirty="0">
                <a:effectLst/>
                <a:latin typeface="CMMI12"/>
              </a:rPr>
              <a:t>.</a:t>
            </a:r>
            <a:r>
              <a:rPr lang="en-GB" sz="1800" dirty="0">
                <a:effectLst/>
                <a:latin typeface="CMR12"/>
              </a:rPr>
              <a:t>1</a:t>
            </a:r>
            <a:r>
              <a:rPr lang="en-GB" sz="1800" dirty="0">
                <a:effectLst/>
                <a:latin typeface="CMR8"/>
              </a:rPr>
              <a:t>+0</a:t>
            </a:r>
            <a:r>
              <a:rPr lang="en-GB" sz="1800" dirty="0">
                <a:effectLst/>
                <a:latin typeface="CMMI8"/>
              </a:rPr>
              <a:t>.</a:t>
            </a:r>
            <a:r>
              <a:rPr lang="en-GB" sz="1800" dirty="0">
                <a:effectLst/>
                <a:latin typeface="CMR8"/>
              </a:rPr>
              <a:t>6</a:t>
            </a:r>
            <a:r>
              <a:rPr lang="en-GB" sz="1800" dirty="0">
                <a:effectLst/>
                <a:latin typeface="CMR12"/>
              </a:rPr>
              <a:t>(</a:t>
            </a:r>
            <a:r>
              <a:rPr lang="en-GB" sz="1800" dirty="0">
                <a:effectLst/>
                <a:latin typeface="NimbusRomNo9L"/>
              </a:rPr>
              <a:t>stat.</a:t>
            </a:r>
            <a:r>
              <a:rPr lang="en-GB" sz="1800" dirty="0">
                <a:effectLst/>
                <a:latin typeface="CMR12"/>
              </a:rPr>
              <a:t>)</a:t>
            </a:r>
            <a:r>
              <a:rPr lang="en-GB" sz="1800" dirty="0">
                <a:effectLst/>
                <a:latin typeface="CMR8"/>
              </a:rPr>
              <a:t>+1</a:t>
            </a:r>
            <a:r>
              <a:rPr lang="en-GB" sz="1800" dirty="0">
                <a:effectLst/>
                <a:latin typeface="CMMI8"/>
              </a:rPr>
              <a:t>.</a:t>
            </a:r>
            <a:r>
              <a:rPr lang="en-GB" sz="1800" dirty="0">
                <a:effectLst/>
                <a:latin typeface="CMR8"/>
              </a:rPr>
              <a:t>2</a:t>
            </a:r>
            <a:r>
              <a:rPr lang="en-GB" sz="1800" dirty="0">
                <a:effectLst/>
                <a:latin typeface="CMR12"/>
              </a:rPr>
              <a:t>(</a:t>
            </a:r>
            <a:r>
              <a:rPr lang="en-GB" sz="1800" dirty="0">
                <a:effectLst/>
                <a:latin typeface="NimbusRomNo9L"/>
              </a:rPr>
              <a:t>syst.</a:t>
            </a:r>
            <a:r>
              <a:rPr lang="en-GB" sz="1800" dirty="0">
                <a:effectLst/>
                <a:latin typeface="CMR12"/>
              </a:rPr>
              <a:t>) </a:t>
            </a:r>
            <a:r>
              <a:rPr lang="en-GB" sz="1800" dirty="0">
                <a:effectLst/>
                <a:latin typeface="CMSY10"/>
              </a:rPr>
              <a:t>× </a:t>
            </a:r>
            <a:r>
              <a:rPr lang="en-GB" sz="1800" dirty="0">
                <a:effectLst/>
                <a:latin typeface="CMR12"/>
              </a:rPr>
              <a:t>10</a:t>
            </a:r>
            <a:r>
              <a:rPr lang="en-GB" sz="1800" dirty="0">
                <a:effectLst/>
                <a:latin typeface="CMSY8"/>
              </a:rPr>
              <a:t>−</a:t>
            </a:r>
            <a:r>
              <a:rPr lang="en-GB" sz="1800" dirty="0">
                <a:effectLst/>
                <a:latin typeface="CMR8"/>
              </a:rPr>
              <a:t>16 </a:t>
            </a:r>
            <a:r>
              <a:rPr lang="en-GB" sz="1800" dirty="0">
                <a:effectLst/>
                <a:latin typeface="NimbusRomNo9L"/>
              </a:rPr>
              <a:t>TeV</a:t>
            </a:r>
            <a:r>
              <a:rPr lang="en-GB" sz="1800" dirty="0">
                <a:effectLst/>
                <a:latin typeface="CMSY8"/>
              </a:rPr>
              <a:t>−</a:t>
            </a:r>
            <a:r>
              <a:rPr lang="en-GB" sz="1800" dirty="0">
                <a:effectLst/>
                <a:latin typeface="CMR8"/>
              </a:rPr>
              <a:t>1 </a:t>
            </a:r>
            <a:r>
              <a:rPr lang="en-GB" sz="1800" dirty="0">
                <a:effectLst/>
                <a:latin typeface="NimbusRomNo9L"/>
              </a:rPr>
              <a:t>cm</a:t>
            </a:r>
            <a:r>
              <a:rPr lang="en-GB" sz="1800" dirty="0">
                <a:effectLst/>
                <a:latin typeface="CMSY8"/>
              </a:rPr>
              <a:t>−</a:t>
            </a:r>
            <a:r>
              <a:rPr lang="en-GB" sz="1800" dirty="0">
                <a:effectLst/>
                <a:latin typeface="CMR8"/>
              </a:rPr>
              <a:t>2 </a:t>
            </a:r>
            <a:r>
              <a:rPr lang="en-GB" sz="1800" dirty="0">
                <a:effectLst/>
                <a:latin typeface="NimbusRomNo9L"/>
              </a:rPr>
              <a:t>s</a:t>
            </a:r>
            <a:r>
              <a:rPr lang="en-GB" sz="1800" dirty="0">
                <a:effectLst/>
                <a:latin typeface="CMSY8"/>
              </a:rPr>
              <a:t>−</a:t>
            </a:r>
            <a:r>
              <a:rPr lang="en-GB" sz="1800" dirty="0">
                <a:effectLst/>
                <a:latin typeface="CMR8"/>
              </a:rPr>
              <a:t>1</a:t>
            </a:r>
            <a:r>
              <a:rPr lang="en-GB" sz="1800" dirty="0">
                <a:effectLst/>
                <a:latin typeface="NimbusRomNo9L"/>
              </a:rPr>
              <a:t>. </a:t>
            </a:r>
            <a:r>
              <a:rPr lang="en-GB" sz="1800" dirty="0">
                <a:effectLst/>
                <a:latin typeface="CMSY8"/>
              </a:rPr>
              <a:t>−</a:t>
            </a:r>
            <a:r>
              <a:rPr lang="en-GB" sz="1800" dirty="0">
                <a:effectLst/>
                <a:latin typeface="CMR8"/>
              </a:rPr>
              <a:t>0</a:t>
            </a:r>
            <a:r>
              <a:rPr lang="en-GB" sz="1800" dirty="0">
                <a:effectLst/>
                <a:latin typeface="CMMI8"/>
              </a:rPr>
              <a:t>.</a:t>
            </a:r>
            <a:r>
              <a:rPr lang="en-GB" sz="1800" dirty="0">
                <a:effectLst/>
                <a:latin typeface="CMR8"/>
              </a:rPr>
              <a:t>5 </a:t>
            </a:r>
            <a:r>
              <a:rPr lang="en-GB" sz="1800" dirty="0">
                <a:effectLst/>
                <a:latin typeface="CMSY8"/>
              </a:rPr>
              <a:t>−</a:t>
            </a:r>
            <a:r>
              <a:rPr lang="en-GB" sz="1800" dirty="0">
                <a:effectLst/>
                <a:latin typeface="CMR8"/>
              </a:rPr>
              <a:t>1</a:t>
            </a:r>
            <a:r>
              <a:rPr lang="en-GB" sz="1800" dirty="0">
                <a:effectLst/>
                <a:latin typeface="CMMI8"/>
              </a:rPr>
              <a:t>.</a:t>
            </a:r>
            <a:r>
              <a:rPr lang="en-GB" sz="1800" dirty="0">
                <a:effectLst/>
                <a:latin typeface="CMR8"/>
              </a:rPr>
              <a:t>2 </a:t>
            </a:r>
            <a:endParaRPr lang="en-GB" dirty="0"/>
          </a:p>
          <a:p>
            <a:r>
              <a:rPr lang="en-GB" sz="1800" dirty="0">
                <a:effectLst/>
                <a:latin typeface="NimbusRomNo9L"/>
              </a:rPr>
              <a:t>HAWC detects </a:t>
            </a:r>
            <a:r>
              <a:rPr lang="el-GR" sz="1800" dirty="0">
                <a:effectLst/>
                <a:latin typeface="CMMI12"/>
              </a:rPr>
              <a:t>γ </a:t>
            </a:r>
            <a:r>
              <a:rPr lang="en-GB" sz="1800" dirty="0">
                <a:effectLst/>
                <a:latin typeface="NimbusRomNo9L"/>
              </a:rPr>
              <a:t>rays from the interaction regions up to at least 25 </a:t>
            </a:r>
            <a:r>
              <a:rPr lang="en-GB" sz="1800" dirty="0" err="1">
                <a:effectLst/>
                <a:latin typeface="NimbusRomNo9L"/>
              </a:rPr>
              <a:t>TeV</a:t>
            </a:r>
            <a:r>
              <a:rPr lang="en-GB" sz="1800" dirty="0">
                <a:effectLst/>
                <a:latin typeface="NimbusRomNo9L"/>
              </a:rPr>
              <a:t>. The energies of these </a:t>
            </a:r>
            <a:r>
              <a:rPr lang="el-GR" sz="1800" dirty="0">
                <a:effectLst/>
                <a:latin typeface="CMMI12"/>
              </a:rPr>
              <a:t>γ </a:t>
            </a:r>
            <a:r>
              <a:rPr lang="en-GB" sz="1800" dirty="0">
                <a:effectLst/>
                <a:latin typeface="NimbusRomNo9L"/>
              </a:rPr>
              <a:t>rays are a factor of three to ten higher than previous measurements from </a:t>
            </a:r>
            <a:r>
              <a:rPr lang="en-GB" sz="1800" dirty="0" err="1">
                <a:effectLst/>
                <a:latin typeface="NimbusRomNo9L"/>
              </a:rPr>
              <a:t>microquasars</a:t>
            </a:r>
            <a:r>
              <a:rPr lang="en-GB" sz="1800" dirty="0">
                <a:effectLst/>
                <a:latin typeface="NimbusRomNo9L"/>
              </a:rPr>
              <a:t> 24,25. Since most </a:t>
            </a:r>
            <a:r>
              <a:rPr lang="el-GR" sz="1800" dirty="0">
                <a:effectLst/>
                <a:latin typeface="CMMI12"/>
              </a:rPr>
              <a:t>γ</a:t>
            </a:r>
            <a:r>
              <a:rPr lang="el-GR" sz="1800" dirty="0">
                <a:effectLst/>
                <a:latin typeface="NimbusRomNo9L"/>
              </a:rPr>
              <a:t>-</a:t>
            </a:r>
            <a:r>
              <a:rPr lang="en-GB" sz="1800" dirty="0">
                <a:effectLst/>
                <a:latin typeface="NimbusRomNo9L"/>
              </a:rPr>
              <a:t>ray telescopes are optimized for measurements below 10 </a:t>
            </a:r>
            <a:r>
              <a:rPr lang="en-GB" sz="1800" dirty="0" err="1">
                <a:effectLst/>
                <a:latin typeface="NimbusRomNo9L"/>
              </a:rPr>
              <a:t>TeV</a:t>
            </a:r>
            <a:r>
              <a:rPr lang="en-GB" sz="1800" dirty="0">
                <a:effectLst/>
                <a:latin typeface="NimbusRomNo9L"/>
              </a:rPr>
              <a:t>, this may explain why these photons were not observed in previous observational campaigns. </a:t>
            </a:r>
            <a:endParaRPr lang="en-GB" dirty="0"/>
          </a:p>
          <a:p>
            <a:endParaRPr lang="en-DE" dirty="0"/>
          </a:p>
        </p:txBody>
      </p:sp>
      <p:sp>
        <p:nvSpPr>
          <p:cNvPr id="4" name="Slide Number Placeholder 3"/>
          <p:cNvSpPr>
            <a:spLocks noGrp="1"/>
          </p:cNvSpPr>
          <p:nvPr>
            <p:ph type="sldNum"/>
          </p:nvPr>
        </p:nvSpPr>
        <p:spPr/>
        <p:txBody>
          <a:bodyPr/>
          <a:lstStyle/>
          <a:p>
            <a:pPr>
              <a:defRPr/>
            </a:pPr>
            <a:fld id="{BB548E44-E4DC-EB4B-BC01-F5753845D29B}" type="slidenum">
              <a:rPr lang="en-US" smtClean="0"/>
              <a:pPr>
                <a:defRPr/>
              </a:pPr>
              <a:t>7</a:t>
            </a:fld>
            <a:endParaRPr lang="en-US"/>
          </a:p>
        </p:txBody>
      </p:sp>
    </p:spTree>
    <p:extLst>
      <p:ext uri="{BB962C8B-B14F-4D97-AF65-F5344CB8AC3E}">
        <p14:creationId xmlns:p14="http://schemas.microsoft.com/office/powerpoint/2010/main" val="3824517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30000" dirty="0">
                <a:solidFill>
                  <a:schemeClr val="tx1"/>
                </a:solidFill>
              </a:rPr>
              <a:t>Leptonic model does a good job of explaining the gamma ray emission, requires ~0.5% of jet power going into electron acceleration.</a:t>
            </a:r>
          </a:p>
          <a:p>
            <a:endParaRPr lang="en-US" baseline="30000" dirty="0">
              <a:solidFill>
                <a:schemeClr val="tx1"/>
              </a:solidFill>
            </a:endParaRPr>
          </a:p>
          <a:p>
            <a:r>
              <a:rPr lang="en-US" baseline="30000" dirty="0">
                <a:solidFill>
                  <a:schemeClr val="tx1"/>
                </a:solidFill>
              </a:rPr>
              <a:t>In hadronic-only scenario protons of at least 250</a:t>
            </a:r>
            <a:r>
              <a:rPr lang="en-US" dirty="0">
                <a:solidFill>
                  <a:schemeClr val="tx1"/>
                </a:solidFill>
              </a:rPr>
              <a:t> </a:t>
            </a:r>
            <a:r>
              <a:rPr lang="en-US" baseline="30000" dirty="0" err="1">
                <a:solidFill>
                  <a:schemeClr val="tx1"/>
                </a:solidFill>
              </a:rPr>
              <a:t>TeV</a:t>
            </a:r>
            <a:r>
              <a:rPr lang="en-US" baseline="30000" dirty="0">
                <a:solidFill>
                  <a:schemeClr val="tx1"/>
                </a:solidFill>
              </a:rPr>
              <a:t> produce gamma in proton-proton interaction and secondary leptons radio and X-rays via synchrotron radiation. </a:t>
            </a:r>
          </a:p>
          <a:p>
            <a:endParaRPr lang="en-US" baseline="30000" dirty="0">
              <a:solidFill>
                <a:schemeClr val="tx1"/>
              </a:solidFill>
            </a:endParaRPr>
          </a:p>
          <a:p>
            <a:r>
              <a:rPr lang="en-US" baseline="30000" dirty="0">
                <a:solidFill>
                  <a:schemeClr val="tx1"/>
                </a:solidFill>
              </a:rPr>
              <a:t>Energy budget of 3 X 1050 erg ~100% of jet energy over 30000 year lifetime of SS 433 must go into accelerating protons to explain the observed gamma-ray emission. But do we really know the local gas density ? </a:t>
            </a:r>
          </a:p>
          <a:p>
            <a:endParaRPr lang="en-US" baseline="30000" dirty="0">
              <a:solidFill>
                <a:schemeClr val="tx1"/>
              </a:solidFill>
            </a:endParaRPr>
          </a:p>
          <a:p>
            <a:r>
              <a:rPr lang="en-US" baseline="30000" dirty="0">
                <a:solidFill>
                  <a:schemeClr val="tx1"/>
                </a:solidFill>
              </a:rPr>
              <a:t>Acceleration is occurring in the jets, not in the central binary:</a:t>
            </a:r>
          </a:p>
          <a:p>
            <a:r>
              <a:rPr lang="en-US" baseline="30000" dirty="0">
                <a:solidFill>
                  <a:schemeClr val="tx1"/>
                </a:solidFill>
              </a:rPr>
              <a:t>1.  Emission region is ~40 pc from central binary.</a:t>
            </a:r>
          </a:p>
          <a:p>
            <a:r>
              <a:rPr lang="en-US" baseline="30000" dirty="0">
                <a:solidFill>
                  <a:schemeClr val="tx1"/>
                </a:solidFill>
              </a:rPr>
              <a:t>2.  Diffusion length scale is ~35 pc at these energies, assuming ISM</a:t>
            </a:r>
          </a:p>
          <a:p>
            <a:r>
              <a:rPr lang="en-US" baseline="30000" dirty="0">
                <a:solidFill>
                  <a:schemeClr val="tx1"/>
                </a:solidFill>
              </a:rPr>
              <a:t>diffusion</a:t>
            </a:r>
            <a:r>
              <a:rPr lang="en-US" dirty="0">
                <a:solidFill>
                  <a:schemeClr val="tx1"/>
                </a:solidFill>
              </a:rPr>
              <a:t> </a:t>
            </a:r>
            <a:r>
              <a:rPr lang="en-US" baseline="30000" dirty="0">
                <a:solidFill>
                  <a:schemeClr val="tx1"/>
                </a:solidFill>
              </a:rPr>
              <a:t>coefficient </a:t>
            </a:r>
          </a:p>
          <a:p>
            <a:pPr marL="228600" indent="-228600">
              <a:buAutoNum type="arabicPeriod" startAt="3"/>
            </a:pPr>
            <a:r>
              <a:rPr lang="en-US" baseline="30000" dirty="0">
                <a:solidFill>
                  <a:schemeClr val="tx1"/>
                </a:solidFill>
              </a:rPr>
              <a:t>Advection length scale is ~4 pc.</a:t>
            </a:r>
          </a:p>
          <a:p>
            <a:pPr marL="228600" indent="-228600">
              <a:buAutoNum type="arabicPeriod" startAt="3"/>
            </a:pPr>
            <a:endParaRPr lang="en-US" baseline="30000" dirty="0">
              <a:solidFill>
                <a:schemeClr val="tx1"/>
              </a:solidFill>
            </a:endParaRPr>
          </a:p>
          <a:p>
            <a:r>
              <a:rPr lang="en-GB" sz="1800" dirty="0">
                <a:effectLst/>
                <a:latin typeface="NimbusRomNo9L"/>
              </a:rPr>
              <a:t>Spatial and spectral fits to SS 433 are performed in a </a:t>
            </a:r>
            <a:r>
              <a:rPr lang="en-GB" sz="1800" dirty="0" err="1">
                <a:effectLst/>
                <a:latin typeface="NimbusRomNo9L"/>
              </a:rPr>
              <a:t>semicircular</a:t>
            </a:r>
            <a:r>
              <a:rPr lang="en-GB" sz="1800" dirty="0">
                <a:effectLst/>
                <a:latin typeface="NimbusRomNo9L"/>
              </a:rPr>
              <a:t> region of interest (</a:t>
            </a:r>
            <a:r>
              <a:rPr lang="en-GB" sz="1800" dirty="0" err="1">
                <a:effectLst/>
                <a:latin typeface="NimbusRomNo9L"/>
              </a:rPr>
              <a:t>RoI</a:t>
            </a:r>
            <a:r>
              <a:rPr lang="en-GB" sz="1800" dirty="0">
                <a:effectLst/>
                <a:latin typeface="NimbusRomNo9L"/>
              </a:rPr>
              <a:t>) designed to mask out diffuse emission from the Galactic Plane. The </a:t>
            </a:r>
            <a:r>
              <a:rPr lang="en-GB" sz="1800" dirty="0" err="1">
                <a:effectLst/>
                <a:latin typeface="NimbusRomNo9L"/>
              </a:rPr>
              <a:t>RoI</a:t>
            </a:r>
            <a:r>
              <a:rPr lang="en-GB" sz="1800" dirty="0">
                <a:effectLst/>
                <a:latin typeface="NimbusRomNo9L"/>
              </a:rPr>
              <a:t> also removes significant spatially extended emission from the nearby </a:t>
            </a:r>
            <a:r>
              <a:rPr lang="el-GR" sz="1800" dirty="0">
                <a:effectLst/>
                <a:latin typeface="CMMI12"/>
              </a:rPr>
              <a:t>γ</a:t>
            </a:r>
            <a:r>
              <a:rPr lang="el-GR" sz="1800" dirty="0">
                <a:effectLst/>
                <a:latin typeface="NimbusRomNo9L"/>
              </a:rPr>
              <a:t>-</a:t>
            </a:r>
            <a:r>
              <a:rPr lang="en-GB" sz="1800" dirty="0">
                <a:effectLst/>
                <a:latin typeface="NimbusRomNo9L"/>
              </a:rPr>
              <a:t>ray source MGRO J1908+06. The spatial </a:t>
            </a:r>
            <a:r>
              <a:rPr lang="en-GB" sz="1800" dirty="0" err="1">
                <a:effectLst/>
                <a:latin typeface="NimbusRomNo9L"/>
              </a:rPr>
              <a:t>distribu</a:t>
            </a:r>
            <a:r>
              <a:rPr lang="en-GB" sz="1800" dirty="0">
                <a:effectLst/>
                <a:latin typeface="NimbusRomNo9L"/>
              </a:rPr>
              <a:t>- </a:t>
            </a:r>
            <a:r>
              <a:rPr lang="en-GB" sz="1800" dirty="0" err="1">
                <a:effectLst/>
                <a:latin typeface="NimbusRomNo9L"/>
              </a:rPr>
              <a:t>tion</a:t>
            </a:r>
            <a:r>
              <a:rPr lang="en-GB" sz="1800" dirty="0">
                <a:effectLst/>
                <a:latin typeface="NimbusRomNo9L"/>
              </a:rPr>
              <a:t> and spectrum of </a:t>
            </a:r>
            <a:r>
              <a:rPr lang="el-GR" sz="1800" dirty="0">
                <a:effectLst/>
                <a:latin typeface="CMMI12"/>
              </a:rPr>
              <a:t>γ </a:t>
            </a:r>
            <a:r>
              <a:rPr lang="en-GB" sz="1800" dirty="0">
                <a:effectLst/>
                <a:latin typeface="NimbusRomNo9L"/>
              </a:rPr>
              <a:t>rays from MGRO J1908+06 are fit using an electron diffusion model 23, and point-like sources </a:t>
            </a:r>
            <a:r>
              <a:rPr lang="en-GB" sz="1800" dirty="0" err="1">
                <a:effectLst/>
                <a:latin typeface="NimbusRomNo9L"/>
              </a:rPr>
              <a:t>centered</a:t>
            </a:r>
            <a:r>
              <a:rPr lang="en-GB" sz="1800" dirty="0">
                <a:effectLst/>
                <a:latin typeface="NimbusRomNo9L"/>
              </a:rPr>
              <a:t> on e1 and w1 are fit on top of this extended emission. As a system- </a:t>
            </a:r>
            <a:r>
              <a:rPr lang="en-GB" sz="1800" dirty="0" err="1">
                <a:effectLst/>
                <a:latin typeface="NimbusRomNo9L"/>
              </a:rPr>
              <a:t>atic</a:t>
            </a:r>
            <a:r>
              <a:rPr lang="en-GB" sz="1800" dirty="0">
                <a:effectLst/>
                <a:latin typeface="NimbusRomNo9L"/>
              </a:rPr>
              <a:t> check, the regions are also fit using X-ray spatial templates and extended Gaussian functions. Neither improves the statistical significance of the fits. Upper limits on the angular size of the emission regions are </a:t>
            </a:r>
            <a:r>
              <a:rPr lang="en-GB" sz="1800" dirty="0">
                <a:effectLst/>
                <a:latin typeface="CMR12"/>
              </a:rPr>
              <a:t>0</a:t>
            </a:r>
            <a:r>
              <a:rPr lang="en-GB" sz="1800" dirty="0">
                <a:effectLst/>
                <a:latin typeface="CMMI12"/>
              </a:rPr>
              <a:t>.</a:t>
            </a:r>
            <a:r>
              <a:rPr lang="en-GB" sz="1800" dirty="0">
                <a:effectLst/>
                <a:latin typeface="CMR12"/>
              </a:rPr>
              <a:t>25</a:t>
            </a:r>
            <a:r>
              <a:rPr lang="en-GB" sz="1800" dirty="0">
                <a:effectLst/>
                <a:latin typeface="CMSY8"/>
              </a:rPr>
              <a:t>◦ </a:t>
            </a:r>
            <a:r>
              <a:rPr lang="en-GB" sz="1800" dirty="0">
                <a:effectLst/>
                <a:latin typeface="NimbusRomNo9L"/>
              </a:rPr>
              <a:t>for the east hotspot and </a:t>
            </a:r>
            <a:r>
              <a:rPr lang="en-GB" sz="1800" dirty="0">
                <a:effectLst/>
                <a:latin typeface="CMR12"/>
              </a:rPr>
              <a:t>0</a:t>
            </a:r>
            <a:r>
              <a:rPr lang="en-GB" sz="1800" dirty="0">
                <a:effectLst/>
                <a:latin typeface="CMMI12"/>
              </a:rPr>
              <a:t>.</a:t>
            </a:r>
            <a:r>
              <a:rPr lang="en-GB" sz="1800" dirty="0">
                <a:effectLst/>
                <a:latin typeface="CMR12"/>
              </a:rPr>
              <a:t>35</a:t>
            </a:r>
            <a:r>
              <a:rPr lang="en-GB" sz="1800" dirty="0">
                <a:effectLst/>
                <a:latin typeface="CMSY8"/>
              </a:rPr>
              <a:t>◦ </a:t>
            </a:r>
            <a:r>
              <a:rPr lang="en-GB" sz="1800" dirty="0">
                <a:effectLst/>
                <a:latin typeface="NimbusRomNo9L"/>
              </a:rPr>
              <a:t>for the west hotspot at 90% confidence. </a:t>
            </a:r>
            <a:endParaRPr lang="en-GB" dirty="0"/>
          </a:p>
          <a:p>
            <a:r>
              <a:rPr lang="en-GB" sz="1800" dirty="0">
                <a:effectLst/>
                <a:latin typeface="NimbusRomNo9L"/>
              </a:rPr>
              <a:t>3 </a:t>
            </a:r>
            <a:endParaRPr lang="en-GB" dirty="0"/>
          </a:p>
          <a:p>
            <a:r>
              <a:rPr lang="en-GB" sz="1800" dirty="0">
                <a:effectLst/>
                <a:latin typeface="NimbusRomNo9L"/>
              </a:rPr>
              <a:t>Given the distance to the source of </a:t>
            </a:r>
            <a:r>
              <a:rPr lang="en-GB" sz="1800" dirty="0">
                <a:effectLst/>
                <a:latin typeface="CMR12"/>
              </a:rPr>
              <a:t>5</a:t>
            </a:r>
            <a:r>
              <a:rPr lang="en-GB" sz="1800" dirty="0">
                <a:effectLst/>
                <a:latin typeface="CMMI12"/>
              </a:rPr>
              <a:t>.</a:t>
            </a:r>
            <a:r>
              <a:rPr lang="en-GB" sz="1800" dirty="0">
                <a:effectLst/>
                <a:latin typeface="CMR12"/>
              </a:rPr>
              <a:t>5 </a:t>
            </a:r>
            <a:r>
              <a:rPr lang="en-GB" sz="1800" dirty="0">
                <a:effectLst/>
                <a:latin typeface="NimbusRomNo9L"/>
              </a:rPr>
              <a:t>kpc, this corresponds to a physical size of </a:t>
            </a:r>
            <a:r>
              <a:rPr lang="en-GB" sz="1800" dirty="0">
                <a:effectLst/>
                <a:latin typeface="CMR12"/>
              </a:rPr>
              <a:t>24 </a:t>
            </a:r>
            <a:r>
              <a:rPr lang="en-GB" sz="1800" dirty="0">
                <a:effectLst/>
                <a:latin typeface="NimbusRomNo9L"/>
              </a:rPr>
              <a:t>pc and </a:t>
            </a:r>
            <a:r>
              <a:rPr lang="en-GB" sz="1800" dirty="0">
                <a:effectLst/>
                <a:latin typeface="CMR12"/>
              </a:rPr>
              <a:t>34 </a:t>
            </a:r>
            <a:r>
              <a:rPr lang="en-GB" sz="1800" dirty="0">
                <a:effectLst/>
                <a:latin typeface="NimbusRomNo9L"/>
              </a:rPr>
              <a:t>pc, respectively. The constraint is tighter on the eastern hotspot due to its higher statistical significance. </a:t>
            </a:r>
            <a:endParaRPr lang="en-GB" dirty="0"/>
          </a:p>
          <a:p>
            <a:r>
              <a:rPr lang="en-GB" sz="1800" dirty="0">
                <a:effectLst/>
                <a:latin typeface="NimbusRomNo9L"/>
              </a:rPr>
              <a:t>The VHE </a:t>
            </a:r>
            <a:r>
              <a:rPr lang="el-GR" sz="1800" dirty="0">
                <a:effectLst/>
                <a:latin typeface="CMMI12"/>
              </a:rPr>
              <a:t>γ</a:t>
            </a:r>
            <a:r>
              <a:rPr lang="el-GR" sz="1800" dirty="0">
                <a:effectLst/>
                <a:latin typeface="NimbusRomNo9L"/>
              </a:rPr>
              <a:t>-</a:t>
            </a:r>
            <a:r>
              <a:rPr lang="en-GB" sz="1800" dirty="0">
                <a:effectLst/>
                <a:latin typeface="NimbusRomNo9L"/>
              </a:rPr>
              <a:t>ray flux is consistent with a hard </a:t>
            </a:r>
            <a:r>
              <a:rPr lang="en-GB" sz="1800" dirty="0">
                <a:effectLst/>
                <a:latin typeface="CMMI12"/>
              </a:rPr>
              <a:t>E</a:t>
            </a:r>
            <a:r>
              <a:rPr lang="en-GB" sz="1800" dirty="0">
                <a:effectLst/>
                <a:latin typeface="CMSY8"/>
              </a:rPr>
              <a:t>−</a:t>
            </a:r>
            <a:r>
              <a:rPr lang="en-GB" sz="1800" dirty="0">
                <a:effectLst/>
                <a:latin typeface="CMR8"/>
              </a:rPr>
              <a:t>2 </a:t>
            </a:r>
            <a:r>
              <a:rPr lang="en-GB" sz="1800" dirty="0">
                <a:effectLst/>
                <a:latin typeface="NimbusRomNo9L"/>
              </a:rPr>
              <a:t>spectrum, though current data from HAWC </a:t>
            </a:r>
            <a:endParaRPr lang="en-GB" dirty="0"/>
          </a:p>
          <a:p>
            <a:r>
              <a:rPr lang="en-GB" sz="1800" dirty="0">
                <a:effectLst/>
                <a:latin typeface="NimbusRomNo9L"/>
              </a:rPr>
              <a:t>are not of sufficient significance to constrain the spectral index. Therefore we report the flux of both </a:t>
            </a:r>
            <a:endParaRPr lang="en-GB" dirty="0"/>
          </a:p>
          <a:p>
            <a:r>
              <a:rPr lang="en-GB" sz="1800" dirty="0">
                <a:effectLst/>
                <a:latin typeface="NimbusRomNo9L"/>
              </a:rPr>
              <a:t>hotspots at 20 </a:t>
            </a:r>
            <a:r>
              <a:rPr lang="en-GB" sz="1800" dirty="0" err="1">
                <a:effectLst/>
                <a:latin typeface="NimbusRomNo9L"/>
              </a:rPr>
              <a:t>TeV</a:t>
            </a:r>
            <a:r>
              <a:rPr lang="en-GB" sz="1800" dirty="0">
                <a:effectLst/>
                <a:latin typeface="NimbusRomNo9L"/>
              </a:rPr>
              <a:t>, where systematic uncertainties due to the choice of spectral model are mini- </a:t>
            </a:r>
            <a:endParaRPr lang="en-GB" dirty="0"/>
          </a:p>
          <a:p>
            <a:r>
              <a:rPr lang="en-GB" sz="1800" dirty="0" err="1">
                <a:effectLst/>
                <a:latin typeface="NimbusRomNo9L"/>
              </a:rPr>
              <a:t>mized</a:t>
            </a:r>
            <a:r>
              <a:rPr lang="en-GB" sz="1800" dirty="0">
                <a:effectLst/>
                <a:latin typeface="NimbusRomNo9L"/>
              </a:rPr>
              <a:t> and the sensitivity of HAWC is maximized. At e1, the VHE flux is </a:t>
            </a:r>
            <a:r>
              <a:rPr lang="en-GB" sz="1800" dirty="0">
                <a:effectLst/>
                <a:latin typeface="CMR12"/>
              </a:rPr>
              <a:t>2</a:t>
            </a:r>
            <a:r>
              <a:rPr lang="en-GB" sz="1800" dirty="0">
                <a:effectLst/>
                <a:latin typeface="CMMI12"/>
              </a:rPr>
              <a:t>.</a:t>
            </a:r>
            <a:r>
              <a:rPr lang="en-GB" sz="1800" dirty="0">
                <a:effectLst/>
                <a:latin typeface="CMR12"/>
              </a:rPr>
              <a:t>4</a:t>
            </a:r>
            <a:r>
              <a:rPr lang="en-GB" sz="1800" dirty="0">
                <a:effectLst/>
                <a:latin typeface="CMR8"/>
              </a:rPr>
              <a:t>+0</a:t>
            </a:r>
            <a:r>
              <a:rPr lang="en-GB" sz="1800" dirty="0">
                <a:effectLst/>
                <a:latin typeface="CMMI8"/>
              </a:rPr>
              <a:t>.</a:t>
            </a:r>
            <a:r>
              <a:rPr lang="en-GB" sz="1800" dirty="0">
                <a:effectLst/>
                <a:latin typeface="CMR8"/>
              </a:rPr>
              <a:t>6</a:t>
            </a:r>
            <a:r>
              <a:rPr lang="en-GB" sz="1800" dirty="0">
                <a:effectLst/>
                <a:latin typeface="CMR12"/>
              </a:rPr>
              <a:t>(</a:t>
            </a:r>
            <a:r>
              <a:rPr lang="en-GB" sz="1800" dirty="0">
                <a:effectLst/>
                <a:latin typeface="NimbusRomNo9L"/>
              </a:rPr>
              <a:t>stat.</a:t>
            </a:r>
            <a:r>
              <a:rPr lang="en-GB" sz="1800" dirty="0">
                <a:effectLst/>
                <a:latin typeface="CMR12"/>
              </a:rPr>
              <a:t>)</a:t>
            </a:r>
            <a:r>
              <a:rPr lang="en-GB" sz="1800" dirty="0">
                <a:effectLst/>
                <a:latin typeface="CMR8"/>
              </a:rPr>
              <a:t>+1</a:t>
            </a:r>
            <a:r>
              <a:rPr lang="en-GB" sz="1800" dirty="0">
                <a:effectLst/>
                <a:latin typeface="CMMI8"/>
              </a:rPr>
              <a:t>.</a:t>
            </a:r>
            <a:r>
              <a:rPr lang="en-GB" sz="1800" dirty="0">
                <a:effectLst/>
                <a:latin typeface="CMR8"/>
              </a:rPr>
              <a:t>3</a:t>
            </a:r>
            <a:r>
              <a:rPr lang="en-GB" sz="1800" dirty="0">
                <a:effectLst/>
                <a:latin typeface="CMR12"/>
              </a:rPr>
              <a:t>(</a:t>
            </a:r>
            <a:r>
              <a:rPr lang="en-GB" sz="1800" dirty="0">
                <a:effectLst/>
                <a:latin typeface="NimbusRomNo9L"/>
              </a:rPr>
              <a:t>syst.</a:t>
            </a:r>
            <a:r>
              <a:rPr lang="en-GB" sz="1800" dirty="0">
                <a:effectLst/>
                <a:latin typeface="CMR12"/>
              </a:rPr>
              <a:t>)</a:t>
            </a:r>
            <a:r>
              <a:rPr lang="en-GB" sz="1800" dirty="0">
                <a:effectLst/>
                <a:latin typeface="CMSY10"/>
              </a:rPr>
              <a:t>× </a:t>
            </a:r>
            <a:r>
              <a:rPr lang="en-GB" sz="1800" dirty="0">
                <a:effectLst/>
                <a:latin typeface="CMSY8"/>
              </a:rPr>
              <a:t>−</a:t>
            </a:r>
            <a:r>
              <a:rPr lang="en-GB" sz="1800" dirty="0">
                <a:effectLst/>
                <a:latin typeface="CMR8"/>
              </a:rPr>
              <a:t>0</a:t>
            </a:r>
            <a:r>
              <a:rPr lang="en-GB" sz="1800" dirty="0">
                <a:effectLst/>
                <a:latin typeface="CMMI8"/>
              </a:rPr>
              <a:t>.</a:t>
            </a:r>
            <a:r>
              <a:rPr lang="en-GB" sz="1800" dirty="0">
                <a:effectLst/>
                <a:latin typeface="CMR8"/>
              </a:rPr>
              <a:t>5 </a:t>
            </a:r>
            <a:r>
              <a:rPr lang="en-GB" sz="1800" dirty="0">
                <a:effectLst/>
                <a:latin typeface="CMSY8"/>
              </a:rPr>
              <a:t>−</a:t>
            </a:r>
            <a:r>
              <a:rPr lang="en-GB" sz="1800" dirty="0">
                <a:effectLst/>
                <a:latin typeface="CMR8"/>
              </a:rPr>
              <a:t>1</a:t>
            </a:r>
            <a:r>
              <a:rPr lang="en-GB" sz="1800" dirty="0">
                <a:effectLst/>
                <a:latin typeface="CMMI8"/>
              </a:rPr>
              <a:t>.</a:t>
            </a:r>
            <a:r>
              <a:rPr lang="en-GB" sz="1800" dirty="0">
                <a:effectLst/>
                <a:latin typeface="CMR8"/>
              </a:rPr>
              <a:t>3 </a:t>
            </a:r>
            <a:endParaRPr lang="en-GB" dirty="0"/>
          </a:p>
          <a:p>
            <a:r>
              <a:rPr lang="en-GB" sz="1800" dirty="0">
                <a:effectLst/>
                <a:latin typeface="CMR12"/>
              </a:rPr>
              <a:t>10</a:t>
            </a:r>
            <a:r>
              <a:rPr lang="en-GB" sz="1800" dirty="0">
                <a:effectLst/>
                <a:latin typeface="CMSY8"/>
              </a:rPr>
              <a:t>−</a:t>
            </a:r>
            <a:r>
              <a:rPr lang="en-GB" sz="1800" dirty="0">
                <a:effectLst/>
                <a:latin typeface="CMR8"/>
              </a:rPr>
              <a:t>16 </a:t>
            </a:r>
            <a:r>
              <a:rPr lang="en-GB" sz="1800" dirty="0">
                <a:effectLst/>
                <a:latin typeface="NimbusRomNo9L"/>
              </a:rPr>
              <a:t>TeV</a:t>
            </a:r>
            <a:r>
              <a:rPr lang="en-GB" sz="1800" dirty="0">
                <a:effectLst/>
                <a:latin typeface="CMSY8"/>
              </a:rPr>
              <a:t>−</a:t>
            </a:r>
            <a:r>
              <a:rPr lang="en-GB" sz="1800" dirty="0">
                <a:effectLst/>
                <a:latin typeface="CMR8"/>
              </a:rPr>
              <a:t>1 </a:t>
            </a:r>
            <a:r>
              <a:rPr lang="en-GB" sz="1800" dirty="0">
                <a:effectLst/>
                <a:latin typeface="NimbusRomNo9L"/>
              </a:rPr>
              <a:t>cm</a:t>
            </a:r>
            <a:r>
              <a:rPr lang="en-GB" sz="1800" dirty="0">
                <a:effectLst/>
                <a:latin typeface="CMSY8"/>
              </a:rPr>
              <a:t>−</a:t>
            </a:r>
            <a:r>
              <a:rPr lang="en-GB" sz="1800" dirty="0">
                <a:effectLst/>
                <a:latin typeface="CMR8"/>
              </a:rPr>
              <a:t>2 </a:t>
            </a:r>
            <a:r>
              <a:rPr lang="en-GB" sz="1800" dirty="0">
                <a:effectLst/>
                <a:latin typeface="NimbusRomNo9L"/>
              </a:rPr>
              <a:t>s</a:t>
            </a:r>
            <a:r>
              <a:rPr lang="en-GB" sz="1800" dirty="0">
                <a:effectLst/>
                <a:latin typeface="CMSY8"/>
              </a:rPr>
              <a:t>−</a:t>
            </a:r>
            <a:r>
              <a:rPr lang="en-GB" sz="1800" dirty="0">
                <a:effectLst/>
                <a:latin typeface="CMR8"/>
              </a:rPr>
              <a:t>1</a:t>
            </a:r>
            <a:r>
              <a:rPr lang="en-GB" sz="1800" dirty="0">
                <a:effectLst/>
                <a:latin typeface="NimbusRomNo9L"/>
              </a:rPr>
              <a:t>, and at w1 the flux is </a:t>
            </a:r>
            <a:r>
              <a:rPr lang="en-GB" sz="1800" dirty="0">
                <a:effectLst/>
                <a:latin typeface="CMR12"/>
              </a:rPr>
              <a:t>2</a:t>
            </a:r>
            <a:r>
              <a:rPr lang="en-GB" sz="1800" dirty="0">
                <a:effectLst/>
                <a:latin typeface="CMMI12"/>
              </a:rPr>
              <a:t>.</a:t>
            </a:r>
            <a:r>
              <a:rPr lang="en-GB" sz="1800" dirty="0">
                <a:effectLst/>
                <a:latin typeface="CMR12"/>
              </a:rPr>
              <a:t>1</a:t>
            </a:r>
            <a:r>
              <a:rPr lang="en-GB" sz="1800" dirty="0">
                <a:effectLst/>
                <a:latin typeface="CMR8"/>
              </a:rPr>
              <a:t>+0</a:t>
            </a:r>
            <a:r>
              <a:rPr lang="en-GB" sz="1800" dirty="0">
                <a:effectLst/>
                <a:latin typeface="CMMI8"/>
              </a:rPr>
              <a:t>.</a:t>
            </a:r>
            <a:r>
              <a:rPr lang="en-GB" sz="1800" dirty="0">
                <a:effectLst/>
                <a:latin typeface="CMR8"/>
              </a:rPr>
              <a:t>6</a:t>
            </a:r>
            <a:r>
              <a:rPr lang="en-GB" sz="1800" dirty="0">
                <a:effectLst/>
                <a:latin typeface="CMR12"/>
              </a:rPr>
              <a:t>(</a:t>
            </a:r>
            <a:r>
              <a:rPr lang="en-GB" sz="1800" dirty="0">
                <a:effectLst/>
                <a:latin typeface="NimbusRomNo9L"/>
              </a:rPr>
              <a:t>stat.</a:t>
            </a:r>
            <a:r>
              <a:rPr lang="en-GB" sz="1800" dirty="0">
                <a:effectLst/>
                <a:latin typeface="CMR12"/>
              </a:rPr>
              <a:t>)</a:t>
            </a:r>
            <a:r>
              <a:rPr lang="en-GB" sz="1800" dirty="0">
                <a:effectLst/>
                <a:latin typeface="CMR8"/>
              </a:rPr>
              <a:t>+1</a:t>
            </a:r>
            <a:r>
              <a:rPr lang="en-GB" sz="1800" dirty="0">
                <a:effectLst/>
                <a:latin typeface="CMMI8"/>
              </a:rPr>
              <a:t>.</a:t>
            </a:r>
            <a:r>
              <a:rPr lang="en-GB" sz="1800" dirty="0">
                <a:effectLst/>
                <a:latin typeface="CMR8"/>
              </a:rPr>
              <a:t>2</a:t>
            </a:r>
            <a:r>
              <a:rPr lang="en-GB" sz="1800" dirty="0">
                <a:effectLst/>
                <a:latin typeface="CMR12"/>
              </a:rPr>
              <a:t>(</a:t>
            </a:r>
            <a:r>
              <a:rPr lang="en-GB" sz="1800" dirty="0">
                <a:effectLst/>
                <a:latin typeface="NimbusRomNo9L"/>
              </a:rPr>
              <a:t>syst.</a:t>
            </a:r>
            <a:r>
              <a:rPr lang="en-GB" sz="1800" dirty="0">
                <a:effectLst/>
                <a:latin typeface="CMR12"/>
              </a:rPr>
              <a:t>) </a:t>
            </a:r>
            <a:r>
              <a:rPr lang="en-GB" sz="1800" dirty="0">
                <a:effectLst/>
                <a:latin typeface="CMSY10"/>
              </a:rPr>
              <a:t>× </a:t>
            </a:r>
            <a:r>
              <a:rPr lang="en-GB" sz="1800" dirty="0">
                <a:effectLst/>
                <a:latin typeface="CMR12"/>
              </a:rPr>
              <a:t>10</a:t>
            </a:r>
            <a:r>
              <a:rPr lang="en-GB" sz="1800" dirty="0">
                <a:effectLst/>
                <a:latin typeface="CMSY8"/>
              </a:rPr>
              <a:t>−</a:t>
            </a:r>
            <a:r>
              <a:rPr lang="en-GB" sz="1800" dirty="0">
                <a:effectLst/>
                <a:latin typeface="CMR8"/>
              </a:rPr>
              <a:t>16 </a:t>
            </a:r>
            <a:r>
              <a:rPr lang="en-GB" sz="1800" dirty="0">
                <a:effectLst/>
                <a:latin typeface="NimbusRomNo9L"/>
              </a:rPr>
              <a:t>TeV</a:t>
            </a:r>
            <a:r>
              <a:rPr lang="en-GB" sz="1800" dirty="0">
                <a:effectLst/>
                <a:latin typeface="CMSY8"/>
              </a:rPr>
              <a:t>−</a:t>
            </a:r>
            <a:r>
              <a:rPr lang="en-GB" sz="1800" dirty="0">
                <a:effectLst/>
                <a:latin typeface="CMR8"/>
              </a:rPr>
              <a:t>1 </a:t>
            </a:r>
            <a:r>
              <a:rPr lang="en-GB" sz="1800" dirty="0">
                <a:effectLst/>
                <a:latin typeface="NimbusRomNo9L"/>
              </a:rPr>
              <a:t>cm</a:t>
            </a:r>
            <a:r>
              <a:rPr lang="en-GB" sz="1800" dirty="0">
                <a:effectLst/>
                <a:latin typeface="CMSY8"/>
              </a:rPr>
              <a:t>−</a:t>
            </a:r>
            <a:r>
              <a:rPr lang="en-GB" sz="1800" dirty="0">
                <a:effectLst/>
                <a:latin typeface="CMR8"/>
              </a:rPr>
              <a:t>2 </a:t>
            </a:r>
            <a:r>
              <a:rPr lang="en-GB" sz="1800" dirty="0">
                <a:effectLst/>
                <a:latin typeface="NimbusRomNo9L"/>
              </a:rPr>
              <a:t>s</a:t>
            </a:r>
            <a:r>
              <a:rPr lang="en-GB" sz="1800" dirty="0">
                <a:effectLst/>
                <a:latin typeface="CMSY8"/>
              </a:rPr>
              <a:t>−</a:t>
            </a:r>
            <a:r>
              <a:rPr lang="en-GB" sz="1800" dirty="0">
                <a:effectLst/>
                <a:latin typeface="CMR8"/>
              </a:rPr>
              <a:t>1</a:t>
            </a:r>
            <a:r>
              <a:rPr lang="en-GB" sz="1800" dirty="0">
                <a:effectLst/>
                <a:latin typeface="NimbusRomNo9L"/>
              </a:rPr>
              <a:t>. </a:t>
            </a:r>
            <a:r>
              <a:rPr lang="en-GB" sz="1800" dirty="0">
                <a:effectLst/>
                <a:latin typeface="CMSY8"/>
              </a:rPr>
              <a:t>−</a:t>
            </a:r>
            <a:r>
              <a:rPr lang="en-GB" sz="1800" dirty="0">
                <a:effectLst/>
                <a:latin typeface="CMR8"/>
              </a:rPr>
              <a:t>0</a:t>
            </a:r>
            <a:r>
              <a:rPr lang="en-GB" sz="1800" dirty="0">
                <a:effectLst/>
                <a:latin typeface="CMMI8"/>
              </a:rPr>
              <a:t>.</a:t>
            </a:r>
            <a:r>
              <a:rPr lang="en-GB" sz="1800" dirty="0">
                <a:effectLst/>
                <a:latin typeface="CMR8"/>
              </a:rPr>
              <a:t>5 </a:t>
            </a:r>
            <a:r>
              <a:rPr lang="en-GB" sz="1800" dirty="0">
                <a:effectLst/>
                <a:latin typeface="CMSY8"/>
              </a:rPr>
              <a:t>−</a:t>
            </a:r>
            <a:r>
              <a:rPr lang="en-GB" sz="1800" dirty="0">
                <a:effectLst/>
                <a:latin typeface="CMR8"/>
              </a:rPr>
              <a:t>1</a:t>
            </a:r>
            <a:r>
              <a:rPr lang="en-GB" sz="1800" dirty="0">
                <a:effectLst/>
                <a:latin typeface="CMMI8"/>
              </a:rPr>
              <a:t>.</a:t>
            </a:r>
            <a:r>
              <a:rPr lang="en-GB" sz="1800" dirty="0">
                <a:effectLst/>
                <a:latin typeface="CMR8"/>
              </a:rPr>
              <a:t>2 </a:t>
            </a:r>
            <a:endParaRPr lang="en-GB" dirty="0"/>
          </a:p>
          <a:p>
            <a:r>
              <a:rPr lang="en-GB" sz="1800" dirty="0">
                <a:effectLst/>
                <a:latin typeface="NimbusRomNo9L"/>
              </a:rPr>
              <a:t>HAWC detects </a:t>
            </a:r>
            <a:r>
              <a:rPr lang="el-GR" sz="1800" dirty="0">
                <a:effectLst/>
                <a:latin typeface="CMMI12"/>
              </a:rPr>
              <a:t>γ </a:t>
            </a:r>
            <a:r>
              <a:rPr lang="en-GB" sz="1800" dirty="0">
                <a:effectLst/>
                <a:latin typeface="NimbusRomNo9L"/>
              </a:rPr>
              <a:t>rays from the interaction regions up to at least 25 </a:t>
            </a:r>
            <a:r>
              <a:rPr lang="en-GB" sz="1800" dirty="0" err="1">
                <a:effectLst/>
                <a:latin typeface="NimbusRomNo9L"/>
              </a:rPr>
              <a:t>TeV</a:t>
            </a:r>
            <a:r>
              <a:rPr lang="en-GB" sz="1800" dirty="0">
                <a:effectLst/>
                <a:latin typeface="NimbusRomNo9L"/>
              </a:rPr>
              <a:t>. The energies of these </a:t>
            </a:r>
            <a:r>
              <a:rPr lang="el-GR" sz="1800" dirty="0">
                <a:effectLst/>
                <a:latin typeface="CMMI12"/>
              </a:rPr>
              <a:t>γ </a:t>
            </a:r>
            <a:r>
              <a:rPr lang="en-GB" sz="1800" dirty="0">
                <a:effectLst/>
                <a:latin typeface="NimbusRomNo9L"/>
              </a:rPr>
              <a:t>rays are a factor of three to ten higher than previous measurements from </a:t>
            </a:r>
            <a:r>
              <a:rPr lang="en-GB" sz="1800" dirty="0" err="1">
                <a:effectLst/>
                <a:latin typeface="NimbusRomNo9L"/>
              </a:rPr>
              <a:t>microquasars</a:t>
            </a:r>
            <a:r>
              <a:rPr lang="en-GB" sz="1800" dirty="0">
                <a:effectLst/>
                <a:latin typeface="NimbusRomNo9L"/>
              </a:rPr>
              <a:t> 24,25. Since most </a:t>
            </a:r>
            <a:r>
              <a:rPr lang="el-GR" sz="1800" dirty="0">
                <a:effectLst/>
                <a:latin typeface="CMMI12"/>
              </a:rPr>
              <a:t>γ</a:t>
            </a:r>
            <a:r>
              <a:rPr lang="el-GR" sz="1800" dirty="0">
                <a:effectLst/>
                <a:latin typeface="NimbusRomNo9L"/>
              </a:rPr>
              <a:t>-</a:t>
            </a:r>
            <a:r>
              <a:rPr lang="en-GB" sz="1800" dirty="0">
                <a:effectLst/>
                <a:latin typeface="NimbusRomNo9L"/>
              </a:rPr>
              <a:t>ray telescopes are optimized for measurements below 10 </a:t>
            </a:r>
            <a:r>
              <a:rPr lang="en-GB" sz="1800" dirty="0" err="1">
                <a:effectLst/>
                <a:latin typeface="NimbusRomNo9L"/>
              </a:rPr>
              <a:t>TeV</a:t>
            </a:r>
            <a:r>
              <a:rPr lang="en-GB" sz="1800" dirty="0">
                <a:effectLst/>
                <a:latin typeface="NimbusRomNo9L"/>
              </a:rPr>
              <a:t>, this may explain why these photons were not observed in previous observational campaigns. </a:t>
            </a:r>
            <a:endParaRPr lang="en-GB" dirty="0"/>
          </a:p>
          <a:p>
            <a:r>
              <a:rPr lang="en-GB" sz="1800" dirty="0">
                <a:effectLst/>
                <a:latin typeface="NimbusRomNo9L"/>
              </a:rPr>
              <a:t>The </a:t>
            </a:r>
            <a:r>
              <a:rPr lang="el-GR" sz="1800" dirty="0">
                <a:effectLst/>
                <a:latin typeface="CMMI12"/>
              </a:rPr>
              <a:t>γ </a:t>
            </a:r>
            <a:r>
              <a:rPr lang="en-GB" sz="1800" dirty="0">
                <a:effectLst/>
                <a:latin typeface="NimbusRomNo9L"/>
              </a:rPr>
              <a:t>rays detected by HAWC are produced by radiative or decay processes from much higher energy particles. The detection yields important information about the mechanisms and sites of particle acceleration, the types of particles accelerated (e.g., protons or electrons), and the radiative processes which produce the spectrum of emission from radio to VHE </a:t>
            </a:r>
            <a:r>
              <a:rPr lang="el-GR" sz="1800" dirty="0">
                <a:effectLst/>
                <a:latin typeface="CMMI12"/>
              </a:rPr>
              <a:t>γ </a:t>
            </a:r>
            <a:r>
              <a:rPr lang="en-GB" sz="1800" dirty="0">
                <a:effectLst/>
                <a:latin typeface="NimbusRomNo9L"/>
              </a:rPr>
              <a:t>rays. Two scenarios for explaining the HAWC observations of the e1 and w1 regions can be tested. The first is that protons are primarily responsible for the observed </a:t>
            </a:r>
            <a:r>
              <a:rPr lang="el-GR" sz="1800" dirty="0">
                <a:effectLst/>
                <a:latin typeface="CMMI12"/>
              </a:rPr>
              <a:t>γ </a:t>
            </a:r>
            <a:r>
              <a:rPr lang="en-GB" sz="1800" dirty="0">
                <a:effectLst/>
                <a:latin typeface="NimbusRomNo9L"/>
              </a:rPr>
              <a:t>rays. Protons must have an energy of at least </a:t>
            </a:r>
            <a:r>
              <a:rPr lang="en-GB" sz="1800" dirty="0">
                <a:effectLst/>
                <a:latin typeface="CMR12"/>
              </a:rPr>
              <a:t>250 </a:t>
            </a:r>
            <a:r>
              <a:rPr lang="en-GB" sz="1800" dirty="0" err="1">
                <a:effectLst/>
                <a:latin typeface="NimbusRomNo9L"/>
              </a:rPr>
              <a:t>TeV</a:t>
            </a:r>
            <a:r>
              <a:rPr lang="en-GB" sz="1800" dirty="0">
                <a:effectLst/>
                <a:latin typeface="NimbusRomNo9L"/>
              </a:rPr>
              <a:t> to produce </a:t>
            </a:r>
            <a:r>
              <a:rPr lang="en-GB" sz="1800" dirty="0">
                <a:effectLst/>
                <a:latin typeface="CMR12"/>
              </a:rPr>
              <a:t>25 </a:t>
            </a:r>
            <a:r>
              <a:rPr lang="en-GB" sz="1800" dirty="0" err="1">
                <a:effectLst/>
                <a:latin typeface="NimbusRomNo9L"/>
              </a:rPr>
              <a:t>TeV</a:t>
            </a:r>
            <a:r>
              <a:rPr lang="en-GB" sz="1800" dirty="0">
                <a:effectLst/>
                <a:latin typeface="NimbusRomNo9L"/>
              </a:rPr>
              <a:t> </a:t>
            </a:r>
            <a:r>
              <a:rPr lang="el-GR" sz="1800" dirty="0">
                <a:effectLst/>
                <a:latin typeface="CMMI12"/>
              </a:rPr>
              <a:t>γ </a:t>
            </a:r>
            <a:r>
              <a:rPr lang="en-GB" sz="1800" dirty="0">
                <a:effectLst/>
                <a:latin typeface="NimbusRomNo9L"/>
              </a:rPr>
              <a:t>rays through hadronic collisions with ambient gas. Proton- proton collisions yield </a:t>
            </a:r>
            <a:r>
              <a:rPr lang="el-GR" sz="1800" dirty="0">
                <a:effectLst/>
                <a:latin typeface="CMMI12"/>
              </a:rPr>
              <a:t>π</a:t>
            </a:r>
            <a:r>
              <a:rPr lang="el-GR" sz="1800" dirty="0">
                <a:effectLst/>
                <a:latin typeface="CMR8"/>
              </a:rPr>
              <a:t>0 </a:t>
            </a:r>
            <a:r>
              <a:rPr lang="en-GB" sz="1800" dirty="0">
                <a:effectLst/>
                <a:latin typeface="NimbusRomNo9L"/>
              </a:rPr>
              <a:t>particles which decay to VHE </a:t>
            </a:r>
            <a:r>
              <a:rPr lang="el-GR" sz="1800" dirty="0">
                <a:effectLst/>
                <a:latin typeface="CMMI12"/>
              </a:rPr>
              <a:t>γ </a:t>
            </a:r>
            <a:r>
              <a:rPr lang="en-GB" sz="1800" dirty="0">
                <a:effectLst/>
                <a:latin typeface="NimbusRomNo9L"/>
              </a:rPr>
              <a:t>rays, and </a:t>
            </a:r>
            <a:r>
              <a:rPr lang="el-GR" sz="1800" dirty="0">
                <a:effectLst/>
                <a:latin typeface="CMMI12"/>
              </a:rPr>
              <a:t>π</a:t>
            </a:r>
            <a:r>
              <a:rPr lang="el-GR" sz="1800" dirty="0">
                <a:effectLst/>
                <a:latin typeface="CMSY8"/>
              </a:rPr>
              <a:t>± </a:t>
            </a:r>
            <a:r>
              <a:rPr lang="en-GB" sz="1800" dirty="0">
                <a:effectLst/>
                <a:latin typeface="NimbusRomNo9L"/>
              </a:rPr>
              <a:t>particles which decay to the secondary electrons and positrons responsible for radio to X-ray emission via synchrotron radiation. This scenario is of particular interest because there is spectroscopic evidence for ionized nuclei in the inner jets of SS 433 8, 26 . The alternative scenario requires electrons of at least </a:t>
            </a:r>
            <a:r>
              <a:rPr lang="en-GB" sz="1800" dirty="0">
                <a:effectLst/>
                <a:latin typeface="CMR12"/>
              </a:rPr>
              <a:t>130 </a:t>
            </a:r>
            <a:r>
              <a:rPr lang="en-GB" sz="1800" dirty="0" err="1">
                <a:effectLst/>
                <a:latin typeface="NimbusRomNo9L"/>
              </a:rPr>
              <a:t>TeV</a:t>
            </a:r>
            <a:r>
              <a:rPr lang="en-GB" sz="1800" dirty="0">
                <a:effectLst/>
                <a:latin typeface="NimbusRomNo9L"/>
              </a:rPr>
              <a:t> to up-scatter the low-energy photons from the cosmic microwave background (CMB) to </a:t>
            </a:r>
            <a:r>
              <a:rPr lang="en-GB" sz="1800" dirty="0">
                <a:effectLst/>
                <a:latin typeface="CMR12"/>
              </a:rPr>
              <a:t>25 </a:t>
            </a:r>
            <a:r>
              <a:rPr lang="en-GB" sz="1800" dirty="0" err="1">
                <a:effectLst/>
                <a:latin typeface="NimbusRomNo9L"/>
              </a:rPr>
              <a:t>TeV</a:t>
            </a:r>
            <a:r>
              <a:rPr lang="en-GB" sz="1800" dirty="0">
                <a:effectLst/>
                <a:latin typeface="NimbusRomNo9L"/>
              </a:rPr>
              <a:t> </a:t>
            </a:r>
            <a:r>
              <a:rPr lang="el-GR" sz="1800" dirty="0">
                <a:effectLst/>
                <a:latin typeface="CMMI12"/>
              </a:rPr>
              <a:t>γ </a:t>
            </a:r>
            <a:r>
              <a:rPr lang="en-GB" sz="1800" dirty="0">
                <a:effectLst/>
                <a:latin typeface="NimbusRomNo9L"/>
              </a:rPr>
              <a:t>rays. In this case, the radio to X-ray emission is dominated by synchrotron radiation from this same population of electrons in the magnetized plasma of the jets and lobes. </a:t>
            </a:r>
            <a:endParaRPr lang="en-GB" dirty="0"/>
          </a:p>
          <a:p>
            <a:r>
              <a:rPr lang="en-GB" sz="1800" dirty="0">
                <a:effectLst/>
                <a:latin typeface="NimbusRomNo9L"/>
              </a:rPr>
              <a:t>The fact that the VHE emission is detected along a line of sight nearly orthogonal to the jet axis means that charged particle trajectories become isotropic before they interact to produce the </a:t>
            </a:r>
            <a:r>
              <a:rPr lang="el-GR" sz="1800" dirty="0">
                <a:effectLst/>
                <a:latin typeface="CMMI12"/>
              </a:rPr>
              <a:t>γ </a:t>
            </a:r>
            <a:r>
              <a:rPr lang="en-GB" sz="1800" dirty="0">
                <a:effectLst/>
                <a:latin typeface="NimbusRomNo9L"/>
              </a:rPr>
              <a:t>rays. The embedded magnetic fields in the VHE regions can easily deflect the accelerated particles because their typical </a:t>
            </a:r>
            <a:r>
              <a:rPr lang="en-GB" sz="1800" dirty="0" err="1">
                <a:effectLst/>
                <a:latin typeface="NimbusRomNo9L"/>
              </a:rPr>
              <a:t>gyroradii</a:t>
            </a:r>
            <a:r>
              <a:rPr lang="en-GB" sz="1800" dirty="0">
                <a:effectLst/>
                <a:latin typeface="NimbusRomNo9L"/>
              </a:rPr>
              <a:t> are much smaller than the size of the emission regions, </a:t>
            </a:r>
            <a:r>
              <a:rPr lang="en-GB" sz="1800" dirty="0">
                <a:effectLst/>
                <a:latin typeface="CMSY10"/>
              </a:rPr>
              <a:t>∼ </a:t>
            </a:r>
            <a:r>
              <a:rPr lang="en-GB" sz="1800" dirty="0">
                <a:effectLst/>
                <a:latin typeface="CMR12"/>
              </a:rPr>
              <a:t>30 </a:t>
            </a:r>
            <a:r>
              <a:rPr lang="en-GB" sz="1800" dirty="0">
                <a:effectLst/>
                <a:latin typeface="NimbusRomNo9L"/>
              </a:rPr>
              <a:t>pc. The jets are only mildly relativistic, so the emission from the interaction regions will have a negligible Doppler beaming effect and remain nearly isotropic. </a:t>
            </a:r>
            <a:endParaRPr lang="en-GB" dirty="0"/>
          </a:p>
          <a:p>
            <a:r>
              <a:rPr lang="en-GB" sz="1800" dirty="0">
                <a:effectLst/>
                <a:latin typeface="NimbusRomNo9L"/>
              </a:rPr>
              <a:t>The flux of VHE </a:t>
            </a:r>
            <a:r>
              <a:rPr lang="el-GR" sz="1800" dirty="0">
                <a:effectLst/>
                <a:latin typeface="CMMI12"/>
              </a:rPr>
              <a:t>γ </a:t>
            </a:r>
            <a:r>
              <a:rPr lang="en-GB" sz="1800" dirty="0">
                <a:effectLst/>
                <a:latin typeface="NimbusRomNo9L"/>
              </a:rPr>
              <a:t>rays observed by HAWC makes the proton scenario for SS 433 unlikely, </a:t>
            </a:r>
            <a:endParaRPr lang="en-GB" dirty="0"/>
          </a:p>
          <a:p>
            <a:r>
              <a:rPr lang="en-GB" sz="1800" dirty="0">
                <a:effectLst/>
                <a:latin typeface="NimbusRomNo9L"/>
              </a:rPr>
              <a:t>because the total energy required to produce the highly relativistic protons is too high. The jets </a:t>
            </a:r>
            <a:endParaRPr lang="en-GB" dirty="0"/>
          </a:p>
          <a:p>
            <a:r>
              <a:rPr lang="en-GB" sz="1800" dirty="0">
                <a:effectLst/>
                <a:latin typeface="NimbusRomNo9L"/>
              </a:rPr>
              <a:t>of SS 433 are known to be radiatively inefficient, with most of the jet energy transformed into </a:t>
            </a:r>
            <a:endParaRPr lang="en-GB" dirty="0"/>
          </a:p>
          <a:p>
            <a:r>
              <a:rPr lang="en-GB" sz="1800" dirty="0">
                <a:effectLst/>
                <a:latin typeface="NimbusRomNo9L"/>
              </a:rPr>
              <a:t>the thermal energy of W50 16,27 rather than particle acceleration. We model the primary proton </a:t>
            </a:r>
            <a:endParaRPr lang="en-GB" dirty="0"/>
          </a:p>
          <a:p>
            <a:r>
              <a:rPr lang="en-GB" sz="1800" dirty="0">
                <a:effectLst/>
                <a:latin typeface="NimbusRomNo9L"/>
              </a:rPr>
              <a:t>spectrum as a power law with an exponential </a:t>
            </a:r>
            <a:r>
              <a:rPr lang="en-GB" sz="1800" dirty="0" err="1">
                <a:effectLst/>
                <a:latin typeface="NimbusRomNo9L"/>
              </a:rPr>
              <a:t>cutoff</a:t>
            </a:r>
            <a:r>
              <a:rPr lang="en-GB" sz="1800" dirty="0">
                <a:effectLst/>
                <a:latin typeface="NimbusRomNo9L"/>
              </a:rPr>
              <a:t>, </a:t>
            </a:r>
            <a:r>
              <a:rPr lang="en-GB" sz="1800" dirty="0" err="1">
                <a:effectLst/>
                <a:latin typeface="CMMI12"/>
              </a:rPr>
              <a:t>dN</a:t>
            </a:r>
            <a:r>
              <a:rPr lang="en-GB" sz="1800" dirty="0">
                <a:effectLst/>
                <a:latin typeface="CMMI12"/>
              </a:rPr>
              <a:t>/</a:t>
            </a:r>
            <a:r>
              <a:rPr lang="en-GB" sz="1800" dirty="0" err="1">
                <a:effectLst/>
                <a:latin typeface="CMMI12"/>
              </a:rPr>
              <a:t>dE</a:t>
            </a:r>
            <a:r>
              <a:rPr lang="en-GB" sz="1800" dirty="0">
                <a:effectLst/>
                <a:latin typeface="CMMI12"/>
              </a:rPr>
              <a:t> </a:t>
            </a:r>
            <a:r>
              <a:rPr lang="en-GB" sz="1800" dirty="0">
                <a:effectLst/>
                <a:latin typeface="CMSY10"/>
              </a:rPr>
              <a:t>∝ </a:t>
            </a:r>
            <a:r>
              <a:rPr lang="en-GB" sz="1800" dirty="0">
                <a:effectLst/>
                <a:latin typeface="CMMI12"/>
              </a:rPr>
              <a:t>E</a:t>
            </a:r>
            <a:r>
              <a:rPr lang="en-GB" sz="1800" dirty="0">
                <a:effectLst/>
                <a:latin typeface="CMSY8"/>
              </a:rPr>
              <a:t>−</a:t>
            </a:r>
            <a:r>
              <a:rPr lang="en-GB" sz="1800" dirty="0">
                <a:effectLst/>
                <a:latin typeface="CMR8"/>
              </a:rPr>
              <a:t>2 </a:t>
            </a:r>
            <a:r>
              <a:rPr lang="en-GB" sz="1800" dirty="0">
                <a:effectLst/>
                <a:latin typeface="CMR12"/>
              </a:rPr>
              <a:t>exp (</a:t>
            </a:r>
            <a:r>
              <a:rPr lang="en-GB" sz="1800" dirty="0">
                <a:effectLst/>
                <a:latin typeface="CMSY10"/>
              </a:rPr>
              <a:t>−</a:t>
            </a:r>
            <a:r>
              <a:rPr lang="en-GB" sz="1800" dirty="0">
                <a:effectLst/>
                <a:latin typeface="CMMI12"/>
              </a:rPr>
              <a:t>E /</a:t>
            </a:r>
            <a:r>
              <a:rPr lang="en-GB" sz="1800" dirty="0">
                <a:effectLst/>
                <a:latin typeface="CMR12"/>
              </a:rPr>
              <a:t>1 </a:t>
            </a:r>
            <a:r>
              <a:rPr lang="en-GB" sz="1800" dirty="0" err="1">
                <a:effectLst/>
                <a:latin typeface="NimbusRomNo9L"/>
              </a:rPr>
              <a:t>PeV</a:t>
            </a:r>
            <a:r>
              <a:rPr lang="en-GB" sz="1800" dirty="0">
                <a:effectLst/>
                <a:latin typeface="CMR12"/>
              </a:rPr>
              <a:t>)</a:t>
            </a:r>
            <a:r>
              <a:rPr lang="en-GB" sz="1800" dirty="0">
                <a:effectLst/>
                <a:latin typeface="NimbusRomNo9L"/>
              </a:rPr>
              <a:t>. If we </a:t>
            </a:r>
            <a:r>
              <a:rPr lang="en-GB" sz="1800" dirty="0" err="1">
                <a:effectLst/>
                <a:latin typeface="CMMI8"/>
              </a:rPr>
              <a:t>ppp</a:t>
            </a:r>
            <a:r>
              <a:rPr lang="en-GB" sz="1800" dirty="0">
                <a:effectLst/>
                <a:latin typeface="CMMI8"/>
              </a:rPr>
              <a:t> </a:t>
            </a:r>
            <a:endParaRPr lang="en-GB" dirty="0"/>
          </a:p>
          <a:p>
            <a:r>
              <a:rPr lang="en-GB" sz="1800" dirty="0">
                <a:effectLst/>
                <a:latin typeface="NimbusRomNo9L"/>
              </a:rPr>
              <a:t>assume 10% of the jet kinetic energy converts into accelerated protons, and the ambient gas density is </a:t>
            </a:r>
            <a:r>
              <a:rPr lang="en-GB" sz="1800" dirty="0">
                <a:effectLst/>
                <a:latin typeface="CMR12"/>
              </a:rPr>
              <a:t>0</a:t>
            </a:r>
            <a:r>
              <a:rPr lang="en-GB" sz="1800" dirty="0">
                <a:effectLst/>
                <a:latin typeface="CMMI12"/>
              </a:rPr>
              <a:t>.</a:t>
            </a:r>
            <a:r>
              <a:rPr lang="en-GB" sz="1800" dirty="0">
                <a:effectLst/>
                <a:latin typeface="CMR12"/>
              </a:rPr>
              <a:t>05 </a:t>
            </a:r>
            <a:r>
              <a:rPr lang="en-GB" sz="1800" dirty="0">
                <a:effectLst/>
                <a:latin typeface="NimbusRomNo9L"/>
              </a:rPr>
              <a:t>cm</a:t>
            </a:r>
            <a:r>
              <a:rPr lang="en-GB" sz="1800" dirty="0">
                <a:effectLst/>
                <a:latin typeface="CMSY8"/>
              </a:rPr>
              <a:t>−</a:t>
            </a:r>
            <a:r>
              <a:rPr lang="en-GB" sz="1800" dirty="0">
                <a:effectLst/>
                <a:latin typeface="CMR8"/>
              </a:rPr>
              <a:t>3 </a:t>
            </a:r>
            <a:r>
              <a:rPr lang="en-GB" sz="1800" dirty="0">
                <a:effectLst/>
                <a:latin typeface="NimbusRomNo9L"/>
              </a:rPr>
              <a:t>16,27, then the resulting flux of </a:t>
            </a:r>
            <a:r>
              <a:rPr lang="el-GR" sz="1800" dirty="0">
                <a:effectLst/>
                <a:latin typeface="CMMI12"/>
              </a:rPr>
              <a:t>γ </a:t>
            </a:r>
            <a:r>
              <a:rPr lang="en-GB" sz="1800" dirty="0">
                <a:effectLst/>
                <a:latin typeface="NimbusRomNo9L"/>
              </a:rPr>
              <a:t>rays from proton-proton collisions is much less than the observed </a:t>
            </a:r>
            <a:r>
              <a:rPr lang="el-GR" sz="1800" dirty="0">
                <a:effectLst/>
                <a:latin typeface="CMMI12"/>
              </a:rPr>
              <a:t>γ</a:t>
            </a:r>
            <a:r>
              <a:rPr lang="el-GR" sz="1800" dirty="0">
                <a:effectLst/>
                <a:latin typeface="NimbusRomNo9L"/>
              </a:rPr>
              <a:t>-</a:t>
            </a:r>
            <a:r>
              <a:rPr lang="en-GB" sz="1800" dirty="0">
                <a:effectLst/>
                <a:latin typeface="NimbusRomNo9L"/>
              </a:rPr>
              <a:t>ray flux, as shown in the dash-dotted line of Fig. 2. In fact, for a target proton density as large as </a:t>
            </a:r>
            <a:r>
              <a:rPr lang="en-GB" sz="1800" dirty="0">
                <a:effectLst/>
                <a:latin typeface="CMR12"/>
              </a:rPr>
              <a:t>0</a:t>
            </a:r>
            <a:r>
              <a:rPr lang="en-GB" sz="1800" dirty="0">
                <a:effectLst/>
                <a:latin typeface="CMMI12"/>
              </a:rPr>
              <a:t>.</a:t>
            </a:r>
            <a:r>
              <a:rPr lang="en-GB" sz="1800" dirty="0">
                <a:effectLst/>
                <a:latin typeface="CMR12"/>
              </a:rPr>
              <a:t>1 </a:t>
            </a:r>
            <a:r>
              <a:rPr lang="en-GB" sz="1800" dirty="0">
                <a:effectLst/>
                <a:latin typeface="NimbusRomNo9L"/>
              </a:rPr>
              <a:t>cm</a:t>
            </a:r>
            <a:r>
              <a:rPr lang="en-GB" sz="1800" dirty="0">
                <a:effectLst/>
                <a:latin typeface="CMSY8"/>
              </a:rPr>
              <a:t>−</a:t>
            </a:r>
            <a:r>
              <a:rPr lang="en-GB" sz="1800" dirty="0">
                <a:effectLst/>
                <a:latin typeface="CMR8"/>
              </a:rPr>
              <a:t>3 </a:t>
            </a:r>
            <a:r>
              <a:rPr lang="en-GB" sz="1800" dirty="0">
                <a:effectLst/>
                <a:latin typeface="NimbusRomNo9L"/>
              </a:rPr>
              <a:t>in the e1 region 16, 27 , the total energy of the proton population needs to </a:t>
            </a:r>
          </a:p>
          <a:p>
            <a:r>
              <a:rPr lang="en-GB" sz="1800" dirty="0">
                <a:effectLst/>
                <a:latin typeface="NimbusRomNo9L"/>
              </a:rPr>
              <a:t>be </a:t>
            </a:r>
            <a:r>
              <a:rPr lang="en-GB" sz="1800" dirty="0">
                <a:effectLst/>
                <a:latin typeface="CMSY10"/>
              </a:rPr>
              <a:t>∼ </a:t>
            </a:r>
            <a:r>
              <a:rPr lang="en-GB" sz="1800" dirty="0">
                <a:effectLst/>
                <a:latin typeface="CMR12"/>
              </a:rPr>
              <a:t>3</a:t>
            </a:r>
            <a:r>
              <a:rPr lang="en-GB" sz="1800" dirty="0">
                <a:effectLst/>
                <a:latin typeface="CMSY10"/>
              </a:rPr>
              <a:t>×</a:t>
            </a:r>
            <a:r>
              <a:rPr lang="en-GB" sz="1800" dirty="0">
                <a:effectLst/>
                <a:latin typeface="CMR12"/>
              </a:rPr>
              <a:t>10</a:t>
            </a:r>
            <a:r>
              <a:rPr lang="en-GB" sz="1800" dirty="0">
                <a:effectLst/>
                <a:latin typeface="CMR8"/>
              </a:rPr>
              <a:t>50 </a:t>
            </a:r>
            <a:r>
              <a:rPr lang="en-GB" sz="1800" dirty="0">
                <a:effectLst/>
                <a:latin typeface="NimbusRomNo9L"/>
              </a:rPr>
              <a:t>erg to explain the observed </a:t>
            </a:r>
            <a:r>
              <a:rPr lang="el-GR" sz="1800" dirty="0">
                <a:effectLst/>
                <a:latin typeface="CMMI12"/>
              </a:rPr>
              <a:t>γ </a:t>
            </a:r>
            <a:r>
              <a:rPr lang="en-GB" sz="1800" dirty="0">
                <a:effectLst/>
                <a:latin typeface="NimbusRomNo9L"/>
              </a:rPr>
              <a:t>rays, assuming an </a:t>
            </a:r>
            <a:r>
              <a:rPr lang="en-GB" sz="1800" dirty="0">
                <a:effectLst/>
                <a:latin typeface="CMMI12"/>
              </a:rPr>
              <a:t>E</a:t>
            </a:r>
            <a:r>
              <a:rPr lang="en-GB" sz="1800" dirty="0">
                <a:effectLst/>
                <a:latin typeface="CMSY8"/>
              </a:rPr>
              <a:t>−</a:t>
            </a:r>
            <a:r>
              <a:rPr lang="en-GB" sz="1800" dirty="0">
                <a:effectLst/>
                <a:latin typeface="CMR8"/>
              </a:rPr>
              <a:t>2 </a:t>
            </a:r>
            <a:r>
              <a:rPr lang="en-GB" sz="1800" dirty="0">
                <a:effectLst/>
                <a:latin typeface="NimbusRomNo9L"/>
              </a:rPr>
              <a:t>spectrum. This is comparable to </a:t>
            </a:r>
            <a:r>
              <a:rPr lang="el-GR" sz="1800" dirty="0">
                <a:effectLst/>
                <a:latin typeface="CMMI8"/>
              </a:rPr>
              <a:t>γ </a:t>
            </a:r>
            <a:endParaRPr lang="el-GR" sz="2800" dirty="0"/>
          </a:p>
          <a:p>
            <a:r>
              <a:rPr lang="en-GB" sz="1800" dirty="0">
                <a:effectLst/>
                <a:latin typeface="NimbusRomNo9L"/>
              </a:rPr>
              <a:t>the total jet energy available during the presumed 30,000-year lifetime of SS 433 2. Furthermore, because the synchrotron emission from secondary electrons from charged pion decay is always lower than the </a:t>
            </a:r>
            <a:r>
              <a:rPr lang="el-GR" sz="1800" dirty="0">
                <a:effectLst/>
                <a:latin typeface="CMMI12"/>
              </a:rPr>
              <a:t>γ</a:t>
            </a:r>
            <a:r>
              <a:rPr lang="el-GR" sz="1800" dirty="0">
                <a:effectLst/>
                <a:latin typeface="NimbusRomNo9L"/>
              </a:rPr>
              <a:t>-</a:t>
            </a:r>
            <a:r>
              <a:rPr lang="en-GB" sz="1800" dirty="0">
                <a:effectLst/>
                <a:latin typeface="NimbusRomNo9L"/>
              </a:rPr>
              <a:t>ray flux from </a:t>
            </a:r>
            <a:r>
              <a:rPr lang="el-GR" sz="1800" dirty="0">
                <a:effectLst/>
                <a:latin typeface="CMMI12"/>
              </a:rPr>
              <a:t>π</a:t>
            </a:r>
            <a:r>
              <a:rPr lang="el-GR" sz="1800" dirty="0">
                <a:effectLst/>
                <a:latin typeface="CMR8"/>
              </a:rPr>
              <a:t>0 </a:t>
            </a:r>
            <a:r>
              <a:rPr lang="en-GB" sz="1800" dirty="0">
                <a:effectLst/>
                <a:latin typeface="NimbusRomNo9L"/>
              </a:rPr>
              <a:t>decay, and the observed X-ray flux is higher than the </a:t>
            </a:r>
            <a:r>
              <a:rPr lang="el-GR" sz="1800" dirty="0">
                <a:effectLst/>
                <a:latin typeface="CMMI12"/>
              </a:rPr>
              <a:t>γ</a:t>
            </a:r>
            <a:r>
              <a:rPr lang="el-GR" sz="1800" dirty="0">
                <a:effectLst/>
                <a:latin typeface="NimbusRomNo9L"/>
              </a:rPr>
              <a:t>-</a:t>
            </a:r>
            <a:r>
              <a:rPr lang="en-GB" sz="1800" dirty="0">
                <a:effectLst/>
                <a:latin typeface="NimbusRomNo9L"/>
              </a:rPr>
              <a:t>ray flux, the X-rays cannot originate solely from secondary electrons. Finally, the proton scenario requires that the protons remain trapped in the region observed by HAWC for the lifetime of SS 433 2. This means the protons must diffuse very slowly, with a diffusion coefficient </a:t>
            </a:r>
            <a:r>
              <a:rPr lang="en-GB" sz="1800" dirty="0">
                <a:effectLst/>
                <a:latin typeface="CMSY10"/>
              </a:rPr>
              <a:t>∼ </a:t>
            </a:r>
            <a:r>
              <a:rPr lang="en-GB" sz="1800" dirty="0">
                <a:effectLst/>
                <a:latin typeface="CMR12"/>
              </a:rPr>
              <a:t>1</a:t>
            </a:r>
            <a:r>
              <a:rPr lang="en-GB" sz="1800" dirty="0">
                <a:effectLst/>
                <a:latin typeface="CMMI12"/>
              </a:rPr>
              <a:t>/</a:t>
            </a:r>
            <a:r>
              <a:rPr lang="en-GB" sz="1800" dirty="0">
                <a:effectLst/>
                <a:latin typeface="CMR12"/>
              </a:rPr>
              <a:t>1000 </a:t>
            </a:r>
            <a:r>
              <a:rPr lang="en-GB" sz="1800" dirty="0">
                <a:effectLst/>
                <a:latin typeface="NimbusRomNo9L"/>
              </a:rPr>
              <a:t>of the typical value of the interstellar medium (ISM) </a:t>
            </a:r>
            <a:r>
              <a:rPr lang="en-GB" sz="1800" dirty="0">
                <a:effectLst/>
                <a:latin typeface="CMMI12"/>
              </a:rPr>
              <a:t>D</a:t>
            </a:r>
            <a:r>
              <a:rPr lang="en-GB" sz="1800" dirty="0">
                <a:effectLst/>
                <a:latin typeface="NimbusRomNo9L"/>
              </a:rPr>
              <a:t>ISM </a:t>
            </a:r>
            <a:r>
              <a:rPr lang="en-GB" sz="1800" dirty="0">
                <a:effectLst/>
                <a:latin typeface="CMSY10"/>
              </a:rPr>
              <a:t>≈ </a:t>
            </a:r>
            <a:r>
              <a:rPr lang="en-GB" sz="1800" dirty="0">
                <a:effectLst/>
                <a:latin typeface="CMR12"/>
              </a:rPr>
              <a:t>3 </a:t>
            </a:r>
            <a:r>
              <a:rPr lang="en-GB" sz="1800" dirty="0">
                <a:effectLst/>
                <a:latin typeface="CMSY10"/>
              </a:rPr>
              <a:t>× </a:t>
            </a:r>
            <a:r>
              <a:rPr lang="en-GB" sz="1800" dirty="0">
                <a:effectLst/>
                <a:latin typeface="CMR12"/>
              </a:rPr>
              <a:t>10</a:t>
            </a:r>
            <a:r>
              <a:rPr lang="en-GB" sz="1800" dirty="0">
                <a:effectLst/>
                <a:latin typeface="CMR8"/>
              </a:rPr>
              <a:t>28</a:t>
            </a:r>
            <a:r>
              <a:rPr lang="en-GB" sz="1800" dirty="0">
                <a:effectLst/>
                <a:latin typeface="CMR12"/>
              </a:rPr>
              <a:t>(</a:t>
            </a:r>
            <a:r>
              <a:rPr lang="en-GB" sz="1800" dirty="0">
                <a:effectLst/>
                <a:latin typeface="CMMI12"/>
              </a:rPr>
              <a:t>E/</a:t>
            </a:r>
            <a:r>
              <a:rPr lang="en-GB" sz="1800" dirty="0">
                <a:effectLst/>
                <a:latin typeface="CMR12"/>
              </a:rPr>
              <a:t>3 </a:t>
            </a:r>
            <a:r>
              <a:rPr lang="en-GB" sz="1800" dirty="0">
                <a:effectLst/>
                <a:latin typeface="NimbusRomNo9L"/>
              </a:rPr>
              <a:t>GeV</a:t>
            </a:r>
            <a:r>
              <a:rPr lang="en-GB" sz="1800" dirty="0">
                <a:effectLst/>
                <a:latin typeface="CMR12"/>
              </a:rPr>
              <a:t>)</a:t>
            </a:r>
            <a:r>
              <a:rPr lang="en-GB" sz="1800" dirty="0">
                <a:effectLst/>
                <a:latin typeface="CMR8"/>
              </a:rPr>
              <a:t>1</a:t>
            </a:r>
            <a:r>
              <a:rPr lang="en-GB" sz="1800" dirty="0">
                <a:effectLst/>
                <a:latin typeface="CMMI8"/>
              </a:rPr>
              <a:t>/</a:t>
            </a:r>
            <a:r>
              <a:rPr lang="en-GB" sz="1800" dirty="0">
                <a:effectLst/>
                <a:latin typeface="CMR8"/>
              </a:rPr>
              <a:t>3 </a:t>
            </a:r>
            <a:r>
              <a:rPr lang="en-GB" sz="1800" dirty="0">
                <a:effectLst/>
                <a:latin typeface="NimbusRomNo9L"/>
              </a:rPr>
              <a:t>cm</a:t>
            </a:r>
            <a:r>
              <a:rPr lang="en-GB" sz="1800" dirty="0">
                <a:effectLst/>
                <a:latin typeface="CMR8"/>
              </a:rPr>
              <a:t>2 </a:t>
            </a:r>
            <a:r>
              <a:rPr lang="en-GB" sz="1800" dirty="0">
                <a:effectLst/>
                <a:latin typeface="NimbusRomNo9L"/>
              </a:rPr>
              <a:t>s</a:t>
            </a:r>
            <a:r>
              <a:rPr lang="en-GB" sz="1800" dirty="0">
                <a:effectLst/>
                <a:latin typeface="CMSY8"/>
              </a:rPr>
              <a:t>−</a:t>
            </a:r>
            <a:r>
              <a:rPr lang="en-GB" sz="1800" dirty="0">
                <a:effectLst/>
                <a:latin typeface="CMR8"/>
              </a:rPr>
              <a:t>1 </a:t>
            </a:r>
            <a:r>
              <a:rPr lang="en-GB" sz="1800" dirty="0">
                <a:effectLst/>
                <a:latin typeface="NimbusRomNo9L"/>
              </a:rPr>
              <a:t>28. This value, comparable to the theoretical Bohm limit, is very small but not impossible. Given the uncertainties in the historical jet flux, the ambient particle density, and the radiative efficiency, we cannot exclude the possibility that some fraction of the </a:t>
            </a:r>
            <a:r>
              <a:rPr lang="el-GR" sz="1800" dirty="0">
                <a:effectLst/>
                <a:latin typeface="CMMI12"/>
              </a:rPr>
              <a:t>γ</a:t>
            </a:r>
            <a:r>
              <a:rPr lang="el-GR" sz="1800" dirty="0">
                <a:effectLst/>
                <a:latin typeface="NimbusRomNo9L"/>
              </a:rPr>
              <a:t>-</a:t>
            </a:r>
            <a:r>
              <a:rPr lang="en-GB" sz="1800" dirty="0">
                <a:effectLst/>
                <a:latin typeface="NimbusRomNo9L"/>
              </a:rPr>
              <a:t>ray flux is produced by protons. However, we do rule out the possibility that the VHE </a:t>
            </a:r>
            <a:r>
              <a:rPr lang="el-GR" sz="1800" dirty="0">
                <a:effectLst/>
                <a:latin typeface="CMMI12"/>
              </a:rPr>
              <a:t>γ </a:t>
            </a:r>
            <a:r>
              <a:rPr lang="en-GB" sz="1800" dirty="0">
                <a:effectLst/>
                <a:latin typeface="NimbusRomNo9L"/>
              </a:rPr>
              <a:t>rays are entirely produced by protons. </a:t>
            </a:r>
            <a:endParaRPr lang="en-GB" sz="2800" dirty="0"/>
          </a:p>
          <a:p>
            <a:endParaRPr lang="en-GB" sz="1800" dirty="0">
              <a:effectLst/>
              <a:latin typeface="NimbusRomNo9L"/>
            </a:endParaRPr>
          </a:p>
          <a:p>
            <a:r>
              <a:rPr lang="en-GB" sz="1800" dirty="0">
                <a:effectLst/>
                <a:latin typeface="NimbusRomNo9L"/>
              </a:rPr>
              <a:t>Highly relativistic electrons, on the other hand, can produce </a:t>
            </a:r>
            <a:r>
              <a:rPr lang="el-GR" sz="1800" dirty="0">
                <a:effectLst/>
                <a:latin typeface="CMMI12"/>
              </a:rPr>
              <a:t>γ </a:t>
            </a:r>
            <a:r>
              <a:rPr lang="en-GB" sz="1800" dirty="0">
                <a:effectLst/>
                <a:latin typeface="NimbusRomNo9L"/>
              </a:rPr>
              <a:t>rays much more efficiently, primarily via inverse Compton scattering of CMB photons to </a:t>
            </a:r>
            <a:r>
              <a:rPr lang="el-GR" sz="1800" dirty="0">
                <a:effectLst/>
                <a:latin typeface="CMMI12"/>
              </a:rPr>
              <a:t>γ </a:t>
            </a:r>
            <a:r>
              <a:rPr lang="en-GB" sz="1800" dirty="0">
                <a:effectLst/>
                <a:latin typeface="NimbusRomNo9L"/>
              </a:rPr>
              <a:t>rays. The inverse Compton losses due to up-scattering of infrared and optical photons are suppressed due to the Klein-</a:t>
            </a:r>
            <a:r>
              <a:rPr lang="en-GB" sz="1800" dirty="0" err="1">
                <a:effectLst/>
                <a:latin typeface="NimbusRomNo9L"/>
              </a:rPr>
              <a:t>Nishina</a:t>
            </a:r>
            <a:r>
              <a:rPr lang="en-GB" sz="1800" dirty="0">
                <a:effectLst/>
                <a:latin typeface="NimbusRomNo9L"/>
              </a:rPr>
              <a:t> effect and are thus dominated by scattering of CMB photons 29. In this scenario, the ratio of the VHE </a:t>
            </a:r>
            <a:endParaRPr lang="en-GB" sz="2800" dirty="0"/>
          </a:p>
          <a:p>
            <a:r>
              <a:rPr lang="el-GR" sz="1800" dirty="0">
                <a:effectLst/>
                <a:latin typeface="CMMI12"/>
              </a:rPr>
              <a:t>γ</a:t>
            </a:r>
            <a:r>
              <a:rPr lang="el-GR" sz="1800" dirty="0">
                <a:effectLst/>
                <a:latin typeface="NimbusRomNo9L"/>
              </a:rPr>
              <a:t>-</a:t>
            </a:r>
            <a:r>
              <a:rPr lang="en-GB" sz="1800" dirty="0">
                <a:effectLst/>
                <a:latin typeface="NimbusRomNo9L"/>
              </a:rPr>
              <a:t>ray to X-ray fluxes constrains the energy density in the magnetic field compared to the energy density in CMB photons. We have </a:t>
            </a:r>
            <a:r>
              <a:rPr lang="en-GB" sz="1800" dirty="0" err="1">
                <a:effectLst/>
                <a:latin typeface="NimbusRomNo9L"/>
              </a:rPr>
              <a:t>modeled</a:t>
            </a:r>
            <a:r>
              <a:rPr lang="en-GB" sz="1800" dirty="0">
                <a:effectLst/>
                <a:latin typeface="NimbusRomNo9L"/>
              </a:rPr>
              <a:t> the broadband spectral energy distribution (SED) of the eastern emission region </a:t>
            </a:r>
            <a:r>
              <a:rPr lang="en-GB" sz="1800" dirty="0">
                <a:effectLst/>
                <a:latin typeface="CMR12"/>
              </a:rPr>
              <a:t>15</a:t>
            </a:r>
            <a:r>
              <a:rPr lang="en-GB" sz="1800" dirty="0">
                <a:effectLst/>
                <a:latin typeface="CMSY8"/>
              </a:rPr>
              <a:t>′ </a:t>
            </a:r>
            <a:r>
              <a:rPr lang="en-GB" sz="1800" dirty="0">
                <a:effectLst/>
                <a:latin typeface="NimbusRomNo9L"/>
              </a:rPr>
              <a:t>to </a:t>
            </a:r>
            <a:r>
              <a:rPr lang="en-GB" sz="1800" dirty="0">
                <a:effectLst/>
                <a:latin typeface="CMR12"/>
              </a:rPr>
              <a:t>33</a:t>
            </a:r>
            <a:r>
              <a:rPr lang="en-GB" sz="1800" dirty="0">
                <a:effectLst/>
                <a:latin typeface="CMSY8"/>
              </a:rPr>
              <a:t>′ </a:t>
            </a:r>
            <a:r>
              <a:rPr lang="en-GB" sz="1800" dirty="0">
                <a:effectLst/>
                <a:latin typeface="NimbusRomNo9L"/>
              </a:rPr>
              <a:t>from the </a:t>
            </a:r>
            <a:r>
              <a:rPr lang="en-GB" sz="1800" dirty="0" err="1">
                <a:effectLst/>
                <a:latin typeface="NimbusRomNo9L"/>
              </a:rPr>
              <a:t>center</a:t>
            </a:r>
            <a:r>
              <a:rPr lang="en-GB" sz="1800" dirty="0">
                <a:effectLst/>
                <a:latin typeface="NimbusRomNo9L"/>
              </a:rPr>
              <a:t> of SS 433. The solid and dashed lines in Fig. 2 show the SED of a leptonic model for e1 produced by an injected flux of relativistic electrons with an energy spectrum </a:t>
            </a:r>
            <a:r>
              <a:rPr lang="en-GB" sz="1800" dirty="0" err="1">
                <a:effectLst/>
                <a:latin typeface="CMMI12"/>
              </a:rPr>
              <a:t>dN</a:t>
            </a:r>
            <a:r>
              <a:rPr lang="en-GB" sz="1800" dirty="0">
                <a:effectLst/>
                <a:latin typeface="CMMI12"/>
              </a:rPr>
              <a:t>/</a:t>
            </a:r>
            <a:r>
              <a:rPr lang="en-GB" sz="1800" dirty="0" err="1">
                <a:effectLst/>
                <a:latin typeface="CMMI12"/>
              </a:rPr>
              <a:t>dE</a:t>
            </a:r>
            <a:r>
              <a:rPr lang="en-GB" sz="1800" dirty="0">
                <a:effectLst/>
                <a:latin typeface="CMMI12"/>
              </a:rPr>
              <a:t> </a:t>
            </a:r>
            <a:r>
              <a:rPr lang="en-GB" sz="1800" dirty="0">
                <a:effectLst/>
                <a:latin typeface="CMSY10"/>
              </a:rPr>
              <a:t>∝ </a:t>
            </a:r>
            <a:r>
              <a:rPr lang="en-GB" sz="1800" dirty="0">
                <a:effectLst/>
                <a:latin typeface="CMMI12"/>
              </a:rPr>
              <a:t>E</a:t>
            </a:r>
            <a:r>
              <a:rPr lang="en-GB" sz="1800" dirty="0">
                <a:effectLst/>
                <a:latin typeface="CMSY8"/>
              </a:rPr>
              <a:t>−</a:t>
            </a:r>
            <a:r>
              <a:rPr lang="el-GR" sz="1800" dirty="0">
                <a:effectLst/>
                <a:latin typeface="CMMI8"/>
              </a:rPr>
              <a:t>α </a:t>
            </a:r>
            <a:r>
              <a:rPr lang="en-GB" sz="1800" dirty="0">
                <a:effectLst/>
                <a:latin typeface="CMR12"/>
              </a:rPr>
              <a:t>exp (</a:t>
            </a:r>
            <a:r>
              <a:rPr lang="en-GB" sz="1800" dirty="0">
                <a:effectLst/>
                <a:latin typeface="CMSY10"/>
              </a:rPr>
              <a:t>−</a:t>
            </a:r>
            <a:r>
              <a:rPr lang="en-GB" sz="1800" dirty="0">
                <a:effectLst/>
                <a:latin typeface="CMMI12"/>
              </a:rPr>
              <a:t>E/E</a:t>
            </a:r>
            <a:r>
              <a:rPr lang="en-GB" sz="1800" dirty="0">
                <a:effectLst/>
                <a:latin typeface="NimbusRomNo9L"/>
              </a:rPr>
              <a:t>max</a:t>
            </a:r>
            <a:r>
              <a:rPr lang="en-GB" sz="1800" dirty="0">
                <a:effectLst/>
                <a:latin typeface="CMR12"/>
              </a:rPr>
              <a:t>) </a:t>
            </a:r>
            <a:r>
              <a:rPr lang="en-GB" sz="1800" dirty="0">
                <a:effectLst/>
                <a:latin typeface="NimbusRomNo9L"/>
              </a:rPr>
              <a:t>in a magnetic field of strength </a:t>
            </a:r>
            <a:r>
              <a:rPr lang="en-GB" sz="1800" dirty="0">
                <a:effectLst/>
                <a:latin typeface="CMMI12"/>
              </a:rPr>
              <a:t>B</a:t>
            </a:r>
            <a:r>
              <a:rPr lang="en-GB" sz="1800" dirty="0">
                <a:effectLst/>
                <a:latin typeface="NimbusRomNo9L"/>
              </a:rPr>
              <a:t>. We use the parameters </a:t>
            </a:r>
            <a:r>
              <a:rPr lang="el-GR" sz="1800" dirty="0">
                <a:effectLst/>
                <a:latin typeface="CMMI12"/>
              </a:rPr>
              <a:t>α </a:t>
            </a:r>
            <a:r>
              <a:rPr lang="el-GR" sz="1800" dirty="0">
                <a:effectLst/>
                <a:latin typeface="CMR12"/>
              </a:rPr>
              <a:t>= 1</a:t>
            </a:r>
            <a:r>
              <a:rPr lang="el-GR" sz="1800" dirty="0">
                <a:effectLst/>
                <a:latin typeface="CMMI12"/>
              </a:rPr>
              <a:t>.</a:t>
            </a:r>
            <a:r>
              <a:rPr lang="el-GR" sz="1800" dirty="0">
                <a:effectLst/>
                <a:latin typeface="CMR12"/>
              </a:rPr>
              <a:t>9</a:t>
            </a:r>
            <a:r>
              <a:rPr lang="el-GR" sz="1800" dirty="0">
                <a:effectLst/>
                <a:latin typeface="NimbusRomNo9L"/>
              </a:rPr>
              <a:t>, </a:t>
            </a:r>
            <a:r>
              <a:rPr lang="en-GB" sz="1800" dirty="0">
                <a:effectLst/>
                <a:latin typeface="CMMI12"/>
              </a:rPr>
              <a:t>E</a:t>
            </a:r>
            <a:r>
              <a:rPr lang="en-GB" sz="1800" dirty="0">
                <a:effectLst/>
                <a:latin typeface="NimbusRomNo9L"/>
              </a:rPr>
              <a:t>max </a:t>
            </a:r>
            <a:r>
              <a:rPr lang="en-GB" sz="1800" dirty="0">
                <a:effectLst/>
                <a:latin typeface="CMR12"/>
              </a:rPr>
              <a:t>= 3</a:t>
            </a:r>
            <a:r>
              <a:rPr lang="en-GB" sz="1800" dirty="0">
                <a:effectLst/>
                <a:latin typeface="CMMI12"/>
              </a:rPr>
              <a:t>.</a:t>
            </a:r>
            <a:r>
              <a:rPr lang="en-GB" sz="1800" dirty="0">
                <a:effectLst/>
                <a:latin typeface="CMR12"/>
              </a:rPr>
              <a:t>5 </a:t>
            </a:r>
            <a:r>
              <a:rPr lang="en-GB" sz="1800" dirty="0" err="1">
                <a:effectLst/>
                <a:latin typeface="NimbusRomNo9L"/>
              </a:rPr>
              <a:t>PeV</a:t>
            </a:r>
            <a:r>
              <a:rPr lang="en-GB" sz="1800" dirty="0">
                <a:effectLst/>
                <a:latin typeface="NimbusRomNo9L"/>
              </a:rPr>
              <a:t>, and </a:t>
            </a:r>
            <a:r>
              <a:rPr lang="en-GB" sz="1800" dirty="0">
                <a:effectLst/>
                <a:latin typeface="CMMI12"/>
              </a:rPr>
              <a:t>B </a:t>
            </a:r>
            <a:r>
              <a:rPr lang="en-GB" sz="1800" dirty="0">
                <a:effectLst/>
                <a:latin typeface="CMR12"/>
              </a:rPr>
              <a:t>= 16 </a:t>
            </a:r>
            <a:r>
              <a:rPr lang="el-GR" sz="1800" dirty="0">
                <a:effectLst/>
                <a:latin typeface="CMMI12"/>
              </a:rPr>
              <a:t>μ</a:t>
            </a:r>
            <a:r>
              <a:rPr lang="en-GB" sz="1800" dirty="0">
                <a:effectLst/>
                <a:latin typeface="NimbusRomNo9L"/>
              </a:rPr>
              <a:t>G (see the methods section). The estimate of the magnetic field strength is consistent with the equipartition of energy between the relativistic electrons and magnetic fields, which is common in astrophysical systems 16. The required total energy budget for relativistic electrons is three orders of magnitude lower than the total jet energy. </a:t>
            </a:r>
            <a:endParaRPr lang="en-GB" sz="2800" dirty="0"/>
          </a:p>
          <a:p>
            <a:r>
              <a:rPr lang="en-GB" sz="1800" dirty="0">
                <a:effectLst/>
                <a:latin typeface="NimbusRomNo9L"/>
              </a:rPr>
              <a:t>The maximum electron energy of </a:t>
            </a:r>
            <a:r>
              <a:rPr lang="en-GB" sz="1800" dirty="0">
                <a:effectLst/>
                <a:latin typeface="CMSY10"/>
              </a:rPr>
              <a:t>∼ </a:t>
            </a:r>
            <a:r>
              <a:rPr lang="en-GB" sz="1800" dirty="0">
                <a:effectLst/>
                <a:latin typeface="CMR12"/>
              </a:rPr>
              <a:t>1 </a:t>
            </a:r>
            <a:r>
              <a:rPr lang="en-GB" sz="1800" dirty="0" err="1">
                <a:effectLst/>
                <a:latin typeface="NimbusRomNo9L"/>
              </a:rPr>
              <a:t>PeV</a:t>
            </a:r>
            <a:r>
              <a:rPr lang="en-GB" sz="1800" dirty="0">
                <a:effectLst/>
                <a:latin typeface="NimbusRomNo9L"/>
              </a:rPr>
              <a:t> has significant implications for electron accel- </a:t>
            </a:r>
            <a:r>
              <a:rPr lang="en-GB" sz="1800" dirty="0" err="1">
                <a:effectLst/>
                <a:latin typeface="NimbusRomNo9L"/>
              </a:rPr>
              <a:t>eration</a:t>
            </a:r>
            <a:r>
              <a:rPr lang="en-GB" sz="1800" dirty="0">
                <a:effectLst/>
                <a:latin typeface="NimbusRomNo9L"/>
              </a:rPr>
              <a:t> sites and acceleration mechanisms in SS 433. SS 433 is distinguished from other binary systems with relativistic objects because it realizes a supercritical accretion of gas onto the </a:t>
            </a:r>
            <a:r>
              <a:rPr lang="en-GB" sz="1800" dirty="0" err="1">
                <a:effectLst/>
                <a:latin typeface="NimbusRomNo9L"/>
              </a:rPr>
              <a:t>cen</a:t>
            </a:r>
            <a:r>
              <a:rPr lang="en-GB" sz="1800" dirty="0">
                <a:effectLst/>
                <a:latin typeface="NimbusRomNo9L"/>
              </a:rPr>
              <a:t>- </a:t>
            </a:r>
            <a:r>
              <a:rPr lang="en-GB" sz="1800" dirty="0" err="1">
                <a:effectLst/>
                <a:latin typeface="NimbusRomNo9L"/>
              </a:rPr>
              <a:t>tral</a:t>
            </a:r>
            <a:r>
              <a:rPr lang="en-GB" sz="1800" dirty="0">
                <a:effectLst/>
                <a:latin typeface="NimbusRomNo9L"/>
              </a:rPr>
              <a:t> engine 2. Powerful accretion flows and the inner jets near the compact object have there- fore been proposed as possible acceleration sites of relativistic particles 26. However, the </a:t>
            </a:r>
            <a:r>
              <a:rPr lang="en-GB" sz="1800" dirty="0" err="1">
                <a:effectLst/>
                <a:latin typeface="NimbusRomNo9L"/>
              </a:rPr>
              <a:t>obser</a:t>
            </a:r>
            <a:r>
              <a:rPr lang="en-GB" sz="1800" dirty="0">
                <a:effectLst/>
                <a:latin typeface="NimbusRomNo9L"/>
              </a:rPr>
              <a:t>- </a:t>
            </a:r>
            <a:r>
              <a:rPr lang="en-GB" sz="1800" dirty="0" err="1">
                <a:effectLst/>
                <a:latin typeface="NimbusRomNo9L"/>
              </a:rPr>
              <a:t>vation</a:t>
            </a:r>
            <a:r>
              <a:rPr lang="en-GB" sz="1800" dirty="0">
                <a:effectLst/>
                <a:latin typeface="NimbusRomNo9L"/>
              </a:rPr>
              <a:t> from HAWC suggests that ultra-relativistic electrons are not accelerated near the </a:t>
            </a:r>
            <a:r>
              <a:rPr lang="en-GB" sz="1800" dirty="0" err="1">
                <a:effectLst/>
                <a:latin typeface="NimbusRomNo9L"/>
              </a:rPr>
              <a:t>center</a:t>
            </a:r>
            <a:r>
              <a:rPr lang="en-GB" sz="1800" dirty="0">
                <a:effectLst/>
                <a:latin typeface="NimbusRomNo9L"/>
              </a:rPr>
              <a:t> of the binary. If electrons were accelerated in the central region, they would have cooled by the time they reached the sites of observed VHE emission. Due to their small </a:t>
            </a:r>
            <a:r>
              <a:rPr lang="en-GB" sz="1800" dirty="0" err="1">
                <a:effectLst/>
                <a:latin typeface="NimbusRomNo9L"/>
              </a:rPr>
              <a:t>gyroradii</a:t>
            </a:r>
            <a:r>
              <a:rPr lang="en-GB" sz="1800" dirty="0">
                <a:effectLst/>
                <a:latin typeface="NimbusRomNo9L"/>
              </a:rPr>
              <a:t>, high- energy electrons may transport in a magnetized medium via diffusion or advection. The distance </a:t>
            </a:r>
            <a:r>
              <a:rPr lang="en-GB" sz="1800" dirty="0" err="1">
                <a:effectLst/>
                <a:latin typeface="NimbusRomNo9L"/>
              </a:rPr>
              <a:t>traveled</a:t>
            </a:r>
            <a:r>
              <a:rPr lang="en-GB" sz="1800" dirty="0">
                <a:effectLst/>
                <a:latin typeface="NimbusRomNo9L"/>
              </a:rPr>
              <a:t> via diffusion within the cooling time of an electron of energy </a:t>
            </a:r>
            <a:r>
              <a:rPr lang="en-GB" sz="1800" dirty="0">
                <a:effectLst/>
                <a:latin typeface="CMMI12"/>
              </a:rPr>
              <a:t>E </a:t>
            </a:r>
            <a:r>
              <a:rPr lang="en-GB" sz="1800" dirty="0">
                <a:effectLst/>
                <a:latin typeface="NimbusRomNo9L"/>
              </a:rPr>
              <a:t>is </a:t>
            </a:r>
            <a:r>
              <a:rPr lang="en-GB" sz="1800" dirty="0" err="1">
                <a:effectLst/>
                <a:latin typeface="CMMI12"/>
              </a:rPr>
              <a:t>r</a:t>
            </a:r>
            <a:r>
              <a:rPr lang="en-GB" sz="1800" dirty="0" err="1">
                <a:effectLst/>
                <a:latin typeface="CMMI8"/>
              </a:rPr>
              <a:t>d</a:t>
            </a:r>
            <a:r>
              <a:rPr lang="en-GB" sz="1800" dirty="0">
                <a:effectLst/>
                <a:latin typeface="CMMI8"/>
              </a:rPr>
              <a:t> </a:t>
            </a:r>
            <a:r>
              <a:rPr lang="en-GB" sz="1800" dirty="0">
                <a:effectLst/>
                <a:latin typeface="CMR12"/>
              </a:rPr>
              <a:t>= 2</a:t>
            </a:r>
            <a:r>
              <a:rPr lang="en-GB" sz="1800" dirty="0">
                <a:effectLst/>
                <a:latin typeface="CMSY10"/>
              </a:rPr>
              <a:t>√</a:t>
            </a:r>
            <a:r>
              <a:rPr lang="en-GB" sz="1800" dirty="0">
                <a:effectLst/>
                <a:latin typeface="CMMI12"/>
              </a:rPr>
              <a:t>Dt</a:t>
            </a:r>
            <a:r>
              <a:rPr lang="en-GB" sz="1800" dirty="0">
                <a:effectLst/>
                <a:latin typeface="NimbusRomNo9L"/>
              </a:rPr>
              <a:t>cool </a:t>
            </a:r>
            <a:r>
              <a:rPr lang="en-GB" sz="1800" dirty="0">
                <a:effectLst/>
                <a:latin typeface="CMSY10"/>
              </a:rPr>
              <a:t>≈ </a:t>
            </a:r>
            <a:r>
              <a:rPr lang="en-GB" sz="1800" dirty="0">
                <a:effectLst/>
                <a:latin typeface="CMR12"/>
              </a:rPr>
              <a:t>36 </a:t>
            </a:r>
            <a:r>
              <a:rPr lang="en-GB" sz="1800" dirty="0">
                <a:effectLst/>
                <a:latin typeface="NimbusRomNo9L"/>
              </a:rPr>
              <a:t>pc </a:t>
            </a:r>
            <a:r>
              <a:rPr lang="en-GB" sz="1800" dirty="0">
                <a:effectLst/>
                <a:latin typeface="CMR12"/>
              </a:rPr>
              <a:t>(</a:t>
            </a:r>
            <a:r>
              <a:rPr lang="en-GB" sz="1800" dirty="0">
                <a:effectLst/>
                <a:latin typeface="CMMI12"/>
              </a:rPr>
              <a:t>E/</a:t>
            </a:r>
            <a:r>
              <a:rPr lang="en-GB" sz="1800" dirty="0">
                <a:effectLst/>
                <a:latin typeface="CMR12"/>
              </a:rPr>
              <a:t>1 </a:t>
            </a:r>
            <a:r>
              <a:rPr lang="en-GB" sz="1800" dirty="0" err="1">
                <a:effectLst/>
                <a:latin typeface="NimbusRomNo9L"/>
              </a:rPr>
              <a:t>PeV</a:t>
            </a:r>
            <a:r>
              <a:rPr lang="en-GB" sz="1800" dirty="0">
                <a:effectLst/>
                <a:latin typeface="CMR12"/>
              </a:rPr>
              <a:t>)</a:t>
            </a:r>
            <a:r>
              <a:rPr lang="en-GB" sz="1800" dirty="0">
                <a:effectLst/>
                <a:latin typeface="CMSY8"/>
              </a:rPr>
              <a:t>−</a:t>
            </a:r>
            <a:r>
              <a:rPr lang="en-GB" sz="1800" dirty="0">
                <a:effectLst/>
                <a:latin typeface="CMR8"/>
              </a:rPr>
              <a:t>1</a:t>
            </a:r>
            <a:r>
              <a:rPr lang="en-GB" sz="1800" dirty="0">
                <a:effectLst/>
                <a:latin typeface="CMMI8"/>
              </a:rPr>
              <a:t>/</a:t>
            </a:r>
            <a:r>
              <a:rPr lang="en-GB" sz="1800" dirty="0">
                <a:effectLst/>
                <a:latin typeface="CMR8"/>
              </a:rPr>
              <a:t>3</a:t>
            </a:r>
            <a:r>
              <a:rPr lang="en-GB" sz="1800" dirty="0">
                <a:effectLst/>
                <a:latin typeface="CMR12"/>
              </a:rPr>
              <a:t>(</a:t>
            </a:r>
            <a:r>
              <a:rPr lang="en-GB" sz="1800" dirty="0">
                <a:effectLst/>
                <a:latin typeface="CMMI12"/>
              </a:rPr>
              <a:t>B/</a:t>
            </a:r>
            <a:r>
              <a:rPr lang="en-GB" sz="1800" dirty="0">
                <a:effectLst/>
                <a:latin typeface="CMR12"/>
              </a:rPr>
              <a:t>16 </a:t>
            </a:r>
            <a:r>
              <a:rPr lang="el-GR" sz="1800" dirty="0">
                <a:effectLst/>
                <a:latin typeface="CMMI12"/>
              </a:rPr>
              <a:t>μ</a:t>
            </a:r>
            <a:r>
              <a:rPr lang="en-GB" sz="1800" dirty="0">
                <a:effectLst/>
                <a:latin typeface="NimbusRomNo9L"/>
              </a:rPr>
              <a:t>G</a:t>
            </a:r>
            <a:r>
              <a:rPr lang="en-GB" sz="1800" dirty="0">
                <a:effectLst/>
                <a:latin typeface="CMR12"/>
              </a:rPr>
              <a:t>)</a:t>
            </a:r>
            <a:r>
              <a:rPr lang="en-GB" sz="1800" dirty="0">
                <a:effectLst/>
                <a:latin typeface="CMSY8"/>
              </a:rPr>
              <a:t>−</a:t>
            </a:r>
            <a:r>
              <a:rPr lang="en-GB" sz="1800" dirty="0">
                <a:effectLst/>
                <a:latin typeface="CMR8"/>
              </a:rPr>
              <a:t>1</a:t>
            </a:r>
            <a:r>
              <a:rPr lang="en-GB" sz="1800" dirty="0">
                <a:effectLst/>
                <a:latin typeface="NimbusRomNo9L"/>
              </a:rPr>
              <a:t>, using the diffusion coefficient typical of the ISM 28. This distance would be even smaller for diffusion coefficients lower than the typical ISM value. Sim- </a:t>
            </a:r>
            <a:r>
              <a:rPr lang="en-GB" sz="1800" dirty="0" err="1">
                <a:effectLst/>
                <a:latin typeface="NimbusRomNo9L"/>
              </a:rPr>
              <a:t>ilarly</a:t>
            </a:r>
            <a:r>
              <a:rPr lang="en-GB" sz="1800" dirty="0">
                <a:effectLst/>
                <a:latin typeface="NimbusRomNo9L"/>
              </a:rPr>
              <a:t>, the distance </a:t>
            </a:r>
            <a:r>
              <a:rPr lang="en-GB" sz="1800" dirty="0" err="1">
                <a:effectLst/>
                <a:latin typeface="NimbusRomNo9L"/>
              </a:rPr>
              <a:t>traveled</a:t>
            </a:r>
            <a:r>
              <a:rPr lang="en-GB" sz="1800" dirty="0">
                <a:effectLst/>
                <a:latin typeface="NimbusRomNo9L"/>
              </a:rPr>
              <a:t> by electrons being advected with the jet flow is </a:t>
            </a:r>
            <a:r>
              <a:rPr lang="en-GB" sz="1800" dirty="0" err="1">
                <a:effectLst/>
                <a:latin typeface="CMMI12"/>
              </a:rPr>
              <a:t>r</a:t>
            </a:r>
            <a:r>
              <a:rPr lang="en-GB" sz="1800" dirty="0" err="1">
                <a:effectLst/>
                <a:latin typeface="NimbusRomNo9L"/>
              </a:rPr>
              <a:t>adv</a:t>
            </a:r>
            <a:r>
              <a:rPr lang="en-GB" sz="1800" dirty="0">
                <a:effectLst/>
                <a:latin typeface="NimbusRomNo9L"/>
              </a:rPr>
              <a:t> </a:t>
            </a:r>
            <a:r>
              <a:rPr lang="en-GB" sz="1800" dirty="0">
                <a:effectLst/>
                <a:latin typeface="CMR12"/>
              </a:rPr>
              <a:t>= 0</a:t>
            </a:r>
            <a:r>
              <a:rPr lang="en-GB" sz="1800" dirty="0">
                <a:effectLst/>
                <a:latin typeface="CMMI12"/>
              </a:rPr>
              <a:t>.</a:t>
            </a:r>
            <a:r>
              <a:rPr lang="en-GB" sz="1800" dirty="0">
                <a:effectLst/>
                <a:latin typeface="CMR12"/>
              </a:rPr>
              <a:t>26</a:t>
            </a:r>
            <a:r>
              <a:rPr lang="en-GB" sz="1800" dirty="0">
                <a:effectLst/>
                <a:latin typeface="CMMI12"/>
              </a:rPr>
              <a:t>c </a:t>
            </a:r>
            <a:r>
              <a:rPr lang="en-GB" sz="1800" dirty="0">
                <a:effectLst/>
                <a:latin typeface="CMSY10"/>
              </a:rPr>
              <a:t>· </a:t>
            </a:r>
            <a:r>
              <a:rPr lang="en-GB" sz="1800" dirty="0" err="1">
                <a:effectLst/>
                <a:latin typeface="CMMI12"/>
              </a:rPr>
              <a:t>t</a:t>
            </a:r>
            <a:r>
              <a:rPr lang="en-GB" sz="1800" dirty="0" err="1">
                <a:effectLst/>
                <a:latin typeface="NimbusRomNo9L"/>
              </a:rPr>
              <a:t>cool</a:t>
            </a:r>
            <a:r>
              <a:rPr lang="en-GB" sz="1800" dirty="0">
                <a:effectLst/>
                <a:latin typeface="NimbusRomNo9L"/>
              </a:rPr>
              <a:t> </a:t>
            </a:r>
            <a:r>
              <a:rPr lang="en-GB" sz="1800" dirty="0">
                <a:effectLst/>
                <a:latin typeface="CMSY10"/>
              </a:rPr>
              <a:t>≈ </a:t>
            </a:r>
            <a:r>
              <a:rPr lang="en-GB" sz="1800" dirty="0">
                <a:effectLst/>
                <a:latin typeface="CMR12"/>
              </a:rPr>
              <a:t>4 </a:t>
            </a:r>
            <a:r>
              <a:rPr lang="en-GB" sz="1800" dirty="0">
                <a:effectLst/>
                <a:latin typeface="NimbusRomNo9L"/>
              </a:rPr>
              <a:t>pc </a:t>
            </a:r>
            <a:r>
              <a:rPr lang="en-GB" sz="1800" dirty="0">
                <a:effectLst/>
                <a:latin typeface="CMR12"/>
              </a:rPr>
              <a:t>(</a:t>
            </a:r>
            <a:r>
              <a:rPr lang="en-GB" sz="1800" dirty="0">
                <a:effectLst/>
                <a:latin typeface="CMMI12"/>
              </a:rPr>
              <a:t>E/</a:t>
            </a:r>
            <a:r>
              <a:rPr lang="en-GB" sz="1800" dirty="0">
                <a:effectLst/>
                <a:latin typeface="CMR12"/>
              </a:rPr>
              <a:t>1 </a:t>
            </a:r>
            <a:r>
              <a:rPr lang="en-GB" sz="1800" dirty="0" err="1">
                <a:effectLst/>
                <a:latin typeface="NimbusRomNo9L"/>
              </a:rPr>
              <a:t>PeV</a:t>
            </a:r>
            <a:r>
              <a:rPr lang="en-GB" sz="1800" dirty="0">
                <a:effectLst/>
                <a:latin typeface="CMR12"/>
              </a:rPr>
              <a:t>)</a:t>
            </a:r>
            <a:r>
              <a:rPr lang="en-GB" sz="1800" dirty="0">
                <a:effectLst/>
                <a:latin typeface="CMSY8"/>
              </a:rPr>
              <a:t>−</a:t>
            </a:r>
            <a:r>
              <a:rPr lang="en-GB" sz="1800" dirty="0">
                <a:effectLst/>
                <a:latin typeface="CMR8"/>
              </a:rPr>
              <a:t>1</a:t>
            </a:r>
            <a:r>
              <a:rPr lang="en-GB" sz="1800" dirty="0">
                <a:effectLst/>
                <a:latin typeface="CMR12"/>
              </a:rPr>
              <a:t>(</a:t>
            </a:r>
            <a:r>
              <a:rPr lang="en-GB" sz="1800" dirty="0">
                <a:effectLst/>
                <a:latin typeface="CMMI12"/>
              </a:rPr>
              <a:t>B/</a:t>
            </a:r>
            <a:r>
              <a:rPr lang="en-GB" sz="1800" dirty="0">
                <a:effectLst/>
                <a:latin typeface="CMR12"/>
              </a:rPr>
              <a:t>16 </a:t>
            </a:r>
            <a:r>
              <a:rPr lang="el-GR" sz="1800" dirty="0">
                <a:effectLst/>
                <a:latin typeface="CMMI12"/>
              </a:rPr>
              <a:t>μ</a:t>
            </a:r>
            <a:r>
              <a:rPr lang="en-GB" sz="1800" dirty="0">
                <a:effectLst/>
                <a:latin typeface="NimbusRomNo9L"/>
              </a:rPr>
              <a:t>G</a:t>
            </a:r>
            <a:r>
              <a:rPr lang="en-GB" sz="1800" dirty="0">
                <a:effectLst/>
                <a:latin typeface="CMR12"/>
              </a:rPr>
              <a:t>)</a:t>
            </a:r>
            <a:r>
              <a:rPr lang="en-GB" sz="1800" dirty="0">
                <a:effectLst/>
                <a:latin typeface="CMSY8"/>
              </a:rPr>
              <a:t>−</a:t>
            </a:r>
            <a:r>
              <a:rPr lang="en-GB" sz="1800" dirty="0">
                <a:effectLst/>
                <a:latin typeface="CMR8"/>
              </a:rPr>
              <a:t>2 </a:t>
            </a:r>
            <a:r>
              <a:rPr lang="en-GB" sz="1800" dirty="0">
                <a:effectLst/>
                <a:latin typeface="NimbusRomNo9L"/>
              </a:rPr>
              <a:t>for a jet velocity of </a:t>
            </a:r>
            <a:r>
              <a:rPr lang="en-GB" sz="1800" dirty="0">
                <a:effectLst/>
                <a:latin typeface="CMR12"/>
              </a:rPr>
              <a:t>0</a:t>
            </a:r>
            <a:r>
              <a:rPr lang="en-GB" sz="1800" dirty="0">
                <a:effectLst/>
                <a:latin typeface="CMMI12"/>
              </a:rPr>
              <a:t>.</a:t>
            </a:r>
            <a:r>
              <a:rPr lang="en-GB" sz="1800" dirty="0">
                <a:effectLst/>
                <a:latin typeface="CMR12"/>
              </a:rPr>
              <a:t>26</a:t>
            </a:r>
            <a:r>
              <a:rPr lang="en-GB" sz="1800" dirty="0">
                <a:effectLst/>
                <a:latin typeface="CMMI12"/>
              </a:rPr>
              <a:t>c</a:t>
            </a:r>
            <a:r>
              <a:rPr lang="en-GB" sz="1800" dirty="0">
                <a:effectLst/>
                <a:latin typeface="NimbusRomNo9L"/>
              </a:rPr>
              <a:t>. Both distance scales are smaller than the </a:t>
            </a:r>
            <a:r>
              <a:rPr lang="en-GB" sz="1800" dirty="0">
                <a:effectLst/>
                <a:latin typeface="CMR12"/>
              </a:rPr>
              <a:t>40 </a:t>
            </a:r>
            <a:r>
              <a:rPr lang="en-GB" sz="1800" dirty="0">
                <a:effectLst/>
                <a:latin typeface="NimbusRomNo9L"/>
              </a:rPr>
              <a:t>pc distance between the binary and e1, indicating the electrons are not accelerated near the </a:t>
            </a:r>
            <a:r>
              <a:rPr lang="en-GB" sz="1800" dirty="0" err="1">
                <a:effectLst/>
                <a:latin typeface="NimbusRomNo9L"/>
              </a:rPr>
              <a:t>center</a:t>
            </a:r>
            <a:r>
              <a:rPr lang="en-GB" sz="1800" dirty="0">
                <a:effectLst/>
                <a:latin typeface="NimbusRomNo9L"/>
              </a:rPr>
              <a:t> of the system. </a:t>
            </a:r>
            <a:endParaRPr lang="en-GB" sz="2800" dirty="0"/>
          </a:p>
          <a:p>
            <a:r>
              <a:rPr lang="en-GB" sz="1800" dirty="0">
                <a:effectLst/>
                <a:latin typeface="NimbusRomNo9L"/>
              </a:rPr>
              <a:t>Instead, the highly energetic electrons in SS 433 are likely accelerated in the jets and near the VHE </a:t>
            </a:r>
            <a:r>
              <a:rPr lang="el-GR" sz="1800" dirty="0">
                <a:effectLst/>
                <a:latin typeface="CMMI12"/>
              </a:rPr>
              <a:t>γ</a:t>
            </a:r>
            <a:r>
              <a:rPr lang="el-GR" sz="1800" dirty="0">
                <a:effectLst/>
                <a:latin typeface="NimbusRomNo9L"/>
              </a:rPr>
              <a:t>-</a:t>
            </a:r>
            <a:r>
              <a:rPr lang="en-GB" sz="1800" dirty="0">
                <a:effectLst/>
                <a:latin typeface="NimbusRomNo9L"/>
              </a:rPr>
              <a:t>ray emission regions. This presents a challenge to current acceleration models. For example, particle acceleration may be driven by the dissipation of the magnetic fields in the jets, but above several hundred </a:t>
            </a:r>
            <a:r>
              <a:rPr lang="en-GB" sz="1800" dirty="0" err="1">
                <a:effectLst/>
                <a:latin typeface="NimbusRomNo9L"/>
              </a:rPr>
              <a:t>TeV</a:t>
            </a:r>
            <a:r>
              <a:rPr lang="en-GB" sz="1800" dirty="0">
                <a:effectLst/>
                <a:latin typeface="NimbusRomNo9L"/>
              </a:rPr>
              <a:t> the electron acceleration time exceeds the electron cooling time, assuming a </a:t>
            </a:r>
            <a:r>
              <a:rPr lang="en-GB" sz="1800" dirty="0">
                <a:effectLst/>
                <a:latin typeface="CMR12"/>
              </a:rPr>
              <a:t>16 </a:t>
            </a:r>
            <a:r>
              <a:rPr lang="el-GR" sz="1800" dirty="0">
                <a:effectLst/>
                <a:latin typeface="CMMI12"/>
              </a:rPr>
              <a:t>μ</a:t>
            </a:r>
            <a:r>
              <a:rPr lang="en-GB" sz="1800" dirty="0">
                <a:effectLst/>
                <a:latin typeface="NimbusRomNo9L"/>
              </a:rPr>
              <a:t>G magnetic field. Thus the system does not appear to have sufficient acceleration power, unless there are very concentrated magnetic fields along the jets. If instead particle accel- </a:t>
            </a:r>
            <a:r>
              <a:rPr lang="en-GB" sz="1800" dirty="0" err="1">
                <a:effectLst/>
                <a:latin typeface="NimbusRomNo9L"/>
              </a:rPr>
              <a:t>eration</a:t>
            </a:r>
            <a:r>
              <a:rPr lang="en-GB" sz="1800" dirty="0">
                <a:effectLst/>
                <a:latin typeface="NimbusRomNo9L"/>
              </a:rPr>
              <a:t> is driven by standing shocks produced by the bulk flow of the jets, it is possible to reach </a:t>
            </a:r>
            <a:r>
              <a:rPr lang="en-GB" sz="1800" dirty="0" err="1">
                <a:effectLst/>
                <a:latin typeface="NimbusRomNo9L"/>
              </a:rPr>
              <a:t>PeV</a:t>
            </a:r>
            <a:r>
              <a:rPr lang="en-GB" sz="1800" dirty="0">
                <a:effectLst/>
                <a:latin typeface="NimbusRomNo9L"/>
              </a:rPr>
              <a:t> energies if the size of the acceleration region is larger than the electrons’ </a:t>
            </a:r>
            <a:r>
              <a:rPr lang="en-GB" sz="1800" dirty="0" err="1">
                <a:effectLst/>
                <a:latin typeface="NimbusRomNo9L"/>
              </a:rPr>
              <a:t>gyroradii</a:t>
            </a:r>
            <a:r>
              <a:rPr lang="en-GB" sz="1800" dirty="0">
                <a:effectLst/>
                <a:latin typeface="NimbusRomNo9L"/>
              </a:rPr>
              <a:t>. However, shocks in the interaction regions are not currently resolved by X-ray or </a:t>
            </a:r>
            <a:r>
              <a:rPr lang="el-GR" sz="1800" dirty="0">
                <a:effectLst/>
                <a:latin typeface="CMMI12"/>
              </a:rPr>
              <a:t>γ</a:t>
            </a:r>
            <a:r>
              <a:rPr lang="el-GR" sz="1800" dirty="0">
                <a:effectLst/>
                <a:latin typeface="NimbusRomNo9L"/>
              </a:rPr>
              <a:t>-</a:t>
            </a:r>
            <a:r>
              <a:rPr lang="en-GB" sz="1800" dirty="0">
                <a:effectLst/>
                <a:latin typeface="NimbusRomNo9L"/>
              </a:rPr>
              <a:t>ray measurements. </a:t>
            </a:r>
            <a:endParaRPr lang="en-GB" sz="2800" dirty="0"/>
          </a:p>
          <a:p>
            <a:r>
              <a:rPr lang="en-GB" sz="1800" dirty="0">
                <a:effectLst/>
                <a:latin typeface="NimbusRomNo9L"/>
              </a:rPr>
              <a:t>Studies of </a:t>
            </a:r>
            <a:r>
              <a:rPr lang="en-GB" sz="1800" dirty="0" err="1">
                <a:effectLst/>
                <a:latin typeface="NimbusRomNo9L"/>
              </a:rPr>
              <a:t>microquasars</a:t>
            </a:r>
            <a:r>
              <a:rPr lang="en-GB" sz="1800" dirty="0">
                <a:effectLst/>
                <a:latin typeface="NimbusRomNo9L"/>
              </a:rPr>
              <a:t> such as SS 433 provide valuable probes of the particle acceleration mechanisms in jets, since these objects are believed to be scale models of the much larger and more powerful jets in active galactic nuclei (AGN) 30. AGN are the most prevalent VHE extragalactic sources and are believed to be the sources of the highest energy hadronic cosmic rays. While AGN are not spatially resolved at VHE energies, with this observation we have identified a VHE source in which we can image particle acceleration powered by jets. Future high-resolution VHE observations of SS 433 are possible with pointed atmospheric Cherenkov telescopes to better localize the emission sites, and further high-energy measurements with HAWC will record the spectrum at high energies and better constrain the maximum energy of accelerated particles. </a:t>
            </a:r>
            <a:endParaRPr lang="en-GB" sz="2800" dirty="0"/>
          </a:p>
          <a:p>
            <a:endParaRPr lang="en-GB" sz="1800" dirty="0">
              <a:effectLst/>
              <a:latin typeface="NimbusRomNo9L"/>
            </a:endParaRPr>
          </a:p>
          <a:p>
            <a:endParaRPr lang="en-GB" dirty="0"/>
          </a:p>
          <a:p>
            <a:pPr marL="228600" indent="-228600">
              <a:buAutoNum type="arabicPeriod" startAt="3"/>
            </a:pPr>
            <a:endParaRPr lang="en-US" baseline="30000" dirty="0">
              <a:solidFill>
                <a:schemeClr val="tx1"/>
              </a:solidFill>
            </a:endParaRPr>
          </a:p>
          <a:p>
            <a:pPr marL="228600" indent="-228600">
              <a:buAutoNum type="arabicPeriod" startAt="3"/>
            </a:pPr>
            <a:endParaRPr lang="en-US" baseline="30000" dirty="0">
              <a:solidFill>
                <a:schemeClr val="tx1"/>
              </a:solidFill>
            </a:endParaRPr>
          </a:p>
        </p:txBody>
      </p:sp>
      <p:sp>
        <p:nvSpPr>
          <p:cNvPr id="4" name="Slide Number Placeholder 3"/>
          <p:cNvSpPr>
            <a:spLocks noGrp="1"/>
          </p:cNvSpPr>
          <p:nvPr>
            <p:ph type="sldNum"/>
          </p:nvPr>
        </p:nvSpPr>
        <p:spPr/>
        <p:txBody>
          <a:bodyPr/>
          <a:lstStyle/>
          <a:p>
            <a:pPr>
              <a:defRPr/>
            </a:pPr>
            <a:fld id="{BB548E44-E4DC-EB4B-BC01-F5753845D29B}" type="slidenum">
              <a:rPr lang="en-US" smtClean="0"/>
              <a:pPr>
                <a:defRPr/>
              </a:pPr>
              <a:t>8</a:t>
            </a:fld>
            <a:endParaRPr lang="en-US"/>
          </a:p>
        </p:txBody>
      </p:sp>
    </p:spTree>
    <p:extLst>
      <p:ext uri="{BB962C8B-B14F-4D97-AF65-F5344CB8AC3E}">
        <p14:creationId xmlns:p14="http://schemas.microsoft.com/office/powerpoint/2010/main" val="427774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GB" b="1" i="0" u="none" strike="noStrike" dirty="0">
                <a:solidFill>
                  <a:srgbClr val="333333"/>
                </a:solidFill>
                <a:effectLst/>
                <a:latin typeface="inherit"/>
              </a:rPr>
              <a:t>Figure 1.</a:t>
            </a:r>
            <a:r>
              <a:rPr lang="en-GB" b="0" i="0" u="none" strike="noStrike" dirty="0">
                <a:solidFill>
                  <a:srgbClr val="333333"/>
                </a:solidFill>
                <a:effectLst/>
                <a:latin typeface="inherit"/>
              </a:rPr>
              <a:t> Significance maps above 1 </a:t>
            </a:r>
            <a:r>
              <a:rPr lang="en-GB" b="0" i="0" u="none" strike="noStrike" dirty="0" err="1">
                <a:solidFill>
                  <a:srgbClr val="333333"/>
                </a:solidFill>
                <a:effectLst/>
                <a:latin typeface="inherit"/>
              </a:rPr>
              <a:t>TeV</a:t>
            </a:r>
            <a:r>
              <a:rPr lang="en-GB" b="0" i="0" u="none" strike="noStrike" dirty="0">
                <a:solidFill>
                  <a:srgbClr val="333333"/>
                </a:solidFill>
                <a:effectLst/>
                <a:latin typeface="inherit"/>
              </a:rPr>
              <a:t>. (a) A pretrial significance map of the SS 433 region with labels from A. A. Abdo et al. (</a:t>
            </a:r>
            <a:r>
              <a:rPr lang="en-GB" b="0" i="0" u="sng" strike="noStrike" dirty="0">
                <a:solidFill>
                  <a:srgbClr val="006EB2"/>
                </a:solidFill>
                <a:effectLst/>
                <a:latin typeface="inherit"/>
                <a:hlinkClick r:id="rId3"/>
              </a:rPr>
              <a:t>2007</a:t>
            </a:r>
            <a:r>
              <a:rPr lang="en-GB" b="0" i="0" u="none" strike="noStrike" dirty="0">
                <a:solidFill>
                  <a:srgbClr val="333333"/>
                </a:solidFill>
                <a:effectLst/>
                <a:latin typeface="inherit"/>
              </a:rPr>
              <a:t>), B. Bartoli et al. (</a:t>
            </a:r>
            <a:r>
              <a:rPr lang="en-GB" b="0" i="0" u="sng" strike="noStrike" dirty="0">
                <a:solidFill>
                  <a:srgbClr val="006EB2"/>
                </a:solidFill>
                <a:effectLst/>
                <a:latin typeface="inherit"/>
                <a:hlinkClick r:id="rId4"/>
              </a:rPr>
              <a:t>2013</a:t>
            </a:r>
            <a:r>
              <a:rPr lang="en-GB" b="0" i="0" u="none" strike="noStrike" dirty="0">
                <a:solidFill>
                  <a:srgbClr val="333333"/>
                </a:solidFill>
                <a:effectLst/>
                <a:latin typeface="inherit"/>
              </a:rPr>
              <a:t>), A. U. </a:t>
            </a:r>
            <a:r>
              <a:rPr lang="en-GB" b="0" i="0" u="none" strike="noStrike" dirty="0" err="1">
                <a:solidFill>
                  <a:srgbClr val="333333"/>
                </a:solidFill>
                <a:effectLst/>
                <a:latin typeface="inherit"/>
              </a:rPr>
              <a:t>Abeysekara</a:t>
            </a:r>
            <a:r>
              <a:rPr lang="en-GB" b="0" i="0" u="none" strike="noStrike" dirty="0">
                <a:solidFill>
                  <a:srgbClr val="333333"/>
                </a:solidFill>
                <a:effectLst/>
                <a:latin typeface="inherit"/>
              </a:rPr>
              <a:t> et al. (</a:t>
            </a:r>
            <a:r>
              <a:rPr lang="en-GB" b="0" i="0" u="sng" strike="noStrike" dirty="0">
                <a:solidFill>
                  <a:srgbClr val="006EB2"/>
                </a:solidFill>
                <a:effectLst/>
                <a:latin typeface="inherit"/>
                <a:hlinkClick r:id="rId5"/>
              </a:rPr>
              <a:t>2018</a:t>
            </a:r>
            <a:r>
              <a:rPr lang="en-GB" b="0" i="0" u="none" strike="noStrike" dirty="0">
                <a:solidFill>
                  <a:srgbClr val="333333"/>
                </a:solidFill>
                <a:effectLst/>
                <a:latin typeface="inherit"/>
              </a:rPr>
              <a:t>), and Z. Cao et al. (</a:t>
            </a:r>
            <a:r>
              <a:rPr lang="en-GB" b="0" i="0" u="sng" strike="noStrike" dirty="0">
                <a:solidFill>
                  <a:srgbClr val="006EB2"/>
                </a:solidFill>
                <a:effectLst/>
                <a:latin typeface="inherit"/>
                <a:hlinkClick r:id="rId6"/>
              </a:rPr>
              <a:t>2021</a:t>
            </a:r>
            <a:r>
              <a:rPr lang="en-GB" b="0" i="0" u="none" strike="noStrike" dirty="0">
                <a:solidFill>
                  <a:srgbClr val="333333"/>
                </a:solidFill>
                <a:effectLst/>
                <a:latin typeface="inherit"/>
              </a:rPr>
              <a:t>, </a:t>
            </a:r>
            <a:r>
              <a:rPr lang="en-GB" b="0" i="0" u="sng" strike="noStrike" dirty="0">
                <a:solidFill>
                  <a:srgbClr val="006EB2"/>
                </a:solidFill>
                <a:effectLst/>
                <a:latin typeface="inherit"/>
                <a:hlinkClick r:id="rId7"/>
              </a:rPr>
              <a:t>2024).</a:t>
            </a:r>
            <a:r>
              <a:rPr lang="en-GB" b="0" i="0" u="none" strike="noStrike" dirty="0">
                <a:solidFill>
                  <a:srgbClr val="333333"/>
                </a:solidFill>
                <a:effectLst/>
                <a:latin typeface="inherit"/>
              </a:rPr>
              <a:t> (b) A pretrial significance map zoomed in closely around SS 433. The map shows excess after the model fit but only removes background sources for the visualization of the SS 433 jet lobes. The green contour lines indicate the observational results from ROSAT (W. Brinkmann et al. </a:t>
            </a:r>
            <a:r>
              <a:rPr lang="en-GB" b="0" i="0" u="sng" strike="noStrike" dirty="0">
                <a:solidFill>
                  <a:srgbClr val="006EB2"/>
                </a:solidFill>
                <a:effectLst/>
                <a:latin typeface="inherit"/>
                <a:hlinkClick r:id="rId8"/>
              </a:rPr>
              <a:t>1996</a:t>
            </a:r>
            <a:r>
              <a:rPr lang="en-GB" b="0" i="0" u="none" strike="noStrike" dirty="0">
                <a:solidFill>
                  <a:srgbClr val="333333"/>
                </a:solidFill>
                <a:effectLst/>
                <a:latin typeface="inherit"/>
              </a:rPr>
              <a:t>), and the white contour lines are the 5</a:t>
            </a:r>
            <a:r>
              <a:rPr lang="el-GR" b="0" i="1" u="none" strike="noStrike" dirty="0">
                <a:solidFill>
                  <a:srgbClr val="333333"/>
                </a:solidFill>
                <a:effectLst/>
                <a:latin typeface="inherit"/>
              </a:rPr>
              <a:t>σ</a:t>
            </a:r>
            <a:r>
              <a:rPr lang="el-GR" b="0" i="0" u="none" strike="noStrike" dirty="0">
                <a:solidFill>
                  <a:srgbClr val="333333"/>
                </a:solidFill>
                <a:effectLst/>
                <a:latin typeface="inherit"/>
              </a:rPr>
              <a:t> </a:t>
            </a:r>
            <a:r>
              <a:rPr lang="en-GB" b="0" i="0" u="none" strike="noStrike" dirty="0">
                <a:solidFill>
                  <a:srgbClr val="333333"/>
                </a:solidFill>
                <a:effectLst/>
                <a:latin typeface="inherit"/>
              </a:rPr>
              <a:t>contour lines as observed by this work. The X-ray emission regions "e1," "e2," and "e3" for the east lobe and "w1" and "w2" for the west lobe have also been indicated (S. Safi-</a:t>
            </a:r>
            <a:r>
              <a:rPr lang="en-GB" b="0" i="0" u="none" strike="noStrike" dirty="0" err="1">
                <a:solidFill>
                  <a:srgbClr val="333333"/>
                </a:solidFill>
                <a:effectLst/>
                <a:latin typeface="inherit"/>
              </a:rPr>
              <a:t>Harb</a:t>
            </a:r>
            <a:r>
              <a:rPr lang="en-GB" b="0" i="0" u="none" strike="noStrike" dirty="0">
                <a:solidFill>
                  <a:srgbClr val="333333"/>
                </a:solidFill>
                <a:effectLst/>
                <a:latin typeface="inherit"/>
              </a:rPr>
              <a:t> &amp; H. </a:t>
            </a:r>
            <a:r>
              <a:rPr lang="en-GB" b="0" i="0" u="none" strike="noStrike" dirty="0" err="1">
                <a:solidFill>
                  <a:srgbClr val="333333"/>
                </a:solidFill>
                <a:effectLst/>
                <a:latin typeface="inherit"/>
              </a:rPr>
              <a:t>Ögelman</a:t>
            </a:r>
            <a:r>
              <a:rPr lang="en-GB" b="0" i="0" u="none" strike="noStrike" dirty="0">
                <a:solidFill>
                  <a:srgbClr val="333333"/>
                </a:solidFill>
                <a:effectLst/>
                <a:latin typeface="inherit"/>
              </a:rPr>
              <a:t> </a:t>
            </a:r>
            <a:r>
              <a:rPr lang="en-GB" b="0" i="0" u="sng" strike="noStrike" dirty="0">
                <a:solidFill>
                  <a:srgbClr val="006EB2"/>
                </a:solidFill>
                <a:effectLst/>
                <a:latin typeface="inherit"/>
                <a:hlinkClick r:id="rId9"/>
              </a:rPr>
              <a:t>1997</a:t>
            </a:r>
            <a:r>
              <a:rPr lang="en-GB" b="0" i="0" u="none" strike="noStrike" dirty="0">
                <a:solidFill>
                  <a:srgbClr val="333333"/>
                </a:solidFill>
                <a:effectLst/>
                <a:latin typeface="inherit"/>
              </a:rPr>
              <a:t>). The red cross marks the known location of the binary SS 433. The purple and cyan stars indicate the best-fit locations from this work. The red ring in each panel indicates the angular resolution.</a:t>
            </a:r>
          </a:p>
          <a:p>
            <a:br>
              <a:rPr lang="en-GB" dirty="0"/>
            </a:br>
            <a:endParaRPr lang="en-DE" dirty="0"/>
          </a:p>
        </p:txBody>
      </p:sp>
      <p:sp>
        <p:nvSpPr>
          <p:cNvPr id="4" name="Slide Number Placeholder 3"/>
          <p:cNvSpPr>
            <a:spLocks noGrp="1"/>
          </p:cNvSpPr>
          <p:nvPr>
            <p:ph type="sldNum" sz="quarter" idx="5"/>
          </p:nvPr>
        </p:nvSpPr>
        <p:spPr/>
        <p:txBody>
          <a:bodyPr/>
          <a:lstStyle/>
          <a:p>
            <a:fld id="{F963D141-9DD5-DF4B-B2AA-208D17AFC310}" type="slidenum">
              <a:rPr lang="en-DE" smtClean="0"/>
              <a:t>9</a:t>
            </a:fld>
            <a:endParaRPr lang="en-DE"/>
          </a:p>
        </p:txBody>
      </p:sp>
    </p:spTree>
    <p:extLst>
      <p:ext uri="{BB962C8B-B14F-4D97-AF65-F5344CB8AC3E}">
        <p14:creationId xmlns:p14="http://schemas.microsoft.com/office/powerpoint/2010/main" val="1665282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dvOTf9433e2d"/>
              </a:rPr>
              <a:t>We present a broadband X-ray study of W50 </a:t>
            </a:r>
            <a:r>
              <a:rPr lang="en-GB" sz="1800" dirty="0">
                <a:effectLst/>
                <a:latin typeface="AdvOTb0c9bf5d"/>
              </a:rPr>
              <a:t>(</a:t>
            </a:r>
            <a:r>
              <a:rPr lang="en-GB" sz="1800" dirty="0">
                <a:effectLst/>
                <a:latin typeface="AdvOTf9433e2d"/>
              </a:rPr>
              <a:t>the </a:t>
            </a:r>
            <a:r>
              <a:rPr lang="en-GB" sz="1800" dirty="0">
                <a:effectLst/>
                <a:latin typeface="AdvOTf9433e2d+20"/>
              </a:rPr>
              <a:t>“</a:t>
            </a:r>
            <a:r>
              <a:rPr lang="en-GB" sz="1800" dirty="0">
                <a:effectLst/>
                <a:latin typeface="AdvOTf9433e2d"/>
              </a:rPr>
              <a:t>Manatee</a:t>
            </a:r>
            <a:r>
              <a:rPr lang="en-GB" sz="1800" dirty="0">
                <a:effectLst/>
                <a:latin typeface="AdvOTf9433e2d+20"/>
              </a:rPr>
              <a:t>” </a:t>
            </a:r>
            <a:r>
              <a:rPr lang="en-GB" sz="1800" dirty="0">
                <a:effectLst/>
                <a:latin typeface="AdvOTf9433e2d"/>
              </a:rPr>
              <a:t>nebula</a:t>
            </a:r>
            <a:r>
              <a:rPr lang="en-GB" sz="1800" dirty="0">
                <a:effectLst/>
                <a:latin typeface="AdvOTb0c9bf5d"/>
              </a:rPr>
              <a:t>)</a:t>
            </a:r>
            <a:r>
              <a:rPr lang="en-GB" sz="1800" dirty="0">
                <a:effectLst/>
                <a:latin typeface="AdvOTf9433e2d"/>
              </a:rPr>
              <a:t>, the complex region powered by the </a:t>
            </a:r>
            <a:r>
              <a:rPr lang="en-GB" sz="1800" dirty="0" err="1">
                <a:effectLst/>
                <a:latin typeface="AdvOTf9433e2d"/>
              </a:rPr>
              <a:t>microquasar</a:t>
            </a:r>
            <a:r>
              <a:rPr lang="en-GB" sz="1800" dirty="0">
                <a:effectLst/>
                <a:latin typeface="AdvOTf9433e2d"/>
              </a:rPr>
              <a:t> SS 433, that provides a test bed for several important astrophysical processes. The W50 nebula, a Galactic </a:t>
            </a:r>
            <a:r>
              <a:rPr lang="en-GB" sz="1800" dirty="0" err="1">
                <a:effectLst/>
                <a:latin typeface="AdvOTf9433e2d"/>
              </a:rPr>
              <a:t>PeVatron</a:t>
            </a:r>
            <a:r>
              <a:rPr lang="en-GB" sz="1800" dirty="0">
                <a:effectLst/>
                <a:latin typeface="AdvOTf9433e2d"/>
              </a:rPr>
              <a:t> candidate, is classi</a:t>
            </a:r>
            <a:r>
              <a:rPr lang="en-GB" sz="1800" dirty="0">
                <a:effectLst/>
                <a:latin typeface="AdvOTf9433e2d+fb"/>
              </a:rPr>
              <a:t>fi</a:t>
            </a:r>
            <a:r>
              <a:rPr lang="en-GB" sz="1800" dirty="0">
                <a:effectLst/>
                <a:latin typeface="AdvOTf9433e2d"/>
              </a:rPr>
              <a:t>ed as a supernova remnant but has an unusual double-lobed morphology likely associated with the jets from SS 433. Using </a:t>
            </a:r>
            <a:r>
              <a:rPr lang="en-GB" sz="1800" dirty="0" err="1">
                <a:effectLst/>
                <a:latin typeface="AdvOTf9433e2d"/>
              </a:rPr>
              <a:t>NuSTAR</a:t>
            </a:r>
            <a:r>
              <a:rPr lang="en-GB" sz="1800" dirty="0">
                <a:effectLst/>
                <a:latin typeface="AdvOTf9433e2d"/>
              </a:rPr>
              <a:t>, XMM-Newton, and Chandra observations of the inner eastern lobe of W50, we have detected hard nonthermal X-ray emission up to </a:t>
            </a:r>
            <a:r>
              <a:rPr lang="en-GB" sz="1800" dirty="0">
                <a:effectLst/>
                <a:latin typeface="AdvTTab7e17fd+22"/>
              </a:rPr>
              <a:t>∼</a:t>
            </a:r>
            <a:r>
              <a:rPr lang="en-GB" sz="1800" dirty="0">
                <a:effectLst/>
                <a:latin typeface="AdvOTf9433e2d"/>
              </a:rPr>
              <a:t>30 keV, originating from a few- arcminute-sized knotty region </a:t>
            </a:r>
            <a:r>
              <a:rPr lang="en-GB" sz="1800" dirty="0">
                <a:effectLst/>
                <a:latin typeface="AdvOTb0c9bf5d"/>
              </a:rPr>
              <a:t>(</a:t>
            </a:r>
            <a:r>
              <a:rPr lang="en-GB" sz="1800" dirty="0">
                <a:effectLst/>
                <a:latin typeface="AdvOTf9433e2d+20"/>
              </a:rPr>
              <a:t>“</a:t>
            </a:r>
            <a:r>
              <a:rPr lang="en-GB" sz="1800" dirty="0">
                <a:effectLst/>
                <a:latin typeface="AdvOTf9433e2d"/>
              </a:rPr>
              <a:t>Head</a:t>
            </a:r>
            <a:r>
              <a:rPr lang="en-GB" sz="1800" dirty="0">
                <a:effectLst/>
                <a:latin typeface="AdvOTf9433e2d+20"/>
              </a:rPr>
              <a:t>”</a:t>
            </a:r>
            <a:r>
              <a:rPr lang="en-GB" sz="1800" dirty="0">
                <a:effectLst/>
                <a:latin typeface="AdvOTb0c9bf5d"/>
              </a:rPr>
              <a:t>) </a:t>
            </a:r>
            <a:r>
              <a:rPr lang="en-GB" sz="1800" dirty="0">
                <a:effectLst/>
                <a:latin typeface="AdvOTf9433e2d"/>
              </a:rPr>
              <a:t>located </a:t>
            </a:r>
            <a:r>
              <a:rPr lang="en-GB" sz="1800" dirty="0">
                <a:effectLst/>
                <a:latin typeface="AdvTT426b32fa+f0"/>
              </a:rPr>
              <a:t></a:t>
            </a:r>
            <a:r>
              <a:rPr lang="en-GB" sz="1800" dirty="0">
                <a:effectLst/>
                <a:latin typeface="AdvOTf9433e2d"/>
              </a:rPr>
              <a:t>18</a:t>
            </a:r>
            <a:r>
              <a:rPr lang="en-GB" sz="1800" dirty="0">
                <a:effectLst/>
                <a:latin typeface="AdvTTab7e17fd+20"/>
              </a:rPr>
              <a:t>′ </a:t>
            </a:r>
            <a:r>
              <a:rPr lang="en-GB" sz="1800" dirty="0">
                <a:effectLst/>
                <a:latin typeface="AdvOTb0c9bf5d"/>
              </a:rPr>
              <a:t>(</a:t>
            </a:r>
            <a:r>
              <a:rPr lang="en-GB" sz="1800" dirty="0">
                <a:effectLst/>
                <a:latin typeface="AdvOTf9433e2d"/>
              </a:rPr>
              <a:t>29pc for a distance of 5.5kpc</a:t>
            </a:r>
            <a:r>
              <a:rPr lang="en-GB" sz="1800" dirty="0">
                <a:effectLst/>
                <a:latin typeface="AdvOTb0c9bf5d"/>
              </a:rPr>
              <a:t>) </a:t>
            </a:r>
            <a:r>
              <a:rPr lang="en-GB" sz="1800" dirty="0">
                <a:effectLst/>
                <a:latin typeface="AdvOTf9433e2d"/>
              </a:rPr>
              <a:t>east of SS433, and constrained its photon index to 1.58 </a:t>
            </a:r>
            <a:r>
              <a:rPr lang="en-GB" sz="1800" dirty="0">
                <a:effectLst/>
                <a:latin typeface="AdvTTab7e17fd"/>
              </a:rPr>
              <a:t>± </a:t>
            </a:r>
            <a:r>
              <a:rPr lang="en-GB" sz="1800" dirty="0">
                <a:effectLst/>
                <a:latin typeface="AdvOTf9433e2d"/>
              </a:rPr>
              <a:t>0.05 </a:t>
            </a:r>
            <a:r>
              <a:rPr lang="en-GB" sz="1800" dirty="0">
                <a:effectLst/>
                <a:latin typeface="AdvOTb0c9bf5d"/>
              </a:rPr>
              <a:t>(</a:t>
            </a:r>
            <a:r>
              <a:rPr lang="en-GB" sz="1800" dirty="0">
                <a:effectLst/>
                <a:latin typeface="AdvOTf9433e2d"/>
              </a:rPr>
              <a:t>0.5</a:t>
            </a:r>
            <a:r>
              <a:rPr lang="en-GB" sz="1800" dirty="0">
                <a:effectLst/>
                <a:latin typeface="AdvOTf9433e2d+20"/>
              </a:rPr>
              <a:t>–</a:t>
            </a:r>
            <a:r>
              <a:rPr lang="en-GB" sz="1800" dirty="0">
                <a:effectLst/>
                <a:latin typeface="AdvOTf9433e2d"/>
              </a:rPr>
              <a:t>30 keV band</a:t>
            </a:r>
            <a:r>
              <a:rPr lang="en-GB" sz="1800" dirty="0">
                <a:effectLst/>
                <a:latin typeface="AdvOTb0c9bf5d"/>
              </a:rPr>
              <a:t>)</a:t>
            </a:r>
            <a:r>
              <a:rPr lang="en-GB" sz="1800" dirty="0">
                <a:effectLst/>
                <a:latin typeface="AdvOTf9433e2d"/>
              </a:rPr>
              <a:t>. The index gradually steepens eastward out to the radio </a:t>
            </a:r>
            <a:r>
              <a:rPr lang="en-GB" sz="1800" dirty="0">
                <a:effectLst/>
                <a:latin typeface="AdvOTf9433e2d+20"/>
              </a:rPr>
              <a:t>“</a:t>
            </a:r>
            <a:r>
              <a:rPr lang="en-GB" sz="1800" dirty="0">
                <a:effectLst/>
                <a:latin typeface="AdvOTf9433e2d"/>
              </a:rPr>
              <a:t>ear</a:t>
            </a:r>
            <a:r>
              <a:rPr lang="en-GB" sz="1800" dirty="0">
                <a:effectLst/>
                <a:latin typeface="AdvOTf9433e2d+20"/>
              </a:rPr>
              <a:t>” </a:t>
            </a:r>
            <a:r>
              <a:rPr lang="en-GB" sz="1800" dirty="0">
                <a:effectLst/>
                <a:latin typeface="AdvOTf9433e2d"/>
              </a:rPr>
              <a:t>where thermal soft X-ray emission with a temperature </a:t>
            </a:r>
            <a:r>
              <a:rPr lang="en-GB" sz="1800" dirty="0" err="1">
                <a:effectLst/>
                <a:latin typeface="AdvOTb4af3d5d.I"/>
              </a:rPr>
              <a:t>kT</a:t>
            </a:r>
            <a:r>
              <a:rPr lang="en-GB" sz="1800" dirty="0">
                <a:effectLst/>
                <a:latin typeface="AdvOTb4af3d5d.I"/>
              </a:rPr>
              <a:t> </a:t>
            </a:r>
            <a:r>
              <a:rPr lang="en-GB" sz="1800" dirty="0">
                <a:effectLst/>
                <a:latin typeface="AdvTTab7e17fd+22"/>
              </a:rPr>
              <a:t>∼ </a:t>
            </a:r>
            <a:r>
              <a:rPr lang="en-GB" sz="1800" dirty="0">
                <a:effectLst/>
                <a:latin typeface="AdvOTf9433e2d"/>
              </a:rPr>
              <a:t>0.2 keV dominates. The hard X-ray knots mark the location of acceleration sites within the jet and require an equipartition magnetic </a:t>
            </a:r>
            <a:r>
              <a:rPr lang="en-GB" sz="1800" dirty="0">
                <a:effectLst/>
                <a:latin typeface="AdvOTf9433e2d+fb"/>
              </a:rPr>
              <a:t>fi</a:t>
            </a:r>
            <a:r>
              <a:rPr lang="en-GB" sz="1800" dirty="0">
                <a:effectLst/>
                <a:latin typeface="AdvOTf9433e2d"/>
              </a:rPr>
              <a:t>eld of the order of </a:t>
            </a:r>
            <a:r>
              <a:rPr lang="en-GB" sz="1800" dirty="0">
                <a:effectLst/>
                <a:latin typeface="AdvTT426b32fa+f0"/>
              </a:rPr>
              <a:t></a:t>
            </a:r>
            <a:r>
              <a:rPr lang="en-GB" sz="1800" dirty="0">
                <a:effectLst/>
                <a:latin typeface="AdvOTf9433e2d"/>
              </a:rPr>
              <a:t>12 </a:t>
            </a:r>
            <a:r>
              <a:rPr lang="el-GR" sz="1800" dirty="0">
                <a:effectLst/>
                <a:latin typeface="AdvTTec1d2308.I+03"/>
              </a:rPr>
              <a:t>μ</a:t>
            </a:r>
            <a:r>
              <a:rPr lang="en-GB" sz="1800" dirty="0">
                <a:effectLst/>
                <a:latin typeface="AdvOTf9433e2d"/>
              </a:rPr>
              <a:t>G. The unusually hard spectral index from the </a:t>
            </a:r>
            <a:r>
              <a:rPr lang="en-GB" sz="1800" dirty="0">
                <a:effectLst/>
                <a:latin typeface="AdvOTf9433e2d+20"/>
              </a:rPr>
              <a:t>“</a:t>
            </a:r>
            <a:r>
              <a:rPr lang="en-GB" sz="1800" dirty="0">
                <a:effectLst/>
                <a:latin typeface="AdvOTf9433e2d"/>
              </a:rPr>
              <a:t>Head</a:t>
            </a:r>
            <a:r>
              <a:rPr lang="en-GB" sz="1800" dirty="0">
                <a:effectLst/>
                <a:latin typeface="AdvOTf9433e2d+20"/>
              </a:rPr>
              <a:t>” </a:t>
            </a:r>
            <a:r>
              <a:rPr lang="en-GB" sz="1800" dirty="0">
                <a:effectLst/>
                <a:latin typeface="AdvOTf9433e2d"/>
              </a:rPr>
              <a:t>region challenges classical particle acceleration processes and points to particle injection and reacceleration in the </a:t>
            </a:r>
            <a:r>
              <a:rPr lang="en-GB" sz="1800" dirty="0" err="1">
                <a:effectLst/>
                <a:latin typeface="AdvOTf9433e2d"/>
              </a:rPr>
              <a:t>subrelativistic</a:t>
            </a:r>
            <a:r>
              <a:rPr lang="en-GB" sz="1800" dirty="0">
                <a:effectLst/>
                <a:latin typeface="AdvOTf9433e2d"/>
              </a:rPr>
              <a:t> SS 433 jet, as seen in blazars and pulsar wind nebulae.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dvOT9d60b855.B"/>
              </a:rPr>
              <a:t>Figure 1. </a:t>
            </a:r>
            <a:r>
              <a:rPr lang="en-GB" sz="1800" dirty="0">
                <a:effectLst/>
                <a:latin typeface="AdvOTf9433e2d"/>
              </a:rPr>
              <a:t>Multiwavelength image of the W50 nebula. Red: radio </a:t>
            </a:r>
            <a:r>
              <a:rPr lang="en-GB" sz="1800" dirty="0">
                <a:effectLst/>
                <a:latin typeface="AdvOTb0c9bf5d"/>
              </a:rPr>
              <a:t>(</a:t>
            </a:r>
            <a:r>
              <a:rPr lang="en-GB" sz="1800" dirty="0">
                <a:effectLst/>
                <a:latin typeface="AdvOTf9433e2d"/>
              </a:rPr>
              <a:t>Dubner et al. </a:t>
            </a:r>
            <a:r>
              <a:rPr lang="en-GB" sz="1800" dirty="0">
                <a:solidFill>
                  <a:srgbClr val="0000FF"/>
                </a:solidFill>
                <a:effectLst/>
                <a:latin typeface="AdvOTf9433e2d"/>
              </a:rPr>
              <a:t>1998</a:t>
            </a:r>
            <a:r>
              <a:rPr lang="en-GB" sz="1800" dirty="0">
                <a:effectLst/>
                <a:latin typeface="AdvOTb0c9bf5d"/>
              </a:rPr>
              <a:t>)</a:t>
            </a:r>
            <a:r>
              <a:rPr lang="en-GB" sz="1800" dirty="0">
                <a:effectLst/>
                <a:latin typeface="AdvOTf9433e2d"/>
              </a:rPr>
              <a:t>; green: optical </a:t>
            </a:r>
            <a:r>
              <a:rPr lang="en-GB" sz="1800" dirty="0">
                <a:effectLst/>
                <a:latin typeface="AdvOTb0c9bf5d"/>
              </a:rPr>
              <a:t>(</a:t>
            </a:r>
            <a:r>
              <a:rPr lang="en-GB" sz="1800" dirty="0" err="1">
                <a:effectLst/>
                <a:latin typeface="AdvOTf9433e2d"/>
              </a:rPr>
              <a:t>Boumis</a:t>
            </a:r>
            <a:r>
              <a:rPr lang="en-GB" sz="1800" dirty="0">
                <a:effectLst/>
                <a:latin typeface="AdvOTf9433e2d"/>
              </a:rPr>
              <a:t> et al. </a:t>
            </a:r>
            <a:r>
              <a:rPr lang="en-GB" sz="1800" dirty="0">
                <a:solidFill>
                  <a:srgbClr val="0000FF"/>
                </a:solidFill>
                <a:effectLst/>
                <a:latin typeface="AdvOTf9433e2d"/>
              </a:rPr>
              <a:t>2007</a:t>
            </a:r>
            <a:r>
              <a:rPr lang="en-GB" sz="1800" dirty="0">
                <a:effectLst/>
                <a:latin typeface="AdvOTb0c9bf5d"/>
              </a:rPr>
              <a:t>)</a:t>
            </a:r>
            <a:r>
              <a:rPr lang="en-GB" sz="1800" dirty="0">
                <a:effectLst/>
                <a:latin typeface="AdvOTf9433e2d"/>
              </a:rPr>
              <a:t>; yellow: soft X-rays </a:t>
            </a:r>
            <a:r>
              <a:rPr lang="en-GB" sz="1800" dirty="0">
                <a:effectLst/>
                <a:latin typeface="AdvOTb0c9bf5d"/>
              </a:rPr>
              <a:t>(</a:t>
            </a:r>
            <a:r>
              <a:rPr lang="en-GB" sz="1800" dirty="0">
                <a:effectLst/>
                <a:latin typeface="AdvOTf9433e2d"/>
              </a:rPr>
              <a:t>0.5</a:t>
            </a:r>
            <a:r>
              <a:rPr lang="en-GB" sz="1800" dirty="0">
                <a:effectLst/>
                <a:latin typeface="AdvOTf9433e2d+20"/>
              </a:rPr>
              <a:t>–</a:t>
            </a:r>
            <a:r>
              <a:rPr lang="en-GB" sz="1800" dirty="0">
                <a:effectLst/>
                <a:latin typeface="AdvOTf9433e2d"/>
              </a:rPr>
              <a:t>1 keV</a:t>
            </a:r>
            <a:r>
              <a:rPr lang="en-GB" sz="1800" dirty="0">
                <a:effectLst/>
                <a:latin typeface="AdvOTb0c9bf5d"/>
              </a:rPr>
              <a:t>)</a:t>
            </a:r>
            <a:r>
              <a:rPr lang="en-GB" sz="1800" dirty="0">
                <a:effectLst/>
                <a:latin typeface="AdvOTf9433e2d"/>
              </a:rPr>
              <a:t>; magenta: medium energy X-rays </a:t>
            </a:r>
            <a:r>
              <a:rPr lang="en-GB" sz="1800" dirty="0">
                <a:effectLst/>
                <a:latin typeface="AdvOTb0c9bf5d"/>
              </a:rPr>
              <a:t>(</a:t>
            </a:r>
            <a:r>
              <a:rPr lang="en-GB" sz="1800" dirty="0">
                <a:effectLst/>
                <a:latin typeface="AdvOTf9433e2d"/>
              </a:rPr>
              <a:t>1</a:t>
            </a:r>
            <a:r>
              <a:rPr lang="en-GB" sz="1800" dirty="0">
                <a:effectLst/>
                <a:latin typeface="AdvOTf9433e2d+20"/>
              </a:rPr>
              <a:t>–</a:t>
            </a:r>
            <a:r>
              <a:rPr lang="en-GB" sz="1800" dirty="0">
                <a:effectLst/>
                <a:latin typeface="AdvOTf9433e2d"/>
              </a:rPr>
              <a:t>2 keV</a:t>
            </a:r>
            <a:r>
              <a:rPr lang="en-GB" sz="1800" dirty="0">
                <a:effectLst/>
                <a:latin typeface="AdvOTb0c9bf5d"/>
              </a:rPr>
              <a:t>)</a:t>
            </a:r>
            <a:r>
              <a:rPr lang="en-GB" sz="1800" dirty="0">
                <a:effectLst/>
                <a:latin typeface="AdvOTf9433e2d"/>
              </a:rPr>
              <a:t>; cyan: hard X-ray emission </a:t>
            </a:r>
            <a:r>
              <a:rPr lang="en-GB" sz="1800" dirty="0">
                <a:effectLst/>
                <a:latin typeface="AdvOTb0c9bf5d"/>
              </a:rPr>
              <a:t>(</a:t>
            </a:r>
            <a:r>
              <a:rPr lang="en-GB" sz="1800" dirty="0">
                <a:effectLst/>
                <a:latin typeface="AdvOTf9433e2d"/>
              </a:rPr>
              <a:t>2</a:t>
            </a:r>
            <a:r>
              <a:rPr lang="en-GB" sz="1800" dirty="0">
                <a:effectLst/>
                <a:latin typeface="AdvOTf9433e2d+20"/>
              </a:rPr>
              <a:t>–</a:t>
            </a:r>
            <a:r>
              <a:rPr lang="en-GB" sz="1800" dirty="0">
                <a:effectLst/>
                <a:latin typeface="AdvOTf9433e2d"/>
              </a:rPr>
              <a:t>12 keV</a:t>
            </a:r>
            <a:r>
              <a:rPr lang="en-GB" sz="1800" dirty="0">
                <a:effectLst/>
                <a:latin typeface="AdvOTb0c9bf5d"/>
              </a:rPr>
              <a:t>)</a:t>
            </a:r>
            <a:r>
              <a:rPr lang="en-GB" sz="1800" dirty="0">
                <a:effectLst/>
                <a:latin typeface="AdvOTf9433e2d"/>
              </a:rPr>
              <a:t>. The eastern lobe X-ray image highlights the XMM-Newton data presented in this work </a:t>
            </a:r>
            <a:r>
              <a:rPr lang="en-GB" sz="1800" dirty="0">
                <a:effectLst/>
                <a:latin typeface="AdvOTb0c9bf5d"/>
              </a:rPr>
              <a:t>(</a:t>
            </a:r>
            <a:r>
              <a:rPr lang="en-GB" sz="1800" dirty="0">
                <a:effectLst/>
                <a:latin typeface="AdvOTf9433e2d"/>
              </a:rPr>
              <a:t>with the brightening at the edge of the </a:t>
            </a:r>
            <a:r>
              <a:rPr lang="en-GB" sz="1800" dirty="0" err="1">
                <a:effectLst/>
                <a:latin typeface="AdvOTf9433e2d"/>
              </a:rPr>
              <a:t>FoV</a:t>
            </a:r>
            <a:r>
              <a:rPr lang="en-GB" sz="1800" dirty="0">
                <a:effectLst/>
                <a:latin typeface="AdvOTf9433e2d"/>
              </a:rPr>
              <a:t> cropped here to highlight the source emission</a:t>
            </a:r>
            <a:r>
              <a:rPr lang="en-GB" sz="1800" dirty="0">
                <a:effectLst/>
                <a:latin typeface="AdvOTb0c9bf5d"/>
              </a:rPr>
              <a:t>)</a:t>
            </a:r>
            <a:r>
              <a:rPr lang="en-GB" sz="1800" dirty="0">
                <a:effectLst/>
                <a:latin typeface="AdvOTf9433e2d"/>
              </a:rPr>
              <a:t>. The western lobe X-ray image shows only partial Chandra coverage of part of the nebula </a:t>
            </a:r>
            <a:r>
              <a:rPr lang="en-GB" sz="1800" dirty="0">
                <a:effectLst/>
                <a:latin typeface="AdvOTb0c9bf5d"/>
              </a:rPr>
              <a:t>(</a:t>
            </a:r>
            <a:r>
              <a:rPr lang="en-GB" sz="1800" dirty="0" err="1">
                <a:effectLst/>
                <a:latin typeface="AdvOTf9433e2d"/>
              </a:rPr>
              <a:t>Moldowan</a:t>
            </a:r>
            <a:r>
              <a:rPr lang="en-GB" sz="1800" dirty="0">
                <a:effectLst/>
                <a:latin typeface="AdvOTf9433e2d"/>
              </a:rPr>
              <a:t> et al. </a:t>
            </a:r>
            <a:r>
              <a:rPr lang="en-GB" sz="1800" dirty="0">
                <a:solidFill>
                  <a:srgbClr val="0000FF"/>
                </a:solidFill>
                <a:effectLst/>
                <a:latin typeface="AdvOTf9433e2d"/>
              </a:rPr>
              <a:t>2005</a:t>
            </a:r>
            <a:r>
              <a:rPr lang="en-GB" sz="1800" dirty="0">
                <a:effectLst/>
                <a:latin typeface="AdvOTb0c9bf5d"/>
              </a:rPr>
              <a:t>)</a:t>
            </a:r>
            <a:r>
              <a:rPr lang="en-GB" sz="1800" dirty="0">
                <a:effectLst/>
                <a:latin typeface="AdvOTf9433e2d"/>
              </a:rPr>
              <a:t>; additional X-ray observations of this and other regions are currently being carried out and will be presented in future work. </a:t>
            </a:r>
            <a:endParaRPr lang="en-GB" sz="2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dvOTf9433e2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DE" dirty="0"/>
          </a:p>
        </p:txBody>
      </p:sp>
      <p:sp>
        <p:nvSpPr>
          <p:cNvPr id="4" name="Slide Number Placeholder 3"/>
          <p:cNvSpPr>
            <a:spLocks noGrp="1"/>
          </p:cNvSpPr>
          <p:nvPr>
            <p:ph type="sldNum" sz="quarter" idx="5"/>
          </p:nvPr>
        </p:nvSpPr>
        <p:spPr/>
        <p:txBody>
          <a:bodyPr/>
          <a:lstStyle/>
          <a:p>
            <a:fld id="{F963D141-9DD5-DF4B-B2AA-208D17AFC310}" type="slidenum">
              <a:rPr lang="en-DE" smtClean="0"/>
              <a:t>11</a:t>
            </a:fld>
            <a:endParaRPr lang="en-DE"/>
          </a:p>
        </p:txBody>
      </p:sp>
    </p:spTree>
    <p:extLst>
      <p:ext uri="{BB962C8B-B14F-4D97-AF65-F5344CB8AC3E}">
        <p14:creationId xmlns:p14="http://schemas.microsoft.com/office/powerpoint/2010/main" val="4083169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6344" indent="-236344">
              <a:buFont typeface="Arial" panose="020B0604020202020204" pitchFamily="34" charset="0"/>
              <a:buChar char="•"/>
            </a:pPr>
            <a:r>
              <a:rPr lang="en-GB" sz="1200" dirty="0">
                <a:latin typeface="Optima" panose="02000503060000020004" pitchFamily="2" charset="0"/>
              </a:rPr>
              <a:t>Very Large Array (VLA) radio observations obtained within a day of the X-ray flare resolved a bright jet-like radio structure </a:t>
            </a:r>
            <a:r>
              <a:rPr lang="en-GB" sz="1200" dirty="0">
                <a:latin typeface="Helvetica" pitchFamily="2" charset="0"/>
              </a:rPr>
              <a:t> </a:t>
            </a:r>
            <a:r>
              <a:rPr lang="en-GB" sz="1200" dirty="0">
                <a:latin typeface="Optima" panose="02000503060000020004" pitchFamily="2" charset="0"/>
              </a:rPr>
              <a:t>0.25 arcsec in length (</a:t>
            </a:r>
            <a:r>
              <a:rPr lang="en-GB" sz="1200" dirty="0" err="1">
                <a:latin typeface="Optima" panose="02000503060000020004" pitchFamily="2" charset="0"/>
              </a:rPr>
              <a:t>Hjellming</a:t>
            </a:r>
            <a:r>
              <a:rPr lang="en-GB" sz="1200" dirty="0">
                <a:latin typeface="Optima" panose="02000503060000020004" pitchFamily="2" charset="0"/>
              </a:rPr>
              <a:t> et al. 2000)</a:t>
            </a:r>
          </a:p>
          <a:p>
            <a:pPr marL="236344" indent="-236344">
              <a:buFont typeface="Arial" panose="020B0604020202020204" pitchFamily="34" charset="0"/>
              <a:buChar char="•"/>
            </a:pPr>
            <a:endParaRPr lang="en-GB" sz="1200" dirty="0">
              <a:latin typeface="Optima" panose="02000503060000020004" pitchFamily="2" charset="0"/>
            </a:endParaRPr>
          </a:p>
          <a:p>
            <a:pPr marL="236344" indent="-236344">
              <a:buFont typeface="Arial" panose="020B0604020202020204" pitchFamily="34" charset="0"/>
              <a:buChar char="•"/>
            </a:pPr>
            <a:r>
              <a:rPr lang="en-GB" sz="1200" dirty="0">
                <a:latin typeface="Optima" panose="02000503060000020004" pitchFamily="2" charset="0"/>
              </a:rPr>
              <a:t>Radio observations follow up the X-ray outburst </a:t>
            </a:r>
            <a:endParaRPr lang="en-GB" dirty="0">
              <a:latin typeface="Optima" panose="02000503060000020004" pitchFamily="2" charset="0"/>
            </a:endParaRPr>
          </a:p>
          <a:p>
            <a:pPr marL="236344" indent="-236344">
              <a:buFont typeface="Arial" panose="020B0604020202020204" pitchFamily="34" charset="0"/>
              <a:buChar char="•"/>
            </a:pPr>
            <a:endParaRPr lang="en-GB" sz="1200" dirty="0">
              <a:latin typeface="Optima" panose="02000503060000020004" pitchFamily="2" charset="0"/>
            </a:endParaRPr>
          </a:p>
          <a:p>
            <a:pPr marL="236344" indent="-236344">
              <a:buFont typeface="Arial" panose="020B0604020202020204" pitchFamily="34" charset="0"/>
              <a:buChar char="•"/>
            </a:pPr>
            <a:r>
              <a:rPr lang="en-GB" sz="1200" dirty="0">
                <a:latin typeface="Optima" panose="02000503060000020004" pitchFamily="2" charset="0"/>
              </a:rPr>
              <a:t>X-ray observations are focus on the X-ray outbursts </a:t>
            </a:r>
            <a:endParaRPr lang="en-GB" dirty="0">
              <a:latin typeface="Optima" panose="02000503060000020004" pitchFamily="2" charset="0"/>
            </a:endParaRPr>
          </a:p>
          <a:p>
            <a:pPr marL="236344" indent="-236344">
              <a:buFont typeface="Arial" panose="020B0604020202020204" pitchFamily="34" charset="0"/>
              <a:buChar char="•"/>
            </a:pPr>
            <a:endParaRPr lang="en-GB" dirty="0">
              <a:effectLst/>
              <a:latin typeface="Optima" panose="02000503060000020004" pitchFamily="2" charset="0"/>
            </a:endParaRPr>
          </a:p>
          <a:p>
            <a:pPr marL="236344" indent="-236344">
              <a:buFont typeface="Arial" panose="020B0604020202020204" pitchFamily="34" charset="0"/>
              <a:buChar char="•"/>
            </a:pPr>
            <a:r>
              <a:rPr lang="en-GB" sz="1200" dirty="0">
                <a:latin typeface="Optima" panose="02000503060000020004" pitchFamily="2" charset="0"/>
              </a:rPr>
              <a:t>geometric information for the system </a:t>
            </a:r>
            <a:endParaRPr lang="en-GB" dirty="0">
              <a:effectLst/>
            </a:endParaRPr>
          </a:p>
          <a:p>
            <a:pPr marL="236344" indent="-236344">
              <a:buFont typeface="Arial" panose="020B0604020202020204" pitchFamily="34" charset="0"/>
              <a:buChar char="•"/>
            </a:pPr>
            <a:endParaRPr lang="en-GB" dirty="0">
              <a:effectLst/>
            </a:endParaRPr>
          </a:p>
          <a:p>
            <a:r>
              <a:rPr lang="en-GB" sz="1200" dirty="0">
                <a:latin typeface="Optima" panose="02000503060000020004" pitchFamily="2" charset="0"/>
              </a:rPr>
              <a:t>Mass, disk inclination, jet inclination, distance... </a:t>
            </a:r>
          </a:p>
          <a:p>
            <a:endParaRPr lang="en-GB" dirty="0">
              <a:latin typeface="Optima" panose="02000503060000020004" pitchFamily="2" charset="0"/>
            </a:endParaRPr>
          </a:p>
          <a:p>
            <a:pPr marL="236344" indent="-236344">
              <a:buFont typeface="Arial" panose="020B0604020202020204" pitchFamily="34" charset="0"/>
              <a:buChar char="•"/>
            </a:pPr>
            <a:r>
              <a:rPr lang="en-GB" sz="1200" dirty="0">
                <a:latin typeface="Optima" panose="02000503060000020004" pitchFamily="2" charset="0"/>
              </a:rPr>
              <a:t>Possible </a:t>
            </a:r>
            <a:r>
              <a:rPr lang="en-GB" sz="1200" dirty="0" err="1">
                <a:latin typeface="Optima" panose="02000503060000020004" pitchFamily="2" charset="0"/>
              </a:rPr>
              <a:t>Microblazar</a:t>
            </a:r>
            <a:r>
              <a:rPr lang="en-GB" sz="800" dirty="0">
                <a:latin typeface="Optima" panose="02000503060000020004" pitchFamily="2" charset="0"/>
              </a:rPr>
              <a:t> </a:t>
            </a:r>
            <a:r>
              <a:rPr lang="en-GB" sz="1200" dirty="0">
                <a:latin typeface="Optima" panose="02000503060000020004" pitchFamily="2" charset="0"/>
              </a:rPr>
              <a:t>with a relativistic jet moving close to the line of sight(</a:t>
            </a:r>
            <a:r>
              <a:rPr lang="en-GB" sz="1200" dirty="0">
                <a:latin typeface="Helvetica" pitchFamily="2" charset="0"/>
              </a:rPr>
              <a:t> </a:t>
            </a:r>
            <a:r>
              <a:rPr lang="el-GR" sz="1400" i="1" dirty="0">
                <a:latin typeface="STIXGeneral" pitchFamily="2" charset="2"/>
              </a:rPr>
              <a:t>θ</a:t>
            </a:r>
            <a:r>
              <a:rPr lang="en-GB" sz="1050" i="1" dirty="0">
                <a:latin typeface="STIXGeneral" pitchFamily="2" charset="2"/>
              </a:rPr>
              <a:t>jet</a:t>
            </a:r>
            <a:r>
              <a:rPr lang="en-GB" sz="1400" dirty="0">
                <a:latin typeface="STIXGeneral" pitchFamily="2" charset="2"/>
              </a:rPr>
              <a:t>&lt;12</a:t>
            </a:r>
            <a:r>
              <a:rPr lang="en-GB" sz="1050" dirty="0">
                <a:latin typeface="STIXGeneral" pitchFamily="2" charset="2"/>
              </a:rPr>
              <a:t>∘</a:t>
            </a:r>
            <a:r>
              <a:rPr lang="en-GB" sz="1200" dirty="0">
                <a:latin typeface="Optima" panose="02000503060000020004" pitchFamily="2" charset="0"/>
              </a:rPr>
              <a:t>;</a:t>
            </a:r>
            <a:r>
              <a:rPr lang="en-GB" sz="1200" dirty="0">
                <a:latin typeface="Helvetica" pitchFamily="2" charset="0"/>
              </a:rPr>
              <a:t> </a:t>
            </a:r>
            <a:r>
              <a:rPr lang="en-GB" sz="1200" dirty="0">
                <a:latin typeface="Optima" panose="02000503060000020004" pitchFamily="2" charset="0"/>
              </a:rPr>
              <a:t>fromOroszetal.2001) </a:t>
            </a:r>
          </a:p>
          <a:p>
            <a:pPr marL="236344" indent="-236344">
              <a:buFont typeface="Arial" panose="020B0604020202020204" pitchFamily="34" charset="0"/>
              <a:buChar char="•"/>
            </a:pPr>
            <a:endParaRPr lang="en-GB" dirty="0">
              <a:latin typeface="Optima" panose="02000503060000020004" pitchFamily="2" charset="0"/>
            </a:endParaRPr>
          </a:p>
          <a:p>
            <a:pPr marL="236344" indent="-236344">
              <a:buFont typeface="Arial" panose="020B0604020202020204" pitchFamily="34" charset="0"/>
              <a:buChar char="•"/>
            </a:pPr>
            <a:endParaRPr lang="en-GB" sz="1200" dirty="0">
              <a:latin typeface="Optima" panose="02000503060000020004" pitchFamily="2" charset="0"/>
            </a:endParaRPr>
          </a:p>
          <a:p>
            <a:pPr marL="236344" indent="-236344">
              <a:buFont typeface="Arial" panose="020B0604020202020204" pitchFamily="34" charset="0"/>
              <a:buChar char="•"/>
            </a:pPr>
            <a:endParaRPr lang="en-GB" sz="1200" dirty="0">
              <a:latin typeface="Optima" panose="02000503060000020004" pitchFamily="2" charset="0"/>
            </a:endParaRPr>
          </a:p>
          <a:p>
            <a:endParaRPr lang="en-DE" dirty="0"/>
          </a:p>
        </p:txBody>
      </p:sp>
      <p:sp>
        <p:nvSpPr>
          <p:cNvPr id="4" name="Slide Number Placeholder 3"/>
          <p:cNvSpPr>
            <a:spLocks noGrp="1"/>
          </p:cNvSpPr>
          <p:nvPr>
            <p:ph type="sldNum"/>
          </p:nvPr>
        </p:nvSpPr>
        <p:spPr/>
        <p:txBody>
          <a:bodyPr/>
          <a:lstStyle/>
          <a:p>
            <a:pPr>
              <a:defRPr/>
            </a:pPr>
            <a:fld id="{BB548E44-E4DC-EB4B-BC01-F5753845D29B}" type="slidenum">
              <a:rPr lang="en-US" smtClean="0"/>
              <a:pPr>
                <a:defRPr/>
              </a:pPr>
              <a:t>12</a:t>
            </a:fld>
            <a:endParaRPr lang="en-US"/>
          </a:p>
        </p:txBody>
      </p:sp>
    </p:spTree>
    <p:extLst>
      <p:ext uri="{BB962C8B-B14F-4D97-AF65-F5344CB8AC3E}">
        <p14:creationId xmlns:p14="http://schemas.microsoft.com/office/powerpoint/2010/main" val="4217323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mj-lt"/>
              <a:buAutoNum type="arabicPeriod" startAt="74"/>
            </a:pPr>
            <a:r>
              <a:rPr lang="en-GB" sz="1800" dirty="0">
                <a:effectLst/>
                <a:latin typeface="NimbusRomNo9L"/>
              </a:rPr>
              <a:t>Based on a systematic multi-source analysis method on a 3</a:t>
            </a:r>
            <a:r>
              <a:rPr lang="en-GB" sz="1800" dirty="0">
                <a:effectLst/>
                <a:latin typeface="CMSY8"/>
              </a:rPr>
              <a:t>◦ </a:t>
            </a:r>
            <a:r>
              <a:rPr lang="en-GB" sz="1800" dirty="0">
                <a:effectLst/>
                <a:latin typeface="NimbusRomNo9L"/>
              </a:rPr>
              <a:t>radius region of interest (ROI) around the gamma-ray emission, the excess may be either described as two point-like sources or one extended source with an asymmetric Gaussian distribution (see details in Methods). The current statistics do not allow us to distinguish between the two spatial models. When adopting a two-point-source model, the northern source and southern source are detected at 8.1</a:t>
            </a:r>
            <a:r>
              <a:rPr lang="el-GR" sz="1800" dirty="0">
                <a:effectLst/>
                <a:latin typeface="CMMI12"/>
              </a:rPr>
              <a:t>σ </a:t>
            </a:r>
            <a:r>
              <a:rPr lang="en-GB" sz="1800" dirty="0">
                <a:effectLst/>
                <a:latin typeface="NimbusRomNo9L"/>
              </a:rPr>
              <a:t>and 6.7</a:t>
            </a:r>
            <a:r>
              <a:rPr lang="el-GR" sz="1800" dirty="0">
                <a:effectLst/>
                <a:latin typeface="CMMI12"/>
              </a:rPr>
              <a:t>σ</a:t>
            </a:r>
            <a:r>
              <a:rPr lang="el-GR" sz="1800" dirty="0">
                <a:effectLst/>
                <a:latin typeface="NimbusRomNo9L"/>
              </a:rPr>
              <a:t>, </a:t>
            </a:r>
            <a:r>
              <a:rPr lang="en-GB" sz="1800" dirty="0">
                <a:effectLst/>
                <a:latin typeface="NimbusRomNo9L"/>
              </a:rPr>
              <a:t>respectively The 95% upper limits on the extensions of the two sources are found to be </a:t>
            </a:r>
            <a:r>
              <a:rPr lang="en-GB" sz="1800" dirty="0">
                <a:effectLst/>
                <a:latin typeface="CMR12"/>
              </a:rPr>
              <a:t>0</a:t>
            </a:r>
            <a:r>
              <a:rPr lang="en-GB" sz="1800" dirty="0">
                <a:effectLst/>
                <a:latin typeface="CMMI12"/>
              </a:rPr>
              <a:t>.</a:t>
            </a:r>
            <a:r>
              <a:rPr lang="en-GB" sz="1800" dirty="0">
                <a:effectLst/>
                <a:latin typeface="CMR12"/>
              </a:rPr>
              <a:t>17</a:t>
            </a:r>
            <a:r>
              <a:rPr lang="en-GB" sz="1800" dirty="0">
                <a:effectLst/>
                <a:latin typeface="CMSY8"/>
              </a:rPr>
              <a:t>◦ </a:t>
            </a:r>
            <a:r>
              <a:rPr lang="en-GB" sz="1800" dirty="0">
                <a:effectLst/>
                <a:latin typeface="NimbusRomNo9L"/>
              </a:rPr>
              <a:t>and </a:t>
            </a:r>
            <a:r>
              <a:rPr lang="en-GB" sz="1800" dirty="0">
                <a:effectLst/>
                <a:latin typeface="CMR12"/>
              </a:rPr>
              <a:t>0</a:t>
            </a:r>
            <a:r>
              <a:rPr lang="en-GB" sz="1800" dirty="0">
                <a:effectLst/>
                <a:latin typeface="CMMI12"/>
              </a:rPr>
              <a:t>.</a:t>
            </a:r>
            <a:r>
              <a:rPr lang="en-GB" sz="1800" dirty="0">
                <a:effectLst/>
                <a:latin typeface="CMR12"/>
              </a:rPr>
              <a:t>23</a:t>
            </a:r>
            <a:r>
              <a:rPr lang="en-GB" sz="1800" dirty="0">
                <a:effectLst/>
                <a:latin typeface="CMSY8"/>
              </a:rPr>
              <a:t>◦</a:t>
            </a:r>
            <a:r>
              <a:rPr lang="en-GB" sz="1800" dirty="0">
                <a:effectLst/>
                <a:latin typeface="NimbusRomNo9L"/>
              </a:rPr>
              <a:t>, respectively, when fitting a Gaussian spatial template to the data around each source over the entire energy range. HAWC PSF above 30 </a:t>
            </a:r>
            <a:r>
              <a:rPr lang="en-GB" sz="1800" dirty="0" err="1">
                <a:effectLst/>
                <a:latin typeface="NimbusRomNo9L"/>
              </a:rPr>
              <a:t>TeV</a:t>
            </a:r>
            <a:endParaRPr lang="en-GB" sz="1800" dirty="0">
              <a:effectLst/>
              <a:latin typeface="NimbusRomNo9L"/>
            </a:endParaRPr>
          </a:p>
          <a:p>
            <a:pPr>
              <a:buFont typeface="+mj-lt"/>
              <a:buAutoNum type="arabicPeriod" startAt="74"/>
            </a:pPr>
            <a:endParaRPr lang="en-GB" sz="1800" dirty="0">
              <a:effectLst/>
              <a:latin typeface="NimbusRomNo9L"/>
            </a:endParaRPr>
          </a:p>
          <a:p>
            <a:pPr>
              <a:buFont typeface="+mj-lt"/>
              <a:buAutoNum type="arabicPeriod" startAt="299"/>
            </a:pPr>
            <a:r>
              <a:rPr lang="en-GB" sz="1800" dirty="0">
                <a:effectLst/>
                <a:latin typeface="NimbusRomNo9L"/>
              </a:rPr>
              <a:t>In the analysis, we used a circular ROI with a radius of 3</a:t>
            </a:r>
            <a:r>
              <a:rPr lang="en-GB" sz="1800" dirty="0">
                <a:effectLst/>
                <a:latin typeface="CMSY8"/>
              </a:rPr>
              <a:t>◦</a:t>
            </a:r>
            <a:r>
              <a:rPr lang="en-GB" sz="1800" dirty="0">
                <a:effectLst/>
                <a:latin typeface="NimbusRomNo9L"/>
              </a:rPr>
              <a:t>, </a:t>
            </a:r>
            <a:r>
              <a:rPr lang="en-GB" sz="1800" dirty="0" err="1">
                <a:effectLst/>
                <a:latin typeface="NimbusRomNo9L"/>
              </a:rPr>
              <a:t>centered</a:t>
            </a:r>
            <a:r>
              <a:rPr lang="en-GB" sz="1800" dirty="0">
                <a:effectLst/>
                <a:latin typeface="NimbusRomNo9L"/>
              </a:rPr>
              <a:t> at </a:t>
            </a:r>
            <a:r>
              <a:rPr lang="en-GB" sz="1800" dirty="0">
                <a:effectLst/>
                <a:latin typeface="CMMI12"/>
              </a:rPr>
              <a:t>R.A. </a:t>
            </a:r>
            <a:r>
              <a:rPr lang="en-GB" sz="1800" dirty="0">
                <a:effectLst/>
                <a:latin typeface="CMR12"/>
              </a:rPr>
              <a:t>= 274</a:t>
            </a:r>
            <a:r>
              <a:rPr lang="en-GB" sz="1800" dirty="0">
                <a:effectLst/>
                <a:latin typeface="CMMI12"/>
              </a:rPr>
              <a:t>.</a:t>
            </a:r>
            <a:r>
              <a:rPr lang="en-GB" sz="1800" dirty="0">
                <a:effectLst/>
                <a:latin typeface="CMR12"/>
              </a:rPr>
              <a:t>92</a:t>
            </a:r>
            <a:r>
              <a:rPr lang="en-GB" sz="1800" dirty="0">
                <a:effectLst/>
                <a:latin typeface="CMSY8"/>
              </a:rPr>
              <a:t>◦</a:t>
            </a:r>
            <a:r>
              <a:rPr lang="en-GB" sz="1800" dirty="0">
                <a:effectLst/>
                <a:latin typeface="NimbusRomNo9L"/>
              </a:rPr>
              <a:t>, </a:t>
            </a:r>
            <a:endParaRPr lang="en-GB" dirty="0">
              <a:effectLst/>
            </a:endParaRPr>
          </a:p>
          <a:p>
            <a:pPr>
              <a:buFont typeface="+mj-lt"/>
              <a:buAutoNum type="arabicPeriod" startAt="299"/>
            </a:pPr>
            <a:r>
              <a:rPr lang="en-GB" sz="1800" dirty="0">
                <a:effectLst/>
                <a:latin typeface="NimbusSanL"/>
              </a:rPr>
              <a:t>300  </a:t>
            </a:r>
            <a:r>
              <a:rPr lang="en-GB" sz="1800" dirty="0">
                <a:effectLst/>
                <a:latin typeface="CMMI12"/>
              </a:rPr>
              <a:t>Dec. </a:t>
            </a:r>
            <a:r>
              <a:rPr lang="en-GB" sz="1800" dirty="0">
                <a:effectLst/>
                <a:latin typeface="CMR12"/>
              </a:rPr>
              <a:t>= </a:t>
            </a:r>
            <a:r>
              <a:rPr lang="en-GB" sz="1800" dirty="0">
                <a:effectLst/>
                <a:latin typeface="CMSY10"/>
              </a:rPr>
              <a:t>−</a:t>
            </a:r>
            <a:r>
              <a:rPr lang="en-GB" sz="1800" dirty="0">
                <a:effectLst/>
                <a:latin typeface="CMR12"/>
              </a:rPr>
              <a:t>25</a:t>
            </a:r>
            <a:r>
              <a:rPr lang="en-GB" sz="1800" dirty="0">
                <a:effectLst/>
                <a:latin typeface="CMMI12"/>
              </a:rPr>
              <a:t>.</a:t>
            </a:r>
            <a:r>
              <a:rPr lang="en-GB" sz="1800" dirty="0">
                <a:effectLst/>
                <a:latin typeface="CMR12"/>
              </a:rPr>
              <a:t>82</a:t>
            </a:r>
            <a:r>
              <a:rPr lang="en-GB" sz="1800" dirty="0">
                <a:effectLst/>
                <a:latin typeface="CMSY8"/>
              </a:rPr>
              <a:t>◦</a:t>
            </a:r>
            <a:r>
              <a:rPr lang="en-GB" sz="1800" dirty="0">
                <a:effectLst/>
                <a:latin typeface="NimbusRomNo9L"/>
              </a:rPr>
              <a:t>. To explore gamma-ray emission within the ROI, we conducted a systematic </a:t>
            </a:r>
            <a:endParaRPr lang="en-GB" dirty="0">
              <a:effectLst/>
            </a:endParaRPr>
          </a:p>
          <a:p>
            <a:pPr>
              <a:buFont typeface="+mj-lt"/>
              <a:buAutoNum type="arabicPeriod" startAt="299"/>
            </a:pPr>
            <a:r>
              <a:rPr lang="en-GB" sz="1800" dirty="0">
                <a:effectLst/>
                <a:latin typeface="NimbusSanL"/>
              </a:rPr>
              <a:t>301  </a:t>
            </a:r>
            <a:r>
              <a:rPr lang="en-GB" sz="1800" dirty="0">
                <a:effectLst/>
                <a:latin typeface="NimbusRomNo9L"/>
              </a:rPr>
              <a:t>multi-source analysis method which is inspired by the </a:t>
            </a:r>
            <a:r>
              <a:rPr lang="en-GB" sz="1800" i="1" dirty="0">
                <a:effectLst/>
                <a:latin typeface="NimbusRomNo9L"/>
              </a:rPr>
              <a:t>Fermi</a:t>
            </a:r>
            <a:r>
              <a:rPr lang="en-GB" sz="1800" dirty="0">
                <a:effectLst/>
                <a:latin typeface="NimbusRomNo9L"/>
              </a:rPr>
              <a:t>-LAT38. As the latitude of the </a:t>
            </a:r>
            <a:r>
              <a:rPr lang="en-GB" sz="1800" dirty="0" err="1">
                <a:effectLst/>
                <a:latin typeface="NimbusRomNo9L"/>
              </a:rPr>
              <a:t>center</a:t>
            </a:r>
            <a:r>
              <a:rPr lang="en-GB" sz="1800" dirty="0">
                <a:effectLst/>
                <a:latin typeface="NimbusRomNo9L"/>
              </a:rPr>
              <a:t> </a:t>
            </a:r>
            <a:endParaRPr lang="en-GB" dirty="0">
              <a:effectLst/>
            </a:endParaRPr>
          </a:p>
          <a:p>
            <a:pPr>
              <a:buFont typeface="+mj-lt"/>
              <a:buAutoNum type="arabicPeriod" startAt="299"/>
            </a:pPr>
            <a:r>
              <a:rPr lang="en-GB" sz="1800" dirty="0">
                <a:effectLst/>
                <a:latin typeface="NimbusSanL"/>
              </a:rPr>
              <a:t>302  </a:t>
            </a:r>
            <a:r>
              <a:rPr lang="en-GB" sz="1800" dirty="0">
                <a:effectLst/>
                <a:latin typeface="NimbusRomNo9L"/>
              </a:rPr>
              <a:t>of the ROI is </a:t>
            </a:r>
            <a:r>
              <a:rPr lang="en-GB" sz="1800" dirty="0">
                <a:effectLst/>
                <a:latin typeface="CMR12"/>
              </a:rPr>
              <a:t>5</a:t>
            </a:r>
            <a:r>
              <a:rPr lang="en-GB" sz="1800" dirty="0">
                <a:effectLst/>
                <a:latin typeface="CMSY8"/>
              </a:rPr>
              <a:t>◦ </a:t>
            </a:r>
            <a:r>
              <a:rPr lang="en-GB" sz="1800" dirty="0">
                <a:effectLst/>
                <a:latin typeface="NimbusRomNo9L"/>
              </a:rPr>
              <a:t>away from the Galactic plane, background emission due to the Galactic diffuse </a:t>
            </a:r>
            <a:endParaRPr lang="en-GB" dirty="0">
              <a:effectLst/>
            </a:endParaRPr>
          </a:p>
          <a:p>
            <a:pPr>
              <a:buFont typeface="+mj-lt"/>
              <a:buAutoNum type="arabicPeriod" startAt="299"/>
            </a:pPr>
            <a:r>
              <a:rPr lang="en-GB" sz="1800" dirty="0">
                <a:effectLst/>
                <a:latin typeface="NimbusSanL"/>
              </a:rPr>
              <a:t>303  </a:t>
            </a:r>
            <a:r>
              <a:rPr lang="en-GB" sz="1800" dirty="0">
                <a:effectLst/>
                <a:latin typeface="NimbusRomNo9L"/>
              </a:rPr>
              <a:t>emission and unresolved sources on the Galactic plane is negligible. Additionally, because the </a:t>
            </a:r>
            <a:endParaRPr lang="en-GB" dirty="0">
              <a:effectLst/>
            </a:endParaRPr>
          </a:p>
          <a:p>
            <a:pPr>
              <a:buFont typeface="+mj-lt"/>
              <a:buAutoNum type="arabicPeriod" startAt="299"/>
            </a:pPr>
            <a:r>
              <a:rPr lang="en-GB" sz="1800" dirty="0">
                <a:effectLst/>
                <a:latin typeface="NimbusSanL"/>
              </a:rPr>
              <a:t>304  </a:t>
            </a:r>
            <a:r>
              <a:rPr lang="en-GB" sz="1800" dirty="0">
                <a:effectLst/>
                <a:latin typeface="NimbusRomNo9L"/>
              </a:rPr>
              <a:t>source is so isolated, unlike SS 433 and other sources on the galactic plane that could be affected </a:t>
            </a:r>
            <a:endParaRPr lang="en-GB" dirty="0">
              <a:effectLst/>
            </a:endParaRPr>
          </a:p>
          <a:p>
            <a:pPr>
              <a:buFont typeface="+mj-lt"/>
              <a:buAutoNum type="arabicPeriod" startAt="299"/>
            </a:pPr>
            <a:r>
              <a:rPr lang="en-GB" sz="1800" dirty="0">
                <a:effectLst/>
                <a:latin typeface="NimbusSanL"/>
              </a:rPr>
              <a:t>305  </a:t>
            </a:r>
            <a:r>
              <a:rPr lang="en-GB" sz="1800" dirty="0">
                <a:effectLst/>
                <a:latin typeface="NimbusRomNo9L"/>
              </a:rPr>
              <a:t>by galactic diffuse emission, it serves as an excellent laboratory for studying the source </a:t>
            </a:r>
            <a:r>
              <a:rPr lang="en-GB" sz="1800" dirty="0" err="1">
                <a:effectLst/>
                <a:latin typeface="NimbusRomNo9L"/>
              </a:rPr>
              <a:t>emis</a:t>
            </a:r>
            <a:r>
              <a:rPr lang="en-GB" sz="1800" dirty="0">
                <a:effectLst/>
                <a:latin typeface="NimbusRomNo9L"/>
              </a:rPr>
              <a:t>- </a:t>
            </a:r>
            <a:endParaRPr lang="en-GB" dirty="0">
              <a:effectLst/>
            </a:endParaRPr>
          </a:p>
          <a:p>
            <a:pPr>
              <a:buFont typeface="+mj-lt"/>
              <a:buAutoNum type="arabicPeriod" startAt="299"/>
            </a:pPr>
            <a:r>
              <a:rPr lang="en-GB" sz="1800" dirty="0">
                <a:effectLst/>
                <a:latin typeface="NimbusSanL"/>
              </a:rPr>
              <a:t>306  </a:t>
            </a:r>
            <a:r>
              <a:rPr lang="en-GB" sz="1800" dirty="0" err="1">
                <a:effectLst/>
                <a:latin typeface="NimbusRomNo9L"/>
              </a:rPr>
              <a:t>sion</a:t>
            </a:r>
            <a:r>
              <a:rPr lang="en-GB" sz="1800" dirty="0">
                <a:effectLst/>
                <a:latin typeface="NimbusRomNo9L"/>
              </a:rPr>
              <a:t> independently. Therefore, we begin with a model consisting of a single point source and a </a:t>
            </a:r>
            <a:endParaRPr lang="en-GB" dirty="0">
              <a:effectLst/>
            </a:endParaRPr>
          </a:p>
          <a:p>
            <a:pPr>
              <a:buFont typeface="+mj-lt"/>
              <a:buAutoNum type="arabicPeriod" startAt="299"/>
            </a:pPr>
            <a:r>
              <a:rPr lang="en-GB" sz="1800" dirty="0">
                <a:effectLst/>
                <a:latin typeface="NimbusSanL"/>
              </a:rPr>
              <a:t>307  </a:t>
            </a:r>
            <a:r>
              <a:rPr lang="en-GB" sz="1800" dirty="0">
                <a:effectLst/>
                <a:latin typeface="NimbusRomNo9L"/>
              </a:rPr>
              <a:t>simple-power-law spectral assumption. Then, we add point sources until there is no excess with </a:t>
            </a:r>
            <a:endParaRPr lang="en-GB" dirty="0">
              <a:effectLst/>
            </a:endParaRPr>
          </a:p>
          <a:p>
            <a:pPr>
              <a:buFont typeface="+mj-lt"/>
              <a:buAutoNum type="arabicPeriod" startAt="299"/>
            </a:pPr>
            <a:r>
              <a:rPr lang="en-GB" sz="1800" dirty="0">
                <a:effectLst/>
                <a:latin typeface="NimbusSanL"/>
              </a:rPr>
              <a:t>308  </a:t>
            </a:r>
            <a:r>
              <a:rPr lang="en-GB" sz="1800" dirty="0">
                <a:effectLst/>
                <a:latin typeface="NimbusRomNo9L"/>
              </a:rPr>
              <a:t>significance greater than 4</a:t>
            </a:r>
            <a:r>
              <a:rPr lang="el-GR" sz="1800" dirty="0">
                <a:effectLst/>
                <a:latin typeface="CMMI12"/>
              </a:rPr>
              <a:t>σ</a:t>
            </a:r>
            <a:r>
              <a:rPr lang="el-GR" sz="1800" dirty="0">
                <a:effectLst/>
                <a:latin typeface="NimbusRomNo9L"/>
              </a:rPr>
              <a:t>. </a:t>
            </a:r>
            <a:r>
              <a:rPr lang="en-GB" sz="1800" dirty="0">
                <a:effectLst/>
                <a:latin typeface="NimbusRomNo9L"/>
              </a:rPr>
              <a:t>Following this, we test the extension of each added point source se- </a:t>
            </a:r>
            <a:endParaRPr lang="en-GB" dirty="0">
              <a:effectLst/>
            </a:endParaRPr>
          </a:p>
          <a:p>
            <a:pPr>
              <a:buFont typeface="+mj-lt"/>
              <a:buAutoNum type="arabicPeriod" startAt="299"/>
            </a:pPr>
            <a:r>
              <a:rPr lang="en-GB" sz="1800" dirty="0">
                <a:effectLst/>
                <a:latin typeface="NimbusRomNo9L"/>
              </a:rPr>
              <a:t>11 </a:t>
            </a:r>
            <a:endParaRPr lang="en-GB" dirty="0">
              <a:effectLst/>
            </a:endParaRPr>
          </a:p>
          <a:p>
            <a:r>
              <a:rPr lang="en-GB" sz="1800" dirty="0">
                <a:effectLst/>
                <a:latin typeface="NimbusRomNo9L"/>
              </a:rPr>
              <a:t>alt </a:t>
            </a:r>
            <a:endParaRPr lang="en-GB" dirty="0"/>
          </a:p>
          <a:p>
            <a:pPr>
              <a:buFont typeface="+mj-lt"/>
              <a:buAutoNum type="arabicPeriod" startAt="309"/>
            </a:pPr>
            <a:r>
              <a:rPr lang="en-GB" sz="1800" dirty="0">
                <a:effectLst/>
                <a:latin typeface="NimbusSanL"/>
              </a:rPr>
              <a:t>309  </a:t>
            </a:r>
            <a:r>
              <a:rPr lang="en-GB" sz="1800" dirty="0" err="1">
                <a:effectLst/>
                <a:latin typeface="NimbusRomNo9L"/>
              </a:rPr>
              <a:t>quentially</a:t>
            </a:r>
            <a:r>
              <a:rPr lang="en-GB" sz="1800" dirty="0">
                <a:effectLst/>
                <a:latin typeface="NimbusRomNo9L"/>
              </a:rPr>
              <a:t> to obtain the best morphological description of the emission. We further explore two </a:t>
            </a:r>
            <a:endParaRPr lang="en-GB" dirty="0">
              <a:effectLst/>
            </a:endParaRPr>
          </a:p>
          <a:p>
            <a:pPr>
              <a:buFont typeface="+mj-lt"/>
              <a:buAutoNum type="arabicPeriod" startAt="309"/>
            </a:pPr>
            <a:r>
              <a:rPr lang="en-GB" sz="1800" dirty="0">
                <a:effectLst/>
                <a:latin typeface="NimbusSanL"/>
              </a:rPr>
              <a:t>310  </a:t>
            </a:r>
            <a:r>
              <a:rPr lang="en-GB" sz="1800" dirty="0">
                <a:effectLst/>
                <a:latin typeface="NimbusRomNo9L"/>
              </a:rPr>
              <a:t>distinct spectral models for the emission: the simple-power-law spectrum (</a:t>
            </a:r>
            <a:r>
              <a:rPr lang="en-GB" sz="1800" dirty="0" err="1">
                <a:effectLst/>
                <a:latin typeface="CMMI12"/>
              </a:rPr>
              <a:t>dN</a:t>
            </a:r>
            <a:r>
              <a:rPr lang="en-GB" sz="1800" dirty="0">
                <a:effectLst/>
                <a:latin typeface="CMMI12"/>
              </a:rPr>
              <a:t>/</a:t>
            </a:r>
            <a:r>
              <a:rPr lang="en-GB" sz="1800" dirty="0" err="1">
                <a:effectLst/>
                <a:latin typeface="CMMI12"/>
              </a:rPr>
              <a:t>dE</a:t>
            </a:r>
            <a:r>
              <a:rPr lang="en-GB" sz="1800" dirty="0">
                <a:effectLst/>
                <a:latin typeface="CMMI12"/>
              </a:rPr>
              <a:t> </a:t>
            </a:r>
            <a:r>
              <a:rPr lang="en-GB" sz="1800" dirty="0">
                <a:effectLst/>
                <a:latin typeface="CMR12"/>
              </a:rPr>
              <a:t>= </a:t>
            </a:r>
            <a:r>
              <a:rPr lang="en-GB" sz="1800" dirty="0">
                <a:effectLst/>
                <a:latin typeface="CMMI12"/>
              </a:rPr>
              <a:t>N</a:t>
            </a:r>
            <a:r>
              <a:rPr lang="en-GB" sz="1800" dirty="0">
                <a:effectLst/>
                <a:latin typeface="CMR8"/>
              </a:rPr>
              <a:t>0</a:t>
            </a:r>
            <a:r>
              <a:rPr lang="en-GB" sz="1800" dirty="0">
                <a:effectLst/>
                <a:latin typeface="CMR12"/>
              </a:rPr>
              <a:t>(</a:t>
            </a:r>
            <a:r>
              <a:rPr lang="en-GB" sz="1800" dirty="0">
                <a:effectLst/>
                <a:latin typeface="CMMI12"/>
              </a:rPr>
              <a:t>E/E</a:t>
            </a:r>
            <a:r>
              <a:rPr lang="en-GB" sz="1800" dirty="0">
                <a:effectLst/>
                <a:latin typeface="CMR8"/>
              </a:rPr>
              <a:t>0</a:t>
            </a:r>
            <a:r>
              <a:rPr lang="en-GB" sz="1800" dirty="0">
                <a:effectLst/>
                <a:latin typeface="CMR12"/>
              </a:rPr>
              <a:t>)</a:t>
            </a:r>
            <a:r>
              <a:rPr lang="el-GR" sz="1800" dirty="0">
                <a:effectLst/>
                <a:latin typeface="CMMI8"/>
              </a:rPr>
              <a:t>α</a:t>
            </a:r>
            <a:r>
              <a:rPr lang="el-GR" sz="1800" dirty="0">
                <a:effectLst/>
                <a:latin typeface="NimbusRomNo9L"/>
              </a:rPr>
              <a:t>) </a:t>
            </a:r>
            <a:endParaRPr lang="el-GR" dirty="0">
              <a:effectLst/>
            </a:endParaRPr>
          </a:p>
          <a:p>
            <a:pPr>
              <a:buFont typeface="+mj-lt"/>
              <a:buAutoNum type="arabicPeriod" startAt="309"/>
            </a:pPr>
            <a:r>
              <a:rPr lang="el-GR" sz="1800" dirty="0">
                <a:effectLst/>
                <a:latin typeface="NimbusSanL"/>
              </a:rPr>
              <a:t>311  </a:t>
            </a:r>
            <a:r>
              <a:rPr lang="en-GB" sz="1800" dirty="0">
                <a:effectLst/>
                <a:latin typeface="NimbusRomNo9L"/>
              </a:rPr>
              <a:t>and the log-parabola spectrum (</a:t>
            </a:r>
            <a:r>
              <a:rPr lang="en-GB" sz="1800" dirty="0" err="1">
                <a:effectLst/>
                <a:latin typeface="CMMI12"/>
              </a:rPr>
              <a:t>dN</a:t>
            </a:r>
            <a:r>
              <a:rPr lang="en-GB" sz="1800" dirty="0">
                <a:effectLst/>
                <a:latin typeface="CMMI12"/>
              </a:rPr>
              <a:t>/</a:t>
            </a:r>
            <a:r>
              <a:rPr lang="en-GB" sz="1800" dirty="0" err="1">
                <a:effectLst/>
                <a:latin typeface="CMMI12"/>
              </a:rPr>
              <a:t>dE</a:t>
            </a:r>
            <a:r>
              <a:rPr lang="en-GB" sz="1800" dirty="0">
                <a:effectLst/>
                <a:latin typeface="CMMI12"/>
              </a:rPr>
              <a:t> </a:t>
            </a:r>
            <a:r>
              <a:rPr lang="en-GB" sz="1800" dirty="0">
                <a:effectLst/>
                <a:latin typeface="CMR12"/>
              </a:rPr>
              <a:t>= </a:t>
            </a:r>
            <a:r>
              <a:rPr lang="en-GB" sz="1800" dirty="0">
                <a:effectLst/>
                <a:latin typeface="CMMI12"/>
              </a:rPr>
              <a:t>N</a:t>
            </a:r>
            <a:r>
              <a:rPr lang="en-GB" sz="1800" dirty="0">
                <a:effectLst/>
                <a:latin typeface="CMR8"/>
              </a:rPr>
              <a:t>0</a:t>
            </a:r>
            <a:r>
              <a:rPr lang="en-GB" sz="1800" dirty="0">
                <a:effectLst/>
                <a:latin typeface="CMR12"/>
              </a:rPr>
              <a:t>(</a:t>
            </a:r>
            <a:r>
              <a:rPr lang="en-GB" sz="1800" dirty="0">
                <a:effectLst/>
                <a:latin typeface="CMMI12"/>
              </a:rPr>
              <a:t>E/E</a:t>
            </a:r>
            <a:r>
              <a:rPr lang="en-GB" sz="1800" dirty="0">
                <a:effectLst/>
                <a:latin typeface="CMR8"/>
              </a:rPr>
              <a:t>0</a:t>
            </a:r>
            <a:r>
              <a:rPr lang="en-GB" sz="1800" dirty="0">
                <a:effectLst/>
                <a:latin typeface="CMR12"/>
              </a:rPr>
              <a:t>)</a:t>
            </a:r>
            <a:r>
              <a:rPr lang="el-GR" sz="1800" dirty="0">
                <a:effectLst/>
                <a:latin typeface="CMMI8"/>
              </a:rPr>
              <a:t>α</a:t>
            </a:r>
            <a:r>
              <a:rPr lang="el-GR" sz="1800" dirty="0">
                <a:effectLst/>
                <a:latin typeface="CMSY8"/>
              </a:rPr>
              <a:t>−</a:t>
            </a:r>
            <a:r>
              <a:rPr lang="el-GR" sz="1800" dirty="0">
                <a:effectLst/>
                <a:latin typeface="CMMI8"/>
              </a:rPr>
              <a:t>β </a:t>
            </a:r>
            <a:r>
              <a:rPr lang="en-GB" sz="1800" dirty="0">
                <a:effectLst/>
                <a:latin typeface="CMR8"/>
              </a:rPr>
              <a:t>log(</a:t>
            </a:r>
            <a:r>
              <a:rPr lang="en-GB" sz="1800" dirty="0">
                <a:effectLst/>
                <a:latin typeface="CMMI8"/>
              </a:rPr>
              <a:t>E/E</a:t>
            </a:r>
            <a:r>
              <a:rPr lang="en-GB" sz="1800" dirty="0">
                <a:effectLst/>
                <a:latin typeface="CMR6"/>
              </a:rPr>
              <a:t>0</a:t>
            </a:r>
            <a:r>
              <a:rPr lang="en-GB" sz="1800" dirty="0">
                <a:effectLst/>
                <a:latin typeface="CMR8"/>
              </a:rPr>
              <a:t>)</a:t>
            </a:r>
            <a:r>
              <a:rPr lang="en-GB" sz="1800" dirty="0">
                <a:effectLst/>
                <a:latin typeface="NimbusRomNo9L"/>
              </a:rPr>
              <a:t>). The pivot energy, </a:t>
            </a:r>
            <a:r>
              <a:rPr lang="en-GB" sz="1800" dirty="0">
                <a:effectLst/>
                <a:latin typeface="CMMI12"/>
              </a:rPr>
              <a:t>E</a:t>
            </a:r>
            <a:r>
              <a:rPr lang="en-GB" sz="1800" dirty="0">
                <a:effectLst/>
                <a:latin typeface="CMR8"/>
              </a:rPr>
              <a:t>0</a:t>
            </a:r>
            <a:r>
              <a:rPr lang="en-GB" sz="1800" dirty="0">
                <a:effectLst/>
                <a:latin typeface="NimbusRomNo9L"/>
              </a:rPr>
              <a:t>, is deter- </a:t>
            </a:r>
            <a:endParaRPr lang="en-GB" dirty="0">
              <a:effectLst/>
            </a:endParaRPr>
          </a:p>
          <a:p>
            <a:pPr>
              <a:buFont typeface="+mj-lt"/>
              <a:buAutoNum type="arabicPeriod" startAt="309"/>
            </a:pPr>
            <a:r>
              <a:rPr lang="en-GB" sz="1800" dirty="0">
                <a:effectLst/>
                <a:latin typeface="NimbusSanL"/>
              </a:rPr>
              <a:t>312  </a:t>
            </a:r>
            <a:r>
              <a:rPr lang="en-GB" sz="1800" dirty="0">
                <a:effectLst/>
                <a:latin typeface="NimbusRomNo9L"/>
              </a:rPr>
              <a:t>mined by minimizing the correlation between the flux normalization, </a:t>
            </a:r>
            <a:r>
              <a:rPr lang="en-GB" sz="1800" dirty="0">
                <a:effectLst/>
                <a:latin typeface="CMMI12"/>
              </a:rPr>
              <a:t>N</a:t>
            </a:r>
            <a:r>
              <a:rPr lang="en-GB" sz="1800" dirty="0">
                <a:effectLst/>
                <a:latin typeface="CMR8"/>
              </a:rPr>
              <a:t>0</a:t>
            </a:r>
            <a:r>
              <a:rPr lang="en-GB" sz="1800" dirty="0">
                <a:effectLst/>
                <a:latin typeface="NimbusRomNo9L"/>
              </a:rPr>
              <a:t>, and the spectral index, </a:t>
            </a:r>
            <a:endParaRPr lang="en-GB" dirty="0">
              <a:effectLst/>
            </a:endParaRPr>
          </a:p>
          <a:p>
            <a:pPr>
              <a:buFont typeface="+mj-lt"/>
              <a:buAutoNum type="arabicPeriod" startAt="309"/>
            </a:pPr>
            <a:r>
              <a:rPr lang="en-GB" sz="1800" dirty="0">
                <a:effectLst/>
                <a:latin typeface="NimbusSanL"/>
              </a:rPr>
              <a:t>313  </a:t>
            </a:r>
            <a:r>
              <a:rPr lang="el-GR" sz="1800" dirty="0">
                <a:effectLst/>
                <a:latin typeface="CMMI12"/>
              </a:rPr>
              <a:t>α</a:t>
            </a:r>
            <a:r>
              <a:rPr lang="el-GR" sz="1800" dirty="0">
                <a:effectLst/>
                <a:latin typeface="NimbusRomNo9L"/>
              </a:rPr>
              <a:t>. </a:t>
            </a:r>
            <a:r>
              <a:rPr lang="en-GB" sz="1800" dirty="0">
                <a:effectLst/>
                <a:latin typeface="NimbusRomNo9L"/>
              </a:rPr>
              <a:t>The pivot energy is fixed at 47 </a:t>
            </a:r>
            <a:r>
              <a:rPr lang="en-GB" sz="1800" dirty="0" err="1">
                <a:effectLst/>
                <a:latin typeface="NimbusRomNo9L"/>
              </a:rPr>
              <a:t>TeV</a:t>
            </a:r>
            <a:r>
              <a:rPr lang="en-GB" sz="1800" dirty="0">
                <a:effectLst/>
                <a:latin typeface="NimbusRomNo9L"/>
              </a:rPr>
              <a:t> for models with two sources while letting the other pa- </a:t>
            </a:r>
            <a:endParaRPr lang="en-GB" dirty="0">
              <a:effectLst/>
            </a:endParaRPr>
          </a:p>
          <a:p>
            <a:pPr>
              <a:buFont typeface="+mj-lt"/>
              <a:buAutoNum type="arabicPeriod" startAt="309"/>
            </a:pPr>
            <a:r>
              <a:rPr lang="en-GB" sz="1800" dirty="0">
                <a:effectLst/>
                <a:latin typeface="NimbusSanL"/>
              </a:rPr>
              <a:t>314  </a:t>
            </a:r>
            <a:r>
              <a:rPr lang="en-GB" sz="1800" dirty="0" err="1">
                <a:effectLst/>
                <a:latin typeface="NimbusRomNo9L"/>
              </a:rPr>
              <a:t>rameters</a:t>
            </a:r>
            <a:r>
              <a:rPr lang="en-GB" sz="1800" dirty="0">
                <a:effectLst/>
                <a:latin typeface="NimbusRomNo9L"/>
              </a:rPr>
              <a:t> float. Through this comprehensive multi-source analysis, we identified a model with two </a:t>
            </a:r>
            <a:endParaRPr lang="en-GB" dirty="0">
              <a:effectLst/>
            </a:endParaRPr>
          </a:p>
          <a:p>
            <a:pPr>
              <a:buFont typeface="+mj-lt"/>
              <a:buAutoNum type="arabicPeriod" startAt="309"/>
            </a:pPr>
            <a:r>
              <a:rPr lang="en-GB" sz="1800" dirty="0">
                <a:effectLst/>
                <a:latin typeface="NimbusSanL"/>
              </a:rPr>
              <a:t>315  </a:t>
            </a:r>
            <a:r>
              <a:rPr lang="en-GB" sz="1800" dirty="0">
                <a:effectLst/>
                <a:latin typeface="NimbusRomNo9L"/>
              </a:rPr>
              <a:t>point sources as the best model to describe the observed gamma-ray excess. Since this analysis </a:t>
            </a:r>
            <a:endParaRPr lang="en-GB" dirty="0">
              <a:effectLst/>
            </a:endParaRPr>
          </a:p>
          <a:p>
            <a:pPr>
              <a:buFont typeface="+mj-lt"/>
              <a:buAutoNum type="arabicPeriod" startAt="309"/>
            </a:pPr>
            <a:r>
              <a:rPr lang="en-GB" sz="1800" dirty="0">
                <a:effectLst/>
                <a:latin typeface="NimbusSanL"/>
              </a:rPr>
              <a:t>316  </a:t>
            </a:r>
            <a:r>
              <a:rPr lang="en-GB" sz="1800" dirty="0">
                <a:effectLst/>
                <a:latin typeface="NimbusRomNo9L"/>
              </a:rPr>
              <a:t>is for a targeted, specific region, we further explored several alternative models involving </a:t>
            </a:r>
            <a:r>
              <a:rPr lang="en-GB" sz="1800" dirty="0" err="1">
                <a:effectLst/>
                <a:latin typeface="NimbusRomNo9L"/>
              </a:rPr>
              <a:t>asym</a:t>
            </a:r>
            <a:r>
              <a:rPr lang="en-GB" sz="1800" dirty="0">
                <a:effectLst/>
                <a:latin typeface="NimbusRomNo9L"/>
              </a:rPr>
              <a:t>- </a:t>
            </a:r>
            <a:endParaRPr lang="en-GB" dirty="0">
              <a:effectLst/>
            </a:endParaRPr>
          </a:p>
          <a:p>
            <a:pPr>
              <a:buFont typeface="+mj-lt"/>
              <a:buAutoNum type="arabicPeriod" startAt="309"/>
            </a:pPr>
            <a:r>
              <a:rPr lang="en-GB" sz="1800" dirty="0">
                <a:effectLst/>
                <a:latin typeface="NimbusSanL"/>
              </a:rPr>
              <a:t>317  </a:t>
            </a:r>
            <a:r>
              <a:rPr lang="en-GB" sz="1800" dirty="0">
                <a:effectLst/>
                <a:latin typeface="NimbusRomNo9L"/>
              </a:rPr>
              <a:t>metric extended sources. A single asymmetric extended source model also provides a satisfactory </a:t>
            </a:r>
            <a:endParaRPr lang="en-GB" dirty="0">
              <a:effectLst/>
            </a:endParaRPr>
          </a:p>
          <a:p>
            <a:pPr>
              <a:buFont typeface="+mj-lt"/>
              <a:buAutoNum type="arabicPeriod" startAt="309"/>
            </a:pPr>
            <a:r>
              <a:rPr lang="en-GB" sz="1800" dirty="0">
                <a:effectLst/>
                <a:latin typeface="NimbusSanL"/>
              </a:rPr>
              <a:t>318  </a:t>
            </a:r>
            <a:r>
              <a:rPr lang="en-GB" sz="1800" dirty="0">
                <a:effectLst/>
                <a:latin typeface="NimbusRomNo9L"/>
              </a:rPr>
              <a:t>description of our data. </a:t>
            </a:r>
            <a:endParaRPr lang="en-GB" dirty="0">
              <a:effectLst/>
            </a:endParaRPr>
          </a:p>
          <a:p>
            <a:pPr>
              <a:buFont typeface="+mj-lt"/>
              <a:buAutoNum type="arabicPeriod" startAt="74"/>
            </a:pPr>
            <a:endParaRPr lang="en-GB" dirty="0">
              <a:effectLst/>
            </a:endParaRPr>
          </a:p>
          <a:p>
            <a:endParaRPr lang="en-DE" dirty="0"/>
          </a:p>
        </p:txBody>
      </p:sp>
      <p:sp>
        <p:nvSpPr>
          <p:cNvPr id="4" name="Slide Number Placeholder 3"/>
          <p:cNvSpPr>
            <a:spLocks noGrp="1"/>
          </p:cNvSpPr>
          <p:nvPr>
            <p:ph type="sldNum"/>
          </p:nvPr>
        </p:nvSpPr>
        <p:spPr/>
        <p:txBody>
          <a:bodyPr/>
          <a:lstStyle/>
          <a:p>
            <a:pPr>
              <a:defRPr/>
            </a:pPr>
            <a:fld id="{BB548E44-E4DC-EB4B-BC01-F5753845D29B}" type="slidenum">
              <a:rPr lang="en-US" smtClean="0"/>
              <a:pPr>
                <a:defRPr/>
              </a:pPr>
              <a:t>14</a:t>
            </a:fld>
            <a:endParaRPr lang="en-US"/>
          </a:p>
        </p:txBody>
      </p:sp>
    </p:spTree>
    <p:extLst>
      <p:ext uri="{BB962C8B-B14F-4D97-AF65-F5344CB8AC3E}">
        <p14:creationId xmlns:p14="http://schemas.microsoft.com/office/powerpoint/2010/main" val="3889810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09BD1-97D1-DE18-5B55-9662BB1BA9F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DE"/>
          </a:p>
        </p:txBody>
      </p:sp>
      <p:sp>
        <p:nvSpPr>
          <p:cNvPr id="3" name="Subtitle 2">
            <a:extLst>
              <a:ext uri="{FF2B5EF4-FFF2-40B4-BE49-F238E27FC236}">
                <a16:creationId xmlns:a16="http://schemas.microsoft.com/office/drawing/2014/main" id="{640D8062-9FA0-E382-2505-AE017F1226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DE"/>
          </a:p>
        </p:txBody>
      </p:sp>
      <p:sp>
        <p:nvSpPr>
          <p:cNvPr id="4" name="Date Placeholder 3">
            <a:extLst>
              <a:ext uri="{FF2B5EF4-FFF2-40B4-BE49-F238E27FC236}">
                <a16:creationId xmlns:a16="http://schemas.microsoft.com/office/drawing/2014/main" id="{2552EFB0-4D7C-FDD5-75D6-81AF6E2EEEB8}"/>
              </a:ext>
            </a:extLst>
          </p:cNvPr>
          <p:cNvSpPr>
            <a:spLocks noGrp="1"/>
          </p:cNvSpPr>
          <p:nvPr>
            <p:ph type="dt" sz="half" idx="10"/>
          </p:nvPr>
        </p:nvSpPr>
        <p:spPr/>
        <p:txBody>
          <a:bodyPr/>
          <a:lstStyle/>
          <a:p>
            <a:fld id="{BC76F695-1056-9741-AB25-43758C61C3FD}" type="datetimeFigureOut">
              <a:rPr lang="en-DE" smtClean="0"/>
              <a:t>21.03.25</a:t>
            </a:fld>
            <a:endParaRPr lang="en-DE"/>
          </a:p>
        </p:txBody>
      </p:sp>
      <p:sp>
        <p:nvSpPr>
          <p:cNvPr id="5" name="Footer Placeholder 4">
            <a:extLst>
              <a:ext uri="{FF2B5EF4-FFF2-40B4-BE49-F238E27FC236}">
                <a16:creationId xmlns:a16="http://schemas.microsoft.com/office/drawing/2014/main" id="{23475E6D-8A0D-98F7-6523-EC3EEFC79E4E}"/>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C21397E4-3B17-8DE7-B8F9-4A5DA7988DBD}"/>
              </a:ext>
            </a:extLst>
          </p:cNvPr>
          <p:cNvSpPr>
            <a:spLocks noGrp="1"/>
          </p:cNvSpPr>
          <p:nvPr>
            <p:ph type="sldNum" sz="quarter" idx="12"/>
          </p:nvPr>
        </p:nvSpPr>
        <p:spPr/>
        <p:txBody>
          <a:bodyPr/>
          <a:lstStyle/>
          <a:p>
            <a:fld id="{2275F543-C3A7-634B-9778-C2451F2FEA08}" type="slidenum">
              <a:rPr lang="en-DE" smtClean="0"/>
              <a:t>‹#›</a:t>
            </a:fld>
            <a:endParaRPr lang="en-DE"/>
          </a:p>
        </p:txBody>
      </p:sp>
    </p:spTree>
    <p:extLst>
      <p:ext uri="{BB962C8B-B14F-4D97-AF65-F5344CB8AC3E}">
        <p14:creationId xmlns:p14="http://schemas.microsoft.com/office/powerpoint/2010/main" val="29886477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D131C-099E-42C2-39D2-E06F074FC8BB}"/>
              </a:ext>
            </a:extLst>
          </p:cNvPr>
          <p:cNvSpPr>
            <a:spLocks noGrp="1"/>
          </p:cNvSpPr>
          <p:nvPr>
            <p:ph type="title"/>
          </p:nvPr>
        </p:nvSpPr>
        <p:spPr/>
        <p:txBody>
          <a:bodyPr/>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520E7B5D-3639-04BF-1D22-C90FADA9989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A3089A78-7505-AD3C-5D13-D2F88D64C28D}"/>
              </a:ext>
            </a:extLst>
          </p:cNvPr>
          <p:cNvSpPr>
            <a:spLocks noGrp="1"/>
          </p:cNvSpPr>
          <p:nvPr>
            <p:ph type="dt" sz="half" idx="10"/>
          </p:nvPr>
        </p:nvSpPr>
        <p:spPr/>
        <p:txBody>
          <a:bodyPr/>
          <a:lstStyle/>
          <a:p>
            <a:fld id="{BC76F695-1056-9741-AB25-43758C61C3FD}" type="datetimeFigureOut">
              <a:rPr lang="en-DE" smtClean="0"/>
              <a:t>21.03.25</a:t>
            </a:fld>
            <a:endParaRPr lang="en-DE"/>
          </a:p>
        </p:txBody>
      </p:sp>
      <p:sp>
        <p:nvSpPr>
          <p:cNvPr id="5" name="Footer Placeholder 4">
            <a:extLst>
              <a:ext uri="{FF2B5EF4-FFF2-40B4-BE49-F238E27FC236}">
                <a16:creationId xmlns:a16="http://schemas.microsoft.com/office/drawing/2014/main" id="{53C46AFB-FAC6-426B-160B-C4F6870ED86F}"/>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A027E76C-119A-10A6-E62A-9FB4B79D0C16}"/>
              </a:ext>
            </a:extLst>
          </p:cNvPr>
          <p:cNvSpPr>
            <a:spLocks noGrp="1"/>
          </p:cNvSpPr>
          <p:nvPr>
            <p:ph type="sldNum" sz="quarter" idx="12"/>
          </p:nvPr>
        </p:nvSpPr>
        <p:spPr/>
        <p:txBody>
          <a:bodyPr/>
          <a:lstStyle/>
          <a:p>
            <a:fld id="{2275F543-C3A7-634B-9778-C2451F2FEA08}" type="slidenum">
              <a:rPr lang="en-DE" smtClean="0"/>
              <a:t>‹#›</a:t>
            </a:fld>
            <a:endParaRPr lang="en-DE"/>
          </a:p>
        </p:txBody>
      </p:sp>
    </p:spTree>
    <p:extLst>
      <p:ext uri="{BB962C8B-B14F-4D97-AF65-F5344CB8AC3E}">
        <p14:creationId xmlns:p14="http://schemas.microsoft.com/office/powerpoint/2010/main" val="1586982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23F36A-C136-BFC1-0CC6-2F7F19DAB62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DE"/>
          </a:p>
        </p:txBody>
      </p:sp>
      <p:sp>
        <p:nvSpPr>
          <p:cNvPr id="3" name="Vertical Text Placeholder 2">
            <a:extLst>
              <a:ext uri="{FF2B5EF4-FFF2-40B4-BE49-F238E27FC236}">
                <a16:creationId xmlns:a16="http://schemas.microsoft.com/office/drawing/2014/main" id="{93FCA1D8-B459-AA29-865B-3A270EB235A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6CAC3330-50B1-DFB7-DF1D-C35407038E9E}"/>
              </a:ext>
            </a:extLst>
          </p:cNvPr>
          <p:cNvSpPr>
            <a:spLocks noGrp="1"/>
          </p:cNvSpPr>
          <p:nvPr>
            <p:ph type="dt" sz="half" idx="10"/>
          </p:nvPr>
        </p:nvSpPr>
        <p:spPr/>
        <p:txBody>
          <a:bodyPr/>
          <a:lstStyle/>
          <a:p>
            <a:fld id="{BC76F695-1056-9741-AB25-43758C61C3FD}" type="datetimeFigureOut">
              <a:rPr lang="en-DE" smtClean="0"/>
              <a:t>21.03.25</a:t>
            </a:fld>
            <a:endParaRPr lang="en-DE"/>
          </a:p>
        </p:txBody>
      </p:sp>
      <p:sp>
        <p:nvSpPr>
          <p:cNvPr id="5" name="Footer Placeholder 4">
            <a:extLst>
              <a:ext uri="{FF2B5EF4-FFF2-40B4-BE49-F238E27FC236}">
                <a16:creationId xmlns:a16="http://schemas.microsoft.com/office/drawing/2014/main" id="{B7C3419D-63A2-1EA9-C65A-657931B12199}"/>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8D357B13-B187-A573-ACBC-C2D7AF1878FA}"/>
              </a:ext>
            </a:extLst>
          </p:cNvPr>
          <p:cNvSpPr>
            <a:spLocks noGrp="1"/>
          </p:cNvSpPr>
          <p:nvPr>
            <p:ph type="sldNum" sz="quarter" idx="12"/>
          </p:nvPr>
        </p:nvSpPr>
        <p:spPr/>
        <p:txBody>
          <a:bodyPr/>
          <a:lstStyle/>
          <a:p>
            <a:fld id="{2275F543-C3A7-634B-9778-C2451F2FEA08}" type="slidenum">
              <a:rPr lang="en-DE" smtClean="0"/>
              <a:t>‹#›</a:t>
            </a:fld>
            <a:endParaRPr lang="en-DE"/>
          </a:p>
        </p:txBody>
      </p:sp>
    </p:spTree>
    <p:extLst>
      <p:ext uri="{BB962C8B-B14F-4D97-AF65-F5344CB8AC3E}">
        <p14:creationId xmlns:p14="http://schemas.microsoft.com/office/powerpoint/2010/main" val="2549811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Only 0">
    <p:spTree>
      <p:nvGrpSpPr>
        <p:cNvPr id="1" name=""/>
        <p:cNvGrpSpPr/>
        <p:nvPr/>
      </p:nvGrpSpPr>
      <p:grpSpPr>
        <a:xfrm>
          <a:off x="0" y="0"/>
          <a:ext cx="0" cy="0"/>
          <a:chOff x="0" y="0"/>
          <a:chExt cx="0" cy="0"/>
        </a:xfrm>
      </p:grpSpPr>
      <p:sp>
        <p:nvSpPr>
          <p:cNvPr id="1137" name="Title Text"/>
          <p:cNvSpPr txBox="1">
            <a:spLocks noGrp="1"/>
          </p:cNvSpPr>
          <p:nvPr>
            <p:ph type="title"/>
          </p:nvPr>
        </p:nvSpPr>
        <p:spPr>
          <a:xfrm>
            <a:off x="1083692" y="337566"/>
            <a:ext cx="10024617" cy="635000"/>
          </a:xfrm>
          <a:prstGeom prst="rect">
            <a:avLst/>
          </a:prstGeom>
        </p:spPr>
        <p:txBody>
          <a:bodyPr anchor="t"/>
          <a:lstStyle>
            <a:lvl1pPr algn="l" defTabSz="685729">
              <a:defRPr sz="3300">
                <a:solidFill>
                  <a:srgbClr val="001B36"/>
                </a:solidFill>
                <a:latin typeface="Arial"/>
                <a:ea typeface="Arial"/>
                <a:cs typeface="Arial"/>
                <a:sym typeface="Arial"/>
              </a:defRPr>
            </a:lvl1pPr>
          </a:lstStyle>
          <a:p>
            <a:r>
              <a:t>Title Text</a:t>
            </a:r>
          </a:p>
        </p:txBody>
      </p:sp>
      <p:sp>
        <p:nvSpPr>
          <p:cNvPr id="1138" name="Slide Number"/>
          <p:cNvSpPr txBox="1">
            <a:spLocks noGrp="1"/>
          </p:cNvSpPr>
          <p:nvPr>
            <p:ph type="sldNum" sz="quarter" idx="2"/>
          </p:nvPr>
        </p:nvSpPr>
        <p:spPr>
          <a:xfrm>
            <a:off x="11321778" y="6377941"/>
            <a:ext cx="260624" cy="273050"/>
          </a:xfrm>
          <a:prstGeom prst="rect">
            <a:avLst/>
          </a:prstGeom>
          <a:ln w="25400"/>
        </p:spPr>
        <p:txBody>
          <a:bodyPr/>
          <a:lstStyle>
            <a:lvl1pPr algn="r" defTabSz="685729">
              <a:defRPr sz="1350">
                <a:solidFill>
                  <a:srgbClr val="888888"/>
                </a:solidFill>
                <a:latin typeface="+mn-lt"/>
                <a:ea typeface="+mn-ea"/>
                <a:cs typeface="+mn-cs"/>
                <a:sym typeface="Helvetica"/>
              </a:defRPr>
            </a:lvl1pPr>
          </a:lstStyle>
          <a:p>
            <a:fld id="{86CB4B4D-7CA3-9044-876B-883B54F8677D}" type="slidenum">
              <a:t>‹#›</a:t>
            </a:fld>
            <a:endParaRPr/>
          </a:p>
        </p:txBody>
      </p:sp>
    </p:spTree>
    <p:extLst>
      <p:ext uri="{BB962C8B-B14F-4D97-AF65-F5344CB8AC3E}">
        <p14:creationId xmlns:p14="http://schemas.microsoft.com/office/powerpoint/2010/main" val="56585143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810375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A1DB-2D5C-1A6B-69E3-C966CAC5397A}"/>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F3CF697D-7E09-EB90-3544-C2DD4C4222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CB10BE25-B582-AC2A-E876-887B13B02CEE}"/>
              </a:ext>
            </a:extLst>
          </p:cNvPr>
          <p:cNvSpPr>
            <a:spLocks noGrp="1"/>
          </p:cNvSpPr>
          <p:nvPr>
            <p:ph type="dt" sz="half" idx="10"/>
          </p:nvPr>
        </p:nvSpPr>
        <p:spPr/>
        <p:txBody>
          <a:bodyPr/>
          <a:lstStyle/>
          <a:p>
            <a:fld id="{BC76F695-1056-9741-AB25-43758C61C3FD}" type="datetimeFigureOut">
              <a:rPr lang="en-DE" smtClean="0"/>
              <a:t>21.03.25</a:t>
            </a:fld>
            <a:endParaRPr lang="en-DE"/>
          </a:p>
        </p:txBody>
      </p:sp>
      <p:sp>
        <p:nvSpPr>
          <p:cNvPr id="5" name="Footer Placeholder 4">
            <a:extLst>
              <a:ext uri="{FF2B5EF4-FFF2-40B4-BE49-F238E27FC236}">
                <a16:creationId xmlns:a16="http://schemas.microsoft.com/office/drawing/2014/main" id="{41275A4B-9C2A-B9CB-D063-AB66FE4AB7D8}"/>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7161B99F-7168-1631-7782-80DE82F7EE67}"/>
              </a:ext>
            </a:extLst>
          </p:cNvPr>
          <p:cNvSpPr>
            <a:spLocks noGrp="1"/>
          </p:cNvSpPr>
          <p:nvPr>
            <p:ph type="sldNum" sz="quarter" idx="12"/>
          </p:nvPr>
        </p:nvSpPr>
        <p:spPr/>
        <p:txBody>
          <a:bodyPr/>
          <a:lstStyle/>
          <a:p>
            <a:fld id="{2275F543-C3A7-634B-9778-C2451F2FEA08}" type="slidenum">
              <a:rPr lang="en-DE" smtClean="0"/>
              <a:t>‹#›</a:t>
            </a:fld>
            <a:endParaRPr lang="en-DE"/>
          </a:p>
        </p:txBody>
      </p:sp>
    </p:spTree>
    <p:extLst>
      <p:ext uri="{BB962C8B-B14F-4D97-AF65-F5344CB8AC3E}">
        <p14:creationId xmlns:p14="http://schemas.microsoft.com/office/powerpoint/2010/main" val="3194395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43778-D1B5-14C9-D23B-8D22D3F8EBD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DE"/>
          </a:p>
        </p:txBody>
      </p:sp>
      <p:sp>
        <p:nvSpPr>
          <p:cNvPr id="3" name="Text Placeholder 2">
            <a:extLst>
              <a:ext uri="{FF2B5EF4-FFF2-40B4-BE49-F238E27FC236}">
                <a16:creationId xmlns:a16="http://schemas.microsoft.com/office/drawing/2014/main" id="{8C49F880-9CBB-57C1-53EC-87DB30EF1DB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6BD2155-45CE-6381-5DF6-67F29A0FD4AA}"/>
              </a:ext>
            </a:extLst>
          </p:cNvPr>
          <p:cNvSpPr>
            <a:spLocks noGrp="1"/>
          </p:cNvSpPr>
          <p:nvPr>
            <p:ph type="dt" sz="half" idx="10"/>
          </p:nvPr>
        </p:nvSpPr>
        <p:spPr/>
        <p:txBody>
          <a:bodyPr/>
          <a:lstStyle/>
          <a:p>
            <a:fld id="{BC76F695-1056-9741-AB25-43758C61C3FD}" type="datetimeFigureOut">
              <a:rPr lang="en-DE" smtClean="0"/>
              <a:t>21.03.25</a:t>
            </a:fld>
            <a:endParaRPr lang="en-DE"/>
          </a:p>
        </p:txBody>
      </p:sp>
      <p:sp>
        <p:nvSpPr>
          <p:cNvPr id="5" name="Footer Placeholder 4">
            <a:extLst>
              <a:ext uri="{FF2B5EF4-FFF2-40B4-BE49-F238E27FC236}">
                <a16:creationId xmlns:a16="http://schemas.microsoft.com/office/drawing/2014/main" id="{9926C174-D82C-427E-76A4-1C4E1CCB93B2}"/>
              </a:ext>
            </a:extLst>
          </p:cNvPr>
          <p:cNvSpPr>
            <a:spLocks noGrp="1"/>
          </p:cNvSpPr>
          <p:nvPr>
            <p:ph type="ftr" sz="quarter" idx="11"/>
          </p:nvPr>
        </p:nvSpPr>
        <p:spPr/>
        <p:txBody>
          <a:bodyPr/>
          <a:lstStyle/>
          <a:p>
            <a:endParaRPr lang="en-DE"/>
          </a:p>
        </p:txBody>
      </p:sp>
      <p:sp>
        <p:nvSpPr>
          <p:cNvPr id="6" name="Slide Number Placeholder 5">
            <a:extLst>
              <a:ext uri="{FF2B5EF4-FFF2-40B4-BE49-F238E27FC236}">
                <a16:creationId xmlns:a16="http://schemas.microsoft.com/office/drawing/2014/main" id="{CD78DBDE-38FF-7AA5-14C9-41E64DDC16CB}"/>
              </a:ext>
            </a:extLst>
          </p:cNvPr>
          <p:cNvSpPr>
            <a:spLocks noGrp="1"/>
          </p:cNvSpPr>
          <p:nvPr>
            <p:ph type="sldNum" sz="quarter" idx="12"/>
          </p:nvPr>
        </p:nvSpPr>
        <p:spPr/>
        <p:txBody>
          <a:bodyPr/>
          <a:lstStyle/>
          <a:p>
            <a:fld id="{2275F543-C3A7-634B-9778-C2451F2FEA08}" type="slidenum">
              <a:rPr lang="en-DE" smtClean="0"/>
              <a:t>‹#›</a:t>
            </a:fld>
            <a:endParaRPr lang="en-DE"/>
          </a:p>
        </p:txBody>
      </p:sp>
    </p:spTree>
    <p:extLst>
      <p:ext uri="{BB962C8B-B14F-4D97-AF65-F5344CB8AC3E}">
        <p14:creationId xmlns:p14="http://schemas.microsoft.com/office/powerpoint/2010/main" val="1115099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893D7-0342-F9C8-479C-E1781C5CD6C1}"/>
              </a:ext>
            </a:extLst>
          </p:cNvPr>
          <p:cNvSpPr>
            <a:spLocks noGrp="1"/>
          </p:cNvSpPr>
          <p:nvPr>
            <p:ph type="title"/>
          </p:nvPr>
        </p:nvSpPr>
        <p:spPr/>
        <p:txBody>
          <a:bodyPr/>
          <a:lstStyle/>
          <a:p>
            <a:r>
              <a:rPr lang="en-GB"/>
              <a:t>Click to edit Master title style</a:t>
            </a:r>
            <a:endParaRPr lang="en-DE"/>
          </a:p>
        </p:txBody>
      </p:sp>
      <p:sp>
        <p:nvSpPr>
          <p:cNvPr id="3" name="Content Placeholder 2">
            <a:extLst>
              <a:ext uri="{FF2B5EF4-FFF2-40B4-BE49-F238E27FC236}">
                <a16:creationId xmlns:a16="http://schemas.microsoft.com/office/drawing/2014/main" id="{2356904F-835A-7BCB-D1C7-5BA49108584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Content Placeholder 3">
            <a:extLst>
              <a:ext uri="{FF2B5EF4-FFF2-40B4-BE49-F238E27FC236}">
                <a16:creationId xmlns:a16="http://schemas.microsoft.com/office/drawing/2014/main" id="{132B7AEA-0D6F-3124-E393-9CB47794903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Date Placeholder 4">
            <a:extLst>
              <a:ext uri="{FF2B5EF4-FFF2-40B4-BE49-F238E27FC236}">
                <a16:creationId xmlns:a16="http://schemas.microsoft.com/office/drawing/2014/main" id="{2359CA1F-39B8-5B98-CC76-4FBE2A22781C}"/>
              </a:ext>
            </a:extLst>
          </p:cNvPr>
          <p:cNvSpPr>
            <a:spLocks noGrp="1"/>
          </p:cNvSpPr>
          <p:nvPr>
            <p:ph type="dt" sz="half" idx="10"/>
          </p:nvPr>
        </p:nvSpPr>
        <p:spPr/>
        <p:txBody>
          <a:bodyPr/>
          <a:lstStyle/>
          <a:p>
            <a:fld id="{BC76F695-1056-9741-AB25-43758C61C3FD}" type="datetimeFigureOut">
              <a:rPr lang="en-DE" smtClean="0"/>
              <a:t>21.03.25</a:t>
            </a:fld>
            <a:endParaRPr lang="en-DE"/>
          </a:p>
        </p:txBody>
      </p:sp>
      <p:sp>
        <p:nvSpPr>
          <p:cNvPr id="6" name="Footer Placeholder 5">
            <a:extLst>
              <a:ext uri="{FF2B5EF4-FFF2-40B4-BE49-F238E27FC236}">
                <a16:creationId xmlns:a16="http://schemas.microsoft.com/office/drawing/2014/main" id="{FF242AB9-05A1-DFD1-478A-A58C8D630283}"/>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F1EA25E0-693D-DBF4-0912-F9C6B5485EBD}"/>
              </a:ext>
            </a:extLst>
          </p:cNvPr>
          <p:cNvSpPr>
            <a:spLocks noGrp="1"/>
          </p:cNvSpPr>
          <p:nvPr>
            <p:ph type="sldNum" sz="quarter" idx="12"/>
          </p:nvPr>
        </p:nvSpPr>
        <p:spPr/>
        <p:txBody>
          <a:bodyPr/>
          <a:lstStyle/>
          <a:p>
            <a:fld id="{2275F543-C3A7-634B-9778-C2451F2FEA08}" type="slidenum">
              <a:rPr lang="en-DE" smtClean="0"/>
              <a:t>‹#›</a:t>
            </a:fld>
            <a:endParaRPr lang="en-DE"/>
          </a:p>
        </p:txBody>
      </p:sp>
    </p:spTree>
    <p:extLst>
      <p:ext uri="{BB962C8B-B14F-4D97-AF65-F5344CB8AC3E}">
        <p14:creationId xmlns:p14="http://schemas.microsoft.com/office/powerpoint/2010/main" val="3787057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CFBF1-037F-14CC-2E5D-23101D7A7C68}"/>
              </a:ext>
            </a:extLst>
          </p:cNvPr>
          <p:cNvSpPr>
            <a:spLocks noGrp="1"/>
          </p:cNvSpPr>
          <p:nvPr>
            <p:ph type="title"/>
          </p:nvPr>
        </p:nvSpPr>
        <p:spPr>
          <a:xfrm>
            <a:off x="839788" y="365125"/>
            <a:ext cx="10515600" cy="1325563"/>
          </a:xfrm>
        </p:spPr>
        <p:txBody>
          <a:bodyPr/>
          <a:lstStyle/>
          <a:p>
            <a:r>
              <a:rPr lang="en-GB"/>
              <a:t>Click to edit Master title style</a:t>
            </a:r>
            <a:endParaRPr lang="en-DE"/>
          </a:p>
        </p:txBody>
      </p:sp>
      <p:sp>
        <p:nvSpPr>
          <p:cNvPr id="3" name="Text Placeholder 2">
            <a:extLst>
              <a:ext uri="{FF2B5EF4-FFF2-40B4-BE49-F238E27FC236}">
                <a16:creationId xmlns:a16="http://schemas.microsoft.com/office/drawing/2014/main" id="{1FC85D36-BB1B-BEE9-C9ED-03CB28973F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4E5081A-6D04-CEC7-B0C7-698C4B6D999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5" name="Text Placeholder 4">
            <a:extLst>
              <a:ext uri="{FF2B5EF4-FFF2-40B4-BE49-F238E27FC236}">
                <a16:creationId xmlns:a16="http://schemas.microsoft.com/office/drawing/2014/main" id="{41AE3CB5-F8AF-4E8F-3B22-28E067C55D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D03C8FB-53A4-38C0-E1CD-D84C57174F2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7" name="Date Placeholder 6">
            <a:extLst>
              <a:ext uri="{FF2B5EF4-FFF2-40B4-BE49-F238E27FC236}">
                <a16:creationId xmlns:a16="http://schemas.microsoft.com/office/drawing/2014/main" id="{D6E4042C-7B17-A3C9-57CF-29D4655B3452}"/>
              </a:ext>
            </a:extLst>
          </p:cNvPr>
          <p:cNvSpPr>
            <a:spLocks noGrp="1"/>
          </p:cNvSpPr>
          <p:nvPr>
            <p:ph type="dt" sz="half" idx="10"/>
          </p:nvPr>
        </p:nvSpPr>
        <p:spPr/>
        <p:txBody>
          <a:bodyPr/>
          <a:lstStyle/>
          <a:p>
            <a:fld id="{BC76F695-1056-9741-AB25-43758C61C3FD}" type="datetimeFigureOut">
              <a:rPr lang="en-DE" smtClean="0"/>
              <a:t>21.03.25</a:t>
            </a:fld>
            <a:endParaRPr lang="en-DE"/>
          </a:p>
        </p:txBody>
      </p:sp>
      <p:sp>
        <p:nvSpPr>
          <p:cNvPr id="8" name="Footer Placeholder 7">
            <a:extLst>
              <a:ext uri="{FF2B5EF4-FFF2-40B4-BE49-F238E27FC236}">
                <a16:creationId xmlns:a16="http://schemas.microsoft.com/office/drawing/2014/main" id="{142F4DE4-FB51-BFAA-BB6B-FB7DAAE7CAFB}"/>
              </a:ext>
            </a:extLst>
          </p:cNvPr>
          <p:cNvSpPr>
            <a:spLocks noGrp="1"/>
          </p:cNvSpPr>
          <p:nvPr>
            <p:ph type="ftr" sz="quarter" idx="11"/>
          </p:nvPr>
        </p:nvSpPr>
        <p:spPr/>
        <p:txBody>
          <a:bodyPr/>
          <a:lstStyle/>
          <a:p>
            <a:endParaRPr lang="en-DE"/>
          </a:p>
        </p:txBody>
      </p:sp>
      <p:sp>
        <p:nvSpPr>
          <p:cNvPr id="9" name="Slide Number Placeholder 8">
            <a:extLst>
              <a:ext uri="{FF2B5EF4-FFF2-40B4-BE49-F238E27FC236}">
                <a16:creationId xmlns:a16="http://schemas.microsoft.com/office/drawing/2014/main" id="{C65BA48C-38F9-DEE8-B37A-4A8E56DB7398}"/>
              </a:ext>
            </a:extLst>
          </p:cNvPr>
          <p:cNvSpPr>
            <a:spLocks noGrp="1"/>
          </p:cNvSpPr>
          <p:nvPr>
            <p:ph type="sldNum" sz="quarter" idx="12"/>
          </p:nvPr>
        </p:nvSpPr>
        <p:spPr/>
        <p:txBody>
          <a:bodyPr/>
          <a:lstStyle/>
          <a:p>
            <a:fld id="{2275F543-C3A7-634B-9778-C2451F2FEA08}" type="slidenum">
              <a:rPr lang="en-DE" smtClean="0"/>
              <a:t>‹#›</a:t>
            </a:fld>
            <a:endParaRPr lang="en-DE"/>
          </a:p>
        </p:txBody>
      </p:sp>
    </p:spTree>
    <p:extLst>
      <p:ext uri="{BB962C8B-B14F-4D97-AF65-F5344CB8AC3E}">
        <p14:creationId xmlns:p14="http://schemas.microsoft.com/office/powerpoint/2010/main" val="1318529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DB24B-BA55-D9D1-57B8-F1ECB3000FFF}"/>
              </a:ext>
            </a:extLst>
          </p:cNvPr>
          <p:cNvSpPr>
            <a:spLocks noGrp="1"/>
          </p:cNvSpPr>
          <p:nvPr>
            <p:ph type="title"/>
          </p:nvPr>
        </p:nvSpPr>
        <p:spPr/>
        <p:txBody>
          <a:bodyPr/>
          <a:lstStyle/>
          <a:p>
            <a:r>
              <a:rPr lang="en-GB"/>
              <a:t>Click to edit Master title style</a:t>
            </a:r>
            <a:endParaRPr lang="en-DE"/>
          </a:p>
        </p:txBody>
      </p:sp>
      <p:sp>
        <p:nvSpPr>
          <p:cNvPr id="3" name="Date Placeholder 2">
            <a:extLst>
              <a:ext uri="{FF2B5EF4-FFF2-40B4-BE49-F238E27FC236}">
                <a16:creationId xmlns:a16="http://schemas.microsoft.com/office/drawing/2014/main" id="{0EDB13E0-B68B-0B84-669B-30A74A5A8AE6}"/>
              </a:ext>
            </a:extLst>
          </p:cNvPr>
          <p:cNvSpPr>
            <a:spLocks noGrp="1"/>
          </p:cNvSpPr>
          <p:nvPr>
            <p:ph type="dt" sz="half" idx="10"/>
          </p:nvPr>
        </p:nvSpPr>
        <p:spPr/>
        <p:txBody>
          <a:bodyPr/>
          <a:lstStyle/>
          <a:p>
            <a:fld id="{BC76F695-1056-9741-AB25-43758C61C3FD}" type="datetimeFigureOut">
              <a:rPr lang="en-DE" smtClean="0"/>
              <a:t>21.03.25</a:t>
            </a:fld>
            <a:endParaRPr lang="en-DE"/>
          </a:p>
        </p:txBody>
      </p:sp>
      <p:sp>
        <p:nvSpPr>
          <p:cNvPr id="4" name="Footer Placeholder 3">
            <a:extLst>
              <a:ext uri="{FF2B5EF4-FFF2-40B4-BE49-F238E27FC236}">
                <a16:creationId xmlns:a16="http://schemas.microsoft.com/office/drawing/2014/main" id="{57FE728F-4529-9B42-1DEC-EF3956F6C983}"/>
              </a:ext>
            </a:extLst>
          </p:cNvPr>
          <p:cNvSpPr>
            <a:spLocks noGrp="1"/>
          </p:cNvSpPr>
          <p:nvPr>
            <p:ph type="ftr" sz="quarter" idx="11"/>
          </p:nvPr>
        </p:nvSpPr>
        <p:spPr/>
        <p:txBody>
          <a:bodyPr/>
          <a:lstStyle/>
          <a:p>
            <a:endParaRPr lang="en-DE"/>
          </a:p>
        </p:txBody>
      </p:sp>
      <p:sp>
        <p:nvSpPr>
          <p:cNvPr id="5" name="Slide Number Placeholder 4">
            <a:extLst>
              <a:ext uri="{FF2B5EF4-FFF2-40B4-BE49-F238E27FC236}">
                <a16:creationId xmlns:a16="http://schemas.microsoft.com/office/drawing/2014/main" id="{93F91006-EEAE-D655-687D-AAA0627795CC}"/>
              </a:ext>
            </a:extLst>
          </p:cNvPr>
          <p:cNvSpPr>
            <a:spLocks noGrp="1"/>
          </p:cNvSpPr>
          <p:nvPr>
            <p:ph type="sldNum" sz="quarter" idx="12"/>
          </p:nvPr>
        </p:nvSpPr>
        <p:spPr/>
        <p:txBody>
          <a:bodyPr/>
          <a:lstStyle/>
          <a:p>
            <a:fld id="{2275F543-C3A7-634B-9778-C2451F2FEA08}" type="slidenum">
              <a:rPr lang="en-DE" smtClean="0"/>
              <a:t>‹#›</a:t>
            </a:fld>
            <a:endParaRPr lang="en-DE"/>
          </a:p>
        </p:txBody>
      </p:sp>
    </p:spTree>
    <p:extLst>
      <p:ext uri="{BB962C8B-B14F-4D97-AF65-F5344CB8AC3E}">
        <p14:creationId xmlns:p14="http://schemas.microsoft.com/office/powerpoint/2010/main" val="946129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EBF6F-8226-C3ED-16E5-ADE6BF86545D}"/>
              </a:ext>
            </a:extLst>
          </p:cNvPr>
          <p:cNvSpPr>
            <a:spLocks noGrp="1"/>
          </p:cNvSpPr>
          <p:nvPr>
            <p:ph type="dt" sz="half" idx="10"/>
          </p:nvPr>
        </p:nvSpPr>
        <p:spPr/>
        <p:txBody>
          <a:bodyPr/>
          <a:lstStyle/>
          <a:p>
            <a:fld id="{BC76F695-1056-9741-AB25-43758C61C3FD}" type="datetimeFigureOut">
              <a:rPr lang="en-DE" smtClean="0"/>
              <a:t>21.03.25</a:t>
            </a:fld>
            <a:endParaRPr lang="en-DE"/>
          </a:p>
        </p:txBody>
      </p:sp>
      <p:sp>
        <p:nvSpPr>
          <p:cNvPr id="3" name="Footer Placeholder 2">
            <a:extLst>
              <a:ext uri="{FF2B5EF4-FFF2-40B4-BE49-F238E27FC236}">
                <a16:creationId xmlns:a16="http://schemas.microsoft.com/office/drawing/2014/main" id="{49F29B09-26AD-EA49-A6B1-96BF2944EC01}"/>
              </a:ext>
            </a:extLst>
          </p:cNvPr>
          <p:cNvSpPr>
            <a:spLocks noGrp="1"/>
          </p:cNvSpPr>
          <p:nvPr>
            <p:ph type="ftr" sz="quarter" idx="11"/>
          </p:nvPr>
        </p:nvSpPr>
        <p:spPr/>
        <p:txBody>
          <a:bodyPr/>
          <a:lstStyle/>
          <a:p>
            <a:endParaRPr lang="en-DE"/>
          </a:p>
        </p:txBody>
      </p:sp>
      <p:sp>
        <p:nvSpPr>
          <p:cNvPr id="4" name="Slide Number Placeholder 3">
            <a:extLst>
              <a:ext uri="{FF2B5EF4-FFF2-40B4-BE49-F238E27FC236}">
                <a16:creationId xmlns:a16="http://schemas.microsoft.com/office/drawing/2014/main" id="{092E0164-9DD5-49EB-5C6C-5CE9B6CA911F}"/>
              </a:ext>
            </a:extLst>
          </p:cNvPr>
          <p:cNvSpPr>
            <a:spLocks noGrp="1"/>
          </p:cNvSpPr>
          <p:nvPr>
            <p:ph type="sldNum" sz="quarter" idx="12"/>
          </p:nvPr>
        </p:nvSpPr>
        <p:spPr/>
        <p:txBody>
          <a:bodyPr/>
          <a:lstStyle/>
          <a:p>
            <a:fld id="{2275F543-C3A7-634B-9778-C2451F2FEA08}" type="slidenum">
              <a:rPr lang="en-DE" smtClean="0"/>
              <a:t>‹#›</a:t>
            </a:fld>
            <a:endParaRPr lang="en-DE"/>
          </a:p>
        </p:txBody>
      </p:sp>
    </p:spTree>
    <p:extLst>
      <p:ext uri="{BB962C8B-B14F-4D97-AF65-F5344CB8AC3E}">
        <p14:creationId xmlns:p14="http://schemas.microsoft.com/office/powerpoint/2010/main" val="4197405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ACF8E-00EB-EEED-BEE1-3EE2B2E4565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Content Placeholder 2">
            <a:extLst>
              <a:ext uri="{FF2B5EF4-FFF2-40B4-BE49-F238E27FC236}">
                <a16:creationId xmlns:a16="http://schemas.microsoft.com/office/drawing/2014/main" id="{A5C6BD39-B189-81D7-D7DD-9C4882FCB9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Text Placeholder 3">
            <a:extLst>
              <a:ext uri="{FF2B5EF4-FFF2-40B4-BE49-F238E27FC236}">
                <a16:creationId xmlns:a16="http://schemas.microsoft.com/office/drawing/2014/main" id="{C36D4EE3-085B-E6E6-2539-C883E900B8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1DDDAE5-54CA-5B54-2F14-A4CC62F02AC9}"/>
              </a:ext>
            </a:extLst>
          </p:cNvPr>
          <p:cNvSpPr>
            <a:spLocks noGrp="1"/>
          </p:cNvSpPr>
          <p:nvPr>
            <p:ph type="dt" sz="half" idx="10"/>
          </p:nvPr>
        </p:nvSpPr>
        <p:spPr/>
        <p:txBody>
          <a:bodyPr/>
          <a:lstStyle/>
          <a:p>
            <a:fld id="{BC76F695-1056-9741-AB25-43758C61C3FD}" type="datetimeFigureOut">
              <a:rPr lang="en-DE" smtClean="0"/>
              <a:t>21.03.25</a:t>
            </a:fld>
            <a:endParaRPr lang="en-DE"/>
          </a:p>
        </p:txBody>
      </p:sp>
      <p:sp>
        <p:nvSpPr>
          <p:cNvPr id="6" name="Footer Placeholder 5">
            <a:extLst>
              <a:ext uri="{FF2B5EF4-FFF2-40B4-BE49-F238E27FC236}">
                <a16:creationId xmlns:a16="http://schemas.microsoft.com/office/drawing/2014/main" id="{70252AAB-5CB4-CEF5-1AAF-6CEFC316134B}"/>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8E2E1BD4-1F34-C072-104A-9187369CA53D}"/>
              </a:ext>
            </a:extLst>
          </p:cNvPr>
          <p:cNvSpPr>
            <a:spLocks noGrp="1"/>
          </p:cNvSpPr>
          <p:nvPr>
            <p:ph type="sldNum" sz="quarter" idx="12"/>
          </p:nvPr>
        </p:nvSpPr>
        <p:spPr/>
        <p:txBody>
          <a:bodyPr/>
          <a:lstStyle/>
          <a:p>
            <a:fld id="{2275F543-C3A7-634B-9778-C2451F2FEA08}" type="slidenum">
              <a:rPr lang="en-DE" smtClean="0"/>
              <a:t>‹#›</a:t>
            </a:fld>
            <a:endParaRPr lang="en-DE"/>
          </a:p>
        </p:txBody>
      </p:sp>
    </p:spTree>
    <p:extLst>
      <p:ext uri="{BB962C8B-B14F-4D97-AF65-F5344CB8AC3E}">
        <p14:creationId xmlns:p14="http://schemas.microsoft.com/office/powerpoint/2010/main" val="3437186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E50F3-FD27-C1B4-3763-BE970D2E3DD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DE"/>
          </a:p>
        </p:txBody>
      </p:sp>
      <p:sp>
        <p:nvSpPr>
          <p:cNvPr id="3" name="Picture Placeholder 2">
            <a:extLst>
              <a:ext uri="{FF2B5EF4-FFF2-40B4-BE49-F238E27FC236}">
                <a16:creationId xmlns:a16="http://schemas.microsoft.com/office/drawing/2014/main" id="{943A7900-B371-2343-7F8D-2CB51BFCDE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DE"/>
          </a:p>
        </p:txBody>
      </p:sp>
      <p:sp>
        <p:nvSpPr>
          <p:cNvPr id="4" name="Text Placeholder 3">
            <a:extLst>
              <a:ext uri="{FF2B5EF4-FFF2-40B4-BE49-F238E27FC236}">
                <a16:creationId xmlns:a16="http://schemas.microsoft.com/office/drawing/2014/main" id="{896555F5-45AD-215D-7CDF-49C6316F3D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A7C6B34-D053-BDBB-4155-3642F8B65530}"/>
              </a:ext>
            </a:extLst>
          </p:cNvPr>
          <p:cNvSpPr>
            <a:spLocks noGrp="1"/>
          </p:cNvSpPr>
          <p:nvPr>
            <p:ph type="dt" sz="half" idx="10"/>
          </p:nvPr>
        </p:nvSpPr>
        <p:spPr/>
        <p:txBody>
          <a:bodyPr/>
          <a:lstStyle/>
          <a:p>
            <a:fld id="{BC76F695-1056-9741-AB25-43758C61C3FD}" type="datetimeFigureOut">
              <a:rPr lang="en-DE" smtClean="0"/>
              <a:t>21.03.25</a:t>
            </a:fld>
            <a:endParaRPr lang="en-DE"/>
          </a:p>
        </p:txBody>
      </p:sp>
      <p:sp>
        <p:nvSpPr>
          <p:cNvPr id="6" name="Footer Placeholder 5">
            <a:extLst>
              <a:ext uri="{FF2B5EF4-FFF2-40B4-BE49-F238E27FC236}">
                <a16:creationId xmlns:a16="http://schemas.microsoft.com/office/drawing/2014/main" id="{1C3367FC-13BE-D2C8-540B-2F4FBEFC01D2}"/>
              </a:ext>
            </a:extLst>
          </p:cNvPr>
          <p:cNvSpPr>
            <a:spLocks noGrp="1"/>
          </p:cNvSpPr>
          <p:nvPr>
            <p:ph type="ftr" sz="quarter" idx="11"/>
          </p:nvPr>
        </p:nvSpPr>
        <p:spPr/>
        <p:txBody>
          <a:bodyPr/>
          <a:lstStyle/>
          <a:p>
            <a:endParaRPr lang="en-DE"/>
          </a:p>
        </p:txBody>
      </p:sp>
      <p:sp>
        <p:nvSpPr>
          <p:cNvPr id="7" name="Slide Number Placeholder 6">
            <a:extLst>
              <a:ext uri="{FF2B5EF4-FFF2-40B4-BE49-F238E27FC236}">
                <a16:creationId xmlns:a16="http://schemas.microsoft.com/office/drawing/2014/main" id="{B62A2206-B15E-FE99-C472-9C23017A6AAB}"/>
              </a:ext>
            </a:extLst>
          </p:cNvPr>
          <p:cNvSpPr>
            <a:spLocks noGrp="1"/>
          </p:cNvSpPr>
          <p:nvPr>
            <p:ph type="sldNum" sz="quarter" idx="12"/>
          </p:nvPr>
        </p:nvSpPr>
        <p:spPr/>
        <p:txBody>
          <a:bodyPr/>
          <a:lstStyle/>
          <a:p>
            <a:fld id="{2275F543-C3A7-634B-9778-C2451F2FEA08}" type="slidenum">
              <a:rPr lang="en-DE" smtClean="0"/>
              <a:t>‹#›</a:t>
            </a:fld>
            <a:endParaRPr lang="en-DE"/>
          </a:p>
        </p:txBody>
      </p:sp>
    </p:spTree>
    <p:extLst>
      <p:ext uri="{BB962C8B-B14F-4D97-AF65-F5344CB8AC3E}">
        <p14:creationId xmlns:p14="http://schemas.microsoft.com/office/powerpoint/2010/main" val="36201446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0BD7F0-A6E1-7B0C-0C4B-07EB3FF3E0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DE"/>
          </a:p>
        </p:txBody>
      </p:sp>
      <p:sp>
        <p:nvSpPr>
          <p:cNvPr id="3" name="Text Placeholder 2">
            <a:extLst>
              <a:ext uri="{FF2B5EF4-FFF2-40B4-BE49-F238E27FC236}">
                <a16:creationId xmlns:a16="http://schemas.microsoft.com/office/drawing/2014/main" id="{60B822A1-49DE-BC7C-128B-C403E88D4D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4" name="Date Placeholder 3">
            <a:extLst>
              <a:ext uri="{FF2B5EF4-FFF2-40B4-BE49-F238E27FC236}">
                <a16:creationId xmlns:a16="http://schemas.microsoft.com/office/drawing/2014/main" id="{064CFD22-C259-540A-2E6F-FAE982117B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76F695-1056-9741-AB25-43758C61C3FD}" type="datetimeFigureOut">
              <a:rPr lang="en-DE" smtClean="0"/>
              <a:t>21.03.25</a:t>
            </a:fld>
            <a:endParaRPr lang="en-DE"/>
          </a:p>
        </p:txBody>
      </p:sp>
      <p:sp>
        <p:nvSpPr>
          <p:cNvPr id="5" name="Footer Placeholder 4">
            <a:extLst>
              <a:ext uri="{FF2B5EF4-FFF2-40B4-BE49-F238E27FC236}">
                <a16:creationId xmlns:a16="http://schemas.microsoft.com/office/drawing/2014/main" id="{76BA2DBD-C911-1230-7B0E-6C18EE1BE5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DE"/>
          </a:p>
        </p:txBody>
      </p:sp>
      <p:sp>
        <p:nvSpPr>
          <p:cNvPr id="6" name="Slide Number Placeholder 5">
            <a:extLst>
              <a:ext uri="{FF2B5EF4-FFF2-40B4-BE49-F238E27FC236}">
                <a16:creationId xmlns:a16="http://schemas.microsoft.com/office/drawing/2014/main" id="{B7890360-1CB7-154D-E9C0-513A4BED26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275F543-C3A7-634B-9778-C2451F2FEA08}" type="slidenum">
              <a:rPr lang="en-DE" smtClean="0"/>
              <a:t>‹#›</a:t>
            </a:fld>
            <a:endParaRPr lang="en-DE"/>
          </a:p>
        </p:txBody>
      </p:sp>
    </p:spTree>
    <p:extLst>
      <p:ext uri="{BB962C8B-B14F-4D97-AF65-F5344CB8AC3E}">
        <p14:creationId xmlns:p14="http://schemas.microsoft.com/office/powerpoint/2010/main" val="230258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1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7.xml"/><Relationship Id="rId4" Type="http://schemas.openxmlformats.org/officeDocument/2006/relationships/image" Target="../media/image27.gif"/></Relationships>
</file>

<file path=ppt/slides/_rels/slide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16.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4.emf"/><Relationship Id="rId5" Type="http://schemas.openxmlformats.org/officeDocument/2006/relationships/image" Target="../media/image33.emf"/><Relationship Id="rId10" Type="http://schemas.openxmlformats.org/officeDocument/2006/relationships/image" Target="../media/image37.emf"/><Relationship Id="rId4" Type="http://schemas.openxmlformats.org/officeDocument/2006/relationships/image" Target="../media/image32.emf"/><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39.png"/><Relationship Id="rId7" Type="http://schemas.openxmlformats.org/officeDocument/2006/relationships/image" Target="../media/image43.emf"/><Relationship Id="rId12" Type="http://schemas.openxmlformats.org/officeDocument/2006/relationships/image" Target="../media/image48.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emf"/><Relationship Id="rId11" Type="http://schemas.openxmlformats.org/officeDocument/2006/relationships/image" Target="../media/image47.png"/><Relationship Id="rId5" Type="http://schemas.openxmlformats.org/officeDocument/2006/relationships/image" Target="../media/image41.emf"/><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emf"/></Relationships>
</file>

<file path=ppt/slides/_rels/slide1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emf"/><Relationship Id="rId4" Type="http://schemas.openxmlformats.org/officeDocument/2006/relationships/image" Target="../media/image51.emf"/></Relationships>
</file>

<file path=ppt/slides/_rels/slide19.xml.rels><?xml version="1.0" encoding="UTF-8" standalone="yes"?>
<Relationships xmlns="http://schemas.openxmlformats.org/package/2006/relationships"><Relationship Id="rId2" Type="http://schemas.openxmlformats.org/officeDocument/2006/relationships/hyperlink" Target="https://astronomerstelegram.org/?read=14971"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4.emf"/></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56.emf"/><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image" Target="../media/image58.emf"/></Relationships>
</file>

<file path=ppt/slides/_rels/slide24.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12.xml"/><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14DE8915-0F5F-4C1F-7746-A0873EC496B4}"/>
              </a:ext>
            </a:extLst>
          </p:cNvPr>
          <p:cNvSpPr>
            <a:spLocks noGrp="1"/>
          </p:cNvSpPr>
          <p:nvPr>
            <p:ph type="sldNum" idx="10"/>
          </p:nvPr>
        </p:nvSpPr>
        <p:spPr/>
        <p:txBody>
          <a:bodyPr/>
          <a:lstStyle/>
          <a:p>
            <a:pPr>
              <a:spcAft>
                <a:spcPts val="545"/>
              </a:spcAft>
              <a:defRPr/>
            </a:pPr>
            <a:fld id="{D803EE11-265B-C24C-8A46-1FFCE4F0E280}" type="slidenum">
              <a:rPr lang="en-US" smtClean="0"/>
              <a:pPr>
                <a:spcAft>
                  <a:spcPts val="545"/>
                </a:spcAft>
                <a:defRPr/>
              </a:pPr>
              <a:t>1</a:t>
            </a:fld>
            <a:endParaRPr lang="en-US"/>
          </a:p>
        </p:txBody>
      </p:sp>
      <p:pic>
        <p:nvPicPr>
          <p:cNvPr id="1028" name="Picture 4" descr="The HAWC Observatory">
            <a:extLst>
              <a:ext uri="{FF2B5EF4-FFF2-40B4-BE49-F238E27FC236}">
                <a16:creationId xmlns:a16="http://schemas.microsoft.com/office/drawing/2014/main" id="{B174D192-5242-7152-A7B8-392B8AE4F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37106"/>
            <a:ext cx="12192000" cy="7560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EECF7CA-C7DD-943D-48CA-8DE94E603749}"/>
              </a:ext>
            </a:extLst>
          </p:cNvPr>
          <p:cNvSpPr txBox="1"/>
          <p:nvPr/>
        </p:nvSpPr>
        <p:spPr>
          <a:xfrm>
            <a:off x="5987812" y="-72137"/>
            <a:ext cx="4375493" cy="650691"/>
          </a:xfrm>
          <a:prstGeom prst="rect">
            <a:avLst/>
          </a:prstGeom>
          <a:noFill/>
        </p:spPr>
        <p:txBody>
          <a:bodyPr wrap="none" rtlCol="0">
            <a:spAutoFit/>
          </a:bodyPr>
          <a:lstStyle/>
          <a:p>
            <a:r>
              <a:rPr lang="en-DE" sz="1814" b="1" dirty="0">
                <a:solidFill>
                  <a:schemeClr val="bg1"/>
                </a:solidFill>
                <a:latin typeface="Gill Sans MT" panose="020B0502020104020203" pitchFamily="34" charset="77"/>
              </a:rPr>
              <a:t>On behalf of the HAWC Collaboration</a:t>
            </a:r>
          </a:p>
          <a:p>
            <a:r>
              <a:rPr lang="en-DE" sz="1814" b="1" dirty="0">
                <a:solidFill>
                  <a:schemeClr val="bg1"/>
                </a:solidFill>
                <a:latin typeface="Gill Sans MT" panose="020B0502020104020203" pitchFamily="34" charset="77"/>
              </a:rPr>
              <a:t>Sabrina Casanova, IFJ-PAN Krakow</a:t>
            </a:r>
          </a:p>
        </p:txBody>
      </p:sp>
      <p:sp>
        <p:nvSpPr>
          <p:cNvPr id="14" name="TextBox 13">
            <a:extLst>
              <a:ext uri="{FF2B5EF4-FFF2-40B4-BE49-F238E27FC236}">
                <a16:creationId xmlns:a16="http://schemas.microsoft.com/office/drawing/2014/main" id="{95F9AFD4-9FEC-408B-AAF5-845F5EADB9A0}"/>
              </a:ext>
            </a:extLst>
          </p:cNvPr>
          <p:cNvSpPr txBox="1"/>
          <p:nvPr/>
        </p:nvSpPr>
        <p:spPr>
          <a:xfrm>
            <a:off x="207354" y="5520557"/>
            <a:ext cx="8781058" cy="461665"/>
          </a:xfrm>
          <a:prstGeom prst="rect">
            <a:avLst/>
          </a:prstGeom>
          <a:noFill/>
        </p:spPr>
        <p:txBody>
          <a:bodyPr wrap="none" rtlCol="0">
            <a:spAutoFit/>
          </a:bodyPr>
          <a:lstStyle/>
          <a:p>
            <a:r>
              <a:rPr lang="en-DE" sz="2400" b="1" dirty="0">
                <a:solidFill>
                  <a:schemeClr val="bg1"/>
                </a:solidFill>
                <a:latin typeface="Gill Sans MT" panose="020B0502020104020203" pitchFamily="34" charset="77"/>
              </a:rPr>
              <a:t>Second LHAASO </a:t>
            </a:r>
            <a:r>
              <a:rPr lang="en-DE" sz="2400" b="1">
                <a:solidFill>
                  <a:schemeClr val="bg1"/>
                </a:solidFill>
                <a:latin typeface="Gill Sans MT" panose="020B0502020104020203" pitchFamily="34" charset="77"/>
              </a:rPr>
              <a:t>Symposium Hong Kong 20-25 </a:t>
            </a:r>
            <a:r>
              <a:rPr lang="en-DE" sz="2400" b="1" dirty="0">
                <a:solidFill>
                  <a:schemeClr val="bg1"/>
                </a:solidFill>
                <a:latin typeface="Gill Sans MT" panose="020B0502020104020203" pitchFamily="34" charset="77"/>
              </a:rPr>
              <a:t>March 2025</a:t>
            </a:r>
          </a:p>
        </p:txBody>
      </p:sp>
      <p:sp>
        <p:nvSpPr>
          <p:cNvPr id="8" name="TextBox 7">
            <a:extLst>
              <a:ext uri="{FF2B5EF4-FFF2-40B4-BE49-F238E27FC236}">
                <a16:creationId xmlns:a16="http://schemas.microsoft.com/office/drawing/2014/main" id="{660BC54D-A6D7-C8A7-BACD-B0C1B953401E}"/>
              </a:ext>
            </a:extLst>
          </p:cNvPr>
          <p:cNvSpPr txBox="1"/>
          <p:nvPr/>
        </p:nvSpPr>
        <p:spPr>
          <a:xfrm>
            <a:off x="1110018" y="1805268"/>
            <a:ext cx="11081982" cy="646331"/>
          </a:xfrm>
          <a:prstGeom prst="rect">
            <a:avLst/>
          </a:prstGeom>
          <a:noFill/>
        </p:spPr>
        <p:txBody>
          <a:bodyPr wrap="square" rtlCol="0">
            <a:spAutoFit/>
          </a:bodyPr>
          <a:lstStyle/>
          <a:p>
            <a:r>
              <a:rPr lang="en-DE" sz="3600" dirty="0">
                <a:solidFill>
                  <a:srgbClr val="002060"/>
                </a:solidFill>
                <a:highlight>
                  <a:srgbClr val="FFFF00"/>
                </a:highlight>
                <a:latin typeface="Gill Sans Ultra Bold" panose="020B0A02020104020203" pitchFamily="34" charset="77"/>
              </a:rPr>
              <a:t>Micro-quasar detections </a:t>
            </a:r>
            <a:r>
              <a:rPr lang="en-GB" sz="3600" dirty="0">
                <a:solidFill>
                  <a:srgbClr val="002060"/>
                </a:solidFill>
                <a:highlight>
                  <a:srgbClr val="FFFF00"/>
                </a:highlight>
                <a:latin typeface="Gill Sans Ultra Bold" panose="020B0A02020104020203" pitchFamily="34" charset="77"/>
              </a:rPr>
              <a:t>w</a:t>
            </a:r>
            <a:r>
              <a:rPr lang="en-DE" sz="3600" dirty="0">
                <a:solidFill>
                  <a:srgbClr val="002060"/>
                </a:solidFill>
                <a:highlight>
                  <a:srgbClr val="FFFF00"/>
                </a:highlight>
                <a:latin typeface="Gill Sans Ultra Bold" panose="020B0A02020104020203" pitchFamily="34" charset="77"/>
              </a:rPr>
              <a:t>ith HAWC</a:t>
            </a:r>
          </a:p>
        </p:txBody>
      </p:sp>
      <p:pic>
        <p:nvPicPr>
          <p:cNvPr id="10" name="image1.png" descr="image1.png">
            <a:extLst>
              <a:ext uri="{FF2B5EF4-FFF2-40B4-BE49-F238E27FC236}">
                <a16:creationId xmlns:a16="http://schemas.microsoft.com/office/drawing/2014/main" id="{F34714E8-D845-FA1A-1662-8B594FBF5C4E}"/>
              </a:ext>
            </a:extLst>
          </p:cNvPr>
          <p:cNvPicPr>
            <a:picLocks noChangeAspect="1"/>
          </p:cNvPicPr>
          <p:nvPr/>
        </p:nvPicPr>
        <p:blipFill>
          <a:blip r:embed="rId4"/>
          <a:stretch>
            <a:fillRect/>
          </a:stretch>
        </p:blipFill>
        <p:spPr>
          <a:xfrm>
            <a:off x="207354" y="28972"/>
            <a:ext cx="1698935" cy="1099164"/>
          </a:xfrm>
          <a:prstGeom prst="rect">
            <a:avLst/>
          </a:prstGeom>
          <a:solidFill>
            <a:srgbClr val="FFFFFF"/>
          </a:solidFill>
          <a:ln w="12700">
            <a:miter lim="400000"/>
          </a:ln>
        </p:spPr>
      </p:pic>
      <p:pic>
        <p:nvPicPr>
          <p:cNvPr id="3" name="Picture 3">
            <a:extLst>
              <a:ext uri="{FF2B5EF4-FFF2-40B4-BE49-F238E27FC236}">
                <a16:creationId xmlns:a16="http://schemas.microsoft.com/office/drawing/2014/main" id="{9E16E751-D1A8-0CFA-4C3E-4CF92E05E6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0808" y="-5690"/>
            <a:ext cx="1303555" cy="114684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07332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03C9AD7-49EF-F66B-2287-1AC7944F15D1}"/>
            </a:ext>
          </a:extLst>
        </p:cNvPr>
        <p:cNvGrpSpPr/>
        <p:nvPr/>
      </p:nvGrpSpPr>
      <p:grpSpPr>
        <a:xfrm>
          <a:off x="0" y="0"/>
          <a:ext cx="0" cy="0"/>
          <a:chOff x="0" y="0"/>
          <a:chExt cx="0" cy="0"/>
        </a:xfrm>
      </p:grpSpPr>
      <p:pic>
        <p:nvPicPr>
          <p:cNvPr id="11" name="Content Placeholder 4">
            <a:extLst>
              <a:ext uri="{FF2B5EF4-FFF2-40B4-BE49-F238E27FC236}">
                <a16:creationId xmlns:a16="http://schemas.microsoft.com/office/drawing/2014/main" id="{B9C92192-5C91-57DE-75CF-352BC8639EED}"/>
              </a:ext>
            </a:extLst>
          </p:cNvPr>
          <p:cNvPicPr>
            <a:picLocks noChangeAspect="1"/>
          </p:cNvPicPr>
          <p:nvPr/>
        </p:nvPicPr>
        <p:blipFill>
          <a:blip r:embed="rId2"/>
          <a:stretch>
            <a:fillRect/>
          </a:stretch>
        </p:blipFill>
        <p:spPr>
          <a:xfrm>
            <a:off x="5703278" y="176460"/>
            <a:ext cx="4799811" cy="2857580"/>
          </a:xfrm>
          <a:prstGeom prst="rect">
            <a:avLst/>
          </a:prstGeom>
          <a:solidFill>
            <a:schemeClr val="bg1"/>
          </a:solidFill>
        </p:spPr>
      </p:pic>
      <p:pic>
        <p:nvPicPr>
          <p:cNvPr id="12" name="Content Placeholder 4">
            <a:extLst>
              <a:ext uri="{FF2B5EF4-FFF2-40B4-BE49-F238E27FC236}">
                <a16:creationId xmlns:a16="http://schemas.microsoft.com/office/drawing/2014/main" id="{84837507-52D3-8D8A-174C-EC3D85934505}"/>
              </a:ext>
            </a:extLst>
          </p:cNvPr>
          <p:cNvPicPr>
            <a:picLocks noChangeAspect="1"/>
          </p:cNvPicPr>
          <p:nvPr/>
        </p:nvPicPr>
        <p:blipFill>
          <a:blip r:embed="rId3"/>
          <a:stretch>
            <a:fillRect/>
          </a:stretch>
        </p:blipFill>
        <p:spPr>
          <a:xfrm>
            <a:off x="791930" y="3311039"/>
            <a:ext cx="10071689" cy="3537220"/>
          </a:xfrm>
          <a:prstGeom prst="rect">
            <a:avLst/>
          </a:prstGeom>
          <a:solidFill>
            <a:schemeClr val="tx1"/>
          </a:solidFill>
        </p:spPr>
      </p:pic>
      <p:sp>
        <p:nvSpPr>
          <p:cNvPr id="2" name="Title 1">
            <a:extLst>
              <a:ext uri="{FF2B5EF4-FFF2-40B4-BE49-F238E27FC236}">
                <a16:creationId xmlns:a16="http://schemas.microsoft.com/office/drawing/2014/main" id="{4CD7A6CB-4227-AD39-6716-AC982DA3D24B}"/>
              </a:ext>
            </a:extLst>
          </p:cNvPr>
          <p:cNvSpPr>
            <a:spLocks noGrp="1"/>
          </p:cNvSpPr>
          <p:nvPr>
            <p:ph type="title"/>
          </p:nvPr>
        </p:nvSpPr>
        <p:spPr>
          <a:xfrm>
            <a:off x="398483" y="644562"/>
            <a:ext cx="6075438" cy="1028700"/>
          </a:xfrm>
        </p:spPr>
        <p:txBody>
          <a:bodyPr>
            <a:normAutofit fontScale="90000"/>
          </a:bodyPr>
          <a:lstStyle/>
          <a:p>
            <a:br>
              <a:rPr lang="en-DE" dirty="0">
                <a:solidFill>
                  <a:srgbClr val="FF0000"/>
                </a:solidFill>
              </a:rPr>
            </a:br>
            <a:r>
              <a:rPr lang="en-DE" sz="3600" dirty="0">
                <a:solidFill>
                  <a:schemeClr val="bg1"/>
                </a:solidFill>
                <a:latin typeface="Gill Sans Ultra Bold" panose="020B0A02020104020203" pitchFamily="34" charset="77"/>
              </a:rPr>
              <a:t>SS 433 energy - dependent</a:t>
            </a:r>
            <a:br>
              <a:rPr lang="en-DE" sz="3600" dirty="0">
                <a:solidFill>
                  <a:schemeClr val="bg1"/>
                </a:solidFill>
                <a:latin typeface="Gill Sans Ultra Bold" panose="020B0A02020104020203" pitchFamily="34" charset="77"/>
              </a:rPr>
            </a:br>
            <a:r>
              <a:rPr lang="en-DE" sz="3600" dirty="0">
                <a:solidFill>
                  <a:schemeClr val="bg1"/>
                </a:solidFill>
                <a:latin typeface="Gill Sans Ultra Bold" panose="020B0A02020104020203" pitchFamily="34" charset="77"/>
              </a:rPr>
              <a:t>morphology</a:t>
            </a:r>
            <a:br>
              <a:rPr lang="en-DE" sz="3600" dirty="0">
                <a:solidFill>
                  <a:schemeClr val="bg1"/>
                </a:solidFill>
                <a:latin typeface="Gill Sans Ultra Bold" panose="020B0A02020104020203" pitchFamily="34" charset="77"/>
              </a:rPr>
            </a:br>
            <a:br>
              <a:rPr lang="en-DE" sz="3600" dirty="0">
                <a:solidFill>
                  <a:srgbClr val="FF0000"/>
                </a:solidFill>
                <a:latin typeface="Gill Sans Ultra Bold" panose="020B0A02020104020203" pitchFamily="34" charset="77"/>
              </a:rPr>
            </a:br>
            <a:endParaRPr lang="en-DE" sz="3600" dirty="0">
              <a:solidFill>
                <a:srgbClr val="FF0000"/>
              </a:solidFill>
              <a:latin typeface="Gill Sans Ultra Bold" panose="020B0A02020104020203" pitchFamily="34" charset="77"/>
            </a:endParaRPr>
          </a:p>
        </p:txBody>
      </p:sp>
      <p:sp>
        <p:nvSpPr>
          <p:cNvPr id="13" name="TextBox 12">
            <a:extLst>
              <a:ext uri="{FF2B5EF4-FFF2-40B4-BE49-F238E27FC236}">
                <a16:creationId xmlns:a16="http://schemas.microsoft.com/office/drawing/2014/main" id="{8D528C74-9F92-A4BF-CBAD-177180650F1D}"/>
              </a:ext>
            </a:extLst>
          </p:cNvPr>
          <p:cNvSpPr txBox="1"/>
          <p:nvPr/>
        </p:nvSpPr>
        <p:spPr>
          <a:xfrm>
            <a:off x="6780739" y="6404540"/>
            <a:ext cx="2895343" cy="369332"/>
          </a:xfrm>
          <a:prstGeom prst="rect">
            <a:avLst/>
          </a:prstGeom>
          <a:noFill/>
          <a:ln>
            <a:solidFill>
              <a:schemeClr val="tx1"/>
            </a:solidFill>
          </a:ln>
        </p:spPr>
        <p:txBody>
          <a:bodyPr wrap="square" rtlCol="0">
            <a:spAutoFit/>
          </a:bodyPr>
          <a:lstStyle/>
          <a:p>
            <a:r>
              <a:rPr lang="en-DE" dirty="0"/>
              <a:t>Already discussed by Laura </a:t>
            </a:r>
          </a:p>
        </p:txBody>
      </p:sp>
      <p:sp>
        <p:nvSpPr>
          <p:cNvPr id="4" name="TextBox 3">
            <a:extLst>
              <a:ext uri="{FF2B5EF4-FFF2-40B4-BE49-F238E27FC236}">
                <a16:creationId xmlns:a16="http://schemas.microsoft.com/office/drawing/2014/main" id="{9410EF45-4752-2A4C-4425-9092F6B4538C}"/>
              </a:ext>
            </a:extLst>
          </p:cNvPr>
          <p:cNvSpPr txBox="1"/>
          <p:nvPr/>
        </p:nvSpPr>
        <p:spPr>
          <a:xfrm>
            <a:off x="1600928" y="3034040"/>
            <a:ext cx="1763624" cy="276999"/>
          </a:xfrm>
          <a:prstGeom prst="rect">
            <a:avLst/>
          </a:prstGeom>
          <a:noFill/>
        </p:spPr>
        <p:txBody>
          <a:bodyPr wrap="none" rtlCol="0">
            <a:spAutoFit/>
          </a:bodyPr>
          <a:lstStyle/>
          <a:p>
            <a:r>
              <a:rPr lang="en-US" sz="1200" b="1" dirty="0">
                <a:solidFill>
                  <a:schemeClr val="bg1"/>
                </a:solidFill>
                <a:latin typeface="Times New Roman" panose="02020603050405020304" pitchFamily="18" charset="0"/>
                <a:cs typeface="Times New Roman" panose="02020603050405020304" pitchFamily="18" charset="0"/>
              </a:rPr>
              <a:t>HESS Coll Science 2024</a:t>
            </a:r>
          </a:p>
        </p:txBody>
      </p:sp>
    </p:spTree>
    <p:extLst>
      <p:ext uri="{BB962C8B-B14F-4D97-AF65-F5344CB8AC3E}">
        <p14:creationId xmlns:p14="http://schemas.microsoft.com/office/powerpoint/2010/main" val="3691081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46438-8D8B-63E0-5B9A-63C0DD6074BD}"/>
              </a:ext>
            </a:extLst>
          </p:cNvPr>
          <p:cNvSpPr>
            <a:spLocks noGrp="1"/>
          </p:cNvSpPr>
          <p:nvPr>
            <p:ph type="title"/>
          </p:nvPr>
        </p:nvSpPr>
        <p:spPr>
          <a:xfrm>
            <a:off x="0" y="-95534"/>
            <a:ext cx="12319961" cy="1434676"/>
          </a:xfrm>
        </p:spPr>
        <p:txBody>
          <a:bodyPr>
            <a:normAutofit/>
          </a:bodyPr>
          <a:lstStyle/>
          <a:p>
            <a:r>
              <a:rPr lang="en-GB" sz="3000" b="1" dirty="0">
                <a:solidFill>
                  <a:schemeClr val="bg1"/>
                </a:solidFill>
                <a:latin typeface="Gill Sans Ultra Bold" panose="020B0A02020104020203" pitchFamily="34" charset="77"/>
              </a:rPr>
              <a:t>Hard Xray </a:t>
            </a:r>
            <a:r>
              <a:rPr lang="en-GB" sz="3000" b="1" dirty="0" err="1">
                <a:solidFill>
                  <a:schemeClr val="bg1"/>
                </a:solidFill>
                <a:effectLst/>
                <a:latin typeface="Gill Sans Ultra Bold" panose="020B0A02020104020203" pitchFamily="34" charset="77"/>
              </a:rPr>
              <a:t>obs</a:t>
            </a:r>
            <a:r>
              <a:rPr lang="en-GB" sz="3000" b="1" dirty="0">
                <a:solidFill>
                  <a:schemeClr val="bg1"/>
                </a:solidFill>
                <a:effectLst/>
                <a:latin typeface="Gill Sans Ultra Bold" panose="020B0A02020104020203" pitchFamily="34" charset="77"/>
              </a:rPr>
              <a:t> of the inner eastern lobe of  W50</a:t>
            </a:r>
            <a:endParaRPr lang="en-DE" sz="3000" b="1" dirty="0">
              <a:solidFill>
                <a:schemeClr val="bg1"/>
              </a:solidFill>
              <a:latin typeface="Gill Sans Ultra Bold" panose="020B0A02020104020203" pitchFamily="34" charset="77"/>
            </a:endParaRPr>
          </a:p>
        </p:txBody>
      </p:sp>
      <p:pic>
        <p:nvPicPr>
          <p:cNvPr id="9" name="Content Placeholder 8">
            <a:extLst>
              <a:ext uri="{FF2B5EF4-FFF2-40B4-BE49-F238E27FC236}">
                <a16:creationId xmlns:a16="http://schemas.microsoft.com/office/drawing/2014/main" id="{E3FBC29C-7C66-5B82-42D9-4987F6AFD32A}"/>
              </a:ext>
            </a:extLst>
          </p:cNvPr>
          <p:cNvPicPr>
            <a:picLocks noGrp="1" noChangeAspect="1"/>
          </p:cNvPicPr>
          <p:nvPr>
            <p:ph idx="1"/>
          </p:nvPr>
        </p:nvPicPr>
        <p:blipFill>
          <a:blip r:embed="rId3"/>
          <a:stretch>
            <a:fillRect/>
          </a:stretch>
        </p:blipFill>
        <p:spPr>
          <a:xfrm>
            <a:off x="1419367" y="1655402"/>
            <a:ext cx="8239836" cy="5125257"/>
          </a:xfrm>
          <a:prstGeom prst="rect">
            <a:avLst/>
          </a:prstGeom>
        </p:spPr>
      </p:pic>
      <p:pic>
        <p:nvPicPr>
          <p:cNvPr id="13" name="Content Placeholder 8">
            <a:extLst>
              <a:ext uri="{FF2B5EF4-FFF2-40B4-BE49-F238E27FC236}">
                <a16:creationId xmlns:a16="http://schemas.microsoft.com/office/drawing/2014/main" id="{A060AF0E-01C4-B121-186D-2F1FA71D56FD}"/>
              </a:ext>
            </a:extLst>
          </p:cNvPr>
          <p:cNvPicPr>
            <a:picLocks noChangeAspect="1"/>
          </p:cNvPicPr>
          <p:nvPr/>
        </p:nvPicPr>
        <p:blipFill>
          <a:blip r:embed="rId3"/>
          <a:stretch>
            <a:fillRect/>
          </a:stretch>
        </p:blipFill>
        <p:spPr>
          <a:xfrm>
            <a:off x="1714486" y="1545039"/>
            <a:ext cx="8239836" cy="5125257"/>
          </a:xfrm>
          <a:prstGeom prst="rect">
            <a:avLst/>
          </a:prstGeom>
        </p:spPr>
      </p:pic>
      <p:sp>
        <p:nvSpPr>
          <p:cNvPr id="11" name="TextBox 10">
            <a:extLst>
              <a:ext uri="{FF2B5EF4-FFF2-40B4-BE49-F238E27FC236}">
                <a16:creationId xmlns:a16="http://schemas.microsoft.com/office/drawing/2014/main" id="{070E465A-CB62-3A0A-707F-25A1F495A990}"/>
              </a:ext>
            </a:extLst>
          </p:cNvPr>
          <p:cNvSpPr txBox="1"/>
          <p:nvPr/>
        </p:nvSpPr>
        <p:spPr>
          <a:xfrm>
            <a:off x="149568" y="6208631"/>
            <a:ext cx="597772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effectLst/>
                <a:latin typeface="Gill Sans MT" panose="020B0502020104020203" pitchFamily="34" charset="77"/>
              </a:rPr>
              <a:t>Red: radio (Dubner et al. 1998); green: optical (</a:t>
            </a:r>
            <a:r>
              <a:rPr lang="en-GB" sz="1200" dirty="0" err="1">
                <a:solidFill>
                  <a:schemeClr val="bg1"/>
                </a:solidFill>
                <a:effectLst/>
                <a:latin typeface="Gill Sans MT" panose="020B0502020104020203" pitchFamily="34" charset="77"/>
              </a:rPr>
              <a:t>Boumis</a:t>
            </a:r>
            <a:r>
              <a:rPr lang="en-GB" sz="1200" dirty="0">
                <a:solidFill>
                  <a:schemeClr val="bg1"/>
                </a:solidFill>
                <a:effectLst/>
                <a:latin typeface="Gill Sans MT" panose="020B0502020104020203" pitchFamily="34" charset="77"/>
              </a:rPr>
              <a:t> et al. 2007); yellow: soft X-rays (0.5–1 keV); </a:t>
            </a:r>
            <a:r>
              <a:rPr lang="en-GB" sz="1200" dirty="0">
                <a:solidFill>
                  <a:schemeClr val="bg1"/>
                </a:solidFill>
                <a:latin typeface="Gill Sans MT" panose="020B0502020104020203" pitchFamily="34" charset="77"/>
              </a:rPr>
              <a:t> </a:t>
            </a:r>
            <a:r>
              <a:rPr lang="en-GB" sz="1200" dirty="0">
                <a:solidFill>
                  <a:schemeClr val="bg1"/>
                </a:solidFill>
                <a:effectLst/>
                <a:latin typeface="Gill Sans MT" panose="020B0502020104020203" pitchFamily="34" charset="77"/>
              </a:rPr>
              <a:t>magenta: medium energy X-rays (1–2 keV); cyan: hard X-ray emission (2–12 keV). </a:t>
            </a:r>
            <a:endParaRPr lang="en-GB" sz="1200" dirty="0">
              <a:effectLst/>
              <a:latin typeface="Gill Sans MT" panose="020B0502020104020203" pitchFamily="34" charset="77"/>
            </a:endParaRPr>
          </a:p>
        </p:txBody>
      </p:sp>
      <p:sp>
        <p:nvSpPr>
          <p:cNvPr id="12" name="TextBox 11">
            <a:extLst>
              <a:ext uri="{FF2B5EF4-FFF2-40B4-BE49-F238E27FC236}">
                <a16:creationId xmlns:a16="http://schemas.microsoft.com/office/drawing/2014/main" id="{0F019FFB-AC82-352B-FF74-C607128B7034}"/>
              </a:ext>
            </a:extLst>
          </p:cNvPr>
          <p:cNvSpPr txBox="1"/>
          <p:nvPr/>
        </p:nvSpPr>
        <p:spPr>
          <a:xfrm>
            <a:off x="9026566" y="1339142"/>
            <a:ext cx="1542197" cy="369332"/>
          </a:xfrm>
          <a:prstGeom prst="rect">
            <a:avLst/>
          </a:prstGeom>
          <a:noFill/>
        </p:spPr>
        <p:txBody>
          <a:bodyPr wrap="square" rtlCol="0">
            <a:spAutoFit/>
          </a:bodyPr>
          <a:lstStyle/>
          <a:p>
            <a:r>
              <a:rPr lang="en-DE" dirty="0">
                <a:solidFill>
                  <a:schemeClr val="bg1"/>
                </a:solidFill>
              </a:rPr>
              <a:t>Safi-Harb+22  </a:t>
            </a:r>
          </a:p>
        </p:txBody>
      </p:sp>
    </p:spTree>
    <p:extLst>
      <p:ext uri="{BB962C8B-B14F-4D97-AF65-F5344CB8AC3E}">
        <p14:creationId xmlns:p14="http://schemas.microsoft.com/office/powerpoint/2010/main" val="1713277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D8EBD7-BCEF-0D8E-E727-E44F806990CC}"/>
              </a:ext>
            </a:extLst>
          </p:cNvPr>
          <p:cNvSpPr txBox="1"/>
          <p:nvPr/>
        </p:nvSpPr>
        <p:spPr>
          <a:xfrm>
            <a:off x="407573" y="423331"/>
            <a:ext cx="6421186" cy="2325765"/>
          </a:xfrm>
          <a:prstGeom prst="rect">
            <a:avLst/>
          </a:prstGeom>
          <a:noFill/>
          <a:ln w="41275">
            <a:solidFill>
              <a:srgbClr val="FF0000"/>
            </a:solidFill>
          </a:ln>
        </p:spPr>
        <p:txBody>
          <a:bodyPr wrap="square" rtlCol="0">
            <a:spAutoFit/>
          </a:bodyPr>
          <a:lstStyle/>
          <a:p>
            <a:pPr marL="116691" indent="-116691">
              <a:buFont typeface="Arial" panose="020B0604020202020204" pitchFamily="34" charset="0"/>
              <a:buChar char="•"/>
            </a:pPr>
            <a:r>
              <a:rPr lang="en-GB" sz="1632" dirty="0">
                <a:latin typeface="Gill Sans MT" panose="020B0502020104020203" pitchFamily="34" charset="77"/>
              </a:rPr>
              <a:t> </a:t>
            </a:r>
            <a:r>
              <a:rPr lang="en-GB" sz="1814" dirty="0">
                <a:latin typeface="Gill Sans MT" panose="020B0502020104020203" pitchFamily="34" charset="77"/>
              </a:rPr>
              <a:t>Transient X-ray binary first detected flares in 1999 </a:t>
            </a:r>
          </a:p>
          <a:p>
            <a:pPr marL="116691" indent="-116691">
              <a:buFont typeface="Arial" panose="020B0604020202020204" pitchFamily="34" charset="0"/>
              <a:buChar char="•"/>
            </a:pPr>
            <a:r>
              <a:rPr lang="en-GB" sz="1814" dirty="0">
                <a:latin typeface="Gill Sans MT" panose="020B0502020104020203" pitchFamily="34" charset="77"/>
              </a:rPr>
              <a:t> X-ray flux reached 12.2 Crab in 8 hr</a:t>
            </a:r>
          </a:p>
          <a:p>
            <a:pPr marL="160720" indent="-160720">
              <a:buFont typeface="Arial" panose="020B0604020202020204" pitchFamily="34" charset="0"/>
              <a:buChar char="•"/>
            </a:pPr>
            <a:r>
              <a:rPr lang="en-GB" sz="1814" dirty="0">
                <a:latin typeface="Gill Sans MT" panose="020B0502020104020203" pitchFamily="34" charset="77"/>
              </a:rPr>
              <a:t>Arcsec radio jets inclined &lt; 16</a:t>
            </a:r>
            <a:r>
              <a:rPr lang="en-GB" sz="1814" baseline="30000" dirty="0">
                <a:latin typeface="Gill Sans MT" panose="020B0502020104020203" pitchFamily="34" charset="77"/>
              </a:rPr>
              <a:t>o  </a:t>
            </a:r>
            <a:r>
              <a:rPr lang="en-GB" sz="1814" dirty="0">
                <a:latin typeface="Gill Sans MT" panose="020B0502020104020203" pitchFamily="34" charset="77"/>
              </a:rPr>
              <a:t>(VLA) </a:t>
            </a:r>
          </a:p>
          <a:p>
            <a:pPr marL="160720" indent="-160720">
              <a:buFont typeface="Arial" panose="020B0604020202020204" pitchFamily="34" charset="0"/>
              <a:buChar char="•"/>
            </a:pPr>
            <a:r>
              <a:rPr lang="en-GB" sz="1814" dirty="0">
                <a:latin typeface="Gill Sans MT" panose="020B0502020104020203" pitchFamily="34" charset="77"/>
              </a:rPr>
              <a:t>Low Mass Xray Binary :Black-hole  6.4 M</a:t>
            </a:r>
            <a:r>
              <a:rPr lang="en-GB" sz="1814" baseline="-25000" dirty="0">
                <a:latin typeface="Gill Sans MT" panose="020B0502020104020203" pitchFamily="34" charset="77"/>
              </a:rPr>
              <a:t>⊙</a:t>
            </a:r>
            <a:r>
              <a:rPr lang="en-GB" sz="1814" dirty="0">
                <a:latin typeface="Gill Sans MT" panose="020B0502020104020203" pitchFamily="34" charset="77"/>
              </a:rPr>
              <a:t> </a:t>
            </a:r>
            <a:r>
              <a:rPr lang="en-GB" sz="1814" dirty="0">
                <a:latin typeface="Gill Sans MT" panose="020B0502020104020203" pitchFamily="34" charset="77"/>
                <a:cs typeface="Times New Roman" panose="02020603050405020304" pitchFamily="18" charset="0"/>
              </a:rPr>
              <a:t>- </a:t>
            </a:r>
            <a:r>
              <a:rPr lang="en-GB" sz="1814" dirty="0">
                <a:latin typeface="Gill Sans MT" panose="020B0502020104020203" pitchFamily="34" charset="77"/>
              </a:rPr>
              <a:t>B-star companion  2.9  M</a:t>
            </a:r>
            <a:r>
              <a:rPr lang="en-GB" sz="1814" baseline="-25000" dirty="0">
                <a:latin typeface="Gill Sans MT" panose="020B0502020104020203" pitchFamily="34" charset="77"/>
              </a:rPr>
              <a:t>⊙</a:t>
            </a:r>
            <a:r>
              <a:rPr lang="en-GB" sz="1814" dirty="0">
                <a:latin typeface="Gill Sans MT" panose="020B0502020104020203" pitchFamily="34" charset="77"/>
              </a:rPr>
              <a:t> </a:t>
            </a:r>
          </a:p>
          <a:p>
            <a:pPr marL="160720" indent="-160720">
              <a:buFont typeface="Arial" panose="020B0604020202020204" pitchFamily="34" charset="0"/>
              <a:buChar char="•"/>
            </a:pPr>
            <a:r>
              <a:rPr lang="en-GB" sz="1814" dirty="0">
                <a:latin typeface="Gill Sans MT" panose="020B0502020104020203" pitchFamily="34" charset="77"/>
              </a:rPr>
              <a:t>Orbital period 2.8 d, distance 6.2  kpc</a:t>
            </a:r>
            <a:endParaRPr lang="en-GB" sz="1814" dirty="0">
              <a:latin typeface="Gill Sans MT" panose="020B0502020104020203" pitchFamily="34" charset="77"/>
              <a:cs typeface="Times New Roman" panose="02020603050405020304" pitchFamily="18" charset="0"/>
            </a:endParaRPr>
          </a:p>
          <a:p>
            <a:pPr marL="160720" indent="-160720">
              <a:buFont typeface="Arial" panose="020B0604020202020204" pitchFamily="34" charset="0"/>
              <a:buChar char="•"/>
            </a:pPr>
            <a:r>
              <a:rPr lang="en-GB" sz="1814" dirty="0">
                <a:latin typeface="Gill Sans MT" panose="020B0502020104020203" pitchFamily="34" charset="77"/>
                <a:cs typeface="Times New Roman" panose="02020603050405020304" pitchFamily="18" charset="0"/>
              </a:rPr>
              <a:t>Super-Eddington accretion – </a:t>
            </a:r>
            <a:r>
              <a:rPr lang="en-GB" sz="1814" dirty="0" err="1">
                <a:latin typeface="Gill Sans MT" panose="020B0502020104020203" pitchFamily="34" charset="77"/>
                <a:cs typeface="Times New Roman" panose="02020603050405020304" pitchFamily="18" charset="0"/>
              </a:rPr>
              <a:t>L</a:t>
            </a:r>
            <a:r>
              <a:rPr lang="en-GB" sz="1814" baseline="-25000" dirty="0" err="1">
                <a:latin typeface="Gill Sans MT" panose="020B0502020104020203" pitchFamily="34" charset="77"/>
                <a:cs typeface="Times New Roman" panose="02020603050405020304" pitchFamily="18" charset="0"/>
              </a:rPr>
              <a:t>Eddington</a:t>
            </a:r>
            <a:r>
              <a:rPr lang="en-GB" sz="1814" dirty="0">
                <a:latin typeface="Gill Sans MT" panose="020B0502020104020203" pitchFamily="34" charset="77"/>
                <a:cs typeface="Times New Roman" panose="02020603050405020304" pitchFamily="18" charset="0"/>
              </a:rPr>
              <a:t> ~ 10</a:t>
            </a:r>
            <a:r>
              <a:rPr lang="en-GB" sz="1814" baseline="30000" dirty="0">
                <a:latin typeface="Gill Sans MT" panose="020B0502020104020203" pitchFamily="34" charset="77"/>
                <a:cs typeface="Times New Roman" panose="02020603050405020304" pitchFamily="18" charset="0"/>
              </a:rPr>
              <a:t>39</a:t>
            </a:r>
            <a:r>
              <a:rPr lang="en-GB" sz="1814" dirty="0">
                <a:latin typeface="Gill Sans MT" panose="020B0502020104020203" pitchFamily="34" charset="77"/>
                <a:cs typeface="Times New Roman" panose="02020603050405020304" pitchFamily="18" charset="0"/>
              </a:rPr>
              <a:t>erg</a:t>
            </a:r>
            <a:endParaRPr lang="en-GB" sz="1814" dirty="0">
              <a:latin typeface="Gill Sans MT" panose="020B0502020104020203" pitchFamily="34" charset="77"/>
            </a:endParaRPr>
          </a:p>
          <a:p>
            <a:pPr marL="160720" indent="-160720">
              <a:buFont typeface="Arial" panose="020B0604020202020204" pitchFamily="34" charset="0"/>
              <a:buChar char="•"/>
            </a:pPr>
            <a:r>
              <a:rPr lang="en-GB" sz="1814" dirty="0">
                <a:latin typeface="Gill Sans MT" panose="020B0502020104020203" pitchFamily="34" charset="77"/>
              </a:rPr>
              <a:t>Superluminal jets - apparent expansion speed 9.5c </a:t>
            </a:r>
            <a:endParaRPr lang="en-US" sz="1814" dirty="0">
              <a:latin typeface="Gill Sans MT" panose="020B0502020104020203" pitchFamily="34" charset="77"/>
            </a:endParaRPr>
          </a:p>
        </p:txBody>
      </p:sp>
      <p:pic>
        <p:nvPicPr>
          <p:cNvPr id="6" name="Picture 5" descr="Chart&#10;&#10;Description automatically generated">
            <a:extLst>
              <a:ext uri="{FF2B5EF4-FFF2-40B4-BE49-F238E27FC236}">
                <a16:creationId xmlns:a16="http://schemas.microsoft.com/office/drawing/2014/main" id="{765A450C-8F5A-753A-5DD8-3D70BD897F16}"/>
              </a:ext>
            </a:extLst>
          </p:cNvPr>
          <p:cNvPicPr>
            <a:picLocks noChangeAspect="1"/>
          </p:cNvPicPr>
          <p:nvPr/>
        </p:nvPicPr>
        <p:blipFill rotWithShape="1">
          <a:blip r:embed="rId3"/>
          <a:srcRect l="2771" r="1311" b="5"/>
          <a:stretch/>
        </p:blipFill>
        <p:spPr>
          <a:xfrm>
            <a:off x="8480121" y="814436"/>
            <a:ext cx="2866262" cy="3782562"/>
          </a:xfrm>
          <a:prstGeom prst="rect">
            <a:avLst/>
          </a:prstGeom>
          <a:ln w="41275">
            <a:solidFill>
              <a:srgbClr val="FF0000"/>
            </a:solidFill>
          </a:ln>
        </p:spPr>
      </p:pic>
      <p:pic>
        <p:nvPicPr>
          <p:cNvPr id="9" name="Content Placeholder 4">
            <a:extLst>
              <a:ext uri="{FF2B5EF4-FFF2-40B4-BE49-F238E27FC236}">
                <a16:creationId xmlns:a16="http://schemas.microsoft.com/office/drawing/2014/main" id="{14B5596B-20F6-54AE-682A-68C3F7D46425}"/>
              </a:ext>
            </a:extLst>
          </p:cNvPr>
          <p:cNvPicPr>
            <a:picLocks noChangeAspect="1"/>
          </p:cNvPicPr>
          <p:nvPr/>
        </p:nvPicPr>
        <p:blipFill>
          <a:blip r:embed="rId4"/>
          <a:stretch>
            <a:fillRect/>
          </a:stretch>
        </p:blipFill>
        <p:spPr>
          <a:xfrm>
            <a:off x="845617" y="3037393"/>
            <a:ext cx="6000075" cy="3593531"/>
          </a:xfrm>
          <a:prstGeom prst="rect">
            <a:avLst/>
          </a:prstGeom>
          <a:ln w="41275">
            <a:solidFill>
              <a:srgbClr val="FF0000"/>
            </a:solidFill>
          </a:ln>
        </p:spPr>
      </p:pic>
      <p:sp>
        <p:nvSpPr>
          <p:cNvPr id="5" name="TextBox 4">
            <a:extLst>
              <a:ext uri="{FF2B5EF4-FFF2-40B4-BE49-F238E27FC236}">
                <a16:creationId xmlns:a16="http://schemas.microsoft.com/office/drawing/2014/main" id="{D5E6A3CF-3397-82D5-23E7-74FCE3E8ECEE}"/>
              </a:ext>
            </a:extLst>
          </p:cNvPr>
          <p:cNvSpPr txBox="1"/>
          <p:nvPr/>
        </p:nvSpPr>
        <p:spPr>
          <a:xfrm>
            <a:off x="6620347" y="100166"/>
            <a:ext cx="4574537" cy="646331"/>
          </a:xfrm>
          <a:prstGeom prst="rect">
            <a:avLst/>
          </a:prstGeom>
          <a:noFill/>
        </p:spPr>
        <p:txBody>
          <a:bodyPr wrap="square">
            <a:spAutoFit/>
          </a:bodyPr>
          <a:lstStyle/>
          <a:p>
            <a:r>
              <a:rPr lang="en-DE" sz="2902" b="1" dirty="0">
                <a:solidFill>
                  <a:srgbClr val="FF0000"/>
                </a:solidFill>
                <a:latin typeface="Gill Sans Ultra Bold" panose="020B0A02020104020203" pitchFamily="34" charset="77"/>
              </a:rPr>
              <a:t>	</a:t>
            </a:r>
            <a:r>
              <a:rPr lang="en-DE" sz="3600" b="1" dirty="0">
                <a:solidFill>
                  <a:srgbClr val="FF0000"/>
                </a:solidFill>
                <a:latin typeface="Gill Sans Ultra Bold" panose="020B0A02020104020203" pitchFamily="34" charset="77"/>
              </a:rPr>
              <a:t>V4641 Sgr</a:t>
            </a:r>
            <a:endParaRPr lang="en-DE" sz="3600" dirty="0"/>
          </a:p>
        </p:txBody>
      </p:sp>
      <p:sp>
        <p:nvSpPr>
          <p:cNvPr id="7" name="TextBox 6">
            <a:extLst>
              <a:ext uri="{FF2B5EF4-FFF2-40B4-BE49-F238E27FC236}">
                <a16:creationId xmlns:a16="http://schemas.microsoft.com/office/drawing/2014/main" id="{064A0FC3-984B-292B-EB7A-E44FA0248CF3}"/>
              </a:ext>
            </a:extLst>
          </p:cNvPr>
          <p:cNvSpPr txBox="1"/>
          <p:nvPr/>
        </p:nvSpPr>
        <p:spPr>
          <a:xfrm>
            <a:off x="1659465" y="6232477"/>
            <a:ext cx="2459959" cy="301878"/>
          </a:xfrm>
          <a:prstGeom prst="rect">
            <a:avLst/>
          </a:prstGeom>
          <a:noFill/>
        </p:spPr>
        <p:txBody>
          <a:bodyPr wrap="square" rtlCol="0">
            <a:spAutoFit/>
          </a:bodyPr>
          <a:lstStyle/>
          <a:p>
            <a:r>
              <a:rPr lang="en-DE" sz="681" dirty="0">
                <a:solidFill>
                  <a:schemeClr val="bg1"/>
                </a:solidFill>
              </a:rPr>
              <a:t>MAXI LONG TERM</a:t>
            </a:r>
            <a:br>
              <a:rPr lang="en-DE" sz="681" dirty="0">
                <a:solidFill>
                  <a:schemeClr val="bg1"/>
                </a:solidFill>
              </a:rPr>
            </a:br>
            <a:r>
              <a:rPr lang="en-DE" sz="681" dirty="0">
                <a:solidFill>
                  <a:schemeClr val="bg1"/>
                </a:solidFill>
              </a:rPr>
              <a:t>OBSERVATIONS</a:t>
            </a:r>
          </a:p>
        </p:txBody>
      </p:sp>
      <p:sp>
        <p:nvSpPr>
          <p:cNvPr id="4" name="TextBox 3">
            <a:extLst>
              <a:ext uri="{FF2B5EF4-FFF2-40B4-BE49-F238E27FC236}">
                <a16:creationId xmlns:a16="http://schemas.microsoft.com/office/drawing/2014/main" id="{E391F3CB-B2C2-ADBE-6A9B-7B135669E481}"/>
              </a:ext>
            </a:extLst>
          </p:cNvPr>
          <p:cNvSpPr txBox="1"/>
          <p:nvPr/>
        </p:nvSpPr>
        <p:spPr>
          <a:xfrm>
            <a:off x="7152783" y="4909322"/>
            <a:ext cx="4358636" cy="1477328"/>
          </a:xfrm>
          <a:prstGeom prst="rect">
            <a:avLst/>
          </a:prstGeom>
          <a:noFill/>
          <a:ln w="44450">
            <a:solidFill>
              <a:srgbClr val="FF0000"/>
            </a:solidFill>
          </a:ln>
        </p:spPr>
        <p:txBody>
          <a:bodyPr wrap="square">
            <a:spAutoFit/>
          </a:bodyPr>
          <a:lstStyle/>
          <a:p>
            <a:pPr marL="285750" indent="-285750">
              <a:buFont typeface="Arial" panose="020B0604020202020204" pitchFamily="34" charset="0"/>
              <a:buChar char="•"/>
            </a:pPr>
            <a:r>
              <a:rPr lang="en-GB" b="0" i="0" u="none" strike="noStrike" dirty="0">
                <a:solidFill>
                  <a:srgbClr val="333333"/>
                </a:solidFill>
                <a:effectLst/>
                <a:latin typeface="Gill Sans MT" panose="020B0502020104020203" pitchFamily="34" charset="77"/>
              </a:rPr>
              <a:t>Luminous Jet-like </a:t>
            </a:r>
            <a:r>
              <a:rPr lang="en-GB" dirty="0">
                <a:solidFill>
                  <a:srgbClr val="333333"/>
                </a:solidFill>
                <a:latin typeface="Gill Sans MT" panose="020B0502020104020203" pitchFamily="34" charset="77"/>
              </a:rPr>
              <a:t>r</a:t>
            </a:r>
            <a:r>
              <a:rPr lang="en-GB" b="0" i="0" u="none" strike="noStrike" dirty="0">
                <a:solidFill>
                  <a:srgbClr val="333333"/>
                </a:solidFill>
                <a:effectLst/>
                <a:latin typeface="Gill Sans MT" panose="020B0502020104020203" pitchFamily="34" charset="77"/>
              </a:rPr>
              <a:t>adio structure of 0,25” within 1 day after an X-ray burst in 1999 (VLA)</a:t>
            </a:r>
          </a:p>
          <a:p>
            <a:pPr marL="285750" indent="-285750">
              <a:buFont typeface="Arial" panose="020B0604020202020204" pitchFamily="34" charset="0"/>
              <a:buChar char="•"/>
            </a:pPr>
            <a:r>
              <a:rPr lang="en-GB" b="0" i="0" u="none" strike="noStrike" dirty="0">
                <a:solidFill>
                  <a:srgbClr val="333333"/>
                </a:solidFill>
                <a:effectLst/>
                <a:latin typeface="Gill Sans MT" panose="020B0502020104020203" pitchFamily="34" charset="77"/>
              </a:rPr>
              <a:t>Long time monitoring by MAXI</a:t>
            </a:r>
          </a:p>
          <a:p>
            <a:pPr marL="285750" indent="-285750">
              <a:buFont typeface="Arial" panose="020B0604020202020204" pitchFamily="34" charset="0"/>
              <a:buChar char="•"/>
            </a:pPr>
            <a:endParaRPr lang="en-GB" b="0" i="0" u="none" strike="noStrike" dirty="0">
              <a:solidFill>
                <a:srgbClr val="333333"/>
              </a:solidFill>
              <a:effectLst/>
              <a:latin typeface="Gill Sans MT" panose="020B0502020104020203" pitchFamily="34" charset="77"/>
            </a:endParaRPr>
          </a:p>
        </p:txBody>
      </p:sp>
    </p:spTree>
    <p:extLst>
      <p:ext uri="{BB962C8B-B14F-4D97-AF65-F5344CB8AC3E}">
        <p14:creationId xmlns:p14="http://schemas.microsoft.com/office/powerpoint/2010/main" val="147416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00">
            <a:alpha val="17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418A9E-06C8-DAD2-5E19-73BB2C14831C}"/>
              </a:ext>
            </a:extLst>
          </p:cNvPr>
          <p:cNvPicPr>
            <a:picLocks noChangeAspect="1"/>
          </p:cNvPicPr>
          <p:nvPr/>
        </p:nvPicPr>
        <p:blipFill>
          <a:blip r:embed="rId2"/>
          <a:stretch>
            <a:fillRect/>
          </a:stretch>
        </p:blipFill>
        <p:spPr>
          <a:xfrm>
            <a:off x="386688" y="1624083"/>
            <a:ext cx="6893070" cy="4513069"/>
          </a:xfrm>
          <a:prstGeom prst="rect">
            <a:avLst/>
          </a:prstGeom>
          <a:solidFill>
            <a:srgbClr val="FFFF00">
              <a:alpha val="8620"/>
            </a:srgbClr>
          </a:solidFill>
        </p:spPr>
      </p:pic>
      <p:sp>
        <p:nvSpPr>
          <p:cNvPr id="4" name="Rectangle 1">
            <a:extLst>
              <a:ext uri="{FF2B5EF4-FFF2-40B4-BE49-F238E27FC236}">
                <a16:creationId xmlns:a16="http://schemas.microsoft.com/office/drawing/2014/main" id="{7324F4A2-4C54-56C0-0D66-F3FB6814477D}"/>
              </a:ext>
            </a:extLst>
          </p:cNvPr>
          <p:cNvSpPr>
            <a:spLocks noChangeArrowheads="1"/>
          </p:cNvSpPr>
          <p:nvPr/>
        </p:nvSpPr>
        <p:spPr bwMode="auto">
          <a:xfrm>
            <a:off x="7403137" y="1757064"/>
            <a:ext cx="4688778"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tabLst/>
            </a:pPr>
            <a:endParaRPr lang="en-PL" altLang="en-PL" dirty="0">
              <a:latin typeface="Gill Sans MT" panose="020B0502020104020203" pitchFamily="34" charset="77"/>
            </a:endParaRPr>
          </a:p>
          <a:p>
            <a:pPr marL="285750" indent="-285750" eaLnBrk="0" fontAlgn="base" hangingPunct="0">
              <a:spcBef>
                <a:spcPct val="0"/>
              </a:spcBef>
              <a:spcAft>
                <a:spcPct val="0"/>
              </a:spcAft>
              <a:buFont typeface="Arial" panose="020B0604020202020204" pitchFamily="34" charset="0"/>
              <a:buChar char="•"/>
            </a:pPr>
            <a:r>
              <a:rPr lang="en-GB" dirty="0">
                <a:latin typeface="Gill Sans MT" panose="020B0502020104020203" pitchFamily="34" charset="77"/>
              </a:rPr>
              <a:t>X-ray observations focused on </a:t>
            </a:r>
            <a:r>
              <a:rPr lang="en-GB" sz="1800" dirty="0">
                <a:effectLst/>
                <a:latin typeface="Gill Sans MT" panose="020B0502020104020203" pitchFamily="34" charset="77"/>
              </a:rPr>
              <a:t> X-ray outbursts happening roughly every two years</a:t>
            </a:r>
          </a:p>
          <a:p>
            <a:pPr marL="285750" indent="-285750" eaLnBrk="0" fontAlgn="base" hangingPunct="0">
              <a:spcBef>
                <a:spcPct val="0"/>
              </a:spcBef>
              <a:spcAft>
                <a:spcPct val="0"/>
              </a:spcAft>
              <a:buFont typeface="Arial" panose="020B0604020202020204" pitchFamily="34" charset="0"/>
              <a:buChar char="•"/>
            </a:pPr>
            <a:endParaRPr lang="en-GB" altLang="en-PL" dirty="0">
              <a:latin typeface="Gill Sans MT" panose="020B0502020104020203" pitchFamily="34" charset="77"/>
            </a:endParaRPr>
          </a:p>
          <a:p>
            <a:pPr marL="285750" indent="-285750" eaLnBrk="0" fontAlgn="base" hangingPunct="0">
              <a:spcBef>
                <a:spcPct val="0"/>
              </a:spcBef>
              <a:spcAft>
                <a:spcPct val="0"/>
              </a:spcAft>
              <a:buFont typeface="Arial" panose="020B0604020202020204" pitchFamily="34" charset="0"/>
              <a:buChar char="•"/>
            </a:pPr>
            <a:r>
              <a:rPr lang="en-GB" altLang="en-PL" dirty="0">
                <a:latin typeface="Gill Sans MT" panose="020B0502020104020203" pitchFamily="34" charset="77"/>
              </a:rPr>
              <a:t>What about quiescent state ?</a:t>
            </a:r>
            <a:endParaRPr lang="en-US" altLang="en-PL" dirty="0">
              <a:latin typeface="Gill Sans MT" panose="020B0502020104020203" pitchFamily="34" charset="77"/>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PL" dirty="0">
              <a:latin typeface="Gill Sans MT" panose="020B0502020104020203" pitchFamily="34" charset="77"/>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PL" altLang="en-PL">
                <a:latin typeface="Gill Sans MT" panose="020B0502020104020203" pitchFamily="34" charset="77"/>
              </a:rPr>
              <a:t>Q</a:t>
            </a:r>
            <a:r>
              <a:rPr kumimoji="0" lang="en-PL" altLang="en-PL" sz="1800" b="0" i="0" u="none" strike="noStrike" cap="none" normalizeH="0" baseline="0">
                <a:ln>
                  <a:noFill/>
                </a:ln>
                <a:solidFill>
                  <a:schemeClr val="tx1"/>
                </a:solidFill>
                <a:effectLst/>
                <a:latin typeface="Gill Sans MT" panose="020B0502020104020203" pitchFamily="34" charset="77"/>
              </a:rPr>
              <a:t>uiescent </a:t>
            </a:r>
            <a:r>
              <a:rPr kumimoji="0" lang="en-PL" altLang="en-PL" sz="1800" b="0" i="0" u="none" strike="noStrike" cap="none" normalizeH="0" baseline="0" dirty="0">
                <a:ln>
                  <a:noFill/>
                </a:ln>
                <a:solidFill>
                  <a:schemeClr val="tx1"/>
                </a:solidFill>
                <a:effectLst/>
                <a:latin typeface="Gill Sans MT" panose="020B0502020104020203" pitchFamily="34" charset="77"/>
              </a:rPr>
              <a:t>state 0.3-</a:t>
            </a:r>
            <a:r>
              <a:rPr kumimoji="0" lang="en-PL" altLang="en-PL" sz="400" b="0" i="0" u="none" strike="noStrike" cap="none" normalizeH="0" baseline="0" dirty="0">
                <a:ln>
                  <a:noFill/>
                </a:ln>
                <a:solidFill>
                  <a:schemeClr val="tx1"/>
                </a:solidFill>
                <a:effectLst/>
                <a:latin typeface="Gill Sans MT" panose="020B0502020104020203" pitchFamily="34" charset="77"/>
              </a:rPr>
              <a:t>   </a:t>
            </a:r>
            <a:r>
              <a:rPr kumimoji="0" lang="en-PL" altLang="en-PL" sz="1800" b="0" i="0" u="none" strike="noStrike" cap="none" normalizeH="0" baseline="0" dirty="0">
                <a:ln>
                  <a:noFill/>
                </a:ln>
                <a:solidFill>
                  <a:schemeClr val="tx1"/>
                </a:solidFill>
                <a:effectLst/>
                <a:latin typeface="Gill Sans MT" panose="020B0502020104020203" pitchFamily="34" charset="77"/>
              </a:rPr>
              <a:t>8 keV luminosity</a:t>
            </a:r>
            <a:r>
              <a:rPr kumimoji="0" lang="en-PL" altLang="en-PL" sz="1800" b="0" i="0" u="none" strike="noStrike" cap="none" normalizeH="0" baseline="30000" dirty="0">
                <a:ln>
                  <a:noFill/>
                </a:ln>
                <a:solidFill>
                  <a:schemeClr val="tx1"/>
                </a:solidFill>
                <a:effectLst/>
                <a:latin typeface="Gill Sans MT" panose="020B0502020104020203" pitchFamily="34" charset="77"/>
              </a:rPr>
              <a:t> </a:t>
            </a:r>
            <a:endParaRPr lang="en-PL" altLang="en-PL" dirty="0">
              <a:latin typeface="Gill Sans MT" panose="020B0502020104020203" pitchFamily="34" charset="77"/>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PL" altLang="en-PL" sz="1800" b="0" i="0" u="none" strike="noStrike" cap="none" normalizeH="0" baseline="0" dirty="0">
                <a:ln>
                  <a:noFill/>
                </a:ln>
                <a:solidFill>
                  <a:schemeClr val="tx1"/>
                </a:solidFill>
                <a:effectLst/>
                <a:latin typeface="Gill Sans MT" panose="020B0502020104020203" pitchFamily="34" charset="77"/>
              </a:rPr>
              <a:t>4.0 × 10</a:t>
            </a:r>
            <a:r>
              <a:rPr kumimoji="0" lang="en-PL" altLang="en-PL" sz="1800" b="0" i="0" u="none" strike="noStrike" cap="none" normalizeH="0" baseline="30000" dirty="0">
                <a:ln>
                  <a:noFill/>
                </a:ln>
                <a:solidFill>
                  <a:schemeClr val="tx1"/>
                </a:solidFill>
                <a:effectLst/>
                <a:latin typeface="Gill Sans MT" panose="020B0502020104020203" pitchFamily="34" charset="77"/>
              </a:rPr>
              <a:t>31 </a:t>
            </a:r>
            <a:r>
              <a:rPr kumimoji="0" lang="en-PL" altLang="en-PL" sz="1800" b="0" i="0" u="none" strike="noStrike" cap="none" normalizeH="0" baseline="0" dirty="0">
                <a:ln>
                  <a:noFill/>
                </a:ln>
                <a:solidFill>
                  <a:schemeClr val="tx1"/>
                </a:solidFill>
                <a:effectLst/>
                <a:latin typeface="Gill Sans MT" panose="020B0502020104020203" pitchFamily="34" charset="77"/>
              </a:rPr>
              <a:t>(</a:t>
            </a:r>
            <a:r>
              <a:rPr kumimoji="0" lang="en-PL" altLang="en-PL" sz="1800" b="0" i="1" u="none" strike="noStrike" cap="none" normalizeH="0" baseline="0" dirty="0">
                <a:ln>
                  <a:noFill/>
                </a:ln>
                <a:solidFill>
                  <a:schemeClr val="tx1"/>
                </a:solidFill>
                <a:effectLst/>
                <a:latin typeface="Gill Sans MT" panose="020B0502020104020203" pitchFamily="34" charset="77"/>
              </a:rPr>
              <a:t>d</a:t>
            </a:r>
            <a:r>
              <a:rPr kumimoji="0" lang="en-PL" altLang="en-PL" sz="1800" b="0" i="0" u="none" strike="noStrike" cap="none" normalizeH="0" baseline="0" dirty="0">
                <a:ln>
                  <a:noFill/>
                </a:ln>
                <a:solidFill>
                  <a:schemeClr val="tx1"/>
                </a:solidFill>
                <a:effectLst/>
                <a:latin typeface="Gill Sans MT" panose="020B0502020104020203" pitchFamily="34" charset="77"/>
              </a:rPr>
              <a:t>/7 kpc)</a:t>
            </a:r>
            <a:r>
              <a:rPr kumimoji="0" lang="en-PL" altLang="en-PL" sz="1800" b="0" i="0" u="none" strike="noStrike" cap="none" normalizeH="0" baseline="30000" dirty="0">
                <a:ln>
                  <a:noFill/>
                </a:ln>
                <a:solidFill>
                  <a:schemeClr val="tx1"/>
                </a:solidFill>
                <a:effectLst/>
                <a:latin typeface="Gill Sans MT" panose="020B0502020104020203" pitchFamily="34" charset="77"/>
              </a:rPr>
              <a:t>2</a:t>
            </a:r>
            <a:r>
              <a:rPr kumimoji="0" lang="en-PL" altLang="en-PL" sz="1800" b="0" i="0" u="none" strike="noStrike" cap="none" normalizeH="0" baseline="0" dirty="0">
                <a:ln>
                  <a:noFill/>
                </a:ln>
                <a:solidFill>
                  <a:schemeClr val="tx1"/>
                </a:solidFill>
                <a:effectLst/>
                <a:latin typeface="Gill Sans MT" panose="020B0502020104020203" pitchFamily="34" charset="77"/>
              </a:rPr>
              <a:t> ergs s</a:t>
            </a:r>
            <a:r>
              <a:rPr kumimoji="0" lang="en-PL" altLang="en-PL" sz="1800" b="0" i="0" u="none" strike="noStrike" cap="none" normalizeH="0" baseline="30000" dirty="0">
                <a:ln>
                  <a:noFill/>
                </a:ln>
                <a:solidFill>
                  <a:schemeClr val="tx1"/>
                </a:solidFill>
                <a:effectLst/>
                <a:latin typeface="Gill Sans MT" panose="020B0502020104020203" pitchFamily="34" charset="77"/>
              </a:rPr>
              <a:t>-1 </a:t>
            </a:r>
            <a:r>
              <a:rPr kumimoji="0" lang="en-PL" altLang="en-PL" sz="1200" b="0" i="0" u="none" strike="noStrike" cap="none" normalizeH="0" dirty="0">
                <a:ln>
                  <a:noFill/>
                </a:ln>
                <a:solidFill>
                  <a:schemeClr val="tx1"/>
                </a:solidFill>
                <a:effectLst/>
                <a:latin typeface="Gill Sans MT" panose="020B0502020104020203" pitchFamily="34" charset="77"/>
              </a:rPr>
              <a:t>(Tomsick+</a:t>
            </a:r>
            <a:r>
              <a:rPr kumimoji="0" lang="en-PL" altLang="en-PL" sz="1200" b="0" i="0" u="none" strike="noStrike" cap="none" normalizeH="0">
                <a:ln>
                  <a:noFill/>
                </a:ln>
                <a:solidFill>
                  <a:schemeClr val="tx1"/>
                </a:solidFill>
                <a:effectLst/>
                <a:latin typeface="Gill Sans MT" panose="020B0502020104020203" pitchFamily="34" charset="77"/>
              </a:rPr>
              <a:t>2003)</a:t>
            </a:r>
            <a:endParaRPr kumimoji="0" lang="en-US" altLang="en-PL" sz="1200" b="0" i="0" u="none" strike="noStrike" cap="none" normalizeH="0" dirty="0">
              <a:ln>
                <a:noFill/>
              </a:ln>
              <a:solidFill>
                <a:schemeClr val="tx1"/>
              </a:solidFill>
              <a:effectLst/>
              <a:latin typeface="Gill Sans MT" panose="020B0502020104020203" pitchFamily="34" charset="77"/>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PL" altLang="en-PL" sz="1200" b="0" i="0" u="none" strike="noStrike" cap="none" normalizeH="0" dirty="0">
              <a:ln>
                <a:noFill/>
              </a:ln>
              <a:solidFill>
                <a:schemeClr val="tx1"/>
              </a:solidFill>
              <a:effectLst/>
              <a:latin typeface="Gill Sans MT" panose="020B0502020104020203" pitchFamily="34" charset="77"/>
            </a:endParaRPr>
          </a:p>
          <a:p>
            <a:pPr marL="0" marR="0" lvl="0" indent="0" algn="l" defTabSz="914400" rtl="0" eaLnBrk="0" fontAlgn="base" latinLnBrk="0" hangingPunct="0">
              <a:lnSpc>
                <a:spcPct val="100000"/>
              </a:lnSpc>
              <a:spcBef>
                <a:spcPct val="0"/>
              </a:spcBef>
              <a:spcAft>
                <a:spcPct val="0"/>
              </a:spcAft>
              <a:buClrTx/>
              <a:buSzTx/>
              <a:buFontTx/>
              <a:buNone/>
              <a:tabLst/>
            </a:pPr>
            <a:endParaRPr lang="en-PL" altLang="en-PL" baseline="30000" dirty="0">
              <a:latin typeface="Gill Sans MT" panose="020B0502020104020203" pitchFamily="34" charset="77"/>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GB" altLang="en-PL" dirty="0">
                <a:latin typeface="Gill Sans MT" panose="020B0502020104020203" pitchFamily="34" charset="77"/>
              </a:rPr>
              <a:t>I</a:t>
            </a:r>
            <a:r>
              <a:rPr lang="en-PL" altLang="en-PL" dirty="0">
                <a:latin typeface="Gill Sans MT" panose="020B0502020104020203" pitchFamily="34" charset="77"/>
              </a:rPr>
              <a:t>n optical </a:t>
            </a:r>
            <a:r>
              <a:rPr lang="en-PL" altLang="en-PL">
                <a:latin typeface="Gill Sans MT" panose="020B0502020104020203" pitchFamily="34" charset="77"/>
              </a:rPr>
              <a:t>wavelengths V4641 </a:t>
            </a:r>
            <a:r>
              <a:rPr lang="en-PL" altLang="en-PL" dirty="0">
                <a:latin typeface="Gill Sans MT" panose="020B0502020104020203" pitchFamily="34" charset="77"/>
              </a:rPr>
              <a:t>Sgr 85</a:t>
            </a:r>
            <a:r>
              <a:rPr lang="en-PL" altLang="en-PL">
                <a:latin typeface="Gill Sans MT" panose="020B0502020104020203" pitchFamily="34" charset="77"/>
              </a:rPr>
              <a:t>% </a:t>
            </a:r>
            <a:endParaRPr lang="en-US" altLang="en-PL" dirty="0">
              <a:latin typeface="Gill Sans MT" panose="020B0502020104020203" pitchFamily="34" charset="77"/>
            </a:endParaRPr>
          </a:p>
          <a:p>
            <a:pPr marR="0" lvl="0" algn="l" defTabSz="914400" rtl="0" eaLnBrk="0" fontAlgn="base" latinLnBrk="0" hangingPunct="0">
              <a:lnSpc>
                <a:spcPct val="100000"/>
              </a:lnSpc>
              <a:spcBef>
                <a:spcPct val="0"/>
              </a:spcBef>
              <a:spcAft>
                <a:spcPct val="0"/>
              </a:spcAft>
              <a:buClrTx/>
              <a:buSzTx/>
              <a:tabLst/>
            </a:pPr>
            <a:r>
              <a:rPr lang="en-PL" altLang="en-PL">
                <a:latin typeface="Gill Sans MT" panose="020B0502020104020203" pitchFamily="34" charset="77"/>
              </a:rPr>
              <a:t>quiescent </a:t>
            </a:r>
            <a:r>
              <a:rPr lang="en-PL" altLang="en-PL" dirty="0">
                <a:latin typeface="Gill Sans MT" panose="020B0502020104020203" pitchFamily="34" charset="77"/>
              </a:rPr>
              <a:t>state and 15% active state </a:t>
            </a:r>
          </a:p>
          <a:p>
            <a:pPr eaLnBrk="0" fontAlgn="base" hangingPunct="0">
              <a:spcBef>
                <a:spcPct val="0"/>
              </a:spcBef>
              <a:spcAft>
                <a:spcPct val="0"/>
              </a:spcAft>
            </a:pPr>
            <a:r>
              <a:rPr lang="en-GB" sz="1200" dirty="0">
                <a:latin typeface="Times New Roman" panose="02020603050405020304" pitchFamily="18" charset="0"/>
                <a:cs typeface="Times New Roman" panose="02020603050405020304" pitchFamily="18" charset="0"/>
              </a:rPr>
              <a:t>(MacDonald+2014)</a:t>
            </a:r>
            <a:endParaRPr lang="en-PL" altLang="en-PL" dirty="0">
              <a:latin typeface="Gill Sans MT" panose="020B0502020104020203" pitchFamily="34" charset="77"/>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PL" altLang="en-PL" sz="1800" b="0" i="0" u="none" strike="noStrike" cap="none" normalizeH="0" dirty="0">
              <a:ln>
                <a:noFill/>
              </a:ln>
              <a:solidFill>
                <a:schemeClr val="tx1"/>
              </a:solidFill>
              <a:effectLst/>
              <a:latin typeface="Gill Sans MT" panose="020B0502020104020203" pitchFamily="34" charset="77"/>
            </a:endParaRPr>
          </a:p>
        </p:txBody>
      </p:sp>
      <p:pic>
        <p:nvPicPr>
          <p:cNvPr id="1026" name="Picture 2" descr="–">
            <a:extLst>
              <a:ext uri="{FF2B5EF4-FFF2-40B4-BE49-F238E27FC236}">
                <a16:creationId xmlns:a16="http://schemas.microsoft.com/office/drawing/2014/main" id="{CA980BFA-768B-9242-32D6-ED0663239B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1338" y="-212725"/>
            <a:ext cx="101600" cy="63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29AD4EE4-6C51-9CA6-E546-9664B28114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4400" y="-212725"/>
            <a:ext cx="393700" cy="444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B07BFC2-CFF0-8E4E-7950-A11BEC27FC4A}"/>
              </a:ext>
            </a:extLst>
          </p:cNvPr>
          <p:cNvSpPr txBox="1"/>
          <p:nvPr/>
        </p:nvSpPr>
        <p:spPr>
          <a:xfrm>
            <a:off x="0" y="341744"/>
            <a:ext cx="12329273" cy="523220"/>
          </a:xfrm>
          <a:prstGeom prst="rect">
            <a:avLst/>
          </a:prstGeom>
          <a:noFill/>
        </p:spPr>
        <p:txBody>
          <a:bodyPr wrap="none" rtlCol="0">
            <a:spAutoFit/>
          </a:bodyPr>
          <a:lstStyle/>
          <a:p>
            <a:r>
              <a:rPr lang="en-PL" sz="2800" dirty="0">
                <a:solidFill>
                  <a:srgbClr val="FF0000"/>
                </a:solidFill>
                <a:latin typeface="Gill Sans Ultra Bold" panose="020B0A02020104020203" pitchFamily="34" charset="77"/>
              </a:rPr>
              <a:t>Chandra </a:t>
            </a:r>
            <a:r>
              <a:rPr lang="en-PL" sz="2800">
                <a:solidFill>
                  <a:srgbClr val="FF0000"/>
                </a:solidFill>
                <a:latin typeface="Gill Sans Ultra Bold" panose="020B0A02020104020203" pitchFamily="34" charset="77"/>
              </a:rPr>
              <a:t>Observations </a:t>
            </a:r>
            <a:r>
              <a:rPr lang="en-US" sz="2800" dirty="0">
                <a:solidFill>
                  <a:srgbClr val="FF0000"/>
                </a:solidFill>
                <a:latin typeface="Gill Sans Ultra Bold" panose="020B0A02020104020203" pitchFamily="34" charset="77"/>
              </a:rPr>
              <a:t>of </a:t>
            </a:r>
            <a:r>
              <a:rPr lang="en-PL" sz="2800">
                <a:solidFill>
                  <a:srgbClr val="FF0000"/>
                </a:solidFill>
                <a:latin typeface="Gill Sans Ultra Bold" panose="020B0A02020104020203" pitchFamily="34" charset="77"/>
              </a:rPr>
              <a:t>V4641 </a:t>
            </a:r>
            <a:r>
              <a:rPr lang="en-PL" sz="2800" dirty="0">
                <a:solidFill>
                  <a:srgbClr val="FF0000"/>
                </a:solidFill>
                <a:latin typeface="Gill Sans Ultra Bold" panose="020B0A02020104020203" pitchFamily="34" charset="77"/>
              </a:rPr>
              <a:t>Sgr in quiescent state </a:t>
            </a:r>
          </a:p>
        </p:txBody>
      </p:sp>
      <p:sp>
        <p:nvSpPr>
          <p:cNvPr id="6" name="TextBox 5">
            <a:extLst>
              <a:ext uri="{FF2B5EF4-FFF2-40B4-BE49-F238E27FC236}">
                <a16:creationId xmlns:a16="http://schemas.microsoft.com/office/drawing/2014/main" id="{A8927380-BA6F-47AA-974F-CF6C6A1E8B9C}"/>
              </a:ext>
            </a:extLst>
          </p:cNvPr>
          <p:cNvSpPr txBox="1"/>
          <p:nvPr/>
        </p:nvSpPr>
        <p:spPr>
          <a:xfrm>
            <a:off x="5464540" y="1217433"/>
            <a:ext cx="1400192" cy="276999"/>
          </a:xfrm>
          <a:prstGeom prst="rect">
            <a:avLst/>
          </a:prstGeom>
          <a:noFill/>
        </p:spPr>
        <p:txBody>
          <a:bodyPr wrap="none" rtlCol="0">
            <a:spAutoFit/>
          </a:bodyPr>
          <a:lstStyle/>
          <a:p>
            <a:r>
              <a:rPr lang="en-PL" sz="1200" dirty="0">
                <a:latin typeface="Times New Roman" panose="02020603050405020304" pitchFamily="18" charset="0"/>
                <a:cs typeface="Times New Roman" panose="02020603050405020304" pitchFamily="18" charset="0"/>
              </a:rPr>
              <a:t>Tomsick et al, 2003</a:t>
            </a:r>
          </a:p>
        </p:txBody>
      </p:sp>
      <p:sp>
        <p:nvSpPr>
          <p:cNvPr id="5" name="TextBox 4">
            <a:extLst>
              <a:ext uri="{FF2B5EF4-FFF2-40B4-BE49-F238E27FC236}">
                <a16:creationId xmlns:a16="http://schemas.microsoft.com/office/drawing/2014/main" id="{4B5B33D1-0293-2CAC-93EE-6E1A11D9FAA9}"/>
              </a:ext>
            </a:extLst>
          </p:cNvPr>
          <p:cNvSpPr txBox="1"/>
          <p:nvPr/>
        </p:nvSpPr>
        <p:spPr>
          <a:xfrm>
            <a:off x="5696506" y="2094602"/>
            <a:ext cx="936260" cy="317897"/>
          </a:xfrm>
          <a:prstGeom prst="rect">
            <a:avLst/>
          </a:prstGeom>
          <a:solidFill>
            <a:srgbClr val="FF0000">
              <a:alpha val="39808"/>
            </a:srgbClr>
          </a:solidFill>
        </p:spPr>
        <p:txBody>
          <a:bodyPr wrap="square" rtlCol="0">
            <a:spAutoFit/>
          </a:bodyPr>
          <a:lstStyle/>
          <a:p>
            <a:endParaRPr lang="en-DE" dirty="0"/>
          </a:p>
        </p:txBody>
      </p:sp>
      <p:sp>
        <p:nvSpPr>
          <p:cNvPr id="7" name="TextBox 6">
            <a:extLst>
              <a:ext uri="{FF2B5EF4-FFF2-40B4-BE49-F238E27FC236}">
                <a16:creationId xmlns:a16="http://schemas.microsoft.com/office/drawing/2014/main" id="{34838F98-DDE0-F0A8-196C-71AB27596157}"/>
              </a:ext>
            </a:extLst>
          </p:cNvPr>
          <p:cNvSpPr txBox="1"/>
          <p:nvPr/>
        </p:nvSpPr>
        <p:spPr>
          <a:xfrm>
            <a:off x="2511188" y="2094602"/>
            <a:ext cx="1148641" cy="317897"/>
          </a:xfrm>
          <a:prstGeom prst="rect">
            <a:avLst/>
          </a:prstGeom>
          <a:solidFill>
            <a:srgbClr val="FF0000">
              <a:alpha val="39808"/>
            </a:srgbClr>
          </a:solidFill>
        </p:spPr>
        <p:txBody>
          <a:bodyPr wrap="square" rtlCol="0">
            <a:spAutoFit/>
          </a:bodyPr>
          <a:lstStyle/>
          <a:p>
            <a:endParaRPr lang="en-DE" dirty="0"/>
          </a:p>
        </p:txBody>
      </p:sp>
    </p:spTree>
    <p:extLst>
      <p:ext uri="{BB962C8B-B14F-4D97-AF65-F5344CB8AC3E}">
        <p14:creationId xmlns:p14="http://schemas.microsoft.com/office/powerpoint/2010/main" val="1395722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00">
            <a:alpha val="18234"/>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18F5D-6C1A-BCB0-F080-960F88556C90}"/>
              </a:ext>
            </a:extLst>
          </p:cNvPr>
          <p:cNvSpPr>
            <a:spLocks noGrp="1"/>
          </p:cNvSpPr>
          <p:nvPr>
            <p:ph type="title"/>
          </p:nvPr>
        </p:nvSpPr>
        <p:spPr>
          <a:xfrm>
            <a:off x="768421" y="-524717"/>
            <a:ext cx="11074399" cy="1881895"/>
          </a:xfrm>
          <a:solidFill>
            <a:srgbClr val="FFFF00">
              <a:alpha val="2560"/>
            </a:srgbClr>
          </a:solidFill>
        </p:spPr>
        <p:txBody>
          <a:bodyPr anchor="ctr">
            <a:normAutofit/>
          </a:bodyPr>
          <a:lstStyle/>
          <a:p>
            <a:pPr>
              <a:lnSpc>
                <a:spcPct val="110000"/>
              </a:lnSpc>
            </a:pPr>
            <a:r>
              <a:rPr lang="en-DE" sz="2539" b="1" dirty="0">
                <a:solidFill>
                  <a:srgbClr val="FF0000"/>
                </a:solidFill>
                <a:latin typeface="Gill Sans Ultra Bold" panose="020B0A02020104020203" pitchFamily="34" charset="77"/>
              </a:rPr>
              <a:t>  </a:t>
            </a:r>
            <a:r>
              <a:rPr lang="en-DE" sz="3200" b="1" dirty="0">
                <a:solidFill>
                  <a:srgbClr val="FF0000"/>
                </a:solidFill>
                <a:latin typeface="Gill Sans Ultra Bold" panose="020B0A02020104020203" pitchFamily="34" charset="77"/>
              </a:rPr>
              <a:t>VHE Photons coincident with V4641 Sgr</a:t>
            </a:r>
          </a:p>
        </p:txBody>
      </p:sp>
      <p:sp>
        <p:nvSpPr>
          <p:cNvPr id="4" name="Slide Number Placeholder 3">
            <a:extLst>
              <a:ext uri="{FF2B5EF4-FFF2-40B4-BE49-F238E27FC236}">
                <a16:creationId xmlns:a16="http://schemas.microsoft.com/office/drawing/2014/main" id="{3EA04C18-534F-4498-23A9-FFFB83681234}"/>
              </a:ext>
            </a:extLst>
          </p:cNvPr>
          <p:cNvSpPr>
            <a:spLocks noGrp="1"/>
          </p:cNvSpPr>
          <p:nvPr>
            <p:ph type="sldNum" idx="10"/>
          </p:nvPr>
        </p:nvSpPr>
        <p:spPr>
          <a:xfrm>
            <a:off x="10071503" y="5624513"/>
            <a:ext cx="432100" cy="273844"/>
          </a:xfrm>
        </p:spPr>
        <p:txBody>
          <a:bodyPr>
            <a:normAutofit lnSpcReduction="10000"/>
          </a:bodyPr>
          <a:lstStyle/>
          <a:p>
            <a:pPr>
              <a:spcAft>
                <a:spcPts val="450"/>
              </a:spcAft>
              <a:defRPr/>
            </a:pPr>
            <a:fld id="{D803EE11-265B-C24C-8A46-1FFCE4F0E280}" type="slidenum">
              <a:rPr lang="en-US" smtClean="0"/>
              <a:pPr>
                <a:spcAft>
                  <a:spcPts val="450"/>
                </a:spcAft>
                <a:defRPr/>
              </a:pPr>
              <a:t>14</a:t>
            </a:fld>
            <a:endParaRPr lang="en-US"/>
          </a:p>
        </p:txBody>
      </p:sp>
      <p:pic>
        <p:nvPicPr>
          <p:cNvPr id="7" name="Picture 6">
            <a:extLst>
              <a:ext uri="{FF2B5EF4-FFF2-40B4-BE49-F238E27FC236}">
                <a16:creationId xmlns:a16="http://schemas.microsoft.com/office/drawing/2014/main" id="{C5BDE633-C31A-5265-CCE0-830FEB9B66D3}"/>
              </a:ext>
            </a:extLst>
          </p:cNvPr>
          <p:cNvPicPr>
            <a:picLocks noChangeAspect="1"/>
          </p:cNvPicPr>
          <p:nvPr/>
        </p:nvPicPr>
        <p:blipFill>
          <a:blip r:embed="rId3"/>
          <a:stretch>
            <a:fillRect/>
          </a:stretch>
        </p:blipFill>
        <p:spPr>
          <a:xfrm>
            <a:off x="497711" y="706781"/>
            <a:ext cx="10005892" cy="4855468"/>
          </a:xfrm>
          <a:prstGeom prst="rect">
            <a:avLst/>
          </a:prstGeom>
        </p:spPr>
      </p:pic>
      <p:sp>
        <p:nvSpPr>
          <p:cNvPr id="8" name="TextBox 7">
            <a:extLst>
              <a:ext uri="{FF2B5EF4-FFF2-40B4-BE49-F238E27FC236}">
                <a16:creationId xmlns:a16="http://schemas.microsoft.com/office/drawing/2014/main" id="{37CE2F07-2A0C-3E60-6FCE-CE7DF465F0BF}"/>
              </a:ext>
            </a:extLst>
          </p:cNvPr>
          <p:cNvSpPr txBox="1"/>
          <p:nvPr/>
        </p:nvSpPr>
        <p:spPr>
          <a:xfrm>
            <a:off x="8407458" y="1123919"/>
            <a:ext cx="1664045" cy="287771"/>
          </a:xfrm>
          <a:prstGeom prst="rect">
            <a:avLst/>
          </a:prstGeom>
          <a:noFill/>
          <a:ln w="28575">
            <a:solidFill>
              <a:srgbClr val="C00000"/>
            </a:solidFill>
          </a:ln>
        </p:spPr>
        <p:txBody>
          <a:bodyPr wrap="none" rtlCol="0">
            <a:spAutoFit/>
          </a:bodyPr>
          <a:lstStyle/>
          <a:p>
            <a:r>
              <a:rPr lang="en-DE" sz="1270" b="1" dirty="0">
                <a:solidFill>
                  <a:schemeClr val="bg1"/>
                </a:solidFill>
                <a:latin typeface="Times New Roman" panose="02020603050405020304" pitchFamily="18" charset="0"/>
                <a:cs typeface="Times New Roman" panose="02020603050405020304" pitchFamily="18" charset="0"/>
              </a:rPr>
              <a:t>HAWC, Nature 2024</a:t>
            </a:r>
          </a:p>
        </p:txBody>
      </p:sp>
      <p:cxnSp>
        <p:nvCxnSpPr>
          <p:cNvPr id="11" name="Straight Connector 10">
            <a:extLst>
              <a:ext uri="{FF2B5EF4-FFF2-40B4-BE49-F238E27FC236}">
                <a16:creationId xmlns:a16="http://schemas.microsoft.com/office/drawing/2014/main" id="{0ADB0A79-C65E-1E9F-4C46-DC626816B437}"/>
              </a:ext>
            </a:extLst>
          </p:cNvPr>
          <p:cNvCxnSpPr>
            <a:cxnSpLocks/>
          </p:cNvCxnSpPr>
          <p:nvPr/>
        </p:nvCxnSpPr>
        <p:spPr>
          <a:xfrm>
            <a:off x="3766237" y="2284287"/>
            <a:ext cx="0" cy="540800"/>
          </a:xfrm>
          <a:prstGeom prst="line">
            <a:avLst/>
          </a:prstGeom>
          <a:ln>
            <a:solidFill>
              <a:schemeClr val="bg1"/>
            </a:solidFill>
            <a:headEnd type="arrow"/>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19BDEE0-038E-05A1-3D7E-A3987CEE63EE}"/>
              </a:ext>
            </a:extLst>
          </p:cNvPr>
          <p:cNvSpPr txBox="1"/>
          <p:nvPr/>
        </p:nvSpPr>
        <p:spPr>
          <a:xfrm flipH="1">
            <a:off x="3873925" y="2320926"/>
            <a:ext cx="656261" cy="276999"/>
          </a:xfrm>
          <a:prstGeom prst="rect">
            <a:avLst/>
          </a:prstGeom>
          <a:noFill/>
        </p:spPr>
        <p:txBody>
          <a:bodyPr wrap="square" rtlCol="0">
            <a:spAutoFit/>
          </a:bodyPr>
          <a:lstStyle/>
          <a:p>
            <a:r>
              <a:rPr lang="en-DE" sz="1200" dirty="0">
                <a:solidFill>
                  <a:schemeClr val="bg1"/>
                </a:solidFill>
              </a:rPr>
              <a:t>55pc</a:t>
            </a:r>
            <a:r>
              <a:rPr lang="en-DE" sz="1200" dirty="0"/>
              <a:t> </a:t>
            </a:r>
          </a:p>
        </p:txBody>
      </p:sp>
      <p:sp>
        <p:nvSpPr>
          <p:cNvPr id="13" name="TextBox 12">
            <a:extLst>
              <a:ext uri="{FF2B5EF4-FFF2-40B4-BE49-F238E27FC236}">
                <a16:creationId xmlns:a16="http://schemas.microsoft.com/office/drawing/2014/main" id="{6D0A275A-6094-F65F-A533-4F58863F6D44}"/>
              </a:ext>
            </a:extLst>
          </p:cNvPr>
          <p:cNvSpPr txBox="1"/>
          <p:nvPr/>
        </p:nvSpPr>
        <p:spPr>
          <a:xfrm flipH="1">
            <a:off x="3873925" y="2007288"/>
            <a:ext cx="656261" cy="276999"/>
          </a:xfrm>
          <a:prstGeom prst="rect">
            <a:avLst/>
          </a:prstGeom>
          <a:noFill/>
        </p:spPr>
        <p:txBody>
          <a:bodyPr wrap="square" rtlCol="0">
            <a:spAutoFit/>
          </a:bodyPr>
          <a:lstStyle/>
          <a:p>
            <a:r>
              <a:rPr lang="en-DE" sz="1200" dirty="0">
                <a:solidFill>
                  <a:schemeClr val="bg1"/>
                </a:solidFill>
              </a:rPr>
              <a:t>30pc</a:t>
            </a:r>
            <a:r>
              <a:rPr lang="en-DE" sz="1200" dirty="0"/>
              <a:t> </a:t>
            </a:r>
          </a:p>
        </p:txBody>
      </p:sp>
      <p:sp>
        <p:nvSpPr>
          <p:cNvPr id="3" name="Content Placeholder 2">
            <a:extLst>
              <a:ext uri="{FF2B5EF4-FFF2-40B4-BE49-F238E27FC236}">
                <a16:creationId xmlns:a16="http://schemas.microsoft.com/office/drawing/2014/main" id="{17FFEDD6-C4FA-73A3-B8E2-0A9AC1E67669}"/>
              </a:ext>
            </a:extLst>
          </p:cNvPr>
          <p:cNvSpPr>
            <a:spLocks noGrp="1"/>
          </p:cNvSpPr>
          <p:nvPr>
            <p:ph idx="1"/>
          </p:nvPr>
        </p:nvSpPr>
        <p:spPr>
          <a:xfrm>
            <a:off x="3139056" y="5512622"/>
            <a:ext cx="5039733" cy="1277194"/>
          </a:xfrm>
          <a:ln w="50800">
            <a:solidFill>
              <a:srgbClr val="FF0000"/>
            </a:solidFill>
          </a:ln>
        </p:spPr>
        <p:txBody>
          <a:bodyPr anchor="ctr">
            <a:normAutofit fontScale="25000" lnSpcReduction="20000"/>
          </a:bodyPr>
          <a:lstStyle/>
          <a:p>
            <a:pPr>
              <a:buFont typeface="Arial" panose="020B0604020202020204" pitchFamily="34" charset="0"/>
              <a:buChar char="•"/>
            </a:pPr>
            <a:endParaRPr lang="en-GB" sz="7798" dirty="0">
              <a:latin typeface="Gill Sans MT" panose="020B0502020104020203" pitchFamily="34" charset="77"/>
            </a:endParaRPr>
          </a:p>
          <a:p>
            <a:pPr>
              <a:buFont typeface="Arial" panose="020B0604020202020204" pitchFamily="34" charset="0"/>
              <a:buChar char="•"/>
            </a:pPr>
            <a:endParaRPr lang="en-GB" sz="7798" dirty="0">
              <a:latin typeface="Gill Sans MT" panose="020B0502020104020203" pitchFamily="34" charset="77"/>
            </a:endParaRPr>
          </a:p>
          <a:p>
            <a:pPr>
              <a:buFont typeface="Arial" panose="020B0604020202020204" pitchFamily="34" charset="0"/>
              <a:buChar char="•"/>
            </a:pPr>
            <a:r>
              <a:rPr lang="en-GB" sz="7798" dirty="0">
                <a:latin typeface="Gill Sans MT" panose="020B0502020104020203" pitchFamily="34" charset="77"/>
              </a:rPr>
              <a:t>2400 days </a:t>
            </a:r>
            <a:r>
              <a:rPr lang="en-GB" sz="7798" dirty="0" err="1">
                <a:latin typeface="Gill Sans MT" panose="020B0502020104020203" pitchFamily="34" charset="77"/>
              </a:rPr>
              <a:t>obs</a:t>
            </a:r>
            <a:endParaRPr lang="en-GB" sz="7798" dirty="0">
              <a:latin typeface="Gill Sans MT" panose="020B0502020104020203" pitchFamily="34" charset="77"/>
            </a:endParaRPr>
          </a:p>
          <a:p>
            <a:pPr>
              <a:buFont typeface="Arial" panose="020B0604020202020204" pitchFamily="34" charset="0"/>
              <a:buChar char="•"/>
            </a:pPr>
            <a:r>
              <a:rPr lang="en-GB" sz="7798" dirty="0">
                <a:latin typeface="Gill Sans MT" panose="020B0502020104020203" pitchFamily="34" charset="77"/>
              </a:rPr>
              <a:t>High zenith angle for HAWC   - 45</a:t>
            </a:r>
            <a:r>
              <a:rPr lang="en-GB" sz="7798" baseline="30000" dirty="0">
                <a:latin typeface="Gill Sans MT" panose="020B0502020104020203" pitchFamily="34" charset="77"/>
              </a:rPr>
              <a:t>o </a:t>
            </a:r>
            <a:r>
              <a:rPr lang="en-GB" sz="7798" dirty="0">
                <a:latin typeface="Gill Sans MT" panose="020B0502020104020203" pitchFamily="34" charset="77"/>
              </a:rPr>
              <a:t>off zenith</a:t>
            </a:r>
          </a:p>
          <a:p>
            <a:pPr>
              <a:buFont typeface="Arial" panose="020B0604020202020204" pitchFamily="34" charset="0"/>
              <a:buChar char="•"/>
            </a:pPr>
            <a:r>
              <a:rPr lang="en-US" sz="7798" dirty="0">
                <a:latin typeface="ArialMT"/>
              </a:rPr>
              <a:t>8.8</a:t>
            </a:r>
            <a:r>
              <a:rPr lang="el-GR" sz="7798" dirty="0">
                <a:latin typeface="ArialMT"/>
              </a:rPr>
              <a:t>σ </a:t>
            </a:r>
            <a:r>
              <a:rPr lang="en-GB" sz="7798" dirty="0">
                <a:latin typeface="Gill Sans MT" panose="020B0502020104020203" pitchFamily="34" charset="77"/>
              </a:rPr>
              <a:t>above 1 </a:t>
            </a:r>
            <a:r>
              <a:rPr lang="en-GB" sz="7798" dirty="0" err="1">
                <a:latin typeface="Gill Sans MT" panose="020B0502020104020203" pitchFamily="34" charset="77"/>
              </a:rPr>
              <a:t>TeV</a:t>
            </a:r>
            <a:r>
              <a:rPr lang="en-GB" sz="7798" dirty="0">
                <a:latin typeface="Gill Sans MT" panose="020B0502020104020203" pitchFamily="34" charset="77"/>
              </a:rPr>
              <a:t> and  5.2</a:t>
            </a:r>
            <a:r>
              <a:rPr lang="el-GR" sz="7798" dirty="0">
                <a:latin typeface="ArialMT"/>
              </a:rPr>
              <a:t>σ</a:t>
            </a:r>
            <a:r>
              <a:rPr lang="en-US" sz="7798" dirty="0">
                <a:latin typeface="Gill Sans MT" panose="020B0502020104020203" pitchFamily="34" charset="77"/>
              </a:rPr>
              <a:t> above 100 </a:t>
            </a:r>
            <a:r>
              <a:rPr lang="en-US" sz="7798" dirty="0" err="1">
                <a:latin typeface="Gill Sans MT" panose="020B0502020104020203" pitchFamily="34" charset="77"/>
              </a:rPr>
              <a:t>TeV</a:t>
            </a:r>
            <a:endParaRPr lang="en-US" sz="7798" dirty="0">
              <a:latin typeface="Gill Sans MT" panose="020B0502020104020203" pitchFamily="34" charset="77"/>
            </a:endParaRPr>
          </a:p>
          <a:p>
            <a:pPr>
              <a:buFont typeface="Arial" panose="020B0604020202020204" pitchFamily="34" charset="0"/>
              <a:buChar char="•"/>
            </a:pPr>
            <a:endParaRPr lang="en-US" sz="7798" dirty="0">
              <a:latin typeface="Gill Sans MT" panose="020B0502020104020203" pitchFamily="34" charset="77"/>
            </a:endParaRPr>
          </a:p>
          <a:p>
            <a:endParaRPr lang="en-DE" dirty="0"/>
          </a:p>
        </p:txBody>
      </p:sp>
      <p:cxnSp>
        <p:nvCxnSpPr>
          <p:cNvPr id="17" name="Straight Connector 16">
            <a:extLst>
              <a:ext uri="{FF2B5EF4-FFF2-40B4-BE49-F238E27FC236}">
                <a16:creationId xmlns:a16="http://schemas.microsoft.com/office/drawing/2014/main" id="{3D360340-4946-B7C9-7155-B770ACD8122E}"/>
              </a:ext>
            </a:extLst>
          </p:cNvPr>
          <p:cNvCxnSpPr>
            <a:cxnSpLocks/>
          </p:cNvCxnSpPr>
          <p:nvPr/>
        </p:nvCxnSpPr>
        <p:spPr>
          <a:xfrm>
            <a:off x="3766237" y="1881986"/>
            <a:ext cx="0" cy="402301"/>
          </a:xfrm>
          <a:prstGeom prst="line">
            <a:avLst/>
          </a:prstGeom>
          <a:ln>
            <a:solidFill>
              <a:schemeClr val="bg1"/>
            </a:solidFill>
            <a:headEnd type="arrow"/>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44652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B028540-958A-603D-0167-5556AF2C2EC2}"/>
              </a:ext>
            </a:extLst>
          </p:cNvPr>
          <p:cNvPicPr>
            <a:picLocks noGrp="1" noChangeAspect="1"/>
          </p:cNvPicPr>
          <p:nvPr>
            <p:ph idx="1"/>
          </p:nvPr>
        </p:nvPicPr>
        <p:blipFill>
          <a:blip r:embed="rId3"/>
          <a:stretch>
            <a:fillRect/>
          </a:stretch>
        </p:blipFill>
        <p:spPr>
          <a:xfrm>
            <a:off x="-97077" y="1763523"/>
            <a:ext cx="7503317" cy="5101340"/>
          </a:xfrm>
          <a:prstGeom prst="rect">
            <a:avLst/>
          </a:prstGeom>
        </p:spPr>
      </p:pic>
      <p:sp>
        <p:nvSpPr>
          <p:cNvPr id="4" name="Slide Number Placeholder 3">
            <a:extLst>
              <a:ext uri="{FF2B5EF4-FFF2-40B4-BE49-F238E27FC236}">
                <a16:creationId xmlns:a16="http://schemas.microsoft.com/office/drawing/2014/main" id="{C791E910-E5F3-9281-0A84-753EFA3D0F58}"/>
              </a:ext>
            </a:extLst>
          </p:cNvPr>
          <p:cNvSpPr>
            <a:spLocks noGrp="1"/>
          </p:cNvSpPr>
          <p:nvPr>
            <p:ph type="sldNum" idx="10"/>
          </p:nvPr>
        </p:nvSpPr>
        <p:spPr/>
        <p:txBody>
          <a:bodyPr/>
          <a:lstStyle/>
          <a:p>
            <a:pPr>
              <a:defRPr/>
            </a:pPr>
            <a:fld id="{D803EE11-265B-C24C-8A46-1FFCE4F0E280}" type="slidenum">
              <a:rPr lang="en-US" smtClean="0"/>
              <a:pPr>
                <a:defRPr/>
              </a:pPr>
              <a:t>15</a:t>
            </a:fld>
            <a:endParaRPr lang="en-US"/>
          </a:p>
        </p:txBody>
      </p:sp>
      <p:sp>
        <p:nvSpPr>
          <p:cNvPr id="9" name="Title 1">
            <a:extLst>
              <a:ext uri="{FF2B5EF4-FFF2-40B4-BE49-F238E27FC236}">
                <a16:creationId xmlns:a16="http://schemas.microsoft.com/office/drawing/2014/main" id="{CE161571-3887-5823-C282-7E66CBA925B7}"/>
              </a:ext>
            </a:extLst>
          </p:cNvPr>
          <p:cNvSpPr>
            <a:spLocks noGrp="1"/>
          </p:cNvSpPr>
          <p:nvPr>
            <p:ph type="title"/>
          </p:nvPr>
        </p:nvSpPr>
        <p:spPr>
          <a:xfrm>
            <a:off x="1134831" y="-322609"/>
            <a:ext cx="10481435" cy="1443621"/>
          </a:xfrm>
          <a:solidFill>
            <a:schemeClr val="accent4">
              <a:lumMod val="20000"/>
              <a:lumOff val="80000"/>
            </a:schemeClr>
          </a:solidFill>
        </p:spPr>
        <p:txBody>
          <a:bodyPr anchor="ctr">
            <a:normAutofit/>
          </a:bodyPr>
          <a:lstStyle/>
          <a:p>
            <a:pPr>
              <a:lnSpc>
                <a:spcPct val="110000"/>
              </a:lnSpc>
            </a:pPr>
            <a:r>
              <a:rPr lang="en-DE" sz="2902" b="1" dirty="0">
                <a:solidFill>
                  <a:srgbClr val="FF0000"/>
                </a:solidFill>
                <a:latin typeface="Gill Sans Ultra Bold" panose="020B0A02020104020203" pitchFamily="34" charset="77"/>
              </a:rPr>
              <a:t>   Spectra and morphology of the lobes</a:t>
            </a:r>
          </a:p>
        </p:txBody>
      </p:sp>
      <p:sp>
        <p:nvSpPr>
          <p:cNvPr id="13" name="TextBox 12">
            <a:extLst>
              <a:ext uri="{FF2B5EF4-FFF2-40B4-BE49-F238E27FC236}">
                <a16:creationId xmlns:a16="http://schemas.microsoft.com/office/drawing/2014/main" id="{48F2F3FC-CB09-7B49-7AB2-9DE7ABACAD1B}"/>
              </a:ext>
            </a:extLst>
          </p:cNvPr>
          <p:cNvSpPr txBox="1"/>
          <p:nvPr/>
        </p:nvSpPr>
        <p:spPr>
          <a:xfrm>
            <a:off x="7095067" y="2110518"/>
            <a:ext cx="4521199" cy="1938992"/>
          </a:xfrm>
          <a:prstGeom prst="rect">
            <a:avLst/>
          </a:prstGeom>
          <a:noFill/>
          <a:ln w="50800">
            <a:solidFill>
              <a:srgbClr val="FF0000"/>
            </a:solidFill>
          </a:ln>
        </p:spPr>
        <p:txBody>
          <a:bodyPr wrap="square">
            <a:spAutoFit/>
          </a:bodyPr>
          <a:lstStyle/>
          <a:p>
            <a:pPr algn="just">
              <a:buFont typeface="Arial" panose="020B0604020202020204" pitchFamily="34" charset="0"/>
              <a:buChar char="•"/>
            </a:pPr>
            <a:r>
              <a:rPr lang="en-GB" sz="2000" dirty="0">
                <a:latin typeface="Gill Sans MT" panose="020B0502020104020203" pitchFamily="34" charset="77"/>
              </a:rPr>
              <a:t> Morphology:  two sources (8,1 </a:t>
            </a:r>
            <a:r>
              <a:rPr lang="en-GB" sz="2000" dirty="0">
                <a:latin typeface="Symbol" pitchFamily="2" charset="2"/>
              </a:rPr>
              <a:t>s</a:t>
            </a:r>
            <a:r>
              <a:rPr lang="en-GB" sz="2000" dirty="0">
                <a:latin typeface="Gill Sans MT" panose="020B0502020104020203" pitchFamily="34" charset="77"/>
              </a:rPr>
              <a:t> and 6.8 </a:t>
            </a:r>
            <a:r>
              <a:rPr lang="en-GB" sz="2000" dirty="0">
                <a:latin typeface="Symbol" pitchFamily="2" charset="2"/>
              </a:rPr>
              <a:t>s</a:t>
            </a:r>
            <a:r>
              <a:rPr lang="en-GB" sz="2000" dirty="0">
                <a:latin typeface="Gill Sans MT" panose="020B0502020104020203" pitchFamily="34" charset="77"/>
              </a:rPr>
              <a:t>) or a roughly 70 pc extended one </a:t>
            </a:r>
          </a:p>
          <a:p>
            <a:pPr algn="just"/>
            <a:endParaRPr lang="en-GB" sz="2000" dirty="0">
              <a:latin typeface="Gill Sans MT" panose="020B0502020104020203" pitchFamily="34" charset="77"/>
            </a:endParaRPr>
          </a:p>
          <a:p>
            <a:pPr algn="just">
              <a:buFont typeface="Arial" panose="020B0604020202020204" pitchFamily="34" charset="0"/>
              <a:buChar char="•"/>
            </a:pPr>
            <a:r>
              <a:rPr lang="en-GB" sz="2000" dirty="0">
                <a:latin typeface="Gill Sans MT" panose="020B0502020104020203" pitchFamily="34" charset="77"/>
              </a:rPr>
              <a:t> PL spectra up to 220 </a:t>
            </a:r>
            <a:r>
              <a:rPr lang="en-GB" sz="2000" dirty="0" err="1">
                <a:latin typeface="Gill Sans MT" panose="020B0502020104020203" pitchFamily="34" charset="77"/>
              </a:rPr>
              <a:t>TeV</a:t>
            </a:r>
            <a:r>
              <a:rPr lang="en-GB" sz="2000" dirty="0">
                <a:latin typeface="Gill Sans MT" panose="020B0502020104020203" pitchFamily="34" charset="77"/>
              </a:rPr>
              <a:t> </a:t>
            </a:r>
          </a:p>
          <a:p>
            <a:pPr algn="just"/>
            <a:endParaRPr lang="en-GB" sz="2000" dirty="0">
              <a:latin typeface="Gill Sans MT" panose="020B0502020104020203" pitchFamily="34" charset="77"/>
            </a:endParaRPr>
          </a:p>
          <a:p>
            <a:pPr algn="just">
              <a:buFont typeface="Arial" panose="020B0604020202020204" pitchFamily="34" charset="0"/>
              <a:buChar char="•"/>
            </a:pPr>
            <a:r>
              <a:rPr lang="en-GB" sz="2000" dirty="0">
                <a:latin typeface="Gill Sans MT" panose="020B0502020104020203" pitchFamily="34" charset="77"/>
              </a:rPr>
              <a:t> No time flux variations </a:t>
            </a:r>
          </a:p>
        </p:txBody>
      </p:sp>
      <p:sp>
        <p:nvSpPr>
          <p:cNvPr id="10" name="TextBox 9">
            <a:extLst>
              <a:ext uri="{FF2B5EF4-FFF2-40B4-BE49-F238E27FC236}">
                <a16:creationId xmlns:a16="http://schemas.microsoft.com/office/drawing/2014/main" id="{4ADDAC93-4F7C-078A-201A-775114771B2D}"/>
              </a:ext>
            </a:extLst>
          </p:cNvPr>
          <p:cNvSpPr txBox="1"/>
          <p:nvPr/>
        </p:nvSpPr>
        <p:spPr>
          <a:xfrm>
            <a:off x="1342723" y="2096870"/>
            <a:ext cx="2632452" cy="287771"/>
          </a:xfrm>
          <a:prstGeom prst="rect">
            <a:avLst/>
          </a:prstGeom>
          <a:noFill/>
          <a:ln w="38100">
            <a:solidFill>
              <a:srgbClr val="C00000"/>
            </a:solidFill>
          </a:ln>
        </p:spPr>
        <p:txBody>
          <a:bodyPr wrap="none" rtlCol="0">
            <a:spAutoFit/>
          </a:bodyPr>
          <a:lstStyle/>
          <a:p>
            <a:r>
              <a:rPr lang="en-DE" sz="1270" b="1" dirty="0">
                <a:solidFill>
                  <a:srgbClr val="002060"/>
                </a:solidFill>
                <a:latin typeface="Times New Roman" panose="02020603050405020304" pitchFamily="18" charset="0"/>
                <a:cs typeface="Times New Roman" panose="02020603050405020304" pitchFamily="18" charset="0"/>
              </a:rPr>
              <a:t>HAWC Collaboration, Nature 2024</a:t>
            </a:r>
          </a:p>
        </p:txBody>
      </p:sp>
      <p:pic>
        <p:nvPicPr>
          <p:cNvPr id="8" name="Picture 7">
            <a:extLst>
              <a:ext uri="{FF2B5EF4-FFF2-40B4-BE49-F238E27FC236}">
                <a16:creationId xmlns:a16="http://schemas.microsoft.com/office/drawing/2014/main" id="{C35E69BD-5FAE-D5C0-0452-B192A4A881DD}"/>
              </a:ext>
            </a:extLst>
          </p:cNvPr>
          <p:cNvPicPr>
            <a:picLocks noChangeAspect="1"/>
          </p:cNvPicPr>
          <p:nvPr/>
        </p:nvPicPr>
        <p:blipFill>
          <a:blip r:embed="rId4"/>
          <a:stretch>
            <a:fillRect/>
          </a:stretch>
        </p:blipFill>
        <p:spPr>
          <a:xfrm>
            <a:off x="-1" y="764276"/>
            <a:ext cx="8663141" cy="1149192"/>
          </a:xfrm>
          <a:prstGeom prst="rect">
            <a:avLst/>
          </a:prstGeom>
          <a:solidFill>
            <a:schemeClr val="bg1"/>
          </a:solidFill>
        </p:spPr>
      </p:pic>
    </p:spTree>
    <p:extLst>
      <p:ext uri="{BB962C8B-B14F-4D97-AF65-F5344CB8AC3E}">
        <p14:creationId xmlns:p14="http://schemas.microsoft.com/office/powerpoint/2010/main" val="1378461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00">
            <a:alpha val="9000"/>
          </a:srgbClr>
        </a:solidFill>
        <a:effectLst/>
      </p:bgPr>
    </p:bg>
    <p:spTree>
      <p:nvGrpSpPr>
        <p:cNvPr id="1" name="">
          <a:extLst>
            <a:ext uri="{FF2B5EF4-FFF2-40B4-BE49-F238E27FC236}">
              <a16:creationId xmlns:a16="http://schemas.microsoft.com/office/drawing/2014/main" id="{D940D983-5F32-8682-AE40-8AA8A9BBD6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1D1814-A8DD-B1F8-5A88-792186C4B140}"/>
              </a:ext>
            </a:extLst>
          </p:cNvPr>
          <p:cNvSpPr>
            <a:spLocks noGrp="1"/>
          </p:cNvSpPr>
          <p:nvPr>
            <p:ph type="title"/>
          </p:nvPr>
        </p:nvSpPr>
        <p:spPr>
          <a:xfrm>
            <a:off x="816864" y="-73034"/>
            <a:ext cx="10515600" cy="1325563"/>
          </a:xfrm>
          <a:noFill/>
        </p:spPr>
        <p:txBody>
          <a:bodyPr vert="horz" lIns="91440" tIns="45720" rIns="91440" bIns="45720" rtlCol="0" anchor="ctr">
            <a:normAutofit/>
          </a:bodyPr>
          <a:lstStyle/>
          <a:p>
            <a:r>
              <a:rPr lang="en-US" sz="4000" b="1" dirty="0">
                <a:solidFill>
                  <a:srgbClr val="FF0000"/>
                </a:solidFill>
                <a:latin typeface="Gill Sans Ultra Bold" panose="020B0A02020104020203" pitchFamily="34" charset="77"/>
              </a:rPr>
              <a:t>Origin of the emission </a:t>
            </a:r>
          </a:p>
        </p:txBody>
      </p:sp>
      <p:sp>
        <p:nvSpPr>
          <p:cNvPr id="9" name="Content Placeholder 8">
            <a:extLst>
              <a:ext uri="{FF2B5EF4-FFF2-40B4-BE49-F238E27FC236}">
                <a16:creationId xmlns:a16="http://schemas.microsoft.com/office/drawing/2014/main" id="{6A27F74E-95EB-F56A-F424-F5432004D847}"/>
              </a:ext>
            </a:extLst>
          </p:cNvPr>
          <p:cNvSpPr>
            <a:spLocks noGrp="1"/>
          </p:cNvSpPr>
          <p:nvPr>
            <p:ph sz="half" idx="1"/>
          </p:nvPr>
        </p:nvSpPr>
        <p:spPr>
          <a:xfrm>
            <a:off x="774764" y="1365518"/>
            <a:ext cx="5181600" cy="4351338"/>
          </a:xfrm>
        </p:spPr>
        <p:txBody>
          <a:bodyPr/>
          <a:lstStyle/>
          <a:p>
            <a:r>
              <a:rPr lang="en-DE" dirty="0">
                <a:latin typeface="Gill Sans MT" panose="020B0502020104020203" pitchFamily="34" charset="77"/>
              </a:rPr>
              <a:t>Electrons of at least 200 TeV at the termination shocks</a:t>
            </a:r>
          </a:p>
        </p:txBody>
      </p:sp>
      <p:sp>
        <p:nvSpPr>
          <p:cNvPr id="10" name="Content Placeholder 9">
            <a:extLst>
              <a:ext uri="{FF2B5EF4-FFF2-40B4-BE49-F238E27FC236}">
                <a16:creationId xmlns:a16="http://schemas.microsoft.com/office/drawing/2014/main" id="{00DEEEBE-C1F3-0601-3EFE-06CED01C4E92}"/>
              </a:ext>
            </a:extLst>
          </p:cNvPr>
          <p:cNvSpPr>
            <a:spLocks noGrp="1"/>
          </p:cNvSpPr>
          <p:nvPr>
            <p:ph sz="half" idx="2"/>
          </p:nvPr>
        </p:nvSpPr>
        <p:spPr>
          <a:xfrm>
            <a:off x="6195853" y="1252529"/>
            <a:ext cx="5732289" cy="4559610"/>
          </a:xfrm>
        </p:spPr>
        <p:txBody>
          <a:bodyPr/>
          <a:lstStyle/>
          <a:p>
            <a:r>
              <a:rPr lang="en-DE" dirty="0">
                <a:latin typeface="Gill Sans MT" panose="020B0502020104020203" pitchFamily="34" charset="77"/>
              </a:rPr>
              <a:t>PeV protons at the termination shocks where jets impact ISM</a:t>
            </a:r>
          </a:p>
        </p:txBody>
      </p:sp>
      <p:sp>
        <p:nvSpPr>
          <p:cNvPr id="6" name="Rectangle 5">
            <a:extLst>
              <a:ext uri="{FF2B5EF4-FFF2-40B4-BE49-F238E27FC236}">
                <a16:creationId xmlns:a16="http://schemas.microsoft.com/office/drawing/2014/main" id="{8642C7B8-26DD-A304-AAAB-9089073FB009}"/>
              </a:ext>
            </a:extLst>
          </p:cNvPr>
          <p:cNvSpPr/>
          <p:nvPr/>
        </p:nvSpPr>
        <p:spPr>
          <a:xfrm>
            <a:off x="816864" y="1832212"/>
            <a:ext cx="4839511" cy="4085474"/>
          </a:xfrm>
          <a:prstGeom prst="rect">
            <a:avLst/>
          </a:prstGeom>
        </p:spPr>
        <p:txBody>
          <a:bodyPr vert="horz" lIns="91440" tIns="45720" rIns="91440" bIns="45720" rtlCol="0" anchor="ctr">
            <a:noAutofit/>
          </a:bodyPr>
          <a:lstStyle/>
          <a:p>
            <a:pPr marL="82342">
              <a:lnSpc>
                <a:spcPct val="120000"/>
              </a:lnSpc>
              <a:spcAft>
                <a:spcPts val="600"/>
              </a:spcAft>
            </a:pPr>
            <a:endParaRPr lang="en-US" sz="2400" baseline="30000" dirty="0">
              <a:latin typeface="Gill Sans MT" panose="020B0502020104020203" pitchFamily="34" charset="77"/>
            </a:endParaRPr>
          </a:p>
        </p:txBody>
      </p:sp>
      <p:pic>
        <p:nvPicPr>
          <p:cNvPr id="8" name="Picture 7">
            <a:extLst>
              <a:ext uri="{FF2B5EF4-FFF2-40B4-BE49-F238E27FC236}">
                <a16:creationId xmlns:a16="http://schemas.microsoft.com/office/drawing/2014/main" id="{9584519B-068C-06E5-ADAA-6518E1C73904}"/>
              </a:ext>
            </a:extLst>
          </p:cNvPr>
          <p:cNvPicPr>
            <a:picLocks noChangeAspect="1"/>
          </p:cNvPicPr>
          <p:nvPr/>
        </p:nvPicPr>
        <p:blipFill>
          <a:blip r:embed="rId3"/>
          <a:stretch>
            <a:fillRect/>
          </a:stretch>
        </p:blipFill>
        <p:spPr>
          <a:xfrm>
            <a:off x="5921927" y="2829540"/>
            <a:ext cx="6118876" cy="1649697"/>
          </a:xfrm>
          <a:prstGeom prst="rect">
            <a:avLst/>
          </a:prstGeom>
          <a:ln w="38100">
            <a:solidFill>
              <a:srgbClr val="C00000"/>
            </a:solidFill>
          </a:ln>
        </p:spPr>
      </p:pic>
      <p:pic>
        <p:nvPicPr>
          <p:cNvPr id="15" name="Picture 14">
            <a:extLst>
              <a:ext uri="{FF2B5EF4-FFF2-40B4-BE49-F238E27FC236}">
                <a16:creationId xmlns:a16="http://schemas.microsoft.com/office/drawing/2014/main" id="{443E089F-F5FD-287C-7B4D-997AEF04233F}"/>
              </a:ext>
            </a:extLst>
          </p:cNvPr>
          <p:cNvPicPr>
            <a:picLocks noChangeAspect="1"/>
          </p:cNvPicPr>
          <p:nvPr/>
        </p:nvPicPr>
        <p:blipFill>
          <a:blip r:embed="rId4"/>
          <a:stretch>
            <a:fillRect/>
          </a:stretch>
        </p:blipFill>
        <p:spPr>
          <a:xfrm>
            <a:off x="1584296" y="2504186"/>
            <a:ext cx="2041326" cy="371151"/>
          </a:xfrm>
          <a:prstGeom prst="rect">
            <a:avLst/>
          </a:prstGeom>
          <a:ln w="38100">
            <a:solidFill>
              <a:srgbClr val="C00000"/>
            </a:solidFill>
          </a:ln>
        </p:spPr>
      </p:pic>
      <p:pic>
        <p:nvPicPr>
          <p:cNvPr id="16" name="Picture 15">
            <a:extLst>
              <a:ext uri="{FF2B5EF4-FFF2-40B4-BE49-F238E27FC236}">
                <a16:creationId xmlns:a16="http://schemas.microsoft.com/office/drawing/2014/main" id="{5B354C15-B771-8228-7972-3667D7EE58DE}"/>
              </a:ext>
            </a:extLst>
          </p:cNvPr>
          <p:cNvPicPr>
            <a:picLocks noChangeAspect="1"/>
          </p:cNvPicPr>
          <p:nvPr/>
        </p:nvPicPr>
        <p:blipFill>
          <a:blip r:embed="rId5"/>
          <a:stretch>
            <a:fillRect/>
          </a:stretch>
        </p:blipFill>
        <p:spPr>
          <a:xfrm>
            <a:off x="453439" y="3221557"/>
            <a:ext cx="4806076" cy="414913"/>
          </a:xfrm>
          <a:prstGeom prst="rect">
            <a:avLst/>
          </a:prstGeom>
          <a:ln w="38100">
            <a:solidFill>
              <a:srgbClr val="C00000"/>
            </a:solidFill>
          </a:ln>
        </p:spPr>
      </p:pic>
      <p:pic>
        <p:nvPicPr>
          <p:cNvPr id="17" name="Picture 16">
            <a:extLst>
              <a:ext uri="{FF2B5EF4-FFF2-40B4-BE49-F238E27FC236}">
                <a16:creationId xmlns:a16="http://schemas.microsoft.com/office/drawing/2014/main" id="{D94AF2B3-F44A-DA0E-0A17-7A8705AC4A25}"/>
              </a:ext>
            </a:extLst>
          </p:cNvPr>
          <p:cNvPicPr>
            <a:picLocks noChangeAspect="1"/>
          </p:cNvPicPr>
          <p:nvPr/>
        </p:nvPicPr>
        <p:blipFill>
          <a:blip r:embed="rId6"/>
          <a:stretch>
            <a:fillRect/>
          </a:stretch>
        </p:blipFill>
        <p:spPr>
          <a:xfrm>
            <a:off x="453439" y="3954927"/>
            <a:ext cx="4903518" cy="414913"/>
          </a:xfrm>
          <a:prstGeom prst="rect">
            <a:avLst/>
          </a:prstGeom>
          <a:ln w="38100">
            <a:solidFill>
              <a:srgbClr val="C00000"/>
            </a:solidFill>
          </a:ln>
        </p:spPr>
      </p:pic>
      <p:pic>
        <p:nvPicPr>
          <p:cNvPr id="22" name="Picture 21">
            <a:extLst>
              <a:ext uri="{FF2B5EF4-FFF2-40B4-BE49-F238E27FC236}">
                <a16:creationId xmlns:a16="http://schemas.microsoft.com/office/drawing/2014/main" id="{C6A94A24-3C01-11B9-021F-26FD075AAABB}"/>
              </a:ext>
            </a:extLst>
          </p:cNvPr>
          <p:cNvPicPr>
            <a:picLocks noChangeAspect="1"/>
          </p:cNvPicPr>
          <p:nvPr/>
        </p:nvPicPr>
        <p:blipFill>
          <a:blip r:embed="rId7"/>
          <a:stretch>
            <a:fillRect/>
          </a:stretch>
        </p:blipFill>
        <p:spPr>
          <a:xfrm>
            <a:off x="1655760" y="4716060"/>
            <a:ext cx="2220204" cy="335612"/>
          </a:xfrm>
          <a:prstGeom prst="rect">
            <a:avLst/>
          </a:prstGeom>
        </p:spPr>
      </p:pic>
      <p:pic>
        <p:nvPicPr>
          <p:cNvPr id="23" name="Picture 22">
            <a:extLst>
              <a:ext uri="{FF2B5EF4-FFF2-40B4-BE49-F238E27FC236}">
                <a16:creationId xmlns:a16="http://schemas.microsoft.com/office/drawing/2014/main" id="{ACB2DF36-651C-2E15-EE28-87F595858A55}"/>
              </a:ext>
            </a:extLst>
          </p:cNvPr>
          <p:cNvPicPr>
            <a:picLocks noChangeAspect="1"/>
          </p:cNvPicPr>
          <p:nvPr/>
        </p:nvPicPr>
        <p:blipFill>
          <a:blip r:embed="rId8"/>
          <a:stretch>
            <a:fillRect/>
          </a:stretch>
        </p:blipFill>
        <p:spPr>
          <a:xfrm>
            <a:off x="1303519" y="5252106"/>
            <a:ext cx="2435968" cy="233231"/>
          </a:xfrm>
          <a:prstGeom prst="rect">
            <a:avLst/>
          </a:prstGeom>
        </p:spPr>
      </p:pic>
      <p:sp>
        <p:nvSpPr>
          <p:cNvPr id="26" name="TextBox 25">
            <a:extLst>
              <a:ext uri="{FF2B5EF4-FFF2-40B4-BE49-F238E27FC236}">
                <a16:creationId xmlns:a16="http://schemas.microsoft.com/office/drawing/2014/main" id="{FFFF07DA-91FA-95DC-FD97-47B74CE40D16}"/>
              </a:ext>
            </a:extLst>
          </p:cNvPr>
          <p:cNvSpPr txBox="1"/>
          <p:nvPr/>
        </p:nvSpPr>
        <p:spPr>
          <a:xfrm>
            <a:off x="4957884" y="3275628"/>
            <a:ext cx="603262" cy="369332"/>
          </a:xfrm>
          <a:prstGeom prst="rect">
            <a:avLst/>
          </a:prstGeom>
          <a:noFill/>
        </p:spPr>
        <p:txBody>
          <a:bodyPr wrap="square" rtlCol="0">
            <a:spAutoFit/>
          </a:bodyPr>
          <a:lstStyle/>
          <a:p>
            <a:r>
              <a:rPr lang="en-DE" dirty="0"/>
              <a:t>yr</a:t>
            </a:r>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840E5DB-C971-A501-321C-168325D41F4A}"/>
                  </a:ext>
                </a:extLst>
              </p:cNvPr>
              <p:cNvSpPr txBox="1"/>
              <p:nvPr/>
            </p:nvSpPr>
            <p:spPr>
              <a:xfrm>
                <a:off x="1124909" y="4672473"/>
                <a:ext cx="53085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DE"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𝑒𝑠𝑐</m:t>
                          </m:r>
                          <m:r>
                            <a:rPr lang="en-US" b="0" i="1" smtClean="0">
                              <a:latin typeface="Cambria Math" panose="02040503050406030204" pitchFamily="18" charset="0"/>
                              <a:ea typeface="Cambria Math" panose="02040503050406030204" pitchFamily="18" charset="0"/>
                            </a:rPr>
                            <m:t>≈</m:t>
                          </m:r>
                        </m:sub>
                      </m:sSub>
                    </m:oMath>
                  </m:oMathPara>
                </a14:m>
                <a:endParaRPr lang="en-DE" dirty="0"/>
              </a:p>
            </p:txBody>
          </p:sp>
        </mc:Choice>
        <mc:Fallback xmlns="">
          <p:sp>
            <p:nvSpPr>
              <p:cNvPr id="30" name="TextBox 29">
                <a:extLst>
                  <a:ext uri="{FF2B5EF4-FFF2-40B4-BE49-F238E27FC236}">
                    <a16:creationId xmlns:a16="http://schemas.microsoft.com/office/drawing/2014/main" id="{3840E5DB-C971-A501-321C-168325D41F4A}"/>
                  </a:ext>
                </a:extLst>
              </p:cNvPr>
              <p:cNvSpPr txBox="1">
                <a:spLocks noRot="1" noChangeAspect="1" noMove="1" noResize="1" noEditPoints="1" noAdjustHandles="1" noChangeArrowheads="1" noChangeShapeType="1" noTextEdit="1"/>
              </p:cNvSpPr>
              <p:nvPr/>
            </p:nvSpPr>
            <p:spPr>
              <a:xfrm>
                <a:off x="1124909" y="4672473"/>
                <a:ext cx="530851" cy="276999"/>
              </a:xfrm>
              <a:prstGeom prst="rect">
                <a:avLst/>
              </a:prstGeom>
              <a:blipFill>
                <a:blip r:embed="rId9"/>
                <a:stretch>
                  <a:fillRect l="-9302" r="-2326" b="-8696"/>
                </a:stretch>
              </a:blipFill>
            </p:spPr>
            <p:txBody>
              <a:bodyPr/>
              <a:lstStyle/>
              <a:p>
                <a:r>
                  <a:rPr lang="en-DE">
                    <a:noFill/>
                  </a:rPr>
                  <a:t> </a:t>
                </a:r>
              </a:p>
            </p:txBody>
          </p:sp>
        </mc:Fallback>
      </mc:AlternateContent>
      <p:sp>
        <p:nvSpPr>
          <p:cNvPr id="3" name="TextBox 2">
            <a:extLst>
              <a:ext uri="{FF2B5EF4-FFF2-40B4-BE49-F238E27FC236}">
                <a16:creationId xmlns:a16="http://schemas.microsoft.com/office/drawing/2014/main" id="{738E00C0-D306-5581-E644-FB57159C1458}"/>
              </a:ext>
            </a:extLst>
          </p:cNvPr>
          <p:cNvSpPr txBox="1"/>
          <p:nvPr/>
        </p:nvSpPr>
        <p:spPr>
          <a:xfrm>
            <a:off x="7620579" y="4792516"/>
            <a:ext cx="4498026" cy="369332"/>
          </a:xfrm>
          <a:prstGeom prst="rect">
            <a:avLst/>
          </a:prstGeom>
          <a:noFill/>
        </p:spPr>
        <p:txBody>
          <a:bodyPr wrap="none" rtlCol="0">
            <a:spAutoFit/>
          </a:bodyPr>
          <a:lstStyle/>
          <a:p>
            <a:r>
              <a:rPr lang="en-GB" dirty="0">
                <a:latin typeface="Gill Sans MT" panose="020B0502020104020203" pitchFamily="34" charset="77"/>
              </a:rPr>
              <a:t>T</a:t>
            </a:r>
            <a:r>
              <a:rPr lang="en-DE" dirty="0">
                <a:latin typeface="Gill Sans MT" panose="020B0502020104020203" pitchFamily="34" charset="77"/>
              </a:rPr>
              <a:t>otal budget in protons &gt; 1 GeV  if n = 1 cm</a:t>
            </a:r>
            <a:r>
              <a:rPr lang="en-DE" baseline="30000" dirty="0">
                <a:latin typeface="Gill Sans MT" panose="020B0502020104020203" pitchFamily="34" charset="77"/>
              </a:rPr>
              <a:t>-3</a:t>
            </a:r>
            <a:endParaRPr lang="en-DE" dirty="0">
              <a:latin typeface="Gill Sans MT" panose="020B0502020104020203" pitchFamily="34" charset="77"/>
            </a:endParaRPr>
          </a:p>
        </p:txBody>
      </p:sp>
      <p:pic>
        <p:nvPicPr>
          <p:cNvPr id="4" name="Picture 3">
            <a:extLst>
              <a:ext uri="{FF2B5EF4-FFF2-40B4-BE49-F238E27FC236}">
                <a16:creationId xmlns:a16="http://schemas.microsoft.com/office/drawing/2014/main" id="{707CFB17-DD10-4522-C918-4C82268FCDA5}"/>
              </a:ext>
            </a:extLst>
          </p:cNvPr>
          <p:cNvPicPr>
            <a:picLocks noChangeAspect="1"/>
          </p:cNvPicPr>
          <p:nvPr/>
        </p:nvPicPr>
        <p:blipFill>
          <a:blip r:embed="rId10"/>
          <a:stretch>
            <a:fillRect/>
          </a:stretch>
        </p:blipFill>
        <p:spPr>
          <a:xfrm>
            <a:off x="6386316" y="4814376"/>
            <a:ext cx="1063763" cy="283670"/>
          </a:xfrm>
          <a:prstGeom prst="rect">
            <a:avLst/>
          </a:prstGeom>
        </p:spPr>
      </p:pic>
    </p:spTree>
    <p:extLst>
      <p:ext uri="{BB962C8B-B14F-4D97-AF65-F5344CB8AC3E}">
        <p14:creationId xmlns:p14="http://schemas.microsoft.com/office/powerpoint/2010/main" val="3019297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pic>
        <p:nvPicPr>
          <p:cNvPr id="7" name="Picture 6" descr="A blue grid with red and blue lines and numbers&#10;&#10;Description automatically generated">
            <a:extLst>
              <a:ext uri="{FF2B5EF4-FFF2-40B4-BE49-F238E27FC236}">
                <a16:creationId xmlns:a16="http://schemas.microsoft.com/office/drawing/2014/main" id="{3C3ED13C-26A5-5EB0-AF0B-3505DEA8C4FB}"/>
              </a:ext>
            </a:extLst>
          </p:cNvPr>
          <p:cNvPicPr>
            <a:picLocks noChangeAspect="1"/>
          </p:cNvPicPr>
          <p:nvPr/>
        </p:nvPicPr>
        <p:blipFill>
          <a:blip r:embed="rId2"/>
          <a:stretch>
            <a:fillRect/>
          </a:stretch>
        </p:blipFill>
        <p:spPr>
          <a:xfrm>
            <a:off x="6927376" y="354626"/>
            <a:ext cx="4798719" cy="2781219"/>
          </a:xfrm>
          <a:prstGeom prst="rect">
            <a:avLst/>
          </a:prstGeom>
        </p:spPr>
      </p:pic>
      <p:sp>
        <p:nvSpPr>
          <p:cNvPr id="2" name="Title 1">
            <a:extLst>
              <a:ext uri="{FF2B5EF4-FFF2-40B4-BE49-F238E27FC236}">
                <a16:creationId xmlns:a16="http://schemas.microsoft.com/office/drawing/2014/main" id="{3FEB9A6C-CC57-F2BC-5673-F81137C846A4}"/>
              </a:ext>
            </a:extLst>
          </p:cNvPr>
          <p:cNvSpPr>
            <a:spLocks noGrp="1"/>
          </p:cNvSpPr>
          <p:nvPr>
            <p:ph type="title"/>
          </p:nvPr>
        </p:nvSpPr>
        <p:spPr>
          <a:xfrm>
            <a:off x="187657" y="184301"/>
            <a:ext cx="5339686" cy="1603556"/>
          </a:xfrm>
        </p:spPr>
        <p:txBody>
          <a:bodyPr>
            <a:normAutofit fontScale="90000"/>
          </a:bodyPr>
          <a:lstStyle/>
          <a:p>
            <a:r>
              <a:rPr lang="en-DE" dirty="0">
                <a:solidFill>
                  <a:srgbClr val="FF0000"/>
                </a:solidFill>
                <a:latin typeface="Gill Sans Ultra Bold" panose="020B0A02020104020203" pitchFamily="34" charset="77"/>
              </a:rPr>
              <a:t>What about the gas density ?</a:t>
            </a:r>
          </a:p>
        </p:txBody>
      </p:sp>
      <p:sp>
        <p:nvSpPr>
          <p:cNvPr id="9" name="TextBox 8">
            <a:extLst>
              <a:ext uri="{FF2B5EF4-FFF2-40B4-BE49-F238E27FC236}">
                <a16:creationId xmlns:a16="http://schemas.microsoft.com/office/drawing/2014/main" id="{D2E655BE-F475-F0EA-15FC-A1E37FE76BCE}"/>
              </a:ext>
            </a:extLst>
          </p:cNvPr>
          <p:cNvSpPr txBox="1"/>
          <p:nvPr/>
        </p:nvSpPr>
        <p:spPr>
          <a:xfrm>
            <a:off x="6974881" y="472003"/>
            <a:ext cx="2429301" cy="338554"/>
          </a:xfrm>
          <a:prstGeom prst="rect">
            <a:avLst/>
          </a:prstGeom>
          <a:noFill/>
        </p:spPr>
        <p:txBody>
          <a:bodyPr wrap="square" rtlCol="0">
            <a:spAutoFit/>
          </a:bodyPr>
          <a:lstStyle/>
          <a:p>
            <a:r>
              <a:rPr lang="en-DE" sz="1600" dirty="0">
                <a:solidFill>
                  <a:schemeClr val="bg1"/>
                </a:solidFill>
                <a:latin typeface="Times New Roman" panose="02020603050405020304" pitchFamily="18" charset="0"/>
                <a:cs typeface="Times New Roman" panose="02020603050405020304" pitchFamily="18" charset="0"/>
              </a:rPr>
              <a:t>HI from HI4PI</a:t>
            </a:r>
          </a:p>
        </p:txBody>
      </p:sp>
      <p:pic>
        <p:nvPicPr>
          <p:cNvPr id="14" name="Picture 13">
            <a:extLst>
              <a:ext uri="{FF2B5EF4-FFF2-40B4-BE49-F238E27FC236}">
                <a16:creationId xmlns:a16="http://schemas.microsoft.com/office/drawing/2014/main" id="{CED7BAC8-D0BD-0B16-84FC-84D0F6C0CDE3}"/>
              </a:ext>
            </a:extLst>
          </p:cNvPr>
          <p:cNvPicPr>
            <a:picLocks noChangeAspect="1"/>
          </p:cNvPicPr>
          <p:nvPr/>
        </p:nvPicPr>
        <p:blipFill>
          <a:blip r:embed="rId3"/>
          <a:stretch>
            <a:fillRect/>
          </a:stretch>
        </p:blipFill>
        <p:spPr>
          <a:xfrm>
            <a:off x="5892421" y="4484822"/>
            <a:ext cx="6299579" cy="1820152"/>
          </a:xfrm>
          <a:prstGeom prst="rect">
            <a:avLst/>
          </a:prstGeom>
        </p:spPr>
      </p:pic>
      <p:pic>
        <p:nvPicPr>
          <p:cNvPr id="16" name="Picture 15" descr="A graph with blue lines&#10;&#10;Description automatically generated">
            <a:extLst>
              <a:ext uri="{FF2B5EF4-FFF2-40B4-BE49-F238E27FC236}">
                <a16:creationId xmlns:a16="http://schemas.microsoft.com/office/drawing/2014/main" id="{837576E8-6B49-447A-A0F3-D13847297BBE}"/>
              </a:ext>
            </a:extLst>
          </p:cNvPr>
          <p:cNvPicPr>
            <a:picLocks noChangeAspect="1"/>
          </p:cNvPicPr>
          <p:nvPr/>
        </p:nvPicPr>
        <p:blipFill>
          <a:blip r:embed="rId4"/>
          <a:stretch>
            <a:fillRect/>
          </a:stretch>
        </p:blipFill>
        <p:spPr>
          <a:xfrm>
            <a:off x="9241810" y="3722155"/>
            <a:ext cx="1959404" cy="1672743"/>
          </a:xfrm>
          <a:prstGeom prst="rect">
            <a:avLst/>
          </a:prstGeom>
          <a:ln w="25400">
            <a:solidFill>
              <a:schemeClr val="tx2">
                <a:lumMod val="75000"/>
                <a:lumOff val="25000"/>
              </a:schemeClr>
            </a:solidFill>
          </a:ln>
        </p:spPr>
      </p:pic>
      <p:sp>
        <p:nvSpPr>
          <p:cNvPr id="18" name="TextBox 17">
            <a:extLst>
              <a:ext uri="{FF2B5EF4-FFF2-40B4-BE49-F238E27FC236}">
                <a16:creationId xmlns:a16="http://schemas.microsoft.com/office/drawing/2014/main" id="{C08A58E7-AEE4-1CAD-A17E-3258B2BE1828}"/>
              </a:ext>
            </a:extLst>
          </p:cNvPr>
          <p:cNvSpPr txBox="1"/>
          <p:nvPr/>
        </p:nvSpPr>
        <p:spPr>
          <a:xfrm>
            <a:off x="6000465" y="5847132"/>
            <a:ext cx="3471080" cy="338554"/>
          </a:xfrm>
          <a:prstGeom prst="rect">
            <a:avLst/>
          </a:prstGeom>
          <a:noFill/>
        </p:spPr>
        <p:txBody>
          <a:bodyPr wrap="square" rtlCol="0">
            <a:spAutoFit/>
          </a:bodyPr>
          <a:lstStyle/>
          <a:p>
            <a:r>
              <a:rPr lang="en-DE" sz="1600" dirty="0">
                <a:solidFill>
                  <a:schemeClr val="bg1"/>
                </a:solidFill>
                <a:latin typeface="Times New Roman" panose="02020603050405020304" pitchFamily="18" charset="0"/>
                <a:cs typeface="Times New Roman" panose="02020603050405020304" pitchFamily="18" charset="0"/>
              </a:rPr>
              <a:t>H2 from Dame+2001 </a:t>
            </a:r>
          </a:p>
        </p:txBody>
      </p:sp>
      <p:sp>
        <p:nvSpPr>
          <p:cNvPr id="20" name="TextBox 19">
            <a:extLst>
              <a:ext uri="{FF2B5EF4-FFF2-40B4-BE49-F238E27FC236}">
                <a16:creationId xmlns:a16="http://schemas.microsoft.com/office/drawing/2014/main" id="{67810029-E9DC-77F6-14CB-725D0EA2054D}"/>
              </a:ext>
            </a:extLst>
          </p:cNvPr>
          <p:cNvSpPr txBox="1"/>
          <p:nvPr/>
        </p:nvSpPr>
        <p:spPr>
          <a:xfrm>
            <a:off x="603274" y="1988728"/>
            <a:ext cx="2632452" cy="287771"/>
          </a:xfrm>
          <a:prstGeom prst="rect">
            <a:avLst/>
          </a:prstGeom>
          <a:noFill/>
          <a:ln w="38100">
            <a:solidFill>
              <a:srgbClr val="C00000"/>
            </a:solidFill>
          </a:ln>
        </p:spPr>
        <p:txBody>
          <a:bodyPr wrap="none" rtlCol="0">
            <a:spAutoFit/>
          </a:bodyPr>
          <a:lstStyle/>
          <a:p>
            <a:r>
              <a:rPr lang="en-DE" sz="1270" b="1" dirty="0">
                <a:solidFill>
                  <a:srgbClr val="002060"/>
                </a:solidFill>
                <a:latin typeface="Times New Roman" panose="02020603050405020304" pitchFamily="18" charset="0"/>
                <a:cs typeface="Times New Roman" panose="02020603050405020304" pitchFamily="18" charset="0"/>
              </a:rPr>
              <a:t>HAWC Collaboration, Nature 2024</a:t>
            </a:r>
          </a:p>
        </p:txBody>
      </p:sp>
      <p:pic>
        <p:nvPicPr>
          <p:cNvPr id="23" name="Picture 22">
            <a:extLst>
              <a:ext uri="{FF2B5EF4-FFF2-40B4-BE49-F238E27FC236}">
                <a16:creationId xmlns:a16="http://schemas.microsoft.com/office/drawing/2014/main" id="{25E43020-BA69-5D9A-DEA7-D0982E6389F0}"/>
              </a:ext>
            </a:extLst>
          </p:cNvPr>
          <p:cNvPicPr>
            <a:picLocks noChangeAspect="1"/>
          </p:cNvPicPr>
          <p:nvPr/>
        </p:nvPicPr>
        <p:blipFill>
          <a:blip r:embed="rId5"/>
          <a:stretch>
            <a:fillRect/>
          </a:stretch>
        </p:blipFill>
        <p:spPr>
          <a:xfrm>
            <a:off x="6348571" y="3213903"/>
            <a:ext cx="1479208" cy="246535"/>
          </a:xfrm>
          <a:prstGeom prst="rect">
            <a:avLst/>
          </a:prstGeom>
        </p:spPr>
      </p:pic>
      <p:pic>
        <p:nvPicPr>
          <p:cNvPr id="24" name="Picture 23">
            <a:extLst>
              <a:ext uri="{FF2B5EF4-FFF2-40B4-BE49-F238E27FC236}">
                <a16:creationId xmlns:a16="http://schemas.microsoft.com/office/drawing/2014/main" id="{20B3FD02-C595-9128-32C3-53D13999D412}"/>
              </a:ext>
            </a:extLst>
          </p:cNvPr>
          <p:cNvPicPr>
            <a:picLocks noChangeAspect="1"/>
          </p:cNvPicPr>
          <p:nvPr/>
        </p:nvPicPr>
        <p:blipFill>
          <a:blip r:embed="rId6"/>
          <a:stretch>
            <a:fillRect/>
          </a:stretch>
        </p:blipFill>
        <p:spPr>
          <a:xfrm>
            <a:off x="8189532" y="3187318"/>
            <a:ext cx="1470646" cy="273120"/>
          </a:xfrm>
          <a:prstGeom prst="rect">
            <a:avLst/>
          </a:prstGeom>
        </p:spPr>
      </p:pic>
      <p:pic>
        <p:nvPicPr>
          <p:cNvPr id="25" name="Picture 24">
            <a:extLst>
              <a:ext uri="{FF2B5EF4-FFF2-40B4-BE49-F238E27FC236}">
                <a16:creationId xmlns:a16="http://schemas.microsoft.com/office/drawing/2014/main" id="{497824C6-2C8A-470A-1292-3F99C595724C}"/>
              </a:ext>
            </a:extLst>
          </p:cNvPr>
          <p:cNvPicPr>
            <a:picLocks noChangeAspect="1"/>
          </p:cNvPicPr>
          <p:nvPr/>
        </p:nvPicPr>
        <p:blipFill>
          <a:blip r:embed="rId7"/>
          <a:stretch>
            <a:fillRect/>
          </a:stretch>
        </p:blipFill>
        <p:spPr>
          <a:xfrm>
            <a:off x="8189531" y="90990"/>
            <a:ext cx="1959404" cy="236851"/>
          </a:xfrm>
          <a:prstGeom prst="rect">
            <a:avLst/>
          </a:prstGeom>
        </p:spPr>
      </p:pic>
      <p:pic>
        <p:nvPicPr>
          <p:cNvPr id="26" name="Picture 25">
            <a:extLst>
              <a:ext uri="{FF2B5EF4-FFF2-40B4-BE49-F238E27FC236}">
                <a16:creationId xmlns:a16="http://schemas.microsoft.com/office/drawing/2014/main" id="{7DB77A75-ACB5-7449-63D0-D3091B490009}"/>
              </a:ext>
            </a:extLst>
          </p:cNvPr>
          <p:cNvPicPr>
            <a:picLocks noChangeAspect="1"/>
          </p:cNvPicPr>
          <p:nvPr/>
        </p:nvPicPr>
        <p:blipFill>
          <a:blip r:embed="rId8"/>
          <a:stretch>
            <a:fillRect/>
          </a:stretch>
        </p:blipFill>
        <p:spPr>
          <a:xfrm>
            <a:off x="8422133" y="3524277"/>
            <a:ext cx="646557" cy="222254"/>
          </a:xfrm>
          <a:prstGeom prst="rect">
            <a:avLst/>
          </a:prstGeom>
        </p:spPr>
      </p:pic>
      <p:pic>
        <p:nvPicPr>
          <p:cNvPr id="27" name="Picture 26">
            <a:extLst>
              <a:ext uri="{FF2B5EF4-FFF2-40B4-BE49-F238E27FC236}">
                <a16:creationId xmlns:a16="http://schemas.microsoft.com/office/drawing/2014/main" id="{698E223E-73BE-6C66-6ECB-F7A137C06129}"/>
              </a:ext>
            </a:extLst>
          </p:cNvPr>
          <p:cNvPicPr>
            <a:picLocks noChangeAspect="1"/>
          </p:cNvPicPr>
          <p:nvPr/>
        </p:nvPicPr>
        <p:blipFill>
          <a:blip r:embed="rId9"/>
          <a:stretch>
            <a:fillRect/>
          </a:stretch>
        </p:blipFill>
        <p:spPr>
          <a:xfrm>
            <a:off x="6795032" y="3499995"/>
            <a:ext cx="493070" cy="246535"/>
          </a:xfrm>
          <a:prstGeom prst="rect">
            <a:avLst/>
          </a:prstGeom>
        </p:spPr>
      </p:pic>
      <p:pic>
        <p:nvPicPr>
          <p:cNvPr id="6" name="Picture 1" descr="page11image36183152">
            <a:extLst>
              <a:ext uri="{FF2B5EF4-FFF2-40B4-BE49-F238E27FC236}">
                <a16:creationId xmlns:a16="http://schemas.microsoft.com/office/drawing/2014/main" id="{41C871E5-F1AD-9550-876E-5270C23EA4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7381" y="2340107"/>
            <a:ext cx="4250557" cy="4436837"/>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descr="page11image35256960">
            <a:extLst>
              <a:ext uri="{FF2B5EF4-FFF2-40B4-BE49-F238E27FC236}">
                <a16:creationId xmlns:a16="http://schemas.microsoft.com/office/drawing/2014/main" id="{A79693AA-1705-0752-761B-84655E19E5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7137400" cy="127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age11image35249888">
            <a:extLst>
              <a:ext uri="{FF2B5EF4-FFF2-40B4-BE49-F238E27FC236}">
                <a16:creationId xmlns:a16="http://schemas.microsoft.com/office/drawing/2014/main" id="{FD63AAE8-79D8-2794-48DB-555AF2AC29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2700" cy="8826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age11image35256960">
            <a:extLst>
              <a:ext uri="{FF2B5EF4-FFF2-40B4-BE49-F238E27FC236}">
                <a16:creationId xmlns:a16="http://schemas.microsoft.com/office/drawing/2014/main" id="{23A4713C-81C6-186C-0BC7-9495C3ABF1E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71374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8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00">
            <a:alpha val="15753"/>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D8710-A914-B272-6E92-3150C90E79F9}"/>
              </a:ext>
            </a:extLst>
          </p:cNvPr>
          <p:cNvSpPr>
            <a:spLocks noGrp="1"/>
          </p:cNvSpPr>
          <p:nvPr>
            <p:ph type="title"/>
          </p:nvPr>
        </p:nvSpPr>
        <p:spPr>
          <a:xfrm>
            <a:off x="6395265" y="100332"/>
            <a:ext cx="5718130" cy="1279780"/>
          </a:xfrm>
        </p:spPr>
        <p:txBody>
          <a:bodyPr>
            <a:normAutofit/>
          </a:bodyPr>
          <a:lstStyle/>
          <a:p>
            <a:r>
              <a:rPr lang="en-DE" sz="3600" dirty="0">
                <a:solidFill>
                  <a:srgbClr val="C00000"/>
                </a:solidFill>
                <a:latin typeface="Gill Sans Ultra Bold" panose="020B0A02020104020203" pitchFamily="34" charset="77"/>
              </a:rPr>
              <a:t>V4641 Sgr with </a:t>
            </a:r>
            <a:br>
              <a:rPr lang="en-DE" sz="3600" dirty="0">
                <a:solidFill>
                  <a:srgbClr val="C00000"/>
                </a:solidFill>
                <a:latin typeface="Gill Sans Ultra Bold" panose="020B0A02020104020203" pitchFamily="34" charset="77"/>
              </a:rPr>
            </a:br>
            <a:r>
              <a:rPr lang="en-DE" sz="3600" dirty="0">
                <a:solidFill>
                  <a:srgbClr val="C00000"/>
                </a:solidFill>
                <a:latin typeface="Gill Sans Ultra Bold" panose="020B0A02020104020203" pitchFamily="34" charset="77"/>
              </a:rPr>
              <a:t>HESS and LHAASO</a:t>
            </a:r>
          </a:p>
        </p:txBody>
      </p:sp>
      <p:pic>
        <p:nvPicPr>
          <p:cNvPr id="5" name="Content Placeholder 4" descr="A screenshot of a computer screen&#10;&#10;Description automatically generated">
            <a:extLst>
              <a:ext uri="{FF2B5EF4-FFF2-40B4-BE49-F238E27FC236}">
                <a16:creationId xmlns:a16="http://schemas.microsoft.com/office/drawing/2014/main" id="{970C3020-A318-8188-4D81-00ECFB6824DA}"/>
              </a:ext>
            </a:extLst>
          </p:cNvPr>
          <p:cNvPicPr>
            <a:picLocks noGrp="1" noChangeAspect="1"/>
          </p:cNvPicPr>
          <p:nvPr>
            <p:ph idx="1"/>
          </p:nvPr>
        </p:nvPicPr>
        <p:blipFill>
          <a:blip r:embed="rId2"/>
          <a:stretch>
            <a:fillRect/>
          </a:stretch>
        </p:blipFill>
        <p:spPr>
          <a:xfrm>
            <a:off x="4407322" y="1263627"/>
            <a:ext cx="4768045" cy="4980550"/>
          </a:xfrm>
        </p:spPr>
      </p:pic>
      <p:pic>
        <p:nvPicPr>
          <p:cNvPr id="9" name="Picture 8">
            <a:extLst>
              <a:ext uri="{FF2B5EF4-FFF2-40B4-BE49-F238E27FC236}">
                <a16:creationId xmlns:a16="http://schemas.microsoft.com/office/drawing/2014/main" id="{9D980E20-F21E-752E-5E2D-850897A25E8A}"/>
              </a:ext>
            </a:extLst>
          </p:cNvPr>
          <p:cNvPicPr>
            <a:picLocks noChangeAspect="1"/>
          </p:cNvPicPr>
          <p:nvPr/>
        </p:nvPicPr>
        <p:blipFill>
          <a:blip r:embed="rId3"/>
          <a:stretch>
            <a:fillRect/>
          </a:stretch>
        </p:blipFill>
        <p:spPr>
          <a:xfrm>
            <a:off x="0" y="100332"/>
            <a:ext cx="4335008" cy="3328668"/>
          </a:xfrm>
          <a:prstGeom prst="rect">
            <a:avLst/>
          </a:prstGeom>
        </p:spPr>
      </p:pic>
      <p:sp>
        <p:nvSpPr>
          <p:cNvPr id="10" name="TextBox 9">
            <a:extLst>
              <a:ext uri="{FF2B5EF4-FFF2-40B4-BE49-F238E27FC236}">
                <a16:creationId xmlns:a16="http://schemas.microsoft.com/office/drawing/2014/main" id="{638DDDDF-E24A-76FA-2E2E-8C589E0A1938}"/>
              </a:ext>
            </a:extLst>
          </p:cNvPr>
          <p:cNvSpPr txBox="1"/>
          <p:nvPr/>
        </p:nvSpPr>
        <p:spPr>
          <a:xfrm>
            <a:off x="2529184" y="2181325"/>
            <a:ext cx="1175002" cy="400110"/>
          </a:xfrm>
          <a:prstGeom prst="rect">
            <a:avLst/>
          </a:prstGeom>
          <a:noFill/>
        </p:spPr>
        <p:txBody>
          <a:bodyPr wrap="none" rtlCol="0">
            <a:spAutoFit/>
          </a:bodyPr>
          <a:lstStyle/>
          <a:p>
            <a:r>
              <a:rPr lang="en-DE" sz="2000" b="1" dirty="0">
                <a:solidFill>
                  <a:srgbClr val="C00000"/>
                </a:solidFill>
              </a:rPr>
              <a:t>800 TeV !</a:t>
            </a:r>
          </a:p>
        </p:txBody>
      </p:sp>
      <p:pic>
        <p:nvPicPr>
          <p:cNvPr id="11" name="Picture 10">
            <a:extLst>
              <a:ext uri="{FF2B5EF4-FFF2-40B4-BE49-F238E27FC236}">
                <a16:creationId xmlns:a16="http://schemas.microsoft.com/office/drawing/2014/main" id="{6921CCF6-B201-05B2-19D8-A18AAD5501FC}"/>
              </a:ext>
            </a:extLst>
          </p:cNvPr>
          <p:cNvPicPr>
            <a:picLocks noChangeAspect="1"/>
          </p:cNvPicPr>
          <p:nvPr/>
        </p:nvPicPr>
        <p:blipFill>
          <a:blip r:embed="rId4"/>
          <a:stretch>
            <a:fillRect/>
          </a:stretch>
        </p:blipFill>
        <p:spPr>
          <a:xfrm>
            <a:off x="8870625" y="2097037"/>
            <a:ext cx="3242770" cy="2600483"/>
          </a:xfrm>
          <a:prstGeom prst="rect">
            <a:avLst/>
          </a:prstGeom>
        </p:spPr>
      </p:pic>
      <p:pic>
        <p:nvPicPr>
          <p:cNvPr id="12" name="Picture 11">
            <a:extLst>
              <a:ext uri="{FF2B5EF4-FFF2-40B4-BE49-F238E27FC236}">
                <a16:creationId xmlns:a16="http://schemas.microsoft.com/office/drawing/2014/main" id="{DF0699A4-9BCD-2D6C-00B7-F3AFC47A6F2B}"/>
              </a:ext>
            </a:extLst>
          </p:cNvPr>
          <p:cNvPicPr>
            <a:picLocks noChangeAspect="1"/>
          </p:cNvPicPr>
          <p:nvPr/>
        </p:nvPicPr>
        <p:blipFill>
          <a:blip r:embed="rId5"/>
          <a:stretch>
            <a:fillRect/>
          </a:stretch>
        </p:blipFill>
        <p:spPr>
          <a:xfrm>
            <a:off x="630061" y="3442648"/>
            <a:ext cx="3073081" cy="3234822"/>
          </a:xfrm>
          <a:prstGeom prst="rect">
            <a:avLst/>
          </a:prstGeom>
        </p:spPr>
      </p:pic>
      <p:sp>
        <p:nvSpPr>
          <p:cNvPr id="13" name="TextBox 12">
            <a:extLst>
              <a:ext uri="{FF2B5EF4-FFF2-40B4-BE49-F238E27FC236}">
                <a16:creationId xmlns:a16="http://schemas.microsoft.com/office/drawing/2014/main" id="{E6A50FF4-0890-C496-9629-7A3CC97C8579}"/>
              </a:ext>
            </a:extLst>
          </p:cNvPr>
          <p:cNvSpPr txBox="1"/>
          <p:nvPr/>
        </p:nvSpPr>
        <p:spPr>
          <a:xfrm>
            <a:off x="6963495" y="3126146"/>
            <a:ext cx="2116967" cy="307777"/>
          </a:xfrm>
          <a:prstGeom prst="rect">
            <a:avLst/>
          </a:prstGeom>
          <a:noFill/>
        </p:spPr>
        <p:txBody>
          <a:bodyPr wrap="square" rtlCol="0">
            <a:spAutoFit/>
          </a:bodyPr>
          <a:lstStyle/>
          <a:p>
            <a:r>
              <a:rPr lang="en-DE" sz="1400" dirty="0">
                <a:solidFill>
                  <a:schemeClr val="bg1"/>
                </a:solidFill>
                <a:highlight>
                  <a:srgbClr val="008000"/>
                </a:highlight>
                <a:latin typeface="Gill Sans MT" panose="020B0502020104020203" pitchFamily="34" charset="77"/>
              </a:rPr>
              <a:t>HAWC contours</a:t>
            </a:r>
          </a:p>
        </p:txBody>
      </p:sp>
      <p:sp>
        <p:nvSpPr>
          <p:cNvPr id="16" name="TextBox 15">
            <a:extLst>
              <a:ext uri="{FF2B5EF4-FFF2-40B4-BE49-F238E27FC236}">
                <a16:creationId xmlns:a16="http://schemas.microsoft.com/office/drawing/2014/main" id="{67D0BD7E-C0C2-3FA9-DDB8-A9AB720E4520}"/>
              </a:ext>
            </a:extLst>
          </p:cNvPr>
          <p:cNvSpPr txBox="1"/>
          <p:nvPr/>
        </p:nvSpPr>
        <p:spPr>
          <a:xfrm>
            <a:off x="954970" y="370890"/>
            <a:ext cx="1152880" cy="276999"/>
          </a:xfrm>
          <a:prstGeom prst="rect">
            <a:avLst/>
          </a:prstGeom>
          <a:noFill/>
        </p:spPr>
        <p:txBody>
          <a:bodyPr wrap="none" rtlCol="0">
            <a:spAutoFit/>
          </a:bodyPr>
          <a:lstStyle/>
          <a:p>
            <a:r>
              <a:rPr lang="en-DE" sz="1200" dirty="0">
                <a:latin typeface="Times New Roman" panose="02020603050405020304" pitchFamily="18" charset="0"/>
                <a:cs typeface="Times New Roman" panose="02020603050405020304" pitchFamily="18" charset="0"/>
              </a:rPr>
              <a:t>LHAASO 2024</a:t>
            </a:r>
          </a:p>
        </p:txBody>
      </p:sp>
      <p:sp>
        <p:nvSpPr>
          <p:cNvPr id="17" name="TextBox 16">
            <a:extLst>
              <a:ext uri="{FF2B5EF4-FFF2-40B4-BE49-F238E27FC236}">
                <a16:creationId xmlns:a16="http://schemas.microsoft.com/office/drawing/2014/main" id="{93669D94-304B-6E57-CB6A-7B4C017CA2BC}"/>
              </a:ext>
            </a:extLst>
          </p:cNvPr>
          <p:cNvSpPr txBox="1"/>
          <p:nvPr/>
        </p:nvSpPr>
        <p:spPr>
          <a:xfrm>
            <a:off x="630061" y="3152001"/>
            <a:ext cx="1152880" cy="276999"/>
          </a:xfrm>
          <a:prstGeom prst="rect">
            <a:avLst/>
          </a:prstGeom>
          <a:noFill/>
        </p:spPr>
        <p:txBody>
          <a:bodyPr wrap="none" rtlCol="0">
            <a:spAutoFit/>
          </a:bodyPr>
          <a:lstStyle/>
          <a:p>
            <a:r>
              <a:rPr lang="en-DE" sz="1200" dirty="0">
                <a:latin typeface="Times New Roman" panose="02020603050405020304" pitchFamily="18" charset="0"/>
                <a:cs typeface="Times New Roman" panose="02020603050405020304" pitchFamily="18" charset="0"/>
              </a:rPr>
              <a:t>LHAASO 2024</a:t>
            </a:r>
          </a:p>
        </p:txBody>
      </p:sp>
      <p:sp>
        <p:nvSpPr>
          <p:cNvPr id="18" name="TextBox 17">
            <a:extLst>
              <a:ext uri="{FF2B5EF4-FFF2-40B4-BE49-F238E27FC236}">
                <a16:creationId xmlns:a16="http://schemas.microsoft.com/office/drawing/2014/main" id="{6F67D276-E00A-EC02-8EF2-461EC7CCFB0E}"/>
              </a:ext>
            </a:extLst>
          </p:cNvPr>
          <p:cNvSpPr txBox="1"/>
          <p:nvPr/>
        </p:nvSpPr>
        <p:spPr>
          <a:xfrm>
            <a:off x="5979923" y="5961117"/>
            <a:ext cx="7227495" cy="461665"/>
          </a:xfrm>
          <a:prstGeom prst="rect">
            <a:avLst/>
          </a:prstGeom>
          <a:noFill/>
        </p:spPr>
        <p:txBody>
          <a:bodyPr wrap="square" rtlCol="0">
            <a:spAutoFit/>
          </a:bodyPr>
          <a:lstStyle/>
          <a:p>
            <a:r>
              <a:rPr lang="en-DE" sz="2400" dirty="0">
                <a:solidFill>
                  <a:srgbClr val="C00000"/>
                </a:solidFill>
                <a:latin typeface="Gill Sans Ultra Bold" panose="020B0A02020104020203" pitchFamily="34" charset="77"/>
              </a:rPr>
              <a:t>Photon energies close to 1PeV!</a:t>
            </a:r>
          </a:p>
        </p:txBody>
      </p:sp>
    </p:spTree>
    <p:extLst>
      <p:ext uri="{BB962C8B-B14F-4D97-AF65-F5344CB8AC3E}">
        <p14:creationId xmlns:p14="http://schemas.microsoft.com/office/powerpoint/2010/main" val="3614591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alpha val="16167"/>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0B1CA-6424-79B5-98C4-24F161C7C707}"/>
              </a:ext>
            </a:extLst>
          </p:cNvPr>
          <p:cNvSpPr>
            <a:spLocks noGrp="1"/>
          </p:cNvSpPr>
          <p:nvPr>
            <p:ph type="title"/>
          </p:nvPr>
        </p:nvSpPr>
        <p:spPr>
          <a:xfrm>
            <a:off x="564107" y="0"/>
            <a:ext cx="11627893" cy="1325563"/>
          </a:xfrm>
        </p:spPr>
        <p:txBody>
          <a:bodyPr>
            <a:normAutofit/>
          </a:bodyPr>
          <a:lstStyle/>
          <a:p>
            <a:r>
              <a:rPr lang="en-DE" sz="3600" dirty="0">
                <a:solidFill>
                  <a:srgbClr val="C00000"/>
                </a:solidFill>
                <a:latin typeface="Gill Sans Ultra Bold" panose="020B0A02020104020203" pitchFamily="34" charset="77"/>
              </a:rPr>
              <a:t>Observations &amp; Observational Proposal </a:t>
            </a:r>
          </a:p>
        </p:txBody>
      </p:sp>
      <p:sp>
        <p:nvSpPr>
          <p:cNvPr id="3" name="Content Placeholder 2">
            <a:extLst>
              <a:ext uri="{FF2B5EF4-FFF2-40B4-BE49-F238E27FC236}">
                <a16:creationId xmlns:a16="http://schemas.microsoft.com/office/drawing/2014/main" id="{9398A393-ABFD-154C-516E-3F48518F8770}"/>
              </a:ext>
            </a:extLst>
          </p:cNvPr>
          <p:cNvSpPr>
            <a:spLocks noGrp="1"/>
          </p:cNvSpPr>
          <p:nvPr>
            <p:ph sz="half" idx="1"/>
          </p:nvPr>
        </p:nvSpPr>
        <p:spPr>
          <a:xfrm>
            <a:off x="660779" y="1381585"/>
            <a:ext cx="5181600" cy="4937327"/>
          </a:xfrm>
        </p:spPr>
        <p:txBody>
          <a:bodyPr>
            <a:normAutofit fontScale="77500" lnSpcReduction="20000"/>
          </a:bodyPr>
          <a:lstStyle/>
          <a:p>
            <a:pPr marL="0" indent="0">
              <a:buNone/>
            </a:pPr>
            <a:r>
              <a:rPr lang="en-DE" b="1" dirty="0"/>
              <a:t>  </a:t>
            </a:r>
            <a:r>
              <a:rPr lang="en-DE" sz="3600" b="1" dirty="0">
                <a:solidFill>
                  <a:srgbClr val="C00000"/>
                </a:solidFill>
                <a:latin typeface="Gill Sans MT" panose="020B0502020104020203" pitchFamily="34" charset="77"/>
              </a:rPr>
              <a:t>X-rays </a:t>
            </a:r>
            <a:endParaRPr lang="en-DE" sz="3600" dirty="0">
              <a:solidFill>
                <a:srgbClr val="C00000"/>
              </a:solidFill>
              <a:latin typeface="Gill Sans MT" panose="020B0502020104020203" pitchFamily="34" charset="77"/>
            </a:endParaRPr>
          </a:p>
          <a:p>
            <a:pPr marL="0" indent="0">
              <a:buNone/>
            </a:pPr>
            <a:endParaRPr lang="en-DE" dirty="0"/>
          </a:p>
          <a:p>
            <a:r>
              <a:rPr lang="en-GB" b="0" i="0" u="none" strike="noStrike" dirty="0">
                <a:effectLst/>
                <a:latin typeface="Gill Sans MT" panose="020B0502020104020203" pitchFamily="34" charset="77"/>
              </a:rPr>
              <a:t>MAXI/GSC announcement of renew BH activity  </a:t>
            </a:r>
            <a:r>
              <a:rPr lang="en-GB" b="0" i="0" u="none" strike="noStrike" dirty="0" err="1">
                <a:effectLst/>
                <a:latin typeface="Gill Sans MT" panose="020B0502020104020203" pitchFamily="34" charset="77"/>
              </a:rPr>
              <a:t>AteL</a:t>
            </a:r>
            <a:r>
              <a:rPr lang="en-GB" b="0" i="0" u="none" strike="noStrike" dirty="0">
                <a:effectLst/>
                <a:latin typeface="Gill Sans MT" panose="020B0502020104020203" pitchFamily="34" charset="77"/>
              </a:rPr>
              <a:t> #16804</a:t>
            </a:r>
          </a:p>
          <a:p>
            <a:endParaRPr lang="en-GB" b="0" i="0" u="none" strike="noStrike" dirty="0">
              <a:effectLst/>
              <a:latin typeface="Gill Sans MT" panose="020B0502020104020203" pitchFamily="34" charset="77"/>
            </a:endParaRPr>
          </a:p>
          <a:p>
            <a:r>
              <a:rPr lang="en-GB" b="0" i="0" u="none" strike="noStrike" dirty="0">
                <a:effectLst/>
                <a:latin typeface="Gill Sans MT" panose="020B0502020104020203" pitchFamily="34" charset="77"/>
              </a:rPr>
              <a:t>INTEGRAL  </a:t>
            </a:r>
            <a:r>
              <a:rPr lang="en-GB" b="0" i="0" u="none" strike="noStrike" dirty="0" err="1">
                <a:effectLst/>
                <a:latin typeface="Gill Sans MT" panose="020B0502020104020203" pitchFamily="34" charset="77"/>
              </a:rPr>
              <a:t>obs</a:t>
            </a:r>
            <a:r>
              <a:rPr lang="en-GB" b="0" i="0" u="none" strike="noStrike" dirty="0">
                <a:effectLst/>
                <a:latin typeface="Gill Sans MT" panose="020B0502020104020203" pitchFamily="34" charset="77"/>
              </a:rPr>
              <a:t> from 2024-09-07 at 16:44 until 2024-09-08 at 22:16 UTC. </a:t>
            </a:r>
            <a:r>
              <a:rPr lang="en-GB" b="0" i="0" u="none" strike="noStrike" dirty="0" err="1">
                <a:effectLst/>
                <a:latin typeface="Gill Sans MT" panose="020B0502020104020203" pitchFamily="34" charset="77"/>
              </a:rPr>
              <a:t>AteL</a:t>
            </a:r>
            <a:r>
              <a:rPr lang="en-GB" b="0" i="0" u="none" strike="noStrike" dirty="0">
                <a:effectLst/>
                <a:latin typeface="Gill Sans MT" panose="020B0502020104020203" pitchFamily="34" charset="77"/>
              </a:rPr>
              <a:t> #16881</a:t>
            </a:r>
            <a:endParaRPr lang="en-GB" b="0" i="0" u="none" strike="noStrike" dirty="0">
              <a:effectLst/>
              <a:latin typeface="Gill Sans MT" panose="020B0502020104020203" pitchFamily="34" charset="77"/>
              <a:hlinkClick r:id="rId2">
                <a:extLst>
                  <a:ext uri="{A12FA001-AC4F-418D-AE19-62706E023703}">
                    <ahyp:hlinkClr xmlns:ahyp="http://schemas.microsoft.com/office/drawing/2018/hyperlinkcolor" val="tx"/>
                  </a:ext>
                </a:extLst>
              </a:hlinkClick>
            </a:endParaRPr>
          </a:p>
          <a:p>
            <a:pPr marL="0" indent="0">
              <a:buNone/>
            </a:pPr>
            <a:endParaRPr lang="en-GB" b="0" i="0" u="none" strike="noStrike" dirty="0">
              <a:effectLst/>
              <a:latin typeface="Gill Sans MT" panose="020B0502020104020203" pitchFamily="34" charset="77"/>
            </a:endParaRPr>
          </a:p>
          <a:p>
            <a:r>
              <a:rPr lang="en-DE" dirty="0">
                <a:latin typeface="Gill Sans MT" panose="020B0502020104020203" pitchFamily="34" charset="77"/>
              </a:rPr>
              <a:t>XRISM (ToO 12 ks on </a:t>
            </a:r>
            <a:r>
              <a:rPr lang="en-GB" b="0" i="0" u="none" strike="noStrike" dirty="0">
                <a:effectLst/>
                <a:latin typeface="Gill Sans MT" panose="020B0502020104020203" pitchFamily="34" charset="77"/>
              </a:rPr>
              <a:t>2024-09-07 </a:t>
            </a:r>
            <a:r>
              <a:rPr lang="en-DE" b="0" i="0" u="none" strike="noStrike" dirty="0">
                <a:effectLst/>
                <a:latin typeface="Gill Sans MT" panose="020B0502020104020203" pitchFamily="34" charset="77"/>
              </a:rPr>
              <a:t>covering</a:t>
            </a:r>
            <a:r>
              <a:rPr lang="en-DE" dirty="0">
                <a:latin typeface="Gill Sans MT" panose="020B0502020104020203" pitchFamily="34" charset="77"/>
              </a:rPr>
              <a:t> 60% UHE emission)</a:t>
            </a:r>
          </a:p>
          <a:p>
            <a:endParaRPr lang="en-DE" dirty="0"/>
          </a:p>
          <a:p>
            <a:r>
              <a:rPr lang="en-DE" dirty="0">
                <a:latin typeface="Gill Sans MT" panose="020B0502020104020203" pitchFamily="34" charset="77"/>
              </a:rPr>
              <a:t>Nustar proposal  (P.I. Kaya and Naomi)</a:t>
            </a:r>
            <a:endParaRPr lang="en-DE" dirty="0"/>
          </a:p>
          <a:p>
            <a:r>
              <a:rPr lang="en-DE" dirty="0">
                <a:latin typeface="Gill Sans MT" panose="020B0502020104020203" pitchFamily="34" charset="77"/>
              </a:rPr>
              <a:t>Chandra proposal  (P.I. Kaya and Naomi)</a:t>
            </a:r>
          </a:p>
          <a:p>
            <a:endParaRPr lang="en-DE" dirty="0"/>
          </a:p>
          <a:p>
            <a:endParaRPr lang="en-DE" dirty="0"/>
          </a:p>
          <a:p>
            <a:endParaRPr lang="en-DE" dirty="0"/>
          </a:p>
        </p:txBody>
      </p:sp>
      <p:sp>
        <p:nvSpPr>
          <p:cNvPr id="4" name="Content Placeholder 3">
            <a:extLst>
              <a:ext uri="{FF2B5EF4-FFF2-40B4-BE49-F238E27FC236}">
                <a16:creationId xmlns:a16="http://schemas.microsoft.com/office/drawing/2014/main" id="{11C59713-03AA-5EB6-3064-58BA383E2C31}"/>
              </a:ext>
            </a:extLst>
          </p:cNvPr>
          <p:cNvSpPr>
            <a:spLocks noGrp="1"/>
          </p:cNvSpPr>
          <p:nvPr>
            <p:ph sz="half" idx="2"/>
          </p:nvPr>
        </p:nvSpPr>
        <p:spPr>
          <a:xfrm>
            <a:off x="6096000" y="1431175"/>
            <a:ext cx="5974483" cy="4833145"/>
          </a:xfrm>
        </p:spPr>
        <p:txBody>
          <a:bodyPr>
            <a:normAutofit fontScale="77500" lnSpcReduction="20000"/>
          </a:bodyPr>
          <a:lstStyle/>
          <a:p>
            <a:r>
              <a:rPr lang="en-DE" sz="3600" b="1" dirty="0">
                <a:solidFill>
                  <a:srgbClr val="C00000"/>
                </a:solidFill>
                <a:latin typeface="Gill Sans MT" panose="020B0502020104020203" pitchFamily="34" charset="77"/>
              </a:rPr>
              <a:t>Radio Observations</a:t>
            </a:r>
          </a:p>
          <a:p>
            <a:endParaRPr lang="en-DE" b="1" i="0" u="none" strike="noStrike" dirty="0">
              <a:solidFill>
                <a:srgbClr val="222222"/>
              </a:solidFill>
              <a:effectLst/>
              <a:latin typeface="Gill Sans MT" panose="020B0502020104020203" pitchFamily="34" charset="77"/>
            </a:endParaRPr>
          </a:p>
          <a:p>
            <a:r>
              <a:rPr lang="en-GB" b="0" i="0" u="none" strike="noStrike" dirty="0">
                <a:solidFill>
                  <a:srgbClr val="222222"/>
                </a:solidFill>
                <a:effectLst/>
                <a:latin typeface="Gill Sans MT" panose="020B0502020104020203" pitchFamily="34" charset="77"/>
              </a:rPr>
              <a:t>Observations with APEX (P.I.  Eduardo, Daniel)</a:t>
            </a:r>
          </a:p>
          <a:p>
            <a:endParaRPr lang="en-GB" dirty="0">
              <a:solidFill>
                <a:srgbClr val="222222"/>
              </a:solidFill>
              <a:latin typeface="Gill Sans MT" panose="020B0502020104020203" pitchFamily="34" charset="77"/>
            </a:endParaRPr>
          </a:p>
          <a:p>
            <a:r>
              <a:rPr lang="en-GB" dirty="0">
                <a:solidFill>
                  <a:srgbClr val="222222"/>
                </a:solidFill>
                <a:latin typeface="Gill Sans MT" panose="020B0502020104020203" pitchFamily="34" charset="77"/>
              </a:rPr>
              <a:t>Observations with </a:t>
            </a:r>
            <a:r>
              <a:rPr lang="en-GB" dirty="0" err="1">
                <a:solidFill>
                  <a:srgbClr val="222222"/>
                </a:solidFill>
                <a:latin typeface="Gill Sans MT" panose="020B0502020104020203" pitchFamily="34" charset="77"/>
              </a:rPr>
              <a:t>Nobeyama</a:t>
            </a:r>
            <a:r>
              <a:rPr lang="en-GB" dirty="0">
                <a:solidFill>
                  <a:srgbClr val="222222"/>
                </a:solidFill>
                <a:latin typeface="Gill Sans MT" panose="020B0502020104020203" pitchFamily="34" charset="77"/>
              </a:rPr>
              <a:t> (P.I. Naomi)</a:t>
            </a:r>
          </a:p>
          <a:p>
            <a:endParaRPr lang="en-GB" b="0" i="0" u="none" strike="noStrike" dirty="0">
              <a:solidFill>
                <a:srgbClr val="222222"/>
              </a:solidFill>
              <a:effectLst/>
              <a:latin typeface="Gill Sans MT" panose="020B0502020104020203" pitchFamily="34" charset="77"/>
            </a:endParaRPr>
          </a:p>
        </p:txBody>
      </p:sp>
    </p:spTree>
    <p:extLst>
      <p:ext uri="{BB962C8B-B14F-4D97-AF65-F5344CB8AC3E}">
        <p14:creationId xmlns:p14="http://schemas.microsoft.com/office/powerpoint/2010/main" val="11186175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descr="HAWC Collaboration">
            <a:extLst>
              <a:ext uri="{FF2B5EF4-FFF2-40B4-BE49-F238E27FC236}">
                <a16:creationId xmlns:a16="http://schemas.microsoft.com/office/drawing/2014/main" id="{BDD65405-AADA-55E9-FF68-E867B2078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734" r="-2" b="4732"/>
          <a:stretch/>
        </p:blipFill>
        <p:spPr bwMode="auto">
          <a:xfrm>
            <a:off x="4847442" y="607819"/>
            <a:ext cx="7344558" cy="6250183"/>
          </a:xfrm>
          <a:custGeom>
            <a:avLst/>
            <a:gdLst/>
            <a:ahLst/>
            <a:cxnLst/>
            <a:rect l="l" t="t" r="r" b="b"/>
            <a:pathLst>
              <a:path w="7344558" h="6250183">
                <a:moveTo>
                  <a:pt x="293255" y="12"/>
                </a:moveTo>
                <a:lnTo>
                  <a:pt x="5010383" y="178647"/>
                </a:lnTo>
                <a:lnTo>
                  <a:pt x="5011465" y="178437"/>
                </a:lnTo>
                <a:cubicBezTo>
                  <a:pt x="5054106" y="173641"/>
                  <a:pt x="5171573" y="176792"/>
                  <a:pt x="5165603" y="184356"/>
                </a:cubicBezTo>
                <a:lnTo>
                  <a:pt x="5190960" y="185486"/>
                </a:lnTo>
                <a:lnTo>
                  <a:pt x="5508389" y="197507"/>
                </a:lnTo>
                <a:lnTo>
                  <a:pt x="5990319" y="215757"/>
                </a:lnTo>
                <a:lnTo>
                  <a:pt x="6547813" y="236869"/>
                </a:lnTo>
                <a:lnTo>
                  <a:pt x="6561233" y="235680"/>
                </a:lnTo>
                <a:lnTo>
                  <a:pt x="6613675" y="227162"/>
                </a:lnTo>
                <a:lnTo>
                  <a:pt x="6625038" y="221701"/>
                </a:lnTo>
                <a:lnTo>
                  <a:pt x="6637769" y="227215"/>
                </a:lnTo>
                <a:cubicBezTo>
                  <a:pt x="6639297" y="228756"/>
                  <a:pt x="6640519" y="230467"/>
                  <a:pt x="6641402" y="232289"/>
                </a:cubicBezTo>
                <a:lnTo>
                  <a:pt x="6683183" y="224070"/>
                </a:lnTo>
                <a:lnTo>
                  <a:pt x="6688193" y="223985"/>
                </a:lnTo>
                <a:lnTo>
                  <a:pt x="6722595" y="226674"/>
                </a:lnTo>
                <a:lnTo>
                  <a:pt x="6773536" y="235765"/>
                </a:lnTo>
                <a:lnTo>
                  <a:pt x="6789561" y="246023"/>
                </a:lnTo>
                <a:lnTo>
                  <a:pt x="6981517" y="253293"/>
                </a:lnTo>
                <a:lnTo>
                  <a:pt x="6986824" y="252001"/>
                </a:lnTo>
                <a:cubicBezTo>
                  <a:pt x="6989470" y="250084"/>
                  <a:pt x="6990985" y="246869"/>
                  <a:pt x="6990588" y="241626"/>
                </a:cubicBezTo>
                <a:cubicBezTo>
                  <a:pt x="6996528" y="242374"/>
                  <a:pt x="7002348" y="243980"/>
                  <a:pt x="7008208" y="245802"/>
                </a:cubicBezTo>
                <a:lnTo>
                  <a:pt x="7011277" y="246742"/>
                </a:lnTo>
                <a:lnTo>
                  <a:pt x="7022893" y="245722"/>
                </a:lnTo>
                <a:lnTo>
                  <a:pt x="7027000" y="251414"/>
                </a:lnTo>
                <a:lnTo>
                  <a:pt x="7066230" y="250612"/>
                </a:lnTo>
                <a:cubicBezTo>
                  <a:pt x="7083618" y="236219"/>
                  <a:pt x="7114939" y="244302"/>
                  <a:pt x="7141458" y="238654"/>
                </a:cubicBezTo>
                <a:lnTo>
                  <a:pt x="7153218" y="233040"/>
                </a:lnTo>
                <a:lnTo>
                  <a:pt x="7229682" y="226260"/>
                </a:lnTo>
                <a:lnTo>
                  <a:pt x="7282126" y="217743"/>
                </a:lnTo>
                <a:lnTo>
                  <a:pt x="7293487" y="212281"/>
                </a:lnTo>
                <a:lnTo>
                  <a:pt x="7306220" y="217795"/>
                </a:lnTo>
                <a:cubicBezTo>
                  <a:pt x="7307744" y="219336"/>
                  <a:pt x="7308968" y="221046"/>
                  <a:pt x="7309853" y="222869"/>
                </a:cubicBezTo>
                <a:lnTo>
                  <a:pt x="7344558" y="216041"/>
                </a:lnTo>
                <a:lnTo>
                  <a:pt x="7344558" y="6250183"/>
                </a:lnTo>
                <a:lnTo>
                  <a:pt x="6299708" y="6250183"/>
                </a:lnTo>
                <a:lnTo>
                  <a:pt x="2946685" y="6119754"/>
                </a:lnTo>
                <a:lnTo>
                  <a:pt x="2890409" y="6126736"/>
                </a:lnTo>
                <a:cubicBezTo>
                  <a:pt x="2889464" y="6126757"/>
                  <a:pt x="2866647" y="6125338"/>
                  <a:pt x="2865459" y="6125958"/>
                </a:cubicBezTo>
                <a:lnTo>
                  <a:pt x="2849650" y="6124598"/>
                </a:lnTo>
                <a:lnTo>
                  <a:pt x="2844642" y="6115722"/>
                </a:lnTo>
                <a:cubicBezTo>
                  <a:pt x="2832228" y="6111709"/>
                  <a:pt x="2794354" y="6111126"/>
                  <a:pt x="2772543" y="6109760"/>
                </a:cubicBezTo>
                <a:lnTo>
                  <a:pt x="2706438" y="6111061"/>
                </a:lnTo>
                <a:lnTo>
                  <a:pt x="2696814" y="6106893"/>
                </a:lnTo>
                <a:lnTo>
                  <a:pt x="2629247" y="6107127"/>
                </a:lnTo>
                <a:lnTo>
                  <a:pt x="2609381" y="6103582"/>
                </a:lnTo>
                <a:lnTo>
                  <a:pt x="2338391" y="6093320"/>
                </a:lnTo>
                <a:lnTo>
                  <a:pt x="2330294" y="6095512"/>
                </a:lnTo>
                <a:lnTo>
                  <a:pt x="2288518" y="6102090"/>
                </a:lnTo>
                <a:lnTo>
                  <a:pt x="2228015" y="6107455"/>
                </a:lnTo>
                <a:lnTo>
                  <a:pt x="2186520" y="6114195"/>
                </a:lnTo>
                <a:cubicBezTo>
                  <a:pt x="2175947" y="6114641"/>
                  <a:pt x="2173747" y="6109730"/>
                  <a:pt x="2164581" y="6110137"/>
                </a:cubicBezTo>
                <a:lnTo>
                  <a:pt x="2131523" y="6116642"/>
                </a:lnTo>
                <a:lnTo>
                  <a:pt x="2100339" y="6114580"/>
                </a:lnTo>
                <a:lnTo>
                  <a:pt x="2060032" y="6107388"/>
                </a:lnTo>
                <a:cubicBezTo>
                  <a:pt x="2046810" y="6102506"/>
                  <a:pt x="2035495" y="6084148"/>
                  <a:pt x="2018526" y="6092674"/>
                </a:cubicBezTo>
                <a:lnTo>
                  <a:pt x="1977869" y="6079666"/>
                </a:lnTo>
                <a:lnTo>
                  <a:pt x="1904165" y="6076875"/>
                </a:lnTo>
                <a:lnTo>
                  <a:pt x="1348899" y="6055847"/>
                </a:lnTo>
                <a:cubicBezTo>
                  <a:pt x="1334850" y="6058902"/>
                  <a:pt x="1329510" y="6065400"/>
                  <a:pt x="1306752" y="6065012"/>
                </a:cubicBezTo>
                <a:lnTo>
                  <a:pt x="1266722" y="6052736"/>
                </a:lnTo>
                <a:lnTo>
                  <a:pt x="25653" y="6005737"/>
                </a:lnTo>
                <a:cubicBezTo>
                  <a:pt x="10621" y="6005112"/>
                  <a:pt x="-808" y="5987609"/>
                  <a:pt x="45" y="5966529"/>
                </a:cubicBezTo>
                <a:lnTo>
                  <a:pt x="264242" y="37262"/>
                </a:lnTo>
                <a:cubicBezTo>
                  <a:pt x="265220" y="16144"/>
                  <a:pt x="278186" y="-499"/>
                  <a:pt x="293255" y="12"/>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F22754D-BA4C-8309-6DBD-EE58F25CF4EC}"/>
              </a:ext>
            </a:extLst>
          </p:cNvPr>
          <p:cNvSpPr>
            <a:spLocks noGrp="1"/>
          </p:cNvSpPr>
          <p:nvPr>
            <p:ph type="title"/>
          </p:nvPr>
        </p:nvSpPr>
        <p:spPr>
          <a:xfrm>
            <a:off x="379159" y="85451"/>
            <a:ext cx="5412041" cy="1725632"/>
          </a:xfrm>
        </p:spPr>
        <p:txBody>
          <a:bodyPr anchor="ctr">
            <a:normAutofit/>
          </a:bodyPr>
          <a:lstStyle/>
          <a:p>
            <a:r>
              <a:rPr lang="en-US" dirty="0">
                <a:solidFill>
                  <a:srgbClr val="FF0000"/>
                </a:solidFill>
                <a:latin typeface="Gill Sans Ultra Bold" panose="020B0A02020104020203" pitchFamily="34" charset="77"/>
              </a:rPr>
              <a:t>Outline</a:t>
            </a:r>
            <a:br>
              <a:rPr lang="en-US" dirty="0">
                <a:solidFill>
                  <a:srgbClr val="FF0000"/>
                </a:solidFill>
                <a:latin typeface="Gill Sans Ultra Bold" panose="020B0A02020104020203" pitchFamily="34" charset="77"/>
              </a:rPr>
            </a:br>
            <a:endParaRPr lang="en-US" dirty="0">
              <a:solidFill>
                <a:srgbClr val="FF0000"/>
              </a:solidFill>
              <a:latin typeface="Gill Sans Ultra Bold" panose="020B0A02020104020203" pitchFamily="34" charset="77"/>
            </a:endParaRPr>
          </a:p>
        </p:txBody>
      </p:sp>
      <p:sp>
        <p:nvSpPr>
          <p:cNvPr id="3" name="Content Placeholder 2">
            <a:extLst>
              <a:ext uri="{FF2B5EF4-FFF2-40B4-BE49-F238E27FC236}">
                <a16:creationId xmlns:a16="http://schemas.microsoft.com/office/drawing/2014/main" id="{5BC6BD5A-D1D2-9D64-58FB-9BD51C8F9024}"/>
              </a:ext>
            </a:extLst>
          </p:cNvPr>
          <p:cNvSpPr>
            <a:spLocks noGrp="1"/>
          </p:cNvSpPr>
          <p:nvPr>
            <p:ph idx="1"/>
          </p:nvPr>
        </p:nvSpPr>
        <p:spPr>
          <a:xfrm>
            <a:off x="463969" y="1139868"/>
            <a:ext cx="4972327" cy="4807076"/>
          </a:xfrm>
        </p:spPr>
        <p:txBody>
          <a:bodyPr anchor="ctr">
            <a:normAutofit fontScale="77500" lnSpcReduction="20000"/>
          </a:bodyPr>
          <a:lstStyle/>
          <a:p>
            <a:pPr marL="0" indent="0"/>
            <a:r>
              <a:rPr lang="en-US" dirty="0">
                <a:latin typeface="Gill Sans MT" panose="020B0502020104020203" pitchFamily="34" charset="77"/>
              </a:rPr>
              <a:t> </a:t>
            </a:r>
            <a:endParaRPr lang="en-US" sz="2800" dirty="0">
              <a:solidFill>
                <a:schemeClr val="bg1"/>
              </a:solidFill>
              <a:latin typeface="Gill Sans MT" panose="020B0502020104020203" pitchFamily="34" charset="77"/>
            </a:endParaRPr>
          </a:p>
          <a:p>
            <a:pPr marL="0" indent="0">
              <a:buNone/>
            </a:pPr>
            <a:endParaRPr lang="en-US" dirty="0">
              <a:solidFill>
                <a:schemeClr val="bg1"/>
              </a:solidFill>
              <a:latin typeface="Gill Sans MT" panose="020B0502020104020203" pitchFamily="34" charset="77"/>
            </a:endParaRPr>
          </a:p>
          <a:p>
            <a:pPr marL="0" indent="0"/>
            <a:r>
              <a:rPr lang="en-US" sz="2800" dirty="0">
                <a:solidFill>
                  <a:schemeClr val="bg1"/>
                </a:solidFill>
                <a:latin typeface="Gill Sans MT" panose="020B0502020104020203" pitchFamily="34" charset="77"/>
              </a:rPr>
              <a:t>HAWC Observatory</a:t>
            </a:r>
          </a:p>
          <a:p>
            <a:pPr marL="0" indent="0"/>
            <a:endParaRPr lang="en-US" sz="2800" dirty="0">
              <a:solidFill>
                <a:schemeClr val="bg1"/>
              </a:solidFill>
              <a:latin typeface="Gill Sans MT" panose="020B0502020104020203" pitchFamily="34" charset="77"/>
            </a:endParaRPr>
          </a:p>
          <a:p>
            <a:pPr marL="0" indent="0"/>
            <a:r>
              <a:rPr lang="en-US" sz="2800" dirty="0">
                <a:solidFill>
                  <a:schemeClr val="bg1"/>
                </a:solidFill>
                <a:latin typeface="Gill Sans MT" panose="020B0502020104020203" pitchFamily="34" charset="77"/>
              </a:rPr>
              <a:t> HAWC general talk on Tuesday</a:t>
            </a:r>
          </a:p>
          <a:p>
            <a:pPr marL="0" indent="0">
              <a:buNone/>
            </a:pPr>
            <a:r>
              <a:rPr lang="en-US" sz="2800" dirty="0">
                <a:solidFill>
                  <a:schemeClr val="bg1"/>
                </a:solidFill>
                <a:latin typeface="Gill Sans MT" panose="020B0502020104020203" pitchFamily="34" charset="77"/>
              </a:rPr>
              <a:t> </a:t>
            </a:r>
          </a:p>
          <a:p>
            <a:pPr marL="0" indent="0"/>
            <a:r>
              <a:rPr lang="en-US" sz="2800" dirty="0">
                <a:solidFill>
                  <a:schemeClr val="bg1"/>
                </a:solidFill>
                <a:latin typeface="Gill Sans MT" panose="020B0502020104020203" pitchFamily="34" charset="77"/>
              </a:rPr>
              <a:t>HAWC micro-quasars</a:t>
            </a:r>
          </a:p>
          <a:p>
            <a:pPr marL="487718" lvl="1" indent="-259118">
              <a:buFont typeface="Wingdings" pitchFamily="2" charset="2"/>
              <a:buChar char="ü"/>
            </a:pPr>
            <a:r>
              <a:rPr lang="en-US" sz="2800" dirty="0">
                <a:solidFill>
                  <a:schemeClr val="bg1"/>
                </a:solidFill>
                <a:latin typeface="Gill Sans MT" panose="020B0502020104020203" pitchFamily="34" charset="77"/>
              </a:rPr>
              <a:t>SS 433</a:t>
            </a:r>
          </a:p>
          <a:p>
            <a:pPr marL="487718" lvl="1" indent="-259118">
              <a:buFont typeface="Wingdings" pitchFamily="2" charset="2"/>
              <a:buChar char="ü"/>
            </a:pPr>
            <a:r>
              <a:rPr lang="en-US" sz="2800" dirty="0">
                <a:solidFill>
                  <a:schemeClr val="bg1"/>
                </a:solidFill>
                <a:latin typeface="Gill Sans MT" panose="020B0502020104020203" pitchFamily="34" charset="77"/>
              </a:rPr>
              <a:t>V4641 </a:t>
            </a:r>
            <a:r>
              <a:rPr lang="en-US" sz="2800" dirty="0" err="1">
                <a:solidFill>
                  <a:schemeClr val="bg1"/>
                </a:solidFill>
                <a:latin typeface="Gill Sans MT" panose="020B0502020104020203" pitchFamily="34" charset="77"/>
              </a:rPr>
              <a:t>Sgr</a:t>
            </a:r>
            <a:endParaRPr lang="en-US" sz="2800" dirty="0">
              <a:solidFill>
                <a:schemeClr val="bg1"/>
              </a:solidFill>
              <a:latin typeface="Gill Sans MT" panose="020B0502020104020203" pitchFamily="34" charset="77"/>
            </a:endParaRPr>
          </a:p>
          <a:p>
            <a:pPr marL="0" indent="0">
              <a:buNone/>
            </a:pPr>
            <a:r>
              <a:rPr lang="en-US" sz="2800" dirty="0">
                <a:solidFill>
                  <a:schemeClr val="bg1"/>
                </a:solidFill>
                <a:latin typeface="Gill Sans MT" panose="020B0502020104020203" pitchFamily="34" charset="77"/>
              </a:rPr>
              <a:t> </a:t>
            </a:r>
          </a:p>
          <a:p>
            <a:pPr marL="0" indent="0"/>
            <a:r>
              <a:rPr lang="en-US" sz="2800" dirty="0">
                <a:solidFill>
                  <a:schemeClr val="bg1"/>
                </a:solidFill>
                <a:latin typeface="Gill Sans MT" panose="020B0502020104020203" pitchFamily="34" charset="77"/>
              </a:rPr>
              <a:t>LS 5039</a:t>
            </a:r>
          </a:p>
          <a:p>
            <a:pPr marL="0" indent="0"/>
            <a:endParaRPr lang="en-US" sz="2800" dirty="0">
              <a:solidFill>
                <a:schemeClr val="bg1"/>
              </a:solidFill>
              <a:latin typeface="Gill Sans MT" panose="020B0502020104020203" pitchFamily="34" charset="77"/>
            </a:endParaRPr>
          </a:p>
          <a:p>
            <a:pPr marL="0" indent="0"/>
            <a:r>
              <a:rPr lang="en-US" sz="2800" dirty="0">
                <a:solidFill>
                  <a:schemeClr val="bg1"/>
                </a:solidFill>
                <a:latin typeface="Gill Sans MT" panose="020B0502020104020203" pitchFamily="34" charset="77"/>
              </a:rPr>
              <a:t>Conclusions and Outlook</a:t>
            </a:r>
          </a:p>
          <a:p>
            <a:pPr marL="622334" indent="-622334"/>
            <a:endParaRPr lang="en-US" dirty="0">
              <a:latin typeface="Gill Sans MT" panose="020B0502020104020203" pitchFamily="34" charset="77"/>
            </a:endParaRPr>
          </a:p>
          <a:p>
            <a:pPr marL="622334" indent="-622334"/>
            <a:endParaRPr lang="en-US" dirty="0">
              <a:latin typeface="Gill Sans MT" panose="020B0502020104020203" pitchFamily="34" charset="77"/>
            </a:endParaRPr>
          </a:p>
          <a:p>
            <a:pPr marL="622334" indent="-622334"/>
            <a:endParaRPr lang="en-US" dirty="0">
              <a:latin typeface="Gill Sans MT" panose="020B0502020104020203" pitchFamily="34" charset="77"/>
            </a:endParaRPr>
          </a:p>
          <a:p>
            <a:pPr marL="622334" indent="-622334"/>
            <a:endParaRPr lang="en-US" dirty="0">
              <a:latin typeface="Gill Sans MT" panose="020B0502020104020203" pitchFamily="34" charset="77"/>
            </a:endParaRPr>
          </a:p>
        </p:txBody>
      </p:sp>
      <p:sp>
        <p:nvSpPr>
          <p:cNvPr id="4" name="Slide Number Placeholder 3">
            <a:extLst>
              <a:ext uri="{FF2B5EF4-FFF2-40B4-BE49-F238E27FC236}">
                <a16:creationId xmlns:a16="http://schemas.microsoft.com/office/drawing/2014/main" id="{C3756A68-A9A3-D94A-F6E1-D0E9A9FC65AB}"/>
              </a:ext>
            </a:extLst>
          </p:cNvPr>
          <p:cNvSpPr>
            <a:spLocks noGrp="1"/>
          </p:cNvSpPr>
          <p:nvPr>
            <p:ph type="sldNum" idx="10"/>
          </p:nvPr>
        </p:nvSpPr>
        <p:spPr>
          <a:xfrm>
            <a:off x="11396670" y="6356349"/>
            <a:ext cx="576133" cy="365125"/>
          </a:xfrm>
        </p:spPr>
        <p:txBody>
          <a:bodyPr>
            <a:normAutofit/>
          </a:bodyPr>
          <a:lstStyle/>
          <a:p>
            <a:pPr>
              <a:spcAft>
                <a:spcPts val="600"/>
              </a:spcAft>
              <a:defRPr/>
            </a:pPr>
            <a:fld id="{D803EE11-265B-C24C-8A46-1FFCE4F0E280}" type="slidenum">
              <a:rPr lang="en-US">
                <a:solidFill>
                  <a:srgbClr val="FFFFFF"/>
                </a:solidFill>
              </a:rPr>
              <a:pPr>
                <a:spcAft>
                  <a:spcPts val="600"/>
                </a:spcAft>
                <a:defRPr/>
              </a:pPr>
              <a:t>2</a:t>
            </a:fld>
            <a:endParaRPr lang="en-US">
              <a:solidFill>
                <a:srgbClr val="FFFFFF"/>
              </a:solidFill>
            </a:endParaRPr>
          </a:p>
        </p:txBody>
      </p:sp>
      <p:pic>
        <p:nvPicPr>
          <p:cNvPr id="7" name="image1.png" descr="image1.png">
            <a:extLst>
              <a:ext uri="{FF2B5EF4-FFF2-40B4-BE49-F238E27FC236}">
                <a16:creationId xmlns:a16="http://schemas.microsoft.com/office/drawing/2014/main" id="{86BD0806-98ED-D11B-5D35-DC3A61278EAE}"/>
              </a:ext>
            </a:extLst>
          </p:cNvPr>
          <p:cNvPicPr>
            <a:picLocks noChangeAspect="1"/>
          </p:cNvPicPr>
          <p:nvPr/>
        </p:nvPicPr>
        <p:blipFill>
          <a:blip r:embed="rId3"/>
          <a:stretch>
            <a:fillRect/>
          </a:stretch>
        </p:blipFill>
        <p:spPr>
          <a:xfrm>
            <a:off x="8173920" y="5651956"/>
            <a:ext cx="1795952" cy="1161932"/>
          </a:xfrm>
          <a:prstGeom prst="rect">
            <a:avLst/>
          </a:prstGeom>
          <a:ln w="12700">
            <a:miter lim="400000"/>
          </a:ln>
        </p:spPr>
      </p:pic>
    </p:spTree>
    <p:extLst>
      <p:ext uri="{BB962C8B-B14F-4D97-AF65-F5344CB8AC3E}">
        <p14:creationId xmlns:p14="http://schemas.microsoft.com/office/powerpoint/2010/main" val="3396553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00">
            <a:alpha val="15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50B87-F040-B833-321C-B56CDF1F46AA}"/>
              </a:ext>
            </a:extLst>
          </p:cNvPr>
          <p:cNvSpPr>
            <a:spLocks noGrp="1"/>
          </p:cNvSpPr>
          <p:nvPr>
            <p:ph type="title"/>
          </p:nvPr>
        </p:nvSpPr>
        <p:spPr>
          <a:xfrm>
            <a:off x="532435" y="74106"/>
            <a:ext cx="11464021" cy="1430348"/>
          </a:xfrm>
        </p:spPr>
        <p:txBody>
          <a:bodyPr>
            <a:normAutofit/>
          </a:bodyPr>
          <a:lstStyle/>
          <a:p>
            <a:r>
              <a:rPr lang="en-GB" sz="3200" b="0" i="0" u="none" strike="noStrike" dirty="0">
                <a:solidFill>
                  <a:srgbClr val="333333"/>
                </a:solidFill>
                <a:effectLst/>
                <a:latin typeface="Gill Sans Ultra Bold" panose="020B0A02020104020203" pitchFamily="34" charset="77"/>
              </a:rPr>
              <a:t> </a:t>
            </a:r>
            <a:r>
              <a:rPr lang="en-GB" sz="3200" b="0" i="0" u="none" strike="noStrike" dirty="0">
                <a:solidFill>
                  <a:srgbClr val="FF0000"/>
                </a:solidFill>
                <a:effectLst/>
                <a:latin typeface="Gill Sans Ultra Bold" panose="020B0A02020104020203" pitchFamily="34" charset="77"/>
              </a:rPr>
              <a:t>XRISM discovers extended X-ray emission</a:t>
            </a:r>
            <a:endParaRPr lang="en-DE" sz="3200" dirty="0">
              <a:solidFill>
                <a:srgbClr val="FF0000"/>
              </a:solidFill>
              <a:latin typeface="Gill Sans Ultra Bold" panose="020B0A02020104020203" pitchFamily="34" charset="77"/>
            </a:endParaRPr>
          </a:p>
        </p:txBody>
      </p:sp>
      <p:sp>
        <p:nvSpPr>
          <p:cNvPr id="7" name="TextBox 6">
            <a:extLst>
              <a:ext uri="{FF2B5EF4-FFF2-40B4-BE49-F238E27FC236}">
                <a16:creationId xmlns:a16="http://schemas.microsoft.com/office/drawing/2014/main" id="{F85623D3-FA9A-0A81-5DB8-3C739651CB7F}"/>
              </a:ext>
            </a:extLst>
          </p:cNvPr>
          <p:cNvSpPr txBox="1"/>
          <p:nvPr/>
        </p:nvSpPr>
        <p:spPr>
          <a:xfrm>
            <a:off x="9298000" y="1335177"/>
            <a:ext cx="1739312" cy="338554"/>
          </a:xfrm>
          <a:prstGeom prst="rect">
            <a:avLst/>
          </a:prstGeom>
          <a:noFill/>
        </p:spPr>
        <p:txBody>
          <a:bodyPr wrap="square" rtlCol="0">
            <a:spAutoFit/>
          </a:bodyPr>
          <a:lstStyle/>
          <a:p>
            <a:r>
              <a:rPr lang="en-DE" sz="1600" dirty="0">
                <a:latin typeface="Gill Sans MT" panose="020B0502020104020203" pitchFamily="34" charset="77"/>
              </a:rPr>
              <a:t>Susuki et al, 2025</a:t>
            </a:r>
          </a:p>
        </p:txBody>
      </p:sp>
      <p:pic>
        <p:nvPicPr>
          <p:cNvPr id="14" name="Content Placeholder 5" descr="A graph showing the number of kev&#10;&#10;Description automatically generated">
            <a:extLst>
              <a:ext uri="{FF2B5EF4-FFF2-40B4-BE49-F238E27FC236}">
                <a16:creationId xmlns:a16="http://schemas.microsoft.com/office/drawing/2014/main" id="{8585138C-7338-BD6B-8316-74B71AFA80EC}"/>
              </a:ext>
            </a:extLst>
          </p:cNvPr>
          <p:cNvPicPr>
            <a:picLocks noGrp="1" noChangeAspect="1"/>
          </p:cNvPicPr>
          <p:nvPr>
            <p:ph sz="half" idx="1"/>
          </p:nvPr>
        </p:nvPicPr>
        <p:blipFill>
          <a:blip r:embed="rId3"/>
          <a:stretch>
            <a:fillRect/>
          </a:stretch>
        </p:blipFill>
        <p:spPr>
          <a:xfrm>
            <a:off x="195544" y="1609685"/>
            <a:ext cx="4171936" cy="2729142"/>
          </a:xfrm>
        </p:spPr>
      </p:pic>
      <p:sp>
        <p:nvSpPr>
          <p:cNvPr id="16" name="TextBox 15">
            <a:extLst>
              <a:ext uri="{FF2B5EF4-FFF2-40B4-BE49-F238E27FC236}">
                <a16:creationId xmlns:a16="http://schemas.microsoft.com/office/drawing/2014/main" id="{C3872543-5C7F-9867-DCED-FA53FFFA1E59}"/>
              </a:ext>
            </a:extLst>
          </p:cNvPr>
          <p:cNvSpPr txBox="1"/>
          <p:nvPr/>
        </p:nvSpPr>
        <p:spPr>
          <a:xfrm>
            <a:off x="3092351" y="1335177"/>
            <a:ext cx="958917" cy="246221"/>
          </a:xfrm>
          <a:prstGeom prst="rect">
            <a:avLst/>
          </a:prstGeom>
          <a:noFill/>
        </p:spPr>
        <p:txBody>
          <a:bodyPr wrap="none" rtlCol="0">
            <a:spAutoFit/>
          </a:bodyPr>
          <a:lstStyle/>
          <a:p>
            <a:r>
              <a:rPr lang="en-DE" sz="1000" dirty="0"/>
              <a:t>XRISM 12.2 ks</a:t>
            </a:r>
          </a:p>
        </p:txBody>
      </p:sp>
      <p:pic>
        <p:nvPicPr>
          <p:cNvPr id="21" name="Picture 20">
            <a:extLst>
              <a:ext uri="{FF2B5EF4-FFF2-40B4-BE49-F238E27FC236}">
                <a16:creationId xmlns:a16="http://schemas.microsoft.com/office/drawing/2014/main" id="{B52417E3-3AB3-1D03-A72D-45E76D4CE792}"/>
              </a:ext>
            </a:extLst>
          </p:cNvPr>
          <p:cNvPicPr>
            <a:picLocks noChangeAspect="1"/>
          </p:cNvPicPr>
          <p:nvPr/>
        </p:nvPicPr>
        <p:blipFill>
          <a:blip r:embed="rId4"/>
          <a:stretch>
            <a:fillRect/>
          </a:stretch>
        </p:blipFill>
        <p:spPr>
          <a:xfrm>
            <a:off x="4655828" y="1749380"/>
            <a:ext cx="7340628" cy="5025828"/>
          </a:xfrm>
          <a:prstGeom prst="rect">
            <a:avLst/>
          </a:prstGeom>
        </p:spPr>
      </p:pic>
      <p:sp>
        <p:nvSpPr>
          <p:cNvPr id="22" name="TextBox 21">
            <a:extLst>
              <a:ext uri="{FF2B5EF4-FFF2-40B4-BE49-F238E27FC236}">
                <a16:creationId xmlns:a16="http://schemas.microsoft.com/office/drawing/2014/main" id="{E916FF9F-2447-CE49-E84E-477829F13500}"/>
              </a:ext>
            </a:extLst>
          </p:cNvPr>
          <p:cNvSpPr txBox="1"/>
          <p:nvPr/>
        </p:nvSpPr>
        <p:spPr>
          <a:xfrm>
            <a:off x="320048" y="4444058"/>
            <a:ext cx="2402076" cy="276999"/>
          </a:xfrm>
          <a:prstGeom prst="rect">
            <a:avLst/>
          </a:prstGeom>
          <a:noFill/>
        </p:spPr>
        <p:txBody>
          <a:bodyPr wrap="square" rtlCol="0">
            <a:spAutoFit/>
          </a:bodyPr>
          <a:lstStyle/>
          <a:p>
            <a:r>
              <a:rPr lang="en-DE" sz="1200" dirty="0">
                <a:latin typeface="Gill Sans MT" panose="020B0502020104020203" pitchFamily="34" charset="77"/>
              </a:rPr>
              <a:t>Negroro et al, 2024</a:t>
            </a:r>
          </a:p>
        </p:txBody>
      </p:sp>
      <p:sp>
        <p:nvSpPr>
          <p:cNvPr id="3" name="TextBox 2">
            <a:extLst>
              <a:ext uri="{FF2B5EF4-FFF2-40B4-BE49-F238E27FC236}">
                <a16:creationId xmlns:a16="http://schemas.microsoft.com/office/drawing/2014/main" id="{BB7DAFB8-5B72-461B-0E38-CB99DC7C1D70}"/>
              </a:ext>
            </a:extLst>
          </p:cNvPr>
          <p:cNvSpPr txBox="1"/>
          <p:nvPr/>
        </p:nvSpPr>
        <p:spPr>
          <a:xfrm>
            <a:off x="428485" y="5174713"/>
            <a:ext cx="3469219" cy="923330"/>
          </a:xfrm>
          <a:prstGeom prst="rect">
            <a:avLst/>
          </a:prstGeom>
          <a:noFill/>
        </p:spPr>
        <p:txBody>
          <a:bodyPr wrap="none" rtlCol="0">
            <a:spAutoFit/>
          </a:bodyPr>
          <a:lstStyle/>
          <a:p>
            <a:r>
              <a:rPr lang="en-DE" dirty="0">
                <a:latin typeface="Gill Sans MT" panose="020B0502020104020203" pitchFamily="34" charset="77"/>
              </a:rPr>
              <a:t>Extended emission either thermal </a:t>
            </a:r>
          </a:p>
          <a:p>
            <a:r>
              <a:rPr lang="en-DE" dirty="0">
                <a:latin typeface="Gill Sans MT" panose="020B0502020104020203" pitchFamily="34" charset="77"/>
              </a:rPr>
              <a:t>or non-thermal emission</a:t>
            </a:r>
          </a:p>
          <a:p>
            <a:r>
              <a:rPr lang="en-DE" dirty="0">
                <a:latin typeface="Gill Sans MT" panose="020B0502020104020203" pitchFamily="34" charset="77"/>
              </a:rPr>
              <a:t>If thermal constraint on gas density</a:t>
            </a:r>
          </a:p>
        </p:txBody>
      </p:sp>
    </p:spTree>
    <p:extLst>
      <p:ext uri="{BB962C8B-B14F-4D97-AF65-F5344CB8AC3E}">
        <p14:creationId xmlns:p14="http://schemas.microsoft.com/office/powerpoint/2010/main" val="2511375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9539F539-9F56-8B5C-3049-74D8BE937B58}"/>
                  </a:ext>
                </a:extLst>
              </p:cNvPr>
              <p:cNvSpPr txBox="1">
                <a:spLocks noGrp="1"/>
              </p:cNvSpPr>
              <p:nvPr>
                <p:ph sz="half" idx="2"/>
              </p:nvPr>
            </p:nvSpPr>
            <p:spPr>
              <a:xfrm>
                <a:off x="6526328" y="2917430"/>
                <a:ext cx="4610245" cy="554960"/>
              </a:xfrm>
              <a:prstGeom prst="rect">
                <a:avLst/>
              </a:prstGeom>
              <a:noFill/>
              <a:ln w="28575">
                <a:solidFill>
                  <a:srgbClr val="FF0000"/>
                </a:solidFill>
              </a:ln>
            </p:spPr>
            <p:txBody>
              <a:bodyPr wrap="square" lIns="0" tIns="0" rIns="0" bIns="0" rtlCol="0">
                <a:spAutoFit/>
              </a:bodyPr>
              <a:lstStyle/>
              <a:p>
                <a:pPr marL="0" indent="0">
                  <a:buNone/>
                </a:pPr>
                <a14:m>
                  <m:oMathPara xmlns:m="http://schemas.openxmlformats.org/officeDocument/2006/math">
                    <m:oMathParaPr>
                      <m:jc m:val="centerGroup"/>
                    </m:oMathParaPr>
                    <m:oMath xmlns:m="http://schemas.openxmlformats.org/officeDocument/2006/math">
                      <m:sSub>
                        <m:sSubPr>
                          <m:ctrlPr>
                            <a:rPr lang="en-DE" sz="1800" i="1" smtClean="0">
                              <a:latin typeface="Cambria Math" panose="02040503050406030204" pitchFamily="18" charset="0"/>
                            </a:rPr>
                          </m:ctrlPr>
                        </m:sSubPr>
                        <m:e>
                          <m:r>
                            <a:rPr lang="en-US" sz="1800" b="0" i="1" smtClean="0">
                              <a:latin typeface="Cambria Math" panose="02040503050406030204" pitchFamily="18" charset="0"/>
                            </a:rPr>
                            <m:t>𝑡</m:t>
                          </m:r>
                        </m:e>
                        <m:sub>
                          <m:r>
                            <a:rPr lang="en-US" sz="1800" b="0" i="1" smtClean="0">
                              <a:latin typeface="Cambria Math" panose="02040503050406030204" pitchFamily="18" charset="0"/>
                            </a:rPr>
                            <m:t>𝑐𝑜𝑜𝑙</m:t>
                          </m:r>
                        </m:sub>
                      </m:sSub>
                      <m:r>
                        <a:rPr lang="en-DE" sz="180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100 </m:t>
                      </m:r>
                      <m:r>
                        <a:rPr lang="en-US" sz="1800" b="0" i="1" smtClean="0">
                          <a:latin typeface="Cambria Math" panose="02040503050406030204" pitchFamily="18" charset="0"/>
                          <a:ea typeface="Cambria Math" panose="02040503050406030204" pitchFamily="18" charset="0"/>
                        </a:rPr>
                        <m:t>𝑦𝑟</m:t>
                      </m:r>
                      <m:r>
                        <a:rPr lang="en-US" sz="1800" b="0" i="1" smtClean="0">
                          <a:latin typeface="Cambria Math" panose="02040503050406030204" pitchFamily="18" charset="0"/>
                          <a:ea typeface="Cambria Math" panose="02040503050406030204" pitchFamily="18" charset="0"/>
                        </a:rPr>
                        <m:t> </m:t>
                      </m:r>
                      <m:sSup>
                        <m:sSupPr>
                          <m:ctrlPr>
                            <a:rPr lang="en-US" sz="1800" b="0" i="1" smtClean="0">
                              <a:latin typeface="Cambria Math" panose="02040503050406030204" pitchFamily="18" charset="0"/>
                              <a:ea typeface="Cambria Math" panose="02040503050406030204" pitchFamily="18" charset="0"/>
                            </a:rPr>
                          </m:ctrlPr>
                        </m:sSupPr>
                        <m:e>
                          <m:d>
                            <m:dPr>
                              <m:ctrlPr>
                                <a:rPr lang="en-US" sz="1800" i="1">
                                  <a:latin typeface="Cambria Math" panose="02040503050406030204" pitchFamily="18" charset="0"/>
                                  <a:ea typeface="Cambria Math" panose="02040503050406030204" pitchFamily="18" charset="0"/>
                                </a:rPr>
                              </m:ctrlPr>
                            </m:dPr>
                            <m:e>
                              <m:f>
                                <m:fPr>
                                  <m:ctrlPr>
                                    <a:rPr lang="en-US" sz="1800" i="1">
                                      <a:latin typeface="Cambria Math" panose="02040503050406030204" pitchFamily="18" charset="0"/>
                                      <a:ea typeface="Cambria Math" panose="02040503050406030204" pitchFamily="18" charset="0"/>
                                    </a:rPr>
                                  </m:ctrlPr>
                                </m:fPr>
                                <m:num>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𝐸</m:t>
                                      </m:r>
                                    </m:e>
                                    <m:sub>
                                      <m:r>
                                        <a:rPr lang="en-US" sz="1800" i="1">
                                          <a:latin typeface="Cambria Math" panose="02040503050406030204" pitchFamily="18" charset="0"/>
                                          <a:ea typeface="Cambria Math" panose="02040503050406030204" pitchFamily="18" charset="0"/>
                                        </a:rPr>
                                        <m:t>𝑒</m:t>
                                      </m:r>
                                    </m:sub>
                                  </m:sSub>
                                </m:num>
                                <m:den>
                                  <m:r>
                                    <a:rPr lang="en-US" sz="1800" i="1">
                                      <a:latin typeface="Cambria Math" panose="02040503050406030204" pitchFamily="18" charset="0"/>
                                      <a:ea typeface="Cambria Math" panose="02040503050406030204" pitchFamily="18" charset="0"/>
                                    </a:rPr>
                                    <m:t>1</m:t>
                                  </m:r>
                                  <m:r>
                                    <a:rPr lang="en-US" sz="1800" i="1">
                                      <a:latin typeface="Cambria Math" panose="02040503050406030204" pitchFamily="18" charset="0"/>
                                      <a:ea typeface="Cambria Math" panose="02040503050406030204" pitchFamily="18" charset="0"/>
                                    </a:rPr>
                                    <m:t>𝑃𝑒𝑉</m:t>
                                  </m:r>
                                </m:den>
                              </m:f>
                            </m:e>
                          </m:d>
                        </m:e>
                        <m:sup>
                          <m:r>
                            <a:rPr lang="en-US" sz="1800" b="0" i="1" smtClean="0">
                              <a:latin typeface="Cambria Math" panose="02040503050406030204" pitchFamily="18" charset="0"/>
                              <a:ea typeface="Cambria Math" panose="02040503050406030204" pitchFamily="18" charset="0"/>
                            </a:rPr>
                            <m:t>−1</m:t>
                          </m:r>
                        </m:sup>
                      </m:sSup>
                      <m:sSup>
                        <m:sSupPr>
                          <m:ctrlPr>
                            <a:rPr lang="en-US" sz="1800" i="1">
                              <a:latin typeface="Cambria Math" panose="02040503050406030204" pitchFamily="18" charset="0"/>
                              <a:ea typeface="Cambria Math" panose="02040503050406030204" pitchFamily="18" charset="0"/>
                            </a:rPr>
                          </m:ctrlPr>
                        </m:sSupPr>
                        <m:e>
                          <m:d>
                            <m:dPr>
                              <m:ctrlPr>
                                <a:rPr lang="en-US" sz="1800" i="1">
                                  <a:latin typeface="Cambria Math" panose="02040503050406030204" pitchFamily="18" charset="0"/>
                                  <a:ea typeface="Cambria Math" panose="02040503050406030204" pitchFamily="18" charset="0"/>
                                </a:rPr>
                              </m:ctrlPr>
                            </m:dPr>
                            <m:e>
                              <m:f>
                                <m:fPr>
                                  <m:ctrlPr>
                                    <a:rPr lang="en-US" sz="1800" i="1">
                                      <a:latin typeface="Cambria Math" panose="02040503050406030204" pitchFamily="18" charset="0"/>
                                      <a:ea typeface="Cambria Math" panose="02040503050406030204" pitchFamily="18" charset="0"/>
                                    </a:rPr>
                                  </m:ctrlPr>
                                </m:fPr>
                                <m:num>
                                  <m:r>
                                    <a:rPr lang="en-US" sz="1800" b="0" i="1" smtClean="0">
                                      <a:latin typeface="Cambria Math" panose="02040503050406030204" pitchFamily="18" charset="0"/>
                                      <a:ea typeface="Cambria Math" panose="02040503050406030204" pitchFamily="18" charset="0"/>
                                    </a:rPr>
                                    <m:t>𝐵</m:t>
                                  </m:r>
                                </m:num>
                                <m:den>
                                  <m:r>
                                    <a:rPr lang="en-US" sz="1800" b="0" i="1" smtClean="0">
                                      <a:latin typeface="Cambria Math" panose="02040503050406030204" pitchFamily="18" charset="0"/>
                                      <a:ea typeface="Cambria Math" panose="02040503050406030204" pitchFamily="18" charset="0"/>
                                    </a:rPr>
                                    <m:t>10</m:t>
                                  </m:r>
                                  <m:r>
                                    <a:rPr lang="en-US" sz="1800" b="0" i="1" smtClean="0">
                                      <a:latin typeface="Cambria Math" panose="02040503050406030204" pitchFamily="18" charset="0"/>
                                      <a:ea typeface="Cambria Math" panose="02040503050406030204" pitchFamily="18" charset="0"/>
                                    </a:rPr>
                                    <m:t>𝜇</m:t>
                                  </m:r>
                                  <m:r>
                                    <a:rPr lang="en-US" sz="1800" b="0" i="1" smtClean="0">
                                      <a:latin typeface="Cambria Math" panose="02040503050406030204" pitchFamily="18" charset="0"/>
                                      <a:ea typeface="Cambria Math" panose="02040503050406030204" pitchFamily="18" charset="0"/>
                                    </a:rPr>
                                    <m:t>𝐺</m:t>
                                  </m:r>
                                </m:den>
                              </m:f>
                            </m:e>
                          </m:d>
                        </m:e>
                        <m:sup>
                          <m:r>
                            <a:rPr lang="en-US" sz="1800" i="1">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2</m:t>
                          </m:r>
                        </m:sup>
                      </m:sSup>
                    </m:oMath>
                  </m:oMathPara>
                </a14:m>
                <a:endParaRPr lang="en-DE" sz="1800" dirty="0"/>
              </a:p>
            </p:txBody>
          </p:sp>
        </mc:Choice>
        <mc:Fallback xmlns="">
          <p:sp>
            <p:nvSpPr>
              <p:cNvPr id="7" name="Content Placeholder 6">
                <a:extLst>
                  <a:ext uri="{FF2B5EF4-FFF2-40B4-BE49-F238E27FC236}">
                    <a16:creationId xmlns:a16="http://schemas.microsoft.com/office/drawing/2014/main" id="{9539F539-9F56-8B5C-3049-74D8BE937B58}"/>
                  </a:ext>
                </a:extLst>
              </p:cNvPr>
              <p:cNvSpPr txBox="1">
                <a:spLocks noGrp="1" noRot="1" noChangeAspect="1" noMove="1" noResize="1" noEditPoints="1" noAdjustHandles="1" noChangeArrowheads="1" noChangeShapeType="1" noTextEdit="1"/>
              </p:cNvSpPr>
              <p:nvPr>
                <p:ph sz="half" idx="2"/>
              </p:nvPr>
            </p:nvSpPr>
            <p:spPr>
              <a:xfrm>
                <a:off x="6526328" y="2917430"/>
                <a:ext cx="4610245" cy="554960"/>
              </a:xfrm>
              <a:prstGeom prst="rect">
                <a:avLst/>
              </a:prstGeom>
              <a:blipFill>
                <a:blip r:embed="rId3"/>
                <a:stretch>
                  <a:fillRect t="-6250" b="-12500"/>
                </a:stretch>
              </a:blipFill>
              <a:ln w="28575">
                <a:solidFill>
                  <a:srgbClr val="FF0000"/>
                </a:solidFill>
              </a:ln>
            </p:spPr>
            <p:txBody>
              <a:bodyPr/>
              <a:lstStyle/>
              <a:p>
                <a:r>
                  <a:rPr lang="en-DE">
                    <a:noFill/>
                  </a:rPr>
                  <a:t> </a:t>
                </a:r>
              </a:p>
            </p:txBody>
          </p:sp>
        </mc:Fallback>
      </mc:AlternateContent>
      <p:sp>
        <p:nvSpPr>
          <p:cNvPr id="12" name="Title 1">
            <a:extLst>
              <a:ext uri="{FF2B5EF4-FFF2-40B4-BE49-F238E27FC236}">
                <a16:creationId xmlns:a16="http://schemas.microsoft.com/office/drawing/2014/main" id="{BBBB5D9F-B96E-1D8F-E30E-C8AF040BA282}"/>
              </a:ext>
            </a:extLst>
          </p:cNvPr>
          <p:cNvSpPr>
            <a:spLocks noGrp="1"/>
          </p:cNvSpPr>
          <p:nvPr>
            <p:ph type="title"/>
          </p:nvPr>
        </p:nvSpPr>
        <p:spPr>
          <a:xfrm>
            <a:off x="5358781" y="76522"/>
            <a:ext cx="6511655" cy="2005691"/>
          </a:xfrm>
        </p:spPr>
        <p:txBody>
          <a:bodyPr>
            <a:normAutofit/>
          </a:bodyPr>
          <a:lstStyle/>
          <a:p>
            <a:r>
              <a:rPr lang="en-GB" b="0" i="0" u="none" strike="noStrike" dirty="0">
                <a:solidFill>
                  <a:srgbClr val="333333"/>
                </a:solidFill>
                <a:effectLst/>
                <a:latin typeface="-apple-system"/>
              </a:rPr>
              <a:t> </a:t>
            </a:r>
            <a:r>
              <a:rPr lang="en-GB" sz="3600" dirty="0">
                <a:solidFill>
                  <a:srgbClr val="FF0000"/>
                </a:solidFill>
                <a:latin typeface="Gill Sans Ultra Bold" panose="020B0A02020104020203" pitchFamily="34" charset="77"/>
              </a:rPr>
              <a:t>E</a:t>
            </a:r>
            <a:r>
              <a:rPr lang="en-GB" sz="3600" b="0" i="0" u="none" strike="noStrike" dirty="0">
                <a:solidFill>
                  <a:srgbClr val="FF0000"/>
                </a:solidFill>
                <a:effectLst/>
                <a:latin typeface="Gill Sans Ultra Bold" panose="020B0A02020104020203" pitchFamily="34" charset="77"/>
              </a:rPr>
              <a:t>xtended Xray from  V4641 </a:t>
            </a:r>
            <a:r>
              <a:rPr lang="en-GB" sz="3600" b="0" i="0" u="none" strike="noStrike" dirty="0" err="1">
                <a:solidFill>
                  <a:srgbClr val="FF0000"/>
                </a:solidFill>
                <a:effectLst/>
                <a:latin typeface="Gill Sans Ultra Bold" panose="020B0A02020104020203" pitchFamily="34" charset="77"/>
              </a:rPr>
              <a:t>Sgr</a:t>
            </a:r>
            <a:r>
              <a:rPr lang="en-GB" sz="3600" b="0" i="0" u="none" strike="noStrike" dirty="0">
                <a:solidFill>
                  <a:srgbClr val="FF0000"/>
                </a:solidFill>
                <a:effectLst/>
                <a:latin typeface="Gill Sans Ultra Bold" panose="020B0A02020104020203" pitchFamily="34" charset="77"/>
              </a:rPr>
              <a:t> region </a:t>
            </a:r>
            <a:endParaRPr lang="en-DE" sz="3600" dirty="0">
              <a:solidFill>
                <a:srgbClr val="FF0000"/>
              </a:solidFill>
              <a:latin typeface="Gill Sans Ultra Bold" panose="020B0A02020104020203" pitchFamily="34" charset="77"/>
            </a:endParaRPr>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83F44403-F414-23C4-D44F-8FA29D8C0FC4}"/>
                  </a:ext>
                </a:extLst>
              </p:cNvPr>
              <p:cNvSpPr txBox="1"/>
              <p:nvPr/>
            </p:nvSpPr>
            <p:spPr>
              <a:xfrm>
                <a:off x="6526328" y="3940570"/>
                <a:ext cx="5133288" cy="1286523"/>
              </a:xfrm>
              <a:prstGeom prst="rect">
                <a:avLst/>
              </a:prstGeom>
              <a:noFill/>
              <a:ln w="28575">
                <a:solidFill>
                  <a:srgbClr val="FF0000"/>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DE" i="1" smtClean="0">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𝑑𝑖𝑓𝑓</m:t>
                          </m:r>
                        </m:sub>
                      </m:sSub>
                      <m:r>
                        <a:rPr lang="en-US" b="0" i="1" smtClean="0">
                          <a:latin typeface="Cambria Math" panose="02040503050406030204" pitchFamily="18" charset="0"/>
                        </a:rPr>
                        <m:t>= </m:t>
                      </m:r>
                      <m:rad>
                        <m:radPr>
                          <m:degHide m:val="on"/>
                          <m:ctrlPr>
                            <a:rPr lang="en-US" b="0" i="1" smtClean="0">
                              <a:latin typeface="Cambria Math" panose="02040503050406030204" pitchFamily="18" charset="0"/>
                            </a:rPr>
                          </m:ctrlPr>
                        </m:radPr>
                        <m:deg/>
                        <m:e>
                          <m:r>
                            <a:rPr lang="en-US" b="0" i="1" smtClean="0">
                              <a:latin typeface="Cambria Math" panose="02040503050406030204" pitchFamily="18" charset="0"/>
                            </a:rPr>
                            <m:t>2</m:t>
                          </m:r>
                          <m:r>
                            <a:rPr lang="en-US" b="0" i="1" smtClean="0">
                              <a:latin typeface="Cambria Math" panose="02040503050406030204" pitchFamily="18" charset="0"/>
                            </a:rPr>
                            <m:t> </m:t>
                          </m:r>
                          <m:r>
                            <a:rPr lang="en-US" b="0" i="1" smtClean="0">
                              <a:latin typeface="Cambria Math" panose="02040503050406030204" pitchFamily="18" charset="0"/>
                            </a:rPr>
                            <m:t>𝐷</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𝑃𝑒𝑉</m:t>
                              </m:r>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𝑡</m:t>
                              </m:r>
                            </m:e>
                            <m:sub>
                              <m:r>
                                <a:rPr lang="en-US" b="0" i="1" smtClean="0">
                                  <a:latin typeface="Cambria Math" panose="02040503050406030204" pitchFamily="18" charset="0"/>
                                </a:rPr>
                                <m:t>𝑐𝑜𝑜𝑙</m:t>
                              </m:r>
                            </m:sub>
                          </m:sSub>
                        </m:e>
                      </m:rad>
                    </m:oMath>
                  </m:oMathPara>
                </a14:m>
                <a:endParaRPr lang="en-US" b="0" i="1" dirty="0">
                  <a:latin typeface="Cambria Math" panose="02040503050406030204" pitchFamily="18" charset="0"/>
                </a:endParaRPr>
              </a:p>
              <a:p>
                <a:r>
                  <a:rPr lang="en-DE" dirty="0">
                    <a:ea typeface="Cambria Math" panose="02040503050406030204" pitchFamily="18" charset="0"/>
                  </a:rPr>
                  <a:t>                                                         </a:t>
                </a:r>
              </a:p>
              <a:p>
                <a:pPr/>
                <a14:m>
                  <m:oMathPara xmlns:m="http://schemas.openxmlformats.org/officeDocument/2006/math">
                    <m:oMathParaPr>
                      <m:jc m:val="centerGroup"/>
                    </m:oMathParaPr>
                    <m:oMath xmlns:m="http://schemas.openxmlformats.org/officeDocument/2006/math">
                      <m:r>
                        <a:rPr lang="en-DE"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8</m:t>
                      </m:r>
                      <m:r>
                        <a:rPr lang="en-US" b="0" i="1" smtClean="0">
                          <a:latin typeface="Cambria Math" panose="02040503050406030204" pitchFamily="18" charset="0"/>
                          <a:ea typeface="Cambria Math" panose="02040503050406030204" pitchFamily="18" charset="0"/>
                        </a:rPr>
                        <m:t>0 </m:t>
                      </m:r>
                      <m:r>
                        <a:rPr lang="en-US" b="0" i="1" smtClean="0">
                          <a:latin typeface="Cambria Math" panose="02040503050406030204" pitchFamily="18" charset="0"/>
                          <a:ea typeface="Cambria Math" panose="02040503050406030204" pitchFamily="18" charset="0"/>
                        </a:rPr>
                        <m:t>𝑝𝑐</m:t>
                      </m:r>
                      <m:r>
                        <a:rPr lang="en-US" b="0" i="1" smtClean="0">
                          <a:latin typeface="Cambria Math" panose="02040503050406030204" pitchFamily="18" charset="0"/>
                          <a:ea typeface="Cambria Math" panose="02040503050406030204" pitchFamily="18" charset="0"/>
                        </a:rPr>
                        <m:t> </m:t>
                      </m:r>
                      <m:sSup>
                        <m:sSupPr>
                          <m:ctrlPr>
                            <a:rPr lang="en-US" b="0" i="1" smtClean="0">
                              <a:latin typeface="Cambria Math" panose="02040503050406030204" pitchFamily="18" charset="0"/>
                              <a:ea typeface="Cambria Math" panose="02040503050406030204" pitchFamily="18" charset="0"/>
                            </a:rPr>
                          </m:ctrlPr>
                        </m:sSupPr>
                        <m:e>
                          <m:d>
                            <m:dPr>
                              <m:ctrlPr>
                                <a:rPr lang="en-US" b="0" i="1" smtClean="0">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𝜂</m:t>
                                  </m:r>
                                  <m:r>
                                    <a:rPr lang="en-US" b="0" i="1" smtClean="0">
                                      <a:latin typeface="Cambria Math" panose="02040503050406030204" pitchFamily="18" charset="0"/>
                                      <a:ea typeface="Cambria Math" panose="02040503050406030204" pitchFamily="18" charset="0"/>
                                    </a:rPr>
                                    <m:t> </m:t>
                                  </m:r>
                                  <m:r>
                                    <a:rPr lang="en-US" i="1">
                                      <a:latin typeface="Cambria Math" panose="02040503050406030204" pitchFamily="18" charset="0"/>
                                      <a:ea typeface="Cambria Math" panose="02040503050406030204" pitchFamily="18" charset="0"/>
                                    </a:rPr>
                                    <m:t>𝐷</m:t>
                                  </m:r>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𝑃𝑒𝑉</m:t>
                                  </m:r>
                                  <m:r>
                                    <a:rPr lang="en-US" i="1">
                                      <a:latin typeface="Cambria Math" panose="02040503050406030204" pitchFamily="18" charset="0"/>
                                      <a:ea typeface="Cambria Math" panose="02040503050406030204" pitchFamily="18" charset="0"/>
                                    </a:rPr>
                                    <m:t>)</m:t>
                                  </m:r>
                                </m:num>
                                <m:den>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10</m:t>
                                      </m:r>
                                    </m:e>
                                    <m:sup>
                                      <m:r>
                                        <a:rPr lang="en-US" i="1">
                                          <a:latin typeface="Cambria Math" panose="02040503050406030204" pitchFamily="18" charset="0"/>
                                          <a:ea typeface="Cambria Math" panose="02040503050406030204" pitchFamily="18" charset="0"/>
                                        </a:rPr>
                                        <m:t>31</m:t>
                                      </m:r>
                                    </m:sup>
                                  </m:sSup>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𝑐𝑚</m:t>
                                      </m:r>
                                    </m:e>
                                    <m:sup>
                                      <m:r>
                                        <a:rPr lang="en-US" i="1">
                                          <a:latin typeface="Cambria Math" panose="02040503050406030204" pitchFamily="18" charset="0"/>
                                          <a:ea typeface="Cambria Math" panose="02040503050406030204" pitchFamily="18" charset="0"/>
                                        </a:rPr>
                                        <m:t>2</m:t>
                                      </m:r>
                                    </m:sup>
                                  </m:sSup>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𝑠</m:t>
                                      </m:r>
                                    </m:e>
                                    <m:sup>
                                      <m:r>
                                        <a:rPr lang="en-US" i="1">
                                          <a:latin typeface="Cambria Math" panose="02040503050406030204" pitchFamily="18" charset="0"/>
                                          <a:ea typeface="Cambria Math" panose="02040503050406030204" pitchFamily="18" charset="0"/>
                                        </a:rPr>
                                        <m:t>−1</m:t>
                                      </m:r>
                                    </m:sup>
                                  </m:sSup>
                                </m:den>
                              </m:f>
                            </m:e>
                          </m:d>
                        </m:e>
                        <m:sup>
                          <m:r>
                            <a:rPr lang="en-US" b="0" i="1" smtClean="0">
                              <a:latin typeface="Cambria Math" panose="02040503050406030204" pitchFamily="18" charset="0"/>
                              <a:ea typeface="Cambria Math" panose="02040503050406030204" pitchFamily="18" charset="0"/>
                            </a:rPr>
                            <m:t>1/2</m:t>
                          </m:r>
                        </m:sup>
                      </m:sSup>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𝐸</m:t>
                                      </m:r>
                                    </m:e>
                                    <m:sub>
                                      <m:r>
                                        <a:rPr lang="en-US" i="1">
                                          <a:latin typeface="Cambria Math" panose="02040503050406030204" pitchFamily="18" charset="0"/>
                                          <a:ea typeface="Cambria Math" panose="02040503050406030204" pitchFamily="18" charset="0"/>
                                        </a:rPr>
                                        <m:t>𝑒</m:t>
                                      </m:r>
                                    </m:sub>
                                  </m:sSub>
                                </m:num>
                                <m:den>
                                  <m:r>
                                    <a:rPr lang="en-US" i="1">
                                      <a:latin typeface="Cambria Math" panose="02040503050406030204" pitchFamily="18" charset="0"/>
                                      <a:ea typeface="Cambria Math" panose="02040503050406030204" pitchFamily="18" charset="0"/>
                                    </a:rPr>
                                    <m:t>1</m:t>
                                  </m:r>
                                  <m:r>
                                    <a:rPr lang="en-US" i="1">
                                      <a:latin typeface="Cambria Math" panose="02040503050406030204" pitchFamily="18" charset="0"/>
                                      <a:ea typeface="Cambria Math" panose="02040503050406030204" pitchFamily="18" charset="0"/>
                                    </a:rPr>
                                    <m:t>𝑃𝑒𝑉</m:t>
                                  </m:r>
                                </m:den>
                              </m:f>
                            </m:e>
                          </m:d>
                        </m:e>
                        <m:sup>
                          <m:r>
                            <a:rPr lang="en-US" i="1">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/2</m:t>
                          </m:r>
                        </m:sup>
                      </m:sSup>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𝐵</m:t>
                                  </m:r>
                                </m:num>
                                <m:den>
                                  <m:r>
                                    <a:rPr lang="en-US" i="1">
                                      <a:latin typeface="Cambria Math" panose="02040503050406030204" pitchFamily="18" charset="0"/>
                                      <a:ea typeface="Cambria Math" panose="02040503050406030204" pitchFamily="18" charset="0"/>
                                    </a:rPr>
                                    <m:t>10</m:t>
                                  </m:r>
                                  <m:r>
                                    <a:rPr lang="en-US" i="1">
                                      <a:latin typeface="Cambria Math" panose="02040503050406030204" pitchFamily="18" charset="0"/>
                                      <a:ea typeface="Cambria Math" panose="02040503050406030204" pitchFamily="18" charset="0"/>
                                    </a:rPr>
                                    <m:t>𝜇</m:t>
                                  </m:r>
                                  <m:r>
                                    <a:rPr lang="en-US" i="1">
                                      <a:latin typeface="Cambria Math" panose="02040503050406030204" pitchFamily="18" charset="0"/>
                                      <a:ea typeface="Cambria Math" panose="02040503050406030204" pitchFamily="18" charset="0"/>
                                    </a:rPr>
                                    <m:t>𝐺</m:t>
                                  </m:r>
                                </m:den>
                              </m:f>
                            </m:e>
                          </m:d>
                        </m:e>
                        <m:sup>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1</m:t>
                          </m:r>
                        </m:sup>
                      </m:sSup>
                    </m:oMath>
                  </m:oMathPara>
                </a14:m>
                <a:endParaRPr lang="en-DE" dirty="0"/>
              </a:p>
            </p:txBody>
          </p:sp>
        </mc:Choice>
        <mc:Fallback>
          <p:sp>
            <p:nvSpPr>
              <p:cNvPr id="14" name="TextBox 13">
                <a:extLst>
                  <a:ext uri="{FF2B5EF4-FFF2-40B4-BE49-F238E27FC236}">
                    <a16:creationId xmlns:a16="http://schemas.microsoft.com/office/drawing/2014/main" id="{83F44403-F414-23C4-D44F-8FA29D8C0FC4}"/>
                  </a:ext>
                </a:extLst>
              </p:cNvPr>
              <p:cNvSpPr txBox="1">
                <a:spLocks noRot="1" noChangeAspect="1" noMove="1" noResize="1" noEditPoints="1" noAdjustHandles="1" noChangeArrowheads="1" noChangeShapeType="1" noTextEdit="1"/>
              </p:cNvSpPr>
              <p:nvPr/>
            </p:nvSpPr>
            <p:spPr>
              <a:xfrm>
                <a:off x="6526328" y="3940570"/>
                <a:ext cx="5133288" cy="1286523"/>
              </a:xfrm>
              <a:prstGeom prst="rect">
                <a:avLst/>
              </a:prstGeom>
              <a:blipFill>
                <a:blip r:embed="rId4"/>
                <a:stretch>
                  <a:fillRect b="-3846"/>
                </a:stretch>
              </a:blipFill>
              <a:ln w="28575">
                <a:solidFill>
                  <a:srgbClr val="FF0000"/>
                </a:solidFill>
              </a:ln>
            </p:spPr>
            <p:txBody>
              <a:bodyPr/>
              <a:lstStyle/>
              <a:p>
                <a:r>
                  <a:rPr lang="en-DE">
                    <a:noFill/>
                  </a:rPr>
                  <a:t> </a:t>
                </a:r>
              </a:p>
            </p:txBody>
          </p:sp>
        </mc:Fallback>
      </mc:AlternateContent>
      <p:sp>
        <p:nvSpPr>
          <p:cNvPr id="2" name="TextBox 1">
            <a:extLst>
              <a:ext uri="{FF2B5EF4-FFF2-40B4-BE49-F238E27FC236}">
                <a16:creationId xmlns:a16="http://schemas.microsoft.com/office/drawing/2014/main" id="{E77BDE36-B533-E1BE-852D-29523BC4F71F}"/>
              </a:ext>
            </a:extLst>
          </p:cNvPr>
          <p:cNvSpPr txBox="1"/>
          <p:nvPr/>
        </p:nvSpPr>
        <p:spPr>
          <a:xfrm>
            <a:off x="7369446" y="2118548"/>
            <a:ext cx="277640" cy="369332"/>
          </a:xfrm>
          <a:prstGeom prst="rect">
            <a:avLst/>
          </a:prstGeom>
          <a:noFill/>
        </p:spPr>
        <p:txBody>
          <a:bodyPr wrap="none" rtlCol="0">
            <a:spAutoFit/>
          </a:bodyPr>
          <a:lstStyle/>
          <a:p>
            <a:r>
              <a:rPr lang="en-DE" dirty="0"/>
              <a:t>  </a:t>
            </a:r>
          </a:p>
        </p:txBody>
      </p:sp>
      <p:pic>
        <p:nvPicPr>
          <p:cNvPr id="5" name="Content Placeholder 4">
            <a:extLst>
              <a:ext uri="{FF2B5EF4-FFF2-40B4-BE49-F238E27FC236}">
                <a16:creationId xmlns:a16="http://schemas.microsoft.com/office/drawing/2014/main" id="{E7D360E1-0257-2184-2F57-476523CC5CC0}"/>
              </a:ext>
            </a:extLst>
          </p:cNvPr>
          <p:cNvPicPr>
            <a:picLocks noGrp="1" noChangeAspect="1"/>
          </p:cNvPicPr>
          <p:nvPr>
            <p:ph sz="half" idx="1"/>
          </p:nvPr>
        </p:nvPicPr>
        <p:blipFill>
          <a:blip r:embed="rId5"/>
          <a:stretch>
            <a:fillRect/>
          </a:stretch>
        </p:blipFill>
        <p:spPr>
          <a:xfrm>
            <a:off x="645994" y="442066"/>
            <a:ext cx="4485565" cy="5931730"/>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067E073-4971-CE56-93BF-A2229CB3C362}"/>
                  </a:ext>
                </a:extLst>
              </p:cNvPr>
              <p:cNvSpPr txBox="1"/>
              <p:nvPr/>
            </p:nvSpPr>
            <p:spPr>
              <a:xfrm>
                <a:off x="7369446" y="2096145"/>
                <a:ext cx="1976054" cy="630750"/>
              </a:xfrm>
              <a:prstGeom prst="rect">
                <a:avLst/>
              </a:prstGeom>
              <a:noFill/>
              <a:ln w="28575">
                <a:solidFill>
                  <a:srgbClr val="FF0000"/>
                </a:solidFill>
              </a:ln>
            </p:spPr>
            <p:txBody>
              <a:bodyPr wrap="none" rtlCol="0">
                <a:spAutoFit/>
              </a:bodyPr>
              <a:lstStyle/>
              <a:p>
                <a14:m>
                  <m:oMath xmlns:m="http://schemas.openxmlformats.org/officeDocument/2006/math">
                    <m:f>
                      <m:fPr>
                        <m:ctrlPr>
                          <a:rPr lang="en-DE" sz="2200" i="1" smtClean="0">
                            <a:latin typeface="Cambria Math" panose="02040503050406030204" pitchFamily="18" charset="0"/>
                          </a:rPr>
                        </m:ctrlPr>
                      </m:fPr>
                      <m:num>
                        <m:sSub>
                          <m:sSubPr>
                            <m:ctrlPr>
                              <a:rPr lang="en-DE" sz="2200" i="1" smtClean="0">
                                <a:latin typeface="Cambria Math" panose="02040503050406030204" pitchFamily="18" charset="0"/>
                              </a:rPr>
                            </m:ctrlPr>
                          </m:sSubPr>
                          <m:e>
                            <m:r>
                              <a:rPr lang="en-US" sz="2200" b="0" i="1" smtClean="0">
                                <a:latin typeface="Cambria Math" panose="02040503050406030204" pitchFamily="18" charset="0"/>
                              </a:rPr>
                              <m:t>𝐿</m:t>
                            </m:r>
                          </m:e>
                          <m:sub>
                            <m:r>
                              <a:rPr lang="en-DE" sz="2200" i="1" smtClean="0">
                                <a:latin typeface="Cambria Math" panose="02040503050406030204" pitchFamily="18" charset="0"/>
                                <a:ea typeface="Cambria Math" panose="02040503050406030204" pitchFamily="18" charset="0"/>
                              </a:rPr>
                              <m:t>𝛾</m:t>
                            </m:r>
                          </m:sub>
                        </m:sSub>
                      </m:num>
                      <m:den>
                        <m:sSub>
                          <m:sSubPr>
                            <m:ctrlPr>
                              <a:rPr lang="en-DE" sz="2200" i="1" smtClean="0">
                                <a:latin typeface="Cambria Math" panose="02040503050406030204" pitchFamily="18" charset="0"/>
                              </a:rPr>
                            </m:ctrlPr>
                          </m:sSubPr>
                          <m:e>
                            <m:r>
                              <a:rPr lang="en-US" sz="2200" b="0" i="1" smtClean="0">
                                <a:latin typeface="Cambria Math" panose="02040503050406030204" pitchFamily="18" charset="0"/>
                              </a:rPr>
                              <m:t>𝐿</m:t>
                            </m:r>
                          </m:e>
                          <m:sub>
                            <m:r>
                              <a:rPr lang="en-US" sz="2200" b="0" i="1" smtClean="0">
                                <a:latin typeface="Cambria Math" panose="02040503050406030204" pitchFamily="18" charset="0"/>
                              </a:rPr>
                              <m:t>𝑋</m:t>
                            </m:r>
                          </m:sub>
                        </m:sSub>
                      </m:den>
                    </m:f>
                  </m:oMath>
                </a14:m>
                <a:r>
                  <a:rPr lang="en-DE" sz="2200" dirty="0"/>
                  <a:t> </a:t>
                </a:r>
                <a14:m>
                  <m:oMath xmlns:m="http://schemas.openxmlformats.org/officeDocument/2006/math">
                    <m:r>
                      <a:rPr lang="en-US" b="0" i="0" dirty="0" smtClean="0">
                        <a:latin typeface="Cambria Math" panose="02040503050406030204" pitchFamily="18" charset="0"/>
                        <a:ea typeface="Cambria Math" panose="02040503050406030204" pitchFamily="18" charset="0"/>
                      </a:rPr>
                      <m:t>  </m:t>
                    </m:r>
                    <m:r>
                      <a:rPr lang="en-DE"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   </m:t>
                    </m:r>
                    <m:r>
                      <a:rPr lang="en-US" b="0" i="1" dirty="0" smtClean="0">
                        <a:latin typeface="Cambria Math" panose="02040503050406030204" pitchFamily="18" charset="0"/>
                        <a:ea typeface="Cambria Math" panose="02040503050406030204" pitchFamily="18" charset="0"/>
                      </a:rPr>
                      <m:t>𝐵</m:t>
                    </m:r>
                    <m:r>
                      <a:rPr lang="en-US" b="0" i="1" dirty="0" smtClean="0">
                        <a:latin typeface="Cambria Math" panose="02040503050406030204" pitchFamily="18" charset="0"/>
                        <a:ea typeface="Cambria Math" panose="02040503050406030204" pitchFamily="18" charset="0"/>
                      </a:rPr>
                      <m:t>~ 10 </m:t>
                    </m:r>
                    <m:r>
                      <a:rPr lang="en-US" b="0" i="1" dirty="0" smtClean="0">
                        <a:latin typeface="Cambria Math" panose="02040503050406030204" pitchFamily="18" charset="0"/>
                        <a:ea typeface="Cambria Math" panose="02040503050406030204" pitchFamily="18" charset="0"/>
                      </a:rPr>
                      <m:t>𝜇</m:t>
                    </m:r>
                    <m:r>
                      <a:rPr lang="en-US" b="0" i="1" dirty="0" smtClean="0">
                        <a:latin typeface="Cambria Math" panose="02040503050406030204" pitchFamily="18" charset="0"/>
                        <a:ea typeface="Cambria Math" panose="02040503050406030204" pitchFamily="18" charset="0"/>
                      </a:rPr>
                      <m:t>𝐺</m:t>
                    </m:r>
                  </m:oMath>
                </a14:m>
                <a:endParaRPr lang="en-DE" dirty="0"/>
              </a:p>
            </p:txBody>
          </p:sp>
        </mc:Choice>
        <mc:Fallback xmlns="">
          <p:sp>
            <p:nvSpPr>
              <p:cNvPr id="9" name="TextBox 8">
                <a:extLst>
                  <a:ext uri="{FF2B5EF4-FFF2-40B4-BE49-F238E27FC236}">
                    <a16:creationId xmlns:a16="http://schemas.microsoft.com/office/drawing/2014/main" id="{E067E073-4971-CE56-93BF-A2229CB3C362}"/>
                  </a:ext>
                </a:extLst>
              </p:cNvPr>
              <p:cNvSpPr txBox="1">
                <a:spLocks noRot="1" noChangeAspect="1" noMove="1" noResize="1" noEditPoints="1" noAdjustHandles="1" noChangeArrowheads="1" noChangeShapeType="1" noTextEdit="1"/>
              </p:cNvSpPr>
              <p:nvPr/>
            </p:nvSpPr>
            <p:spPr>
              <a:xfrm>
                <a:off x="7369446" y="2096145"/>
                <a:ext cx="1976054" cy="630750"/>
              </a:xfrm>
              <a:prstGeom prst="rect">
                <a:avLst/>
              </a:prstGeom>
              <a:blipFill>
                <a:blip r:embed="rId6"/>
                <a:stretch>
                  <a:fillRect/>
                </a:stretch>
              </a:blipFill>
              <a:ln w="28575">
                <a:solidFill>
                  <a:srgbClr val="FF0000"/>
                </a:solidFill>
              </a:ln>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5C9E358-FFA1-6FBF-6B00-E1D0BC46EBCA}"/>
                  </a:ext>
                </a:extLst>
              </p:cNvPr>
              <p:cNvSpPr txBox="1"/>
              <p:nvPr/>
            </p:nvSpPr>
            <p:spPr>
              <a:xfrm>
                <a:off x="5569599" y="5835187"/>
                <a:ext cx="6090017" cy="369332"/>
              </a:xfrm>
              <a:prstGeom prst="rect">
                <a:avLst/>
              </a:prstGeom>
              <a:noFill/>
              <a:ln w="28575">
                <a:solidFill>
                  <a:srgbClr val="FF0000"/>
                </a:solidFill>
              </a:ln>
            </p:spPr>
            <p:txBody>
              <a:bodyPr wrap="square" rtlCol="0">
                <a:spAutoFit/>
              </a:bodyPr>
              <a:lstStyle/>
              <a:p>
                <a:r>
                  <a:rPr lang="en-DE" sz="1800" dirty="0">
                    <a:latin typeface="Gill Sans MT" panose="020B0502020104020203" pitchFamily="34" charset="77"/>
                  </a:rPr>
                  <a:t>    Xray extension ~ (13± 5) pc </a:t>
                </a:r>
                <a:r>
                  <a:rPr lang="en-DE" dirty="0">
                    <a:latin typeface="Gill Sans MT" panose="020B0502020104020203" pitchFamily="34" charset="77"/>
                  </a:rPr>
                  <a:t> </a:t>
                </a:r>
                <a14:m>
                  <m:oMath xmlns:m="http://schemas.openxmlformats.org/officeDocument/2006/math">
                    <m:r>
                      <a:rPr lang="en-DE"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𝜂</m:t>
                    </m:r>
                    <m:r>
                      <a:rPr lang="en-US" b="0" i="1" smtClean="0">
                        <a:latin typeface="Cambria Math" panose="02040503050406030204" pitchFamily="18" charset="0"/>
                        <a:ea typeface="Cambria Math" panose="02040503050406030204" pitchFamily="18" charset="0"/>
                      </a:rPr>
                      <m:t> &lt; 1 </m:t>
                    </m:r>
                    <m:r>
                      <a:rPr lang="en-US" b="0" i="1" smtClean="0">
                        <a:latin typeface="Cambria Math" panose="02040503050406030204" pitchFamily="18" charset="0"/>
                        <a:ea typeface="Cambria Math" panose="02040503050406030204" pitchFamily="18" charset="0"/>
                      </a:rPr>
                      <m:t>𝑜𝑟</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𝐵</m:t>
                    </m:r>
                    <m:r>
                      <a:rPr lang="en-US" b="0" i="1" smtClean="0">
                        <a:latin typeface="Cambria Math" panose="02040503050406030204" pitchFamily="18" charset="0"/>
                        <a:ea typeface="Cambria Math" panose="02040503050406030204" pitchFamily="18" charset="0"/>
                      </a:rPr>
                      <m:t> &gt;10 </m:t>
                    </m:r>
                    <m:r>
                      <a:rPr lang="en-US" b="0" i="1" smtClean="0">
                        <a:latin typeface="Cambria Math" panose="02040503050406030204" pitchFamily="18" charset="0"/>
                        <a:ea typeface="Cambria Math" panose="02040503050406030204" pitchFamily="18" charset="0"/>
                      </a:rPr>
                      <m:t>𝜇</m:t>
                    </m:r>
                    <m:r>
                      <a:rPr lang="en-US" b="0" i="1" smtClean="0">
                        <a:latin typeface="Cambria Math" panose="02040503050406030204" pitchFamily="18" charset="0"/>
                        <a:ea typeface="Cambria Math" panose="02040503050406030204" pitchFamily="18" charset="0"/>
                      </a:rPr>
                      <m:t>𝐺</m:t>
                    </m:r>
                  </m:oMath>
                </a14:m>
                <a:endParaRPr lang="en-US" b="0" dirty="0">
                  <a:latin typeface="Gill Sans MT" panose="020B0502020104020203" pitchFamily="34" charset="77"/>
                  <a:ea typeface="Cambria Math" panose="02040503050406030204" pitchFamily="18" charset="0"/>
                </a:endParaRPr>
              </a:p>
            </p:txBody>
          </p:sp>
        </mc:Choice>
        <mc:Fallback xmlns="">
          <p:sp>
            <p:nvSpPr>
              <p:cNvPr id="11" name="TextBox 10">
                <a:extLst>
                  <a:ext uri="{FF2B5EF4-FFF2-40B4-BE49-F238E27FC236}">
                    <a16:creationId xmlns:a16="http://schemas.microsoft.com/office/drawing/2014/main" id="{55C9E358-FFA1-6FBF-6B00-E1D0BC46EBCA}"/>
                  </a:ext>
                </a:extLst>
              </p:cNvPr>
              <p:cNvSpPr txBox="1">
                <a:spLocks noRot="1" noChangeAspect="1" noMove="1" noResize="1" noEditPoints="1" noAdjustHandles="1" noChangeArrowheads="1" noChangeShapeType="1" noTextEdit="1"/>
              </p:cNvSpPr>
              <p:nvPr/>
            </p:nvSpPr>
            <p:spPr>
              <a:xfrm>
                <a:off x="5569599" y="5835187"/>
                <a:ext cx="6090017" cy="369332"/>
              </a:xfrm>
              <a:prstGeom prst="rect">
                <a:avLst/>
              </a:prstGeom>
              <a:blipFill>
                <a:blip r:embed="rId7"/>
                <a:stretch>
                  <a:fillRect t="-3030" b="-15152"/>
                </a:stretch>
              </a:blipFill>
              <a:ln w="28575">
                <a:solidFill>
                  <a:srgbClr val="FF0000"/>
                </a:solidFill>
              </a:ln>
            </p:spPr>
            <p:txBody>
              <a:bodyPr/>
              <a:lstStyle/>
              <a:p>
                <a:r>
                  <a:rPr lang="en-DE">
                    <a:noFill/>
                  </a:rPr>
                  <a:t> </a:t>
                </a:r>
              </a:p>
            </p:txBody>
          </p:sp>
        </mc:Fallback>
      </mc:AlternateContent>
      <p:sp>
        <p:nvSpPr>
          <p:cNvPr id="3" name="TextBox 2">
            <a:extLst>
              <a:ext uri="{FF2B5EF4-FFF2-40B4-BE49-F238E27FC236}">
                <a16:creationId xmlns:a16="http://schemas.microsoft.com/office/drawing/2014/main" id="{0C59A396-2A54-5767-4462-4FC2C008A5E4}"/>
              </a:ext>
            </a:extLst>
          </p:cNvPr>
          <p:cNvSpPr txBox="1"/>
          <p:nvPr/>
        </p:nvSpPr>
        <p:spPr>
          <a:xfrm>
            <a:off x="467898" y="6204519"/>
            <a:ext cx="1739312" cy="338554"/>
          </a:xfrm>
          <a:prstGeom prst="rect">
            <a:avLst/>
          </a:prstGeom>
          <a:noFill/>
        </p:spPr>
        <p:txBody>
          <a:bodyPr wrap="square" rtlCol="0">
            <a:spAutoFit/>
          </a:bodyPr>
          <a:lstStyle/>
          <a:p>
            <a:r>
              <a:rPr lang="en-DE" sz="1600" dirty="0">
                <a:latin typeface="Gill Sans MT" panose="020B0502020104020203" pitchFamily="34" charset="77"/>
              </a:rPr>
              <a:t>Susuki et al, 2025</a:t>
            </a:r>
          </a:p>
        </p:txBody>
      </p:sp>
      <p:cxnSp>
        <p:nvCxnSpPr>
          <p:cNvPr id="4" name="Straight Connector 3">
            <a:extLst>
              <a:ext uri="{FF2B5EF4-FFF2-40B4-BE49-F238E27FC236}">
                <a16:creationId xmlns:a16="http://schemas.microsoft.com/office/drawing/2014/main" id="{0C971185-3B1E-3D08-F0E5-E8DA34274E5C}"/>
              </a:ext>
            </a:extLst>
          </p:cNvPr>
          <p:cNvCxnSpPr>
            <a:cxnSpLocks/>
          </p:cNvCxnSpPr>
          <p:nvPr/>
        </p:nvCxnSpPr>
        <p:spPr>
          <a:xfrm>
            <a:off x="3534225" y="1912752"/>
            <a:ext cx="0" cy="1559638"/>
          </a:xfrm>
          <a:prstGeom prst="line">
            <a:avLst/>
          </a:prstGeom>
          <a:ln>
            <a:solidFill>
              <a:srgbClr val="FFFF00"/>
            </a:solidFill>
            <a:headEnd type="arrow"/>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3E252381-AFBE-1485-73DA-B69430C9FEB1}"/>
              </a:ext>
            </a:extLst>
          </p:cNvPr>
          <p:cNvSpPr txBox="1"/>
          <p:nvPr/>
        </p:nvSpPr>
        <p:spPr>
          <a:xfrm>
            <a:off x="3790651" y="2548098"/>
            <a:ext cx="729687" cy="369332"/>
          </a:xfrm>
          <a:prstGeom prst="rect">
            <a:avLst/>
          </a:prstGeom>
          <a:noFill/>
        </p:spPr>
        <p:txBody>
          <a:bodyPr wrap="none" rtlCol="0">
            <a:spAutoFit/>
          </a:bodyPr>
          <a:lstStyle/>
          <a:p>
            <a:r>
              <a:rPr lang="en-DE" dirty="0">
                <a:solidFill>
                  <a:srgbClr val="FFFF00"/>
                </a:solidFill>
              </a:rPr>
              <a:t>30 pc</a:t>
            </a:r>
          </a:p>
        </p:txBody>
      </p:sp>
    </p:spTree>
    <p:extLst>
      <p:ext uri="{BB962C8B-B14F-4D97-AF65-F5344CB8AC3E}">
        <p14:creationId xmlns:p14="http://schemas.microsoft.com/office/powerpoint/2010/main" val="2903253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A68A19-2901-D0F3-FC4A-D5A0C6EA3288}"/>
              </a:ext>
            </a:extLst>
          </p:cNvPr>
          <p:cNvSpPr>
            <a:spLocks noGrp="1"/>
          </p:cNvSpPr>
          <p:nvPr>
            <p:ph sz="half" idx="1"/>
          </p:nvPr>
        </p:nvSpPr>
        <p:spPr>
          <a:xfrm>
            <a:off x="193964" y="1367990"/>
            <a:ext cx="5396345" cy="4795117"/>
          </a:xfrm>
          <a:solidFill>
            <a:schemeClr val="tx2">
              <a:lumMod val="10000"/>
              <a:lumOff val="90000"/>
            </a:schemeClr>
          </a:solidFill>
        </p:spPr>
        <p:txBody>
          <a:bodyPr>
            <a:normAutofit fontScale="77500" lnSpcReduction="20000"/>
          </a:bodyPr>
          <a:lstStyle/>
          <a:p>
            <a:pPr marL="0" indent="0">
              <a:buNone/>
            </a:pPr>
            <a:endParaRPr lang="en-DE" dirty="0">
              <a:latin typeface="Gill Sans MT" panose="020B0502020104020203" pitchFamily="34" charset="77"/>
            </a:endParaRPr>
          </a:p>
          <a:p>
            <a:r>
              <a:rPr lang="en-DE" dirty="0">
                <a:latin typeface="Gill Sans MT" panose="020B0502020104020203" pitchFamily="34" charset="77"/>
              </a:rPr>
              <a:t>Accretion </a:t>
            </a:r>
          </a:p>
          <a:p>
            <a:pPr lvl="1"/>
            <a:r>
              <a:rPr lang="en-DE" sz="2200" dirty="0">
                <a:latin typeface="Gill Sans MT" panose="020B0502020104020203" pitchFamily="34" charset="77"/>
              </a:rPr>
              <a:t>SS 433 : likely super-Eddington</a:t>
            </a:r>
          </a:p>
          <a:p>
            <a:pPr lvl="1"/>
            <a:r>
              <a:rPr lang="en-DE" sz="2200" dirty="0">
                <a:latin typeface="Gill Sans MT" panose="020B0502020104020203" pitchFamily="34" charset="77"/>
              </a:rPr>
              <a:t>V4641 Sgr: super-Eddington</a:t>
            </a:r>
          </a:p>
          <a:p>
            <a:r>
              <a:rPr lang="en-DE" dirty="0">
                <a:latin typeface="Gill Sans MT" panose="020B0502020104020203" pitchFamily="34" charset="77"/>
              </a:rPr>
              <a:t>Jets</a:t>
            </a:r>
          </a:p>
          <a:p>
            <a:pPr lvl="1"/>
            <a:r>
              <a:rPr lang="en-DE" sz="2200" dirty="0">
                <a:latin typeface="Gill Sans MT" panose="020B0502020104020203" pitchFamily="34" charset="77"/>
              </a:rPr>
              <a:t>SS 433 : most powerful jets known in the Galaxy ~</a:t>
            </a:r>
            <a:r>
              <a:rPr lang="en-US" sz="2200" dirty="0">
                <a:latin typeface="Gill Sans MT" panose="020B0502020104020203" pitchFamily="34" charset="77"/>
              </a:rPr>
              <a:t>10</a:t>
            </a:r>
            <a:r>
              <a:rPr lang="en-US" sz="2200" baseline="30000" dirty="0">
                <a:latin typeface="Gill Sans MT" panose="020B0502020104020203" pitchFamily="34" charset="77"/>
              </a:rPr>
              <a:t>39-40 </a:t>
            </a:r>
            <a:r>
              <a:rPr lang="en-US" sz="2200" dirty="0">
                <a:latin typeface="Gill Sans MT" panose="020B0502020104020203" pitchFamily="34" charset="77"/>
              </a:rPr>
              <a:t>erg/s</a:t>
            </a:r>
            <a:endParaRPr lang="en-DE" sz="2200" dirty="0">
              <a:latin typeface="Gill Sans MT" panose="020B0502020104020203" pitchFamily="34" charset="77"/>
            </a:endParaRPr>
          </a:p>
          <a:p>
            <a:pPr lvl="1"/>
            <a:r>
              <a:rPr lang="en-DE" sz="2200" dirty="0">
                <a:latin typeface="Gill Sans MT" panose="020B0502020104020203" pitchFamily="34" charset="77"/>
              </a:rPr>
              <a:t>V4641 Sgr : superluminal jets</a:t>
            </a:r>
          </a:p>
          <a:p>
            <a:pPr marL="457200" lvl="1" indent="0">
              <a:buNone/>
            </a:pPr>
            <a:endParaRPr lang="en-DE" dirty="0">
              <a:latin typeface="Gill Sans MT" panose="020B0502020104020203" pitchFamily="34" charset="77"/>
            </a:endParaRPr>
          </a:p>
          <a:p>
            <a:r>
              <a:rPr lang="en-DE" dirty="0">
                <a:latin typeface="Gill Sans MT" panose="020B0502020104020203" pitchFamily="34" charset="77"/>
              </a:rPr>
              <a:t>BH activity</a:t>
            </a:r>
          </a:p>
          <a:p>
            <a:pPr lvl="1"/>
            <a:r>
              <a:rPr lang="en-DE" sz="2200" dirty="0">
                <a:latin typeface="Gill Sans MT" panose="020B0502020104020203" pitchFamily="34" charset="77"/>
              </a:rPr>
              <a:t>SS 433 : persistent BH activity</a:t>
            </a:r>
          </a:p>
          <a:p>
            <a:pPr lvl="1"/>
            <a:r>
              <a:rPr lang="en-DE" sz="2200" dirty="0">
                <a:latin typeface="Gill Sans MT" panose="020B0502020104020203" pitchFamily="34" charset="77"/>
              </a:rPr>
              <a:t>V4641 Sgr : powerful outbursts – intermittent BH activity ~ every 2 yr</a:t>
            </a:r>
          </a:p>
          <a:p>
            <a:pPr marL="457200" lvl="1" indent="0">
              <a:buNone/>
            </a:pPr>
            <a:endParaRPr lang="en-DE" sz="2200" dirty="0">
              <a:latin typeface="Gill Sans MT" panose="020B0502020104020203" pitchFamily="34" charset="77"/>
            </a:endParaRPr>
          </a:p>
          <a:p>
            <a:pPr marL="457200" lvl="1" indent="0">
              <a:buNone/>
            </a:pPr>
            <a:endParaRPr lang="en-DE" dirty="0"/>
          </a:p>
          <a:p>
            <a:pPr marL="0" indent="0">
              <a:buNone/>
            </a:pPr>
            <a:endParaRPr lang="en-DE" dirty="0"/>
          </a:p>
        </p:txBody>
      </p:sp>
      <p:sp>
        <p:nvSpPr>
          <p:cNvPr id="7" name="Content Placeholder 6">
            <a:extLst>
              <a:ext uri="{FF2B5EF4-FFF2-40B4-BE49-F238E27FC236}">
                <a16:creationId xmlns:a16="http://schemas.microsoft.com/office/drawing/2014/main" id="{A415901E-5124-0FDA-525F-3C7EE16243D9}"/>
              </a:ext>
            </a:extLst>
          </p:cNvPr>
          <p:cNvSpPr>
            <a:spLocks noGrp="1"/>
          </p:cNvSpPr>
          <p:nvPr>
            <p:ph sz="half" idx="2"/>
          </p:nvPr>
        </p:nvSpPr>
        <p:spPr>
          <a:xfrm>
            <a:off x="5590309" y="1760900"/>
            <a:ext cx="6449291" cy="4943908"/>
          </a:xfrm>
        </p:spPr>
        <p:txBody>
          <a:bodyPr>
            <a:normAutofit fontScale="77500" lnSpcReduction="20000"/>
          </a:bodyPr>
          <a:lstStyle/>
          <a:p>
            <a:r>
              <a:rPr lang="en-DE" sz="2600" dirty="0">
                <a:latin typeface="Gill Sans MT" panose="020B0502020104020203" pitchFamily="34" charset="77"/>
              </a:rPr>
              <a:t>Hard Spectra up to 100-200 TeVs</a:t>
            </a:r>
          </a:p>
          <a:p>
            <a:endParaRPr lang="en-DE" sz="3100" dirty="0">
              <a:latin typeface="Gill Sans MT" panose="020B0502020104020203" pitchFamily="34" charset="77"/>
            </a:endParaRPr>
          </a:p>
          <a:p>
            <a:r>
              <a:rPr lang="en-DE" sz="2600" dirty="0">
                <a:latin typeface="Gill Sans MT" panose="020B0502020104020203" pitchFamily="34" charset="77"/>
              </a:rPr>
              <a:t>Morphology of the emission</a:t>
            </a:r>
          </a:p>
          <a:p>
            <a:pPr lvl="1"/>
            <a:r>
              <a:rPr lang="en-DE" sz="2200" dirty="0">
                <a:latin typeface="Gill Sans MT" panose="020B0502020104020203" pitchFamily="34" charset="77"/>
              </a:rPr>
              <a:t>SS 433 : lobes</a:t>
            </a:r>
          </a:p>
          <a:p>
            <a:pPr lvl="1"/>
            <a:r>
              <a:rPr lang="en-DE" sz="2200" dirty="0">
                <a:latin typeface="Gill Sans MT" panose="020B0502020104020203" pitchFamily="34" charset="77"/>
              </a:rPr>
              <a:t>V4641 Sgr : lobes or extended source ? </a:t>
            </a:r>
          </a:p>
          <a:p>
            <a:endParaRPr lang="en-DE" sz="2400" dirty="0">
              <a:latin typeface="Gill Sans MT" panose="020B0502020104020203" pitchFamily="34" charset="77"/>
            </a:endParaRPr>
          </a:p>
          <a:p>
            <a:r>
              <a:rPr lang="en-DE" sz="2400" dirty="0">
                <a:latin typeface="Gill Sans MT" panose="020B0502020104020203" pitchFamily="34" charset="77"/>
              </a:rPr>
              <a:t>Similar acceleration locations</a:t>
            </a:r>
          </a:p>
          <a:p>
            <a:endParaRPr lang="en-DE" sz="2600" dirty="0">
              <a:latin typeface="Gill Sans MT" panose="020B0502020104020203" pitchFamily="34" charset="77"/>
            </a:endParaRPr>
          </a:p>
          <a:p>
            <a:r>
              <a:rPr lang="en-DE" sz="2600" dirty="0">
                <a:latin typeface="Gill Sans MT" panose="020B0502020104020203" pitchFamily="34" charset="77"/>
              </a:rPr>
              <a:t>Origin of the emission</a:t>
            </a:r>
          </a:p>
          <a:p>
            <a:pPr lvl="1"/>
            <a:r>
              <a:rPr lang="en-DE" sz="2200" dirty="0">
                <a:latin typeface="Gill Sans MT" panose="020B0502020104020203" pitchFamily="34" charset="77"/>
              </a:rPr>
              <a:t>SS 433 : sub-PeV electrons accelerated at termination shocks. Barion loaded jet, proton energy budget 3 x10</a:t>
            </a:r>
            <a:r>
              <a:rPr lang="en-DE" sz="2200" baseline="30000" dirty="0">
                <a:latin typeface="Gill Sans MT" panose="020B0502020104020203" pitchFamily="34" charset="77"/>
              </a:rPr>
              <a:t>50</a:t>
            </a:r>
            <a:r>
              <a:rPr lang="en-DE" sz="2200" dirty="0">
                <a:latin typeface="Gill Sans MT" panose="020B0502020104020203" pitchFamily="34" charset="77"/>
              </a:rPr>
              <a:t> erg ~ 100% Edd</a:t>
            </a:r>
          </a:p>
          <a:p>
            <a:pPr marL="457200" lvl="1" indent="0">
              <a:buNone/>
            </a:pPr>
            <a:endParaRPr lang="en-DE" sz="2200" dirty="0">
              <a:latin typeface="Gill Sans MT" panose="020B0502020104020203" pitchFamily="34" charset="77"/>
            </a:endParaRPr>
          </a:p>
          <a:p>
            <a:pPr lvl="1"/>
            <a:r>
              <a:rPr lang="en-DE" sz="2200" dirty="0">
                <a:latin typeface="Gill Sans MT" panose="020B0502020104020203" pitchFamily="34" charset="77"/>
              </a:rPr>
              <a:t>V4641 Sgr : sub-PeV electrons accelerated at termination shocks – – Extension of diffuse Xray emission 10pc – Energy budget for hadronic emission : few objects as V4641 Sgr could explain the local PeV CR flux</a:t>
            </a:r>
          </a:p>
          <a:p>
            <a:pPr lvl="1"/>
            <a:endParaRPr lang="en-DE" sz="2900" dirty="0">
              <a:latin typeface="Gill Sans MT" panose="020B0502020104020203" pitchFamily="34" charset="77"/>
            </a:endParaRPr>
          </a:p>
          <a:p>
            <a:pPr lvl="1"/>
            <a:endParaRPr lang="en-DE" sz="2900" dirty="0">
              <a:latin typeface="Gill Sans MT" panose="020B0502020104020203" pitchFamily="34" charset="77"/>
            </a:endParaRPr>
          </a:p>
          <a:p>
            <a:pPr lvl="1"/>
            <a:endParaRPr lang="en-DE" dirty="0"/>
          </a:p>
        </p:txBody>
      </p:sp>
      <p:sp>
        <p:nvSpPr>
          <p:cNvPr id="2" name="Title 1">
            <a:extLst>
              <a:ext uri="{FF2B5EF4-FFF2-40B4-BE49-F238E27FC236}">
                <a16:creationId xmlns:a16="http://schemas.microsoft.com/office/drawing/2014/main" id="{EED5470D-53BE-74B7-B89A-06C1F7BB9594}"/>
              </a:ext>
            </a:extLst>
          </p:cNvPr>
          <p:cNvSpPr>
            <a:spLocks noGrp="1"/>
          </p:cNvSpPr>
          <p:nvPr>
            <p:ph type="title"/>
          </p:nvPr>
        </p:nvSpPr>
        <p:spPr>
          <a:xfrm>
            <a:off x="90055" y="153192"/>
            <a:ext cx="12011890" cy="1325563"/>
          </a:xfrm>
          <a:ln w="38100">
            <a:solidFill>
              <a:srgbClr val="FF0000"/>
            </a:solidFill>
          </a:ln>
        </p:spPr>
        <p:txBody>
          <a:bodyPr>
            <a:normAutofit/>
          </a:bodyPr>
          <a:lstStyle/>
          <a:p>
            <a:r>
              <a:rPr lang="en-DE" sz="3600" dirty="0">
                <a:solidFill>
                  <a:srgbClr val="FF0000"/>
                </a:solidFill>
                <a:latin typeface="Gill Sans Ultra Bold" panose="020B0A02020104020203" pitchFamily="34" charset="77"/>
              </a:rPr>
              <a:t>	Summary of HAWC microquasars</a:t>
            </a:r>
          </a:p>
        </p:txBody>
      </p:sp>
    </p:spTree>
    <p:extLst>
      <p:ext uri="{BB962C8B-B14F-4D97-AF65-F5344CB8AC3E}">
        <p14:creationId xmlns:p14="http://schemas.microsoft.com/office/powerpoint/2010/main" val="452737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E5AD9-EA1B-565B-35A5-C6D8139EC222}"/>
            </a:ext>
          </a:extLst>
        </p:cNvPr>
        <p:cNvGrpSpPr/>
        <p:nvPr/>
      </p:nvGrpSpPr>
      <p:grpSpPr>
        <a:xfrm>
          <a:off x="0" y="0"/>
          <a:ext cx="0" cy="0"/>
          <a:chOff x="0" y="0"/>
          <a:chExt cx="0" cy="0"/>
        </a:xfrm>
      </p:grpSpPr>
      <p:sp>
        <p:nvSpPr>
          <p:cNvPr id="39" name="TextBox 38">
            <a:extLst>
              <a:ext uri="{FF2B5EF4-FFF2-40B4-BE49-F238E27FC236}">
                <a16:creationId xmlns:a16="http://schemas.microsoft.com/office/drawing/2014/main" id="{F9AC5FB7-C00E-A5FE-88CE-3AA9BE2B72EE}"/>
              </a:ext>
            </a:extLst>
          </p:cNvPr>
          <p:cNvSpPr txBox="1"/>
          <p:nvPr/>
        </p:nvSpPr>
        <p:spPr bwMode="auto">
          <a:xfrm>
            <a:off x="8127511" y="5056165"/>
            <a:ext cx="7801285" cy="15155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eaLnBrk="0">
              <a:lnSpc>
                <a:spcPct val="83000"/>
              </a:lnSpc>
              <a:spcAft>
                <a:spcPts val="545"/>
              </a:spcAft>
            </a:pPr>
            <a:r>
              <a:rPr lang="de-DE" sz="2813" dirty="0">
                <a:solidFill>
                  <a:srgbClr val="000000"/>
                </a:solidFill>
                <a:latin typeface="+mj-lt"/>
                <a:ea typeface="+mj-ea"/>
                <a:cs typeface="+mj-cs"/>
              </a:rPr>
              <a:t>        </a:t>
            </a:r>
            <a:r>
              <a:rPr lang="de-DE" sz="4400" dirty="0">
                <a:solidFill>
                  <a:srgbClr val="C00000"/>
                </a:solidFill>
                <a:latin typeface="Gill Sans Ultra Bold" panose="020B0A02020104020203" pitchFamily="34" charset="77"/>
                <a:ea typeface="+mj-ea"/>
                <a:cs typeface="+mj-cs"/>
              </a:rPr>
              <a:t>LS 5039 </a:t>
            </a:r>
          </a:p>
        </p:txBody>
      </p:sp>
      <p:sp>
        <p:nvSpPr>
          <p:cNvPr id="48" name="Slide Number Placeholder 3">
            <a:extLst>
              <a:ext uri="{FF2B5EF4-FFF2-40B4-BE49-F238E27FC236}">
                <a16:creationId xmlns:a16="http://schemas.microsoft.com/office/drawing/2014/main" id="{BE15D36A-FE14-7CF7-AA12-8F82A6107DD2}"/>
              </a:ext>
            </a:extLst>
          </p:cNvPr>
          <p:cNvSpPr>
            <a:spLocks noGrp="1"/>
          </p:cNvSpPr>
          <p:nvPr>
            <p:ph type="sldNum" idx="10"/>
          </p:nvPr>
        </p:nvSpPr>
        <p:spPr>
          <a:xfrm>
            <a:off x="5961296" y="7363443"/>
            <a:ext cx="256442" cy="265085"/>
          </a:xfrm>
        </p:spPr>
        <p:txBody>
          <a:bodyPr/>
          <a:lstStyle/>
          <a:p>
            <a:pPr>
              <a:spcAft>
                <a:spcPts val="545"/>
              </a:spcAft>
              <a:defRPr/>
            </a:pPr>
            <a:fld id="{D803EE11-265B-C24C-8A46-1FFCE4F0E280}" type="slidenum">
              <a:rPr lang="en-US"/>
              <a:pPr>
                <a:spcAft>
                  <a:spcPts val="545"/>
                </a:spcAft>
                <a:defRPr/>
              </a:pPr>
              <a:t>23</a:t>
            </a:fld>
            <a:endParaRPr lang="en-US"/>
          </a:p>
        </p:txBody>
      </p:sp>
      <p:pic>
        <p:nvPicPr>
          <p:cNvPr id="3" name="Picture 2">
            <a:extLst>
              <a:ext uri="{FF2B5EF4-FFF2-40B4-BE49-F238E27FC236}">
                <a16:creationId xmlns:a16="http://schemas.microsoft.com/office/drawing/2014/main" id="{5A96AC6B-0208-FA0F-AA13-1063CD3EDB70}"/>
              </a:ext>
            </a:extLst>
          </p:cNvPr>
          <p:cNvPicPr>
            <a:picLocks noChangeAspect="1"/>
          </p:cNvPicPr>
          <p:nvPr/>
        </p:nvPicPr>
        <p:blipFill>
          <a:blip r:embed="rId3"/>
          <a:stretch>
            <a:fillRect/>
          </a:stretch>
        </p:blipFill>
        <p:spPr>
          <a:xfrm>
            <a:off x="3408766" y="3472814"/>
            <a:ext cx="4718745" cy="3305947"/>
          </a:xfrm>
          <a:prstGeom prst="rect">
            <a:avLst/>
          </a:prstGeom>
        </p:spPr>
      </p:pic>
      <p:pic>
        <p:nvPicPr>
          <p:cNvPr id="4" name="Picture 3">
            <a:extLst>
              <a:ext uri="{FF2B5EF4-FFF2-40B4-BE49-F238E27FC236}">
                <a16:creationId xmlns:a16="http://schemas.microsoft.com/office/drawing/2014/main" id="{E98DB71B-1902-50E8-BE98-B2BE516BB545}"/>
              </a:ext>
            </a:extLst>
          </p:cNvPr>
          <p:cNvPicPr>
            <a:picLocks noChangeAspect="1"/>
          </p:cNvPicPr>
          <p:nvPr/>
        </p:nvPicPr>
        <p:blipFill>
          <a:blip r:embed="rId4"/>
          <a:stretch>
            <a:fillRect/>
          </a:stretch>
        </p:blipFill>
        <p:spPr>
          <a:xfrm>
            <a:off x="-20020" y="3472814"/>
            <a:ext cx="3867966" cy="3246058"/>
          </a:xfrm>
          <a:prstGeom prst="rect">
            <a:avLst/>
          </a:prstGeom>
        </p:spPr>
      </p:pic>
      <p:pic>
        <p:nvPicPr>
          <p:cNvPr id="6" name="Picture 5">
            <a:extLst>
              <a:ext uri="{FF2B5EF4-FFF2-40B4-BE49-F238E27FC236}">
                <a16:creationId xmlns:a16="http://schemas.microsoft.com/office/drawing/2014/main" id="{2E72746A-B74E-DC6B-06D5-2D61E9E89683}"/>
              </a:ext>
            </a:extLst>
          </p:cNvPr>
          <p:cNvPicPr>
            <a:picLocks noChangeAspect="1"/>
          </p:cNvPicPr>
          <p:nvPr/>
        </p:nvPicPr>
        <p:blipFill>
          <a:blip r:embed="rId5"/>
          <a:stretch>
            <a:fillRect/>
          </a:stretch>
        </p:blipFill>
        <p:spPr>
          <a:xfrm>
            <a:off x="7935435" y="423061"/>
            <a:ext cx="4197163" cy="4545359"/>
          </a:xfrm>
          <a:prstGeom prst="rect">
            <a:avLst/>
          </a:prstGeom>
        </p:spPr>
      </p:pic>
      <p:sp>
        <p:nvSpPr>
          <p:cNvPr id="2" name="TextBox 1">
            <a:extLst>
              <a:ext uri="{FF2B5EF4-FFF2-40B4-BE49-F238E27FC236}">
                <a16:creationId xmlns:a16="http://schemas.microsoft.com/office/drawing/2014/main" id="{17807E85-F404-9006-B045-E18873B1811C}"/>
              </a:ext>
            </a:extLst>
          </p:cNvPr>
          <p:cNvSpPr txBox="1"/>
          <p:nvPr/>
        </p:nvSpPr>
        <p:spPr bwMode="auto">
          <a:xfrm>
            <a:off x="2626198" y="38484"/>
            <a:ext cx="7801285" cy="15155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rot="0" spcFirstLastPara="0" vertOverflow="overflow" horzOverflow="overflow" vert="horz" wrap="square" lIns="0" tIns="0" rIns="0" bIns="0" numCol="1" spcCol="0" rtlCol="0" fromWordArt="0" anchor="ctr" anchorCtr="0" forceAA="0" compatLnSpc="1">
            <a:prstTxWarp prst="textNoShape">
              <a:avLst/>
            </a:prstTxWarp>
            <a:normAutofit/>
          </a:bodyPr>
          <a:lstStyle/>
          <a:p>
            <a:pPr eaLnBrk="0">
              <a:lnSpc>
                <a:spcPct val="83000"/>
              </a:lnSpc>
              <a:spcAft>
                <a:spcPts val="545"/>
              </a:spcAft>
            </a:pPr>
            <a:r>
              <a:rPr lang="de-DE" sz="2813" dirty="0">
                <a:solidFill>
                  <a:srgbClr val="000000"/>
                </a:solidFill>
                <a:latin typeface="+mj-lt"/>
                <a:ea typeface="+mj-ea"/>
                <a:cs typeface="+mj-cs"/>
              </a:rPr>
              <a:t>      </a:t>
            </a:r>
            <a:r>
              <a:rPr lang="de-DE" sz="2813" dirty="0">
                <a:solidFill>
                  <a:srgbClr val="FF0000"/>
                </a:solidFill>
                <a:latin typeface="Gill Sans Ultra Bold" panose="020B0A02020104020203" pitchFamily="34" charset="77"/>
                <a:ea typeface="+mj-ea"/>
                <a:cs typeface="+mj-cs"/>
              </a:rPr>
              <a:t> </a:t>
            </a:r>
          </a:p>
        </p:txBody>
      </p:sp>
      <p:sp>
        <p:nvSpPr>
          <p:cNvPr id="8" name="TextBox 7">
            <a:extLst>
              <a:ext uri="{FF2B5EF4-FFF2-40B4-BE49-F238E27FC236}">
                <a16:creationId xmlns:a16="http://schemas.microsoft.com/office/drawing/2014/main" id="{57AA6272-76B3-89CE-C059-F781CF607A68}"/>
              </a:ext>
            </a:extLst>
          </p:cNvPr>
          <p:cNvSpPr txBox="1"/>
          <p:nvPr/>
        </p:nvSpPr>
        <p:spPr>
          <a:xfrm>
            <a:off x="328341" y="269901"/>
            <a:ext cx="7301133" cy="3170099"/>
          </a:xfrm>
          <a:prstGeom prst="rect">
            <a:avLst/>
          </a:prstGeom>
          <a:noFill/>
          <a:ln w="41275">
            <a:solidFill>
              <a:srgbClr val="C00000"/>
            </a:solidFill>
          </a:ln>
        </p:spPr>
        <p:txBody>
          <a:bodyPr wrap="square">
            <a:spAutoFit/>
          </a:bodyPr>
          <a:lstStyle/>
          <a:p>
            <a:pPr marL="155471" indent="-155471">
              <a:buFont typeface="Arial" panose="020B0604020202020204" pitchFamily="34" charset="0"/>
              <a:buChar char="•"/>
            </a:pPr>
            <a:r>
              <a:rPr lang="en-GB" sz="2000" dirty="0">
                <a:latin typeface="GillSansMT"/>
              </a:rPr>
              <a:t>Accretion driven or  interaction pulsar - star winds </a:t>
            </a:r>
          </a:p>
          <a:p>
            <a:endParaRPr lang="en-GB" sz="2000" dirty="0">
              <a:latin typeface="GillSansMT"/>
            </a:endParaRPr>
          </a:p>
          <a:p>
            <a:pPr marL="155471" indent="-155471">
              <a:buFont typeface="Arial" panose="020B0604020202020204" pitchFamily="34" charset="0"/>
              <a:buChar char="•"/>
            </a:pPr>
            <a:r>
              <a:rPr lang="en-GB" sz="2000" dirty="0">
                <a:latin typeface="GillSansMT"/>
              </a:rPr>
              <a:t>Distance = 3.5 kpc  </a:t>
            </a:r>
          </a:p>
          <a:p>
            <a:pPr marL="155471" indent="-155471">
              <a:buFont typeface="Arial" panose="020B0604020202020204" pitchFamily="34" charset="0"/>
              <a:buChar char="•"/>
            </a:pPr>
            <a:endParaRPr lang="en-GB" sz="2000" dirty="0">
              <a:latin typeface="GillSansMT"/>
            </a:endParaRPr>
          </a:p>
          <a:p>
            <a:pPr marL="155471" indent="-155471">
              <a:buFont typeface="Arial" panose="020B0604020202020204" pitchFamily="34" charset="0"/>
              <a:buChar char="•"/>
            </a:pPr>
            <a:r>
              <a:rPr lang="en-GB" sz="2000" dirty="0">
                <a:latin typeface="GillSansMT"/>
              </a:rPr>
              <a:t>23 M</a:t>
            </a:r>
            <a:r>
              <a:rPr lang="en-GB" sz="2000" baseline="-25000" dirty="0">
                <a:latin typeface="GillSansMT"/>
              </a:rPr>
              <a:t>o </a:t>
            </a:r>
            <a:r>
              <a:rPr lang="en-GB" sz="2000" dirty="0">
                <a:latin typeface="GillSansMT"/>
              </a:rPr>
              <a:t>O6.5V star and 3.7 M</a:t>
            </a:r>
            <a:r>
              <a:rPr lang="en-GB" sz="2000" baseline="-25000" dirty="0">
                <a:latin typeface="GillSansMT"/>
              </a:rPr>
              <a:t>o</a:t>
            </a:r>
            <a:r>
              <a:rPr lang="en-GB" sz="2000" dirty="0">
                <a:latin typeface="GillSansMT"/>
              </a:rPr>
              <a:t> compact object </a:t>
            </a:r>
          </a:p>
          <a:p>
            <a:pPr marL="155471" indent="-155471">
              <a:buFont typeface="Arial" panose="020B0604020202020204" pitchFamily="34" charset="0"/>
              <a:buChar char="•"/>
            </a:pPr>
            <a:endParaRPr lang="en-GB" sz="2000" dirty="0">
              <a:latin typeface="GillSansMT"/>
            </a:endParaRPr>
          </a:p>
          <a:p>
            <a:pPr marL="155471" indent="-155471">
              <a:buFont typeface="Arial" panose="020B0604020202020204" pitchFamily="34" charset="0"/>
              <a:buChar char="•"/>
            </a:pPr>
            <a:r>
              <a:rPr lang="en-GB" sz="2000" dirty="0">
                <a:latin typeface="GillSansMT"/>
              </a:rPr>
              <a:t>mildly eccentric 3.9 day orbit. </a:t>
            </a:r>
          </a:p>
          <a:p>
            <a:endParaRPr lang="en-GB" sz="2000" dirty="0">
              <a:latin typeface="GillSansMT"/>
            </a:endParaRPr>
          </a:p>
          <a:p>
            <a:pPr marL="155471" indent="-155471">
              <a:buFont typeface="Arial" panose="020B0604020202020204" pitchFamily="34" charset="0"/>
              <a:buChar char="•"/>
            </a:pPr>
            <a:r>
              <a:rPr lang="en-GB" sz="2000" dirty="0">
                <a:latin typeface="GillSansMT"/>
              </a:rPr>
              <a:t>From radio to </a:t>
            </a:r>
            <a:r>
              <a:rPr lang="en-GB" sz="2000" dirty="0" err="1">
                <a:latin typeface="GillSansMT"/>
              </a:rPr>
              <a:t>TeV</a:t>
            </a:r>
            <a:r>
              <a:rPr lang="en-GB" sz="2000" dirty="0">
                <a:latin typeface="GillSansMT"/>
              </a:rPr>
              <a:t> energies. Flux and spectral modulation as a function of its orbital period. </a:t>
            </a:r>
            <a:endParaRPr lang="en-GB" sz="2000" dirty="0"/>
          </a:p>
        </p:txBody>
      </p:sp>
    </p:spTree>
    <p:extLst>
      <p:ext uri="{BB962C8B-B14F-4D97-AF65-F5344CB8AC3E}">
        <p14:creationId xmlns:p14="http://schemas.microsoft.com/office/powerpoint/2010/main" val="2838528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00">
            <a:alpha val="5000"/>
          </a:srgbClr>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69D47016-023F-44BD-981C-50E7A10A6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07743B2-A545-FDDC-8A8E-FA60EB2ED50D}"/>
              </a:ext>
            </a:extLst>
          </p:cNvPr>
          <p:cNvSpPr>
            <a:spLocks noGrp="1"/>
          </p:cNvSpPr>
          <p:nvPr>
            <p:ph type="title"/>
          </p:nvPr>
        </p:nvSpPr>
        <p:spPr>
          <a:xfrm>
            <a:off x="590548" y="142782"/>
            <a:ext cx="4343400" cy="1929384"/>
          </a:xfrm>
        </p:spPr>
        <p:txBody>
          <a:bodyPr vert="horz" lIns="91440" tIns="45720" rIns="91440" bIns="45720" rtlCol="0" anchor="ctr">
            <a:normAutofit fontScale="90000"/>
          </a:bodyPr>
          <a:lstStyle/>
          <a:p>
            <a:r>
              <a:rPr lang="en-US" sz="4800" dirty="0">
                <a:solidFill>
                  <a:srgbClr val="FF0000"/>
                </a:solidFill>
                <a:latin typeface="Gill Sans Ultra Bold" panose="020B0A02020104020203" pitchFamily="34" charset="77"/>
              </a:rPr>
              <a:t>LS 5039 with HAWC</a:t>
            </a:r>
          </a:p>
        </p:txBody>
      </p:sp>
      <p:sp>
        <p:nvSpPr>
          <p:cNvPr id="32" name="sketchy line">
            <a:extLst>
              <a:ext uri="{FF2B5EF4-FFF2-40B4-BE49-F238E27FC236}">
                <a16:creationId xmlns:a16="http://schemas.microsoft.com/office/drawing/2014/main" id="{6D8B37B0-0682-433E-BC8D-498C04ABD9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471415" y="141274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930EB19-6806-1771-FAF0-9A908CE00001}"/>
                  </a:ext>
                </a:extLst>
              </p:cNvPr>
              <p:cNvSpPr txBox="1"/>
              <p:nvPr/>
            </p:nvSpPr>
            <p:spPr>
              <a:xfrm>
                <a:off x="6293061" y="3960499"/>
                <a:ext cx="5457662" cy="2754720"/>
              </a:xfrm>
              <a:prstGeom prst="rect">
                <a:avLst/>
              </a:prstGeom>
            </p:spPr>
            <p:txBody>
              <a:bodyPr vert="horz" lIns="91440" tIns="45720" rIns="91440" bIns="45720" rtlCol="0" anchor="ctr">
                <a:noAutofit/>
              </a:bodyPr>
              <a:lstStyle/>
              <a:p>
                <a:pPr marL="259306" indent="-228600">
                  <a:lnSpc>
                    <a:spcPct val="90000"/>
                  </a:lnSpc>
                  <a:spcAft>
                    <a:spcPts val="600"/>
                  </a:spcAft>
                  <a:buFont typeface="Arial" panose="020B0604020202020204" pitchFamily="34" charset="0"/>
                  <a:buChar char="•"/>
                </a:pPr>
                <a:r>
                  <a:rPr lang="en-US" dirty="0">
                    <a:latin typeface="Gill Sans MT" panose="020B0502020104020203" pitchFamily="34" charset="77"/>
                  </a:rPr>
                  <a:t>1910 days of data</a:t>
                </a:r>
              </a:p>
              <a:p>
                <a:pPr marL="259306" indent="-228600">
                  <a:lnSpc>
                    <a:spcPct val="90000"/>
                  </a:lnSpc>
                  <a:spcAft>
                    <a:spcPts val="600"/>
                  </a:spcAft>
                  <a:buFont typeface="Arial" panose="020B0604020202020204" pitchFamily="34" charset="0"/>
                  <a:buChar char="•"/>
                </a:pPr>
                <a:r>
                  <a:rPr lang="en-US" dirty="0">
                    <a:latin typeface="Gill Sans MT" panose="020B0502020104020203" pitchFamily="34" charset="77"/>
                  </a:rPr>
                  <a:t>Simultaneously likelihood fit with diffuse emission </a:t>
                </a:r>
              </a:p>
              <a:p>
                <a:pPr marL="30706">
                  <a:lnSpc>
                    <a:spcPct val="90000"/>
                  </a:lnSpc>
                  <a:spcAft>
                    <a:spcPts val="600"/>
                  </a:spcAft>
                </a:pPr>
                <a:r>
                  <a:rPr lang="en-US" dirty="0">
                    <a:latin typeface="Gill Sans MT" panose="020B0502020104020203" pitchFamily="34" charset="77"/>
                  </a:rPr>
                  <a:t>and background sources</a:t>
                </a:r>
              </a:p>
              <a:p>
                <a:pPr marL="259306" indent="-228600">
                  <a:lnSpc>
                    <a:spcPct val="90000"/>
                  </a:lnSpc>
                  <a:spcAft>
                    <a:spcPts val="600"/>
                  </a:spcAft>
                  <a:buFont typeface="Arial" panose="020B0604020202020204" pitchFamily="34" charset="0"/>
                  <a:buChar char="•"/>
                </a:pPr>
                <a:r>
                  <a:rPr lang="en-US" dirty="0">
                    <a:latin typeface="Gill Sans MT" panose="020B0502020104020203" pitchFamily="34" charset="77"/>
                  </a:rPr>
                  <a:t>8 </a:t>
                </a:r>
                <a:r>
                  <a:rPr lang="en-US" dirty="0">
                    <a:latin typeface="Symbol" pitchFamily="2" charset="2"/>
                  </a:rPr>
                  <a:t>s</a:t>
                </a:r>
              </a:p>
              <a:p>
                <a:pPr marL="259306" indent="-228600">
                  <a:lnSpc>
                    <a:spcPct val="90000"/>
                  </a:lnSpc>
                  <a:spcAft>
                    <a:spcPts val="600"/>
                  </a:spcAft>
                  <a:buFont typeface="Arial" panose="020B0604020202020204" pitchFamily="34" charset="0"/>
                  <a:buChar char="•"/>
                </a:pPr>
                <a:r>
                  <a:rPr lang="en-US" dirty="0">
                    <a:latin typeface="Gill Sans MT" panose="020B0502020104020203" pitchFamily="34" charset="77"/>
                  </a:rPr>
                  <a:t>PL preferred up to at least 100 </a:t>
                </a:r>
                <a:r>
                  <a:rPr lang="en-US" dirty="0" err="1">
                    <a:latin typeface="Gill Sans MT" panose="020B0502020104020203" pitchFamily="34" charset="77"/>
                  </a:rPr>
                  <a:t>TeV</a:t>
                </a:r>
                <a:endParaRPr lang="en-US" dirty="0">
                  <a:latin typeface="Gill Sans MT" panose="020B0502020104020203" pitchFamily="34" charset="77"/>
                </a:endParaRPr>
              </a:p>
              <a:p>
                <a:pPr marL="259306" indent="-228600">
                  <a:lnSpc>
                    <a:spcPct val="90000"/>
                  </a:lnSpc>
                  <a:spcAft>
                    <a:spcPts val="600"/>
                  </a:spcAft>
                  <a:buFont typeface="Arial" panose="020B0604020202020204" pitchFamily="34" charset="0"/>
                  <a:buChar char="•"/>
                </a:pPr>
                <a:r>
                  <a:rPr lang="en-US" dirty="0">
                    <a:latin typeface="Gill Sans MT" panose="020B0502020104020203" pitchFamily="34" charset="77"/>
                  </a:rPr>
                  <a:t>~5</a:t>
                </a:r>
                <a:r>
                  <a:rPr lang="en-US" dirty="0">
                    <a:latin typeface="Symbol" pitchFamily="2" charset="2"/>
                  </a:rPr>
                  <a:t>s </a:t>
                </a:r>
                <a:r>
                  <a:rPr lang="en-US" dirty="0">
                    <a:latin typeface="Gill Sans MT" panose="020B0502020104020203" pitchFamily="34" charset="77"/>
                  </a:rPr>
                  <a:t>modulation between 2 and 118 </a:t>
                </a:r>
                <a:r>
                  <a:rPr lang="en-US" dirty="0" err="1">
                    <a:latin typeface="Gill Sans MT" panose="020B0502020104020203" pitchFamily="34" charset="77"/>
                  </a:rPr>
                  <a:t>TeV</a:t>
                </a:r>
                <a:r>
                  <a:rPr lang="en-US" dirty="0">
                    <a:latin typeface="Gill Sans MT" panose="020B0502020104020203" pitchFamily="34" charset="77"/>
                  </a:rPr>
                  <a:t>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latin typeface="Gill Sans MT" panose="020B0502020104020203" pitchFamily="34" charset="77"/>
                  </a:rPr>
                  <a:t>  likely the emission up to the highest energy originates close to the binary</a:t>
                </a:r>
              </a:p>
            </p:txBody>
          </p:sp>
        </mc:Choice>
        <mc:Fallback xmlns="">
          <p:sp>
            <p:nvSpPr>
              <p:cNvPr id="7" name="TextBox 6">
                <a:extLst>
                  <a:ext uri="{FF2B5EF4-FFF2-40B4-BE49-F238E27FC236}">
                    <a16:creationId xmlns:a16="http://schemas.microsoft.com/office/drawing/2014/main" id="{8930EB19-6806-1771-FAF0-9A908CE00001}"/>
                  </a:ext>
                </a:extLst>
              </p:cNvPr>
              <p:cNvSpPr txBox="1">
                <a:spLocks noRot="1" noChangeAspect="1" noMove="1" noResize="1" noEditPoints="1" noAdjustHandles="1" noChangeArrowheads="1" noChangeShapeType="1" noTextEdit="1"/>
              </p:cNvSpPr>
              <p:nvPr/>
            </p:nvSpPr>
            <p:spPr>
              <a:xfrm>
                <a:off x="6293061" y="3960499"/>
                <a:ext cx="5457662" cy="2754720"/>
              </a:xfrm>
              <a:prstGeom prst="rect">
                <a:avLst/>
              </a:prstGeom>
              <a:blipFill>
                <a:blip r:embed="rId2"/>
                <a:stretch>
                  <a:fillRect l="-464" r="-232"/>
                </a:stretch>
              </a:blipFill>
            </p:spPr>
            <p:txBody>
              <a:bodyPr/>
              <a:lstStyle/>
              <a:p>
                <a:r>
                  <a:rPr lang="en-DE">
                    <a:noFill/>
                  </a:rPr>
                  <a:t> </a:t>
                </a:r>
              </a:p>
            </p:txBody>
          </p:sp>
        </mc:Fallback>
      </mc:AlternateContent>
      <p:pic>
        <p:nvPicPr>
          <p:cNvPr id="5" name="Picture 4">
            <a:extLst>
              <a:ext uri="{FF2B5EF4-FFF2-40B4-BE49-F238E27FC236}">
                <a16:creationId xmlns:a16="http://schemas.microsoft.com/office/drawing/2014/main" id="{9DEC448B-7793-AF93-8AF1-6C050C9924A5}"/>
              </a:ext>
            </a:extLst>
          </p:cNvPr>
          <p:cNvPicPr>
            <a:picLocks noChangeAspect="1"/>
          </p:cNvPicPr>
          <p:nvPr/>
        </p:nvPicPr>
        <p:blipFill>
          <a:blip r:embed="rId3"/>
          <a:stretch>
            <a:fillRect/>
          </a:stretch>
        </p:blipFill>
        <p:spPr>
          <a:xfrm>
            <a:off x="5205209" y="142781"/>
            <a:ext cx="6983743" cy="3817718"/>
          </a:xfrm>
          <a:prstGeom prst="rect">
            <a:avLst/>
          </a:prstGeom>
          <a:solidFill>
            <a:srgbClr val="FFFF00">
              <a:alpha val="8103"/>
            </a:srgbClr>
          </a:solidFill>
        </p:spPr>
      </p:pic>
      <p:pic>
        <p:nvPicPr>
          <p:cNvPr id="4" name="Picture 1" descr="page4image47341888">
            <a:extLst>
              <a:ext uri="{FF2B5EF4-FFF2-40B4-BE49-F238E27FC236}">
                <a16:creationId xmlns:a16="http://schemas.microsoft.com/office/drawing/2014/main" id="{E66A1018-C689-DB78-A204-746AE66AB08E}"/>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112273" y="2391509"/>
            <a:ext cx="5764946" cy="43237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11D628-BFB5-802F-59FE-3C2B68E9A0F0}"/>
              </a:ext>
            </a:extLst>
          </p:cNvPr>
          <p:cNvSpPr txBox="1"/>
          <p:nvPr/>
        </p:nvSpPr>
        <p:spPr>
          <a:xfrm>
            <a:off x="946220" y="5693699"/>
            <a:ext cx="1432443" cy="369332"/>
          </a:xfrm>
          <a:prstGeom prst="rect">
            <a:avLst/>
          </a:prstGeom>
          <a:solidFill>
            <a:schemeClr val="tx1"/>
          </a:solidFill>
        </p:spPr>
        <p:txBody>
          <a:bodyPr wrap="none" rtlCol="0">
            <a:spAutoFit/>
          </a:bodyPr>
          <a:lstStyle/>
          <a:p>
            <a:r>
              <a:rPr lang="en-GB" dirty="0">
                <a:solidFill>
                  <a:schemeClr val="bg1"/>
                </a:solidFill>
              </a:rPr>
              <a:t>HAWC 2025</a:t>
            </a:r>
            <a:endParaRPr lang="en-DE" dirty="0">
              <a:solidFill>
                <a:schemeClr val="bg1"/>
              </a:solidFill>
            </a:endParaRPr>
          </a:p>
        </p:txBody>
      </p:sp>
    </p:spTree>
    <p:extLst>
      <p:ext uri="{BB962C8B-B14F-4D97-AF65-F5344CB8AC3E}">
        <p14:creationId xmlns:p14="http://schemas.microsoft.com/office/powerpoint/2010/main" val="3278403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4F4021B-2BB4-6068-7991-98B2DD9CFFC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644CE1DC-904C-0BE5-A755-5469DBACC305}"/>
              </a:ext>
            </a:extLst>
          </p:cNvPr>
          <p:cNvSpPr txBox="1"/>
          <p:nvPr/>
        </p:nvSpPr>
        <p:spPr bwMode="auto">
          <a:xfrm>
            <a:off x="664595" y="-462843"/>
            <a:ext cx="7706265" cy="1511593"/>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120000"/>
              </a:lnSpc>
              <a:spcBef>
                <a:spcPct val="0"/>
              </a:spcBef>
              <a:spcAft>
                <a:spcPts val="545"/>
              </a:spcAft>
            </a:pPr>
            <a:r>
              <a:rPr lang="en-US" sz="4000" b="1" dirty="0">
                <a:solidFill>
                  <a:schemeClr val="bg1"/>
                </a:solidFill>
                <a:latin typeface="Gill Sans MT" panose="020B0502020104020203" pitchFamily="34" charset="77"/>
                <a:ea typeface="+mj-ea"/>
                <a:cs typeface="+mj-cs"/>
              </a:rPr>
              <a:t> </a:t>
            </a:r>
          </a:p>
        </p:txBody>
      </p:sp>
      <p:sp>
        <p:nvSpPr>
          <p:cNvPr id="2" name="Slide Number Placeholder 1">
            <a:extLst>
              <a:ext uri="{FF2B5EF4-FFF2-40B4-BE49-F238E27FC236}">
                <a16:creationId xmlns:a16="http://schemas.microsoft.com/office/drawing/2014/main" id="{246D2DA8-28F5-A53E-1253-53E60221139A}"/>
              </a:ext>
            </a:extLst>
          </p:cNvPr>
          <p:cNvSpPr>
            <a:spLocks noGrp="1"/>
          </p:cNvSpPr>
          <p:nvPr>
            <p:ph type="sldNum" sz="quarter" idx="2"/>
          </p:nvPr>
        </p:nvSpPr>
        <p:spPr bwMode="auto">
          <a:xfrm>
            <a:off x="4935957" y="7173877"/>
            <a:ext cx="204502" cy="281857"/>
          </a:xfrm>
          <a:prstGeom prst="rect">
            <a:avLst/>
          </a:prstGeom>
          <a:noFill/>
          <a:ln w="25400">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71437" tIns="71437" rIns="71437" bIns="71437" numCol="1" anchor="t" anchorCtr="0" compatLnSpc="1">
            <a:prstTxWarp prst="textNoShape">
              <a:avLst/>
            </a:prstTxWarp>
            <a:normAutofit fontScale="62500" lnSpcReduction="20000"/>
          </a:bodyPr>
          <a:lstStyle>
            <a:defPPr>
              <a:defRPr lang="en-GB"/>
            </a:defPPr>
            <a:lvl1pPr algn="l" defTabSz="241566" rtl="0" fontAlgn="base" hangingPunct="1">
              <a:lnSpc>
                <a:spcPct val="100000"/>
              </a:lnSpc>
              <a:spcBef>
                <a:spcPct val="0"/>
              </a:spcBef>
              <a:spcAft>
                <a:spcPct val="0"/>
              </a:spcAft>
              <a:buClrTx/>
              <a:buSzPct val="100000"/>
              <a:buFontTx/>
              <a:buNone/>
              <a:defRPr sz="993" kern="1200">
                <a:solidFill>
                  <a:srgbClr val="8B8B8B"/>
                </a:solidFill>
                <a:latin typeface="Helvetica Light"/>
                <a:ea typeface="Helvetica Light"/>
                <a:cs typeface="Helvetica Light"/>
                <a:sym typeface="Helvetica Light"/>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ＭＳ Ｐゴシック"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ＭＳ Ｐゴシック"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ＭＳ Ｐゴシック"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bg1"/>
                </a:solidFill>
                <a:latin typeface="Arial" charset="0"/>
                <a:ea typeface="ＭＳ Ｐゴシック" charset="0"/>
                <a:cs typeface="ＭＳ Ｐゴシック" charset="0"/>
              </a:defRPr>
            </a:lvl5pPr>
            <a:lvl6pPr marL="2286000" algn="l" defTabSz="457200" rtl="0" eaLnBrk="1" latinLnBrk="0" hangingPunct="1">
              <a:defRPr kern="1200">
                <a:solidFill>
                  <a:schemeClr val="bg1"/>
                </a:solidFill>
                <a:latin typeface="Arial" charset="0"/>
                <a:ea typeface="ＭＳ Ｐゴシック" charset="0"/>
                <a:cs typeface="ＭＳ Ｐゴシック" charset="0"/>
              </a:defRPr>
            </a:lvl6pPr>
            <a:lvl7pPr marL="2743200" algn="l" defTabSz="457200" rtl="0" eaLnBrk="1" latinLnBrk="0" hangingPunct="1">
              <a:defRPr kern="1200">
                <a:solidFill>
                  <a:schemeClr val="bg1"/>
                </a:solidFill>
                <a:latin typeface="Arial" charset="0"/>
                <a:ea typeface="ＭＳ Ｐゴシック" charset="0"/>
                <a:cs typeface="ＭＳ Ｐゴシック" charset="0"/>
              </a:defRPr>
            </a:lvl7pPr>
            <a:lvl8pPr marL="3200400" algn="l" defTabSz="457200" rtl="0" eaLnBrk="1" latinLnBrk="0" hangingPunct="1">
              <a:defRPr kern="1200">
                <a:solidFill>
                  <a:schemeClr val="bg1"/>
                </a:solidFill>
                <a:latin typeface="Arial" charset="0"/>
                <a:ea typeface="ＭＳ Ｐゴシック" charset="0"/>
                <a:cs typeface="ＭＳ Ｐゴシック" charset="0"/>
              </a:defRPr>
            </a:lvl8pPr>
            <a:lvl9pPr marL="3657600" algn="l" defTabSz="457200" rtl="0" eaLnBrk="1" latinLnBrk="0" hangingPunct="1">
              <a:defRPr kern="1200">
                <a:solidFill>
                  <a:schemeClr val="bg1"/>
                </a:solidFill>
                <a:latin typeface="Arial" charset="0"/>
                <a:ea typeface="ＭＳ Ｐゴシック" charset="0"/>
                <a:cs typeface="ＭＳ Ｐゴシック" charset="0"/>
              </a:defRPr>
            </a:lvl9pPr>
          </a:lstStyle>
          <a:p>
            <a:pPr>
              <a:lnSpc>
                <a:spcPct val="90000"/>
              </a:lnSpc>
              <a:spcAft>
                <a:spcPts val="600"/>
              </a:spcAft>
            </a:pPr>
            <a:fld id="{86CB4B4D-7CA3-9044-876B-883B54F8677D}" type="slidenum">
              <a:rPr lang="en-DE" smtClean="0"/>
              <a:pPr>
                <a:lnSpc>
                  <a:spcPct val="90000"/>
                </a:lnSpc>
                <a:spcAft>
                  <a:spcPts val="600"/>
                </a:spcAft>
              </a:pPr>
              <a:t>25</a:t>
            </a:fld>
            <a:endParaRPr lang="en-GB"/>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C9DD929-0373-534F-27B8-4884C5638F04}"/>
                  </a:ext>
                </a:extLst>
              </p:cNvPr>
              <p:cNvSpPr txBox="1"/>
              <p:nvPr/>
            </p:nvSpPr>
            <p:spPr>
              <a:xfrm>
                <a:off x="5650173" y="4809530"/>
                <a:ext cx="6218049" cy="1477328"/>
              </a:xfrm>
              <a:prstGeom prst="rect">
                <a:avLst/>
              </a:prstGeom>
              <a:noFill/>
            </p:spPr>
            <p:txBody>
              <a:bodyPr wrap="square" rtlCol="0">
                <a:spAutoFit/>
              </a:bodyPr>
              <a:lstStyle/>
              <a:p>
                <a:pPr marL="285750" indent="-285750">
                  <a:buFont typeface="Arial" panose="020B0604020202020204" pitchFamily="34" charset="0"/>
                  <a:buChar char="•"/>
                </a:pPr>
                <a:r>
                  <a:rPr lang="en-DE" dirty="0">
                    <a:solidFill>
                      <a:schemeClr val="bg1"/>
                    </a:solidFill>
                    <a:latin typeface="Gill Sans MT" panose="020B0502020104020203" pitchFamily="34" charset="77"/>
                  </a:rPr>
                  <a:t>HAWC emission detected up to 118 TeV </a:t>
                </a:r>
                <a14:m>
                  <m:oMath xmlns:m="http://schemas.openxmlformats.org/officeDocument/2006/math">
                    <m:r>
                      <a:rPr lang="en-DE" i="1" smtClean="0">
                        <a:solidFill>
                          <a:schemeClr val="bg1"/>
                        </a:solidFill>
                        <a:latin typeface="Cambria Math" panose="02040503050406030204" pitchFamily="18" charset="0"/>
                        <a:ea typeface="Cambria Math" panose="02040503050406030204" pitchFamily="18" charset="0"/>
                      </a:rPr>
                      <m:t>→</m:t>
                    </m:r>
                  </m:oMath>
                </a14:m>
                <a:r>
                  <a:rPr lang="en-DE" dirty="0">
                    <a:solidFill>
                      <a:schemeClr val="bg1"/>
                    </a:solidFill>
                    <a:latin typeface="Gill Sans MT" panose="020B0502020104020203" pitchFamily="34" charset="77"/>
                  </a:rPr>
                  <a:t> B-field, acceleration efficiency and acceleration location in LS 5039</a:t>
                </a:r>
              </a:p>
              <a:p>
                <a:pPr marL="285750" indent="-285750">
                  <a:buFont typeface="Arial" panose="020B0604020202020204" pitchFamily="34" charset="0"/>
                  <a:buChar char="•"/>
                </a:pPr>
                <a:r>
                  <a:rPr lang="en-DE" dirty="0">
                    <a:solidFill>
                      <a:schemeClr val="bg1"/>
                    </a:solidFill>
                    <a:latin typeface="Gill Sans MT" panose="020B0502020104020203" pitchFamily="34" charset="77"/>
                  </a:rPr>
                  <a:t>Difficult to accelerate electrons up to hundreds TeV within the binary</a:t>
                </a:r>
              </a:p>
              <a:p>
                <a:pPr marL="285750" indent="-285750">
                  <a:buFont typeface="Arial" panose="020B0604020202020204" pitchFamily="34" charset="0"/>
                  <a:buChar char="•"/>
                </a:pPr>
                <a:r>
                  <a:rPr lang="en-DE" dirty="0">
                    <a:solidFill>
                      <a:schemeClr val="bg1"/>
                    </a:solidFill>
                    <a:latin typeface="Gill Sans MT" panose="020B0502020104020203" pitchFamily="34" charset="77"/>
                  </a:rPr>
                  <a:t>Maybe room for pp or p</a:t>
                </a:r>
                <a:r>
                  <a:rPr lang="en-DE" dirty="0">
                    <a:solidFill>
                      <a:schemeClr val="bg1"/>
                    </a:solidFill>
                    <a:latin typeface="Symbol" pitchFamily="2" charset="2"/>
                  </a:rPr>
                  <a:t>g ?</a:t>
                </a:r>
              </a:p>
            </p:txBody>
          </p:sp>
        </mc:Choice>
        <mc:Fallback xmlns="">
          <p:sp>
            <p:nvSpPr>
              <p:cNvPr id="12" name="TextBox 11">
                <a:extLst>
                  <a:ext uri="{FF2B5EF4-FFF2-40B4-BE49-F238E27FC236}">
                    <a16:creationId xmlns:a16="http://schemas.microsoft.com/office/drawing/2014/main" id="{3C9DD929-0373-534F-27B8-4884C5638F04}"/>
                  </a:ext>
                </a:extLst>
              </p:cNvPr>
              <p:cNvSpPr txBox="1">
                <a:spLocks noRot="1" noChangeAspect="1" noMove="1" noResize="1" noEditPoints="1" noAdjustHandles="1" noChangeArrowheads="1" noChangeShapeType="1" noTextEdit="1"/>
              </p:cNvSpPr>
              <p:nvPr/>
            </p:nvSpPr>
            <p:spPr>
              <a:xfrm>
                <a:off x="5650173" y="4809530"/>
                <a:ext cx="6218049" cy="1477328"/>
              </a:xfrm>
              <a:prstGeom prst="rect">
                <a:avLst/>
              </a:prstGeom>
              <a:blipFill>
                <a:blip r:embed="rId2"/>
                <a:stretch>
                  <a:fillRect l="-407" t="-1709" b="-5983"/>
                </a:stretch>
              </a:blipFill>
            </p:spPr>
            <p:txBody>
              <a:bodyPr/>
              <a:lstStyle/>
              <a:p>
                <a:r>
                  <a:rPr lang="en-DE">
                    <a:noFill/>
                  </a:rPr>
                  <a:t> </a:t>
                </a:r>
              </a:p>
            </p:txBody>
          </p:sp>
        </mc:Fallback>
      </mc:AlternateContent>
      <p:pic>
        <p:nvPicPr>
          <p:cNvPr id="3" name="Picture 3" descr="Chart&#10;&#10;Description automatically generated">
            <a:extLst>
              <a:ext uri="{FF2B5EF4-FFF2-40B4-BE49-F238E27FC236}">
                <a16:creationId xmlns:a16="http://schemas.microsoft.com/office/drawing/2014/main" id="{63449F5A-02B3-3E54-55EA-66A8ACCB7337}"/>
              </a:ext>
            </a:extLst>
          </p:cNvPr>
          <p:cNvPicPr>
            <a:picLocks noChangeAspect="1"/>
          </p:cNvPicPr>
          <p:nvPr/>
        </p:nvPicPr>
        <p:blipFill>
          <a:blip r:embed="rId3"/>
          <a:stretch>
            <a:fillRect/>
          </a:stretch>
        </p:blipFill>
        <p:spPr>
          <a:xfrm>
            <a:off x="21633" y="1068711"/>
            <a:ext cx="5754121" cy="3499492"/>
          </a:xfrm>
          <a:prstGeom prst="rect">
            <a:avLst/>
          </a:prstGeom>
        </p:spPr>
      </p:pic>
      <p:pic>
        <p:nvPicPr>
          <p:cNvPr id="4" name="Picture 7" descr="Chart, histogram&#10;&#10;Description automatically generated">
            <a:extLst>
              <a:ext uri="{FF2B5EF4-FFF2-40B4-BE49-F238E27FC236}">
                <a16:creationId xmlns:a16="http://schemas.microsoft.com/office/drawing/2014/main" id="{6FD7D57D-2ADF-00F2-2755-3B71B6045859}"/>
              </a:ext>
            </a:extLst>
          </p:cNvPr>
          <p:cNvPicPr>
            <a:picLocks noChangeAspect="1"/>
          </p:cNvPicPr>
          <p:nvPr/>
        </p:nvPicPr>
        <p:blipFill>
          <a:blip r:embed="rId4"/>
          <a:stretch>
            <a:fillRect/>
          </a:stretch>
        </p:blipFill>
        <p:spPr>
          <a:xfrm>
            <a:off x="5914339" y="976377"/>
            <a:ext cx="5953883" cy="3637545"/>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A5ADEDF-3684-1AA7-A5C0-0699148EBAFB}"/>
                  </a:ext>
                </a:extLst>
              </p:cNvPr>
              <p:cNvSpPr txBox="1"/>
              <p:nvPr/>
            </p:nvSpPr>
            <p:spPr>
              <a:xfrm>
                <a:off x="452951" y="5012050"/>
                <a:ext cx="4787544" cy="1213302"/>
              </a:xfrm>
              <a:prstGeom prst="rect">
                <a:avLst/>
              </a:prstGeom>
              <a:solidFill>
                <a:schemeClr val="tx1"/>
              </a:solidFill>
              <a:ln>
                <a:solidFill>
                  <a:schemeClr val="bg1"/>
                </a:solidFill>
              </a:ln>
            </p:spPr>
            <p:txBody>
              <a:bodyPr rot="0" spcFirstLastPara="0" vertOverflow="overflow" horzOverflow="overflow" vert="horz" wrap="square" lIns="82953" tIns="41476" rIns="82953" bIns="41476" numCol="1" spcCol="0" rtlCol="0" fromWordArt="0" anchor="t" anchorCtr="0" forceAA="0" compatLnSpc="1">
                <a:prstTxWarp prst="textNoShape">
                  <a:avLst/>
                </a:prstTxWarp>
                <a:spAutoFit/>
              </a:bodyPr>
              <a:lstStyle/>
              <a:p>
                <a14:m>
                  <m:oMath xmlns:m="http://schemas.openxmlformats.org/officeDocument/2006/math">
                    <m:r>
                      <a:rPr lang="en-US" sz="2400" b="1" i="1" smtClean="0">
                        <a:solidFill>
                          <a:schemeClr val="bg1"/>
                        </a:solidFill>
                        <a:latin typeface="Cambria Math" panose="02040503050406030204" pitchFamily="18" charset="0"/>
                        <a:ea typeface="Cambria Math" panose="02040503050406030204" pitchFamily="18" charset="0"/>
                      </a:rPr>
                      <m:t>𝜼</m:t>
                    </m:r>
                  </m:oMath>
                </a14:m>
                <a:r>
                  <a:rPr lang="en-US" sz="2400" b="1" dirty="0">
                    <a:solidFill>
                      <a:schemeClr val="bg1"/>
                    </a:solidFill>
                    <a:latin typeface="Gill Sans MT"/>
                  </a:rPr>
                  <a:t> </a:t>
                </a:r>
                <a14:m>
                  <m:oMath xmlns:m="http://schemas.openxmlformats.org/officeDocument/2006/math">
                    <m:r>
                      <a:rPr lang="en-US" sz="2400" b="1" i="1" dirty="0" smtClean="0">
                        <a:solidFill>
                          <a:schemeClr val="bg1"/>
                        </a:solidFill>
                        <a:latin typeface="Cambria Math" panose="02040503050406030204" pitchFamily="18" charset="0"/>
                        <a:ea typeface="Cambria Math" panose="02040503050406030204" pitchFamily="18" charset="0"/>
                      </a:rPr>
                      <m:t>≳</m:t>
                    </m:r>
                  </m:oMath>
                </a14:m>
                <a:r>
                  <a:rPr lang="en-US" sz="2400" b="1" dirty="0">
                    <a:solidFill>
                      <a:schemeClr val="bg1"/>
                    </a:solidFill>
                    <a:latin typeface="Gill Sans MT"/>
                  </a:rPr>
                  <a:t> 10</a:t>
                </a:r>
                <a:r>
                  <a:rPr lang="en-US" sz="2400" b="1" dirty="0">
                    <a:solidFill>
                      <a:schemeClr val="bg1"/>
                    </a:solidFill>
                    <a:latin typeface="Gill Sans MT"/>
                    <a:cs typeface="Calibri"/>
                  </a:rPr>
                  <a:t>  B</a:t>
                </a:r>
                <a:r>
                  <a:rPr lang="en-US" sz="2400" b="1" dirty="0">
                    <a:solidFill>
                      <a:schemeClr val="bg1"/>
                    </a:solidFill>
                    <a:ea typeface="Calibri"/>
                    <a:cs typeface="Calibri"/>
                  </a:rPr>
                  <a:t> &lt; 0.1 G      d </a:t>
                </a:r>
                <a14:m>
                  <m:oMath xmlns:m="http://schemas.openxmlformats.org/officeDocument/2006/math">
                    <m:r>
                      <a:rPr lang="en-US" sz="2400" b="1" i="1" smtClean="0">
                        <a:solidFill>
                          <a:schemeClr val="bg1"/>
                        </a:solidFill>
                        <a:latin typeface="Cambria Math" panose="02040503050406030204" pitchFamily="18" charset="0"/>
                        <a:ea typeface="Cambria Math" panose="02040503050406030204" pitchFamily="18" charset="0"/>
                        <a:cs typeface="Calibri"/>
                      </a:rPr>
                      <m:t>≫</m:t>
                    </m:r>
                  </m:oMath>
                </a14:m>
                <a:r>
                  <a:rPr lang="en-US" sz="2400" b="1" dirty="0">
                    <a:solidFill>
                      <a:schemeClr val="bg1"/>
                    </a:solidFill>
                    <a:ea typeface="Calibri"/>
                    <a:cs typeface="Calibri"/>
                  </a:rPr>
                  <a:t> 10</a:t>
                </a:r>
                <a:r>
                  <a:rPr lang="en-US" sz="2400" b="1" baseline="30000" dirty="0">
                    <a:solidFill>
                      <a:schemeClr val="bg1"/>
                    </a:solidFill>
                    <a:ea typeface="Calibri"/>
                    <a:cs typeface="Calibri"/>
                  </a:rPr>
                  <a:t>13</a:t>
                </a:r>
                <a:r>
                  <a:rPr lang="en-US" sz="2400" b="1" dirty="0">
                    <a:solidFill>
                      <a:schemeClr val="bg1"/>
                    </a:solidFill>
                    <a:ea typeface="Calibri"/>
                    <a:cs typeface="Calibri"/>
                  </a:rPr>
                  <a:t> cm</a:t>
                </a:r>
              </a:p>
              <a:p>
                <a:pPr marL="311079" indent="-311079">
                  <a:buFont typeface="Arial"/>
                  <a:buChar char="•"/>
                </a:pPr>
                <a:endParaRPr lang="en-US" sz="2540" b="1" dirty="0">
                  <a:solidFill>
                    <a:schemeClr val="bg1"/>
                  </a:solidFill>
                  <a:ea typeface="Calibri"/>
                  <a:cs typeface="Calibri"/>
                </a:endParaRPr>
              </a:p>
              <a:p>
                <a14:m>
                  <m:oMath xmlns:m="http://schemas.openxmlformats.org/officeDocument/2006/math">
                    <m:r>
                      <a:rPr lang="en-US" sz="2400" b="1" i="1" smtClean="0">
                        <a:solidFill>
                          <a:schemeClr val="bg1"/>
                        </a:solidFill>
                        <a:latin typeface="Cambria Math" panose="02040503050406030204" pitchFamily="18" charset="0"/>
                        <a:ea typeface="Cambria Math" panose="02040503050406030204" pitchFamily="18" charset="0"/>
                        <a:cs typeface="Calibri"/>
                      </a:rPr>
                      <m:t>𝜼</m:t>
                    </m:r>
                    <m:r>
                      <a:rPr lang="en-US" sz="2400" b="1" i="1" smtClean="0">
                        <a:solidFill>
                          <a:schemeClr val="bg1"/>
                        </a:solidFill>
                        <a:latin typeface="Cambria Math" panose="02040503050406030204" pitchFamily="18" charset="0"/>
                        <a:ea typeface="Cambria Math" panose="02040503050406030204" pitchFamily="18" charset="0"/>
                        <a:cs typeface="Calibri"/>
                      </a:rPr>
                      <m:t> ∼</m:t>
                    </m:r>
                  </m:oMath>
                </a14:m>
                <a:r>
                  <a:rPr lang="en-US" sz="2400" b="1" dirty="0">
                    <a:solidFill>
                      <a:schemeClr val="bg1"/>
                    </a:solidFill>
                    <a:ea typeface="Calibri"/>
                    <a:cs typeface="Calibri"/>
                  </a:rPr>
                  <a:t>  1  </a:t>
                </a:r>
                <a14:m>
                  <m:oMath xmlns:m="http://schemas.openxmlformats.org/officeDocument/2006/math">
                    <m:r>
                      <a:rPr lang="en-US" sz="2400" b="1" i="1" smtClean="0">
                        <a:solidFill>
                          <a:schemeClr val="bg1"/>
                        </a:solidFill>
                        <a:latin typeface="Cambria Math" panose="02040503050406030204" pitchFamily="18" charset="0"/>
                        <a:ea typeface="Cambria Math" panose="02040503050406030204" pitchFamily="18" charset="0"/>
                        <a:cs typeface="Calibri"/>
                      </a:rPr>
                      <m:t>→  </m:t>
                    </m:r>
                  </m:oMath>
                </a14:m>
                <a:r>
                  <a:rPr lang="en-US" sz="2400" b="1" dirty="0">
                    <a:solidFill>
                      <a:schemeClr val="bg1"/>
                    </a:solidFill>
                    <a:ea typeface="Calibri"/>
                    <a:cs typeface="Calibri"/>
                  </a:rPr>
                  <a:t>B </a:t>
                </a:r>
                <a14:m>
                  <m:oMath xmlns:m="http://schemas.openxmlformats.org/officeDocument/2006/math">
                    <m:r>
                      <a:rPr lang="en-US" sz="2400" b="1" i="1" smtClean="0">
                        <a:solidFill>
                          <a:schemeClr val="bg1"/>
                        </a:solidFill>
                        <a:latin typeface="Cambria Math" panose="02040503050406030204" pitchFamily="18" charset="0"/>
                        <a:ea typeface="Cambria Math" panose="02040503050406030204" pitchFamily="18" charset="0"/>
                        <a:cs typeface="Calibri"/>
                      </a:rPr>
                      <m:t>≲</m:t>
                    </m:r>
                    <m:r>
                      <a:rPr lang="en-US" sz="2400" b="1" i="0" smtClean="0">
                        <a:solidFill>
                          <a:schemeClr val="bg1"/>
                        </a:solidFill>
                        <a:latin typeface="Cambria Math" panose="02040503050406030204" pitchFamily="18" charset="0"/>
                        <a:ea typeface="Cambria Math" panose="02040503050406030204" pitchFamily="18" charset="0"/>
                        <a:cs typeface="Calibri"/>
                      </a:rPr>
                      <m:t>𝟎</m:t>
                    </m:r>
                    <m:r>
                      <a:rPr lang="en-US" sz="2400" b="1" i="0" smtClean="0">
                        <a:solidFill>
                          <a:schemeClr val="bg1"/>
                        </a:solidFill>
                        <a:latin typeface="Cambria Math" panose="02040503050406030204" pitchFamily="18" charset="0"/>
                        <a:ea typeface="Cambria Math" panose="02040503050406030204" pitchFamily="18" charset="0"/>
                        <a:cs typeface="Calibri"/>
                      </a:rPr>
                      <m:t>.</m:t>
                    </m:r>
                    <m:r>
                      <a:rPr lang="en-US" sz="2400" b="1" i="0" smtClean="0">
                        <a:solidFill>
                          <a:schemeClr val="bg1"/>
                        </a:solidFill>
                        <a:latin typeface="Cambria Math" panose="02040503050406030204" pitchFamily="18" charset="0"/>
                        <a:ea typeface="Cambria Math" panose="02040503050406030204" pitchFamily="18" charset="0"/>
                        <a:cs typeface="Calibri"/>
                      </a:rPr>
                      <m:t>𝟏</m:t>
                    </m:r>
                  </m:oMath>
                </a14:m>
                <a:r>
                  <a:rPr lang="en-US" sz="2400" b="1" dirty="0">
                    <a:solidFill>
                      <a:schemeClr val="bg1"/>
                    </a:solidFill>
                    <a:ea typeface="Calibri"/>
                    <a:cs typeface="Calibri"/>
                  </a:rPr>
                  <a:t> G</a:t>
                </a:r>
                <a:endParaRPr lang="en-US" sz="2400" b="1" dirty="0">
                  <a:ea typeface="Calibri"/>
                  <a:cs typeface="Calibri"/>
                </a:endParaRPr>
              </a:p>
            </p:txBody>
          </p:sp>
        </mc:Choice>
        <mc:Fallback xmlns="">
          <p:sp>
            <p:nvSpPr>
              <p:cNvPr id="11" name="TextBox 10">
                <a:extLst>
                  <a:ext uri="{FF2B5EF4-FFF2-40B4-BE49-F238E27FC236}">
                    <a16:creationId xmlns:a16="http://schemas.microsoft.com/office/drawing/2014/main" id="{DA5ADEDF-3684-1AA7-A5C0-0699148EBAFB}"/>
                  </a:ext>
                </a:extLst>
              </p:cNvPr>
              <p:cNvSpPr txBox="1">
                <a:spLocks noRot="1" noChangeAspect="1" noMove="1" noResize="1" noEditPoints="1" noAdjustHandles="1" noChangeArrowheads="1" noChangeShapeType="1" noTextEdit="1"/>
              </p:cNvSpPr>
              <p:nvPr/>
            </p:nvSpPr>
            <p:spPr>
              <a:xfrm>
                <a:off x="452951" y="5012050"/>
                <a:ext cx="4787544" cy="1213302"/>
              </a:xfrm>
              <a:prstGeom prst="rect">
                <a:avLst/>
              </a:prstGeom>
              <a:blipFill>
                <a:blip r:embed="rId5"/>
                <a:stretch>
                  <a:fillRect l="-528" t="-5155" b="-11340"/>
                </a:stretch>
              </a:blipFill>
              <a:ln>
                <a:solidFill>
                  <a:schemeClr val="bg1"/>
                </a:solidFill>
              </a:ln>
            </p:spPr>
            <p:txBody>
              <a:bodyPr/>
              <a:lstStyle/>
              <a:p>
                <a:r>
                  <a:rPr lang="en-DE">
                    <a:noFill/>
                  </a:rPr>
                  <a:t> </a:t>
                </a:r>
              </a:p>
            </p:txBody>
          </p:sp>
        </mc:Fallback>
      </mc:AlternateContent>
      <p:sp>
        <p:nvSpPr>
          <p:cNvPr id="9" name="TextBox 8">
            <a:extLst>
              <a:ext uri="{FF2B5EF4-FFF2-40B4-BE49-F238E27FC236}">
                <a16:creationId xmlns:a16="http://schemas.microsoft.com/office/drawing/2014/main" id="{6E431D53-EED0-2675-C52D-256F412872AF}"/>
              </a:ext>
            </a:extLst>
          </p:cNvPr>
          <p:cNvSpPr txBox="1"/>
          <p:nvPr/>
        </p:nvSpPr>
        <p:spPr>
          <a:xfrm>
            <a:off x="452951" y="186897"/>
            <a:ext cx="11276686" cy="1077218"/>
          </a:xfrm>
          <a:prstGeom prst="rect">
            <a:avLst/>
          </a:prstGeom>
          <a:solidFill>
            <a:schemeClr val="tx1"/>
          </a:solidFill>
        </p:spPr>
        <p:txBody>
          <a:bodyPr wrap="square" rtlCol="0">
            <a:spAutoFit/>
          </a:bodyPr>
          <a:lstStyle/>
          <a:p>
            <a:r>
              <a:rPr lang="en-DE" sz="3200" dirty="0">
                <a:solidFill>
                  <a:srgbClr val="FFFF00"/>
                </a:solidFill>
                <a:latin typeface="Gill Sans Ultra Bold" panose="020B0A02020104020203" pitchFamily="34" charset="77"/>
              </a:rPr>
              <a:t> Maximum acceleration energy in LS 5039</a:t>
            </a:r>
          </a:p>
          <a:p>
            <a:r>
              <a:rPr lang="en-DE" sz="3200" dirty="0">
                <a:solidFill>
                  <a:srgbClr val="FFFF00"/>
                </a:solidFill>
                <a:latin typeface="Gill Sans Ultra Bold" panose="020B0A02020104020203" pitchFamily="34" charset="77"/>
              </a:rPr>
              <a:t> </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10BF1AE-F9AC-F057-806C-F34C6F43D7EF}"/>
                  </a:ext>
                </a:extLst>
              </p:cNvPr>
              <p:cNvSpPr txBox="1"/>
              <p:nvPr/>
            </p:nvSpPr>
            <p:spPr>
              <a:xfrm>
                <a:off x="11078759" y="871771"/>
                <a:ext cx="755656" cy="369332"/>
              </a:xfrm>
              <a:prstGeom prst="rect">
                <a:avLst/>
              </a:prstGeom>
              <a:noFill/>
            </p:spPr>
            <p:txBody>
              <a:bodyPr wrap="none" rtlCol="0">
                <a:spAutoFit/>
              </a:bodyPr>
              <a:lstStyle/>
              <a:p>
                <a14:m>
                  <m:oMath xmlns:m="http://schemas.openxmlformats.org/officeDocument/2006/math">
                    <m:r>
                      <a:rPr lang="en-DE" i="1" smtClean="0">
                        <a:solidFill>
                          <a:schemeClr val="bg1"/>
                        </a:solidFill>
                        <a:latin typeface="Cambria Math" panose="02040503050406030204" pitchFamily="18" charset="0"/>
                        <a:ea typeface="Cambria Math" panose="02040503050406030204" pitchFamily="18" charset="0"/>
                      </a:rPr>
                      <m:t>𝜂</m:t>
                    </m:r>
                  </m:oMath>
                </a14:m>
                <a:r>
                  <a:rPr lang="en-DE" dirty="0">
                    <a:solidFill>
                      <a:schemeClr val="bg1"/>
                    </a:solidFill>
                    <a:latin typeface="Gill Sans MT" panose="020B0502020104020203" pitchFamily="34" charset="77"/>
                  </a:rPr>
                  <a:t> = 1 </a:t>
                </a:r>
              </a:p>
            </p:txBody>
          </p:sp>
        </mc:Choice>
        <mc:Fallback xmlns="">
          <p:sp>
            <p:nvSpPr>
              <p:cNvPr id="15" name="TextBox 14">
                <a:extLst>
                  <a:ext uri="{FF2B5EF4-FFF2-40B4-BE49-F238E27FC236}">
                    <a16:creationId xmlns:a16="http://schemas.microsoft.com/office/drawing/2014/main" id="{A10BF1AE-F9AC-F057-806C-F34C6F43D7EF}"/>
                  </a:ext>
                </a:extLst>
              </p:cNvPr>
              <p:cNvSpPr txBox="1">
                <a:spLocks noRot="1" noChangeAspect="1" noMove="1" noResize="1" noEditPoints="1" noAdjustHandles="1" noChangeArrowheads="1" noChangeShapeType="1" noTextEdit="1"/>
              </p:cNvSpPr>
              <p:nvPr/>
            </p:nvSpPr>
            <p:spPr>
              <a:xfrm>
                <a:off x="11078759" y="871771"/>
                <a:ext cx="755656" cy="369332"/>
              </a:xfrm>
              <a:prstGeom prst="rect">
                <a:avLst/>
              </a:prstGeom>
              <a:blipFill>
                <a:blip r:embed="rId6"/>
                <a:stretch>
                  <a:fillRect t="-6667" r="-6667" b="-23333"/>
                </a:stretch>
              </a:blipFill>
            </p:spPr>
            <p:txBody>
              <a:bodyPr/>
              <a:lstStyle/>
              <a:p>
                <a:r>
                  <a:rPr lang="en-DE">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C2E6956-9171-D68C-8C3E-43E17E0AE383}"/>
                  </a:ext>
                </a:extLst>
              </p:cNvPr>
              <p:cNvSpPr txBox="1"/>
              <p:nvPr/>
            </p:nvSpPr>
            <p:spPr>
              <a:xfrm>
                <a:off x="750374" y="871771"/>
                <a:ext cx="806952" cy="369332"/>
              </a:xfrm>
              <a:prstGeom prst="rect">
                <a:avLst/>
              </a:prstGeom>
              <a:noFill/>
            </p:spPr>
            <p:txBody>
              <a:bodyPr wrap="none" rtlCol="0">
                <a:spAutoFit/>
              </a:bodyPr>
              <a:lstStyle/>
              <a:p>
                <a14:m>
                  <m:oMath xmlns:m="http://schemas.openxmlformats.org/officeDocument/2006/math">
                    <m:r>
                      <a:rPr lang="en-DE" i="1" smtClean="0">
                        <a:solidFill>
                          <a:schemeClr val="bg1"/>
                        </a:solidFill>
                        <a:latin typeface="Cambria Math" panose="02040503050406030204" pitchFamily="18" charset="0"/>
                        <a:ea typeface="Cambria Math" panose="02040503050406030204" pitchFamily="18" charset="0"/>
                      </a:rPr>
                      <m:t>𝜂</m:t>
                    </m:r>
                  </m:oMath>
                </a14:m>
                <a:r>
                  <a:rPr lang="en-DE" dirty="0">
                    <a:solidFill>
                      <a:schemeClr val="bg1"/>
                    </a:solidFill>
                    <a:latin typeface="Gill Sans MT" panose="020B0502020104020203" pitchFamily="34" charset="77"/>
                  </a:rPr>
                  <a:t> = 10</a:t>
                </a:r>
              </a:p>
            </p:txBody>
          </p:sp>
        </mc:Choice>
        <mc:Fallback xmlns="">
          <p:sp>
            <p:nvSpPr>
              <p:cNvPr id="17" name="TextBox 16">
                <a:extLst>
                  <a:ext uri="{FF2B5EF4-FFF2-40B4-BE49-F238E27FC236}">
                    <a16:creationId xmlns:a16="http://schemas.microsoft.com/office/drawing/2014/main" id="{DC2E6956-9171-D68C-8C3E-43E17E0AE383}"/>
                  </a:ext>
                </a:extLst>
              </p:cNvPr>
              <p:cNvSpPr txBox="1">
                <a:spLocks noRot="1" noChangeAspect="1" noMove="1" noResize="1" noEditPoints="1" noAdjustHandles="1" noChangeArrowheads="1" noChangeShapeType="1" noTextEdit="1"/>
              </p:cNvSpPr>
              <p:nvPr/>
            </p:nvSpPr>
            <p:spPr>
              <a:xfrm>
                <a:off x="750374" y="871771"/>
                <a:ext cx="806952" cy="369332"/>
              </a:xfrm>
              <a:prstGeom prst="rect">
                <a:avLst/>
              </a:prstGeom>
              <a:blipFill>
                <a:blip r:embed="rId7"/>
                <a:stretch>
                  <a:fillRect t="-6667" r="-6250" b="-23333"/>
                </a:stretch>
              </a:blipFill>
            </p:spPr>
            <p:txBody>
              <a:bodyPr/>
              <a:lstStyle/>
              <a:p>
                <a:r>
                  <a:rPr lang="en-DE">
                    <a:noFill/>
                  </a:rPr>
                  <a:t> </a:t>
                </a:r>
              </a:p>
            </p:txBody>
          </p:sp>
        </mc:Fallback>
      </mc:AlternateContent>
      <p:sp>
        <p:nvSpPr>
          <p:cNvPr id="10" name="TextBox 9">
            <a:extLst>
              <a:ext uri="{FF2B5EF4-FFF2-40B4-BE49-F238E27FC236}">
                <a16:creationId xmlns:a16="http://schemas.microsoft.com/office/drawing/2014/main" id="{0D6D9752-8E5A-A95E-92E0-36FCEA1AE9DC}"/>
              </a:ext>
            </a:extLst>
          </p:cNvPr>
          <p:cNvSpPr txBox="1"/>
          <p:nvPr/>
        </p:nvSpPr>
        <p:spPr>
          <a:xfrm>
            <a:off x="8748215" y="4568203"/>
            <a:ext cx="723331" cy="45719"/>
          </a:xfrm>
          <a:prstGeom prst="rect">
            <a:avLst/>
          </a:prstGeom>
          <a:solidFill>
            <a:schemeClr val="tx1"/>
          </a:solidFill>
        </p:spPr>
        <p:txBody>
          <a:bodyPr wrap="square" rtlCol="0">
            <a:spAutoFit/>
          </a:bodyPr>
          <a:lstStyle/>
          <a:p>
            <a:endParaRPr lang="en-DE" dirty="0"/>
          </a:p>
        </p:txBody>
      </p:sp>
    </p:spTree>
    <p:extLst>
      <p:ext uri="{BB962C8B-B14F-4D97-AF65-F5344CB8AC3E}">
        <p14:creationId xmlns:p14="http://schemas.microsoft.com/office/powerpoint/2010/main" val="2625856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0AFC9AA-39B5-B2DD-B436-D3D9A3B5203B}"/>
            </a:ext>
          </a:extLst>
        </p:cNvPr>
        <p:cNvGrpSpPr/>
        <p:nvPr/>
      </p:nvGrpSpPr>
      <p:grpSpPr>
        <a:xfrm>
          <a:off x="0" y="0"/>
          <a:ext cx="0" cy="0"/>
          <a:chOff x="0" y="0"/>
          <a:chExt cx="0" cy="0"/>
        </a:xfrm>
      </p:grpSpPr>
      <p:sp>
        <p:nvSpPr>
          <p:cNvPr id="39937" name="Rectangle 1">
            <a:extLst>
              <a:ext uri="{FF2B5EF4-FFF2-40B4-BE49-F238E27FC236}">
                <a16:creationId xmlns:a16="http://schemas.microsoft.com/office/drawing/2014/main" id="{70D998EC-E1C2-27D6-CE64-B054F300557D}"/>
              </a:ext>
            </a:extLst>
          </p:cNvPr>
          <p:cNvSpPr>
            <a:spLocks noGrp="1" noChangeArrowheads="1"/>
          </p:cNvSpPr>
          <p:nvPr>
            <p:ph type="title" idx="4294967295"/>
          </p:nvPr>
        </p:nvSpPr>
        <p:spPr>
          <a:xfrm>
            <a:off x="5390443" y="-268571"/>
            <a:ext cx="8224129" cy="1144440"/>
          </a:xfrm>
        </p:spPr>
        <p:txBody>
          <a:bodyPr vert="horz" lIns="91440" tIns="35583" rIns="91440" bIns="45720" rtlCol="0" anchor="b">
            <a:normAutofit/>
          </a:bodyPr>
          <a:lstStyle/>
          <a:p>
            <a:pPr>
              <a:tabLst>
                <a:tab pos="0" algn="l"/>
                <a:tab pos="414589" algn="l"/>
                <a:tab pos="829178" algn="l"/>
                <a:tab pos="1243767" algn="l"/>
                <a:tab pos="1658356" algn="l"/>
                <a:tab pos="2072945" algn="l"/>
                <a:tab pos="2487534" algn="l"/>
                <a:tab pos="2902123" algn="l"/>
                <a:tab pos="3316712" algn="l"/>
                <a:tab pos="3731301" algn="l"/>
                <a:tab pos="4145890" algn="l"/>
                <a:tab pos="4560479" algn="l"/>
                <a:tab pos="4975068" algn="l"/>
                <a:tab pos="5389656" algn="l"/>
                <a:tab pos="5804245" algn="l"/>
                <a:tab pos="6218834" algn="l"/>
                <a:tab pos="6633423" algn="l"/>
                <a:tab pos="7048012" algn="l"/>
                <a:tab pos="7462601" algn="l"/>
                <a:tab pos="7877190" algn="l"/>
                <a:tab pos="8291779" algn="l"/>
              </a:tabLst>
              <a:defRPr/>
            </a:pPr>
            <a:r>
              <a:rPr lang="en-US" b="1" dirty="0">
                <a:solidFill>
                  <a:srgbClr val="002060"/>
                </a:solidFill>
                <a:highlight>
                  <a:srgbClr val="00FFFF"/>
                </a:highlight>
                <a:latin typeface="Gill Sans"/>
                <a:cs typeface="Gill Sans"/>
              </a:rPr>
              <a:t>Summary and outlook</a:t>
            </a:r>
          </a:p>
        </p:txBody>
      </p:sp>
      <p:sp>
        <p:nvSpPr>
          <p:cNvPr id="2" name="Rectangle 1">
            <a:extLst>
              <a:ext uri="{FF2B5EF4-FFF2-40B4-BE49-F238E27FC236}">
                <a16:creationId xmlns:a16="http://schemas.microsoft.com/office/drawing/2014/main" id="{E0052938-B575-5085-79E3-D79894D92FC0}"/>
              </a:ext>
            </a:extLst>
          </p:cNvPr>
          <p:cNvSpPr/>
          <p:nvPr/>
        </p:nvSpPr>
        <p:spPr>
          <a:xfrm>
            <a:off x="533937" y="113533"/>
            <a:ext cx="11338487" cy="7045903"/>
          </a:xfrm>
          <a:prstGeom prst="rect">
            <a:avLst/>
          </a:prstGeom>
        </p:spPr>
        <p:txBody>
          <a:bodyPr wrap="square">
            <a:spAutoFit/>
          </a:bodyPr>
          <a:lstStyle/>
          <a:p>
            <a:r>
              <a:rPr lang="en-US" sz="2400" b="1" dirty="0">
                <a:solidFill>
                  <a:srgbClr val="002060"/>
                </a:solidFill>
                <a:highlight>
                  <a:srgbClr val="00FFFF"/>
                </a:highlight>
                <a:latin typeface="Gill Sans"/>
                <a:cs typeface="Gill Sans"/>
              </a:rPr>
              <a:t>SS 433 </a:t>
            </a:r>
          </a:p>
          <a:p>
            <a:pPr marL="414589" indent="-414589">
              <a:buFont typeface="Arial"/>
              <a:buChar char="•"/>
            </a:pPr>
            <a:endParaRPr lang="en-US" sz="1995" dirty="0">
              <a:latin typeface="Gill Sans"/>
              <a:cs typeface="Gill Sans"/>
            </a:endParaRPr>
          </a:p>
          <a:p>
            <a:pPr marL="414589" indent="-414589">
              <a:buFont typeface="Arial"/>
              <a:buChar char="•"/>
            </a:pPr>
            <a:r>
              <a:rPr lang="en-US" sz="1995" dirty="0">
                <a:solidFill>
                  <a:schemeClr val="bg1"/>
                </a:solidFill>
                <a:latin typeface="Gill Sans"/>
                <a:cs typeface="Gill Sans"/>
              </a:rPr>
              <a:t>Discovery of multi </a:t>
            </a:r>
            <a:r>
              <a:rPr lang="en-US" sz="1995" dirty="0" err="1">
                <a:solidFill>
                  <a:schemeClr val="bg1"/>
                </a:solidFill>
                <a:latin typeface="Gill Sans"/>
                <a:cs typeface="Gill Sans"/>
              </a:rPr>
              <a:t>TeV</a:t>
            </a:r>
            <a:r>
              <a:rPr lang="en-US" sz="1995" dirty="0">
                <a:solidFill>
                  <a:schemeClr val="bg1"/>
                </a:solidFill>
                <a:latin typeface="Gill Sans"/>
                <a:cs typeface="Gill Sans"/>
              </a:rPr>
              <a:t> gamma-rays from SS 433/W50</a:t>
            </a:r>
          </a:p>
          <a:p>
            <a:pPr marL="414589" indent="-414589">
              <a:buFont typeface="Arial"/>
              <a:buChar char="•"/>
            </a:pPr>
            <a:endParaRPr lang="en-US" sz="1995" dirty="0">
              <a:solidFill>
                <a:schemeClr val="bg1"/>
              </a:solidFill>
              <a:latin typeface="Gill Sans"/>
              <a:cs typeface="Gill Sans"/>
            </a:endParaRPr>
          </a:p>
          <a:p>
            <a:pPr marL="414589" indent="-414589">
              <a:buFont typeface="Arial"/>
              <a:buChar char="•"/>
            </a:pPr>
            <a:r>
              <a:rPr lang="en-US" sz="1995" dirty="0">
                <a:solidFill>
                  <a:schemeClr val="bg1"/>
                </a:solidFill>
                <a:latin typeface="Gill Sans"/>
                <a:cs typeface="Gill Sans"/>
              </a:rPr>
              <a:t>Extension of the spectra of SS 433 lobes up to 100 </a:t>
            </a:r>
            <a:r>
              <a:rPr lang="en-US" sz="1995" dirty="0" err="1">
                <a:solidFill>
                  <a:schemeClr val="bg1"/>
                </a:solidFill>
                <a:latin typeface="Gill Sans"/>
                <a:cs typeface="Gill Sans"/>
              </a:rPr>
              <a:t>TeV</a:t>
            </a:r>
            <a:endParaRPr lang="en-US" sz="1995" dirty="0">
              <a:solidFill>
                <a:schemeClr val="bg1"/>
              </a:solidFill>
              <a:latin typeface="Gill Sans"/>
              <a:cs typeface="Gill Sans"/>
            </a:endParaRPr>
          </a:p>
          <a:p>
            <a:pPr marL="414589" indent="-414589">
              <a:buFont typeface="Arial"/>
              <a:buChar char="•"/>
            </a:pPr>
            <a:endParaRPr lang="en-US" sz="1995" dirty="0">
              <a:solidFill>
                <a:schemeClr val="bg1"/>
              </a:solidFill>
              <a:latin typeface="Gill Sans"/>
              <a:cs typeface="Gill Sans"/>
            </a:endParaRPr>
          </a:p>
          <a:p>
            <a:r>
              <a:rPr lang="en-US" sz="2400" b="1" dirty="0">
                <a:solidFill>
                  <a:srgbClr val="002060"/>
                </a:solidFill>
                <a:highlight>
                  <a:srgbClr val="00FFFF"/>
                </a:highlight>
                <a:latin typeface="Gill Sans"/>
                <a:cs typeface="Gill Sans"/>
              </a:rPr>
              <a:t>V4641 </a:t>
            </a:r>
            <a:r>
              <a:rPr lang="en-US" sz="2400" b="1" dirty="0" err="1">
                <a:solidFill>
                  <a:srgbClr val="002060"/>
                </a:solidFill>
                <a:highlight>
                  <a:srgbClr val="00FFFF"/>
                </a:highlight>
                <a:latin typeface="Gill Sans"/>
                <a:cs typeface="Gill Sans"/>
              </a:rPr>
              <a:t>Sgr</a:t>
            </a:r>
            <a:r>
              <a:rPr lang="en-US" sz="2400" b="1" dirty="0">
                <a:solidFill>
                  <a:srgbClr val="002060"/>
                </a:solidFill>
                <a:highlight>
                  <a:srgbClr val="00FFFF"/>
                </a:highlight>
                <a:latin typeface="Gill Sans"/>
                <a:cs typeface="Gill Sans"/>
              </a:rPr>
              <a:t> </a:t>
            </a:r>
          </a:p>
          <a:p>
            <a:pPr marL="414589" indent="-414589">
              <a:buFont typeface="Arial"/>
              <a:buChar char="•"/>
            </a:pPr>
            <a:endParaRPr lang="en-US" sz="1995" dirty="0">
              <a:latin typeface="Gill Sans"/>
              <a:cs typeface="Gill Sans"/>
            </a:endParaRPr>
          </a:p>
          <a:p>
            <a:pPr marL="414589" indent="-414589">
              <a:buFont typeface="Arial"/>
              <a:buChar char="•"/>
            </a:pPr>
            <a:r>
              <a:rPr lang="en-US" sz="1995" dirty="0">
                <a:solidFill>
                  <a:schemeClr val="bg1"/>
                </a:solidFill>
                <a:latin typeface="Gill Sans"/>
                <a:cs typeface="Gill Sans"/>
              </a:rPr>
              <a:t>Discovery of hundred </a:t>
            </a:r>
            <a:r>
              <a:rPr lang="en-US" sz="1995" dirty="0" err="1">
                <a:solidFill>
                  <a:schemeClr val="bg1"/>
                </a:solidFill>
                <a:latin typeface="Gill Sans"/>
                <a:cs typeface="Gill Sans"/>
              </a:rPr>
              <a:t>TeV</a:t>
            </a:r>
            <a:r>
              <a:rPr lang="en-US" sz="1995" dirty="0">
                <a:solidFill>
                  <a:schemeClr val="bg1"/>
                </a:solidFill>
                <a:latin typeface="Gill Sans"/>
                <a:cs typeface="Gill Sans"/>
              </a:rPr>
              <a:t> gamma-rays from V4641 </a:t>
            </a:r>
            <a:r>
              <a:rPr lang="en-US" sz="1995" dirty="0" err="1">
                <a:solidFill>
                  <a:schemeClr val="bg1"/>
                </a:solidFill>
                <a:latin typeface="Gill Sans"/>
                <a:cs typeface="Gill Sans"/>
              </a:rPr>
              <a:t>Sgr</a:t>
            </a:r>
            <a:endParaRPr lang="en-US" sz="2176" dirty="0">
              <a:solidFill>
                <a:schemeClr val="bg1"/>
              </a:solidFill>
              <a:latin typeface="Gill Sans"/>
              <a:cs typeface="Gill Sans"/>
            </a:endParaRPr>
          </a:p>
          <a:p>
            <a:pPr marL="310942" indent="-310942">
              <a:buFont typeface="Arial"/>
              <a:buChar char="•"/>
            </a:pPr>
            <a:endParaRPr lang="en-US" sz="2176" dirty="0">
              <a:solidFill>
                <a:schemeClr val="bg1"/>
              </a:solidFill>
              <a:latin typeface="Gill Sans"/>
              <a:cs typeface="Gill Sans"/>
            </a:endParaRPr>
          </a:p>
          <a:p>
            <a:pPr marL="310942" indent="-310942">
              <a:buFont typeface="Arial"/>
              <a:buChar char="•"/>
            </a:pPr>
            <a:r>
              <a:rPr lang="en-US" sz="2176" dirty="0">
                <a:solidFill>
                  <a:schemeClr val="bg1"/>
                </a:solidFill>
                <a:latin typeface="Gill Sans"/>
                <a:cs typeface="Gill Sans"/>
              </a:rPr>
              <a:t> Multiwavelength analysis of V4641 </a:t>
            </a:r>
            <a:r>
              <a:rPr lang="en-US" sz="2176" dirty="0" err="1">
                <a:solidFill>
                  <a:schemeClr val="bg1"/>
                </a:solidFill>
                <a:latin typeface="Gill Sans"/>
                <a:cs typeface="Gill Sans"/>
              </a:rPr>
              <a:t>Sgr</a:t>
            </a:r>
            <a:r>
              <a:rPr lang="en-US" sz="2176" dirty="0">
                <a:solidFill>
                  <a:schemeClr val="bg1"/>
                </a:solidFill>
                <a:latin typeface="Gill Sans"/>
                <a:cs typeface="Gill Sans"/>
              </a:rPr>
              <a:t> ongoing – First discovery of extended emission with XRISM </a:t>
            </a:r>
          </a:p>
          <a:p>
            <a:pPr marL="310942" indent="-310942">
              <a:buFont typeface="Arial"/>
              <a:buChar char="•"/>
            </a:pPr>
            <a:endParaRPr lang="en-US" sz="2176" dirty="0">
              <a:latin typeface="Gill Sans"/>
              <a:cs typeface="Gill Sans"/>
            </a:endParaRPr>
          </a:p>
          <a:p>
            <a:r>
              <a:rPr lang="en-US" sz="2400" b="1" dirty="0">
                <a:solidFill>
                  <a:srgbClr val="002060"/>
                </a:solidFill>
                <a:highlight>
                  <a:srgbClr val="00FFFF"/>
                </a:highlight>
                <a:latin typeface="Gill Sans"/>
                <a:cs typeface="Gill Sans"/>
              </a:rPr>
              <a:t>LS 5039 </a:t>
            </a:r>
          </a:p>
          <a:p>
            <a:pPr marL="310942" indent="-310942">
              <a:buFont typeface="Arial"/>
              <a:buChar char="•"/>
            </a:pPr>
            <a:endParaRPr lang="en-US" sz="2176" dirty="0">
              <a:latin typeface="Gill Sans"/>
              <a:cs typeface="Gill Sans"/>
            </a:endParaRPr>
          </a:p>
          <a:p>
            <a:pPr marL="310942" indent="-310942">
              <a:buFont typeface="Arial"/>
              <a:buChar char="•"/>
            </a:pPr>
            <a:r>
              <a:rPr lang="en-US" sz="2176" dirty="0">
                <a:solidFill>
                  <a:schemeClr val="bg1"/>
                </a:solidFill>
                <a:latin typeface="Gill Sans"/>
                <a:cs typeface="Gill Sans"/>
              </a:rPr>
              <a:t>Extension of the HESS modulated spectra up to 118 </a:t>
            </a:r>
            <a:r>
              <a:rPr lang="en-US" sz="2176" dirty="0" err="1">
                <a:solidFill>
                  <a:schemeClr val="bg1"/>
                </a:solidFill>
                <a:latin typeface="Gill Sans"/>
                <a:cs typeface="Gill Sans"/>
              </a:rPr>
              <a:t>TeV</a:t>
            </a:r>
            <a:endParaRPr lang="en-US" sz="2176" dirty="0">
              <a:solidFill>
                <a:schemeClr val="bg1"/>
              </a:solidFill>
              <a:latin typeface="Gill Sans"/>
              <a:cs typeface="Gill Sans"/>
            </a:endParaRPr>
          </a:p>
          <a:p>
            <a:pPr marL="310942" indent="-310942">
              <a:buFont typeface="Arial"/>
              <a:buChar char="•"/>
            </a:pPr>
            <a:endParaRPr lang="en-US" sz="2176" dirty="0">
              <a:latin typeface="Gill Sans"/>
              <a:cs typeface="Gill Sans"/>
            </a:endParaRPr>
          </a:p>
          <a:p>
            <a:r>
              <a:rPr lang="en-US" sz="2400" b="1" dirty="0">
                <a:solidFill>
                  <a:srgbClr val="002060"/>
                </a:solidFill>
                <a:highlight>
                  <a:srgbClr val="00FFFF"/>
                </a:highlight>
                <a:latin typeface="Gill Sans"/>
                <a:cs typeface="Gill Sans"/>
              </a:rPr>
              <a:t>Many ongoing multiwavelength efforts. We have started understanding better   emission mechanisms from these sources.</a:t>
            </a:r>
          </a:p>
          <a:p>
            <a:pPr marL="310942" indent="-310942">
              <a:buFont typeface="Arial"/>
              <a:buChar char="•"/>
            </a:pPr>
            <a:endParaRPr lang="en-US" sz="1995" dirty="0">
              <a:solidFill>
                <a:srgbClr val="002060"/>
              </a:solidFill>
              <a:highlight>
                <a:srgbClr val="FFFF00"/>
              </a:highlight>
              <a:latin typeface="Gill Sans"/>
              <a:cs typeface="Gill Sans"/>
            </a:endParaRPr>
          </a:p>
          <a:p>
            <a:pPr marL="414589" indent="-414589">
              <a:buFont typeface="Arial"/>
              <a:buChar char="•"/>
            </a:pPr>
            <a:endParaRPr lang="en-US" sz="1995" dirty="0">
              <a:latin typeface="Gill Sans"/>
              <a:cs typeface="Gill Sans"/>
            </a:endParaRPr>
          </a:p>
        </p:txBody>
      </p:sp>
    </p:spTree>
    <p:extLst>
      <p:ext uri="{BB962C8B-B14F-4D97-AF65-F5344CB8AC3E}">
        <p14:creationId xmlns:p14="http://schemas.microsoft.com/office/powerpoint/2010/main" val="25150388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xEl>
                                              <p:pRg st="0" end="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
                                            <p:txEl>
                                              <p:pRg st="2" end="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
                                            <p:txEl>
                                              <p:pRg st="4" end="4"/>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
                                            <p:txEl>
                                              <p:pRg st="6" end="6"/>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
                                            <p:txEl>
                                              <p:pRg st="8" end="8"/>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
                                            <p:txEl>
                                              <p:pRg st="10" end="10"/>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
                                            <p:txEl>
                                              <p:pRg st="12" end="12"/>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
                                            <p:txEl>
                                              <p:pRg st="14" end="14"/>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5B59F0-880B-8B46-90C0-462BE87BF869}"/>
              </a:ext>
            </a:extLst>
          </p:cNvPr>
          <p:cNvPicPr>
            <a:picLocks noChangeAspect="1"/>
          </p:cNvPicPr>
          <p:nvPr/>
        </p:nvPicPr>
        <p:blipFill>
          <a:blip r:embed="rId2"/>
          <a:stretch>
            <a:fillRect/>
          </a:stretch>
        </p:blipFill>
        <p:spPr>
          <a:xfrm>
            <a:off x="-53045" y="0"/>
            <a:ext cx="12245046" cy="6858000"/>
          </a:xfrm>
          <a:prstGeom prst="rect">
            <a:avLst/>
          </a:prstGeom>
          <a:solidFill>
            <a:schemeClr val="tx1"/>
          </a:solidFill>
        </p:spPr>
      </p:pic>
      <p:sp>
        <p:nvSpPr>
          <p:cNvPr id="4" name="Rounded Rectangle 3">
            <a:extLst>
              <a:ext uri="{FF2B5EF4-FFF2-40B4-BE49-F238E27FC236}">
                <a16:creationId xmlns:a16="http://schemas.microsoft.com/office/drawing/2014/main" id="{AF624860-6DFD-823B-B60F-4368FFF4128B}"/>
              </a:ext>
            </a:extLst>
          </p:cNvPr>
          <p:cNvSpPr/>
          <p:nvPr/>
        </p:nvSpPr>
        <p:spPr>
          <a:xfrm>
            <a:off x="7062280" y="4891623"/>
            <a:ext cx="4863829" cy="1830190"/>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Font typeface="Arial" panose="020B0604020202020204" pitchFamily="34" charset="0"/>
              <a:buChar char="•"/>
            </a:pPr>
            <a:r>
              <a:rPr lang="en-DE" sz="2000" dirty="0">
                <a:solidFill>
                  <a:schemeClr val="bg1"/>
                </a:solidFill>
                <a:latin typeface="Gill Sans MT" panose="020B0502020104020203" pitchFamily="34" charset="77"/>
              </a:rPr>
              <a:t>HAWC is located on the flanks of the Sierra Negra volcano near Puebla</a:t>
            </a:r>
          </a:p>
          <a:p>
            <a:pPr marL="342900" indent="-342900" algn="just">
              <a:buFont typeface="Arial" panose="020B0604020202020204" pitchFamily="34" charset="0"/>
              <a:buChar char="•"/>
            </a:pPr>
            <a:endParaRPr lang="en-DE" sz="2000" dirty="0">
              <a:solidFill>
                <a:schemeClr val="bg1"/>
              </a:solidFill>
              <a:latin typeface="Gill Sans MT" panose="020B0502020104020203" pitchFamily="34" charset="77"/>
            </a:endParaRPr>
          </a:p>
          <a:p>
            <a:pPr marL="342900" indent="-342900" algn="just">
              <a:buFont typeface="Arial" panose="020B0604020202020204" pitchFamily="34" charset="0"/>
              <a:buChar char="•"/>
            </a:pPr>
            <a:r>
              <a:rPr lang="en-DE" sz="2000" dirty="0">
                <a:solidFill>
                  <a:schemeClr val="bg1"/>
                </a:solidFill>
                <a:latin typeface="Gill Sans MT" panose="020B0502020104020203" pitchFamily="34" charset="77"/>
              </a:rPr>
              <a:t>HAWC altitude : 4100 meters above the sea level</a:t>
            </a:r>
          </a:p>
          <a:p>
            <a:pPr algn="ctr"/>
            <a:r>
              <a:rPr lang="en-DE" dirty="0"/>
              <a:t> </a:t>
            </a:r>
          </a:p>
        </p:txBody>
      </p:sp>
      <p:pic>
        <p:nvPicPr>
          <p:cNvPr id="2" name="Picture 1">
            <a:extLst>
              <a:ext uri="{FF2B5EF4-FFF2-40B4-BE49-F238E27FC236}">
                <a16:creationId xmlns:a16="http://schemas.microsoft.com/office/drawing/2014/main" id="{BEA29182-9023-B2B8-DC14-223A5A24D58B}"/>
              </a:ext>
            </a:extLst>
          </p:cNvPr>
          <p:cNvPicPr>
            <a:picLocks noChangeAspect="1"/>
          </p:cNvPicPr>
          <p:nvPr/>
        </p:nvPicPr>
        <p:blipFill>
          <a:blip r:embed="rId2"/>
          <a:stretch>
            <a:fillRect/>
          </a:stretch>
        </p:blipFill>
        <p:spPr>
          <a:xfrm>
            <a:off x="0" y="0"/>
            <a:ext cx="12245046" cy="6858000"/>
          </a:xfrm>
          <a:prstGeom prst="rect">
            <a:avLst/>
          </a:prstGeom>
          <a:solidFill>
            <a:schemeClr val="tx1"/>
          </a:solidFill>
        </p:spPr>
      </p:pic>
    </p:spTree>
    <p:extLst>
      <p:ext uri="{BB962C8B-B14F-4D97-AF65-F5344CB8AC3E}">
        <p14:creationId xmlns:p14="http://schemas.microsoft.com/office/powerpoint/2010/main" val="72278248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D998B-45FE-5509-8AFD-DDEA76895CA6}"/>
            </a:ext>
          </a:extLst>
        </p:cNvPr>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F3AD8829-A95B-E7A9-4AAA-D3F5103721E8}"/>
              </a:ext>
            </a:extLst>
          </p:cNvPr>
          <p:cNvPicPr>
            <a:picLocks noGrp="1" noChangeAspect="1"/>
          </p:cNvPicPr>
          <p:nvPr>
            <p:ph idx="1"/>
          </p:nvPr>
        </p:nvPicPr>
        <p:blipFill>
          <a:blip r:embed="rId3"/>
          <a:srcRect t="-26865" b="-26865"/>
          <a:stretch>
            <a:fillRect/>
          </a:stretch>
        </p:blipFill>
        <p:spPr>
          <a:xfrm>
            <a:off x="0" y="-1982179"/>
            <a:ext cx="12191999" cy="11181863"/>
          </a:xfrm>
        </p:spPr>
      </p:pic>
      <p:sp>
        <p:nvSpPr>
          <p:cNvPr id="2" name="Slide Number Placeholder 1">
            <a:extLst>
              <a:ext uri="{FF2B5EF4-FFF2-40B4-BE49-F238E27FC236}">
                <a16:creationId xmlns:a16="http://schemas.microsoft.com/office/drawing/2014/main" id="{8AB228FE-58CC-EC52-0444-28748B5E1254}"/>
              </a:ext>
            </a:extLst>
          </p:cNvPr>
          <p:cNvSpPr>
            <a:spLocks noGrp="1"/>
          </p:cNvSpPr>
          <p:nvPr>
            <p:ph type="sldNum" idx="10"/>
          </p:nvPr>
        </p:nvSpPr>
        <p:spPr/>
        <p:txBody>
          <a:bodyPr/>
          <a:lstStyle/>
          <a:p>
            <a:pPr>
              <a:defRPr/>
            </a:pPr>
            <a:fld id="{825CA427-558F-4B48-8D72-C2180D82E6BE}" type="slidenum">
              <a:rPr lang="en-US" smtClean="0"/>
              <a:pPr>
                <a:defRPr/>
              </a:pPr>
              <a:t>4</a:t>
            </a:fld>
            <a:endParaRPr lang="en-US"/>
          </a:p>
        </p:txBody>
      </p:sp>
      <p:sp>
        <p:nvSpPr>
          <p:cNvPr id="4" name="Rounded Rectangle 3">
            <a:extLst>
              <a:ext uri="{FF2B5EF4-FFF2-40B4-BE49-F238E27FC236}">
                <a16:creationId xmlns:a16="http://schemas.microsoft.com/office/drawing/2014/main" id="{7A6DE2EE-06B0-D01F-81A5-99991C958C5C}"/>
              </a:ext>
            </a:extLst>
          </p:cNvPr>
          <p:cNvSpPr/>
          <p:nvPr/>
        </p:nvSpPr>
        <p:spPr>
          <a:xfrm>
            <a:off x="9627326" y="0"/>
            <a:ext cx="2449511" cy="3683726"/>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6520">
              <a:buSzPct val="45000"/>
              <a:tabLst>
                <a:tab pos="390400" algn="l"/>
                <a:tab pos="492682" algn="l"/>
                <a:tab pos="907571" algn="l"/>
                <a:tab pos="1322461" algn="l"/>
                <a:tab pos="1737350" algn="l"/>
                <a:tab pos="2152240" algn="l"/>
                <a:tab pos="2567129" algn="l"/>
                <a:tab pos="2982019" algn="l"/>
                <a:tab pos="3396908" algn="l"/>
                <a:tab pos="3811798" algn="l"/>
                <a:tab pos="4226687" algn="l"/>
                <a:tab pos="4641576" algn="l"/>
                <a:tab pos="5056466" algn="l"/>
                <a:tab pos="5471356" algn="l"/>
                <a:tab pos="5886246" algn="l"/>
                <a:tab pos="6301135" algn="l"/>
                <a:tab pos="6716025" algn="l"/>
                <a:tab pos="7130914" algn="l"/>
                <a:tab pos="7545804" algn="l"/>
                <a:tab pos="7960693" algn="l"/>
                <a:tab pos="8375583" algn="l"/>
              </a:tabLst>
              <a:defRPr/>
            </a:pPr>
            <a:r>
              <a:rPr lang="en-US" sz="1300" dirty="0">
                <a:solidFill>
                  <a:schemeClr val="bg1"/>
                </a:solidFill>
                <a:latin typeface="Gill Sans MT" panose="020B0502020104020203" pitchFamily="34" charset="77"/>
              </a:rPr>
              <a:t>Inaugurated </a:t>
            </a:r>
            <a:r>
              <a:rPr lang="en-US" sz="1300" b="1" dirty="0">
                <a:solidFill>
                  <a:schemeClr val="bg1"/>
                </a:solidFill>
                <a:latin typeface="Gill Sans MT" panose="020B0502020104020203" pitchFamily="34" charset="77"/>
              </a:rPr>
              <a:t>March 2015</a:t>
            </a:r>
            <a:r>
              <a:rPr lang="en-US" sz="1300" dirty="0">
                <a:solidFill>
                  <a:schemeClr val="bg1"/>
                </a:solidFill>
                <a:latin typeface="Gill Sans MT" panose="020B0502020104020203" pitchFamily="34" charset="77"/>
              </a:rPr>
              <a:t>.</a:t>
            </a:r>
            <a:endParaRPr lang="en-US" sz="1300" b="1" dirty="0">
              <a:solidFill>
                <a:schemeClr val="bg1"/>
              </a:solidFill>
              <a:latin typeface="Gill Sans MT" panose="020B0502020104020203" pitchFamily="34" charset="77"/>
            </a:endParaRPr>
          </a:p>
          <a:p>
            <a:pPr marL="390400" indent="-293880">
              <a:buSzPct val="45000"/>
              <a:buFont typeface="Wingdings" charset="0"/>
              <a:buChar char=""/>
              <a:tabLst>
                <a:tab pos="390400" algn="l"/>
                <a:tab pos="492682" algn="l"/>
                <a:tab pos="907571" algn="l"/>
                <a:tab pos="1322461" algn="l"/>
                <a:tab pos="1737350" algn="l"/>
                <a:tab pos="2152240" algn="l"/>
                <a:tab pos="2567129" algn="l"/>
                <a:tab pos="2982019" algn="l"/>
                <a:tab pos="3396908" algn="l"/>
                <a:tab pos="3811798" algn="l"/>
                <a:tab pos="4226687" algn="l"/>
                <a:tab pos="4641576" algn="l"/>
                <a:tab pos="5056466" algn="l"/>
                <a:tab pos="5471356" algn="l"/>
                <a:tab pos="5886246" algn="l"/>
                <a:tab pos="6301135" algn="l"/>
                <a:tab pos="6716025" algn="l"/>
                <a:tab pos="7130914" algn="l"/>
                <a:tab pos="7545804" algn="l"/>
                <a:tab pos="7960693" algn="l"/>
                <a:tab pos="8375583" algn="l"/>
              </a:tabLst>
              <a:defRPr/>
            </a:pPr>
            <a:endParaRPr lang="en-US" sz="1300" b="1" dirty="0">
              <a:solidFill>
                <a:schemeClr val="bg1"/>
              </a:solidFill>
              <a:latin typeface="Gill Sans MT" panose="020B0502020104020203" pitchFamily="34" charset="77"/>
            </a:endParaRPr>
          </a:p>
          <a:p>
            <a:pPr marL="96520">
              <a:buSzPct val="45000"/>
              <a:tabLst>
                <a:tab pos="390400" algn="l"/>
                <a:tab pos="492682" algn="l"/>
                <a:tab pos="907571" algn="l"/>
                <a:tab pos="1322461" algn="l"/>
                <a:tab pos="1737350" algn="l"/>
                <a:tab pos="2152240" algn="l"/>
                <a:tab pos="2567129" algn="l"/>
                <a:tab pos="2982019" algn="l"/>
                <a:tab pos="3396908" algn="l"/>
                <a:tab pos="3811798" algn="l"/>
                <a:tab pos="4226687" algn="l"/>
                <a:tab pos="4641576" algn="l"/>
                <a:tab pos="5056466" algn="l"/>
                <a:tab pos="5471356" algn="l"/>
                <a:tab pos="5886246" algn="l"/>
                <a:tab pos="6301135" algn="l"/>
                <a:tab pos="6716025" algn="l"/>
                <a:tab pos="7130914" algn="l"/>
                <a:tab pos="7545804" algn="l"/>
                <a:tab pos="7960693" algn="l"/>
                <a:tab pos="8375583" algn="l"/>
              </a:tabLst>
              <a:defRPr/>
            </a:pPr>
            <a:r>
              <a:rPr lang="en-US" sz="1300" b="1" dirty="0">
                <a:solidFill>
                  <a:schemeClr val="bg1"/>
                </a:solidFill>
                <a:latin typeface="Gill Sans MT" panose="020B0502020104020203" pitchFamily="34" charset="77"/>
              </a:rPr>
              <a:t>Instantaneous FOV 2sr</a:t>
            </a:r>
          </a:p>
          <a:p>
            <a:pPr marL="96520">
              <a:buSzPct val="45000"/>
              <a:tabLst>
                <a:tab pos="390400" algn="l"/>
                <a:tab pos="492682" algn="l"/>
                <a:tab pos="907571" algn="l"/>
                <a:tab pos="1322461" algn="l"/>
                <a:tab pos="1737350" algn="l"/>
                <a:tab pos="2152240" algn="l"/>
                <a:tab pos="2567129" algn="l"/>
                <a:tab pos="2982019" algn="l"/>
                <a:tab pos="3396908" algn="l"/>
                <a:tab pos="3811798" algn="l"/>
                <a:tab pos="4226687" algn="l"/>
                <a:tab pos="4641576" algn="l"/>
                <a:tab pos="5056466" algn="l"/>
                <a:tab pos="5471356" algn="l"/>
                <a:tab pos="5886246" algn="l"/>
                <a:tab pos="6301135" algn="l"/>
                <a:tab pos="6716025" algn="l"/>
                <a:tab pos="7130914" algn="l"/>
                <a:tab pos="7545804" algn="l"/>
                <a:tab pos="7960693" algn="l"/>
                <a:tab pos="8375583" algn="l"/>
              </a:tabLst>
              <a:defRPr/>
            </a:pPr>
            <a:endParaRPr lang="en-US" sz="1300" b="1" dirty="0">
              <a:solidFill>
                <a:schemeClr val="bg1"/>
              </a:solidFill>
              <a:latin typeface="Gill Sans MT" panose="020B0502020104020203" pitchFamily="34" charset="77"/>
            </a:endParaRPr>
          </a:p>
          <a:p>
            <a:pPr marL="96520">
              <a:buSzPct val="45000"/>
              <a:tabLst>
                <a:tab pos="390400" algn="l"/>
                <a:tab pos="492682" algn="l"/>
                <a:tab pos="907571" algn="l"/>
                <a:tab pos="1322461" algn="l"/>
                <a:tab pos="1737350" algn="l"/>
                <a:tab pos="2152240" algn="l"/>
                <a:tab pos="2567129" algn="l"/>
                <a:tab pos="2982019" algn="l"/>
                <a:tab pos="3396908" algn="l"/>
                <a:tab pos="3811798" algn="l"/>
                <a:tab pos="4226687" algn="l"/>
                <a:tab pos="4641576" algn="l"/>
                <a:tab pos="5056466" algn="l"/>
                <a:tab pos="5471356" algn="l"/>
                <a:tab pos="5886246" algn="l"/>
                <a:tab pos="6301135" algn="l"/>
                <a:tab pos="6716025" algn="l"/>
                <a:tab pos="7130914" algn="l"/>
                <a:tab pos="7545804" algn="l"/>
                <a:tab pos="7960693" algn="l"/>
                <a:tab pos="8375583" algn="l"/>
              </a:tabLst>
              <a:defRPr/>
            </a:pPr>
            <a:r>
              <a:rPr lang="en-US" sz="1300" b="1" dirty="0">
                <a:solidFill>
                  <a:schemeClr val="bg1"/>
                </a:solidFill>
                <a:latin typeface="Gill Sans MT" panose="020B0502020104020203" pitchFamily="34" charset="77"/>
              </a:rPr>
              <a:t>Daily FOV 8sr (66% of the sky)</a:t>
            </a:r>
          </a:p>
          <a:p>
            <a:pPr marL="96520">
              <a:buSzPct val="45000"/>
              <a:tabLst>
                <a:tab pos="390400" algn="l"/>
                <a:tab pos="492682" algn="l"/>
                <a:tab pos="907571" algn="l"/>
                <a:tab pos="1322461" algn="l"/>
                <a:tab pos="1737350" algn="l"/>
                <a:tab pos="2152240" algn="l"/>
                <a:tab pos="2567129" algn="l"/>
                <a:tab pos="2982019" algn="l"/>
                <a:tab pos="3396908" algn="l"/>
                <a:tab pos="3811798" algn="l"/>
                <a:tab pos="4226687" algn="l"/>
                <a:tab pos="4641576" algn="l"/>
                <a:tab pos="5056466" algn="l"/>
                <a:tab pos="5471356" algn="l"/>
                <a:tab pos="5886246" algn="l"/>
                <a:tab pos="6301135" algn="l"/>
                <a:tab pos="6716025" algn="l"/>
                <a:tab pos="7130914" algn="l"/>
                <a:tab pos="7545804" algn="l"/>
                <a:tab pos="7960693" algn="l"/>
                <a:tab pos="8375583" algn="l"/>
              </a:tabLst>
              <a:defRPr/>
            </a:pPr>
            <a:endParaRPr lang="en-US" sz="1300" b="1" dirty="0">
              <a:solidFill>
                <a:schemeClr val="bg1"/>
              </a:solidFill>
              <a:latin typeface="Gill Sans MT" panose="020B0502020104020203" pitchFamily="34" charset="77"/>
            </a:endParaRPr>
          </a:p>
          <a:p>
            <a:pPr marL="96520">
              <a:buSzPct val="45000"/>
              <a:tabLst>
                <a:tab pos="390400" algn="l"/>
                <a:tab pos="492682" algn="l"/>
                <a:tab pos="907571" algn="l"/>
                <a:tab pos="1322461" algn="l"/>
                <a:tab pos="1737350" algn="l"/>
                <a:tab pos="2152240" algn="l"/>
                <a:tab pos="2567129" algn="l"/>
                <a:tab pos="2982019" algn="l"/>
                <a:tab pos="3396908" algn="l"/>
                <a:tab pos="3811798" algn="l"/>
                <a:tab pos="4226687" algn="l"/>
                <a:tab pos="4641576" algn="l"/>
                <a:tab pos="5056466" algn="l"/>
                <a:tab pos="5471356" algn="l"/>
                <a:tab pos="5886246" algn="l"/>
                <a:tab pos="6301135" algn="l"/>
                <a:tab pos="6716025" algn="l"/>
                <a:tab pos="7130914" algn="l"/>
                <a:tab pos="7545804" algn="l"/>
                <a:tab pos="7960693" algn="l"/>
                <a:tab pos="8375583" algn="l"/>
              </a:tabLst>
              <a:defRPr/>
            </a:pPr>
            <a:r>
              <a:rPr lang="en-US" sz="1300" dirty="0">
                <a:solidFill>
                  <a:schemeClr val="bg1"/>
                </a:solidFill>
                <a:latin typeface="Gill Sans MT" panose="020B0502020104020203" pitchFamily="34" charset="77"/>
              </a:rPr>
              <a:t>Energy range:  100s GeV to 100s </a:t>
            </a:r>
            <a:r>
              <a:rPr lang="en-US" sz="1300" dirty="0" err="1">
                <a:solidFill>
                  <a:schemeClr val="bg1"/>
                </a:solidFill>
                <a:latin typeface="Gill Sans MT" panose="020B0502020104020203" pitchFamily="34" charset="77"/>
              </a:rPr>
              <a:t>TeV</a:t>
            </a:r>
            <a:endParaRPr lang="en-US" sz="1300" dirty="0">
              <a:solidFill>
                <a:schemeClr val="bg1"/>
              </a:solidFill>
              <a:latin typeface="Gill Sans MT" panose="020B0502020104020203" pitchFamily="34" charset="77"/>
            </a:endParaRPr>
          </a:p>
          <a:p>
            <a:pPr marL="96520">
              <a:buSzPct val="45000"/>
              <a:tabLst>
                <a:tab pos="390400" algn="l"/>
                <a:tab pos="492682" algn="l"/>
                <a:tab pos="907571" algn="l"/>
                <a:tab pos="1322461" algn="l"/>
                <a:tab pos="1737350" algn="l"/>
                <a:tab pos="2152240" algn="l"/>
                <a:tab pos="2567129" algn="l"/>
                <a:tab pos="2982019" algn="l"/>
                <a:tab pos="3396908" algn="l"/>
                <a:tab pos="3811798" algn="l"/>
                <a:tab pos="4226687" algn="l"/>
                <a:tab pos="4641576" algn="l"/>
                <a:tab pos="5056466" algn="l"/>
                <a:tab pos="5471356" algn="l"/>
                <a:tab pos="5886246" algn="l"/>
                <a:tab pos="6301135" algn="l"/>
                <a:tab pos="6716025" algn="l"/>
                <a:tab pos="7130914" algn="l"/>
                <a:tab pos="7545804" algn="l"/>
                <a:tab pos="7960693" algn="l"/>
                <a:tab pos="8375583" algn="l"/>
              </a:tabLst>
              <a:defRPr/>
            </a:pPr>
            <a:r>
              <a:rPr lang="en-US" sz="1300" b="1" dirty="0">
                <a:solidFill>
                  <a:schemeClr val="bg1"/>
                </a:solidFill>
                <a:latin typeface="Gill Sans MT" panose="020B0502020104020203" pitchFamily="34" charset="77"/>
              </a:rPr>
              <a:t> </a:t>
            </a:r>
            <a:endParaRPr lang="en-GB" sz="1300" dirty="0">
              <a:solidFill>
                <a:schemeClr val="bg1"/>
              </a:solidFill>
              <a:latin typeface="Gill Sans MT" panose="020B0502020104020203" pitchFamily="34" charset="77"/>
            </a:endParaRPr>
          </a:p>
          <a:p>
            <a:pPr marL="96520">
              <a:buSzPct val="45000"/>
              <a:tabLst>
                <a:tab pos="390400" algn="l"/>
                <a:tab pos="492682" algn="l"/>
                <a:tab pos="907571" algn="l"/>
                <a:tab pos="1322461" algn="l"/>
                <a:tab pos="1737350" algn="l"/>
                <a:tab pos="2152240" algn="l"/>
                <a:tab pos="2567129" algn="l"/>
                <a:tab pos="2982019" algn="l"/>
                <a:tab pos="3396908" algn="l"/>
                <a:tab pos="3811798" algn="l"/>
                <a:tab pos="4226687" algn="l"/>
                <a:tab pos="4641576" algn="l"/>
                <a:tab pos="5056466" algn="l"/>
                <a:tab pos="5471356" algn="l"/>
                <a:tab pos="5886246" algn="l"/>
                <a:tab pos="6301135" algn="l"/>
                <a:tab pos="6716025" algn="l"/>
                <a:tab pos="7130914" algn="l"/>
                <a:tab pos="7545804" algn="l"/>
                <a:tab pos="7960693" algn="l"/>
                <a:tab pos="8375583" algn="l"/>
              </a:tabLst>
              <a:defRPr/>
            </a:pPr>
            <a:r>
              <a:rPr lang="en-GB" sz="1300" dirty="0">
                <a:solidFill>
                  <a:schemeClr val="bg1"/>
                </a:solidFill>
                <a:latin typeface="Gill Sans MT" panose="020B0502020104020203" pitchFamily="34" charset="77"/>
              </a:rPr>
              <a:t>Observing &gt;95% of the time</a:t>
            </a:r>
          </a:p>
          <a:p>
            <a:pPr marL="96520">
              <a:buSzPct val="45000"/>
              <a:tabLst>
                <a:tab pos="390400" algn="l"/>
                <a:tab pos="492682" algn="l"/>
                <a:tab pos="907571" algn="l"/>
                <a:tab pos="1322461" algn="l"/>
                <a:tab pos="1737350" algn="l"/>
                <a:tab pos="2152240" algn="l"/>
                <a:tab pos="2567129" algn="l"/>
                <a:tab pos="2982019" algn="l"/>
                <a:tab pos="3396908" algn="l"/>
                <a:tab pos="3811798" algn="l"/>
                <a:tab pos="4226687" algn="l"/>
                <a:tab pos="4641576" algn="l"/>
                <a:tab pos="5056466" algn="l"/>
                <a:tab pos="5471356" algn="l"/>
                <a:tab pos="5886246" algn="l"/>
                <a:tab pos="6301135" algn="l"/>
                <a:tab pos="6716025" algn="l"/>
                <a:tab pos="7130914" algn="l"/>
                <a:tab pos="7545804" algn="l"/>
                <a:tab pos="7960693" algn="l"/>
                <a:tab pos="8375583" algn="l"/>
              </a:tabLst>
              <a:defRPr/>
            </a:pPr>
            <a:endParaRPr lang="en-GB" sz="1300" dirty="0">
              <a:solidFill>
                <a:schemeClr val="bg1"/>
              </a:solidFill>
              <a:latin typeface="Gill Sans MT" panose="020B0502020104020203" pitchFamily="34" charset="77"/>
            </a:endParaRPr>
          </a:p>
          <a:p>
            <a:pPr marL="96520">
              <a:buSzPct val="45000"/>
              <a:tabLst>
                <a:tab pos="390400" algn="l"/>
                <a:tab pos="492682" algn="l"/>
                <a:tab pos="907571" algn="l"/>
                <a:tab pos="1322461" algn="l"/>
                <a:tab pos="1737350" algn="l"/>
                <a:tab pos="2152240" algn="l"/>
                <a:tab pos="2567129" algn="l"/>
                <a:tab pos="2982019" algn="l"/>
                <a:tab pos="3396908" algn="l"/>
                <a:tab pos="3811798" algn="l"/>
                <a:tab pos="4226687" algn="l"/>
                <a:tab pos="4641576" algn="l"/>
                <a:tab pos="5056466" algn="l"/>
                <a:tab pos="5471356" algn="l"/>
                <a:tab pos="5886246" algn="l"/>
                <a:tab pos="6301135" algn="l"/>
                <a:tab pos="6716025" algn="l"/>
                <a:tab pos="7130914" algn="l"/>
                <a:tab pos="7545804" algn="l"/>
                <a:tab pos="7960693" algn="l"/>
                <a:tab pos="8375583" algn="l"/>
              </a:tabLst>
              <a:defRPr/>
            </a:pPr>
            <a:r>
              <a:rPr lang="en-GB" sz="1300" dirty="0">
                <a:solidFill>
                  <a:schemeClr val="bg1"/>
                </a:solidFill>
                <a:latin typeface="Gill Sans MT" panose="020B0502020104020203" pitchFamily="34" charset="77"/>
              </a:rPr>
              <a:t>Angular resolution 0.2</a:t>
            </a:r>
            <a:r>
              <a:rPr lang="en-GB" sz="1300" baseline="30000" dirty="0">
                <a:solidFill>
                  <a:schemeClr val="bg1"/>
                </a:solidFill>
                <a:latin typeface="Gill Sans MT" panose="020B0502020104020203" pitchFamily="34" charset="77"/>
              </a:rPr>
              <a:t>o</a:t>
            </a:r>
            <a:r>
              <a:rPr lang="en-GB" sz="1300" dirty="0">
                <a:solidFill>
                  <a:schemeClr val="bg1"/>
                </a:solidFill>
                <a:latin typeface="Gill Sans MT" panose="020B0502020104020203" pitchFamily="34" charset="77"/>
              </a:rPr>
              <a:t> – 1</a:t>
            </a:r>
            <a:r>
              <a:rPr lang="en-GB" sz="1300" baseline="30000" dirty="0">
                <a:solidFill>
                  <a:schemeClr val="bg1"/>
                </a:solidFill>
                <a:latin typeface="Gill Sans MT" panose="020B0502020104020203" pitchFamily="34" charset="77"/>
              </a:rPr>
              <a:t>o</a:t>
            </a:r>
            <a:endParaRPr lang="en-GB" sz="1300" dirty="0">
              <a:solidFill>
                <a:schemeClr val="bg1"/>
              </a:solidFill>
              <a:latin typeface="Gill Sans MT" panose="020B0502020104020203" pitchFamily="34" charset="77"/>
            </a:endParaRPr>
          </a:p>
          <a:p>
            <a:pPr marL="96520">
              <a:buSzPct val="45000"/>
              <a:tabLst>
                <a:tab pos="390400" algn="l"/>
                <a:tab pos="492682" algn="l"/>
                <a:tab pos="907571" algn="l"/>
                <a:tab pos="1322461" algn="l"/>
                <a:tab pos="1737350" algn="l"/>
                <a:tab pos="2152240" algn="l"/>
                <a:tab pos="2567129" algn="l"/>
                <a:tab pos="2982019" algn="l"/>
                <a:tab pos="3396908" algn="l"/>
                <a:tab pos="3811798" algn="l"/>
                <a:tab pos="4226687" algn="l"/>
                <a:tab pos="4641576" algn="l"/>
                <a:tab pos="5056466" algn="l"/>
                <a:tab pos="5471356" algn="l"/>
                <a:tab pos="5886246" algn="l"/>
                <a:tab pos="6301135" algn="l"/>
                <a:tab pos="6716025" algn="l"/>
                <a:tab pos="7130914" algn="l"/>
                <a:tab pos="7545804" algn="l"/>
                <a:tab pos="7960693" algn="l"/>
                <a:tab pos="8375583" algn="l"/>
              </a:tabLst>
              <a:defRPr/>
            </a:pPr>
            <a:endParaRPr lang="en-GB" sz="1300" dirty="0">
              <a:solidFill>
                <a:schemeClr val="bg1"/>
              </a:solidFill>
              <a:latin typeface="Gill Sans MT" panose="020B0502020104020203" pitchFamily="34" charset="77"/>
            </a:endParaRPr>
          </a:p>
          <a:p>
            <a:pPr marL="96520">
              <a:buSzPct val="45000"/>
              <a:tabLst>
                <a:tab pos="390400" algn="l"/>
                <a:tab pos="492682" algn="l"/>
                <a:tab pos="907571" algn="l"/>
                <a:tab pos="1322461" algn="l"/>
                <a:tab pos="1737350" algn="l"/>
                <a:tab pos="2152240" algn="l"/>
                <a:tab pos="2567129" algn="l"/>
                <a:tab pos="2982019" algn="l"/>
                <a:tab pos="3396908" algn="l"/>
                <a:tab pos="3811798" algn="l"/>
                <a:tab pos="4226687" algn="l"/>
                <a:tab pos="4641576" algn="l"/>
                <a:tab pos="5056466" algn="l"/>
                <a:tab pos="5471356" algn="l"/>
                <a:tab pos="5886246" algn="l"/>
                <a:tab pos="6301135" algn="l"/>
                <a:tab pos="6716025" algn="l"/>
                <a:tab pos="7130914" algn="l"/>
                <a:tab pos="7545804" algn="l"/>
                <a:tab pos="7960693" algn="l"/>
                <a:tab pos="8375583" algn="l"/>
              </a:tabLst>
              <a:defRPr/>
            </a:pPr>
            <a:r>
              <a:rPr lang="en-GB" sz="1300" dirty="0">
                <a:solidFill>
                  <a:schemeClr val="bg1"/>
                </a:solidFill>
                <a:latin typeface="Gill Sans MT" panose="020B0502020104020203" pitchFamily="34" charset="77"/>
              </a:rPr>
              <a:t>345 outriggers since 2018</a:t>
            </a:r>
          </a:p>
        </p:txBody>
      </p:sp>
    </p:spTree>
    <p:extLst>
      <p:ext uri="{BB962C8B-B14F-4D97-AF65-F5344CB8AC3E}">
        <p14:creationId xmlns:p14="http://schemas.microsoft.com/office/powerpoint/2010/main" val="701902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a:extLst>
            <a:ext uri="{FF2B5EF4-FFF2-40B4-BE49-F238E27FC236}">
              <a16:creationId xmlns:a16="http://schemas.microsoft.com/office/drawing/2014/main" id="{8EF7971C-2CC8-9EA8-4ACD-EA97CF71E15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D2CD96F-6CFA-70DA-978C-C77C10E41297}"/>
              </a:ext>
            </a:extLst>
          </p:cNvPr>
          <p:cNvPicPr>
            <a:picLocks noChangeAspect="1"/>
          </p:cNvPicPr>
          <p:nvPr/>
        </p:nvPicPr>
        <p:blipFill>
          <a:blip r:embed="rId2"/>
          <a:stretch>
            <a:fillRect/>
          </a:stretch>
        </p:blipFill>
        <p:spPr>
          <a:xfrm>
            <a:off x="6707360" y="3647758"/>
            <a:ext cx="5232417" cy="2996234"/>
          </a:xfrm>
          <a:prstGeom prst="rect">
            <a:avLst/>
          </a:prstGeom>
        </p:spPr>
      </p:pic>
      <p:sp>
        <p:nvSpPr>
          <p:cNvPr id="8" name="TextBox 7">
            <a:extLst>
              <a:ext uri="{FF2B5EF4-FFF2-40B4-BE49-F238E27FC236}">
                <a16:creationId xmlns:a16="http://schemas.microsoft.com/office/drawing/2014/main" id="{9349B72C-62AB-59ED-93A1-B6407A8494E7}"/>
              </a:ext>
            </a:extLst>
          </p:cNvPr>
          <p:cNvSpPr txBox="1"/>
          <p:nvPr/>
        </p:nvSpPr>
        <p:spPr>
          <a:xfrm>
            <a:off x="1322960" y="249473"/>
            <a:ext cx="14090515" cy="646331"/>
          </a:xfrm>
          <a:prstGeom prst="rect">
            <a:avLst/>
          </a:prstGeom>
          <a:noFill/>
        </p:spPr>
        <p:txBody>
          <a:bodyPr wrap="square">
            <a:spAutoFit/>
          </a:bodyPr>
          <a:lstStyle/>
          <a:p>
            <a:r>
              <a:rPr lang="en-GB" sz="3600" dirty="0">
                <a:solidFill>
                  <a:srgbClr val="FF0000"/>
                </a:solidFill>
                <a:latin typeface="Gill Sans Ultra Bold" panose="020B0A02020104020203" pitchFamily="34" charset="77"/>
              </a:rPr>
              <a:t>Looking for binaries with HAWC</a:t>
            </a:r>
            <a:endParaRPr lang="en-DE" sz="3600" dirty="0"/>
          </a:p>
        </p:txBody>
      </p:sp>
      <p:pic>
        <p:nvPicPr>
          <p:cNvPr id="3" name="Picture 2">
            <a:extLst>
              <a:ext uri="{FF2B5EF4-FFF2-40B4-BE49-F238E27FC236}">
                <a16:creationId xmlns:a16="http://schemas.microsoft.com/office/drawing/2014/main" id="{5ABBE737-2150-4380-4EDD-E8CC030605ED}"/>
              </a:ext>
            </a:extLst>
          </p:cNvPr>
          <p:cNvPicPr>
            <a:picLocks noChangeAspect="1"/>
          </p:cNvPicPr>
          <p:nvPr/>
        </p:nvPicPr>
        <p:blipFill>
          <a:blip r:embed="rId3"/>
          <a:stretch>
            <a:fillRect/>
          </a:stretch>
        </p:blipFill>
        <p:spPr>
          <a:xfrm>
            <a:off x="1023423" y="1234654"/>
            <a:ext cx="9327882" cy="2549486"/>
          </a:xfrm>
          <a:prstGeom prst="rect">
            <a:avLst/>
          </a:prstGeom>
        </p:spPr>
      </p:pic>
      <p:pic>
        <p:nvPicPr>
          <p:cNvPr id="2" name="Picture 1">
            <a:extLst>
              <a:ext uri="{FF2B5EF4-FFF2-40B4-BE49-F238E27FC236}">
                <a16:creationId xmlns:a16="http://schemas.microsoft.com/office/drawing/2014/main" id="{EAA5F8E7-2EAE-D0ED-CBC0-43348EA6D0E1}"/>
              </a:ext>
            </a:extLst>
          </p:cNvPr>
          <p:cNvPicPr>
            <a:picLocks noChangeAspect="1"/>
          </p:cNvPicPr>
          <p:nvPr/>
        </p:nvPicPr>
        <p:blipFill>
          <a:blip r:embed="rId4"/>
          <a:stretch>
            <a:fillRect/>
          </a:stretch>
        </p:blipFill>
        <p:spPr>
          <a:xfrm>
            <a:off x="1577421" y="3939323"/>
            <a:ext cx="4837914" cy="2549486"/>
          </a:xfrm>
          <a:prstGeom prst="rect">
            <a:avLst/>
          </a:prstGeom>
          <a:ln w="47625">
            <a:solidFill>
              <a:srgbClr val="FF0000"/>
            </a:solidFill>
          </a:ln>
        </p:spPr>
      </p:pic>
    </p:spTree>
    <p:extLst>
      <p:ext uri="{BB962C8B-B14F-4D97-AF65-F5344CB8AC3E}">
        <p14:creationId xmlns:p14="http://schemas.microsoft.com/office/powerpoint/2010/main" val="140081806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68757" y="6308"/>
            <a:ext cx="7025969" cy="840245"/>
          </a:xfrm>
        </p:spPr>
        <p:txBody>
          <a:bodyPr>
            <a:normAutofit/>
          </a:bodyPr>
          <a:lstStyle/>
          <a:p>
            <a:r>
              <a:rPr lang="en-US" sz="3264" b="1" dirty="0">
                <a:solidFill>
                  <a:srgbClr val="FF0000"/>
                </a:solidFill>
                <a:latin typeface="Gill Sans"/>
                <a:cs typeface="Gill Sans"/>
              </a:rPr>
              <a:t>SS433 Lobes</a:t>
            </a:r>
          </a:p>
        </p:txBody>
      </p:sp>
      <p:pic>
        <p:nvPicPr>
          <p:cNvPr id="1026" name="Picture 2">
            <a:extLst>
              <a:ext uri="{FF2B5EF4-FFF2-40B4-BE49-F238E27FC236}">
                <a16:creationId xmlns:a16="http://schemas.microsoft.com/office/drawing/2014/main" id="{54926CA9-2933-2089-C26E-F2375766F1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5227" y="1034985"/>
            <a:ext cx="5831490" cy="556537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703562E-D720-A484-D99F-970B1AA7CC95}"/>
              </a:ext>
            </a:extLst>
          </p:cNvPr>
          <p:cNvSpPr txBox="1"/>
          <p:nvPr/>
        </p:nvSpPr>
        <p:spPr>
          <a:xfrm>
            <a:off x="9482105" y="2443176"/>
            <a:ext cx="1282915" cy="343492"/>
          </a:xfrm>
          <a:prstGeom prst="rect">
            <a:avLst/>
          </a:prstGeom>
          <a:noFill/>
        </p:spPr>
        <p:txBody>
          <a:bodyPr wrap="none" rtlCol="0">
            <a:spAutoFit/>
          </a:bodyPr>
          <a:lstStyle/>
          <a:p>
            <a:r>
              <a:rPr lang="en-DE" sz="1632" b="1" dirty="0">
                <a:solidFill>
                  <a:srgbClr val="002060"/>
                </a:solidFill>
              </a:rPr>
              <a:t>Hegra 2005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DE77588-C67E-0683-3F35-A64728D106C3}"/>
                  </a:ext>
                </a:extLst>
              </p:cNvPr>
              <p:cNvSpPr txBox="1"/>
              <p:nvPr/>
            </p:nvSpPr>
            <p:spPr>
              <a:xfrm>
                <a:off x="333228" y="1034985"/>
                <a:ext cx="5360564" cy="5565370"/>
              </a:xfrm>
              <a:prstGeom prst="rect">
                <a:avLst/>
              </a:prstGeom>
              <a:ln w="53975">
                <a:solidFill>
                  <a:srgbClr val="FF0000"/>
                </a:solidFill>
              </a:ln>
            </p:spPr>
            <p:txBody>
              <a:bodyPr vert="horz" lIns="91440" tIns="45720" rIns="91440" bIns="45720" rtlCol="0" anchor="ctr">
                <a:noAutofit/>
              </a:bodyPr>
              <a:lstStyle/>
              <a:p>
                <a:pPr indent="-228600">
                  <a:lnSpc>
                    <a:spcPct val="110000"/>
                  </a:lnSpc>
                  <a:spcAft>
                    <a:spcPts val="600"/>
                  </a:spcAft>
                </a:pPr>
                <a:r>
                  <a:rPr lang="en-US" dirty="0">
                    <a:solidFill>
                      <a:schemeClr val="bg1"/>
                    </a:solidFill>
                    <a:latin typeface="Gill Sans MT" panose="020B0502020104020203" pitchFamily="34" charset="77"/>
                  </a:rPr>
                  <a:t>Binary observed in radio-X-rays</a:t>
                </a:r>
              </a:p>
              <a:p>
                <a:pPr indent="-228600">
                  <a:lnSpc>
                    <a:spcPct val="110000"/>
                  </a:lnSpc>
                  <a:spcAft>
                    <a:spcPts val="600"/>
                  </a:spcAft>
                </a:pPr>
                <a:endParaRPr lang="en-US" dirty="0">
                  <a:solidFill>
                    <a:schemeClr val="bg1"/>
                  </a:solidFill>
                  <a:latin typeface="Gill Sans MT" panose="020B0502020104020203" pitchFamily="34" charset="77"/>
                </a:endParaRPr>
              </a:p>
              <a:p>
                <a:pPr indent="-228600">
                  <a:lnSpc>
                    <a:spcPct val="110000"/>
                  </a:lnSpc>
                  <a:spcAft>
                    <a:spcPts val="600"/>
                  </a:spcAft>
                </a:pPr>
                <a:r>
                  <a:rPr lang="en-US" dirty="0">
                    <a:solidFill>
                      <a:schemeClr val="bg1"/>
                    </a:solidFill>
                    <a:latin typeface="Gill Sans MT" panose="020B0502020104020203" pitchFamily="34" charset="77"/>
                  </a:rPr>
                  <a:t>Supergiant &gt; 10 </a:t>
                </a:r>
                <a14:m>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𝑀</m:t>
                        </m:r>
                      </m:e>
                      <m:sub>
                        <m:r>
                          <a:rPr lang="en-US" i="1">
                            <a:solidFill>
                              <a:schemeClr val="bg1"/>
                            </a:solidFill>
                            <a:latin typeface="Cambria Math" panose="02040503050406030204" pitchFamily="18" charset="0"/>
                          </a:rPr>
                          <m:t>∘</m:t>
                        </m:r>
                      </m:sub>
                    </m:sSub>
                  </m:oMath>
                </a14:m>
                <a:r>
                  <a:rPr lang="en-US" dirty="0">
                    <a:solidFill>
                      <a:schemeClr val="bg1"/>
                    </a:solidFill>
                    <a:latin typeface="Gill Sans MT" panose="020B0502020104020203" pitchFamily="34" charset="77"/>
                  </a:rPr>
                  <a:t> and 8 </a:t>
                </a:r>
                <a14:m>
                  <m:oMath xmlns:m="http://schemas.openxmlformats.org/officeDocument/2006/math">
                    <m:sSub>
                      <m:sSubPr>
                        <m:ctrlPr>
                          <a:rPr lang="en-US" i="1">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𝑀</m:t>
                        </m:r>
                      </m:e>
                      <m:sub>
                        <m:r>
                          <a:rPr lang="en-US" i="1">
                            <a:solidFill>
                              <a:schemeClr val="bg1"/>
                            </a:solidFill>
                            <a:latin typeface="Cambria Math" panose="02040503050406030204" pitchFamily="18" charset="0"/>
                          </a:rPr>
                          <m:t>∘</m:t>
                        </m:r>
                      </m:sub>
                    </m:sSub>
                    <m:r>
                      <a:rPr lang="en-US" i="1">
                        <a:solidFill>
                          <a:schemeClr val="bg1"/>
                        </a:solidFill>
                        <a:latin typeface="Cambria Math" panose="02040503050406030204" pitchFamily="18" charset="0"/>
                      </a:rPr>
                      <m:t> </m:t>
                    </m:r>
                  </m:oMath>
                </a14:m>
                <a:r>
                  <a:rPr lang="en-US" dirty="0">
                    <a:solidFill>
                      <a:schemeClr val="bg1"/>
                    </a:solidFill>
                    <a:latin typeface="Gill Sans MT" panose="020B0502020104020203" pitchFamily="34" charset="77"/>
                  </a:rPr>
                  <a:t>compact object, BH or NS</a:t>
                </a:r>
              </a:p>
              <a:p>
                <a:pPr indent="-228600">
                  <a:lnSpc>
                    <a:spcPct val="110000"/>
                  </a:lnSpc>
                  <a:spcAft>
                    <a:spcPts val="600"/>
                  </a:spcAft>
                </a:pPr>
                <a:endParaRPr lang="en-US" dirty="0">
                  <a:solidFill>
                    <a:schemeClr val="bg1"/>
                  </a:solidFill>
                  <a:latin typeface="Gill Sans MT" panose="020B0502020104020203" pitchFamily="34" charset="77"/>
                </a:endParaRPr>
              </a:p>
              <a:p>
                <a:pPr indent="-228600">
                  <a:lnSpc>
                    <a:spcPct val="110000"/>
                  </a:lnSpc>
                  <a:spcAft>
                    <a:spcPts val="600"/>
                  </a:spcAft>
                </a:pPr>
                <a:r>
                  <a:rPr lang="en-US" dirty="0">
                    <a:solidFill>
                      <a:schemeClr val="bg1"/>
                    </a:solidFill>
                    <a:latin typeface="Gill Sans MT" panose="020B0502020104020203" pitchFamily="34" charset="77"/>
                  </a:rPr>
                  <a:t>Accretion believed to be super Eddington</a:t>
                </a:r>
              </a:p>
              <a:p>
                <a:pPr indent="-228600">
                  <a:lnSpc>
                    <a:spcPct val="110000"/>
                  </a:lnSpc>
                  <a:spcAft>
                    <a:spcPts val="600"/>
                  </a:spcAft>
                </a:pPr>
                <a:endParaRPr lang="en-US" dirty="0">
                  <a:solidFill>
                    <a:schemeClr val="bg1"/>
                  </a:solidFill>
                  <a:latin typeface="Gill Sans MT" panose="020B0502020104020203" pitchFamily="34" charset="77"/>
                </a:endParaRPr>
              </a:p>
              <a:p>
                <a:pPr indent="-228600">
                  <a:lnSpc>
                    <a:spcPct val="110000"/>
                  </a:lnSpc>
                  <a:spcAft>
                    <a:spcPts val="600"/>
                  </a:spcAft>
                </a:pPr>
                <a:r>
                  <a:rPr lang="en-US" dirty="0">
                    <a:solidFill>
                      <a:schemeClr val="bg1"/>
                    </a:solidFill>
                    <a:latin typeface="Gill Sans MT" panose="020B0502020104020203" pitchFamily="34" charset="77"/>
                  </a:rPr>
                  <a:t>10</a:t>
                </a:r>
                <a:r>
                  <a:rPr lang="en-US" baseline="30000" dirty="0">
                    <a:solidFill>
                      <a:schemeClr val="bg1"/>
                    </a:solidFill>
                    <a:latin typeface="Gill Sans MT" panose="020B0502020104020203" pitchFamily="34" charset="77"/>
                  </a:rPr>
                  <a:t>39-40 </a:t>
                </a:r>
                <a:r>
                  <a:rPr lang="en-US" dirty="0">
                    <a:solidFill>
                      <a:schemeClr val="bg1"/>
                    </a:solidFill>
                    <a:latin typeface="Gill Sans MT" panose="020B0502020104020203" pitchFamily="34" charset="77"/>
                  </a:rPr>
                  <a:t>erg/s </a:t>
                </a:r>
                <a:r>
                  <a:rPr lang="en-US" dirty="0" err="1">
                    <a:solidFill>
                      <a:schemeClr val="bg1"/>
                    </a:solidFill>
                    <a:latin typeface="Gill Sans MT" panose="020B0502020104020203" pitchFamily="34" charset="77"/>
                  </a:rPr>
                  <a:t>barion</a:t>
                </a:r>
                <a:r>
                  <a:rPr lang="en-US" dirty="0">
                    <a:solidFill>
                      <a:schemeClr val="bg1"/>
                    </a:solidFill>
                    <a:latin typeface="Gill Sans MT" panose="020B0502020104020203" pitchFamily="34" charset="77"/>
                  </a:rPr>
                  <a:t>-loaded jets terminate at 40 pc distance in W50 nebula and produce western and eastern X-ray lobes  </a:t>
                </a:r>
              </a:p>
              <a:p>
                <a:pPr indent="-228600">
                  <a:lnSpc>
                    <a:spcPct val="110000"/>
                  </a:lnSpc>
                  <a:spcAft>
                    <a:spcPts val="600"/>
                  </a:spcAft>
                </a:pPr>
                <a:endParaRPr lang="en-US" dirty="0">
                  <a:solidFill>
                    <a:schemeClr val="bg1"/>
                  </a:solidFill>
                  <a:latin typeface="Gill Sans MT" panose="020B0502020104020203" pitchFamily="34" charset="77"/>
                </a:endParaRPr>
              </a:p>
              <a:p>
                <a:pPr indent="-228600">
                  <a:lnSpc>
                    <a:spcPct val="110000"/>
                  </a:lnSpc>
                  <a:spcAft>
                    <a:spcPts val="600"/>
                  </a:spcAft>
                </a:pPr>
                <a:r>
                  <a:rPr lang="en-US" dirty="0">
                    <a:solidFill>
                      <a:schemeClr val="bg1"/>
                    </a:solidFill>
                    <a:latin typeface="Gill Sans MT" panose="020B0502020104020203" pitchFamily="34" charset="77"/>
                  </a:rPr>
                  <a:t> Jet speed roughly c/4</a:t>
                </a:r>
              </a:p>
              <a:p>
                <a:pPr indent="-228600">
                  <a:lnSpc>
                    <a:spcPct val="110000"/>
                  </a:lnSpc>
                  <a:spcAft>
                    <a:spcPts val="600"/>
                  </a:spcAft>
                </a:pPr>
                <a:endParaRPr lang="en-US" dirty="0">
                  <a:solidFill>
                    <a:schemeClr val="bg1"/>
                  </a:solidFill>
                  <a:latin typeface="Gill Sans MT" panose="020B0502020104020203" pitchFamily="34" charset="77"/>
                </a:endParaRPr>
              </a:p>
              <a:p>
                <a:pPr indent="-228600">
                  <a:lnSpc>
                    <a:spcPct val="110000"/>
                  </a:lnSpc>
                  <a:spcAft>
                    <a:spcPts val="600"/>
                  </a:spcAft>
                </a:pPr>
                <a:r>
                  <a:rPr lang="en-US" dirty="0">
                    <a:solidFill>
                      <a:schemeClr val="bg1"/>
                    </a:solidFill>
                    <a:latin typeface="Gill Sans MT" panose="020B0502020104020203" pitchFamily="34" charset="77"/>
                  </a:rPr>
                  <a:t>Particle acceleration &amp; GeV-</a:t>
                </a:r>
                <a:r>
                  <a:rPr lang="en-US" dirty="0" err="1">
                    <a:solidFill>
                      <a:schemeClr val="bg1"/>
                    </a:solidFill>
                    <a:latin typeface="Gill Sans MT" panose="020B0502020104020203" pitchFamily="34" charset="77"/>
                  </a:rPr>
                  <a:t>TeV</a:t>
                </a:r>
                <a:r>
                  <a:rPr lang="en-US" dirty="0">
                    <a:solidFill>
                      <a:schemeClr val="bg1"/>
                    </a:solidFill>
                    <a:latin typeface="Gill Sans MT" panose="020B0502020104020203" pitchFamily="34" charset="77"/>
                  </a:rPr>
                  <a:t> radiation predicted </a:t>
                </a:r>
                <a:r>
                  <a:rPr lang="en-US" dirty="0">
                    <a:latin typeface="Gill Sans MT" panose="020B0502020104020203" pitchFamily="34" charset="77"/>
                  </a:rPr>
                  <a:t>at</a:t>
                </a:r>
                <a:endParaRPr lang="en-US" dirty="0">
                  <a:solidFill>
                    <a:schemeClr val="bg1"/>
                  </a:solidFill>
                  <a:latin typeface="Gill Sans MT" panose="020B0502020104020203" pitchFamily="34" charset="77"/>
                </a:endParaRPr>
              </a:p>
            </p:txBody>
          </p:sp>
        </mc:Choice>
        <mc:Fallback xmlns="">
          <p:sp>
            <p:nvSpPr>
              <p:cNvPr id="5" name="TextBox 4">
                <a:extLst>
                  <a:ext uri="{FF2B5EF4-FFF2-40B4-BE49-F238E27FC236}">
                    <a16:creationId xmlns:a16="http://schemas.microsoft.com/office/drawing/2014/main" id="{0DE77588-C67E-0683-3F35-A64728D106C3}"/>
                  </a:ext>
                </a:extLst>
              </p:cNvPr>
              <p:cNvSpPr txBox="1">
                <a:spLocks noRot="1" noChangeAspect="1" noMove="1" noResize="1" noEditPoints="1" noAdjustHandles="1" noChangeArrowheads="1" noChangeShapeType="1" noTextEdit="1"/>
              </p:cNvSpPr>
              <p:nvPr/>
            </p:nvSpPr>
            <p:spPr>
              <a:xfrm>
                <a:off x="333228" y="1034985"/>
                <a:ext cx="5360564" cy="5565370"/>
              </a:xfrm>
              <a:prstGeom prst="rect">
                <a:avLst/>
              </a:prstGeom>
              <a:blipFill>
                <a:blip r:embed="rId4"/>
                <a:stretch>
                  <a:fillRect l="-468" r="-468"/>
                </a:stretch>
              </a:blipFill>
              <a:ln w="53975">
                <a:solidFill>
                  <a:srgbClr val="FF0000"/>
                </a:solidFill>
              </a:ln>
            </p:spPr>
            <p:txBody>
              <a:bodyPr/>
              <a:lstStyle/>
              <a:p>
                <a:r>
                  <a:rPr lang="en-DE">
                    <a:noFill/>
                  </a:rPr>
                  <a:t> </a:t>
                </a:r>
              </a:p>
            </p:txBody>
          </p:sp>
        </mc:Fallback>
      </mc:AlternateContent>
      <p:pic>
        <p:nvPicPr>
          <p:cNvPr id="9" name="Content Placeholder 3">
            <a:extLst>
              <a:ext uri="{FF2B5EF4-FFF2-40B4-BE49-F238E27FC236}">
                <a16:creationId xmlns:a16="http://schemas.microsoft.com/office/drawing/2014/main" id="{3264F448-9FF3-3C38-4A35-0231B32F2626}"/>
              </a:ext>
            </a:extLst>
          </p:cNvPr>
          <p:cNvPicPr>
            <a:picLocks noChangeAspect="1"/>
          </p:cNvPicPr>
          <p:nvPr/>
        </p:nvPicPr>
        <p:blipFill>
          <a:blip r:embed="rId5"/>
          <a:stretch>
            <a:fillRect/>
          </a:stretch>
        </p:blipFill>
        <p:spPr>
          <a:xfrm>
            <a:off x="8999814" y="508708"/>
            <a:ext cx="3069356" cy="2244390"/>
          </a:xfrm>
          <a:prstGeom prst="rect">
            <a:avLst/>
          </a:prstGeom>
          <a:solidFill>
            <a:schemeClr val="bg1"/>
          </a:solidFill>
        </p:spPr>
      </p:pic>
    </p:spTree>
    <p:extLst>
      <p:ext uri="{BB962C8B-B14F-4D97-AF65-F5344CB8AC3E}">
        <p14:creationId xmlns:p14="http://schemas.microsoft.com/office/powerpoint/2010/main" val="39426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00">
            <a:alpha val="16000"/>
          </a:srgbClr>
        </a:solidFill>
        <a:effectLst/>
      </p:bgPr>
    </p:bg>
    <p:spTree>
      <p:nvGrpSpPr>
        <p:cNvPr id="1" name=""/>
        <p:cNvGrpSpPr/>
        <p:nvPr/>
      </p:nvGrpSpPr>
      <p:grpSpPr>
        <a:xfrm>
          <a:off x="0" y="0"/>
          <a:ext cx="0" cy="0"/>
          <a:chOff x="0" y="0"/>
          <a:chExt cx="0" cy="0"/>
        </a:xfrm>
      </p:grpSpPr>
      <p:sp>
        <p:nvSpPr>
          <p:cNvPr id="5" name="TextBox 4"/>
          <p:cNvSpPr txBox="1"/>
          <p:nvPr/>
        </p:nvSpPr>
        <p:spPr>
          <a:xfrm>
            <a:off x="1847667" y="-79944"/>
            <a:ext cx="8877999" cy="1096967"/>
          </a:xfrm>
          <a:prstGeom prst="rect">
            <a:avLst/>
          </a:prstGeom>
          <a:noFill/>
        </p:spPr>
        <p:txBody>
          <a:bodyPr wrap="square" rtlCol="0">
            <a:spAutoFit/>
          </a:bodyPr>
          <a:lstStyle/>
          <a:p>
            <a:endParaRPr lang="en-US" sz="1632" dirty="0"/>
          </a:p>
          <a:p>
            <a:endParaRPr lang="en-US" sz="1632" dirty="0"/>
          </a:p>
          <a:p>
            <a:endParaRPr lang="en-US" sz="1632" dirty="0"/>
          </a:p>
          <a:p>
            <a:endParaRPr lang="en-US" sz="1632" dirty="0"/>
          </a:p>
        </p:txBody>
      </p:sp>
      <p:sp>
        <p:nvSpPr>
          <p:cNvPr id="7" name="TextBox 6"/>
          <p:cNvSpPr txBox="1"/>
          <p:nvPr/>
        </p:nvSpPr>
        <p:spPr>
          <a:xfrm>
            <a:off x="1527600" y="0"/>
            <a:ext cx="9136803" cy="845809"/>
          </a:xfrm>
          <a:prstGeom prst="rect">
            <a:avLst/>
          </a:prstGeom>
          <a:solidFill>
            <a:srgbClr val="FFFF00">
              <a:alpha val="3000"/>
            </a:srgbClr>
          </a:solidFill>
        </p:spPr>
        <p:txBody>
          <a:bodyPr wrap="square" rtlCol="0">
            <a:spAutoFit/>
          </a:bodyPr>
          <a:lstStyle/>
          <a:p>
            <a:endParaRPr lang="en-US" sz="1632" dirty="0"/>
          </a:p>
          <a:p>
            <a:endParaRPr lang="en-US" sz="1632" dirty="0"/>
          </a:p>
          <a:p>
            <a:endParaRPr lang="en-US" sz="1632" dirty="0"/>
          </a:p>
        </p:txBody>
      </p:sp>
      <p:sp>
        <p:nvSpPr>
          <p:cNvPr id="4" name="Title 3">
            <a:extLst>
              <a:ext uri="{FF2B5EF4-FFF2-40B4-BE49-F238E27FC236}">
                <a16:creationId xmlns:a16="http://schemas.microsoft.com/office/drawing/2014/main" id="{88539562-D4E4-40CF-F12A-ABCBBB0984E9}"/>
              </a:ext>
            </a:extLst>
          </p:cNvPr>
          <p:cNvSpPr>
            <a:spLocks noGrp="1"/>
          </p:cNvSpPr>
          <p:nvPr>
            <p:ph type="title"/>
          </p:nvPr>
        </p:nvSpPr>
        <p:spPr>
          <a:xfrm>
            <a:off x="309656" y="-66296"/>
            <a:ext cx="9493249" cy="1577975"/>
          </a:xfrm>
        </p:spPr>
        <p:txBody>
          <a:bodyPr/>
          <a:lstStyle/>
          <a:p>
            <a:r>
              <a:rPr lang="en-DE" dirty="0">
                <a:solidFill>
                  <a:srgbClr val="FF0000"/>
                </a:solidFill>
                <a:latin typeface="Gill Sans Ultra Bold" panose="020B0A02020104020203" pitchFamily="34" charset="77"/>
              </a:rPr>
              <a:t>SS-433 Lobes with HAWC</a:t>
            </a:r>
          </a:p>
        </p:txBody>
      </p:sp>
      <p:sp>
        <p:nvSpPr>
          <p:cNvPr id="17" name="TextBox 16">
            <a:extLst>
              <a:ext uri="{FF2B5EF4-FFF2-40B4-BE49-F238E27FC236}">
                <a16:creationId xmlns:a16="http://schemas.microsoft.com/office/drawing/2014/main" id="{9927D244-27A8-D854-8C19-92830D7BEBBC}"/>
              </a:ext>
            </a:extLst>
          </p:cNvPr>
          <p:cNvSpPr txBox="1"/>
          <p:nvPr/>
        </p:nvSpPr>
        <p:spPr>
          <a:xfrm>
            <a:off x="344092" y="5125140"/>
            <a:ext cx="5531776" cy="1431674"/>
          </a:xfrm>
          <a:prstGeom prst="rect">
            <a:avLst/>
          </a:prstGeom>
          <a:noFill/>
          <a:ln w="41275">
            <a:solidFill>
              <a:srgbClr val="C00000"/>
            </a:solidFill>
          </a:ln>
        </p:spPr>
        <p:txBody>
          <a:bodyPr wrap="square">
            <a:spAutoFit/>
          </a:bodyPr>
          <a:lstStyle/>
          <a:p>
            <a:pPr marL="259118" indent="-259118">
              <a:buFont typeface="Arial" panose="020B0604020202020204" pitchFamily="34" charset="0"/>
              <a:buChar char="•"/>
            </a:pPr>
            <a:r>
              <a:rPr lang="en-GB" sz="2176" dirty="0">
                <a:latin typeface="Gill Sans MT" panose="020B0502020104020203" pitchFamily="34" charset="77"/>
              </a:rPr>
              <a:t>The first micro-quasar HAWC detected </a:t>
            </a:r>
          </a:p>
          <a:p>
            <a:pPr marL="259118" indent="-259118">
              <a:buFont typeface="Arial" panose="020B0604020202020204" pitchFamily="34" charset="0"/>
              <a:buChar char="•"/>
            </a:pPr>
            <a:r>
              <a:rPr lang="en-GB" sz="2176" dirty="0">
                <a:latin typeface="Gill Sans MT" panose="020B0502020104020203" pitchFamily="34" charset="77"/>
              </a:rPr>
              <a:t> 1017 days of HAWC observations </a:t>
            </a:r>
          </a:p>
          <a:p>
            <a:pPr marL="259118" indent="-259118">
              <a:buFont typeface="Arial" panose="020B0604020202020204" pitchFamily="34" charset="0"/>
              <a:buChar char="•"/>
            </a:pPr>
            <a:r>
              <a:rPr lang="en-GB" sz="2176" dirty="0">
                <a:latin typeface="Gill Sans MT" panose="020B0502020104020203" pitchFamily="34" charset="77"/>
              </a:rPr>
              <a:t> Post-trial 5.4 </a:t>
            </a:r>
            <a:r>
              <a:rPr lang="el-GR" sz="2176" i="1" dirty="0">
                <a:latin typeface="STIXGeneral" pitchFamily="2" charset="2"/>
              </a:rPr>
              <a:t>σ </a:t>
            </a:r>
            <a:endParaRPr lang="en-US" sz="2176" i="1" dirty="0">
              <a:latin typeface="STIXGeneral" pitchFamily="2" charset="2"/>
            </a:endParaRPr>
          </a:p>
          <a:p>
            <a:pPr marL="259118" indent="-259118">
              <a:buFont typeface="Arial" panose="020B0604020202020204" pitchFamily="34" charset="0"/>
              <a:buChar char="•"/>
            </a:pPr>
            <a:r>
              <a:rPr lang="en-US" sz="2176" dirty="0">
                <a:latin typeface="Gill Sans MT" panose="020B0502020104020203" pitchFamily="34" charset="77"/>
              </a:rPr>
              <a:t>Emission coincident with e1 and w1</a:t>
            </a:r>
          </a:p>
        </p:txBody>
      </p:sp>
      <p:pic>
        <p:nvPicPr>
          <p:cNvPr id="18" name="Picture 17">
            <a:extLst>
              <a:ext uri="{FF2B5EF4-FFF2-40B4-BE49-F238E27FC236}">
                <a16:creationId xmlns:a16="http://schemas.microsoft.com/office/drawing/2014/main" id="{4E74163A-2F0F-C20D-2717-275E3A75585C}"/>
              </a:ext>
            </a:extLst>
          </p:cNvPr>
          <p:cNvPicPr>
            <a:picLocks noChangeAspect="1"/>
          </p:cNvPicPr>
          <p:nvPr/>
        </p:nvPicPr>
        <p:blipFill>
          <a:blip r:embed="rId3"/>
          <a:stretch>
            <a:fillRect/>
          </a:stretch>
        </p:blipFill>
        <p:spPr>
          <a:xfrm>
            <a:off x="7135720" y="886883"/>
            <a:ext cx="4521630" cy="5118100"/>
          </a:xfrm>
          <a:prstGeom prst="rect">
            <a:avLst/>
          </a:prstGeom>
          <a:effectLst>
            <a:reflection endPos="0" dist="50800" dir="5400000" sy="-100000" algn="bl" rotWithShape="0"/>
            <a:softEdge rad="0"/>
          </a:effectLst>
        </p:spPr>
      </p:pic>
      <p:sp>
        <p:nvSpPr>
          <p:cNvPr id="25" name="TextBox 24">
            <a:extLst>
              <a:ext uri="{FF2B5EF4-FFF2-40B4-BE49-F238E27FC236}">
                <a16:creationId xmlns:a16="http://schemas.microsoft.com/office/drawing/2014/main" id="{A0C82124-71BC-A01C-D785-284A23F1FAD4}"/>
              </a:ext>
            </a:extLst>
          </p:cNvPr>
          <p:cNvSpPr txBox="1"/>
          <p:nvPr/>
        </p:nvSpPr>
        <p:spPr>
          <a:xfrm>
            <a:off x="9461974" y="4378525"/>
            <a:ext cx="2053767" cy="276999"/>
          </a:xfrm>
          <a:prstGeom prst="rect">
            <a:avLst/>
          </a:prstGeom>
          <a:noFill/>
        </p:spPr>
        <p:txBody>
          <a:bodyPr wrap="none" rtlCol="0">
            <a:spAutoFit/>
          </a:bodyPr>
          <a:lstStyle/>
          <a:p>
            <a:r>
              <a:rPr lang="en-US" sz="1200" b="1" dirty="0">
                <a:solidFill>
                  <a:srgbClr val="002060"/>
                </a:solidFill>
              </a:rPr>
              <a:t>Nature, HAWC </a:t>
            </a:r>
            <a:r>
              <a:rPr lang="en-US" sz="1200" b="1" dirty="0" err="1">
                <a:solidFill>
                  <a:srgbClr val="002060"/>
                </a:solidFill>
              </a:rPr>
              <a:t>Coll</a:t>
            </a:r>
            <a:r>
              <a:rPr lang="en-US" sz="1200" b="1" dirty="0">
                <a:solidFill>
                  <a:srgbClr val="002060"/>
                </a:solidFill>
              </a:rPr>
              <a:t> 2018</a:t>
            </a:r>
          </a:p>
        </p:txBody>
      </p:sp>
      <p:pic>
        <p:nvPicPr>
          <p:cNvPr id="21" name="Picture 20">
            <a:extLst>
              <a:ext uri="{FF2B5EF4-FFF2-40B4-BE49-F238E27FC236}">
                <a16:creationId xmlns:a16="http://schemas.microsoft.com/office/drawing/2014/main" id="{8CE25872-588D-D4A3-31E5-4BF52FF8C88A}"/>
              </a:ext>
            </a:extLst>
          </p:cNvPr>
          <p:cNvPicPr>
            <a:picLocks noChangeAspect="1"/>
          </p:cNvPicPr>
          <p:nvPr/>
        </p:nvPicPr>
        <p:blipFill>
          <a:blip r:embed="rId4"/>
          <a:stretch>
            <a:fillRect/>
          </a:stretch>
        </p:blipFill>
        <p:spPr>
          <a:xfrm>
            <a:off x="122279" y="1330646"/>
            <a:ext cx="5981700" cy="3340100"/>
          </a:xfrm>
          <a:prstGeom prst="rect">
            <a:avLst/>
          </a:prstGeom>
        </p:spPr>
      </p:pic>
      <p:cxnSp>
        <p:nvCxnSpPr>
          <p:cNvPr id="24" name="Straight Connector 23">
            <a:extLst>
              <a:ext uri="{FF2B5EF4-FFF2-40B4-BE49-F238E27FC236}">
                <a16:creationId xmlns:a16="http://schemas.microsoft.com/office/drawing/2014/main" id="{AF4451D2-DF2B-A9C9-44E3-BA1F006E0AE2}"/>
              </a:ext>
            </a:extLst>
          </p:cNvPr>
          <p:cNvCxnSpPr>
            <a:cxnSpLocks/>
          </p:cNvCxnSpPr>
          <p:nvPr/>
        </p:nvCxnSpPr>
        <p:spPr>
          <a:xfrm flipV="1">
            <a:off x="5584016" y="1017023"/>
            <a:ext cx="2069851" cy="196845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196AE40-961E-03E0-3DFC-E3BA7CAC0528}"/>
              </a:ext>
            </a:extLst>
          </p:cNvPr>
          <p:cNvCxnSpPr>
            <a:cxnSpLocks/>
          </p:cNvCxnSpPr>
          <p:nvPr/>
        </p:nvCxnSpPr>
        <p:spPr>
          <a:xfrm>
            <a:off x="5584016" y="3872527"/>
            <a:ext cx="2069851" cy="79821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7715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00">
            <a:alpha val="15250"/>
          </a:srgbClr>
        </a:solidFill>
        <a:effectLst/>
      </p:bgPr>
    </p:bg>
    <p:spTree>
      <p:nvGrpSpPr>
        <p:cNvPr id="1" name=""/>
        <p:cNvGrpSpPr/>
        <p:nvPr/>
      </p:nvGrpSpPr>
      <p:grpSpPr>
        <a:xfrm>
          <a:off x="0" y="0"/>
          <a:ext cx="0" cy="0"/>
          <a:chOff x="0" y="0"/>
          <a:chExt cx="0" cy="0"/>
        </a:xfrm>
      </p:grpSpPr>
      <p:sp>
        <p:nvSpPr>
          <p:cNvPr id="1388" name="May 2022"/>
          <p:cNvSpPr txBox="1"/>
          <p:nvPr/>
        </p:nvSpPr>
        <p:spPr>
          <a:xfrm>
            <a:off x="8628719" y="5786437"/>
            <a:ext cx="1609725" cy="219291"/>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8575" tIns="28575" rIns="28575" bIns="28575">
            <a:spAutoFit/>
          </a:bodyPr>
          <a:lstStyle>
            <a:lvl1pPr algn="r">
              <a:lnSpc>
                <a:spcPct val="100000"/>
              </a:lnSpc>
              <a:buClr>
                <a:srgbClr val="000000"/>
              </a:buClr>
              <a:defRPr sz="2800">
                <a:uFill>
                  <a:solidFill>
                    <a:srgbClr val="000000"/>
                  </a:solidFill>
                </a:uFill>
              </a:defRPr>
            </a:lvl1pPr>
          </a:lstStyle>
          <a:p>
            <a:r>
              <a:rPr sz="1050"/>
              <a:t>May 2022</a:t>
            </a:r>
          </a:p>
        </p:txBody>
      </p:sp>
      <p:sp>
        <p:nvSpPr>
          <p:cNvPr id="1389" name="Microquasar SS-433"/>
          <p:cNvSpPr txBox="1">
            <a:spLocks noGrp="1"/>
          </p:cNvSpPr>
          <p:nvPr>
            <p:ph type="title"/>
          </p:nvPr>
        </p:nvSpPr>
        <p:spPr>
          <a:xfrm>
            <a:off x="3976055" y="-94777"/>
            <a:ext cx="10169842" cy="1515596"/>
          </a:xfrm>
          <a:prstGeom prst="rect">
            <a:avLst/>
          </a:prstGeom>
        </p:spPr>
        <p:txBody>
          <a:bodyPr>
            <a:normAutofit/>
          </a:bodyPr>
          <a:lstStyle/>
          <a:p>
            <a:r>
              <a:rPr sz="4000" dirty="0">
                <a:solidFill>
                  <a:srgbClr val="FF0000"/>
                </a:solidFill>
                <a:latin typeface="Gill Sans Ultra Bold" panose="020B0A02020104020203" pitchFamily="34" charset="77"/>
              </a:rPr>
              <a:t>SS-433</a:t>
            </a:r>
            <a:r>
              <a:rPr lang="en-US" sz="4000" dirty="0">
                <a:solidFill>
                  <a:srgbClr val="FF0000"/>
                </a:solidFill>
                <a:latin typeface="Gill Sans Ultra Bold" panose="020B0A02020104020203" pitchFamily="34" charset="77"/>
              </a:rPr>
              <a:t> lobes with HAWC</a:t>
            </a:r>
            <a:endParaRPr sz="4000" dirty="0">
              <a:solidFill>
                <a:srgbClr val="FF0000"/>
              </a:solidFill>
              <a:latin typeface="Gill Sans Ultra Bold" panose="020B0A02020104020203" pitchFamily="34" charset="77"/>
            </a:endParaRPr>
          </a:p>
        </p:txBody>
      </p:sp>
      <p:sp>
        <p:nvSpPr>
          <p:cNvPr id="139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8</a:t>
            </a:fld>
            <a:endParaRPr/>
          </a:p>
        </p:txBody>
      </p:sp>
      <p:pic>
        <p:nvPicPr>
          <p:cNvPr id="1394" name="Image" descr="Image"/>
          <p:cNvPicPr>
            <a:picLocks noChangeAspect="1"/>
          </p:cNvPicPr>
          <p:nvPr/>
        </p:nvPicPr>
        <p:blipFill>
          <a:blip r:embed="rId3"/>
          <a:stretch>
            <a:fillRect/>
          </a:stretch>
        </p:blipFill>
        <p:spPr>
          <a:xfrm>
            <a:off x="6603690" y="3196245"/>
            <a:ext cx="5402588" cy="3661755"/>
          </a:xfrm>
          <a:prstGeom prst="rect">
            <a:avLst/>
          </a:prstGeom>
          <a:ln w="12700">
            <a:miter lim="400000"/>
          </a:ln>
        </p:spPr>
      </p:pic>
      <p:pic>
        <p:nvPicPr>
          <p:cNvPr id="3" name="Image" descr="Image">
            <a:extLst>
              <a:ext uri="{FF2B5EF4-FFF2-40B4-BE49-F238E27FC236}">
                <a16:creationId xmlns:a16="http://schemas.microsoft.com/office/drawing/2014/main" id="{40E819B6-85D1-C169-5194-E957C79A698F}"/>
              </a:ext>
            </a:extLst>
          </p:cNvPr>
          <p:cNvPicPr>
            <a:picLocks noChangeAspect="1"/>
          </p:cNvPicPr>
          <p:nvPr/>
        </p:nvPicPr>
        <p:blipFill>
          <a:blip r:embed="rId4"/>
          <a:stretch>
            <a:fillRect/>
          </a:stretch>
        </p:blipFill>
        <p:spPr>
          <a:xfrm>
            <a:off x="534113" y="524522"/>
            <a:ext cx="3268756" cy="3661755"/>
          </a:xfrm>
          <a:prstGeom prst="rect">
            <a:avLst/>
          </a:prstGeom>
          <a:ln w="12700">
            <a:miter lim="400000"/>
          </a:ln>
        </p:spPr>
      </p:pic>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0A7C7380-7F00-5CF6-C6F1-CE3A00DDE53E}"/>
                  </a:ext>
                </a:extLst>
              </p:cNvPr>
              <p:cNvSpPr txBox="1"/>
              <p:nvPr/>
            </p:nvSpPr>
            <p:spPr>
              <a:xfrm>
                <a:off x="4645949" y="1062583"/>
                <a:ext cx="7184195" cy="1477328"/>
              </a:xfrm>
              <a:prstGeom prst="rect">
                <a:avLst/>
              </a:prstGeom>
              <a:noFill/>
              <a:ln w="41275">
                <a:solidFill>
                  <a:srgbClr val="C00000"/>
                </a:solidFill>
              </a:ln>
            </p:spPr>
            <p:txBody>
              <a:bodyPr wrap="square">
                <a:spAutoFit/>
              </a:bodyPr>
              <a:lstStyle/>
              <a:p>
                <a:pPr marL="259118" indent="-259118">
                  <a:buFont typeface="Arial" panose="020B0604020202020204" pitchFamily="34" charset="0"/>
                  <a:buChar char="•"/>
                </a:pPr>
                <a:r>
                  <a:rPr lang="en-GB" dirty="0">
                    <a:latin typeface="Gill Sans MT" panose="020B0502020104020203" pitchFamily="34" charset="77"/>
                  </a:rPr>
                  <a:t>HAWC emission </a:t>
                </a:r>
                <a14:m>
                  <m:oMath xmlns:m="http://schemas.openxmlformats.org/officeDocument/2006/math">
                    <m:r>
                      <a:rPr lang="en-GB"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 </m:t>
                    </m:r>
                  </m:oMath>
                </a14:m>
                <a:r>
                  <a:rPr lang="en-GB" dirty="0">
                    <a:latin typeface="Gill Sans MT" panose="020B0502020104020203" pitchFamily="34" charset="77"/>
                  </a:rPr>
                  <a:t>powerful jets accelerate particles beyond 100 </a:t>
                </a:r>
                <a:r>
                  <a:rPr lang="en-GB" dirty="0" err="1">
                    <a:latin typeface="Gill Sans MT" panose="020B0502020104020203" pitchFamily="34" charset="77"/>
                  </a:rPr>
                  <a:t>TeV</a:t>
                </a:r>
                <a:endParaRPr lang="en-GB" dirty="0">
                  <a:latin typeface="Gill Sans MT" panose="020B0502020104020203" pitchFamily="34" charset="77"/>
                </a:endParaRPr>
              </a:p>
              <a:p>
                <a:pPr marL="259118" indent="-259118">
                  <a:buFont typeface="Arial" panose="020B0604020202020204" pitchFamily="34" charset="0"/>
                  <a:buChar char="•"/>
                </a:pPr>
                <a:r>
                  <a:rPr lang="en-GB" dirty="0">
                    <a:latin typeface="Gill Sans MT" panose="020B0502020104020203" pitchFamily="34" charset="77"/>
                  </a:rPr>
                  <a:t> Combining </a:t>
                </a:r>
                <a:r>
                  <a:rPr lang="en-GB" dirty="0">
                    <a:latin typeface="Symbol" pitchFamily="2" charset="2"/>
                  </a:rPr>
                  <a:t>g</a:t>
                </a:r>
                <a:r>
                  <a:rPr lang="en-GB" dirty="0">
                    <a:latin typeface="Gill Sans MT" panose="020B0502020104020203" pitchFamily="34" charset="77"/>
                  </a:rPr>
                  <a:t> and X-rays B</a:t>
                </a:r>
                <a14:m>
                  <m:oMath xmlns:m="http://schemas.openxmlformats.org/officeDocument/2006/math">
                    <m:r>
                      <a:rPr lang="en-GB"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16 </m:t>
                    </m:r>
                    <m:r>
                      <a:rPr lang="en-US" i="1">
                        <a:latin typeface="Cambria Math" panose="02040503050406030204" pitchFamily="18" charset="0"/>
                        <a:ea typeface="Cambria Math" panose="02040503050406030204" pitchFamily="18" charset="0"/>
                      </a:rPr>
                      <m:t>𝜇</m:t>
                    </m:r>
                    <m:r>
                      <m:rPr>
                        <m:sty m:val="p"/>
                      </m:rPr>
                      <a:rPr lang="en-US">
                        <a:latin typeface="Cambria Math" panose="02040503050406030204" pitchFamily="18" charset="0"/>
                        <a:ea typeface="Cambria Math" panose="02040503050406030204" pitchFamily="18" charset="0"/>
                      </a:rPr>
                      <m:t>G</m:t>
                    </m:r>
                  </m:oMath>
                </a14:m>
                <a:endParaRPr lang="en-US" baseline="-25000" dirty="0">
                  <a:latin typeface="Gill Sans MT" panose="020B0502020104020203" pitchFamily="34" charset="77"/>
                </a:endParaRPr>
              </a:p>
              <a:p>
                <a:pPr marL="259118" indent="-259118">
                  <a:buFont typeface="Arial" panose="020B0604020202020204" pitchFamily="34" charset="0"/>
                  <a:buChar char="•"/>
                </a:pPr>
                <a:r>
                  <a:rPr lang="en-US" baseline="-25000" dirty="0">
                    <a:latin typeface="Gill Sans MT" panose="020B0502020104020203" pitchFamily="34" charset="77"/>
                  </a:rPr>
                  <a:t> </a:t>
                </a:r>
                <a:r>
                  <a:rPr lang="en-US" dirty="0">
                    <a:latin typeface="Gill Sans MT" panose="020B0502020104020203" pitchFamily="34" charset="77"/>
                  </a:rPr>
                  <a:t>Emission region is ~40 pc from central binary &gt; Diffusion length scale ~35 pc &gt; advection length scale is ~4 pc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latin typeface="Gill Sans MT" panose="020B0502020104020203" pitchFamily="34" charset="77"/>
                  </a:rPr>
                  <a:t> </a:t>
                </a:r>
                <a:r>
                  <a:rPr lang="en-US" sz="1800" dirty="0">
                    <a:latin typeface="Gill Sans MT" panose="020B0502020104020203" pitchFamily="34" charset="77"/>
                  </a:rPr>
                  <a:t>Acceleration is occurring in the jets, not in the central binary:</a:t>
                </a:r>
              </a:p>
            </p:txBody>
          </p:sp>
        </mc:Choice>
        <mc:Fallback>
          <p:sp>
            <p:nvSpPr>
              <p:cNvPr id="5" name="TextBox 4">
                <a:extLst>
                  <a:ext uri="{FF2B5EF4-FFF2-40B4-BE49-F238E27FC236}">
                    <a16:creationId xmlns:a16="http://schemas.microsoft.com/office/drawing/2014/main" id="{0A7C7380-7F00-5CF6-C6F1-CE3A00DDE53E}"/>
                  </a:ext>
                </a:extLst>
              </p:cNvPr>
              <p:cNvSpPr txBox="1">
                <a:spLocks noRot="1" noChangeAspect="1" noMove="1" noResize="1" noEditPoints="1" noAdjustHandles="1" noChangeArrowheads="1" noChangeShapeType="1" noTextEdit="1"/>
              </p:cNvSpPr>
              <p:nvPr/>
            </p:nvSpPr>
            <p:spPr>
              <a:xfrm>
                <a:off x="4645949" y="1062583"/>
                <a:ext cx="7184195" cy="1477328"/>
              </a:xfrm>
              <a:prstGeom prst="rect">
                <a:avLst/>
              </a:prstGeom>
              <a:blipFill>
                <a:blip r:embed="rId5"/>
                <a:stretch>
                  <a:fillRect l="-351" t="-826" b="-3306"/>
                </a:stretch>
              </a:blipFill>
              <a:ln w="41275">
                <a:solidFill>
                  <a:srgbClr val="C00000"/>
                </a:solidFill>
              </a:ln>
            </p:spPr>
            <p:txBody>
              <a:bodyPr/>
              <a:lstStyle/>
              <a:p>
                <a:r>
                  <a:rPr lang="en-DE">
                    <a:noFill/>
                  </a:rPr>
                  <a:t> </a:t>
                </a:r>
              </a:p>
            </p:txBody>
          </p:sp>
        </mc:Fallback>
      </mc:AlternateContent>
      <p:sp>
        <p:nvSpPr>
          <p:cNvPr id="2" name="TextBox 1">
            <a:extLst>
              <a:ext uri="{FF2B5EF4-FFF2-40B4-BE49-F238E27FC236}">
                <a16:creationId xmlns:a16="http://schemas.microsoft.com/office/drawing/2014/main" id="{EE73E1B7-D4F1-29D8-92C7-05DBA4FBEF22}"/>
              </a:ext>
            </a:extLst>
          </p:cNvPr>
          <p:cNvSpPr txBox="1"/>
          <p:nvPr/>
        </p:nvSpPr>
        <p:spPr>
          <a:xfrm>
            <a:off x="534113" y="386022"/>
            <a:ext cx="1829219" cy="276999"/>
          </a:xfrm>
          <a:prstGeom prst="rect">
            <a:avLst/>
          </a:prstGeom>
          <a:noFill/>
        </p:spPr>
        <p:txBody>
          <a:bodyPr wrap="none" rtlCol="0">
            <a:spAutoFit/>
          </a:bodyPr>
          <a:lstStyle/>
          <a:p>
            <a:r>
              <a:rPr lang="en-US" sz="1200" b="1" dirty="0">
                <a:solidFill>
                  <a:srgbClr val="002060"/>
                </a:solidFill>
              </a:rPr>
              <a:t>HAWC Coll Nature 2018</a:t>
            </a:r>
          </a:p>
        </p:txBody>
      </p:sp>
      <p:sp>
        <p:nvSpPr>
          <p:cNvPr id="7" name="Rectangle 6">
            <a:extLst>
              <a:ext uri="{FF2B5EF4-FFF2-40B4-BE49-F238E27FC236}">
                <a16:creationId xmlns:a16="http://schemas.microsoft.com/office/drawing/2014/main" id="{10039C79-A778-8F92-B6E6-39357687821F}"/>
              </a:ext>
            </a:extLst>
          </p:cNvPr>
          <p:cNvSpPr/>
          <p:nvPr/>
        </p:nvSpPr>
        <p:spPr>
          <a:xfrm>
            <a:off x="391081" y="4440045"/>
            <a:ext cx="6079855" cy="1754326"/>
          </a:xfrm>
          <a:prstGeom prst="rect">
            <a:avLst/>
          </a:prstGeom>
          <a:ln w="34925">
            <a:solidFill>
              <a:srgbClr val="C00000"/>
            </a:solidFill>
          </a:ln>
        </p:spPr>
        <p:txBody>
          <a:bodyPr wrap="square">
            <a:spAutoFit/>
          </a:bodyPr>
          <a:lstStyle/>
          <a:p>
            <a:r>
              <a:rPr lang="en-US" dirty="0">
                <a:latin typeface="Gill Sans MT" panose="020B0502020104020203" pitchFamily="34" charset="77"/>
              </a:rPr>
              <a:t>Energy Budget :</a:t>
            </a:r>
          </a:p>
          <a:p>
            <a:endParaRPr lang="en-US" dirty="0">
              <a:latin typeface="Gill Sans MT" panose="020B0502020104020203" pitchFamily="34" charset="77"/>
            </a:endParaRPr>
          </a:p>
          <a:p>
            <a:r>
              <a:rPr lang="en-US" dirty="0">
                <a:latin typeface="Gill Sans MT" panose="020B0502020104020203" pitchFamily="34" charset="77"/>
              </a:rPr>
              <a:t>~0.5% of jet power into electron acceleration</a:t>
            </a:r>
          </a:p>
          <a:p>
            <a:endParaRPr lang="en-US" dirty="0">
              <a:latin typeface="Gill Sans MT" panose="020B0502020104020203" pitchFamily="34" charset="77"/>
            </a:endParaRPr>
          </a:p>
          <a:p>
            <a:r>
              <a:rPr lang="en-US" dirty="0">
                <a:latin typeface="Gill Sans MT" panose="020B0502020104020203" pitchFamily="34" charset="77"/>
              </a:rPr>
              <a:t>~100% of jet energy over 30000 years lifetime of SS 433 for accelerating protons of at least 250 </a:t>
            </a:r>
            <a:r>
              <a:rPr lang="en-US" dirty="0" err="1">
                <a:latin typeface="Gill Sans MT" panose="020B0502020104020203" pitchFamily="34" charset="77"/>
              </a:rPr>
              <a:t>TeV</a:t>
            </a:r>
            <a:r>
              <a:rPr lang="en-US" dirty="0">
                <a:latin typeface="Gill Sans MT" panose="020B0502020104020203" pitchFamily="34" charset="77"/>
              </a:rPr>
              <a:t> if n=0.1 cm</a:t>
            </a:r>
            <a:r>
              <a:rPr lang="en-US" baseline="30000" dirty="0">
                <a:latin typeface="Gill Sans MT" panose="020B0502020104020203" pitchFamily="34" charset="77"/>
              </a:rPr>
              <a:t>-3</a:t>
            </a:r>
            <a:r>
              <a:rPr lang="en-US" dirty="0">
                <a:latin typeface="Gill Sans MT" panose="020B0502020104020203" pitchFamily="34" charset="77"/>
              </a:rPr>
              <a:t> </a:t>
            </a:r>
          </a:p>
        </p:txBody>
      </p:sp>
      <p:sp>
        <p:nvSpPr>
          <p:cNvPr id="4" name="TextBox 3">
            <a:extLst>
              <a:ext uri="{FF2B5EF4-FFF2-40B4-BE49-F238E27FC236}">
                <a16:creationId xmlns:a16="http://schemas.microsoft.com/office/drawing/2014/main" id="{5F34EFBF-A825-DC5C-3D59-BBC30E5E2D75}"/>
              </a:ext>
            </a:extLst>
          </p:cNvPr>
          <p:cNvSpPr txBox="1"/>
          <p:nvPr/>
        </p:nvSpPr>
        <p:spPr>
          <a:xfrm>
            <a:off x="7415972" y="5526686"/>
            <a:ext cx="2053767" cy="276999"/>
          </a:xfrm>
          <a:prstGeom prst="rect">
            <a:avLst/>
          </a:prstGeom>
          <a:noFill/>
        </p:spPr>
        <p:txBody>
          <a:bodyPr wrap="none" rtlCol="0">
            <a:spAutoFit/>
          </a:bodyPr>
          <a:lstStyle/>
          <a:p>
            <a:r>
              <a:rPr lang="en-US" sz="1200" b="1" dirty="0">
                <a:solidFill>
                  <a:srgbClr val="002060"/>
                </a:solidFill>
              </a:rPr>
              <a:t>Nature, HAWC </a:t>
            </a:r>
            <a:r>
              <a:rPr lang="en-US" sz="1200" b="1" dirty="0" err="1">
                <a:solidFill>
                  <a:srgbClr val="002060"/>
                </a:solidFill>
              </a:rPr>
              <a:t>Coll</a:t>
            </a:r>
            <a:r>
              <a:rPr lang="en-US" sz="1200" b="1" dirty="0">
                <a:solidFill>
                  <a:srgbClr val="002060"/>
                </a:solidFill>
              </a:rPr>
              <a:t> 2018</a:t>
            </a:r>
          </a:p>
        </p:txBody>
      </p:sp>
    </p:spTree>
    <p:extLst>
      <p:ext uri="{BB962C8B-B14F-4D97-AF65-F5344CB8AC3E}">
        <p14:creationId xmlns:p14="http://schemas.microsoft.com/office/powerpoint/2010/main" val="17941731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00">
            <a:alpha val="17135"/>
          </a:srgbClr>
        </a:solidFill>
        <a:effectLst/>
      </p:bgPr>
    </p:bg>
    <p:spTree>
      <p:nvGrpSpPr>
        <p:cNvPr id="1" name="">
          <a:extLst>
            <a:ext uri="{FF2B5EF4-FFF2-40B4-BE49-F238E27FC236}">
              <a16:creationId xmlns:a16="http://schemas.microsoft.com/office/drawing/2014/main" id="{D7519805-9202-3A69-FE2A-678DDDF08613}"/>
            </a:ext>
          </a:extLst>
        </p:cNvPr>
        <p:cNvGrpSpPr/>
        <p:nvPr/>
      </p:nvGrpSpPr>
      <p:grpSpPr>
        <a:xfrm>
          <a:off x="0" y="0"/>
          <a:ext cx="0" cy="0"/>
          <a:chOff x="0" y="0"/>
          <a:chExt cx="0" cy="0"/>
        </a:xfrm>
      </p:grpSpPr>
      <p:pic>
        <p:nvPicPr>
          <p:cNvPr id="4" name="image1.png" descr="image1.png">
            <a:extLst>
              <a:ext uri="{FF2B5EF4-FFF2-40B4-BE49-F238E27FC236}">
                <a16:creationId xmlns:a16="http://schemas.microsoft.com/office/drawing/2014/main" id="{AA95279A-800A-2B0F-7B37-848ED573F679}"/>
              </a:ext>
            </a:extLst>
          </p:cNvPr>
          <p:cNvPicPr>
            <a:picLocks noChangeAspect="1"/>
          </p:cNvPicPr>
          <p:nvPr/>
        </p:nvPicPr>
        <p:blipFill>
          <a:blip r:embed="rId3"/>
          <a:stretch>
            <a:fillRect/>
          </a:stretch>
        </p:blipFill>
        <p:spPr>
          <a:xfrm>
            <a:off x="48504" y="6223513"/>
            <a:ext cx="931126" cy="602412"/>
          </a:xfrm>
          <a:prstGeom prst="rect">
            <a:avLst/>
          </a:prstGeom>
          <a:ln w="12700">
            <a:miter lim="400000"/>
          </a:ln>
        </p:spPr>
      </p:pic>
      <p:sp>
        <p:nvSpPr>
          <p:cNvPr id="7" name="TextBox 6">
            <a:extLst>
              <a:ext uri="{FF2B5EF4-FFF2-40B4-BE49-F238E27FC236}">
                <a16:creationId xmlns:a16="http://schemas.microsoft.com/office/drawing/2014/main" id="{D40BCF33-3FEA-E651-3080-75E4285FA04A}"/>
              </a:ext>
            </a:extLst>
          </p:cNvPr>
          <p:cNvSpPr txBox="1"/>
          <p:nvPr/>
        </p:nvSpPr>
        <p:spPr>
          <a:xfrm>
            <a:off x="8804980" y="161535"/>
            <a:ext cx="1983428" cy="343492"/>
          </a:xfrm>
          <a:prstGeom prst="rect">
            <a:avLst/>
          </a:prstGeom>
          <a:solidFill>
            <a:srgbClr val="FF0000"/>
          </a:solidFill>
        </p:spPr>
        <p:txBody>
          <a:bodyPr wrap="none" rtlCol="0">
            <a:spAutoFit/>
          </a:bodyPr>
          <a:lstStyle/>
          <a:p>
            <a:r>
              <a:rPr lang="en-DE" sz="1632" dirty="0"/>
              <a:t>Spectra of the lobes</a:t>
            </a:r>
          </a:p>
        </p:txBody>
      </p:sp>
      <p:sp>
        <p:nvSpPr>
          <p:cNvPr id="2" name="Title 1">
            <a:extLst>
              <a:ext uri="{FF2B5EF4-FFF2-40B4-BE49-F238E27FC236}">
                <a16:creationId xmlns:a16="http://schemas.microsoft.com/office/drawing/2014/main" id="{A1B3B88E-9F39-9C4F-2A15-F5E3008D3614}"/>
              </a:ext>
            </a:extLst>
          </p:cNvPr>
          <p:cNvSpPr>
            <a:spLocks noGrp="1"/>
          </p:cNvSpPr>
          <p:nvPr>
            <p:ph type="title"/>
          </p:nvPr>
        </p:nvSpPr>
        <p:spPr>
          <a:xfrm>
            <a:off x="127380" y="268311"/>
            <a:ext cx="5732059" cy="152308"/>
          </a:xfrm>
          <a:noFill/>
        </p:spPr>
        <p:txBody>
          <a:bodyPr>
            <a:noAutofit/>
          </a:bodyPr>
          <a:lstStyle/>
          <a:p>
            <a:br>
              <a:rPr lang="en-DE" sz="3600" dirty="0">
                <a:solidFill>
                  <a:srgbClr val="FF0000"/>
                </a:solidFill>
                <a:latin typeface="Gill Sans Ultra Bold" panose="020B0A02020104020203" pitchFamily="34" charset="77"/>
              </a:rPr>
            </a:br>
            <a:r>
              <a:rPr lang="en-DE" sz="3600" dirty="0">
                <a:solidFill>
                  <a:srgbClr val="FF0000"/>
                </a:solidFill>
                <a:latin typeface="Gill Sans Ultra Bold" panose="020B0A02020104020203" pitchFamily="34" charset="77"/>
              </a:rPr>
              <a:t>SS 433 lobes again </a:t>
            </a:r>
          </a:p>
        </p:txBody>
      </p:sp>
      <p:sp>
        <p:nvSpPr>
          <p:cNvPr id="10" name="TextBox 9">
            <a:extLst>
              <a:ext uri="{FF2B5EF4-FFF2-40B4-BE49-F238E27FC236}">
                <a16:creationId xmlns:a16="http://schemas.microsoft.com/office/drawing/2014/main" id="{CB5082A0-1690-4CC2-4E38-DABA0F2B93EB}"/>
              </a:ext>
            </a:extLst>
          </p:cNvPr>
          <p:cNvSpPr txBox="1"/>
          <p:nvPr/>
        </p:nvSpPr>
        <p:spPr>
          <a:xfrm>
            <a:off x="8158349" y="5487416"/>
            <a:ext cx="3985147" cy="1209049"/>
          </a:xfrm>
          <a:prstGeom prst="rect">
            <a:avLst/>
          </a:prstGeom>
          <a:noFill/>
          <a:ln w="28575">
            <a:solidFill>
              <a:srgbClr val="FF0000"/>
            </a:solidFill>
          </a:ln>
        </p:spPr>
        <p:txBody>
          <a:bodyPr wrap="square">
            <a:spAutoFit/>
          </a:bodyPr>
          <a:lstStyle/>
          <a:p>
            <a:pPr marL="342900" indent="-342900">
              <a:buFont typeface="Arial" panose="020B0604020202020204" pitchFamily="34" charset="0"/>
              <a:buChar char="•"/>
            </a:pPr>
            <a:r>
              <a:rPr lang="en-GB" sz="1814" dirty="0">
                <a:latin typeface="Gill Sans MT" panose="020B0502020104020203" pitchFamily="34" charset="77"/>
              </a:rPr>
              <a:t>1922 days of data</a:t>
            </a:r>
          </a:p>
          <a:p>
            <a:pPr marL="259306" indent="-259306">
              <a:buFont typeface="Arial" panose="020B0604020202020204" pitchFamily="34" charset="0"/>
              <a:buChar char="•"/>
            </a:pPr>
            <a:r>
              <a:rPr lang="en-GB" sz="1814" dirty="0">
                <a:latin typeface="Gill Sans MT" panose="020B0502020104020203" pitchFamily="34" charset="77"/>
              </a:rPr>
              <a:t> Better Reconstruction </a:t>
            </a:r>
          </a:p>
          <a:p>
            <a:pPr marL="259306" indent="-259306">
              <a:buFont typeface="Arial" panose="020B0604020202020204" pitchFamily="34" charset="0"/>
              <a:buChar char="•"/>
            </a:pPr>
            <a:r>
              <a:rPr lang="en-GB" sz="1814" dirty="0">
                <a:latin typeface="Gill Sans MT" panose="020B0502020104020203" pitchFamily="34" charset="77"/>
              </a:rPr>
              <a:t> Increased significance</a:t>
            </a:r>
          </a:p>
          <a:p>
            <a:pPr marL="259306" indent="-259306">
              <a:buFont typeface="Arial" panose="020B0604020202020204" pitchFamily="34" charset="0"/>
              <a:buChar char="•"/>
            </a:pPr>
            <a:r>
              <a:rPr lang="en-GB" sz="1814" dirty="0">
                <a:latin typeface="Gill Sans MT" panose="020B0502020104020203" pitchFamily="34" charset="77"/>
              </a:rPr>
              <a:t> Individual lobe analysis and spectra </a:t>
            </a:r>
          </a:p>
        </p:txBody>
      </p:sp>
      <p:sp>
        <p:nvSpPr>
          <p:cNvPr id="5" name="TextBox 4">
            <a:extLst>
              <a:ext uri="{FF2B5EF4-FFF2-40B4-BE49-F238E27FC236}">
                <a16:creationId xmlns:a16="http://schemas.microsoft.com/office/drawing/2014/main" id="{49F1A97D-9B70-0586-3D27-702B4241965D}"/>
              </a:ext>
            </a:extLst>
          </p:cNvPr>
          <p:cNvSpPr txBox="1"/>
          <p:nvPr/>
        </p:nvSpPr>
        <p:spPr>
          <a:xfrm>
            <a:off x="263858" y="1231311"/>
            <a:ext cx="1146468" cy="259751"/>
          </a:xfrm>
          <a:prstGeom prst="rect">
            <a:avLst/>
          </a:prstGeom>
          <a:noFill/>
        </p:spPr>
        <p:txBody>
          <a:bodyPr wrap="none" rtlCol="0">
            <a:spAutoFit/>
          </a:bodyPr>
          <a:lstStyle/>
          <a:p>
            <a:r>
              <a:rPr lang="en-DE" sz="1088" dirty="0"/>
              <a:t>HAWC ApJ 2024</a:t>
            </a:r>
          </a:p>
        </p:txBody>
      </p:sp>
      <p:pic>
        <p:nvPicPr>
          <p:cNvPr id="15" name="Picture 14" descr="A close-up of a scientific diagram&#10;&#10;Description automatically generated">
            <a:extLst>
              <a:ext uri="{FF2B5EF4-FFF2-40B4-BE49-F238E27FC236}">
                <a16:creationId xmlns:a16="http://schemas.microsoft.com/office/drawing/2014/main" id="{F525550F-6A82-8D1C-A5C3-7A15C71AB15D}"/>
              </a:ext>
            </a:extLst>
          </p:cNvPr>
          <p:cNvPicPr>
            <a:picLocks noChangeAspect="1"/>
          </p:cNvPicPr>
          <p:nvPr/>
        </p:nvPicPr>
        <p:blipFill>
          <a:blip r:embed="rId4"/>
          <a:stretch>
            <a:fillRect/>
          </a:stretch>
        </p:blipFill>
        <p:spPr>
          <a:xfrm>
            <a:off x="48504" y="1561661"/>
            <a:ext cx="7942865" cy="4591252"/>
          </a:xfrm>
          <a:prstGeom prst="rect">
            <a:avLst/>
          </a:prstGeom>
        </p:spPr>
      </p:pic>
      <p:pic>
        <p:nvPicPr>
          <p:cNvPr id="19" name="Picture 18" descr="A graph of a graph of a number of different types of data&#10;&#10;Description automatically generated with medium confidence">
            <a:extLst>
              <a:ext uri="{FF2B5EF4-FFF2-40B4-BE49-F238E27FC236}">
                <a16:creationId xmlns:a16="http://schemas.microsoft.com/office/drawing/2014/main" id="{78B68CBD-6A3F-946F-8CD3-E732CF6C0B67}"/>
              </a:ext>
            </a:extLst>
          </p:cNvPr>
          <p:cNvPicPr>
            <a:picLocks noChangeAspect="1"/>
          </p:cNvPicPr>
          <p:nvPr/>
        </p:nvPicPr>
        <p:blipFill>
          <a:blip r:embed="rId5"/>
          <a:stretch>
            <a:fillRect/>
          </a:stretch>
        </p:blipFill>
        <p:spPr>
          <a:xfrm>
            <a:off x="8259635" y="513644"/>
            <a:ext cx="3668507" cy="4608373"/>
          </a:xfrm>
          <a:prstGeom prst="rect">
            <a:avLst/>
          </a:prstGeom>
        </p:spPr>
      </p:pic>
    </p:spTree>
    <p:extLst>
      <p:ext uri="{BB962C8B-B14F-4D97-AF65-F5344CB8AC3E}">
        <p14:creationId xmlns:p14="http://schemas.microsoft.com/office/powerpoint/2010/main" val="39628278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14023</TotalTime>
  <Words>6668</Words>
  <Application>Microsoft Macintosh PowerPoint</Application>
  <PresentationFormat>Widescreen</PresentationFormat>
  <Paragraphs>491</Paragraphs>
  <Slides>26</Slides>
  <Notes>16</Notes>
  <HiddenSlides>0</HiddenSlides>
  <MMClips>0</MMClips>
  <ScaleCrop>false</ScaleCrop>
  <HeadingPairs>
    <vt:vector size="6" baseType="variant">
      <vt:variant>
        <vt:lpstr>Fonts Used</vt:lpstr>
      </vt:variant>
      <vt:variant>
        <vt:i4>44</vt:i4>
      </vt:variant>
      <vt:variant>
        <vt:lpstr>Theme</vt:lpstr>
      </vt:variant>
      <vt:variant>
        <vt:i4>1</vt:i4>
      </vt:variant>
      <vt:variant>
        <vt:lpstr>Slide Titles</vt:lpstr>
      </vt:variant>
      <vt:variant>
        <vt:i4>26</vt:i4>
      </vt:variant>
    </vt:vector>
  </HeadingPairs>
  <TitlesOfParts>
    <vt:vector size="71" baseType="lpstr">
      <vt:lpstr>-apple-system</vt:lpstr>
      <vt:lpstr>AdvOT9d60b855.B</vt:lpstr>
      <vt:lpstr>AdvOTb0c9bf5d</vt:lpstr>
      <vt:lpstr>AdvOTb4af3d5d.I</vt:lpstr>
      <vt:lpstr>AdvOTf9433e2d</vt:lpstr>
      <vt:lpstr>AdvOTf9433e2d+20</vt:lpstr>
      <vt:lpstr>AdvOTf9433e2d+fb</vt:lpstr>
      <vt:lpstr>AdvTT426b32fa+f0</vt:lpstr>
      <vt:lpstr>AdvTT691e30a0</vt:lpstr>
      <vt:lpstr>AdvTTab7e17fd</vt:lpstr>
      <vt:lpstr>AdvTTab7e17fd+20</vt:lpstr>
      <vt:lpstr>AdvTTab7e17fd+22</vt:lpstr>
      <vt:lpstr>AdvTTec1d2308.I+03</vt:lpstr>
      <vt:lpstr>Aptos</vt:lpstr>
      <vt:lpstr>Aptos Display</vt:lpstr>
      <vt:lpstr>Arial</vt:lpstr>
      <vt:lpstr>ArialMT</vt:lpstr>
      <vt:lpstr>Cambria Math</vt:lpstr>
      <vt:lpstr>CMMI10</vt:lpstr>
      <vt:lpstr>CMMI12</vt:lpstr>
      <vt:lpstr>CMMI8</vt:lpstr>
      <vt:lpstr>CMR10</vt:lpstr>
      <vt:lpstr>CMR12</vt:lpstr>
      <vt:lpstr>CMR6</vt:lpstr>
      <vt:lpstr>CMR7</vt:lpstr>
      <vt:lpstr>CMR8</vt:lpstr>
      <vt:lpstr>CMSY10</vt:lpstr>
      <vt:lpstr>CMSY8</vt:lpstr>
      <vt:lpstr>Gill Sans</vt:lpstr>
      <vt:lpstr>Gill Sans MT</vt:lpstr>
      <vt:lpstr>Gill Sans Ultra Bold</vt:lpstr>
      <vt:lpstr>GillSansMT</vt:lpstr>
      <vt:lpstr>HardingText</vt:lpstr>
      <vt:lpstr>Helvetica</vt:lpstr>
      <vt:lpstr>Helvetica Light</vt:lpstr>
      <vt:lpstr>inherit</vt:lpstr>
      <vt:lpstr>Liberation Sans</vt:lpstr>
      <vt:lpstr>NimbusRomNo9L</vt:lpstr>
      <vt:lpstr>NimbusSanL</vt:lpstr>
      <vt:lpstr>Optima</vt:lpstr>
      <vt:lpstr>STIXGeneral</vt:lpstr>
      <vt:lpstr>Symbol</vt:lpstr>
      <vt:lpstr>Times New Roman</vt:lpstr>
      <vt:lpstr>Wingdings</vt:lpstr>
      <vt:lpstr>Office Theme</vt:lpstr>
      <vt:lpstr>PowerPoint Presentation</vt:lpstr>
      <vt:lpstr>Outline </vt:lpstr>
      <vt:lpstr>PowerPoint Presentation</vt:lpstr>
      <vt:lpstr>PowerPoint Presentation</vt:lpstr>
      <vt:lpstr>PowerPoint Presentation</vt:lpstr>
      <vt:lpstr>SS433 Lobes</vt:lpstr>
      <vt:lpstr>SS-433 Lobes with HAWC</vt:lpstr>
      <vt:lpstr>SS-433 lobes with HAWC</vt:lpstr>
      <vt:lpstr> SS 433 lobes again </vt:lpstr>
      <vt:lpstr> SS 433 energy - dependent morphology  </vt:lpstr>
      <vt:lpstr>Hard Xray obs of the inner eastern lobe of  W50</vt:lpstr>
      <vt:lpstr>PowerPoint Presentation</vt:lpstr>
      <vt:lpstr>PowerPoint Presentation</vt:lpstr>
      <vt:lpstr>  VHE Photons coincident with V4641 Sgr</vt:lpstr>
      <vt:lpstr>   Spectra and morphology of the lobes</vt:lpstr>
      <vt:lpstr>Origin of the emission </vt:lpstr>
      <vt:lpstr>What about the gas density ?</vt:lpstr>
      <vt:lpstr>V4641 Sgr with  HESS and LHAASO</vt:lpstr>
      <vt:lpstr>Observations &amp; Observational Proposal </vt:lpstr>
      <vt:lpstr> XRISM discovers extended X-ray emission</vt:lpstr>
      <vt:lpstr> Extended Xray from  V4641 Sgr region </vt:lpstr>
      <vt:lpstr> Summary of HAWC microquasars</vt:lpstr>
      <vt:lpstr>PowerPoint Presentation</vt:lpstr>
      <vt:lpstr>LS 5039 with HAWC</vt:lpstr>
      <vt:lpstr>PowerPoint Presentation</vt:lpstr>
      <vt:lpstr>Summary and outlook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Sabrina Casanova</dc:creator>
  <cp:lastModifiedBy>Sabrina Casanova</cp:lastModifiedBy>
  <cp:revision>101</cp:revision>
  <dcterms:created xsi:type="dcterms:W3CDTF">2024-11-06T08:50:23Z</dcterms:created>
  <dcterms:modified xsi:type="dcterms:W3CDTF">2025-03-21T01:07:12Z</dcterms:modified>
</cp:coreProperties>
</file>