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iotola con frittelle al salmone, insalat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Pappardelle con burro al prezzemolo, nocciole tostate e scaglie di parmigi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Title Text"/>
          <p:cNvSpPr txBox="1"/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xfrm>
            <a:off x="3815953" y="3339703"/>
            <a:ext cx="16680657" cy="9233297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00050" indent="-400050" defTabSz="821531">
              <a:lnSpc>
                <a:spcPct val="100000"/>
              </a:lnSpc>
              <a:spcBef>
                <a:spcPts val="6700"/>
              </a:spcBef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/>
          <p:nvPr/>
        </p:nvSpPr>
        <p:spPr>
          <a:xfrm>
            <a:off x="3958828" y="2768203"/>
            <a:ext cx="685809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" name="Image"/>
          <p:cNvSpPr/>
          <p:nvPr>
            <p:ph type="pic" sz="half" idx="21"/>
          </p:nvPr>
        </p:nvSpPr>
        <p:spPr>
          <a:xfrm>
            <a:off x="12162141" y="-205383"/>
            <a:ext cx="9358313" cy="13927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1" name="Title Text"/>
          <p:cNvSpPr txBox="1"/>
          <p:nvPr>
            <p:ph type="title"/>
          </p:nvPr>
        </p:nvSpPr>
        <p:spPr>
          <a:xfrm>
            <a:off x="3851671" y="464343"/>
            <a:ext cx="7143751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Body Level One…"/>
          <p:cNvSpPr txBox="1"/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3766232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l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1" name="Title Text"/>
          <p:cNvSpPr txBox="1"/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idx="1"/>
          </p:nvPr>
        </p:nvSpPr>
        <p:spPr>
          <a:xfrm>
            <a:off x="3851671" y="3268265"/>
            <a:ext cx="16680658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00050" indent="-400050" defTabSz="821531">
              <a:lnSpc>
                <a:spcPct val="100000"/>
              </a:lnSpc>
              <a:spcBef>
                <a:spcPts val="6700"/>
              </a:spcBef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1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Image"/>
          <p:cNvSpPr/>
          <p:nvPr>
            <p:ph type="pic" sz="half" idx="21"/>
          </p:nvPr>
        </p:nvSpPr>
        <p:spPr>
          <a:xfrm>
            <a:off x="12162141" y="-205383"/>
            <a:ext cx="9358313" cy="13927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90" name="Title Text"/>
          <p:cNvSpPr txBox="1"/>
          <p:nvPr>
            <p:ph type="title"/>
          </p:nvPr>
        </p:nvSpPr>
        <p:spPr>
          <a:xfrm>
            <a:off x="3851671" y="464343"/>
            <a:ext cx="7143751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b="0" spc="0"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1" name="Body Level One…"/>
          <p:cNvSpPr txBox="1"/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400050" indent="-400050" defTabSz="821531">
              <a:lnSpc>
                <a:spcPct val="100000"/>
              </a:lnSpc>
              <a:spcBef>
                <a:spcPts val="6700"/>
              </a:spcBef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" name="Slide Number"/>
          <p:cNvSpPr txBox="1"/>
          <p:nvPr>
            <p:ph type="sldNum" sz="quarter" idx="2"/>
          </p:nvPr>
        </p:nvSpPr>
        <p:spPr>
          <a:xfrm>
            <a:off x="3766232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l" defTabSz="821531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appardelle con burro al prezzemolo, nocciole tostate e scaglie di parmigi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74319" marR="0" indent="-274319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hyperlink" Target="mailto:desiati@wipac.wisc.edu" TargetMode="External"/><Relationship Id="rId5" Type="http://schemas.openxmlformats.org/officeDocument/2006/relationships/hyperlink" Target="https://icecube.wisc.edu/~desiati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1.tif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2.tif"/><Relationship Id="rId14" Type="http://schemas.openxmlformats.org/officeDocument/2006/relationships/image" Target="../media/image4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4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slide" Target="slide4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48.png"/><Relationship Id="rId4" Type="http://schemas.openxmlformats.org/officeDocument/2006/relationships/image" Target="../media/image55.png"/><Relationship Id="rId5" Type="http://schemas.openxmlformats.org/officeDocument/2006/relationships/hyperlink" Target="https://iopscience.iop.org/article/10.3847/1538-4357/aad90c" TargetMode="External"/><Relationship Id="rId6" Type="http://schemas.openxmlformats.org/officeDocument/2006/relationships/image" Target="../media/image5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tif"/><Relationship Id="rId4" Type="http://schemas.openxmlformats.org/officeDocument/2006/relationships/image" Target="../media/image48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2" Type="http://schemas.openxmlformats.org/officeDocument/2006/relationships/hyperlink" Target="https://doi.org/10.3847/1538-4357/adb1de" TargetMode="External"/><Relationship Id="rId13" Type="http://schemas.openxmlformats.org/officeDocument/2006/relationships/hyperlink" Target="https://iopscience.iop.org/article/10.3847/1538-4357/aad90c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2.png"/><Relationship Id="rId4" Type="http://schemas.openxmlformats.org/officeDocument/2006/relationships/image" Target="../media/image3.tif"/><Relationship Id="rId5" Type="http://schemas.openxmlformats.org/officeDocument/2006/relationships/image" Target="../media/image48.png"/><Relationship Id="rId6" Type="http://schemas.openxmlformats.org/officeDocument/2006/relationships/image" Target="../media/image61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hyperlink" Target="https://pos.sissa.it/444/478/" TargetMode="External"/><Relationship Id="rId10" Type="http://schemas.openxmlformats.org/officeDocument/2006/relationships/image" Target="../media/image65.png"/><Relationship Id="rId11" Type="http://schemas.openxmlformats.org/officeDocument/2006/relationships/hyperlink" Target="https://doi.org/10.3847/1538-4357/adb1de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2.png"/><Relationship Id="rId5" Type="http://schemas.openxmlformats.org/officeDocument/2006/relationships/image" Target="../media/image3.tif"/><Relationship Id="rId6" Type="http://schemas.openxmlformats.org/officeDocument/2006/relationships/image" Target="../media/image48.png"/><Relationship Id="rId7" Type="http://schemas.openxmlformats.org/officeDocument/2006/relationships/hyperlink" Target="https://pos.sissa.it/444/478/" TargetMode="External"/><Relationship Id="rId8" Type="http://schemas.openxmlformats.org/officeDocument/2006/relationships/image" Target="../media/image65.png"/><Relationship Id="rId9" Type="http://schemas.openxmlformats.org/officeDocument/2006/relationships/image" Target="../media/image62.png"/><Relationship Id="rId10" Type="http://schemas.openxmlformats.org/officeDocument/2006/relationships/hyperlink" Target="https://doi.org/10.3847/1538-4357/adb1de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oi.org/10.3847/1538-4357/adb1de" TargetMode="External"/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2.gif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2.png"/><Relationship Id="rId5" Type="http://schemas.openxmlformats.org/officeDocument/2006/relationships/image" Target="../media/image73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hyperlink" Target="https://doi.org/10.3847/1538-4357/adb1de" TargetMode="External"/><Relationship Id="rId10" Type="http://schemas.openxmlformats.org/officeDocument/2006/relationships/image" Target="../media/image74.png"/><Relationship Id="rId11" Type="http://schemas.openxmlformats.org/officeDocument/2006/relationships/image" Target="../media/image7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2.png"/><Relationship Id="rId5" Type="http://schemas.openxmlformats.org/officeDocument/2006/relationships/image" Target="../media/image76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hyperlink" Target="https://doi.org/10.3847/1538-4357/adb1de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2.png"/><Relationship Id="rId5" Type="http://schemas.openxmlformats.org/officeDocument/2006/relationships/image" Target="../media/image76.png"/><Relationship Id="rId6" Type="http://schemas.openxmlformats.org/officeDocument/2006/relationships/image" Target="../media/image73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hyperlink" Target="https://doi.org/10.3847/1538-4357/adb1de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1.jpe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1.jpe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73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73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slide" Target="slide46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1.png"/><Relationship Id="rId3" Type="http://schemas.openxmlformats.org/officeDocument/2006/relationships/image" Target="../media/image2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slide" Target="slide48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hyperlink" Target="https://doi.org/10.3847/1538-4357/aaf5cc" TargetMode="External"/><Relationship Id="rId9" Type="http://schemas.openxmlformats.org/officeDocument/2006/relationships/image" Target="../media/image100.png"/><Relationship Id="rId10" Type="http://schemas.openxmlformats.org/officeDocument/2006/relationships/slide" Target="slide5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1.png"/><Relationship Id="rId3" Type="http://schemas.openxmlformats.org/officeDocument/2006/relationships/image" Target="../media/image2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slide" Target="slide50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slide" Target="slide4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hyperlink" Target="https://doi.org/10.3847/1538-4357/aaf5cc" TargetMode="External"/><Relationship Id="rId4" Type="http://schemas.openxmlformats.org/officeDocument/2006/relationships/image" Target="../media/image114.png"/><Relationship Id="rId5" Type="http://schemas.openxmlformats.org/officeDocument/2006/relationships/image" Target="../media/image11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6.png"/><Relationship Id="rId3" Type="http://schemas.openxmlformats.org/officeDocument/2006/relationships/image" Target="../media/image2.png"/><Relationship Id="rId4" Type="http://schemas.openxmlformats.org/officeDocument/2006/relationships/image" Target="../media/image117.png"/><Relationship Id="rId5" Type="http://schemas.openxmlformats.org/officeDocument/2006/relationships/hyperlink" Target="https://doi.org/10.3847/1538-4357/aaf5cc" TargetMode="External"/><Relationship Id="rId6" Type="http://schemas.openxmlformats.org/officeDocument/2006/relationships/slide" Target="slide5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hyperlink" Target="https://doi.org/10.3847/1538-4357/aaf5cc" TargetMode="External"/><Relationship Id="rId6" Type="http://schemas.openxmlformats.org/officeDocument/2006/relationships/image" Target="../media/image120.png"/><Relationship Id="rId7" Type="http://schemas.openxmlformats.org/officeDocument/2006/relationships/hyperlink" Target="https://doi.org/10.3847/1538-4357/adb1de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2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97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12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3.png"/><Relationship Id="rId3" Type="http://schemas.openxmlformats.org/officeDocument/2006/relationships/image" Target="../media/image2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9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6.png"/><Relationship Id="rId3" Type="http://schemas.openxmlformats.org/officeDocument/2006/relationships/image" Target="../media/image2.png"/><Relationship Id="rId4" Type="http://schemas.openxmlformats.org/officeDocument/2006/relationships/image" Target="../media/image12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slide" Target="slide13.xml"/><Relationship Id="rId4" Type="http://schemas.openxmlformats.org/officeDocument/2006/relationships/image" Target="../media/image130.png"/><Relationship Id="rId5" Type="http://schemas.openxmlformats.org/officeDocument/2006/relationships/hyperlink" Target="https://iopscience.iop.org/article/10.3847/1538-4357/aad90c" TargetMode="External"/><Relationship Id="rId6" Type="http://schemas.openxmlformats.org/officeDocument/2006/relationships/image" Target="../media/image131.png"/><Relationship Id="rId7" Type="http://schemas.openxmlformats.org/officeDocument/2006/relationships/slide" Target="slide31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2.png"/><Relationship Id="rId3" Type="http://schemas.openxmlformats.org/officeDocument/2006/relationships/image" Target="../media/image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8" Type="http://schemas.openxmlformats.org/officeDocument/2006/relationships/image" Target="../media/image137.png"/><Relationship Id="rId9" Type="http://schemas.openxmlformats.org/officeDocument/2006/relationships/hyperlink" Target="https://doi.org/10.3847/1538-4357/adb1de" TargetMode="Externa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hyperlink" Target="https://doi.org/10.3847/1538-4357/adb1de" TargetMode="Externa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73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slide" Target="slide25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73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slide" Target="slide25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4.png"/><Relationship Id="rId3" Type="http://schemas.openxmlformats.org/officeDocument/2006/relationships/image" Target="../media/image2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76.png"/><Relationship Id="rId7" Type="http://schemas.openxmlformats.org/officeDocument/2006/relationships/hyperlink" Target="https://doi.org/10.3847/1538-4357/adb1de" TargetMode="External"/><Relationship Id="rId8" Type="http://schemas.openxmlformats.org/officeDocument/2006/relationships/slide" Target="slide26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47.png"/><Relationship Id="rId4" Type="http://schemas.openxmlformats.org/officeDocument/2006/relationships/slide" Target="slide2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slide" Target="slide28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slide" Target="slide27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slide" Target="slide34.xml"/><Relationship Id="rId4" Type="http://schemas.openxmlformats.org/officeDocument/2006/relationships/image" Target="../media/image117.png"/><Relationship Id="rId5" Type="http://schemas.openxmlformats.org/officeDocument/2006/relationships/hyperlink" Target="https://doi.org/10.3847/1538-4357/aaf5cc" TargetMode="External"/><Relationship Id="rId6" Type="http://schemas.openxmlformats.org/officeDocument/2006/relationships/image" Target="../media/image91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17.png"/><Relationship Id="rId4" Type="http://schemas.openxmlformats.org/officeDocument/2006/relationships/hyperlink" Target="https://doi.org/10.3847/1538-4357/aaf5cc" TargetMode="External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slide" Target="slide34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3.gif"/><Relationship Id="rId6" Type="http://schemas.openxmlformats.org/officeDocument/2006/relationships/image" Target="../media/image15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156.png"/><Relationship Id="rId4" Type="http://schemas.openxmlformats.org/officeDocument/2006/relationships/hyperlink" Target="https://doi.org/10.3847/1538-4357/adb1de" TargetMode="Externa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9.png"/><Relationship Id="rId3" Type="http://schemas.openxmlformats.org/officeDocument/2006/relationships/image" Target="../media/image2.png"/><Relationship Id="rId4" Type="http://schemas.openxmlformats.org/officeDocument/2006/relationships/image" Target="../media/image157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0.png"/><Relationship Id="rId3" Type="http://schemas.openxmlformats.org/officeDocument/2006/relationships/image" Target="../media/image2.png"/><Relationship Id="rId4" Type="http://schemas.openxmlformats.org/officeDocument/2006/relationships/image" Target="../media/image16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3" Type="http://schemas.openxmlformats.org/officeDocument/2006/relationships/image" Target="../media/image162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9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0.png"/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3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3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3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filmato-incollato.png" descr="filmato-incollato.png"/>
          <p:cNvPicPr>
            <a:picLocks noChangeAspect="0"/>
          </p:cNvPicPr>
          <p:nvPr/>
        </p:nvPicPr>
        <p:blipFill>
          <a:blip r:embed="rId2">
            <a:alphaModFix amt="50402"/>
            <a:extLst/>
          </a:blip>
          <a:stretch>
            <a:fillRect/>
          </a:stretch>
        </p:blipFill>
        <p:spPr>
          <a:xfrm>
            <a:off x="-38586" y="9482677"/>
            <a:ext cx="24430246" cy="3852551"/>
          </a:xfrm>
          <a:prstGeom prst="rect">
            <a:avLst/>
          </a:prstGeom>
        </p:spPr>
      </p:pic>
      <p:sp>
        <p:nvSpPr>
          <p:cNvPr id="202" name="Cosmic Ray Anisotropy"/>
          <p:cNvSpPr txBox="1"/>
          <p:nvPr>
            <p:ph type="ctrTitle"/>
          </p:nvPr>
        </p:nvSpPr>
        <p:spPr>
          <a:xfrm>
            <a:off x="1197481" y="205739"/>
            <a:ext cx="21958301" cy="1908968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anchor="ctr"/>
          <a:lstStyle>
            <a:lvl1pPr algn="ctr" defTabSz="584200">
              <a:lnSpc>
                <a:spcPct val="100000"/>
              </a:lnSpc>
              <a:defRPr b="0" spc="0" sz="8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Cosmic Ray Anisotropy</a:t>
            </a:r>
          </a:p>
        </p:txBody>
      </p:sp>
      <p:grpSp>
        <p:nvGrpSpPr>
          <p:cNvPr id="206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203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4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207" name="Paolo Desiati…"/>
          <p:cNvSpPr txBox="1"/>
          <p:nvPr>
            <p:ph type="subTitle" sz="half" idx="1"/>
          </p:nvPr>
        </p:nvSpPr>
        <p:spPr>
          <a:xfrm>
            <a:off x="280597" y="2469528"/>
            <a:ext cx="23792070" cy="3072907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algn="ctr" defTabSz="584200">
              <a:defRPr b="0" sz="8000">
                <a:solidFill>
                  <a:srgbClr val="5E5E5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Paolo Desiati</a:t>
            </a:r>
          </a:p>
          <a:p>
            <a:pPr algn="ctr" defTabSz="584200">
              <a:lnSpc>
                <a:spcPct val="120000"/>
              </a:lnSpc>
              <a:defRPr b="0" sz="4000">
                <a:solidFill>
                  <a:srgbClr val="5E5E5E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pPr>
            <a:r>
              <a:rPr u="sng">
                <a:hlinkClick r:id="rId4" invalidUrl="" action="" tgtFrame="" tooltip="" history="1" highlightClick="0" endSnd="0"/>
              </a:rPr>
              <a:t>desiati@wipac.wisc.edu</a:t>
            </a:r>
          </a:p>
          <a:p>
            <a:pPr algn="ctr" defTabSz="584200">
              <a:lnSpc>
                <a:spcPct val="120000"/>
              </a:lnSpc>
              <a:defRPr b="0" sz="4000">
                <a:solidFill>
                  <a:srgbClr val="5E5E5E"/>
                </a:solidFill>
                <a:latin typeface="Montserrat Thin"/>
                <a:ea typeface="Montserrat Thin"/>
                <a:cs typeface="Montserrat Thin"/>
                <a:sym typeface="Montserrat Thin"/>
              </a:defRPr>
            </a:pPr>
            <a:r>
              <a:rPr u="sng">
                <a:hlinkClick r:id="rId5" invalidUrl="" action="" tgtFrame="" tooltip="" history="1" highlightClick="0" endSnd="0"/>
              </a:rPr>
              <a:t>icecube.wisc.edu/~desiati</a:t>
            </a:r>
          </a:p>
        </p:txBody>
      </p:sp>
      <p:pic>
        <p:nvPicPr>
          <p:cNvPr id="208" name="filmato-incollato.png" descr="filmato-incollato.png"/>
          <p:cNvPicPr>
            <a:picLocks noChangeAspect="0"/>
          </p:cNvPicPr>
          <p:nvPr/>
        </p:nvPicPr>
        <p:blipFill>
          <a:blip r:embed="rId6">
            <a:alphaModFix amt="60000"/>
            <a:extLst/>
          </a:blip>
          <a:stretch>
            <a:fillRect/>
          </a:stretch>
        </p:blipFill>
        <p:spPr>
          <a:xfrm>
            <a:off x="4676874" y="5856757"/>
            <a:ext cx="14999515" cy="3513816"/>
          </a:xfrm>
          <a:prstGeom prst="rect">
            <a:avLst/>
          </a:prstGeom>
        </p:spPr>
      </p:pic>
      <p:pic>
        <p:nvPicPr>
          <p:cNvPr id="209" name="uw-logo-horizontal-color-web-digital.pdf" descr="uw-logo-horizontal-color-web-digital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4578" y="3257536"/>
            <a:ext cx="4445343" cy="14968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2" name="Group"/>
          <p:cNvGrpSpPr/>
          <p:nvPr/>
        </p:nvGrpSpPr>
        <p:grpSpPr>
          <a:xfrm>
            <a:off x="19492991" y="3302189"/>
            <a:ext cx="4464265" cy="1407585"/>
            <a:chOff x="0" y="0"/>
            <a:chExt cx="4464263" cy="1407583"/>
          </a:xfrm>
        </p:grpSpPr>
        <p:pic>
          <p:nvPicPr>
            <p:cNvPr id="210" name="Horizontal_WIPAC_transparent.png" descr="Horizontal_WIPAC_transparent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2994" t="0" r="0" b="0"/>
            <a:stretch>
              <a:fillRect/>
            </a:stretch>
          </p:blipFill>
          <p:spPr>
            <a:xfrm>
              <a:off x="0" y="0"/>
              <a:ext cx="2978394" cy="1407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1" name="Horizontal_WIPAC_transparent.png" descr="Horizontal_WIPAC_transparent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67675" b="0"/>
            <a:stretch>
              <a:fillRect/>
            </a:stretch>
          </p:blipFill>
          <p:spPr>
            <a:xfrm>
              <a:off x="3027460" y="0"/>
              <a:ext cx="1436804" cy="14075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osmic-ray anisotropy"/>
          <p:cNvSpPr txBox="1"/>
          <p:nvPr>
            <p:ph type="title"/>
          </p:nvPr>
        </p:nvSpPr>
        <p:spPr>
          <a:xfrm>
            <a:off x="1196730" y="5080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 anisotropy</a:t>
            </a:r>
          </a:p>
        </p:txBody>
      </p:sp>
      <p:grpSp>
        <p:nvGrpSpPr>
          <p:cNvPr id="42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42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421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424" name="Slide Number"/>
          <p:cNvSpPr txBox="1"/>
          <p:nvPr>
            <p:ph type="sldNum" sz="quarter" idx="2"/>
          </p:nvPr>
        </p:nvSpPr>
        <p:spPr>
          <a:xfrm>
            <a:off x="23836698" y="13233866"/>
            <a:ext cx="38633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86" name="Group"/>
          <p:cNvGrpSpPr/>
          <p:nvPr/>
        </p:nvGrpSpPr>
        <p:grpSpPr>
          <a:xfrm>
            <a:off x="116759" y="2110374"/>
            <a:ext cx="14163629" cy="11163761"/>
            <a:chOff x="0" y="0"/>
            <a:chExt cx="14163627" cy="11163759"/>
          </a:xfrm>
        </p:grpSpPr>
        <p:pic>
          <p:nvPicPr>
            <p:cNvPr id="425" name="filmato-incollato.png" descr="filmato-incolla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860" t="4780" r="4946" b="4751"/>
            <a:stretch>
              <a:fillRect/>
            </a:stretch>
          </p:blipFill>
          <p:spPr>
            <a:xfrm>
              <a:off x="2628090" y="3119437"/>
              <a:ext cx="9349380" cy="468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441" fill="norm" stroke="1" extrusionOk="0">
                  <a:moveTo>
                    <a:pt x="10774" y="0"/>
                  </a:moveTo>
                  <a:cubicBezTo>
                    <a:pt x="9904" y="8"/>
                    <a:pt x="9013" y="104"/>
                    <a:pt x="8308" y="285"/>
                  </a:cubicBezTo>
                  <a:cubicBezTo>
                    <a:pt x="7899" y="390"/>
                    <a:pt x="7899" y="389"/>
                    <a:pt x="7395" y="547"/>
                  </a:cubicBezTo>
                  <a:cubicBezTo>
                    <a:pt x="6648" y="779"/>
                    <a:pt x="5627" y="1264"/>
                    <a:pt x="4952" y="1706"/>
                  </a:cubicBezTo>
                  <a:cubicBezTo>
                    <a:pt x="3314" y="2777"/>
                    <a:pt x="2098" y="4103"/>
                    <a:pt x="1232" y="5760"/>
                  </a:cubicBezTo>
                  <a:cubicBezTo>
                    <a:pt x="901" y="6395"/>
                    <a:pt x="499" y="7337"/>
                    <a:pt x="499" y="7481"/>
                  </a:cubicBezTo>
                  <a:cubicBezTo>
                    <a:pt x="499" y="7517"/>
                    <a:pt x="480" y="7587"/>
                    <a:pt x="457" y="7635"/>
                  </a:cubicBezTo>
                  <a:cubicBezTo>
                    <a:pt x="389" y="7779"/>
                    <a:pt x="133" y="8867"/>
                    <a:pt x="133" y="9018"/>
                  </a:cubicBezTo>
                  <a:cubicBezTo>
                    <a:pt x="133" y="9068"/>
                    <a:pt x="119" y="9139"/>
                    <a:pt x="102" y="9174"/>
                  </a:cubicBezTo>
                  <a:cubicBezTo>
                    <a:pt x="54" y="9270"/>
                    <a:pt x="1" y="10030"/>
                    <a:pt x="0" y="10629"/>
                  </a:cubicBezTo>
                  <a:cubicBezTo>
                    <a:pt x="0" y="11213"/>
                    <a:pt x="57" y="12158"/>
                    <a:pt x="98" y="12264"/>
                  </a:cubicBezTo>
                  <a:cubicBezTo>
                    <a:pt x="112" y="12301"/>
                    <a:pt x="135" y="12419"/>
                    <a:pt x="147" y="12528"/>
                  </a:cubicBezTo>
                  <a:cubicBezTo>
                    <a:pt x="168" y="12713"/>
                    <a:pt x="240" y="13061"/>
                    <a:pt x="304" y="13284"/>
                  </a:cubicBezTo>
                  <a:cubicBezTo>
                    <a:pt x="320" y="13339"/>
                    <a:pt x="348" y="13453"/>
                    <a:pt x="367" y="13538"/>
                  </a:cubicBezTo>
                  <a:cubicBezTo>
                    <a:pt x="385" y="13623"/>
                    <a:pt x="455" y="13860"/>
                    <a:pt x="523" y="14065"/>
                  </a:cubicBezTo>
                  <a:cubicBezTo>
                    <a:pt x="1060" y="15680"/>
                    <a:pt x="1898" y="17044"/>
                    <a:pt x="3075" y="18220"/>
                  </a:cubicBezTo>
                  <a:cubicBezTo>
                    <a:pt x="3349" y="18495"/>
                    <a:pt x="3737" y="18847"/>
                    <a:pt x="3938" y="19003"/>
                  </a:cubicBezTo>
                  <a:cubicBezTo>
                    <a:pt x="4139" y="19159"/>
                    <a:pt x="4333" y="19314"/>
                    <a:pt x="4370" y="19347"/>
                  </a:cubicBezTo>
                  <a:cubicBezTo>
                    <a:pt x="4613" y="19568"/>
                    <a:pt x="5938" y="20339"/>
                    <a:pt x="6387" y="20522"/>
                  </a:cubicBezTo>
                  <a:cubicBezTo>
                    <a:pt x="7599" y="21013"/>
                    <a:pt x="8293" y="21206"/>
                    <a:pt x="9355" y="21347"/>
                  </a:cubicBezTo>
                  <a:cubicBezTo>
                    <a:pt x="11204" y="21593"/>
                    <a:pt x="13202" y="21348"/>
                    <a:pt x="14821" y="20679"/>
                  </a:cubicBezTo>
                  <a:cubicBezTo>
                    <a:pt x="14958" y="20623"/>
                    <a:pt x="15135" y="20551"/>
                    <a:pt x="15214" y="20520"/>
                  </a:cubicBezTo>
                  <a:cubicBezTo>
                    <a:pt x="15642" y="20350"/>
                    <a:pt x="16966" y="19582"/>
                    <a:pt x="17231" y="19349"/>
                  </a:cubicBezTo>
                  <a:cubicBezTo>
                    <a:pt x="17268" y="19317"/>
                    <a:pt x="17402" y="19210"/>
                    <a:pt x="17530" y="19111"/>
                  </a:cubicBezTo>
                  <a:cubicBezTo>
                    <a:pt x="18276" y="18537"/>
                    <a:pt x="19107" y="17656"/>
                    <a:pt x="19715" y="16792"/>
                  </a:cubicBezTo>
                  <a:cubicBezTo>
                    <a:pt x="20056" y="16307"/>
                    <a:pt x="20664" y="15148"/>
                    <a:pt x="20911" y="14511"/>
                  </a:cubicBezTo>
                  <a:cubicBezTo>
                    <a:pt x="21016" y="14240"/>
                    <a:pt x="21102" y="13991"/>
                    <a:pt x="21102" y="13958"/>
                  </a:cubicBezTo>
                  <a:cubicBezTo>
                    <a:pt x="21102" y="13924"/>
                    <a:pt x="21132" y="13829"/>
                    <a:pt x="21168" y="13745"/>
                  </a:cubicBezTo>
                  <a:cubicBezTo>
                    <a:pt x="21205" y="13662"/>
                    <a:pt x="21235" y="13557"/>
                    <a:pt x="21235" y="13513"/>
                  </a:cubicBezTo>
                  <a:cubicBezTo>
                    <a:pt x="21235" y="13469"/>
                    <a:pt x="21256" y="13397"/>
                    <a:pt x="21281" y="13355"/>
                  </a:cubicBezTo>
                  <a:cubicBezTo>
                    <a:pt x="21307" y="13313"/>
                    <a:pt x="21338" y="13177"/>
                    <a:pt x="21350" y="13052"/>
                  </a:cubicBezTo>
                  <a:cubicBezTo>
                    <a:pt x="21362" y="12927"/>
                    <a:pt x="21384" y="12823"/>
                    <a:pt x="21400" y="12823"/>
                  </a:cubicBezTo>
                  <a:cubicBezTo>
                    <a:pt x="21416" y="12823"/>
                    <a:pt x="21438" y="12698"/>
                    <a:pt x="21451" y="12544"/>
                  </a:cubicBezTo>
                  <a:cubicBezTo>
                    <a:pt x="21463" y="12390"/>
                    <a:pt x="21496" y="12165"/>
                    <a:pt x="21524" y="12043"/>
                  </a:cubicBezTo>
                  <a:cubicBezTo>
                    <a:pt x="21600" y="11711"/>
                    <a:pt x="21598" y="9702"/>
                    <a:pt x="21522" y="9399"/>
                  </a:cubicBezTo>
                  <a:cubicBezTo>
                    <a:pt x="21492" y="9280"/>
                    <a:pt x="21468" y="9124"/>
                    <a:pt x="21468" y="9052"/>
                  </a:cubicBezTo>
                  <a:cubicBezTo>
                    <a:pt x="21468" y="8934"/>
                    <a:pt x="21373" y="8470"/>
                    <a:pt x="21298" y="8216"/>
                  </a:cubicBezTo>
                  <a:cubicBezTo>
                    <a:pt x="21281" y="8161"/>
                    <a:pt x="21253" y="8046"/>
                    <a:pt x="21234" y="7960"/>
                  </a:cubicBezTo>
                  <a:cubicBezTo>
                    <a:pt x="21057" y="7143"/>
                    <a:pt x="20342" y="5567"/>
                    <a:pt x="19781" y="4759"/>
                  </a:cubicBezTo>
                  <a:cubicBezTo>
                    <a:pt x="18873" y="3450"/>
                    <a:pt x="17893" y="2516"/>
                    <a:pt x="16533" y="1664"/>
                  </a:cubicBezTo>
                  <a:cubicBezTo>
                    <a:pt x="15505" y="1020"/>
                    <a:pt x="14622" y="629"/>
                    <a:pt x="13642" y="383"/>
                  </a:cubicBezTo>
                  <a:cubicBezTo>
                    <a:pt x="13478" y="342"/>
                    <a:pt x="13238" y="279"/>
                    <a:pt x="13110" y="243"/>
                  </a:cubicBezTo>
                  <a:cubicBezTo>
                    <a:pt x="12492" y="73"/>
                    <a:pt x="11644" y="-7"/>
                    <a:pt x="10774" y="0"/>
                  </a:cubicBezTo>
                  <a:close/>
                  <a:moveTo>
                    <a:pt x="16322" y="1966"/>
                  </a:moveTo>
                  <a:cubicBezTo>
                    <a:pt x="16391" y="1963"/>
                    <a:pt x="16459" y="2003"/>
                    <a:pt x="16483" y="2060"/>
                  </a:cubicBezTo>
                  <a:cubicBezTo>
                    <a:pt x="16517" y="2142"/>
                    <a:pt x="16514" y="2159"/>
                    <a:pt x="16463" y="2156"/>
                  </a:cubicBezTo>
                  <a:cubicBezTo>
                    <a:pt x="16428" y="2155"/>
                    <a:pt x="16355" y="2112"/>
                    <a:pt x="16300" y="2062"/>
                  </a:cubicBezTo>
                  <a:lnTo>
                    <a:pt x="16201" y="1971"/>
                  </a:lnTo>
                  <a:lnTo>
                    <a:pt x="16322" y="1966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26" name="Circle"/>
            <p:cNvSpPr/>
            <p:nvPr/>
          </p:nvSpPr>
          <p:spPr>
            <a:xfrm>
              <a:off x="4743243" y="4285343"/>
              <a:ext cx="144241" cy="144241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27" name="Circle"/>
            <p:cNvSpPr/>
            <p:nvPr/>
          </p:nvSpPr>
          <p:spPr>
            <a:xfrm>
              <a:off x="4772091" y="4732485"/>
              <a:ext cx="144241" cy="144240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28" name="Circle"/>
            <p:cNvSpPr/>
            <p:nvPr/>
          </p:nvSpPr>
          <p:spPr>
            <a:xfrm>
              <a:off x="7230660" y="7672923"/>
              <a:ext cx="144240" cy="144240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29" name="Circle"/>
            <p:cNvSpPr/>
            <p:nvPr/>
          </p:nvSpPr>
          <p:spPr>
            <a:xfrm>
              <a:off x="9327374" y="4493862"/>
              <a:ext cx="144241" cy="144240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30" name="Circle"/>
            <p:cNvSpPr/>
            <p:nvPr/>
          </p:nvSpPr>
          <p:spPr>
            <a:xfrm>
              <a:off x="9385070" y="4537133"/>
              <a:ext cx="144240" cy="144241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31" name="Circle"/>
            <p:cNvSpPr/>
            <p:nvPr/>
          </p:nvSpPr>
          <p:spPr>
            <a:xfrm>
              <a:off x="10221077" y="4259898"/>
              <a:ext cx="144241" cy="144240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32" name="Circle"/>
            <p:cNvSpPr/>
            <p:nvPr/>
          </p:nvSpPr>
          <p:spPr>
            <a:xfrm>
              <a:off x="5714404" y="6407770"/>
              <a:ext cx="144241" cy="144241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33" name="Circle"/>
            <p:cNvSpPr/>
            <p:nvPr/>
          </p:nvSpPr>
          <p:spPr>
            <a:xfrm>
              <a:off x="7395322" y="4129056"/>
              <a:ext cx="144240" cy="144240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34" name="Circle"/>
            <p:cNvSpPr/>
            <p:nvPr/>
          </p:nvSpPr>
          <p:spPr>
            <a:xfrm>
              <a:off x="7499593" y="4319845"/>
              <a:ext cx="144240" cy="144240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35" name="Circle"/>
            <p:cNvSpPr/>
            <p:nvPr/>
          </p:nvSpPr>
          <p:spPr>
            <a:xfrm>
              <a:off x="5017298" y="4068984"/>
              <a:ext cx="144240" cy="144241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36" name="Circle"/>
            <p:cNvSpPr/>
            <p:nvPr/>
          </p:nvSpPr>
          <p:spPr>
            <a:xfrm>
              <a:off x="9773042" y="4400735"/>
              <a:ext cx="144240" cy="144240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37" name="Rounded Rectangle"/>
            <p:cNvSpPr/>
            <p:nvPr/>
          </p:nvSpPr>
          <p:spPr>
            <a:xfrm>
              <a:off x="143217" y="2906340"/>
              <a:ext cx="3601447" cy="1442394"/>
            </a:xfrm>
            <a:prstGeom prst="roundRect">
              <a:avLst>
                <a:gd name="adj" fmla="val 15000"/>
              </a:avLst>
            </a:prstGeom>
            <a:gradFill flip="none" rotWithShape="1">
              <a:gsLst>
                <a:gs pos="0">
                  <a:srgbClr val="CBCBCB"/>
                </a:gs>
                <a:gs pos="100000">
                  <a:srgbClr val="FFFFFF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pic>
          <p:nvPicPr>
            <p:cNvPr id="43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599" t="15264" r="0" b="15264"/>
            <a:stretch>
              <a:fillRect/>
            </a:stretch>
          </p:blipFill>
          <p:spPr>
            <a:xfrm>
              <a:off x="136215" y="3407617"/>
              <a:ext cx="3600875" cy="216359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39" name="Milagro"/>
            <p:cNvSpPr txBox="1"/>
            <p:nvPr/>
          </p:nvSpPr>
          <p:spPr>
            <a:xfrm>
              <a:off x="1358167" y="2896862"/>
              <a:ext cx="1164546" cy="509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584200">
                <a:defRPr sz="23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Milagro</a:t>
              </a:r>
            </a:p>
          </p:txBody>
        </p:sp>
        <p:grpSp>
          <p:nvGrpSpPr>
            <p:cNvPr id="443" name="Group"/>
            <p:cNvGrpSpPr/>
            <p:nvPr/>
          </p:nvGrpSpPr>
          <p:grpSpPr>
            <a:xfrm>
              <a:off x="0" y="7386668"/>
              <a:ext cx="3880880" cy="2665431"/>
              <a:chOff x="0" y="0"/>
              <a:chExt cx="3880879" cy="2665430"/>
            </a:xfrm>
          </p:grpSpPr>
          <p:sp>
            <p:nvSpPr>
              <p:cNvPr id="440" name="Rounded Rectangle"/>
              <p:cNvSpPr/>
              <p:nvPr/>
            </p:nvSpPr>
            <p:spPr>
              <a:xfrm>
                <a:off x="7422" y="5972"/>
                <a:ext cx="3866035" cy="1442395"/>
              </a:xfrm>
              <a:prstGeom prst="roundRect">
                <a:avLst>
                  <a:gd name="adj" fmla="val 15000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441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501840"/>
                <a:ext cx="3880880" cy="21635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442" name="HAWC"/>
              <p:cNvSpPr txBox="1"/>
              <p:nvPr/>
            </p:nvSpPr>
            <p:spPr>
              <a:xfrm>
                <a:off x="1387858" y="-1"/>
                <a:ext cx="1105163" cy="509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HAWC</a:t>
                </a:r>
              </a:p>
            </p:txBody>
          </p:sp>
        </p:grpSp>
        <p:grpSp>
          <p:nvGrpSpPr>
            <p:cNvPr id="447" name="Group"/>
            <p:cNvGrpSpPr/>
            <p:nvPr/>
          </p:nvGrpSpPr>
          <p:grpSpPr>
            <a:xfrm>
              <a:off x="9309951" y="0"/>
              <a:ext cx="3293414" cy="2153101"/>
              <a:chOff x="0" y="0"/>
              <a:chExt cx="3293412" cy="2153100"/>
            </a:xfrm>
          </p:grpSpPr>
          <p:sp>
            <p:nvSpPr>
              <p:cNvPr id="444" name="Rounded Rectangle"/>
              <p:cNvSpPr/>
              <p:nvPr/>
            </p:nvSpPr>
            <p:spPr>
              <a:xfrm>
                <a:off x="0" y="0"/>
                <a:ext cx="3293413" cy="1318252"/>
              </a:xfrm>
              <a:prstGeom prst="roundRect">
                <a:avLst>
                  <a:gd name="adj" fmla="val 15000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445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44872" t="63814" r="0" b="0"/>
              <a:stretch>
                <a:fillRect/>
              </a:stretch>
            </p:blipFill>
            <p:spPr>
              <a:xfrm>
                <a:off x="3279" y="534932"/>
                <a:ext cx="3286920" cy="16181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446" name="Tibet-AS / ARGO-YBJ"/>
              <p:cNvSpPr txBox="1"/>
              <p:nvPr/>
            </p:nvSpPr>
            <p:spPr>
              <a:xfrm>
                <a:off x="123773" y="44994"/>
                <a:ext cx="3045867" cy="509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Tibet-AS / ARGO-YBJ</a:t>
                </a:r>
              </a:p>
            </p:txBody>
          </p:sp>
        </p:grpSp>
        <p:grpSp>
          <p:nvGrpSpPr>
            <p:cNvPr id="451" name="Group"/>
            <p:cNvGrpSpPr/>
            <p:nvPr/>
          </p:nvGrpSpPr>
          <p:grpSpPr>
            <a:xfrm>
              <a:off x="12280611" y="4720478"/>
              <a:ext cx="1883017" cy="2661833"/>
              <a:chOff x="0" y="0"/>
              <a:chExt cx="1883016" cy="2661831"/>
            </a:xfrm>
          </p:grpSpPr>
          <p:sp>
            <p:nvSpPr>
              <p:cNvPr id="448" name="Rounded Rectangle"/>
              <p:cNvSpPr/>
              <p:nvPr/>
            </p:nvSpPr>
            <p:spPr>
              <a:xfrm>
                <a:off x="0" y="29181"/>
                <a:ext cx="1873670" cy="1442394"/>
              </a:xfrm>
              <a:prstGeom prst="roundRect">
                <a:avLst>
                  <a:gd name="adj" fmla="val 15000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449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73" y="498242"/>
                <a:ext cx="1881744" cy="216359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450" name="SuperK"/>
              <p:cNvSpPr txBox="1"/>
              <p:nvPr/>
            </p:nvSpPr>
            <p:spPr>
              <a:xfrm>
                <a:off x="342621" y="-1"/>
                <a:ext cx="1199048" cy="509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SuperK</a:t>
                </a:r>
              </a:p>
            </p:txBody>
          </p:sp>
        </p:grpSp>
        <p:grpSp>
          <p:nvGrpSpPr>
            <p:cNvPr id="455" name="Group"/>
            <p:cNvGrpSpPr/>
            <p:nvPr/>
          </p:nvGrpSpPr>
          <p:grpSpPr>
            <a:xfrm>
              <a:off x="9349605" y="7581682"/>
              <a:ext cx="3637326" cy="3582078"/>
              <a:chOff x="0" y="0"/>
              <a:chExt cx="3637324" cy="3582077"/>
            </a:xfrm>
          </p:grpSpPr>
          <p:sp>
            <p:nvSpPr>
              <p:cNvPr id="452" name="Rounded Rectangle"/>
              <p:cNvSpPr/>
              <p:nvPr/>
            </p:nvSpPr>
            <p:spPr>
              <a:xfrm>
                <a:off x="3692" y="4186"/>
                <a:ext cx="3629941" cy="3577892"/>
              </a:xfrm>
              <a:prstGeom prst="roundRect">
                <a:avLst>
                  <a:gd name="adj" fmla="val 6047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53" name="IceCube/IceTop"/>
              <p:cNvSpPr txBox="1"/>
              <p:nvPr/>
            </p:nvSpPr>
            <p:spPr>
              <a:xfrm>
                <a:off x="632106" y="-1"/>
                <a:ext cx="2373113" cy="509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IceCube/IceTop</a:t>
                </a:r>
              </a:p>
            </p:txBody>
          </p:sp>
          <p:pic>
            <p:nvPicPr>
              <p:cNvPr id="454" name="Group" descr="Group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14179" b="0"/>
              <a:stretch>
                <a:fillRect/>
              </a:stretch>
            </p:blipFill>
            <p:spPr>
              <a:xfrm>
                <a:off x="0" y="496014"/>
                <a:ext cx="3637325" cy="28847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grpSp>
          <p:nvGrpSpPr>
            <p:cNvPr id="459" name="Group"/>
            <p:cNvGrpSpPr/>
            <p:nvPr/>
          </p:nvGrpSpPr>
          <p:grpSpPr>
            <a:xfrm>
              <a:off x="6292017" y="8566921"/>
              <a:ext cx="1480654" cy="1906228"/>
              <a:chOff x="0" y="0"/>
              <a:chExt cx="1480652" cy="1906227"/>
            </a:xfrm>
          </p:grpSpPr>
          <p:sp>
            <p:nvSpPr>
              <p:cNvPr id="456" name="Rounded Rectangle"/>
              <p:cNvSpPr/>
              <p:nvPr/>
            </p:nvSpPr>
            <p:spPr>
              <a:xfrm>
                <a:off x="0" y="43424"/>
                <a:ext cx="1475749" cy="1442394"/>
              </a:xfrm>
              <a:prstGeom prst="roundRect">
                <a:avLst>
                  <a:gd name="adj" fmla="val 15000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457" name="Image" descr="Imag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31161" t="22075" r="27908" b="22075"/>
              <a:stretch>
                <a:fillRect/>
              </a:stretch>
            </p:blipFill>
            <p:spPr>
              <a:xfrm>
                <a:off x="4770" y="395881"/>
                <a:ext cx="1475883" cy="15103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8" name="TA"/>
              <p:cNvSpPr txBox="1"/>
              <p:nvPr/>
            </p:nvSpPr>
            <p:spPr>
              <a:xfrm>
                <a:off x="511707" y="-1"/>
                <a:ext cx="452335" cy="4531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0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TA</a:t>
                </a:r>
              </a:p>
            </p:txBody>
          </p:sp>
        </p:grpSp>
        <p:grpSp>
          <p:nvGrpSpPr>
            <p:cNvPr id="463" name="Group"/>
            <p:cNvGrpSpPr/>
            <p:nvPr/>
          </p:nvGrpSpPr>
          <p:grpSpPr>
            <a:xfrm>
              <a:off x="4209710" y="8575449"/>
              <a:ext cx="1316214" cy="1889283"/>
              <a:chOff x="0" y="0"/>
              <a:chExt cx="1316212" cy="1889282"/>
            </a:xfrm>
          </p:grpSpPr>
          <p:sp>
            <p:nvSpPr>
              <p:cNvPr id="460" name="Rounded Rectangle"/>
              <p:cNvSpPr/>
              <p:nvPr/>
            </p:nvSpPr>
            <p:spPr>
              <a:xfrm>
                <a:off x="0" y="0"/>
                <a:ext cx="1316185" cy="1442394"/>
              </a:xfrm>
              <a:prstGeom prst="roundRect">
                <a:avLst>
                  <a:gd name="adj" fmla="val 16438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61" name="Auger"/>
              <p:cNvSpPr txBox="1"/>
              <p:nvPr/>
            </p:nvSpPr>
            <p:spPr>
              <a:xfrm>
                <a:off x="224364" y="253"/>
                <a:ext cx="867456" cy="4531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0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Auger</a:t>
                </a:r>
              </a:p>
            </p:txBody>
          </p:sp>
          <p:pic>
            <p:nvPicPr>
              <p:cNvPr id="462" name="Image" descr="Imag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0675" t="11575" r="18851" b="0"/>
              <a:stretch>
                <a:fillRect/>
              </a:stretch>
            </p:blipFill>
            <p:spPr>
              <a:xfrm>
                <a:off x="0" y="446888"/>
                <a:ext cx="1316213" cy="14423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67" name="Group"/>
            <p:cNvGrpSpPr/>
            <p:nvPr/>
          </p:nvGrpSpPr>
          <p:grpSpPr>
            <a:xfrm>
              <a:off x="5504508" y="70635"/>
              <a:ext cx="1667241" cy="1894418"/>
              <a:chOff x="0" y="0"/>
              <a:chExt cx="1667239" cy="1894416"/>
            </a:xfrm>
          </p:grpSpPr>
          <p:sp>
            <p:nvSpPr>
              <p:cNvPr id="464" name="Rounded Rectangle"/>
              <p:cNvSpPr/>
              <p:nvPr/>
            </p:nvSpPr>
            <p:spPr>
              <a:xfrm>
                <a:off x="340" y="0"/>
                <a:ext cx="1666637" cy="1442394"/>
              </a:xfrm>
              <a:prstGeom prst="roundRect">
                <a:avLst>
                  <a:gd name="adj" fmla="val 15000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465" name="Image" descr="Imag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31332" t="0" r="4097" b="0"/>
              <a:stretch>
                <a:fillRect/>
              </a:stretch>
            </p:blipFill>
            <p:spPr>
              <a:xfrm>
                <a:off x="0" y="452023"/>
                <a:ext cx="1667240" cy="1442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66" name="KASCADE"/>
              <p:cNvSpPr txBox="1"/>
              <p:nvPr/>
            </p:nvSpPr>
            <p:spPr>
              <a:xfrm>
                <a:off x="116788" y="0"/>
                <a:ext cx="1433740" cy="4531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0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KASCADE</a:t>
                </a:r>
              </a:p>
            </p:txBody>
          </p:sp>
        </p:grpSp>
        <p:grpSp>
          <p:nvGrpSpPr>
            <p:cNvPr id="471" name="Group"/>
            <p:cNvGrpSpPr/>
            <p:nvPr/>
          </p:nvGrpSpPr>
          <p:grpSpPr>
            <a:xfrm>
              <a:off x="7322853" y="63864"/>
              <a:ext cx="1504689" cy="1901189"/>
              <a:chOff x="0" y="0"/>
              <a:chExt cx="1504688" cy="1901187"/>
            </a:xfrm>
          </p:grpSpPr>
          <p:sp>
            <p:nvSpPr>
              <p:cNvPr id="468" name="Rounded Rectangle"/>
              <p:cNvSpPr/>
              <p:nvPr/>
            </p:nvSpPr>
            <p:spPr>
              <a:xfrm>
                <a:off x="14423" y="26738"/>
                <a:ext cx="1475750" cy="1442394"/>
              </a:xfrm>
              <a:prstGeom prst="roundRect">
                <a:avLst>
                  <a:gd name="adj" fmla="val 15000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469" name="Image" descr="Image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0" r="31410" b="0"/>
              <a:stretch>
                <a:fillRect/>
              </a:stretch>
            </p:blipFill>
            <p:spPr>
              <a:xfrm>
                <a:off x="0" y="458794"/>
                <a:ext cx="1504689" cy="1442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0" name="EAS TOP"/>
              <p:cNvSpPr txBox="1"/>
              <p:nvPr/>
            </p:nvSpPr>
            <p:spPr>
              <a:xfrm>
                <a:off x="102067" y="-1"/>
                <a:ext cx="1300463" cy="4531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0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EAS TOP</a:t>
                </a:r>
              </a:p>
            </p:txBody>
          </p:sp>
        </p:grpSp>
        <p:sp>
          <p:nvSpPr>
            <p:cNvPr id="472" name="Line"/>
            <p:cNvSpPr/>
            <p:nvPr/>
          </p:nvSpPr>
          <p:spPr>
            <a:xfrm flipV="1">
              <a:off x="9489961" y="2143249"/>
              <a:ext cx="550113" cy="238505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73" name="Line"/>
            <p:cNvSpPr/>
            <p:nvPr/>
          </p:nvSpPr>
          <p:spPr>
            <a:xfrm>
              <a:off x="10348432" y="4376195"/>
              <a:ext cx="1861388" cy="133622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74" name="Line"/>
            <p:cNvSpPr/>
            <p:nvPr/>
          </p:nvSpPr>
          <p:spPr>
            <a:xfrm>
              <a:off x="7361232" y="7812638"/>
              <a:ext cx="1848624" cy="132191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75" name="Line"/>
            <p:cNvSpPr/>
            <p:nvPr/>
          </p:nvSpPr>
          <p:spPr>
            <a:xfrm flipH="1" flipV="1">
              <a:off x="6295180" y="2073444"/>
              <a:ext cx="1138715" cy="208082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76" name="Line"/>
            <p:cNvSpPr/>
            <p:nvPr/>
          </p:nvSpPr>
          <p:spPr>
            <a:xfrm flipV="1">
              <a:off x="7600140" y="2067450"/>
              <a:ext cx="544266" cy="2253198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77" name="Line"/>
            <p:cNvSpPr/>
            <p:nvPr/>
          </p:nvSpPr>
          <p:spPr>
            <a:xfrm flipH="1">
              <a:off x="4918511" y="6558410"/>
              <a:ext cx="827941" cy="198206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78" name="Line"/>
            <p:cNvSpPr/>
            <p:nvPr/>
          </p:nvSpPr>
          <p:spPr>
            <a:xfrm flipH="1">
              <a:off x="1962193" y="4862753"/>
              <a:ext cx="2812661" cy="242879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79" name="Line"/>
            <p:cNvSpPr/>
            <p:nvPr/>
          </p:nvSpPr>
          <p:spPr>
            <a:xfrm>
              <a:off x="5116553" y="4213833"/>
              <a:ext cx="1891129" cy="437530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80" name="Line"/>
            <p:cNvSpPr/>
            <p:nvPr/>
          </p:nvSpPr>
          <p:spPr>
            <a:xfrm>
              <a:off x="3794862" y="4219800"/>
              <a:ext cx="935616" cy="11774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481" name="Line"/>
            <p:cNvSpPr/>
            <p:nvPr/>
          </p:nvSpPr>
          <p:spPr>
            <a:xfrm flipV="1">
              <a:off x="9916667" y="3537699"/>
              <a:ext cx="1274263" cy="86975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grpSp>
          <p:nvGrpSpPr>
            <p:cNvPr id="485" name="Group"/>
            <p:cNvGrpSpPr/>
            <p:nvPr/>
          </p:nvGrpSpPr>
          <p:grpSpPr>
            <a:xfrm>
              <a:off x="11190154" y="2370786"/>
              <a:ext cx="2767033" cy="2092669"/>
              <a:chOff x="0" y="0"/>
              <a:chExt cx="2767031" cy="2092668"/>
            </a:xfrm>
          </p:grpSpPr>
          <p:sp>
            <p:nvSpPr>
              <p:cNvPr id="482" name="Rounded Rectangle"/>
              <p:cNvSpPr/>
              <p:nvPr/>
            </p:nvSpPr>
            <p:spPr>
              <a:xfrm>
                <a:off x="0" y="0"/>
                <a:ext cx="2767032" cy="1318252"/>
              </a:xfrm>
              <a:prstGeom prst="roundRect">
                <a:avLst>
                  <a:gd name="adj" fmla="val 15000"/>
                </a:avLst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FFFFF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483" name="Image" descr="Image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537596"/>
                <a:ext cx="2767032" cy="1555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4" name="LHAASO"/>
              <p:cNvSpPr txBox="1"/>
              <p:nvPr/>
            </p:nvSpPr>
            <p:spPr>
              <a:xfrm>
                <a:off x="676339" y="4759"/>
                <a:ext cx="1414354" cy="5096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 defTabSz="584200">
                  <a:defRPr sz="23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pPr/>
                <a:r>
                  <a:t>LHAASO</a:t>
                </a:r>
              </a:p>
            </p:txBody>
          </p:sp>
        </p:grpSp>
      </p:grpSp>
      <p:grpSp>
        <p:nvGrpSpPr>
          <p:cNvPr id="489" name="Group"/>
          <p:cNvGrpSpPr/>
          <p:nvPr/>
        </p:nvGrpSpPr>
        <p:grpSpPr>
          <a:xfrm>
            <a:off x="521054" y="2345906"/>
            <a:ext cx="4383088" cy="2698751"/>
            <a:chOff x="0" y="0"/>
            <a:chExt cx="4383087" cy="2698750"/>
          </a:xfrm>
        </p:grpSpPr>
        <p:sp>
          <p:nvSpPr>
            <p:cNvPr id="487" name="Callout"/>
            <p:cNvSpPr/>
            <p:nvPr/>
          </p:nvSpPr>
          <p:spPr>
            <a:xfrm>
              <a:off x="0" y="0"/>
              <a:ext cx="4383088" cy="269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3" y="0"/>
                  </a:moveTo>
                  <a:cubicBezTo>
                    <a:pt x="140" y="0"/>
                    <a:pt x="0" y="228"/>
                    <a:pt x="0" y="508"/>
                  </a:cubicBezTo>
                  <a:lnTo>
                    <a:pt x="0" y="17712"/>
                  </a:lnTo>
                  <a:cubicBezTo>
                    <a:pt x="0" y="17993"/>
                    <a:pt x="140" y="18220"/>
                    <a:pt x="313" y="18220"/>
                  </a:cubicBezTo>
                  <a:lnTo>
                    <a:pt x="16818" y="18220"/>
                  </a:lnTo>
                  <a:lnTo>
                    <a:pt x="21600" y="21600"/>
                  </a:lnTo>
                  <a:lnTo>
                    <a:pt x="18809" y="15841"/>
                  </a:lnTo>
                  <a:lnTo>
                    <a:pt x="18809" y="508"/>
                  </a:lnTo>
                  <a:cubicBezTo>
                    <a:pt x="18809" y="228"/>
                    <a:pt x="18669" y="0"/>
                    <a:pt x="18496" y="0"/>
                  </a:cubicBezTo>
                  <a:lnTo>
                    <a:pt x="313" y="0"/>
                  </a:lnTo>
                  <a:close/>
                </a:path>
              </a:pathLst>
            </a:cu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88" name="twenty years…"/>
            <p:cNvSpPr txBox="1"/>
            <p:nvPr/>
          </p:nvSpPr>
          <p:spPr>
            <a:xfrm>
              <a:off x="119046" y="61284"/>
              <a:ext cx="3492324" cy="209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defRPr sz="420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twenty years</a:t>
              </a:r>
            </a:p>
            <a:p>
              <a:pPr defTabSz="584200">
                <a:lnSpc>
                  <a:spcPct val="60000"/>
                </a:lnSpc>
                <a:defRPr sz="420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</a:p>
            <a:p>
              <a:pPr defTabSz="584200">
                <a:defRPr sz="3000">
                  <a:latin typeface="Montserrat ExtraLight"/>
                  <a:ea typeface="Montserrat ExtraLight"/>
                  <a:cs typeface="Montserrat ExtraLight"/>
                  <a:sym typeface="Montserrat ExtraLight"/>
                </a:defRPr>
              </a:pPr>
              <a:r>
                <a:t>of high statistics</a:t>
              </a:r>
            </a:p>
            <a:p>
              <a:pPr defTabSz="584200">
                <a:defRPr sz="3000">
                  <a:latin typeface="Montserrat ExtraLight"/>
                  <a:ea typeface="Montserrat ExtraLight"/>
                  <a:cs typeface="Montserrat ExtraLight"/>
                  <a:sym typeface="Montserrat ExtraLight"/>
                </a:defRPr>
              </a:pPr>
              <a:r>
                <a:t>anisotropy data</a:t>
              </a:r>
            </a:p>
          </p:txBody>
        </p:sp>
      </p:grpSp>
      <p:grpSp>
        <p:nvGrpSpPr>
          <p:cNvPr id="494" name="Group"/>
          <p:cNvGrpSpPr/>
          <p:nvPr/>
        </p:nvGrpSpPr>
        <p:grpSpPr>
          <a:xfrm>
            <a:off x="15199483" y="7454814"/>
            <a:ext cx="8967652" cy="5686404"/>
            <a:chOff x="12699" y="25400"/>
            <a:chExt cx="8967651" cy="5686402"/>
          </a:xfrm>
        </p:grpSpPr>
        <p:grpSp>
          <p:nvGrpSpPr>
            <p:cNvPr id="492" name="Group"/>
            <p:cNvGrpSpPr/>
            <p:nvPr/>
          </p:nvGrpSpPr>
          <p:grpSpPr>
            <a:xfrm>
              <a:off x="12699" y="25400"/>
              <a:ext cx="8967653" cy="5686403"/>
              <a:chOff x="12699" y="25400"/>
              <a:chExt cx="8967651" cy="5686402"/>
            </a:xfrm>
          </p:grpSpPr>
          <p:pic>
            <p:nvPicPr>
              <p:cNvPr id="490" name="Screenshot 2025-02-21 alle 08.49.23.png" descr="Screenshot 2025-02-21 alle 08.49.23.png"/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700" y="25400"/>
                <a:ext cx="8967652" cy="5681805"/>
              </a:xfrm>
              <a:prstGeom prst="rect">
                <a:avLst/>
              </a:prstGeom>
              <a:effectLst/>
            </p:spPr>
          </p:pic>
          <p:sp>
            <p:nvSpPr>
              <p:cNvPr id="491" name="K. Fujisue, H. Dembinski, R. Engel, A. Fedynitch"/>
              <p:cNvSpPr txBox="1"/>
              <p:nvPr/>
            </p:nvSpPr>
            <p:spPr>
              <a:xfrm>
                <a:off x="164121" y="5493053"/>
                <a:ext cx="3091990" cy="2187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800">
                    <a:latin typeface="Montserrat Regular"/>
                    <a:ea typeface="Montserrat Regular"/>
                    <a:cs typeface="Montserrat Regular"/>
                    <a:sym typeface="Montserrat Regular"/>
                  </a:defRPr>
                </a:lvl1pPr>
              </a:lstStyle>
              <a:p>
                <a:pPr/>
                <a:r>
                  <a:t>K. Fujisue, H. Dembinski, R. Engel, A. Fedynitch</a:t>
                </a:r>
              </a:p>
            </p:txBody>
          </p:sp>
        </p:grpSp>
        <p:sp>
          <p:nvSpPr>
            <p:cNvPr id="493" name="Rectangle"/>
            <p:cNvSpPr/>
            <p:nvPr/>
          </p:nvSpPr>
          <p:spPr>
            <a:xfrm>
              <a:off x="2904638" y="1236842"/>
              <a:ext cx="2766181" cy="3852769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40000"/>
                  </a:srgbClr>
                </a:gs>
                <a:gs pos="12508">
                  <a:srgbClr val="FF9380">
                    <a:alpha val="44685"/>
                  </a:srgbClr>
                </a:gs>
                <a:gs pos="51361">
                  <a:srgbClr val="FF2600">
                    <a:alpha val="49371"/>
                  </a:srgbClr>
                </a:gs>
                <a:gs pos="85184">
                  <a:srgbClr val="FF9380">
                    <a:alpha val="2468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497" name="Group"/>
          <p:cNvGrpSpPr/>
          <p:nvPr/>
        </p:nvGrpSpPr>
        <p:grpSpPr>
          <a:xfrm>
            <a:off x="16101421" y="2942482"/>
            <a:ext cx="7163776" cy="3563750"/>
            <a:chOff x="0" y="0"/>
            <a:chExt cx="7163775" cy="3563749"/>
          </a:xfrm>
        </p:grpSpPr>
        <p:sp>
          <p:nvSpPr>
            <p:cNvPr id="495" name="Arrow"/>
            <p:cNvSpPr/>
            <p:nvPr/>
          </p:nvSpPr>
          <p:spPr>
            <a:xfrm rot="5400000">
              <a:off x="1800012" y="-1800013"/>
              <a:ext cx="3563751" cy="7163776"/>
            </a:xfrm>
            <a:prstGeom prst="rightArrow">
              <a:avLst>
                <a:gd name="adj1" fmla="val 59497"/>
                <a:gd name="adj2" fmla="val 67652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496" name="energy range…"/>
            <p:cNvSpPr txBox="1"/>
            <p:nvPr/>
          </p:nvSpPr>
          <p:spPr>
            <a:xfrm>
              <a:off x="1778851" y="64952"/>
              <a:ext cx="3696615" cy="2346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40000"/>
                </a:lnSpc>
                <a:defRPr sz="420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energy range</a:t>
              </a:r>
            </a:p>
            <a:p>
              <a:pPr defTabSz="584200">
                <a:defRPr sz="420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</a:p>
            <a:p>
              <a:pPr defTabSz="584200">
                <a:lnSpc>
                  <a:spcPct val="140000"/>
                </a:lnSpc>
                <a:defRPr sz="4200">
                  <a:solidFill>
                    <a:schemeClr val="accent5">
                      <a:lumOff val="-29866"/>
                    </a:schemeClr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1 TeV - 10 PeV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osmic-ray anisotropy"/>
          <p:cNvSpPr txBox="1"/>
          <p:nvPr>
            <p:ph type="title"/>
          </p:nvPr>
        </p:nvSpPr>
        <p:spPr>
          <a:xfrm>
            <a:off x="1196730" y="5080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 anisotropy</a:t>
            </a:r>
          </a:p>
        </p:txBody>
      </p:sp>
      <p:grpSp>
        <p:nvGrpSpPr>
          <p:cNvPr id="50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50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01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504" name="Slide Number"/>
          <p:cNvSpPr txBox="1"/>
          <p:nvPr>
            <p:ph type="sldNum" sz="quarter" idx="2"/>
          </p:nvPr>
        </p:nvSpPr>
        <p:spPr>
          <a:xfrm>
            <a:off x="23836698" y="13233866"/>
            <a:ext cx="38633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05" name="ground-based experiment…"/>
          <p:cNvSpPr txBox="1"/>
          <p:nvPr/>
        </p:nvSpPr>
        <p:spPr>
          <a:xfrm>
            <a:off x="16752614" y="4805981"/>
            <a:ext cx="41461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1">
                    <a:lumOff val="-13575"/>
                  </a:schemeClr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ground-based experiment</a:t>
            </a:r>
          </a:p>
          <a:p>
            <a:pPr>
              <a:defRPr>
                <a:solidFill>
                  <a:schemeClr val="accent1">
                    <a:lumOff val="-13575"/>
                  </a:schemeClr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polar view</a:t>
            </a:r>
          </a:p>
        </p:txBody>
      </p:sp>
      <p:grpSp>
        <p:nvGrpSpPr>
          <p:cNvPr id="514" name="Group"/>
          <p:cNvGrpSpPr/>
          <p:nvPr/>
        </p:nvGrpSpPr>
        <p:grpSpPr>
          <a:xfrm>
            <a:off x="17276382" y="5813556"/>
            <a:ext cx="3098658" cy="3096463"/>
            <a:chOff x="0" y="0"/>
            <a:chExt cx="3098656" cy="3096461"/>
          </a:xfrm>
        </p:grpSpPr>
        <p:grpSp>
          <p:nvGrpSpPr>
            <p:cNvPr id="512" name="Group"/>
            <p:cNvGrpSpPr/>
            <p:nvPr/>
          </p:nvGrpSpPr>
          <p:grpSpPr>
            <a:xfrm>
              <a:off x="0" y="0"/>
              <a:ext cx="3098657" cy="3096462"/>
              <a:chOff x="0" y="0"/>
              <a:chExt cx="3098656" cy="3096461"/>
            </a:xfrm>
          </p:grpSpPr>
          <p:grpSp>
            <p:nvGrpSpPr>
              <p:cNvPr id="510" name="Group"/>
              <p:cNvGrpSpPr/>
              <p:nvPr/>
            </p:nvGrpSpPr>
            <p:grpSpPr>
              <a:xfrm>
                <a:off x="0" y="0"/>
                <a:ext cx="3098657" cy="3096462"/>
                <a:chOff x="0" y="0"/>
                <a:chExt cx="3098656" cy="3096461"/>
              </a:xfrm>
            </p:grpSpPr>
            <p:sp>
              <p:nvSpPr>
                <p:cNvPr id="506" name="Circle"/>
                <p:cNvSpPr/>
                <p:nvPr/>
              </p:nvSpPr>
              <p:spPr>
                <a:xfrm>
                  <a:off x="1097" y="0"/>
                  <a:ext cx="3096463" cy="309646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34489">
                      <a:srgbClr val="FFFFFF"/>
                    </a:gs>
                    <a:gs pos="65709">
                      <a:srgbClr val="FFFFFF"/>
                    </a:gs>
                    <a:gs pos="100000">
                      <a:srgbClr val="747474"/>
                    </a:gs>
                  </a:gsLst>
                  <a:lin ang="5400000" scaled="0"/>
                </a:gradFill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507" name="Oval"/>
                <p:cNvSpPr/>
                <p:nvPr/>
              </p:nvSpPr>
              <p:spPr>
                <a:xfrm>
                  <a:off x="122827" y="1747437"/>
                  <a:ext cx="2853002" cy="619732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508" name="Oval"/>
                <p:cNvSpPr/>
                <p:nvPr/>
              </p:nvSpPr>
              <p:spPr>
                <a:xfrm flipH="1" rot="10800000">
                  <a:off x="0" y="1238365"/>
                  <a:ext cx="3098657" cy="619732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509" name="Earth.png" descr="Earth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009541" y="1008995"/>
                  <a:ext cx="1079574" cy="10784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11" name="Circle"/>
              <p:cNvSpPr/>
              <p:nvPr/>
            </p:nvSpPr>
            <p:spPr>
              <a:xfrm>
                <a:off x="1485828" y="2026887"/>
                <a:ext cx="127001" cy="127001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513" name="Shape"/>
            <p:cNvSpPr/>
            <p:nvPr/>
          </p:nvSpPr>
          <p:spPr>
            <a:xfrm flipH="1">
              <a:off x="953445" y="630744"/>
              <a:ext cx="1138787" cy="38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537" name="Group"/>
          <p:cNvGrpSpPr/>
          <p:nvPr/>
        </p:nvGrpSpPr>
        <p:grpSpPr>
          <a:xfrm>
            <a:off x="2533508" y="2506899"/>
            <a:ext cx="8363096" cy="4646652"/>
            <a:chOff x="0" y="0"/>
            <a:chExt cx="8363094" cy="4646651"/>
          </a:xfrm>
        </p:grpSpPr>
        <p:grpSp>
          <p:nvGrpSpPr>
            <p:cNvPr id="534" name="Group"/>
            <p:cNvGrpSpPr/>
            <p:nvPr/>
          </p:nvGrpSpPr>
          <p:grpSpPr>
            <a:xfrm>
              <a:off x="-1" y="0"/>
              <a:ext cx="8363096" cy="4646652"/>
              <a:chOff x="0" y="0"/>
              <a:chExt cx="8363095" cy="4646651"/>
            </a:xfrm>
          </p:grpSpPr>
          <p:grpSp>
            <p:nvGrpSpPr>
              <p:cNvPr id="523" name="Group"/>
              <p:cNvGrpSpPr/>
              <p:nvPr/>
            </p:nvGrpSpPr>
            <p:grpSpPr>
              <a:xfrm>
                <a:off x="-1" y="362660"/>
                <a:ext cx="4283992" cy="4283992"/>
                <a:chOff x="0" y="0"/>
                <a:chExt cx="4283990" cy="4283990"/>
              </a:xfrm>
            </p:grpSpPr>
            <p:grpSp>
              <p:nvGrpSpPr>
                <p:cNvPr id="521" name="Group"/>
                <p:cNvGrpSpPr/>
                <p:nvPr/>
              </p:nvGrpSpPr>
              <p:grpSpPr>
                <a:xfrm>
                  <a:off x="-1" y="-1"/>
                  <a:ext cx="4283992" cy="4283992"/>
                  <a:chOff x="0" y="0"/>
                  <a:chExt cx="4283990" cy="4283990"/>
                </a:xfrm>
              </p:grpSpPr>
              <p:grpSp>
                <p:nvGrpSpPr>
                  <p:cNvPr id="517" name="Group"/>
                  <p:cNvGrpSpPr/>
                  <p:nvPr/>
                </p:nvGrpSpPr>
                <p:grpSpPr>
                  <a:xfrm rot="14220000">
                    <a:off x="593538" y="593538"/>
                    <a:ext cx="3096914" cy="3096914"/>
                    <a:chOff x="0" y="0"/>
                    <a:chExt cx="3096913" cy="3096913"/>
                  </a:xfrm>
                </p:grpSpPr>
                <p:sp>
                  <p:nvSpPr>
                    <p:cNvPr id="515" name="Circle"/>
                    <p:cNvSpPr/>
                    <p:nvPr/>
                  </p:nvSpPr>
                  <p:spPr>
                    <a:xfrm>
                      <a:off x="0" y="0"/>
                      <a:ext cx="3096914" cy="3096914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34489">
                          <a:srgbClr val="FFFFFF"/>
                        </a:gs>
                        <a:gs pos="65709">
                          <a:srgbClr val="FFFFFF"/>
                        </a:gs>
                        <a:gs pos="100000">
                          <a:srgbClr val="747474"/>
                        </a:gs>
                      </a:gsLst>
                      <a:lin ang="5400000" scaled="0"/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3600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p:txBody>
                </p:sp>
                <p:sp>
                  <p:nvSpPr>
                    <p:cNvPr id="516" name="Oval"/>
                    <p:cNvSpPr/>
                    <p:nvPr/>
                  </p:nvSpPr>
                  <p:spPr>
                    <a:xfrm>
                      <a:off x="121748" y="1747692"/>
                      <a:ext cx="2853418" cy="619822"/>
                    </a:xfrm>
                    <a:prstGeom prst="ellipse">
                      <a:avLst/>
                    </a:prstGeom>
                    <a:noFill/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3600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p:txBody>
                </p:sp>
              </p:grpSp>
              <p:sp>
                <p:nvSpPr>
                  <p:cNvPr id="518" name="Circle"/>
                  <p:cNvSpPr/>
                  <p:nvPr/>
                </p:nvSpPr>
                <p:spPr>
                  <a:xfrm flipH="1" rot="10800000">
                    <a:off x="592440" y="592440"/>
                    <a:ext cx="3099110" cy="3099110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custDash>
                      <a:ds d="600000" sp="6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000000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sp>
                <p:nvSpPr>
                  <p:cNvPr id="519" name="Oval"/>
                  <p:cNvSpPr/>
                  <p:nvPr/>
                </p:nvSpPr>
                <p:spPr>
                  <a:xfrm flipH="1" rot="10800000">
                    <a:off x="592440" y="1832084"/>
                    <a:ext cx="3099110" cy="619822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custDash>
                      <a:ds d="600000" sp="6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pic>
                <p:nvPicPr>
                  <p:cNvPr id="520" name="Earth.png" descr="Earth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1602129" y="1602680"/>
                    <a:ext cx="1079731" cy="107863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522" name="Circle"/>
                <p:cNvSpPr/>
                <p:nvPr/>
              </p:nvSpPr>
              <p:spPr>
                <a:xfrm>
                  <a:off x="2506119" y="1783483"/>
                  <a:ext cx="127001" cy="127001"/>
                </a:xfrm>
                <a:prstGeom prst="ellipse">
                  <a:avLst/>
                </a:prstGeom>
                <a:solidFill>
                  <a:srgbClr val="FF26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</p:grpSp>
          <p:grpSp>
            <p:nvGrpSpPr>
              <p:cNvPr id="532" name="Group"/>
              <p:cNvGrpSpPr/>
              <p:nvPr/>
            </p:nvGrpSpPr>
            <p:grpSpPr>
              <a:xfrm>
                <a:off x="4079104" y="362660"/>
                <a:ext cx="4283992" cy="4283992"/>
                <a:chOff x="0" y="0"/>
                <a:chExt cx="4283990" cy="4283990"/>
              </a:xfrm>
            </p:grpSpPr>
            <p:grpSp>
              <p:nvGrpSpPr>
                <p:cNvPr id="530" name="Group"/>
                <p:cNvGrpSpPr/>
                <p:nvPr/>
              </p:nvGrpSpPr>
              <p:grpSpPr>
                <a:xfrm flipH="1" rot="10800000">
                  <a:off x="-1" y="-1"/>
                  <a:ext cx="4283992" cy="4283992"/>
                  <a:chOff x="0" y="0"/>
                  <a:chExt cx="4283990" cy="4283990"/>
                </a:xfrm>
              </p:grpSpPr>
              <p:grpSp>
                <p:nvGrpSpPr>
                  <p:cNvPr id="526" name="Group"/>
                  <p:cNvGrpSpPr/>
                  <p:nvPr/>
                </p:nvGrpSpPr>
                <p:grpSpPr>
                  <a:xfrm rot="14220000">
                    <a:off x="593538" y="593538"/>
                    <a:ext cx="3096914" cy="3096914"/>
                    <a:chOff x="0" y="0"/>
                    <a:chExt cx="3096913" cy="3096913"/>
                  </a:xfrm>
                </p:grpSpPr>
                <p:sp>
                  <p:nvSpPr>
                    <p:cNvPr id="524" name="Circle"/>
                    <p:cNvSpPr/>
                    <p:nvPr/>
                  </p:nvSpPr>
                  <p:spPr>
                    <a:xfrm>
                      <a:off x="0" y="0"/>
                      <a:ext cx="3096914" cy="3096914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FFFFFF"/>
                        </a:gs>
                        <a:gs pos="34489">
                          <a:srgbClr val="FFFFFF"/>
                        </a:gs>
                        <a:gs pos="65709">
                          <a:srgbClr val="FFFFFF"/>
                        </a:gs>
                        <a:gs pos="100000">
                          <a:srgbClr val="747474"/>
                        </a:gs>
                      </a:gsLst>
                      <a:lin ang="5400000" scaled="0"/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3600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p:txBody>
                </p:sp>
                <p:sp>
                  <p:nvSpPr>
                    <p:cNvPr id="525" name="Oval"/>
                    <p:cNvSpPr/>
                    <p:nvPr/>
                  </p:nvSpPr>
                  <p:spPr>
                    <a:xfrm>
                      <a:off x="121748" y="1747692"/>
                      <a:ext cx="2853418" cy="619822"/>
                    </a:xfrm>
                    <a:prstGeom prst="ellipse">
                      <a:avLst/>
                    </a:prstGeom>
                    <a:noFill/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defTabSz="584200">
                        <a:defRPr sz="3600">
                          <a:solidFill>
                            <a:srgbClr val="FFFFFF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defRPr>
                      </a:pPr>
                    </a:p>
                  </p:txBody>
                </p:sp>
              </p:grpSp>
              <p:sp>
                <p:nvSpPr>
                  <p:cNvPr id="527" name="Circle"/>
                  <p:cNvSpPr/>
                  <p:nvPr/>
                </p:nvSpPr>
                <p:spPr>
                  <a:xfrm flipH="1" rot="10800000">
                    <a:off x="592440" y="592440"/>
                    <a:ext cx="3099110" cy="3099110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custDash>
                      <a:ds d="600000" sp="6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000000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sp>
                <p:nvSpPr>
                  <p:cNvPr id="528" name="Oval"/>
                  <p:cNvSpPr/>
                  <p:nvPr/>
                </p:nvSpPr>
                <p:spPr>
                  <a:xfrm flipH="1" rot="10800000">
                    <a:off x="592440" y="1832084"/>
                    <a:ext cx="3099110" cy="619822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custDash>
                      <a:ds d="600000" sp="600000"/>
                    </a:custDash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pic>
                <p:nvPicPr>
                  <p:cNvPr id="529" name="Earth.png" descr="Earth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 flipH="1" rot="10800000">
                    <a:off x="1602129" y="1602680"/>
                    <a:ext cx="1079731" cy="1078630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531" name="Circle"/>
                <p:cNvSpPr/>
                <p:nvPr/>
              </p:nvSpPr>
              <p:spPr>
                <a:xfrm>
                  <a:off x="2531519" y="2337182"/>
                  <a:ext cx="127001" cy="127001"/>
                </a:xfrm>
                <a:prstGeom prst="ellipse">
                  <a:avLst/>
                </a:prstGeom>
                <a:solidFill>
                  <a:srgbClr val="FF26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</p:grpSp>
          <p:sp>
            <p:nvSpPr>
              <p:cNvPr id="533" name="ground-based experiment…"/>
              <p:cNvSpPr txBox="1"/>
              <p:nvPr/>
            </p:nvSpPr>
            <p:spPr>
              <a:xfrm>
                <a:off x="2160340" y="-1"/>
                <a:ext cx="4146195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Montserrat Regular"/>
                    <a:ea typeface="Montserrat Regular"/>
                    <a:cs typeface="Montserrat Regular"/>
                    <a:sym typeface="Montserrat Regular"/>
                  </a:defRPr>
                </a:pPr>
                <a:r>
                  <a:t>ground-based experiment</a:t>
                </a:r>
              </a:p>
              <a:p>
                <a:pPr>
                  <a:def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  <a:latin typeface="Montserrat Regular"/>
                    <a:ea typeface="Montserrat Regular"/>
                    <a:cs typeface="Montserrat Regular"/>
                    <a:sym typeface="Montserrat Regular"/>
                  </a:defRPr>
                </a:pPr>
                <a:r>
                  <a:t>field of view</a:t>
                </a:r>
              </a:p>
            </p:txBody>
          </p:sp>
        </p:grpSp>
        <p:sp>
          <p:nvSpPr>
            <p:cNvPr id="535" name="Shape"/>
            <p:cNvSpPr/>
            <p:nvPr/>
          </p:nvSpPr>
          <p:spPr>
            <a:xfrm flipH="1">
              <a:off x="5616199" y="1564094"/>
              <a:ext cx="1138787" cy="38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536" name="Shape"/>
            <p:cNvSpPr/>
            <p:nvPr/>
          </p:nvSpPr>
          <p:spPr>
            <a:xfrm flipH="1">
              <a:off x="1462774" y="1564094"/>
              <a:ext cx="1138786" cy="38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538" name="ground-based experiment…"/>
          <p:cNvSpPr txBox="1"/>
          <p:nvPr/>
        </p:nvSpPr>
        <p:spPr>
          <a:xfrm>
            <a:off x="4641958" y="7466763"/>
            <a:ext cx="41461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ground-based experiment</a:t>
            </a:r>
          </a:p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field of view</a:t>
            </a:r>
          </a:p>
        </p:txBody>
      </p:sp>
      <p:grpSp>
        <p:nvGrpSpPr>
          <p:cNvPr id="549" name="Group"/>
          <p:cNvGrpSpPr/>
          <p:nvPr/>
        </p:nvGrpSpPr>
        <p:grpSpPr>
          <a:xfrm>
            <a:off x="4573060" y="7964609"/>
            <a:ext cx="4283991" cy="4283992"/>
            <a:chOff x="0" y="0"/>
            <a:chExt cx="4283990" cy="4283990"/>
          </a:xfrm>
        </p:grpSpPr>
        <p:grpSp>
          <p:nvGrpSpPr>
            <p:cNvPr id="547" name="Group"/>
            <p:cNvGrpSpPr/>
            <p:nvPr/>
          </p:nvGrpSpPr>
          <p:grpSpPr>
            <a:xfrm>
              <a:off x="-1" y="-1"/>
              <a:ext cx="4283992" cy="4283992"/>
              <a:chOff x="0" y="0"/>
              <a:chExt cx="4283990" cy="4283990"/>
            </a:xfrm>
          </p:grpSpPr>
          <p:grpSp>
            <p:nvGrpSpPr>
              <p:cNvPr id="545" name="Group"/>
              <p:cNvGrpSpPr/>
              <p:nvPr/>
            </p:nvGrpSpPr>
            <p:grpSpPr>
              <a:xfrm>
                <a:off x="-1" y="-1"/>
                <a:ext cx="4283992" cy="4283992"/>
                <a:chOff x="0" y="0"/>
                <a:chExt cx="4283990" cy="4283990"/>
              </a:xfrm>
            </p:grpSpPr>
            <p:grpSp>
              <p:nvGrpSpPr>
                <p:cNvPr id="541" name="Group"/>
                <p:cNvGrpSpPr/>
                <p:nvPr/>
              </p:nvGrpSpPr>
              <p:grpSpPr>
                <a:xfrm rot="14220000">
                  <a:off x="593538" y="593538"/>
                  <a:ext cx="3096914" cy="3096914"/>
                  <a:chOff x="0" y="0"/>
                  <a:chExt cx="3096913" cy="3096913"/>
                </a:xfrm>
              </p:grpSpPr>
              <p:sp>
                <p:nvSpPr>
                  <p:cNvPr id="539" name="Circle"/>
                  <p:cNvSpPr/>
                  <p:nvPr/>
                </p:nvSpPr>
                <p:spPr>
                  <a:xfrm>
                    <a:off x="0" y="0"/>
                    <a:ext cx="3096914" cy="309691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FF"/>
                      </a:gs>
                      <a:gs pos="34489">
                        <a:srgbClr val="FFFFFF"/>
                      </a:gs>
                      <a:gs pos="65709">
                        <a:srgbClr val="FFFFFF"/>
                      </a:gs>
                      <a:gs pos="100000">
                        <a:srgbClr val="747474"/>
                      </a:gs>
                    </a:gsLst>
                    <a:lin ang="540000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sp>
                <p:nvSpPr>
                  <p:cNvPr id="540" name="Oval"/>
                  <p:cNvSpPr/>
                  <p:nvPr/>
                </p:nvSpPr>
                <p:spPr>
                  <a:xfrm>
                    <a:off x="121748" y="1747692"/>
                    <a:ext cx="2853418" cy="619822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</p:grpSp>
            <p:sp>
              <p:nvSpPr>
                <p:cNvPr id="542" name="Circle"/>
                <p:cNvSpPr/>
                <p:nvPr/>
              </p:nvSpPr>
              <p:spPr>
                <a:xfrm flipH="1" rot="10800000">
                  <a:off x="592440" y="592440"/>
                  <a:ext cx="3099110" cy="309911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543" name="Oval"/>
                <p:cNvSpPr/>
                <p:nvPr/>
              </p:nvSpPr>
              <p:spPr>
                <a:xfrm flipH="1" rot="10800000">
                  <a:off x="592440" y="1832084"/>
                  <a:ext cx="3099110" cy="619822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544" name="Earth.png" descr="Earth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602129" y="1602680"/>
                  <a:ext cx="1079731" cy="107863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46" name="Circle"/>
              <p:cNvSpPr/>
              <p:nvPr/>
            </p:nvSpPr>
            <p:spPr>
              <a:xfrm>
                <a:off x="2506119" y="1783483"/>
                <a:ext cx="127001" cy="127001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548" name="Shape"/>
            <p:cNvSpPr/>
            <p:nvPr/>
          </p:nvSpPr>
          <p:spPr>
            <a:xfrm flipH="1">
              <a:off x="1462774" y="1201433"/>
              <a:ext cx="1138786" cy="38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allout"/>
          <p:cNvSpPr/>
          <p:nvPr/>
        </p:nvSpPr>
        <p:spPr>
          <a:xfrm>
            <a:off x="18628165" y="3474428"/>
            <a:ext cx="5333604" cy="4223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45" y="0"/>
                </a:moveTo>
                <a:cubicBezTo>
                  <a:pt x="1403" y="0"/>
                  <a:pt x="1287" y="145"/>
                  <a:pt x="1287" y="325"/>
                </a:cubicBezTo>
                <a:lnTo>
                  <a:pt x="1287" y="10103"/>
                </a:lnTo>
                <a:lnTo>
                  <a:pt x="0" y="10752"/>
                </a:lnTo>
                <a:lnTo>
                  <a:pt x="1287" y="11402"/>
                </a:lnTo>
                <a:lnTo>
                  <a:pt x="1287" y="21275"/>
                </a:lnTo>
                <a:cubicBezTo>
                  <a:pt x="1287" y="21455"/>
                  <a:pt x="1403" y="21600"/>
                  <a:pt x="1545" y="21600"/>
                </a:cubicBezTo>
                <a:lnTo>
                  <a:pt x="21343" y="21600"/>
                </a:lnTo>
                <a:cubicBezTo>
                  <a:pt x="21485" y="21600"/>
                  <a:pt x="21600" y="21455"/>
                  <a:pt x="21600" y="21275"/>
                </a:cubicBezTo>
                <a:lnTo>
                  <a:pt x="21600" y="325"/>
                </a:lnTo>
                <a:cubicBezTo>
                  <a:pt x="21600" y="145"/>
                  <a:pt x="21485" y="0"/>
                  <a:pt x="21343" y="0"/>
                </a:cubicBezTo>
                <a:lnTo>
                  <a:pt x="1545" y="0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2" name="Callout"/>
          <p:cNvSpPr/>
          <p:nvPr/>
        </p:nvSpPr>
        <p:spPr>
          <a:xfrm>
            <a:off x="4575711" y="10414248"/>
            <a:ext cx="19400442" cy="255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1" y="0"/>
                </a:moveTo>
                <a:cubicBezTo>
                  <a:pt x="352" y="0"/>
                  <a:pt x="320" y="240"/>
                  <a:pt x="320" y="536"/>
                </a:cubicBezTo>
                <a:lnTo>
                  <a:pt x="320" y="7577"/>
                </a:lnTo>
                <a:lnTo>
                  <a:pt x="0" y="8649"/>
                </a:lnTo>
                <a:lnTo>
                  <a:pt x="320" y="9721"/>
                </a:lnTo>
                <a:lnTo>
                  <a:pt x="320" y="21064"/>
                </a:lnTo>
                <a:cubicBezTo>
                  <a:pt x="320" y="21360"/>
                  <a:pt x="352" y="21600"/>
                  <a:pt x="391" y="21600"/>
                </a:cubicBezTo>
                <a:lnTo>
                  <a:pt x="21529" y="21600"/>
                </a:lnTo>
                <a:cubicBezTo>
                  <a:pt x="21568" y="21600"/>
                  <a:pt x="21600" y="21360"/>
                  <a:pt x="21600" y="21064"/>
                </a:cubicBezTo>
                <a:lnTo>
                  <a:pt x="21600" y="536"/>
                </a:lnTo>
                <a:cubicBezTo>
                  <a:pt x="21600" y="240"/>
                  <a:pt x="21568" y="0"/>
                  <a:pt x="21529" y="0"/>
                </a:cubicBezTo>
                <a:lnTo>
                  <a:pt x="391" y="0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3" name="Callout"/>
          <p:cNvSpPr/>
          <p:nvPr/>
        </p:nvSpPr>
        <p:spPr>
          <a:xfrm>
            <a:off x="4634975" y="8015821"/>
            <a:ext cx="19367104" cy="1804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4" y="0"/>
                </a:moveTo>
                <a:cubicBezTo>
                  <a:pt x="315" y="0"/>
                  <a:pt x="283" y="340"/>
                  <a:pt x="283" y="760"/>
                </a:cubicBezTo>
                <a:lnTo>
                  <a:pt x="283" y="6803"/>
                </a:lnTo>
                <a:lnTo>
                  <a:pt x="0" y="8323"/>
                </a:lnTo>
                <a:lnTo>
                  <a:pt x="283" y="9843"/>
                </a:lnTo>
                <a:lnTo>
                  <a:pt x="283" y="20840"/>
                </a:lnTo>
                <a:cubicBezTo>
                  <a:pt x="283" y="21260"/>
                  <a:pt x="315" y="21600"/>
                  <a:pt x="354" y="21600"/>
                </a:cubicBezTo>
                <a:lnTo>
                  <a:pt x="21529" y="21600"/>
                </a:lnTo>
                <a:cubicBezTo>
                  <a:pt x="21568" y="21600"/>
                  <a:pt x="21600" y="21260"/>
                  <a:pt x="21600" y="20840"/>
                </a:cubicBezTo>
                <a:lnTo>
                  <a:pt x="21600" y="760"/>
                </a:lnTo>
                <a:cubicBezTo>
                  <a:pt x="21600" y="340"/>
                  <a:pt x="21568" y="0"/>
                  <a:pt x="21529" y="0"/>
                </a:cubicBezTo>
                <a:lnTo>
                  <a:pt x="354" y="0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4" name="Callout"/>
          <p:cNvSpPr/>
          <p:nvPr/>
        </p:nvSpPr>
        <p:spPr>
          <a:xfrm>
            <a:off x="4558249" y="3472358"/>
            <a:ext cx="13914041" cy="4223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72" y="0"/>
                </a:moveTo>
                <a:cubicBezTo>
                  <a:pt x="517" y="0"/>
                  <a:pt x="473" y="145"/>
                  <a:pt x="473" y="325"/>
                </a:cubicBezTo>
                <a:lnTo>
                  <a:pt x="473" y="5752"/>
                </a:lnTo>
                <a:lnTo>
                  <a:pt x="0" y="6401"/>
                </a:lnTo>
                <a:lnTo>
                  <a:pt x="473" y="7050"/>
                </a:lnTo>
                <a:lnTo>
                  <a:pt x="473" y="21275"/>
                </a:lnTo>
                <a:cubicBezTo>
                  <a:pt x="473" y="21455"/>
                  <a:pt x="517" y="21600"/>
                  <a:pt x="572" y="21600"/>
                </a:cubicBezTo>
                <a:lnTo>
                  <a:pt x="21501" y="21600"/>
                </a:lnTo>
                <a:cubicBezTo>
                  <a:pt x="21556" y="21600"/>
                  <a:pt x="21600" y="21455"/>
                  <a:pt x="21600" y="21275"/>
                </a:cubicBezTo>
                <a:lnTo>
                  <a:pt x="21600" y="325"/>
                </a:lnTo>
                <a:cubicBezTo>
                  <a:pt x="21600" y="145"/>
                  <a:pt x="21556" y="0"/>
                  <a:pt x="21501" y="0"/>
                </a:cubicBezTo>
                <a:lnTo>
                  <a:pt x="572" y="0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55" name="Callout"/>
          <p:cNvSpPr/>
          <p:nvPr/>
        </p:nvSpPr>
        <p:spPr>
          <a:xfrm>
            <a:off x="4609049" y="1536862"/>
            <a:ext cx="19367104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4" y="0"/>
                </a:moveTo>
                <a:cubicBezTo>
                  <a:pt x="315" y="0"/>
                  <a:pt x="283" y="484"/>
                  <a:pt x="283" y="1080"/>
                </a:cubicBezTo>
                <a:lnTo>
                  <a:pt x="283" y="8640"/>
                </a:lnTo>
                <a:lnTo>
                  <a:pt x="0" y="10800"/>
                </a:lnTo>
                <a:lnTo>
                  <a:pt x="283" y="12960"/>
                </a:lnTo>
                <a:lnTo>
                  <a:pt x="283" y="20520"/>
                </a:lnTo>
                <a:cubicBezTo>
                  <a:pt x="283" y="21116"/>
                  <a:pt x="315" y="21600"/>
                  <a:pt x="354" y="21600"/>
                </a:cubicBezTo>
                <a:lnTo>
                  <a:pt x="21529" y="21600"/>
                </a:lnTo>
                <a:cubicBezTo>
                  <a:pt x="21568" y="21600"/>
                  <a:pt x="21600" y="21116"/>
                  <a:pt x="21600" y="20520"/>
                </a:cubicBezTo>
                <a:lnTo>
                  <a:pt x="21600" y="1080"/>
                </a:lnTo>
                <a:cubicBezTo>
                  <a:pt x="21600" y="484"/>
                  <a:pt x="21568" y="0"/>
                  <a:pt x="21529" y="0"/>
                </a:cubicBezTo>
                <a:lnTo>
                  <a:pt x="354" y="0"/>
                </a:lnTo>
                <a:close/>
              </a:path>
            </a:pathLst>
          </a:custGeom>
          <a:solidFill>
            <a:srgbClr val="D5D5D5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559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556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57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8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grpSp>
        <p:nvGrpSpPr>
          <p:cNvPr id="562" name="Group"/>
          <p:cNvGrpSpPr/>
          <p:nvPr/>
        </p:nvGrpSpPr>
        <p:grpSpPr>
          <a:xfrm>
            <a:off x="232450" y="1343069"/>
            <a:ext cx="3175001" cy="2114136"/>
            <a:chOff x="0" y="0"/>
            <a:chExt cx="3174999" cy="2114134"/>
          </a:xfrm>
        </p:grpSpPr>
        <p:pic>
          <p:nvPicPr>
            <p:cNvPr id="560" name="Screenshot 2025-03-01 alle 17.34.47.png" descr="Screenshot 2025-03-01 alle 17.34.4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80" t="0" r="1218" b="4853"/>
            <a:stretch>
              <a:fillRect/>
            </a:stretch>
          </p:blipFill>
          <p:spPr>
            <a:xfrm>
              <a:off x="0" y="0"/>
              <a:ext cx="3175000" cy="1788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1" name="data count/pixel"/>
            <p:cNvSpPr txBox="1"/>
            <p:nvPr/>
          </p:nvSpPr>
          <p:spPr>
            <a:xfrm>
              <a:off x="671830" y="1775467"/>
              <a:ext cx="1831341" cy="338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data count/pixel</a:t>
              </a:r>
            </a:p>
          </p:txBody>
        </p:sp>
      </p:grpSp>
      <p:grpSp>
        <p:nvGrpSpPr>
          <p:cNvPr id="565" name="Group"/>
          <p:cNvGrpSpPr/>
          <p:nvPr/>
        </p:nvGrpSpPr>
        <p:grpSpPr>
          <a:xfrm>
            <a:off x="232450" y="3903878"/>
            <a:ext cx="3134544" cy="2080600"/>
            <a:chOff x="0" y="0"/>
            <a:chExt cx="3134542" cy="2080599"/>
          </a:xfrm>
        </p:grpSpPr>
        <p:pic>
          <p:nvPicPr>
            <p:cNvPr id="563" name="Screenshot 2025-03-01 alle 17.35.14.png" descr="Screenshot 2025-03-01 alle 17.35.1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822" t="0" r="0" b="3725"/>
            <a:stretch>
              <a:fillRect/>
            </a:stretch>
          </p:blipFill>
          <p:spPr>
            <a:xfrm>
              <a:off x="0" y="0"/>
              <a:ext cx="3134543" cy="17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4" name="isotropy count/pixel"/>
            <p:cNvSpPr txBox="1"/>
            <p:nvPr/>
          </p:nvSpPr>
          <p:spPr>
            <a:xfrm>
              <a:off x="461578" y="1741932"/>
              <a:ext cx="2211494" cy="338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6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i="1">
                  <a:latin typeface="Montserrat Regular"/>
                  <a:ea typeface="Montserrat Regular"/>
                  <a:cs typeface="Montserrat Regular"/>
                  <a:sym typeface="Montserrat Regular"/>
                </a:rPr>
                <a:t>isotropy</a:t>
              </a:r>
              <a:r>
                <a:t> count/pixel</a:t>
              </a:r>
            </a:p>
          </p:txBody>
        </p:sp>
      </p:grpSp>
      <p:grpSp>
        <p:nvGrpSpPr>
          <p:cNvPr id="568" name="Group"/>
          <p:cNvGrpSpPr/>
          <p:nvPr/>
        </p:nvGrpSpPr>
        <p:grpSpPr>
          <a:xfrm>
            <a:off x="232450" y="7790012"/>
            <a:ext cx="3175001" cy="2078946"/>
            <a:chOff x="0" y="0"/>
            <a:chExt cx="3175000" cy="2078945"/>
          </a:xfrm>
        </p:grpSpPr>
        <p:pic>
          <p:nvPicPr>
            <p:cNvPr id="566" name="Screenshot 2025-03-01 alle 17.35.32.png" descr="Screenshot 2025-03-01 alle 17.35.3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844" t="1339" r="844" b="5129"/>
            <a:stretch>
              <a:fillRect/>
            </a:stretch>
          </p:blipFill>
          <p:spPr>
            <a:xfrm>
              <a:off x="0" y="0"/>
              <a:ext cx="3175000" cy="17524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7" name="relative intensity"/>
            <p:cNvSpPr txBox="1"/>
            <p:nvPr/>
          </p:nvSpPr>
          <p:spPr>
            <a:xfrm>
              <a:off x="651193" y="1740278"/>
              <a:ext cx="1872616" cy="338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relative intensity</a:t>
              </a:r>
            </a:p>
          </p:txBody>
        </p:sp>
      </p:grpSp>
      <p:grpSp>
        <p:nvGrpSpPr>
          <p:cNvPr id="571" name="Group"/>
          <p:cNvGrpSpPr/>
          <p:nvPr/>
        </p:nvGrpSpPr>
        <p:grpSpPr>
          <a:xfrm>
            <a:off x="232450" y="10642691"/>
            <a:ext cx="3175001" cy="2102208"/>
            <a:chOff x="0" y="0"/>
            <a:chExt cx="3175000" cy="2102206"/>
          </a:xfrm>
        </p:grpSpPr>
        <p:pic>
          <p:nvPicPr>
            <p:cNvPr id="569" name="Screenshot 2025-03-01 alle 17.35.54.png" descr="Screenshot 2025-03-01 alle 17.35.5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87" t="531" r="787" b="4700"/>
            <a:stretch>
              <a:fillRect/>
            </a:stretch>
          </p:blipFill>
          <p:spPr>
            <a:xfrm>
              <a:off x="0" y="0"/>
              <a:ext cx="3175000" cy="1776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0" name="significance"/>
            <p:cNvSpPr txBox="1"/>
            <p:nvPr/>
          </p:nvSpPr>
          <p:spPr>
            <a:xfrm>
              <a:off x="886882" y="1763539"/>
              <a:ext cx="1401234" cy="338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significance</a:t>
              </a:r>
            </a:p>
          </p:txBody>
        </p:sp>
      </p:grpSp>
      <p:sp>
        <p:nvSpPr>
          <p:cNvPr id="572" name="Slide Number"/>
          <p:cNvSpPr txBox="1"/>
          <p:nvPr>
            <p:ph type="sldNum" sz="quarter" idx="4294967295"/>
          </p:nvPr>
        </p:nvSpPr>
        <p:spPr>
          <a:xfrm>
            <a:off x="23851366" y="13233866"/>
            <a:ext cx="35699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73" name="Equation"/>
          <p:cNvSpPr txBox="1"/>
          <p:nvPr/>
        </p:nvSpPr>
        <p:spPr>
          <a:xfrm>
            <a:off x="3070385" y="1225406"/>
            <a:ext cx="426368" cy="4626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4000"/>
          </a:p>
        </p:txBody>
      </p:sp>
      <p:sp>
        <p:nvSpPr>
          <p:cNvPr id="574" name="Equation"/>
          <p:cNvSpPr txBox="1"/>
          <p:nvPr/>
        </p:nvSpPr>
        <p:spPr>
          <a:xfrm>
            <a:off x="2908856" y="3695849"/>
            <a:ext cx="749426" cy="4931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000"/>
          </a:p>
        </p:txBody>
      </p:sp>
      <p:sp>
        <p:nvSpPr>
          <p:cNvPr id="575" name="Equation"/>
          <p:cNvSpPr txBox="1"/>
          <p:nvPr/>
        </p:nvSpPr>
        <p:spPr>
          <a:xfrm>
            <a:off x="2390244" y="7379598"/>
            <a:ext cx="1558286" cy="474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4000"/>
          </a:p>
        </p:txBody>
      </p:sp>
      <p:sp>
        <p:nvSpPr>
          <p:cNvPr id="576" name="Equation"/>
          <p:cNvSpPr txBox="1"/>
          <p:nvPr/>
        </p:nvSpPr>
        <p:spPr>
          <a:xfrm>
            <a:off x="3035959" y="10305546"/>
            <a:ext cx="266856" cy="35550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4000"/>
          </a:p>
        </p:txBody>
      </p:sp>
      <p:sp>
        <p:nvSpPr>
          <p:cNvPr id="577" name="Build a binned data map using the equatorial coordinates of the events"/>
          <p:cNvSpPr txBox="1"/>
          <p:nvPr/>
        </p:nvSpPr>
        <p:spPr>
          <a:xfrm>
            <a:off x="4979544" y="1898812"/>
            <a:ext cx="13982260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9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Build a binned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data map</a:t>
            </a:r>
            <a:r>
              <a:t> using the equatorial coordinates of the events</a:t>
            </a:r>
          </a:p>
        </p:txBody>
      </p:sp>
      <p:sp>
        <p:nvSpPr>
          <p:cNvPr id="578" name="Construct a reference map by integrating acceptance over 24 hours"/>
          <p:cNvSpPr txBox="1"/>
          <p:nvPr/>
        </p:nvSpPr>
        <p:spPr>
          <a:xfrm>
            <a:off x="4931945" y="3841135"/>
            <a:ext cx="1335376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9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Construct a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reference map</a:t>
            </a:r>
            <a:r>
              <a:t> by integrating acceptance over 24 hours</a:t>
            </a:r>
          </a:p>
        </p:txBody>
      </p:sp>
      <p:sp>
        <p:nvSpPr>
          <p:cNvPr id="579" name="Calculate relative differences between data and reference with significance"/>
          <p:cNvSpPr txBox="1"/>
          <p:nvPr/>
        </p:nvSpPr>
        <p:spPr>
          <a:xfrm>
            <a:off x="5187655" y="8214805"/>
            <a:ext cx="8295054" cy="122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Calculate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relative differences</a:t>
            </a:r>
            <a:r>
              <a:t> between data and reference with significance</a:t>
            </a:r>
          </a:p>
        </p:txBody>
      </p:sp>
      <p:sp>
        <p:nvSpPr>
          <p:cNvPr id="580" name="Calculate statistical significance for each pixel"/>
          <p:cNvSpPr txBox="1"/>
          <p:nvPr/>
        </p:nvSpPr>
        <p:spPr>
          <a:xfrm>
            <a:off x="5288886" y="10833428"/>
            <a:ext cx="5926267" cy="122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Calculate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statistical significance</a:t>
            </a:r>
            <a:r>
              <a:t> for each pixel</a:t>
            </a:r>
          </a:p>
        </p:txBody>
      </p:sp>
      <p:sp>
        <p:nvSpPr>
          <p:cNvPr id="581" name="Equation"/>
          <p:cNvSpPr txBox="1"/>
          <p:nvPr/>
        </p:nvSpPr>
        <p:spPr>
          <a:xfrm>
            <a:off x="10843317" y="4945258"/>
            <a:ext cx="2839777" cy="39471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500">
              <a:solidFill>
                <a:srgbClr val="5E5E5E"/>
              </a:solidFill>
            </a:endParaRPr>
          </a:p>
        </p:txBody>
      </p:sp>
      <p:sp>
        <p:nvSpPr>
          <p:cNvPr id="582" name="Equation"/>
          <p:cNvSpPr txBox="1"/>
          <p:nvPr/>
        </p:nvSpPr>
        <p:spPr>
          <a:xfrm>
            <a:off x="14351184" y="4907639"/>
            <a:ext cx="3102286" cy="39471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θ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sup>
                  </m:sSup>
                  <m:r>
                    <a:rPr xmlns:a="http://schemas.openxmlformats.org/drawingml/2006/main" sz="35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500">
              <a:solidFill>
                <a:srgbClr val="5E5E5E"/>
              </a:solidFill>
            </a:endParaRPr>
          </a:p>
        </p:txBody>
      </p:sp>
      <p:sp>
        <p:nvSpPr>
          <p:cNvPr id="583" name="Time-scrambling"/>
          <p:cNvSpPr txBox="1"/>
          <p:nvPr/>
        </p:nvSpPr>
        <p:spPr>
          <a:xfrm>
            <a:off x="5475183" y="4873121"/>
            <a:ext cx="293687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Time-scrambling</a:t>
            </a:r>
          </a:p>
        </p:txBody>
      </p:sp>
      <p:sp>
        <p:nvSpPr>
          <p:cNvPr id="584" name="Likelihood (Ahlers+, 2016)"/>
          <p:cNvSpPr txBox="1"/>
          <p:nvPr/>
        </p:nvSpPr>
        <p:spPr>
          <a:xfrm>
            <a:off x="5507566" y="6248400"/>
            <a:ext cx="432022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Likelihood (Ahlers+, 2016)</a:t>
            </a:r>
          </a:p>
        </p:txBody>
      </p:sp>
      <p:sp>
        <p:nvSpPr>
          <p:cNvPr id="585" name="Equation"/>
          <p:cNvSpPr txBox="1"/>
          <p:nvPr/>
        </p:nvSpPr>
        <p:spPr>
          <a:xfrm>
            <a:off x="19113743" y="8607163"/>
            <a:ext cx="4628421" cy="8959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29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e>
                          <m:r>
                            <a:rPr xmlns:a="http://schemas.openxmlformats.org/drawingml/2006/main" sz="29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e>
                          <m:r>
                            <a:rPr xmlns:a="http://schemas.openxmlformats.org/drawingml/2006/main" sz="29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α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29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e>
                          <m:r>
                            <a:rPr xmlns:a="http://schemas.openxmlformats.org/drawingml/2006/main" sz="29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xmlns:a="http://schemas.openxmlformats.org/drawingml/2006/main" sz="29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den>
                  </m:f>
                </m:oMath>
              </m:oMathPara>
            </a14:m>
            <a:endParaRPr sz="2900">
              <a:solidFill>
                <a:srgbClr val="5E5E5E"/>
              </a:solidFill>
            </a:endParaRPr>
          </a:p>
        </p:txBody>
      </p:sp>
      <p:sp>
        <p:nvSpPr>
          <p:cNvPr id="586" name="Equation"/>
          <p:cNvSpPr txBox="1"/>
          <p:nvPr/>
        </p:nvSpPr>
        <p:spPr>
          <a:xfrm>
            <a:off x="13562403" y="10737228"/>
            <a:ext cx="10372290" cy="14766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2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  <m:sub>
                      <m:r>
                        <a:rPr xmlns:a="http://schemas.openxmlformats.org/drawingml/2006/main" sz="2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27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rad>
                    <m:radPr>
                      <m:ctrlPr>
                        <a:rPr xmlns:a="http://schemas.openxmlformats.org/drawingml/2006/main" sz="2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r>
                        <a:rPr xmlns:a="http://schemas.openxmlformats.org/drawingml/2006/main" sz="27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e>
                  </m:rad>
                  <m:sSup>
                    <m:e>
                      <m:d>
                        <m:dPr>
                          <m:ctrlPr>
                            <a:rPr xmlns:a="http://schemas.openxmlformats.org/drawingml/2006/main" sz="2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{"/>
                          <m:endChr m:val="}"/>
                        </m:dPr>
                        <m:e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xmlns:a="http://schemas.openxmlformats.org/drawingml/2006/main" sz="2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egChr m:val="["/>
                              <m:endChr m:val="]"/>
                            </m:dPr>
                            <m:e>
                              <m:f>
                                <m:fPr>
                                  <m:ctrlPr>
                                    <a:rPr xmlns:a="http://schemas.openxmlformats.org/drawingml/2006/main" sz="27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  <m:type m:val="bar"/>
                                </m:fPr>
                                <m:num>
                                  <m:r>
                                    <a:rPr xmlns:a="http://schemas.openxmlformats.org/drawingml/2006/main" sz="27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xmlns:a="http://schemas.openxmlformats.org/drawingml/2006/main" sz="27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num>
                                <m:den>
                                  <m:r>
                                    <a:rPr xmlns:a="http://schemas.openxmlformats.org/drawingml/2006/main" sz="27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  <m:t>α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xmlns:a="http://schemas.openxmlformats.org/drawingml/2006/main" sz="27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xmlns:a="http://schemas.openxmlformats.org/drawingml/2006/main" sz="27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  <m:type m:val="bar"/>
                                    </m:fPr>
                                    <m:num>
                                      <m:sSub>
                                        <m:e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b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e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b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e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b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  <m:r>
                            <a:rPr xmlns:a="http://schemas.openxmlformats.org/drawingml/2006/main" sz="2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xmlns:a="http://schemas.openxmlformats.org/drawingml/2006/main" sz="2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d>
                            <m:dPr>
                              <m:ctrlP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begChr m:val="["/>
                              <m:endChr m:val="]"/>
                            </m:dPr>
                            <m:e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xmlns:a="http://schemas.openxmlformats.org/drawingml/2006/main" sz="2700" i="1">
                                  <a:solidFill>
                                    <a:srgbClr val="5E5E5E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xmlns:a="http://schemas.openxmlformats.org/drawingml/2006/main" sz="2700" i="1">
                                      <a:solidFill>
                                        <a:srgbClr val="5E5E5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xmlns:a="http://schemas.openxmlformats.org/drawingml/2006/main" sz="27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  <m:type m:val="bar"/>
                                    </m:fPr>
                                    <m:num>
                                      <m:sSub>
                                        <m:e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b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e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b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r>
                                        <a:rPr xmlns:a="http://schemas.openxmlformats.org/drawingml/2006/main" sz="2700" i="1">
                                          <a:solidFill>
                                            <a:srgbClr val="5E5E5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e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N</m:t>
                                          </m:r>
                                        </m:e>
                                        <m:sub>
                                          <m:r>
                                            <a:rPr xmlns:a="http://schemas.openxmlformats.org/drawingml/2006/main" sz="2700" i="1">
                                              <a:solidFill>
                                                <a:srgbClr val="5E5E5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d>
                    </m:e>
                    <m:sup>
                      <m:f>
                        <m:fPr>
                          <m:ctrlPr>
                            <a:rPr xmlns:a="http://schemas.openxmlformats.org/drawingml/2006/main" sz="2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lin"/>
                        </m:fPr>
                        <m:num>
                          <m:r>
                            <a:rPr xmlns:a="http://schemas.openxmlformats.org/drawingml/2006/main" sz="2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xmlns:a="http://schemas.openxmlformats.org/drawingml/2006/main" sz="27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sup>
                  </m:sSup>
                </m:oMath>
              </m:oMathPara>
            </a14:m>
            <a:endParaRPr sz="2700">
              <a:solidFill>
                <a:srgbClr val="5E5E5E"/>
              </a:solidFill>
            </a:endParaRPr>
          </a:p>
        </p:txBody>
      </p:sp>
      <p:sp>
        <p:nvSpPr>
          <p:cNvPr id="587" name="Correlate pixels to increase sensitivity to different angular scales…"/>
          <p:cNvSpPr txBox="1"/>
          <p:nvPr/>
        </p:nvSpPr>
        <p:spPr>
          <a:xfrm>
            <a:off x="18932149" y="4313858"/>
            <a:ext cx="5027515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Correlate pixels to increase sensitivity to different angular scales</a:t>
            </a:r>
          </a:p>
          <a:p>
            <a:pPr>
              <a:lnSpc>
                <a:spcPct val="14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(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smoothing</a:t>
            </a:r>
            <a:r>
              <a:t>)</a:t>
            </a:r>
          </a:p>
        </p:txBody>
      </p:sp>
      <p:sp>
        <p:nvSpPr>
          <p:cNvPr id="588" name="how to measure anisotropy"/>
          <p:cNvSpPr txBox="1"/>
          <p:nvPr/>
        </p:nvSpPr>
        <p:spPr>
          <a:xfrm>
            <a:off x="10312247" y="640"/>
            <a:ext cx="13654533" cy="133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pPr/>
            <a:r>
              <a:t>how to measure anisotropy</a:t>
            </a:r>
          </a:p>
        </p:txBody>
      </p:sp>
      <p:sp>
        <p:nvSpPr>
          <p:cNvPr id="589" name="Equation"/>
          <p:cNvSpPr txBox="1"/>
          <p:nvPr/>
        </p:nvSpPr>
        <p:spPr>
          <a:xfrm>
            <a:off x="13286235" y="6016314"/>
            <a:ext cx="4115302" cy="94853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2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λ</m:t>
                  </m:r>
                  <m:r>
                    <a:rPr xmlns:a="http://schemas.openxmlformats.org/drawingml/2006/main" sz="32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cr m:val="script"/>
                        </m:rP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cr m:val="script"/>
                        </m:rP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cr m:val="script"/>
                        </m:rP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m:rPr>
                          <m:scr m:val="script"/>
                        </m:rP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p>
                        <m:e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e>
                          <m:r>
                            <m:rPr>
                              <m:scr m:val="script"/>
                            </m:rP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e>
                          <m:r>
                            <m:rPr>
                              <m:scr m:val="script"/>
                            </m:rP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p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xmlns:a="http://schemas.openxmlformats.org/drawingml/2006/main" sz="3200" i="1">
                              <a:solidFill>
                                <a:srgbClr val="5E5E5E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xmlns:a="http://schemas.openxmlformats.org/drawingml/2006/main" sz="32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den>
                  </m:f>
                </m:oMath>
              </m:oMathPara>
            </a14:m>
            <a:endParaRPr sz="3200">
              <a:solidFill>
                <a:srgbClr val="5E5E5E"/>
              </a:solidFill>
            </a:endParaRPr>
          </a:p>
        </p:txBody>
      </p:sp>
      <p:sp>
        <p:nvSpPr>
          <p:cNvPr id="590" name="Li and Ma (1993)"/>
          <p:cNvSpPr txBox="1"/>
          <p:nvPr/>
        </p:nvSpPr>
        <p:spPr>
          <a:xfrm>
            <a:off x="21226623" y="12480511"/>
            <a:ext cx="275113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Li and Ma (1993)</a:t>
            </a:r>
          </a:p>
        </p:txBody>
      </p:sp>
      <p:sp>
        <p:nvSpPr>
          <p:cNvPr id="591" name="1"/>
          <p:cNvSpPr txBox="1"/>
          <p:nvPr/>
        </p:nvSpPr>
        <p:spPr>
          <a:xfrm>
            <a:off x="170529" y="-11602"/>
            <a:ext cx="75133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92" name="&quot;Due to the small size of the anisotropies,…"/>
          <p:cNvSpPr txBox="1"/>
          <p:nvPr/>
        </p:nvSpPr>
        <p:spPr>
          <a:xfrm>
            <a:off x="3547067" y="83190"/>
            <a:ext cx="617626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i="1" sz="2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"Due to the small size of the anisotropies,</a:t>
            </a:r>
          </a:p>
          <a:p>
            <a:pPr algn="r">
              <a:defRPr i="1" sz="2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quantitative studies require careful separation</a:t>
            </a:r>
          </a:p>
          <a:p>
            <a:pPr algn="r">
              <a:defRPr i="1" sz="2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of detector effects from the observations."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594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595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6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grpSp>
        <p:nvGrpSpPr>
          <p:cNvPr id="600" name="Group"/>
          <p:cNvGrpSpPr/>
          <p:nvPr/>
        </p:nvGrpSpPr>
        <p:grpSpPr>
          <a:xfrm>
            <a:off x="232450" y="1343069"/>
            <a:ext cx="3175001" cy="2114136"/>
            <a:chOff x="0" y="0"/>
            <a:chExt cx="3174999" cy="2114134"/>
          </a:xfrm>
        </p:grpSpPr>
        <p:pic>
          <p:nvPicPr>
            <p:cNvPr id="598" name="Screenshot 2025-03-01 alle 17.34.47.png" descr="Screenshot 2025-03-01 alle 17.34.4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80" t="0" r="1218" b="4853"/>
            <a:stretch>
              <a:fillRect/>
            </a:stretch>
          </p:blipFill>
          <p:spPr>
            <a:xfrm>
              <a:off x="0" y="0"/>
              <a:ext cx="3175000" cy="1788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9" name="data count/pixel"/>
            <p:cNvSpPr txBox="1"/>
            <p:nvPr/>
          </p:nvSpPr>
          <p:spPr>
            <a:xfrm>
              <a:off x="671830" y="1775467"/>
              <a:ext cx="1831341" cy="338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data count/pixel</a:t>
              </a:r>
            </a:p>
          </p:txBody>
        </p:sp>
      </p:grpSp>
      <p:grpSp>
        <p:nvGrpSpPr>
          <p:cNvPr id="603" name="Group"/>
          <p:cNvGrpSpPr/>
          <p:nvPr/>
        </p:nvGrpSpPr>
        <p:grpSpPr>
          <a:xfrm>
            <a:off x="232450" y="3903878"/>
            <a:ext cx="3134544" cy="2080600"/>
            <a:chOff x="0" y="0"/>
            <a:chExt cx="3134542" cy="2080599"/>
          </a:xfrm>
        </p:grpSpPr>
        <p:pic>
          <p:nvPicPr>
            <p:cNvPr id="601" name="Screenshot 2025-03-01 alle 17.35.14.png" descr="Screenshot 2025-03-01 alle 17.35.1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822" t="0" r="0" b="3725"/>
            <a:stretch>
              <a:fillRect/>
            </a:stretch>
          </p:blipFill>
          <p:spPr>
            <a:xfrm>
              <a:off x="0" y="0"/>
              <a:ext cx="3134543" cy="175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2" name="isotropy count/pixel"/>
            <p:cNvSpPr txBox="1"/>
            <p:nvPr/>
          </p:nvSpPr>
          <p:spPr>
            <a:xfrm>
              <a:off x="461578" y="1741932"/>
              <a:ext cx="2211494" cy="338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16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i="1">
                  <a:latin typeface="Montserrat Regular"/>
                  <a:ea typeface="Montserrat Regular"/>
                  <a:cs typeface="Montserrat Regular"/>
                  <a:sym typeface="Montserrat Regular"/>
                </a:rPr>
                <a:t>isotropy</a:t>
              </a:r>
              <a:r>
                <a:t> count/pixel</a:t>
              </a:r>
            </a:p>
          </p:txBody>
        </p:sp>
      </p:grpSp>
      <p:grpSp>
        <p:nvGrpSpPr>
          <p:cNvPr id="606" name="Group"/>
          <p:cNvGrpSpPr/>
          <p:nvPr/>
        </p:nvGrpSpPr>
        <p:grpSpPr>
          <a:xfrm>
            <a:off x="232450" y="7790012"/>
            <a:ext cx="3175001" cy="2078946"/>
            <a:chOff x="0" y="0"/>
            <a:chExt cx="3175000" cy="2078945"/>
          </a:xfrm>
        </p:grpSpPr>
        <p:pic>
          <p:nvPicPr>
            <p:cNvPr id="604" name="Screenshot 2025-03-01 alle 17.35.32.png" descr="Screenshot 2025-03-01 alle 17.35.3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844" t="1339" r="844" b="5129"/>
            <a:stretch>
              <a:fillRect/>
            </a:stretch>
          </p:blipFill>
          <p:spPr>
            <a:xfrm>
              <a:off x="0" y="0"/>
              <a:ext cx="3175000" cy="17524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5" name="relative intensity"/>
            <p:cNvSpPr txBox="1"/>
            <p:nvPr/>
          </p:nvSpPr>
          <p:spPr>
            <a:xfrm>
              <a:off x="651193" y="1740278"/>
              <a:ext cx="1872616" cy="338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relative intensity</a:t>
              </a:r>
            </a:p>
          </p:txBody>
        </p:sp>
      </p:grpSp>
      <p:grpSp>
        <p:nvGrpSpPr>
          <p:cNvPr id="609" name="Group"/>
          <p:cNvGrpSpPr/>
          <p:nvPr/>
        </p:nvGrpSpPr>
        <p:grpSpPr>
          <a:xfrm>
            <a:off x="232450" y="10642691"/>
            <a:ext cx="3175001" cy="2102208"/>
            <a:chOff x="0" y="0"/>
            <a:chExt cx="3175000" cy="2102206"/>
          </a:xfrm>
        </p:grpSpPr>
        <p:pic>
          <p:nvPicPr>
            <p:cNvPr id="607" name="Screenshot 2025-03-01 alle 17.35.54.png" descr="Screenshot 2025-03-01 alle 17.35.5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87" t="531" r="787" b="4700"/>
            <a:stretch>
              <a:fillRect/>
            </a:stretch>
          </p:blipFill>
          <p:spPr>
            <a:xfrm>
              <a:off x="0" y="0"/>
              <a:ext cx="3175000" cy="1776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8" name="significance"/>
            <p:cNvSpPr txBox="1"/>
            <p:nvPr/>
          </p:nvSpPr>
          <p:spPr>
            <a:xfrm>
              <a:off x="886882" y="1763539"/>
              <a:ext cx="1401234" cy="338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significance</a:t>
              </a:r>
            </a:p>
          </p:txBody>
        </p:sp>
      </p:grpSp>
      <p:sp>
        <p:nvSpPr>
          <p:cNvPr id="610" name="Slide Number"/>
          <p:cNvSpPr txBox="1"/>
          <p:nvPr>
            <p:ph type="sldNum" sz="quarter" idx="4294967295"/>
          </p:nvPr>
        </p:nvSpPr>
        <p:spPr>
          <a:xfrm>
            <a:off x="23854605" y="13233866"/>
            <a:ext cx="350521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11" name="Equation"/>
          <p:cNvSpPr txBox="1"/>
          <p:nvPr/>
        </p:nvSpPr>
        <p:spPr>
          <a:xfrm>
            <a:off x="3070385" y="1225406"/>
            <a:ext cx="426368" cy="46269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4000"/>
          </a:p>
        </p:txBody>
      </p:sp>
      <p:sp>
        <p:nvSpPr>
          <p:cNvPr id="612" name="Equation"/>
          <p:cNvSpPr txBox="1"/>
          <p:nvPr/>
        </p:nvSpPr>
        <p:spPr>
          <a:xfrm>
            <a:off x="2908856" y="3695849"/>
            <a:ext cx="749426" cy="49317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⟨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⟩</m:t>
                  </m:r>
                </m:oMath>
              </m:oMathPara>
            </a14:m>
            <a:endParaRPr sz="4000"/>
          </a:p>
        </p:txBody>
      </p:sp>
      <p:sp>
        <p:nvSpPr>
          <p:cNvPr id="613" name="Equation"/>
          <p:cNvSpPr txBox="1"/>
          <p:nvPr/>
        </p:nvSpPr>
        <p:spPr>
          <a:xfrm>
            <a:off x="2390244" y="7379598"/>
            <a:ext cx="1558286" cy="4743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I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4000"/>
          </a:p>
        </p:txBody>
      </p:sp>
      <p:sp>
        <p:nvSpPr>
          <p:cNvPr id="614" name="Equation"/>
          <p:cNvSpPr txBox="1"/>
          <p:nvPr/>
        </p:nvSpPr>
        <p:spPr>
          <a:xfrm>
            <a:off x="3035959" y="10305546"/>
            <a:ext cx="266856" cy="35550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4000"/>
          </a:p>
        </p:txBody>
      </p:sp>
      <p:sp>
        <p:nvSpPr>
          <p:cNvPr id="615" name="consequences of measuring anisotropy"/>
          <p:cNvSpPr txBox="1"/>
          <p:nvPr/>
        </p:nvSpPr>
        <p:spPr>
          <a:xfrm>
            <a:off x="4285334" y="640"/>
            <a:ext cx="19681445" cy="133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80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pPr/>
            <a:r>
              <a:t>consequences of measuring anisotropy</a:t>
            </a:r>
          </a:p>
        </p:txBody>
      </p:sp>
      <p:grpSp>
        <p:nvGrpSpPr>
          <p:cNvPr id="630" name="Group"/>
          <p:cNvGrpSpPr/>
          <p:nvPr/>
        </p:nvGrpSpPr>
        <p:grpSpPr>
          <a:xfrm>
            <a:off x="8865650" y="4558597"/>
            <a:ext cx="14383148" cy="8541941"/>
            <a:chOff x="-773906" y="0"/>
            <a:chExt cx="14383146" cy="8541940"/>
          </a:xfrm>
        </p:grpSpPr>
        <p:sp>
          <p:nvSpPr>
            <p:cNvPr id="616" name="Callout"/>
            <p:cNvSpPr/>
            <p:nvPr/>
          </p:nvSpPr>
          <p:spPr>
            <a:xfrm>
              <a:off x="-773907" y="0"/>
              <a:ext cx="14383148" cy="854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8" y="0"/>
                  </a:moveTo>
                  <a:cubicBezTo>
                    <a:pt x="1205" y="0"/>
                    <a:pt x="1162" y="72"/>
                    <a:pt x="1162" y="161"/>
                  </a:cubicBezTo>
                  <a:lnTo>
                    <a:pt x="1162" y="9700"/>
                  </a:lnTo>
                  <a:lnTo>
                    <a:pt x="0" y="10418"/>
                  </a:lnTo>
                  <a:lnTo>
                    <a:pt x="1162" y="11137"/>
                  </a:lnTo>
                  <a:lnTo>
                    <a:pt x="1162" y="21439"/>
                  </a:lnTo>
                  <a:cubicBezTo>
                    <a:pt x="1162" y="21528"/>
                    <a:pt x="1205" y="21600"/>
                    <a:pt x="1258" y="21600"/>
                  </a:cubicBezTo>
                  <a:lnTo>
                    <a:pt x="21505" y="21600"/>
                  </a:lnTo>
                  <a:cubicBezTo>
                    <a:pt x="21557" y="21600"/>
                    <a:pt x="21600" y="21528"/>
                    <a:pt x="21600" y="21439"/>
                  </a:cubicBezTo>
                  <a:lnTo>
                    <a:pt x="21600" y="161"/>
                  </a:lnTo>
                  <a:cubicBezTo>
                    <a:pt x="21600" y="72"/>
                    <a:pt x="21557" y="0"/>
                    <a:pt x="21505" y="0"/>
                  </a:cubicBezTo>
                  <a:lnTo>
                    <a:pt x="1258" y="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622" name="Group"/>
            <p:cNvGrpSpPr/>
            <p:nvPr/>
          </p:nvGrpSpPr>
          <p:grpSpPr>
            <a:xfrm>
              <a:off x="1033256" y="688279"/>
              <a:ext cx="5267684" cy="7165383"/>
              <a:chOff x="0" y="0"/>
              <a:chExt cx="5267683" cy="7165383"/>
            </a:xfrm>
          </p:grpSpPr>
          <p:pic>
            <p:nvPicPr>
              <p:cNvPr id="617" name="Screen Shot 2014-08-29 at 7.18.29 AM.png" descr="Screen Shot 2014-08-29 at 7.18.29 AM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7196" r="0" b="0"/>
              <a:stretch>
                <a:fillRect/>
              </a:stretch>
            </p:blipFill>
            <p:spPr>
              <a:xfrm>
                <a:off x="125322" y="3870868"/>
                <a:ext cx="5080001" cy="32945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20" name="Group"/>
              <p:cNvGrpSpPr/>
              <p:nvPr/>
            </p:nvGrpSpPr>
            <p:grpSpPr>
              <a:xfrm>
                <a:off x="0" y="0"/>
                <a:ext cx="5267684" cy="3102796"/>
                <a:chOff x="0" y="0"/>
                <a:chExt cx="5267683" cy="3102795"/>
              </a:xfrm>
            </p:grpSpPr>
            <p:pic>
              <p:nvPicPr>
                <p:cNvPr id="618" name="Screen Shot 2014-08-29 at 7.17.57 AM.png" descr="Screen Shot 2014-08-29 at 7.17.57 AM.pn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0" t="6885" r="0" b="0"/>
                <a:stretch>
                  <a:fillRect/>
                </a:stretch>
              </p:blipFill>
              <p:spPr>
                <a:xfrm>
                  <a:off x="0" y="0"/>
                  <a:ext cx="5257800" cy="31027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19" name="Rectangle"/>
                <p:cNvSpPr/>
                <p:nvPr/>
              </p:nvSpPr>
              <p:spPr>
                <a:xfrm>
                  <a:off x="4859295" y="2495334"/>
                  <a:ext cx="408389" cy="317501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</p:grpSp>
          <p:sp>
            <p:nvSpPr>
              <p:cNvPr id="621" name="Arrow"/>
              <p:cNvSpPr/>
              <p:nvPr/>
            </p:nvSpPr>
            <p:spPr>
              <a:xfrm rot="5400000">
                <a:off x="2354172" y="3044691"/>
                <a:ext cx="571501" cy="843916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623" name="measurement methods eliminate the vertical component of the dipole"/>
            <p:cNvSpPr txBox="1"/>
            <p:nvPr/>
          </p:nvSpPr>
          <p:spPr>
            <a:xfrm>
              <a:off x="6456433" y="1244628"/>
              <a:ext cx="6059071" cy="2225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>
                <a:lnSpc>
                  <a:spcPct val="140000"/>
                </a:lnSpc>
                <a:defRPr sz="36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measurement methods </a:t>
              </a:r>
              <a:r>
                <a:rPr i="1">
                  <a:latin typeface="Montserrat Bold"/>
                  <a:ea typeface="Montserrat Bold"/>
                  <a:cs typeface="Montserrat Bold"/>
                  <a:sym typeface="Montserrat Bold"/>
                </a:rPr>
                <a:t>eliminate</a:t>
              </a:r>
              <a:r>
                <a:rPr i="1">
                  <a:latin typeface="Montserrat Regular"/>
                  <a:ea typeface="Montserrat Regular"/>
                  <a:cs typeface="Montserrat Regular"/>
                  <a:sym typeface="Montserrat Regular"/>
                </a:rPr>
                <a:t> </a:t>
              </a:r>
              <a:r>
                <a:t>the vertical component of the dipole</a:t>
              </a:r>
            </a:p>
          </p:txBody>
        </p:sp>
        <p:sp>
          <p:nvSpPr>
            <p:cNvPr id="624" name="Line"/>
            <p:cNvSpPr/>
            <p:nvPr/>
          </p:nvSpPr>
          <p:spPr>
            <a:xfrm flipH="1" flipV="1">
              <a:off x="2264827" y="1226775"/>
              <a:ext cx="1792235" cy="1418825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625" name="Line"/>
            <p:cNvSpPr/>
            <p:nvPr/>
          </p:nvSpPr>
          <p:spPr>
            <a:xfrm flipH="1" flipV="1">
              <a:off x="2237755" y="2632898"/>
              <a:ext cx="1806607" cy="1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626" name="Line"/>
            <p:cNvSpPr/>
            <p:nvPr/>
          </p:nvSpPr>
          <p:spPr>
            <a:xfrm flipV="1">
              <a:off x="4044361" y="1172399"/>
              <a:ext cx="1" cy="1485900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627" name="Line"/>
            <p:cNvSpPr/>
            <p:nvPr/>
          </p:nvSpPr>
          <p:spPr>
            <a:xfrm flipH="1">
              <a:off x="2237755" y="6028375"/>
              <a:ext cx="1806607" cy="1"/>
            </a:xfrm>
            <a:prstGeom prst="line">
              <a:avLst/>
            </a:prstGeom>
            <a:noFill/>
            <a:ln w="76200" cap="flat">
              <a:solidFill>
                <a:srgbClr val="FFFFFF"/>
              </a:solidFill>
              <a:prstDash val="sysDot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628" name="Rounded Rectangle"/>
            <p:cNvSpPr/>
            <p:nvPr/>
          </p:nvSpPr>
          <p:spPr>
            <a:xfrm>
              <a:off x="6295770" y="5718174"/>
              <a:ext cx="7260174" cy="620403"/>
            </a:xfrm>
            <a:prstGeom prst="roundRect">
              <a:avLst>
                <a:gd name="adj" fmla="val 30706"/>
              </a:avLst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629" name="equatorial component of the dipole"/>
            <p:cNvSpPr txBox="1"/>
            <p:nvPr/>
          </p:nvSpPr>
          <p:spPr>
            <a:xfrm>
              <a:off x="6374556" y="5742625"/>
              <a:ext cx="7102603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equatorial component of the dipole</a:t>
              </a:r>
            </a:p>
          </p:txBody>
        </p:sp>
      </p:grpSp>
      <p:sp>
        <p:nvSpPr>
          <p:cNvPr id="631" name="The data-driven detection acceptance estimation &quot;scrambles the event’s R.A. but not its declination, while keeping the events’ local coordinates constant.&quot;…"/>
          <p:cNvSpPr txBox="1"/>
          <p:nvPr>
            <p:ph type="body" sz="quarter" idx="1"/>
          </p:nvPr>
        </p:nvSpPr>
        <p:spPr>
          <a:xfrm>
            <a:off x="4357639" y="1649313"/>
            <a:ext cx="19536837" cy="25941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60000"/>
              </a:lnSpc>
              <a:spcBef>
                <a:spcPts val="0"/>
              </a:spcBef>
              <a:buSzTx/>
              <a:buNone/>
              <a:defRPr sz="3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The data-driven detection acceptance estimation </a:t>
            </a: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"scrambles the event’s R.A. but not its declination, while keeping the events’ local coordinates constant."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SzTx/>
              <a:buNone/>
              <a:defRPr sz="3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This makes the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relative intensity average on R.A. equal to zero</a:t>
            </a:r>
          </a:p>
        </p:txBody>
      </p:sp>
      <p:sp>
        <p:nvSpPr>
          <p:cNvPr id="632" name="Rectangle"/>
          <p:cNvSpPr/>
          <p:nvPr/>
        </p:nvSpPr>
        <p:spPr>
          <a:xfrm>
            <a:off x="119455" y="971990"/>
            <a:ext cx="3805866" cy="11994547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33" name="2"/>
          <p:cNvSpPr txBox="1"/>
          <p:nvPr/>
        </p:nvSpPr>
        <p:spPr>
          <a:xfrm>
            <a:off x="25749" y="-11602"/>
            <a:ext cx="104089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34" name="3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23879141" y="12646463"/>
            <a:ext cx="3014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636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637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8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640" name="Slide Number"/>
          <p:cNvSpPr txBox="1"/>
          <p:nvPr>
            <p:ph type="sldNum" sz="quarter" idx="4294967295"/>
          </p:nvPr>
        </p:nvSpPr>
        <p:spPr>
          <a:xfrm>
            <a:off x="23846985" y="13233866"/>
            <a:ext cx="365761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41" name="observed anisotropy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observed anisotropy</a:t>
            </a:r>
          </a:p>
        </p:txBody>
      </p:sp>
      <p:grpSp>
        <p:nvGrpSpPr>
          <p:cNvPr id="652" name="Group"/>
          <p:cNvGrpSpPr/>
          <p:nvPr/>
        </p:nvGrpSpPr>
        <p:grpSpPr>
          <a:xfrm>
            <a:off x="21297025" y="4289307"/>
            <a:ext cx="3178846" cy="3178846"/>
            <a:chOff x="0" y="0"/>
            <a:chExt cx="3178845" cy="3178845"/>
          </a:xfrm>
        </p:grpSpPr>
        <p:grpSp>
          <p:nvGrpSpPr>
            <p:cNvPr id="650" name="Group"/>
            <p:cNvGrpSpPr/>
            <p:nvPr/>
          </p:nvGrpSpPr>
          <p:grpSpPr>
            <a:xfrm>
              <a:off x="-1" y="-1"/>
              <a:ext cx="3178847" cy="3178847"/>
              <a:chOff x="0" y="0"/>
              <a:chExt cx="3178845" cy="3178845"/>
            </a:xfrm>
          </p:grpSpPr>
          <p:grpSp>
            <p:nvGrpSpPr>
              <p:cNvPr id="648" name="Group"/>
              <p:cNvGrpSpPr/>
              <p:nvPr/>
            </p:nvGrpSpPr>
            <p:grpSpPr>
              <a:xfrm>
                <a:off x="-1" y="-1"/>
                <a:ext cx="3178847" cy="3178847"/>
                <a:chOff x="0" y="0"/>
                <a:chExt cx="3178845" cy="3178845"/>
              </a:xfrm>
            </p:grpSpPr>
            <p:grpSp>
              <p:nvGrpSpPr>
                <p:cNvPr id="644" name="Group"/>
                <p:cNvGrpSpPr/>
                <p:nvPr/>
              </p:nvGrpSpPr>
              <p:grpSpPr>
                <a:xfrm rot="14220000">
                  <a:off x="440422" y="440422"/>
                  <a:ext cx="2298001" cy="2298001"/>
                  <a:chOff x="0" y="0"/>
                  <a:chExt cx="2297999" cy="2297999"/>
                </a:xfrm>
              </p:grpSpPr>
              <p:sp>
                <p:nvSpPr>
                  <p:cNvPr id="642" name="Circle"/>
                  <p:cNvSpPr/>
                  <p:nvPr/>
                </p:nvSpPr>
                <p:spPr>
                  <a:xfrm>
                    <a:off x="0" y="0"/>
                    <a:ext cx="2298000" cy="229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FF"/>
                      </a:gs>
                      <a:gs pos="34489">
                        <a:srgbClr val="FFFFFF"/>
                      </a:gs>
                      <a:gs pos="65709">
                        <a:srgbClr val="FFFFFF"/>
                      </a:gs>
                      <a:gs pos="100000">
                        <a:srgbClr val="747474"/>
                      </a:gs>
                    </a:gsLst>
                    <a:lin ang="540000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sp>
                <p:nvSpPr>
                  <p:cNvPr id="643" name="Oval"/>
                  <p:cNvSpPr/>
                  <p:nvPr/>
                </p:nvSpPr>
                <p:spPr>
                  <a:xfrm>
                    <a:off x="90340" y="1296838"/>
                    <a:ext cx="2117319" cy="459926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</p:grpSp>
            <p:sp>
              <p:nvSpPr>
                <p:cNvPr id="645" name="Circle"/>
                <p:cNvSpPr/>
                <p:nvPr/>
              </p:nvSpPr>
              <p:spPr>
                <a:xfrm flipH="1" rot="10800000">
                  <a:off x="439608" y="439608"/>
                  <a:ext cx="2299629" cy="2299629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646" name="Oval"/>
                <p:cNvSpPr/>
                <p:nvPr/>
              </p:nvSpPr>
              <p:spPr>
                <a:xfrm flipH="1" rot="10800000">
                  <a:off x="439608" y="1359459"/>
                  <a:ext cx="2299629" cy="459927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647" name="Earth.png" descr="Earth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1188826" y="1189235"/>
                  <a:ext cx="801192" cy="8003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649" name="Circle"/>
              <p:cNvSpPr/>
              <p:nvPr/>
            </p:nvSpPr>
            <p:spPr>
              <a:xfrm>
                <a:off x="1859613" y="1323396"/>
                <a:ext cx="94239" cy="94239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651" name="Shape"/>
            <p:cNvSpPr/>
            <p:nvPr/>
          </p:nvSpPr>
          <p:spPr>
            <a:xfrm flipH="1">
              <a:off x="1085420" y="891498"/>
              <a:ext cx="845013" cy="28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5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46647" y="2171349"/>
            <a:ext cx="1879601" cy="2183030"/>
          </a:xfrm>
          <a:prstGeom prst="rect">
            <a:avLst/>
          </a:prstGeom>
        </p:spPr>
      </p:pic>
      <p:sp>
        <p:nvSpPr>
          <p:cNvPr id="654" name="Energy ~ 1-10 TeV"/>
          <p:cNvSpPr txBox="1"/>
          <p:nvPr/>
        </p:nvSpPr>
        <p:spPr>
          <a:xfrm>
            <a:off x="10980547" y="2061366"/>
            <a:ext cx="242290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/>
            <a:r>
              <a:t>Energy ~ 1-10 TeV</a:t>
            </a:r>
          </a:p>
        </p:txBody>
      </p:sp>
      <p:sp>
        <p:nvSpPr>
          <p:cNvPr id="655" name="Arrow"/>
          <p:cNvSpPr/>
          <p:nvPr/>
        </p:nvSpPr>
        <p:spPr>
          <a:xfrm rot="5400000">
            <a:off x="7443915" y="7140660"/>
            <a:ext cx="9496169" cy="254543"/>
          </a:xfrm>
          <a:prstGeom prst="rightArrow">
            <a:avLst>
              <a:gd name="adj1" fmla="val 56047"/>
              <a:gd name="adj2" fmla="val 108402"/>
            </a:avLst>
          </a:prstGeom>
          <a:gradFill>
            <a:gsLst>
              <a:gs pos="0">
                <a:srgbClr val="0433FF"/>
              </a:gs>
              <a:gs pos="50107">
                <a:srgbClr val="FFFFFF"/>
              </a:gs>
              <a:gs pos="100000">
                <a:srgbClr val="FF2600"/>
              </a:gs>
            </a:gsLst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660" name="Group"/>
          <p:cNvGrpSpPr/>
          <p:nvPr/>
        </p:nvGrpSpPr>
        <p:grpSpPr>
          <a:xfrm>
            <a:off x="13027688" y="3013304"/>
            <a:ext cx="1263702" cy="7951182"/>
            <a:chOff x="0" y="0"/>
            <a:chExt cx="1263700" cy="7951181"/>
          </a:xfrm>
        </p:grpSpPr>
        <p:sp>
          <p:nvSpPr>
            <p:cNvPr id="656" name="2 TeV"/>
            <p:cNvSpPr txBox="1"/>
            <p:nvPr/>
          </p:nvSpPr>
          <p:spPr>
            <a:xfrm>
              <a:off x="11276" y="-1"/>
              <a:ext cx="94823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2 TeV</a:t>
              </a:r>
            </a:p>
          </p:txBody>
        </p:sp>
        <p:sp>
          <p:nvSpPr>
            <p:cNvPr id="657" name="3 TeV"/>
            <p:cNvSpPr txBox="1"/>
            <p:nvPr/>
          </p:nvSpPr>
          <p:spPr>
            <a:xfrm>
              <a:off x="11276" y="2301091"/>
              <a:ext cx="94823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3 TeV</a:t>
              </a:r>
            </a:p>
          </p:txBody>
        </p:sp>
        <p:sp>
          <p:nvSpPr>
            <p:cNvPr id="658" name="4.4 TeV"/>
            <p:cNvSpPr txBox="1"/>
            <p:nvPr/>
          </p:nvSpPr>
          <p:spPr>
            <a:xfrm>
              <a:off x="0" y="4943245"/>
              <a:ext cx="126370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4.4 TeV</a:t>
              </a:r>
            </a:p>
          </p:txBody>
        </p:sp>
        <p:sp>
          <p:nvSpPr>
            <p:cNvPr id="659" name="6.8 TeV"/>
            <p:cNvSpPr txBox="1"/>
            <p:nvPr/>
          </p:nvSpPr>
          <p:spPr>
            <a:xfrm>
              <a:off x="11276" y="7481281"/>
              <a:ext cx="124114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6.8 TeV</a:t>
              </a:r>
            </a:p>
          </p:txBody>
        </p:sp>
      </p:grpSp>
      <p:sp>
        <p:nvSpPr>
          <p:cNvPr id="661" name="HAWC…"/>
          <p:cNvSpPr txBox="1"/>
          <p:nvPr/>
        </p:nvSpPr>
        <p:spPr>
          <a:xfrm>
            <a:off x="21486043" y="10699868"/>
            <a:ext cx="27986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5" invalidUrl="" action="" tgtFrame="" tooltip="" history="1" highlightClick="0" endSnd="0"/>
              </a:rPr>
              <a:t>ApJ 865 57 (2018)</a:t>
            </a:r>
          </a:p>
        </p:txBody>
      </p:sp>
      <p:grpSp>
        <p:nvGrpSpPr>
          <p:cNvPr id="667" name="Group"/>
          <p:cNvGrpSpPr/>
          <p:nvPr/>
        </p:nvGrpSpPr>
        <p:grpSpPr>
          <a:xfrm>
            <a:off x="13462000" y="2021074"/>
            <a:ext cx="10160000" cy="11127720"/>
            <a:chOff x="0" y="0"/>
            <a:chExt cx="10160000" cy="11127719"/>
          </a:xfrm>
        </p:grpSpPr>
        <p:pic>
          <p:nvPicPr>
            <p:cNvPr id="662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244" t="90763" r="7244" b="0"/>
            <a:stretch>
              <a:fillRect/>
            </a:stretch>
          </p:blipFill>
          <p:spPr>
            <a:xfrm>
              <a:off x="0" y="10037550"/>
              <a:ext cx="10160000" cy="1090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285" t="69089" r="50594" b="9523"/>
            <a:stretch>
              <a:fillRect/>
            </a:stretch>
          </p:blipFill>
          <p:spPr>
            <a:xfrm>
              <a:off x="2223293" y="7463109"/>
              <a:ext cx="5715001" cy="25233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285" t="46301" r="50594" b="33196"/>
            <a:stretch>
              <a:fillRect/>
            </a:stretch>
          </p:blipFill>
          <p:spPr>
            <a:xfrm>
              <a:off x="2223293" y="4954723"/>
              <a:ext cx="5715001" cy="2418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285" t="0" r="50594" b="79469"/>
            <a:stretch>
              <a:fillRect/>
            </a:stretch>
          </p:blipFill>
          <p:spPr>
            <a:xfrm>
              <a:off x="2221706" y="0"/>
              <a:ext cx="5715001" cy="2422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285" t="23064" r="50594" b="56202"/>
            <a:stretch>
              <a:fillRect/>
            </a:stretch>
          </p:blipFill>
          <p:spPr>
            <a:xfrm>
              <a:off x="2223293" y="2320509"/>
              <a:ext cx="5715001" cy="2446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8" name="1"/>
          <p:cNvSpPr txBox="1"/>
          <p:nvPr/>
        </p:nvSpPr>
        <p:spPr>
          <a:xfrm>
            <a:off x="170529" y="-11602"/>
            <a:ext cx="75133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67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671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674" name="Slide Number"/>
          <p:cNvSpPr txBox="1"/>
          <p:nvPr>
            <p:ph type="sldNum" sz="quarter" idx="4294967295"/>
          </p:nvPr>
        </p:nvSpPr>
        <p:spPr>
          <a:xfrm>
            <a:off x="23851366" y="13233866"/>
            <a:ext cx="35699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75" name="observed anisotropy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observed anisotropy</a:t>
            </a:r>
          </a:p>
        </p:txBody>
      </p:sp>
      <p:pic>
        <p:nvPicPr>
          <p:cNvPr id="6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998" y="2151240"/>
            <a:ext cx="1905001" cy="2223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7" name="Group"/>
          <p:cNvGrpSpPr/>
          <p:nvPr/>
        </p:nvGrpSpPr>
        <p:grpSpPr>
          <a:xfrm>
            <a:off x="21297025" y="4289307"/>
            <a:ext cx="3178846" cy="3178846"/>
            <a:chOff x="0" y="0"/>
            <a:chExt cx="3178845" cy="3178845"/>
          </a:xfrm>
        </p:grpSpPr>
        <p:grpSp>
          <p:nvGrpSpPr>
            <p:cNvPr id="685" name="Group"/>
            <p:cNvGrpSpPr/>
            <p:nvPr/>
          </p:nvGrpSpPr>
          <p:grpSpPr>
            <a:xfrm>
              <a:off x="-1" y="-1"/>
              <a:ext cx="3178847" cy="3178847"/>
              <a:chOff x="0" y="0"/>
              <a:chExt cx="3178845" cy="3178845"/>
            </a:xfrm>
          </p:grpSpPr>
          <p:grpSp>
            <p:nvGrpSpPr>
              <p:cNvPr id="683" name="Group"/>
              <p:cNvGrpSpPr/>
              <p:nvPr/>
            </p:nvGrpSpPr>
            <p:grpSpPr>
              <a:xfrm>
                <a:off x="-1" y="-1"/>
                <a:ext cx="3178847" cy="3178847"/>
                <a:chOff x="0" y="0"/>
                <a:chExt cx="3178845" cy="3178845"/>
              </a:xfrm>
            </p:grpSpPr>
            <p:grpSp>
              <p:nvGrpSpPr>
                <p:cNvPr id="679" name="Group"/>
                <p:cNvGrpSpPr/>
                <p:nvPr/>
              </p:nvGrpSpPr>
              <p:grpSpPr>
                <a:xfrm rot="14220000">
                  <a:off x="440422" y="440422"/>
                  <a:ext cx="2298001" cy="2298001"/>
                  <a:chOff x="0" y="0"/>
                  <a:chExt cx="2297999" cy="2297999"/>
                </a:xfrm>
              </p:grpSpPr>
              <p:sp>
                <p:nvSpPr>
                  <p:cNvPr id="677" name="Circle"/>
                  <p:cNvSpPr/>
                  <p:nvPr/>
                </p:nvSpPr>
                <p:spPr>
                  <a:xfrm>
                    <a:off x="0" y="0"/>
                    <a:ext cx="2298000" cy="229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FF"/>
                      </a:gs>
                      <a:gs pos="34489">
                        <a:srgbClr val="FFFFFF"/>
                      </a:gs>
                      <a:gs pos="65709">
                        <a:srgbClr val="FFFFFF"/>
                      </a:gs>
                      <a:gs pos="100000">
                        <a:srgbClr val="747474"/>
                      </a:gs>
                    </a:gsLst>
                    <a:lin ang="540000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sp>
                <p:nvSpPr>
                  <p:cNvPr id="678" name="Oval"/>
                  <p:cNvSpPr/>
                  <p:nvPr/>
                </p:nvSpPr>
                <p:spPr>
                  <a:xfrm>
                    <a:off x="90340" y="1296838"/>
                    <a:ext cx="2117319" cy="459926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</p:grpSp>
            <p:sp>
              <p:nvSpPr>
                <p:cNvPr id="680" name="Circle"/>
                <p:cNvSpPr/>
                <p:nvPr/>
              </p:nvSpPr>
              <p:spPr>
                <a:xfrm flipH="1" rot="10800000">
                  <a:off x="439608" y="439608"/>
                  <a:ext cx="2299629" cy="2299629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681" name="Oval"/>
                <p:cNvSpPr/>
                <p:nvPr/>
              </p:nvSpPr>
              <p:spPr>
                <a:xfrm flipH="1" rot="10800000">
                  <a:off x="439608" y="1359459"/>
                  <a:ext cx="2299629" cy="459927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682" name="Earth.png" descr="Earth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188826" y="1189235"/>
                  <a:ext cx="801192" cy="8003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684" name="Circle"/>
              <p:cNvSpPr/>
              <p:nvPr/>
            </p:nvSpPr>
            <p:spPr>
              <a:xfrm>
                <a:off x="1859613" y="1323396"/>
                <a:ext cx="94239" cy="94239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686" name="Shape"/>
            <p:cNvSpPr/>
            <p:nvPr/>
          </p:nvSpPr>
          <p:spPr>
            <a:xfrm flipH="1">
              <a:off x="1085420" y="891498"/>
              <a:ext cx="845013" cy="28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pic>
        <p:nvPicPr>
          <p:cNvPr id="688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46647" y="2171349"/>
            <a:ext cx="1879601" cy="2183030"/>
          </a:xfrm>
          <a:prstGeom prst="rect">
            <a:avLst/>
          </a:prstGeom>
        </p:spPr>
      </p:pic>
      <p:grpSp>
        <p:nvGrpSpPr>
          <p:cNvPr id="694" name="Group"/>
          <p:cNvGrpSpPr/>
          <p:nvPr/>
        </p:nvGrpSpPr>
        <p:grpSpPr>
          <a:xfrm>
            <a:off x="13459189" y="2038734"/>
            <a:ext cx="10160001" cy="11110060"/>
            <a:chOff x="0" y="0"/>
            <a:chExt cx="10160000" cy="11110058"/>
          </a:xfrm>
        </p:grpSpPr>
        <p:pic>
          <p:nvPicPr>
            <p:cNvPr id="689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1296" t="0" r="713" b="79597"/>
            <a:stretch>
              <a:fillRect/>
            </a:stretch>
          </p:blipFill>
          <p:spPr>
            <a:xfrm>
              <a:off x="2222499" y="0"/>
              <a:ext cx="5715001" cy="2413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0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1296" t="23006" r="713" b="56691"/>
            <a:stretch>
              <a:fillRect/>
            </a:stretch>
          </p:blipFill>
          <p:spPr>
            <a:xfrm>
              <a:off x="2222499" y="2320310"/>
              <a:ext cx="5715001" cy="2401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1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1296" t="46343" r="713" b="33492"/>
            <a:stretch>
              <a:fillRect/>
            </a:stretch>
          </p:blipFill>
          <p:spPr>
            <a:xfrm>
              <a:off x="2222499" y="4963255"/>
              <a:ext cx="5715001" cy="2385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2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1296" t="69283" r="713" b="10494"/>
            <a:stretch>
              <a:fillRect/>
            </a:stretch>
          </p:blipFill>
          <p:spPr>
            <a:xfrm>
              <a:off x="2222499" y="7507957"/>
              <a:ext cx="5715001" cy="2392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3" name="Screenshot 2025-03-03 alle 14.16.02.png" descr="Screenshot 2025-03-03 alle 14.16.0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7244" t="90763" r="7244" b="0"/>
            <a:stretch>
              <a:fillRect/>
            </a:stretch>
          </p:blipFill>
          <p:spPr>
            <a:xfrm>
              <a:off x="0" y="10019889"/>
              <a:ext cx="10160000" cy="1090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95" name="Arrow"/>
          <p:cNvSpPr/>
          <p:nvPr/>
        </p:nvSpPr>
        <p:spPr>
          <a:xfrm rot="5400000">
            <a:off x="7443915" y="7140660"/>
            <a:ext cx="9496169" cy="254543"/>
          </a:xfrm>
          <a:prstGeom prst="rightArrow">
            <a:avLst>
              <a:gd name="adj1" fmla="val 56047"/>
              <a:gd name="adj2" fmla="val 108402"/>
            </a:avLst>
          </a:prstGeom>
          <a:gradFill>
            <a:gsLst>
              <a:gs pos="0">
                <a:srgbClr val="0433FF"/>
              </a:gs>
              <a:gs pos="50107">
                <a:srgbClr val="FFFFFF"/>
              </a:gs>
              <a:gs pos="100000">
                <a:srgbClr val="FF2600"/>
              </a:gs>
            </a:gsLst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700" name="Group"/>
          <p:cNvGrpSpPr/>
          <p:nvPr/>
        </p:nvGrpSpPr>
        <p:grpSpPr>
          <a:xfrm>
            <a:off x="13027688" y="3013304"/>
            <a:ext cx="1424026" cy="7951182"/>
            <a:chOff x="0" y="0"/>
            <a:chExt cx="1424024" cy="7951181"/>
          </a:xfrm>
        </p:grpSpPr>
        <p:sp>
          <p:nvSpPr>
            <p:cNvPr id="696" name="11.2 TeV"/>
            <p:cNvSpPr txBox="1"/>
            <p:nvPr/>
          </p:nvSpPr>
          <p:spPr>
            <a:xfrm>
              <a:off x="11276" y="-1"/>
              <a:ext cx="12579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11.2 TeV</a:t>
              </a:r>
            </a:p>
          </p:txBody>
        </p:sp>
        <p:sp>
          <p:nvSpPr>
            <p:cNvPr id="697" name="18.6 TeV"/>
            <p:cNvSpPr txBox="1"/>
            <p:nvPr/>
          </p:nvSpPr>
          <p:spPr>
            <a:xfrm>
              <a:off x="11276" y="2301091"/>
              <a:ext cx="135057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18.6 TeV</a:t>
              </a:r>
            </a:p>
          </p:txBody>
        </p:sp>
        <p:sp>
          <p:nvSpPr>
            <p:cNvPr id="698" name="30.3 TeV"/>
            <p:cNvSpPr txBox="1"/>
            <p:nvPr/>
          </p:nvSpPr>
          <p:spPr>
            <a:xfrm>
              <a:off x="0" y="4943245"/>
              <a:ext cx="1404519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30.3 TeV</a:t>
              </a:r>
            </a:p>
          </p:txBody>
        </p:sp>
        <p:sp>
          <p:nvSpPr>
            <p:cNvPr id="699" name="72.8 TeV"/>
            <p:cNvSpPr txBox="1"/>
            <p:nvPr/>
          </p:nvSpPr>
          <p:spPr>
            <a:xfrm>
              <a:off x="11276" y="7481281"/>
              <a:ext cx="1412749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72.8 TeV</a:t>
              </a:r>
            </a:p>
          </p:txBody>
        </p:sp>
      </p:grpSp>
      <p:grpSp>
        <p:nvGrpSpPr>
          <p:cNvPr id="706" name="Group"/>
          <p:cNvGrpSpPr/>
          <p:nvPr/>
        </p:nvGrpSpPr>
        <p:grpSpPr>
          <a:xfrm>
            <a:off x="559624" y="3101528"/>
            <a:ext cx="10154229" cy="10222642"/>
            <a:chOff x="0" y="0"/>
            <a:chExt cx="10154228" cy="10222640"/>
          </a:xfrm>
        </p:grpSpPr>
        <p:pic>
          <p:nvPicPr>
            <p:cNvPr id="701" name="IC86_N10_sid_4-4.25GeV_relint_20deg (1).png" descr="IC86_N10_sid_4-4.25GeV_relint_20deg (1)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4704" r="0" b="39504"/>
            <a:stretch>
              <a:fillRect/>
            </a:stretch>
          </p:blipFill>
          <p:spPr>
            <a:xfrm>
              <a:off x="1902023" y="0"/>
              <a:ext cx="6350001" cy="1431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IC86_N10_sid_4.5-4.75GeV_relint_20deg.png" descr="IC86_N10_sid_4.5-4.75GeV_relint_20deg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5269" r="0" b="39908"/>
            <a:stretch>
              <a:fillRect/>
            </a:stretch>
          </p:blipFill>
          <p:spPr>
            <a:xfrm>
              <a:off x="1902023" y="4969720"/>
              <a:ext cx="6350001" cy="1407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3" name="IC86_N10_sid_4.25-4.5GeV_relint_20deg.png" descr="IC86_N10_sid_4.25-4.5GeV_relint_20deg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4195" r="0" b="38990"/>
            <a:stretch>
              <a:fillRect/>
            </a:stretch>
          </p:blipFill>
          <p:spPr>
            <a:xfrm>
              <a:off x="1902023" y="2324358"/>
              <a:ext cx="6350001" cy="1458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4" name="IC86_N10_sid_4.75-5GeV_relint_20deg.png" descr="IC86_N10_sid_4.75-5GeV_relint_20deg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4349" r="0" b="39456"/>
            <a:stretch>
              <a:fillRect/>
            </a:stretch>
          </p:blipFill>
          <p:spPr>
            <a:xfrm>
              <a:off x="1902023" y="7481369"/>
              <a:ext cx="6350001" cy="1442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5" name="IC86_N10_sid_5.5-6GeV_relint_20deg (1).png" descr="IC86_N10_sid_5.5-6GeV_relint_20deg (1)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025" t="65409" r="0" b="3808"/>
            <a:stretch>
              <a:fillRect/>
            </a:stretch>
          </p:blipFill>
          <p:spPr>
            <a:xfrm>
              <a:off x="0" y="8906296"/>
              <a:ext cx="10154229" cy="1316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11" name="Group"/>
          <p:cNvGrpSpPr/>
          <p:nvPr/>
        </p:nvGrpSpPr>
        <p:grpSpPr>
          <a:xfrm>
            <a:off x="11027351" y="3248254"/>
            <a:ext cx="1424839" cy="8751282"/>
            <a:chOff x="1064361" y="234950"/>
            <a:chExt cx="1424838" cy="8751281"/>
          </a:xfrm>
        </p:grpSpPr>
        <p:sp>
          <p:nvSpPr>
            <p:cNvPr id="707" name="13 TeV"/>
            <p:cNvSpPr/>
            <p:nvPr/>
          </p:nvSpPr>
          <p:spPr>
            <a:xfrm>
              <a:off x="1064361" y="2349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13 TeV</a:t>
              </a:r>
            </a:p>
          </p:txBody>
        </p:sp>
        <p:sp>
          <p:nvSpPr>
            <p:cNvPr id="708" name="24 TeV"/>
            <p:cNvSpPr/>
            <p:nvPr/>
          </p:nvSpPr>
          <p:spPr>
            <a:xfrm>
              <a:off x="1157020" y="253604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24 TeV</a:t>
              </a:r>
            </a:p>
          </p:txBody>
        </p:sp>
        <p:sp>
          <p:nvSpPr>
            <p:cNvPr id="709" name="42 TeV"/>
            <p:cNvSpPr/>
            <p:nvPr/>
          </p:nvSpPr>
          <p:spPr>
            <a:xfrm>
              <a:off x="1199693" y="517819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42 TeV</a:t>
              </a:r>
            </a:p>
          </p:txBody>
        </p:sp>
        <p:sp>
          <p:nvSpPr>
            <p:cNvPr id="710" name="67 TeV"/>
            <p:cNvSpPr/>
            <p:nvPr/>
          </p:nvSpPr>
          <p:spPr>
            <a:xfrm>
              <a:off x="1219200" y="771623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67 TeV</a:t>
              </a:r>
            </a:p>
          </p:txBody>
        </p:sp>
      </p:grpSp>
      <p:sp>
        <p:nvSpPr>
          <p:cNvPr id="712" name="IceCube…"/>
          <p:cNvSpPr txBox="1"/>
          <p:nvPr/>
        </p:nvSpPr>
        <p:spPr>
          <a:xfrm>
            <a:off x="-12275" y="10699868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r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12" invalidUrl="" action="" tgtFrame="" tooltip="" history="1" highlightClick="0" endSnd="0"/>
              </a:rPr>
              <a:t>ApJ 981 182 (2025)</a:t>
            </a:r>
          </a:p>
        </p:txBody>
      </p:sp>
      <p:grpSp>
        <p:nvGrpSpPr>
          <p:cNvPr id="721" name="Group"/>
          <p:cNvGrpSpPr/>
          <p:nvPr/>
        </p:nvGrpSpPr>
        <p:grpSpPr>
          <a:xfrm>
            <a:off x="283600" y="4734642"/>
            <a:ext cx="2289797" cy="2288175"/>
            <a:chOff x="0" y="0"/>
            <a:chExt cx="2289795" cy="2288173"/>
          </a:xfrm>
        </p:grpSpPr>
        <p:grpSp>
          <p:nvGrpSpPr>
            <p:cNvPr id="719" name="Group"/>
            <p:cNvGrpSpPr/>
            <p:nvPr/>
          </p:nvGrpSpPr>
          <p:grpSpPr>
            <a:xfrm>
              <a:off x="0" y="0"/>
              <a:ext cx="2289796" cy="2288174"/>
              <a:chOff x="0" y="0"/>
              <a:chExt cx="2289795" cy="2288173"/>
            </a:xfrm>
          </p:grpSpPr>
          <p:grpSp>
            <p:nvGrpSpPr>
              <p:cNvPr id="717" name="Group"/>
              <p:cNvGrpSpPr/>
              <p:nvPr/>
            </p:nvGrpSpPr>
            <p:grpSpPr>
              <a:xfrm>
                <a:off x="0" y="0"/>
                <a:ext cx="2289796" cy="2288174"/>
                <a:chOff x="0" y="0"/>
                <a:chExt cx="2289795" cy="2288173"/>
              </a:xfrm>
            </p:grpSpPr>
            <p:sp>
              <p:nvSpPr>
                <p:cNvPr id="713" name="Circle"/>
                <p:cNvSpPr/>
                <p:nvPr/>
              </p:nvSpPr>
              <p:spPr>
                <a:xfrm>
                  <a:off x="810" y="0"/>
                  <a:ext cx="2288175" cy="22881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34489">
                      <a:srgbClr val="FFFFFF"/>
                    </a:gs>
                    <a:gs pos="65709">
                      <a:srgbClr val="FFFFFF"/>
                    </a:gs>
                    <a:gs pos="100000">
                      <a:srgbClr val="747474"/>
                    </a:gs>
                  </a:gsLst>
                  <a:lin ang="5400000" scaled="0"/>
                </a:gradFill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714" name="Oval"/>
                <p:cNvSpPr/>
                <p:nvPr/>
              </p:nvSpPr>
              <p:spPr>
                <a:xfrm>
                  <a:off x="90765" y="1291293"/>
                  <a:ext cx="2108266" cy="45796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715" name="Oval"/>
                <p:cNvSpPr/>
                <p:nvPr/>
              </p:nvSpPr>
              <p:spPr>
                <a:xfrm flipH="1" rot="10800000">
                  <a:off x="0" y="915107"/>
                  <a:ext cx="2289796" cy="45796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716" name="Earth.png" descr="Earth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46015" y="745611"/>
                  <a:ext cx="797766" cy="79695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18" name="Circle"/>
              <p:cNvSpPr/>
              <p:nvPr/>
            </p:nvSpPr>
            <p:spPr>
              <a:xfrm>
                <a:off x="1097973" y="1497797"/>
                <a:ext cx="93850" cy="93849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720" name="Shape"/>
            <p:cNvSpPr/>
            <p:nvPr/>
          </p:nvSpPr>
          <p:spPr>
            <a:xfrm flipH="1">
              <a:off x="704562" y="466097"/>
              <a:ext cx="841522" cy="28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22" name="Energy ~ 10-100 TeV"/>
          <p:cNvSpPr txBox="1"/>
          <p:nvPr/>
        </p:nvSpPr>
        <p:spPr>
          <a:xfrm>
            <a:off x="10806303" y="2061366"/>
            <a:ext cx="277139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/>
            <a:r>
              <a:t>Energy ~ 10-100 TeV</a:t>
            </a:r>
          </a:p>
        </p:txBody>
      </p:sp>
      <p:sp>
        <p:nvSpPr>
          <p:cNvPr id="723" name="2"/>
          <p:cNvSpPr txBox="1"/>
          <p:nvPr/>
        </p:nvSpPr>
        <p:spPr>
          <a:xfrm>
            <a:off x="165100" y="-12700"/>
            <a:ext cx="104089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724" name="HAWC…"/>
          <p:cNvSpPr txBox="1"/>
          <p:nvPr/>
        </p:nvSpPr>
        <p:spPr>
          <a:xfrm>
            <a:off x="21486043" y="10699868"/>
            <a:ext cx="27986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13" invalidUrl="" action="" tgtFrame="" tooltip="" history="1" highlightClick="0" endSnd="0"/>
              </a:rPr>
              <a:t>ApJ 865 57 (2018)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filmato-incollato.png" descr="filmato-incollato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97026" y="2173722"/>
            <a:ext cx="2511028" cy="2178284"/>
          </a:xfrm>
          <a:prstGeom prst="rect">
            <a:avLst/>
          </a:prstGeom>
        </p:spPr>
      </p:pic>
      <p:grpSp>
        <p:nvGrpSpPr>
          <p:cNvPr id="730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727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728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9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731" name="Slide Number"/>
          <p:cNvSpPr txBox="1"/>
          <p:nvPr>
            <p:ph type="sldNum" sz="quarter" idx="4294967295"/>
          </p:nvPr>
        </p:nvSpPr>
        <p:spPr>
          <a:xfrm>
            <a:off x="23768689" y="13233866"/>
            <a:ext cx="522352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32" name="observed anisotropy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observed anisotropy</a:t>
            </a:r>
          </a:p>
        </p:txBody>
      </p:sp>
      <p:pic>
        <p:nvPicPr>
          <p:cNvPr id="7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998" y="2151240"/>
            <a:ext cx="1905001" cy="2223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4" name="Group"/>
          <p:cNvGrpSpPr/>
          <p:nvPr/>
        </p:nvGrpSpPr>
        <p:grpSpPr>
          <a:xfrm>
            <a:off x="20966163" y="4289307"/>
            <a:ext cx="3178846" cy="3178846"/>
            <a:chOff x="0" y="0"/>
            <a:chExt cx="3178845" cy="3178845"/>
          </a:xfrm>
        </p:grpSpPr>
        <p:grpSp>
          <p:nvGrpSpPr>
            <p:cNvPr id="742" name="Group"/>
            <p:cNvGrpSpPr/>
            <p:nvPr/>
          </p:nvGrpSpPr>
          <p:grpSpPr>
            <a:xfrm>
              <a:off x="-1" y="-1"/>
              <a:ext cx="3178847" cy="3178847"/>
              <a:chOff x="0" y="0"/>
              <a:chExt cx="3178845" cy="3178845"/>
            </a:xfrm>
          </p:grpSpPr>
          <p:grpSp>
            <p:nvGrpSpPr>
              <p:cNvPr id="740" name="Group"/>
              <p:cNvGrpSpPr/>
              <p:nvPr/>
            </p:nvGrpSpPr>
            <p:grpSpPr>
              <a:xfrm>
                <a:off x="-1" y="-1"/>
                <a:ext cx="3178847" cy="3178847"/>
                <a:chOff x="0" y="0"/>
                <a:chExt cx="3178845" cy="3178845"/>
              </a:xfrm>
            </p:grpSpPr>
            <p:grpSp>
              <p:nvGrpSpPr>
                <p:cNvPr id="736" name="Group"/>
                <p:cNvGrpSpPr/>
                <p:nvPr/>
              </p:nvGrpSpPr>
              <p:grpSpPr>
                <a:xfrm rot="14220000">
                  <a:off x="440422" y="440422"/>
                  <a:ext cx="2298001" cy="2298001"/>
                  <a:chOff x="0" y="0"/>
                  <a:chExt cx="2297999" cy="2297999"/>
                </a:xfrm>
              </p:grpSpPr>
              <p:sp>
                <p:nvSpPr>
                  <p:cNvPr id="734" name="Circle"/>
                  <p:cNvSpPr/>
                  <p:nvPr/>
                </p:nvSpPr>
                <p:spPr>
                  <a:xfrm>
                    <a:off x="0" y="0"/>
                    <a:ext cx="2298000" cy="229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FF"/>
                      </a:gs>
                      <a:gs pos="34489">
                        <a:srgbClr val="FFFFFF"/>
                      </a:gs>
                      <a:gs pos="65709">
                        <a:srgbClr val="FFFFFF"/>
                      </a:gs>
                      <a:gs pos="100000">
                        <a:srgbClr val="747474"/>
                      </a:gs>
                    </a:gsLst>
                    <a:lin ang="540000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sp>
                <p:nvSpPr>
                  <p:cNvPr id="735" name="Oval"/>
                  <p:cNvSpPr/>
                  <p:nvPr/>
                </p:nvSpPr>
                <p:spPr>
                  <a:xfrm>
                    <a:off x="90340" y="1296838"/>
                    <a:ext cx="2117319" cy="459926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</p:grpSp>
            <p:sp>
              <p:nvSpPr>
                <p:cNvPr id="737" name="Circle"/>
                <p:cNvSpPr/>
                <p:nvPr/>
              </p:nvSpPr>
              <p:spPr>
                <a:xfrm flipH="1" rot="10800000">
                  <a:off x="439608" y="439608"/>
                  <a:ext cx="2299629" cy="2299629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738" name="Oval"/>
                <p:cNvSpPr/>
                <p:nvPr/>
              </p:nvSpPr>
              <p:spPr>
                <a:xfrm flipH="1" rot="10800000">
                  <a:off x="439608" y="1359459"/>
                  <a:ext cx="2299629" cy="459927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739" name="Earth.png" descr="Earth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1188826" y="1189235"/>
                  <a:ext cx="801192" cy="8003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41" name="Circle"/>
              <p:cNvSpPr/>
              <p:nvPr/>
            </p:nvSpPr>
            <p:spPr>
              <a:xfrm>
                <a:off x="1859613" y="1323396"/>
                <a:ext cx="94239" cy="94239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743" name="Shape"/>
            <p:cNvSpPr/>
            <p:nvPr/>
          </p:nvSpPr>
          <p:spPr>
            <a:xfrm flipH="1">
              <a:off x="1085420" y="891498"/>
              <a:ext cx="845013" cy="28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745" name="Arrow"/>
          <p:cNvSpPr/>
          <p:nvPr/>
        </p:nvSpPr>
        <p:spPr>
          <a:xfrm rot="5400000">
            <a:off x="7443915" y="7140660"/>
            <a:ext cx="9496169" cy="254543"/>
          </a:xfrm>
          <a:prstGeom prst="rightArrow">
            <a:avLst>
              <a:gd name="adj1" fmla="val 56047"/>
              <a:gd name="adj2" fmla="val 108402"/>
            </a:avLst>
          </a:prstGeom>
          <a:gradFill>
            <a:gsLst>
              <a:gs pos="0">
                <a:srgbClr val="0433FF"/>
              </a:gs>
              <a:gs pos="50107">
                <a:srgbClr val="FFFFFF"/>
              </a:gs>
              <a:gs pos="100000">
                <a:srgbClr val="FF2600"/>
              </a:gs>
            </a:gsLst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750" name="Group"/>
          <p:cNvGrpSpPr/>
          <p:nvPr/>
        </p:nvGrpSpPr>
        <p:grpSpPr>
          <a:xfrm>
            <a:off x="559624" y="3099284"/>
            <a:ext cx="10154229" cy="10224886"/>
            <a:chOff x="0" y="0"/>
            <a:chExt cx="10154228" cy="10224884"/>
          </a:xfrm>
        </p:grpSpPr>
        <p:pic>
          <p:nvPicPr>
            <p:cNvPr id="746" name="IC86_N10_sid_5.5-6GeV_relint_20deg (1).png" descr="IC86_N10_sid_5.5-6GeV_relint_20deg (1)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5063" r="0" b="39550"/>
            <a:stretch>
              <a:fillRect/>
            </a:stretch>
          </p:blipFill>
          <p:spPr>
            <a:xfrm>
              <a:off x="1902023" y="4914770"/>
              <a:ext cx="6350001" cy="1421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7" name="IC86_N10_sid_5.25-5.5GeV_relint_20deg.png" descr="IC86_N10_sid_5.25-5.5GeV_relint_20deg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5207" r="0" b="38922"/>
            <a:stretch>
              <a:fillRect/>
            </a:stretch>
          </p:blipFill>
          <p:spPr>
            <a:xfrm>
              <a:off x="1902023" y="2321580"/>
              <a:ext cx="6350001" cy="1433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8" name="IC86_N10_sid_5-5.25GeV_relint_20deg.png" descr="IC86_N10_sid_5-5.25GeV_relint_20deg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4450" r="0" b="39900"/>
            <a:stretch>
              <a:fillRect/>
            </a:stretch>
          </p:blipFill>
          <p:spPr>
            <a:xfrm>
              <a:off x="1902023" y="0"/>
              <a:ext cx="6350001" cy="1428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9" name="IC86_N10_sid_5.5-6GeV_relint_20deg (1).png" descr="IC86_N10_sid_5.5-6GeV_relint_20deg (1)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025" t="65409" r="0" b="3808"/>
            <a:stretch>
              <a:fillRect/>
            </a:stretch>
          </p:blipFill>
          <p:spPr>
            <a:xfrm>
              <a:off x="0" y="8908540"/>
              <a:ext cx="10154229" cy="1316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4" name="Group"/>
          <p:cNvGrpSpPr/>
          <p:nvPr/>
        </p:nvGrpSpPr>
        <p:grpSpPr>
          <a:xfrm>
            <a:off x="11027351" y="3248254"/>
            <a:ext cx="1405333" cy="6213246"/>
            <a:chOff x="1269491" y="234950"/>
            <a:chExt cx="1405331" cy="6213245"/>
          </a:xfrm>
        </p:grpSpPr>
        <p:sp>
          <p:nvSpPr>
            <p:cNvPr id="751" name="130 TeV"/>
            <p:cNvSpPr/>
            <p:nvPr/>
          </p:nvSpPr>
          <p:spPr>
            <a:xfrm>
              <a:off x="1269491" y="2349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130 TeV</a:t>
              </a:r>
            </a:p>
          </p:txBody>
        </p:sp>
        <p:sp>
          <p:nvSpPr>
            <p:cNvPr id="752" name="240 TeV"/>
            <p:cNvSpPr/>
            <p:nvPr/>
          </p:nvSpPr>
          <p:spPr>
            <a:xfrm>
              <a:off x="1362151" y="253604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240 TeV</a:t>
              </a:r>
            </a:p>
          </p:txBody>
        </p:sp>
        <p:sp>
          <p:nvSpPr>
            <p:cNvPr id="753" name="470 TeV"/>
            <p:cNvSpPr/>
            <p:nvPr/>
          </p:nvSpPr>
          <p:spPr>
            <a:xfrm>
              <a:off x="1404823" y="517819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470 TeV</a:t>
              </a:r>
            </a:p>
          </p:txBody>
        </p:sp>
      </p:grpSp>
      <p:grpSp>
        <p:nvGrpSpPr>
          <p:cNvPr id="763" name="Group"/>
          <p:cNvGrpSpPr/>
          <p:nvPr/>
        </p:nvGrpSpPr>
        <p:grpSpPr>
          <a:xfrm>
            <a:off x="283600" y="4734642"/>
            <a:ext cx="2289797" cy="2288175"/>
            <a:chOff x="0" y="0"/>
            <a:chExt cx="2289795" cy="2288173"/>
          </a:xfrm>
        </p:grpSpPr>
        <p:grpSp>
          <p:nvGrpSpPr>
            <p:cNvPr id="761" name="Group"/>
            <p:cNvGrpSpPr/>
            <p:nvPr/>
          </p:nvGrpSpPr>
          <p:grpSpPr>
            <a:xfrm>
              <a:off x="0" y="0"/>
              <a:ext cx="2289796" cy="2288174"/>
              <a:chOff x="0" y="0"/>
              <a:chExt cx="2289795" cy="2288173"/>
            </a:xfrm>
          </p:grpSpPr>
          <p:grpSp>
            <p:nvGrpSpPr>
              <p:cNvPr id="759" name="Group"/>
              <p:cNvGrpSpPr/>
              <p:nvPr/>
            </p:nvGrpSpPr>
            <p:grpSpPr>
              <a:xfrm>
                <a:off x="0" y="0"/>
                <a:ext cx="2289796" cy="2288174"/>
                <a:chOff x="0" y="0"/>
                <a:chExt cx="2289795" cy="2288173"/>
              </a:xfrm>
            </p:grpSpPr>
            <p:sp>
              <p:nvSpPr>
                <p:cNvPr id="755" name="Circle"/>
                <p:cNvSpPr/>
                <p:nvPr/>
              </p:nvSpPr>
              <p:spPr>
                <a:xfrm>
                  <a:off x="810" y="0"/>
                  <a:ext cx="2288175" cy="22881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34489">
                      <a:srgbClr val="FFFFFF"/>
                    </a:gs>
                    <a:gs pos="65709">
                      <a:srgbClr val="FFFFFF"/>
                    </a:gs>
                    <a:gs pos="100000">
                      <a:srgbClr val="747474"/>
                    </a:gs>
                  </a:gsLst>
                  <a:lin ang="5400000" scaled="0"/>
                </a:gradFill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756" name="Oval"/>
                <p:cNvSpPr/>
                <p:nvPr/>
              </p:nvSpPr>
              <p:spPr>
                <a:xfrm>
                  <a:off x="90765" y="1291293"/>
                  <a:ext cx="2108266" cy="45796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757" name="Oval"/>
                <p:cNvSpPr/>
                <p:nvPr/>
              </p:nvSpPr>
              <p:spPr>
                <a:xfrm flipH="1" rot="10800000">
                  <a:off x="0" y="915107"/>
                  <a:ext cx="2289796" cy="45796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758" name="Earth.png" descr="Earth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746015" y="745611"/>
                  <a:ext cx="797766" cy="79695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60" name="Circle"/>
              <p:cNvSpPr/>
              <p:nvPr/>
            </p:nvSpPr>
            <p:spPr>
              <a:xfrm>
                <a:off x="1097973" y="1497797"/>
                <a:ext cx="93850" cy="93849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762" name="Shape"/>
            <p:cNvSpPr/>
            <p:nvPr/>
          </p:nvSpPr>
          <p:spPr>
            <a:xfrm flipH="1">
              <a:off x="704562" y="466097"/>
              <a:ext cx="841522" cy="28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766" name="Group"/>
          <p:cNvGrpSpPr/>
          <p:nvPr/>
        </p:nvGrpSpPr>
        <p:grpSpPr>
          <a:xfrm>
            <a:off x="13038965" y="3248254"/>
            <a:ext cx="1270001" cy="3571092"/>
            <a:chOff x="0" y="234950"/>
            <a:chExt cx="1270000" cy="3571091"/>
          </a:xfrm>
        </p:grpSpPr>
        <p:sp>
          <p:nvSpPr>
            <p:cNvPr id="764" name="128 TeV"/>
            <p:cNvSpPr/>
            <p:nvPr/>
          </p:nvSpPr>
          <p:spPr>
            <a:xfrm>
              <a:off x="0" y="23495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128 TeV</a:t>
              </a:r>
            </a:p>
          </p:txBody>
        </p:sp>
        <p:sp>
          <p:nvSpPr>
            <p:cNvPr id="765" name="267 TeV"/>
            <p:cNvSpPr/>
            <p:nvPr/>
          </p:nvSpPr>
          <p:spPr>
            <a:xfrm>
              <a:off x="0" y="253604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267 TeV</a:t>
              </a:r>
            </a:p>
          </p:txBody>
        </p:sp>
      </p:grpSp>
      <p:sp>
        <p:nvSpPr>
          <p:cNvPr id="767" name="LHAASO…"/>
          <p:cNvSpPr txBox="1"/>
          <p:nvPr/>
        </p:nvSpPr>
        <p:spPr>
          <a:xfrm>
            <a:off x="21386221" y="10699868"/>
            <a:ext cx="30004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LHAASO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9" invalidUrl="" action="" tgtFrame="" tooltip="" history="1" highlightClick="0" endSnd="0"/>
              </a:rPr>
              <a:t>PoS(ICRC2023)478</a:t>
            </a:r>
          </a:p>
        </p:txBody>
      </p:sp>
      <p:grpSp>
        <p:nvGrpSpPr>
          <p:cNvPr id="773" name="Group"/>
          <p:cNvGrpSpPr/>
          <p:nvPr/>
        </p:nvGrpSpPr>
        <p:grpSpPr>
          <a:xfrm>
            <a:off x="14488675" y="2776500"/>
            <a:ext cx="6350001" cy="3882613"/>
            <a:chOff x="0" y="0"/>
            <a:chExt cx="6350000" cy="3882611"/>
          </a:xfrm>
        </p:grpSpPr>
        <p:grpSp>
          <p:nvGrpSpPr>
            <p:cNvPr id="770" name="Group"/>
            <p:cNvGrpSpPr/>
            <p:nvPr/>
          </p:nvGrpSpPr>
          <p:grpSpPr>
            <a:xfrm>
              <a:off x="-1" y="-1"/>
              <a:ext cx="6350001" cy="3882613"/>
              <a:chOff x="0" y="0"/>
              <a:chExt cx="6350000" cy="3882611"/>
            </a:xfrm>
          </p:grpSpPr>
          <p:pic>
            <p:nvPicPr>
              <p:cNvPr id="768" name="Screenshot 2025-03-03 alle 15.07.55.png" descr="Screenshot 2025-03-03 alle 15.07.55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34613" r="0" b="49831"/>
              <a:stretch>
                <a:fillRect/>
              </a:stretch>
            </p:blipFill>
            <p:spPr>
              <a:xfrm>
                <a:off x="0" y="0"/>
                <a:ext cx="6350000" cy="15591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69" name="Screenshot 2025-03-03 alle 15.07.55.png" descr="Screenshot 2025-03-03 alle 15.07.55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50394" r="0" b="34034"/>
              <a:stretch>
                <a:fillRect/>
              </a:stretch>
            </p:blipFill>
            <p:spPr>
              <a:xfrm>
                <a:off x="0" y="2321774"/>
                <a:ext cx="6350000" cy="15608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71" name="Line"/>
            <p:cNvSpPr/>
            <p:nvPr/>
          </p:nvSpPr>
          <p:spPr>
            <a:xfrm>
              <a:off x="704820" y="3463432"/>
              <a:ext cx="502926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772" name="Line"/>
            <p:cNvSpPr/>
            <p:nvPr/>
          </p:nvSpPr>
          <p:spPr>
            <a:xfrm>
              <a:off x="704820" y="1135099"/>
              <a:ext cx="502926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774" name="Energy ~ 100-1000 TeV"/>
          <p:cNvSpPr txBox="1"/>
          <p:nvPr/>
        </p:nvSpPr>
        <p:spPr>
          <a:xfrm>
            <a:off x="10632313" y="2061366"/>
            <a:ext cx="31193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/>
            <a:r>
              <a:t>Energy ~ 100-1000 TeV</a:t>
            </a:r>
          </a:p>
        </p:txBody>
      </p:sp>
      <p:sp>
        <p:nvSpPr>
          <p:cNvPr id="775" name="3"/>
          <p:cNvSpPr txBox="1"/>
          <p:nvPr/>
        </p:nvSpPr>
        <p:spPr>
          <a:xfrm>
            <a:off x="165100" y="-12700"/>
            <a:ext cx="105003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776" name="IceCube…"/>
          <p:cNvSpPr txBox="1"/>
          <p:nvPr/>
        </p:nvSpPr>
        <p:spPr>
          <a:xfrm>
            <a:off x="-12275" y="10699868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r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11" invalidUrl="" action="" tgtFrame="" tooltip="" history="1" highlightClick="0" endSnd="0"/>
              </a:rPr>
              <a:t>ApJ 981 182 (2025)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roup"/>
          <p:cNvGrpSpPr/>
          <p:nvPr/>
        </p:nvGrpSpPr>
        <p:grpSpPr>
          <a:xfrm>
            <a:off x="653287" y="3132055"/>
            <a:ext cx="9966862" cy="10216615"/>
            <a:chOff x="0" y="0"/>
            <a:chExt cx="9966861" cy="10216614"/>
          </a:xfrm>
        </p:grpSpPr>
        <p:pic>
          <p:nvPicPr>
            <p:cNvPr id="778" name="IC86_N10_sid_6.5-100GeV_relint_20deg.png" descr="IC86_N10_sid_6.5-100GeV_relint_20deg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794" r="0" b="40444"/>
            <a:stretch>
              <a:fillRect/>
            </a:stretch>
          </p:blipFill>
          <p:spPr>
            <a:xfrm>
              <a:off x="1808360" y="2275542"/>
              <a:ext cx="6350001" cy="1379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IC86_N10_sid_6-6.5GeV_relint_20deg.png" descr="IC86_N10_sid_6-6.5GeV_relint_20deg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6307" r="0" b="40284"/>
            <a:stretch>
              <a:fillRect/>
            </a:stretch>
          </p:blipFill>
          <p:spPr>
            <a:xfrm>
              <a:off x="1808360" y="0"/>
              <a:ext cx="6350001" cy="13707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0" name="IC86_N10_sid_6.5-100GeV_relint_20deg.png" descr="IC86_N10_sid_6.5-100GeV_relint_20deg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248" t="66040" r="618" b="3239"/>
            <a:stretch>
              <a:fillRect/>
            </a:stretch>
          </p:blipFill>
          <p:spPr>
            <a:xfrm>
              <a:off x="0" y="8901963"/>
              <a:ext cx="9966862" cy="1314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8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78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783" name="color-center-UWlogo-print.png" descr="color-center-UWlogo-print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786" name="Slide Number"/>
          <p:cNvSpPr txBox="1"/>
          <p:nvPr>
            <p:ph type="sldNum" sz="quarter" idx="4294967295"/>
          </p:nvPr>
        </p:nvSpPr>
        <p:spPr>
          <a:xfrm>
            <a:off x="23823363" y="13233866"/>
            <a:ext cx="41300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87" name="observed anisotropy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observed anisotropy</a:t>
            </a:r>
          </a:p>
        </p:txBody>
      </p:sp>
      <p:pic>
        <p:nvPicPr>
          <p:cNvPr id="7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5998" y="2151240"/>
            <a:ext cx="1905001" cy="2223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9" name="Group"/>
          <p:cNvGrpSpPr/>
          <p:nvPr/>
        </p:nvGrpSpPr>
        <p:grpSpPr>
          <a:xfrm>
            <a:off x="21297025" y="4289307"/>
            <a:ext cx="3178846" cy="3178846"/>
            <a:chOff x="0" y="0"/>
            <a:chExt cx="3178845" cy="3178845"/>
          </a:xfrm>
        </p:grpSpPr>
        <p:grpSp>
          <p:nvGrpSpPr>
            <p:cNvPr id="797" name="Group"/>
            <p:cNvGrpSpPr/>
            <p:nvPr/>
          </p:nvGrpSpPr>
          <p:grpSpPr>
            <a:xfrm>
              <a:off x="-1" y="-1"/>
              <a:ext cx="3178847" cy="3178847"/>
              <a:chOff x="0" y="0"/>
              <a:chExt cx="3178845" cy="3178845"/>
            </a:xfrm>
          </p:grpSpPr>
          <p:grpSp>
            <p:nvGrpSpPr>
              <p:cNvPr id="795" name="Group"/>
              <p:cNvGrpSpPr/>
              <p:nvPr/>
            </p:nvGrpSpPr>
            <p:grpSpPr>
              <a:xfrm>
                <a:off x="-1" y="-1"/>
                <a:ext cx="3178847" cy="3178847"/>
                <a:chOff x="0" y="0"/>
                <a:chExt cx="3178845" cy="3178845"/>
              </a:xfrm>
            </p:grpSpPr>
            <p:grpSp>
              <p:nvGrpSpPr>
                <p:cNvPr id="791" name="Group"/>
                <p:cNvGrpSpPr/>
                <p:nvPr/>
              </p:nvGrpSpPr>
              <p:grpSpPr>
                <a:xfrm rot="14220000">
                  <a:off x="440422" y="440422"/>
                  <a:ext cx="2298001" cy="2298001"/>
                  <a:chOff x="0" y="0"/>
                  <a:chExt cx="2297999" cy="2297999"/>
                </a:xfrm>
              </p:grpSpPr>
              <p:sp>
                <p:nvSpPr>
                  <p:cNvPr id="789" name="Circle"/>
                  <p:cNvSpPr/>
                  <p:nvPr/>
                </p:nvSpPr>
                <p:spPr>
                  <a:xfrm>
                    <a:off x="0" y="0"/>
                    <a:ext cx="2298000" cy="229800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FFFF"/>
                      </a:gs>
                      <a:gs pos="34489">
                        <a:srgbClr val="FFFFFF"/>
                      </a:gs>
                      <a:gs pos="65709">
                        <a:srgbClr val="FFFFFF"/>
                      </a:gs>
                      <a:gs pos="100000">
                        <a:srgbClr val="747474"/>
                      </a:gs>
                    </a:gsLst>
                    <a:lin ang="540000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  <p:sp>
                <p:nvSpPr>
                  <p:cNvPr id="790" name="Oval"/>
                  <p:cNvSpPr/>
                  <p:nvPr/>
                </p:nvSpPr>
                <p:spPr>
                  <a:xfrm>
                    <a:off x="90340" y="1296838"/>
                    <a:ext cx="2117319" cy="459926"/>
                  </a:xfrm>
                  <a:prstGeom prst="ellipse">
                    <a:avLst/>
                  </a:prstGeom>
                  <a:noFill/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3600">
                        <a:solidFill>
                          <a:srgbClr val="FFFFFF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defRPr>
                    </a:pPr>
                  </a:p>
                </p:txBody>
              </p:sp>
            </p:grpSp>
            <p:sp>
              <p:nvSpPr>
                <p:cNvPr id="792" name="Circle"/>
                <p:cNvSpPr/>
                <p:nvPr/>
              </p:nvSpPr>
              <p:spPr>
                <a:xfrm flipH="1" rot="10800000">
                  <a:off x="439608" y="439608"/>
                  <a:ext cx="2299629" cy="2299629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793" name="Oval"/>
                <p:cNvSpPr/>
                <p:nvPr/>
              </p:nvSpPr>
              <p:spPr>
                <a:xfrm flipH="1" rot="10800000">
                  <a:off x="439608" y="1359459"/>
                  <a:ext cx="2299629" cy="459927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794" name="Earth.png" descr="Earth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1188826" y="1189235"/>
                  <a:ext cx="801192" cy="80037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796" name="Circle"/>
              <p:cNvSpPr/>
              <p:nvPr/>
            </p:nvSpPr>
            <p:spPr>
              <a:xfrm>
                <a:off x="1859613" y="1323396"/>
                <a:ext cx="94239" cy="94239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798" name="Shape"/>
            <p:cNvSpPr/>
            <p:nvPr/>
          </p:nvSpPr>
          <p:spPr>
            <a:xfrm flipH="1">
              <a:off x="1085420" y="891498"/>
              <a:ext cx="845013" cy="28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808" name="Group"/>
          <p:cNvGrpSpPr/>
          <p:nvPr/>
        </p:nvGrpSpPr>
        <p:grpSpPr>
          <a:xfrm>
            <a:off x="283600" y="4734642"/>
            <a:ext cx="2289797" cy="2288175"/>
            <a:chOff x="0" y="0"/>
            <a:chExt cx="2289795" cy="2288173"/>
          </a:xfrm>
        </p:grpSpPr>
        <p:grpSp>
          <p:nvGrpSpPr>
            <p:cNvPr id="806" name="Group"/>
            <p:cNvGrpSpPr/>
            <p:nvPr/>
          </p:nvGrpSpPr>
          <p:grpSpPr>
            <a:xfrm>
              <a:off x="0" y="0"/>
              <a:ext cx="2289796" cy="2288174"/>
              <a:chOff x="0" y="0"/>
              <a:chExt cx="2289795" cy="2288173"/>
            </a:xfrm>
          </p:grpSpPr>
          <p:grpSp>
            <p:nvGrpSpPr>
              <p:cNvPr id="804" name="Group"/>
              <p:cNvGrpSpPr/>
              <p:nvPr/>
            </p:nvGrpSpPr>
            <p:grpSpPr>
              <a:xfrm>
                <a:off x="0" y="0"/>
                <a:ext cx="2289796" cy="2288174"/>
                <a:chOff x="0" y="0"/>
                <a:chExt cx="2289795" cy="2288173"/>
              </a:xfrm>
            </p:grpSpPr>
            <p:sp>
              <p:nvSpPr>
                <p:cNvPr id="800" name="Circle"/>
                <p:cNvSpPr/>
                <p:nvPr/>
              </p:nvSpPr>
              <p:spPr>
                <a:xfrm>
                  <a:off x="810" y="0"/>
                  <a:ext cx="2288175" cy="22881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FF"/>
                    </a:gs>
                    <a:gs pos="34489">
                      <a:srgbClr val="FFFFFF"/>
                    </a:gs>
                    <a:gs pos="65709">
                      <a:srgbClr val="FFFFFF"/>
                    </a:gs>
                    <a:gs pos="100000">
                      <a:srgbClr val="747474"/>
                    </a:gs>
                  </a:gsLst>
                  <a:lin ang="5400000" scaled="0"/>
                </a:gradFill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801" name="Oval"/>
                <p:cNvSpPr/>
                <p:nvPr/>
              </p:nvSpPr>
              <p:spPr>
                <a:xfrm>
                  <a:off x="90765" y="1291293"/>
                  <a:ext cx="2108266" cy="45796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802" name="Oval"/>
                <p:cNvSpPr/>
                <p:nvPr/>
              </p:nvSpPr>
              <p:spPr>
                <a:xfrm flipH="1" rot="10800000">
                  <a:off x="0" y="915107"/>
                  <a:ext cx="2289796" cy="457960"/>
                </a:xfrm>
                <a:prstGeom prst="ellipse">
                  <a:avLst/>
                </a:prstGeom>
                <a:noFill/>
                <a:ln w="12700" cap="flat">
                  <a:solidFill>
                    <a:srgbClr val="000000"/>
                  </a:solidFill>
                  <a:custDash>
                    <a:ds d="600000" sp="600000"/>
                  </a:custDash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803" name="Earth.png" descr="Earth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746015" y="745611"/>
                  <a:ext cx="797766" cy="79695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05" name="Circle"/>
              <p:cNvSpPr/>
              <p:nvPr/>
            </p:nvSpPr>
            <p:spPr>
              <a:xfrm>
                <a:off x="1097973" y="1497797"/>
                <a:ext cx="93850" cy="93849"/>
              </a:xfrm>
              <a:prstGeom prst="ellipse">
                <a:avLst/>
              </a:prstGeom>
              <a:solidFill>
                <a:srgbClr val="FF2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807" name="Shape"/>
            <p:cNvSpPr/>
            <p:nvPr/>
          </p:nvSpPr>
          <p:spPr>
            <a:xfrm flipH="1">
              <a:off x="704562" y="466097"/>
              <a:ext cx="841522" cy="28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18" y="0"/>
                  </a:moveTo>
                  <a:cubicBezTo>
                    <a:pt x="4218" y="41"/>
                    <a:pt x="0" y="4377"/>
                    <a:pt x="0" y="10278"/>
                  </a:cubicBezTo>
                  <a:lnTo>
                    <a:pt x="0" y="10847"/>
                  </a:lnTo>
                  <a:cubicBezTo>
                    <a:pt x="0" y="16776"/>
                    <a:pt x="4259" y="21600"/>
                    <a:pt x="9493" y="21600"/>
                  </a:cubicBezTo>
                  <a:cubicBezTo>
                    <a:pt x="9512" y="21600"/>
                    <a:pt x="9531" y="21598"/>
                    <a:pt x="9550" y="21598"/>
                  </a:cubicBezTo>
                  <a:lnTo>
                    <a:pt x="9581" y="21598"/>
                  </a:lnTo>
                  <a:lnTo>
                    <a:pt x="9577" y="21027"/>
                  </a:lnTo>
                  <a:lnTo>
                    <a:pt x="9577" y="17837"/>
                  </a:lnTo>
                  <a:lnTo>
                    <a:pt x="9584" y="17837"/>
                  </a:lnTo>
                  <a:lnTo>
                    <a:pt x="9569" y="16699"/>
                  </a:lnTo>
                  <a:lnTo>
                    <a:pt x="9533" y="16699"/>
                  </a:lnTo>
                  <a:cubicBezTo>
                    <a:pt x="9520" y="16699"/>
                    <a:pt x="9506" y="16701"/>
                    <a:pt x="9493" y="16701"/>
                  </a:cubicBezTo>
                  <a:cubicBezTo>
                    <a:pt x="6644" y="16701"/>
                    <a:pt x="4327" y="14075"/>
                    <a:pt x="4327" y="10847"/>
                  </a:cubicBezTo>
                  <a:lnTo>
                    <a:pt x="4327" y="10669"/>
                  </a:lnTo>
                  <a:cubicBezTo>
                    <a:pt x="4365" y="7497"/>
                    <a:pt x="6641" y="4928"/>
                    <a:pt x="9444" y="4899"/>
                  </a:cubicBezTo>
                  <a:lnTo>
                    <a:pt x="9539" y="4899"/>
                  </a:lnTo>
                  <a:cubicBezTo>
                    <a:pt x="12226" y="4925"/>
                    <a:pt x="14431" y="7288"/>
                    <a:pt x="14644" y="10278"/>
                  </a:cubicBezTo>
                  <a:lnTo>
                    <a:pt x="12029" y="10278"/>
                  </a:lnTo>
                  <a:lnTo>
                    <a:pt x="16815" y="17636"/>
                  </a:lnTo>
                  <a:lnTo>
                    <a:pt x="21600" y="10278"/>
                  </a:lnTo>
                  <a:lnTo>
                    <a:pt x="18976" y="10278"/>
                  </a:lnTo>
                  <a:cubicBezTo>
                    <a:pt x="18756" y="4585"/>
                    <a:pt x="14612" y="27"/>
                    <a:pt x="9539" y="0"/>
                  </a:cubicBezTo>
                  <a:lnTo>
                    <a:pt x="9503" y="0"/>
                  </a:lnTo>
                  <a:cubicBezTo>
                    <a:pt x="9500" y="0"/>
                    <a:pt x="9496" y="0"/>
                    <a:pt x="9493" y="0"/>
                  </a:cubicBezTo>
                  <a:lnTo>
                    <a:pt x="9491" y="0"/>
                  </a:lnTo>
                  <a:cubicBezTo>
                    <a:pt x="9488" y="0"/>
                    <a:pt x="9485" y="0"/>
                    <a:pt x="9481" y="0"/>
                  </a:cubicBezTo>
                  <a:lnTo>
                    <a:pt x="9418" y="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809" name="Arrow"/>
          <p:cNvSpPr/>
          <p:nvPr/>
        </p:nvSpPr>
        <p:spPr>
          <a:xfrm rot="5400000">
            <a:off x="7443915" y="7140660"/>
            <a:ext cx="9496169" cy="254543"/>
          </a:xfrm>
          <a:prstGeom prst="rightArrow">
            <a:avLst>
              <a:gd name="adj1" fmla="val 56047"/>
              <a:gd name="adj2" fmla="val 108402"/>
            </a:avLst>
          </a:prstGeom>
          <a:gradFill>
            <a:gsLst>
              <a:gs pos="0">
                <a:srgbClr val="0433FF"/>
              </a:gs>
              <a:gs pos="50107">
                <a:srgbClr val="FFFFFF"/>
              </a:gs>
              <a:gs pos="100000">
                <a:srgbClr val="FF2600"/>
              </a:gs>
            </a:gsLst>
          </a:gradFill>
          <a:ln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grpSp>
        <p:nvGrpSpPr>
          <p:cNvPr id="812" name="Group"/>
          <p:cNvGrpSpPr/>
          <p:nvPr/>
        </p:nvGrpSpPr>
        <p:grpSpPr>
          <a:xfrm>
            <a:off x="11027351" y="3248254"/>
            <a:ext cx="1352754" cy="3571092"/>
            <a:chOff x="1190244" y="234950"/>
            <a:chExt cx="1352753" cy="3571091"/>
          </a:xfrm>
        </p:grpSpPr>
        <p:sp>
          <p:nvSpPr>
            <p:cNvPr id="810" name="1.5 PeV"/>
            <p:cNvSpPr/>
            <p:nvPr/>
          </p:nvSpPr>
          <p:spPr>
            <a:xfrm>
              <a:off x="1190244" y="2349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1.5 PeV</a:t>
              </a:r>
            </a:p>
          </p:txBody>
        </p:sp>
        <p:sp>
          <p:nvSpPr>
            <p:cNvPr id="811" name="5.3 PeV"/>
            <p:cNvSpPr/>
            <p:nvPr/>
          </p:nvSpPr>
          <p:spPr>
            <a:xfrm>
              <a:off x="1272997" y="253604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5.3 PeV</a:t>
              </a:r>
            </a:p>
          </p:txBody>
        </p:sp>
      </p:grpSp>
      <p:grpSp>
        <p:nvGrpSpPr>
          <p:cNvPr id="815" name="Group"/>
          <p:cNvGrpSpPr/>
          <p:nvPr/>
        </p:nvGrpSpPr>
        <p:grpSpPr>
          <a:xfrm>
            <a:off x="13038965" y="3248254"/>
            <a:ext cx="1270001" cy="3571092"/>
            <a:chOff x="0" y="234950"/>
            <a:chExt cx="1270000" cy="3571091"/>
          </a:xfrm>
        </p:grpSpPr>
        <p:sp>
          <p:nvSpPr>
            <p:cNvPr id="813" name="1 PeV"/>
            <p:cNvSpPr/>
            <p:nvPr/>
          </p:nvSpPr>
          <p:spPr>
            <a:xfrm>
              <a:off x="0" y="234950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1 PeV</a:t>
              </a:r>
            </a:p>
          </p:txBody>
        </p:sp>
        <p:sp>
          <p:nvSpPr>
            <p:cNvPr id="814" name="~10 PeV"/>
            <p:cNvSpPr/>
            <p:nvPr/>
          </p:nvSpPr>
          <p:spPr>
            <a:xfrm>
              <a:off x="0" y="253604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~10 PeV</a:t>
              </a:r>
            </a:p>
          </p:txBody>
        </p:sp>
      </p:grpSp>
      <p:sp>
        <p:nvSpPr>
          <p:cNvPr id="816" name="LHAASO…"/>
          <p:cNvSpPr txBox="1"/>
          <p:nvPr/>
        </p:nvSpPr>
        <p:spPr>
          <a:xfrm>
            <a:off x="21386221" y="10699868"/>
            <a:ext cx="30004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LHAASO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7" invalidUrl="" action="" tgtFrame="" tooltip="" history="1" highlightClick="0" endSnd="0"/>
              </a:rPr>
              <a:t>PoS(ICRC2023)478</a:t>
            </a:r>
          </a:p>
        </p:txBody>
      </p:sp>
      <p:grpSp>
        <p:nvGrpSpPr>
          <p:cNvPr id="822" name="Group"/>
          <p:cNvGrpSpPr/>
          <p:nvPr/>
        </p:nvGrpSpPr>
        <p:grpSpPr>
          <a:xfrm>
            <a:off x="14488675" y="2780865"/>
            <a:ext cx="6350001" cy="3905786"/>
            <a:chOff x="0" y="0"/>
            <a:chExt cx="6350000" cy="3905784"/>
          </a:xfrm>
        </p:grpSpPr>
        <p:grpSp>
          <p:nvGrpSpPr>
            <p:cNvPr id="819" name="Group"/>
            <p:cNvGrpSpPr/>
            <p:nvPr/>
          </p:nvGrpSpPr>
          <p:grpSpPr>
            <a:xfrm>
              <a:off x="-1" y="0"/>
              <a:ext cx="6350001" cy="3905785"/>
              <a:chOff x="0" y="0"/>
              <a:chExt cx="6350000" cy="3905784"/>
            </a:xfrm>
          </p:grpSpPr>
          <p:pic>
            <p:nvPicPr>
              <p:cNvPr id="817" name="Screenshot 2025-03-03 alle 15.07.55.png" descr="Screenshot 2025-03-03 alle 15.07.55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66438" r="0" b="18046"/>
              <a:stretch>
                <a:fillRect/>
              </a:stretch>
            </p:blipFill>
            <p:spPr>
              <a:xfrm>
                <a:off x="0" y="0"/>
                <a:ext cx="6350000" cy="15551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8" name="Screenshot 2025-03-03 alle 15.07.55.png" descr="Screenshot 2025-03-03 alle 15.07.55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81988" r="0" b="2209"/>
              <a:stretch>
                <a:fillRect/>
              </a:stretch>
            </p:blipFill>
            <p:spPr>
              <a:xfrm>
                <a:off x="0" y="2321774"/>
                <a:ext cx="6350000" cy="15840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20" name="Line"/>
            <p:cNvSpPr/>
            <p:nvPr/>
          </p:nvSpPr>
          <p:spPr>
            <a:xfrm>
              <a:off x="704818" y="1113800"/>
              <a:ext cx="502926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821" name="Line"/>
            <p:cNvSpPr/>
            <p:nvPr/>
          </p:nvSpPr>
          <p:spPr>
            <a:xfrm>
              <a:off x="704820" y="3459067"/>
              <a:ext cx="502926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823" name="Energy ~ 1-10 PeV"/>
          <p:cNvSpPr txBox="1"/>
          <p:nvPr/>
        </p:nvSpPr>
        <p:spPr>
          <a:xfrm>
            <a:off x="10962004" y="2061366"/>
            <a:ext cx="245999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/>
            <a:r>
              <a:t>Energy ~ 1-10 PeV</a:t>
            </a:r>
          </a:p>
        </p:txBody>
      </p:sp>
      <p:sp>
        <p:nvSpPr>
          <p:cNvPr id="824" name="4"/>
          <p:cNvSpPr txBox="1"/>
          <p:nvPr/>
        </p:nvSpPr>
        <p:spPr>
          <a:xfrm>
            <a:off x="25400" y="-12700"/>
            <a:ext cx="1199389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4</a:t>
            </a:r>
          </a:p>
        </p:txBody>
      </p:sp>
      <p:pic>
        <p:nvPicPr>
          <p:cNvPr id="825" name="filmato-incollato.png" descr="filmato-incollato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297026" y="2173722"/>
            <a:ext cx="2511028" cy="2178284"/>
          </a:xfrm>
          <a:prstGeom prst="rect">
            <a:avLst/>
          </a:prstGeom>
        </p:spPr>
      </p:pic>
      <p:sp>
        <p:nvSpPr>
          <p:cNvPr id="826" name="IceCube…"/>
          <p:cNvSpPr txBox="1"/>
          <p:nvPr/>
        </p:nvSpPr>
        <p:spPr>
          <a:xfrm>
            <a:off x="-12275" y="10699868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r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10" invalidUrl="" action="" tgtFrame="" tooltip="" history="1" highlightClick="0" endSnd="0"/>
              </a:rPr>
              <a:t>ApJ 981 182 (2025)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IceCube…"/>
          <p:cNvSpPr txBox="1"/>
          <p:nvPr/>
        </p:nvSpPr>
        <p:spPr>
          <a:xfrm>
            <a:off x="10106460" y="2242120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r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2" invalidUrl="" action="" tgtFrame="" tooltip="" history="1" highlightClick="0" endSnd="0"/>
              </a:rPr>
              <a:t>ApJ 981 182 (2025)</a:t>
            </a:r>
          </a:p>
        </p:txBody>
      </p:sp>
      <p:pic>
        <p:nvPicPr>
          <p:cNvPr id="829" name="smooth_transition_animation.gif" descr="smooth_transition_animation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1044" y="5372596"/>
            <a:ext cx="16520658" cy="82603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83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31" name="color-center-UWlogo-print.png" descr="color-center-UWlogo-print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834" name="Slide Number"/>
          <p:cNvSpPr txBox="1"/>
          <p:nvPr>
            <p:ph type="sldNum" sz="quarter" idx="4294967295"/>
          </p:nvPr>
        </p:nvSpPr>
        <p:spPr>
          <a:xfrm>
            <a:off x="23785644" y="13233866"/>
            <a:ext cx="488443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35" name="breaking down anisotropy…"/>
          <p:cNvSpPr txBox="1"/>
          <p:nvPr>
            <p:ph type="title"/>
          </p:nvPr>
        </p:nvSpPr>
        <p:spPr>
          <a:xfrm>
            <a:off x="1199584" y="185247"/>
            <a:ext cx="21959432" cy="183893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/>
          <a:p>
            <a:pPr algn="ctr" defTabSz="321310">
              <a:lnSpc>
                <a:spcPct val="100000"/>
              </a:lnSpc>
              <a:defRPr b="0" spc="0" sz="5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breaking down anisotropy</a:t>
            </a:r>
          </a:p>
          <a:p>
            <a:pPr algn="ctr" defTabSz="321310">
              <a:lnSpc>
                <a:spcPct val="100000"/>
              </a:lnSpc>
              <a:defRPr b="0" spc="0" sz="5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angular power spectrum</a:t>
            </a:r>
          </a:p>
        </p:txBody>
      </p:sp>
      <p:grpSp>
        <p:nvGrpSpPr>
          <p:cNvPr id="838" name="Group"/>
          <p:cNvGrpSpPr/>
          <p:nvPr/>
        </p:nvGrpSpPr>
        <p:grpSpPr>
          <a:xfrm>
            <a:off x="1223626" y="2066791"/>
            <a:ext cx="7091498" cy="3615880"/>
            <a:chOff x="12700" y="25400"/>
            <a:chExt cx="7091497" cy="3615879"/>
          </a:xfrm>
        </p:grpSpPr>
        <p:pic>
          <p:nvPicPr>
            <p:cNvPr id="836" name="Group" descr="Group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700" y="1834452"/>
              <a:ext cx="7091498" cy="1806828"/>
            </a:xfrm>
            <a:prstGeom prst="rect">
              <a:avLst/>
            </a:prstGeom>
            <a:effectLst/>
          </p:spPr>
        </p:pic>
        <p:pic>
          <p:nvPicPr>
            <p:cNvPr id="837" name="Group" descr="Group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" y="25400"/>
              <a:ext cx="7091498" cy="2243184"/>
            </a:xfrm>
            <a:prstGeom prst="rect">
              <a:avLst/>
            </a:prstGeom>
            <a:effectLst/>
          </p:spPr>
        </p:pic>
      </p:grpSp>
      <p:pic>
        <p:nvPicPr>
          <p:cNvPr id="839" name="IC86_N10_smooth_transition_animation.gif" descr="IC86_N10_smooth_transition_animation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971386" y="2041391"/>
            <a:ext cx="8331319" cy="3367362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decomposing the relative intensity sky map in Spherical Harmonics functions"/>
          <p:cNvSpPr txBox="1"/>
          <p:nvPr>
            <p:ph type="body" sz="quarter" idx="1"/>
          </p:nvPr>
        </p:nvSpPr>
        <p:spPr>
          <a:xfrm>
            <a:off x="1456289" y="4460890"/>
            <a:ext cx="6626172" cy="1183028"/>
          </a:xfrm>
          <a:prstGeom prst="rect">
            <a:avLst/>
          </a:prstGeom>
        </p:spPr>
        <p:txBody>
          <a:bodyPr/>
          <a:lstStyle>
            <a:lvl1pPr marL="0" indent="0" algn="ctr" defTabSz="2023821">
              <a:lnSpc>
                <a:spcPct val="160000"/>
              </a:lnSpc>
              <a:spcBef>
                <a:spcPts val="3700"/>
              </a:spcBef>
              <a:buSzTx/>
              <a:buNone/>
              <a:defRPr sz="249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/>
            <a:r>
              <a:t>decomposing the relative intensity sky map in Spherical Harmonics functions</a:t>
            </a:r>
          </a:p>
        </p:txBody>
      </p:sp>
      <p:grpSp>
        <p:nvGrpSpPr>
          <p:cNvPr id="850" name="Group"/>
          <p:cNvGrpSpPr/>
          <p:nvPr/>
        </p:nvGrpSpPr>
        <p:grpSpPr>
          <a:xfrm>
            <a:off x="1279881" y="6092690"/>
            <a:ext cx="6978988" cy="6820141"/>
            <a:chOff x="0" y="0"/>
            <a:chExt cx="6978986" cy="6820139"/>
          </a:xfrm>
        </p:grpSpPr>
        <p:grpSp>
          <p:nvGrpSpPr>
            <p:cNvPr id="846" name="Group"/>
            <p:cNvGrpSpPr/>
            <p:nvPr/>
          </p:nvGrpSpPr>
          <p:grpSpPr>
            <a:xfrm>
              <a:off x="85893" y="0"/>
              <a:ext cx="6807201" cy="6622612"/>
              <a:chOff x="0" y="0"/>
              <a:chExt cx="6807200" cy="6622611"/>
            </a:xfrm>
          </p:grpSpPr>
          <p:pic>
            <p:nvPicPr>
              <p:cNvPr id="841" name="filmato-incollato.png" descr="filmato-incollato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709095" y="2840716"/>
                <a:ext cx="4686301" cy="1358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2" name="filmato-incollato.png" descr="filmato-incollato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33723" y="5439584"/>
                <a:ext cx="4637045" cy="1183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3" name="filmato-incollato.png" descr="filmato-incollato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6807200" cy="1358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44" name="Arrow"/>
              <p:cNvSpPr/>
              <p:nvPr/>
            </p:nvSpPr>
            <p:spPr>
              <a:xfrm rot="5400000">
                <a:off x="2766495" y="1677851"/>
                <a:ext cx="571501" cy="843915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45" name="Arrow"/>
              <p:cNvSpPr/>
              <p:nvPr/>
            </p:nvSpPr>
            <p:spPr>
              <a:xfrm rot="5400000">
                <a:off x="2766495" y="4518567"/>
                <a:ext cx="571501" cy="843916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847" name="Rectangle"/>
            <p:cNvSpPr/>
            <p:nvPr/>
          </p:nvSpPr>
          <p:spPr>
            <a:xfrm>
              <a:off x="0" y="0"/>
              <a:ext cx="6978987" cy="1485900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48" name="Rectangle"/>
            <p:cNvSpPr/>
            <p:nvPr/>
          </p:nvSpPr>
          <p:spPr>
            <a:xfrm>
              <a:off x="-1" y="2833099"/>
              <a:ext cx="6978988" cy="1485901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49" name="Rectangle"/>
            <p:cNvSpPr/>
            <p:nvPr/>
          </p:nvSpPr>
          <p:spPr>
            <a:xfrm>
              <a:off x="0" y="5334239"/>
              <a:ext cx="6978987" cy="1485901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851" name="Multiplication Sign"/>
          <p:cNvSpPr/>
          <p:nvPr/>
        </p:nvSpPr>
        <p:spPr>
          <a:xfrm>
            <a:off x="2404216" y="2410285"/>
            <a:ext cx="697580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52" name="Multiplication Sign"/>
          <p:cNvSpPr/>
          <p:nvPr/>
        </p:nvSpPr>
        <p:spPr>
          <a:xfrm>
            <a:off x="5465025" y="2410285"/>
            <a:ext cx="697581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53" name="Multiplication Sign"/>
          <p:cNvSpPr/>
          <p:nvPr/>
        </p:nvSpPr>
        <p:spPr>
          <a:xfrm>
            <a:off x="2404216" y="3314537"/>
            <a:ext cx="697580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7" name="Group"/>
          <p:cNvGrpSpPr/>
          <p:nvPr/>
        </p:nvGrpSpPr>
        <p:grpSpPr>
          <a:xfrm>
            <a:off x="1223626" y="2066791"/>
            <a:ext cx="7091498" cy="3615880"/>
            <a:chOff x="12700" y="25400"/>
            <a:chExt cx="7091497" cy="3615879"/>
          </a:xfrm>
        </p:grpSpPr>
        <p:pic>
          <p:nvPicPr>
            <p:cNvPr id="855" name="Group" descr="Group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" y="1834452"/>
              <a:ext cx="7091498" cy="1806828"/>
            </a:xfrm>
            <a:prstGeom prst="rect">
              <a:avLst/>
            </a:prstGeom>
            <a:effectLst/>
          </p:spPr>
        </p:pic>
        <p:pic>
          <p:nvPicPr>
            <p:cNvPr id="856" name="Group" descr="Group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" y="25400"/>
              <a:ext cx="7091498" cy="2243184"/>
            </a:xfrm>
            <a:prstGeom prst="rect">
              <a:avLst/>
            </a:prstGeom>
            <a:effectLst/>
          </p:spPr>
        </p:pic>
      </p:grpSp>
      <p:sp>
        <p:nvSpPr>
          <p:cNvPr id="858" name="Rounded Rectangle"/>
          <p:cNvSpPr/>
          <p:nvPr/>
        </p:nvSpPr>
        <p:spPr>
          <a:xfrm>
            <a:off x="2326137" y="2143920"/>
            <a:ext cx="2888608" cy="1034602"/>
          </a:xfrm>
          <a:prstGeom prst="roundRect">
            <a:avLst>
              <a:gd name="adj" fmla="val 18413"/>
            </a:avLst>
          </a:prstGeom>
          <a:ln w="635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862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859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60" name="color-center-UWlogo-print.png" descr="color-center-UWlogo-print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1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863" name="Slide Number"/>
          <p:cNvSpPr txBox="1"/>
          <p:nvPr>
            <p:ph type="sldNum" sz="quarter" idx="4294967295"/>
          </p:nvPr>
        </p:nvSpPr>
        <p:spPr>
          <a:xfrm>
            <a:off x="23785263" y="13233866"/>
            <a:ext cx="48920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64" name="the dipole component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the dipole component</a:t>
            </a:r>
          </a:p>
        </p:txBody>
      </p:sp>
      <p:sp>
        <p:nvSpPr>
          <p:cNvPr id="865" name="decomposing the relative intensity sky map in Spherical Harmonics functions"/>
          <p:cNvSpPr txBox="1"/>
          <p:nvPr>
            <p:ph type="body" sz="quarter" idx="1"/>
          </p:nvPr>
        </p:nvSpPr>
        <p:spPr>
          <a:xfrm>
            <a:off x="1456289" y="4460890"/>
            <a:ext cx="6626172" cy="1183028"/>
          </a:xfrm>
          <a:prstGeom prst="rect">
            <a:avLst/>
          </a:prstGeom>
        </p:spPr>
        <p:txBody>
          <a:bodyPr/>
          <a:lstStyle>
            <a:lvl1pPr marL="0" indent="0" algn="ctr" defTabSz="2023821">
              <a:lnSpc>
                <a:spcPct val="160000"/>
              </a:lnSpc>
              <a:spcBef>
                <a:spcPts val="3700"/>
              </a:spcBef>
              <a:buSzTx/>
              <a:buNone/>
              <a:defRPr sz="249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/>
            <a:r>
              <a:t>decomposing the relative intensity sky map in Spherical Harmonics functions</a:t>
            </a:r>
          </a:p>
        </p:txBody>
      </p:sp>
      <p:grpSp>
        <p:nvGrpSpPr>
          <p:cNvPr id="869" name="Group"/>
          <p:cNvGrpSpPr/>
          <p:nvPr/>
        </p:nvGrpSpPr>
        <p:grpSpPr>
          <a:xfrm>
            <a:off x="13229107" y="2056441"/>
            <a:ext cx="9909995" cy="11239747"/>
            <a:chOff x="0" y="0"/>
            <a:chExt cx="9909994" cy="11239745"/>
          </a:xfrm>
        </p:grpSpPr>
        <p:pic>
          <p:nvPicPr>
            <p:cNvPr id="866" name="IC86_Dipole (1).png" descr="IC86_Dipole (1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09995" cy="11239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7" name="Rounded Rectangle"/>
            <p:cNvSpPr/>
            <p:nvPr/>
          </p:nvSpPr>
          <p:spPr>
            <a:xfrm>
              <a:off x="951362" y="6200042"/>
              <a:ext cx="7260174" cy="620403"/>
            </a:xfrm>
            <a:prstGeom prst="roundRect">
              <a:avLst>
                <a:gd name="adj" fmla="val 30706"/>
              </a:avLst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68" name="equatorial component of the dipole"/>
            <p:cNvSpPr txBox="1"/>
            <p:nvPr/>
          </p:nvSpPr>
          <p:spPr>
            <a:xfrm>
              <a:off x="1030148" y="6224493"/>
              <a:ext cx="7102603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equatorial component of the dipole</a:t>
              </a:r>
            </a:p>
          </p:txBody>
        </p:sp>
      </p:grpSp>
      <p:grpSp>
        <p:nvGrpSpPr>
          <p:cNvPr id="879" name="Group"/>
          <p:cNvGrpSpPr/>
          <p:nvPr/>
        </p:nvGrpSpPr>
        <p:grpSpPr>
          <a:xfrm>
            <a:off x="1279881" y="6092690"/>
            <a:ext cx="6978988" cy="6820141"/>
            <a:chOff x="0" y="0"/>
            <a:chExt cx="6978986" cy="6820139"/>
          </a:xfrm>
        </p:grpSpPr>
        <p:grpSp>
          <p:nvGrpSpPr>
            <p:cNvPr id="875" name="Group"/>
            <p:cNvGrpSpPr/>
            <p:nvPr/>
          </p:nvGrpSpPr>
          <p:grpSpPr>
            <a:xfrm>
              <a:off x="85893" y="0"/>
              <a:ext cx="6807201" cy="6622612"/>
              <a:chOff x="0" y="0"/>
              <a:chExt cx="6807200" cy="6622611"/>
            </a:xfrm>
          </p:grpSpPr>
          <p:pic>
            <p:nvPicPr>
              <p:cNvPr id="870" name="filmato-incollato.png" descr="filmato-incollato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09095" y="2840716"/>
                <a:ext cx="4686301" cy="1358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1" name="filmato-incollato.png" descr="filmato-incollato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33723" y="5439584"/>
                <a:ext cx="4637045" cy="1183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2" name="filmato-incollato.png" descr="filmato-incollato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6807200" cy="1358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73" name="Arrow"/>
              <p:cNvSpPr/>
              <p:nvPr/>
            </p:nvSpPr>
            <p:spPr>
              <a:xfrm rot="5400000">
                <a:off x="2766495" y="1677851"/>
                <a:ext cx="571501" cy="843915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874" name="Arrow"/>
              <p:cNvSpPr/>
              <p:nvPr/>
            </p:nvSpPr>
            <p:spPr>
              <a:xfrm rot="5400000">
                <a:off x="2766495" y="4518567"/>
                <a:ext cx="571501" cy="843916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876" name="Rectangle"/>
            <p:cNvSpPr/>
            <p:nvPr/>
          </p:nvSpPr>
          <p:spPr>
            <a:xfrm>
              <a:off x="0" y="0"/>
              <a:ext cx="6978987" cy="1485900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77" name="Rectangle"/>
            <p:cNvSpPr/>
            <p:nvPr/>
          </p:nvSpPr>
          <p:spPr>
            <a:xfrm>
              <a:off x="0" y="2818010"/>
              <a:ext cx="6978987" cy="1485901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878" name="Rectangle"/>
            <p:cNvSpPr/>
            <p:nvPr/>
          </p:nvSpPr>
          <p:spPr>
            <a:xfrm>
              <a:off x="0" y="5334239"/>
              <a:ext cx="6978987" cy="1485901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880" name="Multiplication Sign"/>
          <p:cNvSpPr/>
          <p:nvPr/>
        </p:nvSpPr>
        <p:spPr>
          <a:xfrm>
            <a:off x="2404216" y="2410285"/>
            <a:ext cx="697580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881" name="IceCube…"/>
          <p:cNvSpPr txBox="1"/>
          <p:nvPr/>
        </p:nvSpPr>
        <p:spPr>
          <a:xfrm>
            <a:off x="10106460" y="2242120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r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9" invalidUrl="" action="" tgtFrame="" tooltip="" history="1" highlightClick="0" endSnd="0"/>
              </a:rPr>
              <a:t>ApJ 981 182 (2025)</a:t>
            </a:r>
          </a:p>
        </p:txBody>
      </p:sp>
      <p:pic>
        <p:nvPicPr>
          <p:cNvPr id="882" name="Image" descr="Imag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251067" y="2066114"/>
            <a:ext cx="3045376" cy="1512922"/>
          </a:xfrm>
          <a:prstGeom prst="rect">
            <a:avLst/>
          </a:prstGeom>
        </p:spPr>
      </p:pic>
      <p:pic>
        <p:nvPicPr>
          <p:cNvPr id="883" name="Group" descr="Group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23626" y="3224705"/>
            <a:ext cx="7091498" cy="1060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osmic-ray energy spectrum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 energy spectrum</a:t>
            </a:r>
          </a:p>
        </p:txBody>
      </p:sp>
      <p:grpSp>
        <p:nvGrpSpPr>
          <p:cNvPr id="218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215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16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219" name="Slide Number"/>
          <p:cNvSpPr txBox="1"/>
          <p:nvPr>
            <p:ph type="sldNum" sz="quarter" idx="2"/>
          </p:nvPr>
        </p:nvSpPr>
        <p:spPr>
          <a:xfrm>
            <a:off x="23860320" y="13233866"/>
            <a:ext cx="339091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22" name="Group"/>
          <p:cNvGrpSpPr/>
          <p:nvPr/>
        </p:nvGrpSpPr>
        <p:grpSpPr>
          <a:xfrm>
            <a:off x="2812827" y="2210356"/>
            <a:ext cx="17368748" cy="11025207"/>
            <a:chOff x="12700" y="25399"/>
            <a:chExt cx="17368747" cy="11025205"/>
          </a:xfrm>
        </p:grpSpPr>
        <p:pic>
          <p:nvPicPr>
            <p:cNvPr id="220" name="Screenshot 2025-02-21 alle 08.49.23.png" descr="Screenshot 2025-02-21 alle 08.49.2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" y="25400"/>
              <a:ext cx="17368749" cy="11025206"/>
            </a:xfrm>
            <a:prstGeom prst="rect">
              <a:avLst/>
            </a:prstGeom>
            <a:effectLst/>
          </p:spPr>
        </p:pic>
        <p:sp>
          <p:nvSpPr>
            <p:cNvPr id="221" name="K. Fujisue, H. Dembinski, R. Engel, A. Fedynitch"/>
            <p:cNvSpPr txBox="1"/>
            <p:nvPr/>
          </p:nvSpPr>
          <p:spPr>
            <a:xfrm>
              <a:off x="317439" y="10624533"/>
              <a:ext cx="6383083" cy="423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pPr/>
              <a:r>
                <a:t>K. Fujisue, H. Dembinski, R. Engel, A. Fedynitch</a:t>
              </a:r>
            </a:p>
          </p:txBody>
        </p:sp>
      </p:grpSp>
      <p:pic>
        <p:nvPicPr>
          <p:cNvPr id="223" name="filmato-incollato.png" descr="filmato-incollat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105" y="2950837"/>
            <a:ext cx="2535620" cy="955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filmato-incollato.png" descr="filmato-incollato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525" y="5327098"/>
            <a:ext cx="2514601" cy="1691650"/>
          </a:xfrm>
          <a:prstGeom prst="rect">
            <a:avLst/>
          </a:prstGeom>
        </p:spPr>
      </p:pic>
      <p:pic>
        <p:nvPicPr>
          <p:cNvPr id="225" name="filmato-incollato.png" descr="filmato-incollato.png"/>
          <p:cNvPicPr>
            <a:picLocks noChangeAspect="1"/>
          </p:cNvPicPr>
          <p:nvPr/>
        </p:nvPicPr>
        <p:blipFill>
          <a:blip r:embed="rId6">
            <a:extLst/>
          </a:blip>
          <a:srcRect l="434" t="196" r="790" b="3623"/>
          <a:stretch>
            <a:fillRect/>
          </a:stretch>
        </p:blipFill>
        <p:spPr>
          <a:xfrm>
            <a:off x="22680" y="8437860"/>
            <a:ext cx="2537075" cy="1698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57" fill="norm" stroke="1" extrusionOk="0">
                <a:moveTo>
                  <a:pt x="16063" y="3"/>
                </a:moveTo>
                <a:cubicBezTo>
                  <a:pt x="15978" y="-8"/>
                  <a:pt x="15917" y="11"/>
                  <a:pt x="15820" y="53"/>
                </a:cubicBezTo>
                <a:cubicBezTo>
                  <a:pt x="15704" y="103"/>
                  <a:pt x="15424" y="215"/>
                  <a:pt x="15195" y="305"/>
                </a:cubicBezTo>
                <a:cubicBezTo>
                  <a:pt x="14727" y="489"/>
                  <a:pt x="13017" y="1173"/>
                  <a:pt x="12283" y="1469"/>
                </a:cubicBezTo>
                <a:cubicBezTo>
                  <a:pt x="12018" y="1575"/>
                  <a:pt x="11737" y="1687"/>
                  <a:pt x="11661" y="1716"/>
                </a:cubicBezTo>
                <a:cubicBezTo>
                  <a:pt x="11396" y="1817"/>
                  <a:pt x="11343" y="1992"/>
                  <a:pt x="11536" y="2124"/>
                </a:cubicBezTo>
                <a:cubicBezTo>
                  <a:pt x="11644" y="2197"/>
                  <a:pt x="11681" y="2336"/>
                  <a:pt x="11611" y="2401"/>
                </a:cubicBezTo>
                <a:cubicBezTo>
                  <a:pt x="11591" y="2419"/>
                  <a:pt x="11456" y="2391"/>
                  <a:pt x="11313" y="2340"/>
                </a:cubicBezTo>
                <a:cubicBezTo>
                  <a:pt x="10971" y="2218"/>
                  <a:pt x="10617" y="2220"/>
                  <a:pt x="10290" y="2345"/>
                </a:cubicBezTo>
                <a:cubicBezTo>
                  <a:pt x="10143" y="2401"/>
                  <a:pt x="10007" y="2428"/>
                  <a:pt x="9982" y="2406"/>
                </a:cubicBezTo>
                <a:cubicBezTo>
                  <a:pt x="9958" y="2384"/>
                  <a:pt x="9939" y="2256"/>
                  <a:pt x="9939" y="2119"/>
                </a:cubicBezTo>
                <a:cubicBezTo>
                  <a:pt x="9939" y="1780"/>
                  <a:pt x="9862" y="1696"/>
                  <a:pt x="9594" y="1751"/>
                </a:cubicBezTo>
                <a:cubicBezTo>
                  <a:pt x="9456" y="1779"/>
                  <a:pt x="9366" y="1771"/>
                  <a:pt x="9347" y="1726"/>
                </a:cubicBezTo>
                <a:cubicBezTo>
                  <a:pt x="9331" y="1687"/>
                  <a:pt x="9262" y="1655"/>
                  <a:pt x="9192" y="1655"/>
                </a:cubicBezTo>
                <a:cubicBezTo>
                  <a:pt x="9030" y="1655"/>
                  <a:pt x="8909" y="1955"/>
                  <a:pt x="8952" y="2250"/>
                </a:cubicBezTo>
                <a:cubicBezTo>
                  <a:pt x="8976" y="2408"/>
                  <a:pt x="8961" y="2468"/>
                  <a:pt x="8868" y="2577"/>
                </a:cubicBezTo>
                <a:cubicBezTo>
                  <a:pt x="8805" y="2650"/>
                  <a:pt x="8756" y="2748"/>
                  <a:pt x="8756" y="2794"/>
                </a:cubicBezTo>
                <a:cubicBezTo>
                  <a:pt x="8756" y="2840"/>
                  <a:pt x="8654" y="2971"/>
                  <a:pt x="8530" y="3086"/>
                </a:cubicBezTo>
                <a:lnTo>
                  <a:pt x="8304" y="3293"/>
                </a:lnTo>
                <a:lnTo>
                  <a:pt x="8327" y="3761"/>
                </a:lnTo>
                <a:cubicBezTo>
                  <a:pt x="8340" y="4018"/>
                  <a:pt x="8340" y="4340"/>
                  <a:pt x="8327" y="4477"/>
                </a:cubicBezTo>
                <a:lnTo>
                  <a:pt x="8304" y="4723"/>
                </a:lnTo>
                <a:lnTo>
                  <a:pt x="7895" y="4723"/>
                </a:lnTo>
                <a:cubicBezTo>
                  <a:pt x="7619" y="4723"/>
                  <a:pt x="7378" y="4685"/>
                  <a:pt x="7165" y="4597"/>
                </a:cubicBezTo>
                <a:cubicBezTo>
                  <a:pt x="6749" y="4425"/>
                  <a:pt x="6665" y="4426"/>
                  <a:pt x="6101" y="4663"/>
                </a:cubicBezTo>
                <a:cubicBezTo>
                  <a:pt x="5838" y="4773"/>
                  <a:pt x="5574" y="4868"/>
                  <a:pt x="5513" y="4870"/>
                </a:cubicBezTo>
                <a:cubicBezTo>
                  <a:pt x="5453" y="4871"/>
                  <a:pt x="5219" y="4798"/>
                  <a:pt x="4997" y="4708"/>
                </a:cubicBezTo>
                <a:cubicBezTo>
                  <a:pt x="4702" y="4589"/>
                  <a:pt x="4553" y="4559"/>
                  <a:pt x="4449" y="4597"/>
                </a:cubicBezTo>
                <a:cubicBezTo>
                  <a:pt x="4291" y="4656"/>
                  <a:pt x="4139" y="4716"/>
                  <a:pt x="2379" y="5424"/>
                </a:cubicBezTo>
                <a:cubicBezTo>
                  <a:pt x="1704" y="5695"/>
                  <a:pt x="910" y="6011"/>
                  <a:pt x="612" y="6129"/>
                </a:cubicBezTo>
                <a:cubicBezTo>
                  <a:pt x="315" y="6247"/>
                  <a:pt x="50" y="6378"/>
                  <a:pt x="24" y="6416"/>
                </a:cubicBezTo>
                <a:cubicBezTo>
                  <a:pt x="5" y="6445"/>
                  <a:pt x="-3" y="6472"/>
                  <a:pt x="1" y="6502"/>
                </a:cubicBezTo>
                <a:cubicBezTo>
                  <a:pt x="12" y="6591"/>
                  <a:pt x="126" y="6682"/>
                  <a:pt x="325" y="6754"/>
                </a:cubicBezTo>
                <a:cubicBezTo>
                  <a:pt x="504" y="6818"/>
                  <a:pt x="579" y="6879"/>
                  <a:pt x="605" y="6981"/>
                </a:cubicBezTo>
                <a:cubicBezTo>
                  <a:pt x="632" y="7085"/>
                  <a:pt x="704" y="7140"/>
                  <a:pt x="896" y="7202"/>
                </a:cubicBezTo>
                <a:cubicBezTo>
                  <a:pt x="1037" y="7248"/>
                  <a:pt x="1230" y="7344"/>
                  <a:pt x="1321" y="7414"/>
                </a:cubicBezTo>
                <a:cubicBezTo>
                  <a:pt x="1464" y="7522"/>
                  <a:pt x="1545" y="7532"/>
                  <a:pt x="1889" y="7499"/>
                </a:cubicBezTo>
                <a:lnTo>
                  <a:pt x="2291" y="7459"/>
                </a:lnTo>
                <a:lnTo>
                  <a:pt x="2730" y="7857"/>
                </a:lnTo>
                <a:cubicBezTo>
                  <a:pt x="3056" y="8152"/>
                  <a:pt x="3207" y="8249"/>
                  <a:pt x="3321" y="8245"/>
                </a:cubicBezTo>
                <a:cubicBezTo>
                  <a:pt x="3405" y="8242"/>
                  <a:pt x="3652" y="8320"/>
                  <a:pt x="3868" y="8416"/>
                </a:cubicBezTo>
                <a:cubicBezTo>
                  <a:pt x="4146" y="8540"/>
                  <a:pt x="4308" y="8578"/>
                  <a:pt x="4416" y="8547"/>
                </a:cubicBezTo>
                <a:cubicBezTo>
                  <a:pt x="4630" y="8487"/>
                  <a:pt x="4613" y="8484"/>
                  <a:pt x="5068" y="8683"/>
                </a:cubicBezTo>
                <a:cubicBezTo>
                  <a:pt x="5522" y="8883"/>
                  <a:pt x="5428" y="8895"/>
                  <a:pt x="6280" y="8547"/>
                </a:cubicBezTo>
                <a:cubicBezTo>
                  <a:pt x="7334" y="8117"/>
                  <a:pt x="8511" y="7672"/>
                  <a:pt x="8527" y="7696"/>
                </a:cubicBezTo>
                <a:cubicBezTo>
                  <a:pt x="8536" y="7710"/>
                  <a:pt x="8559" y="7936"/>
                  <a:pt x="8581" y="8200"/>
                </a:cubicBezTo>
                <a:cubicBezTo>
                  <a:pt x="8602" y="8463"/>
                  <a:pt x="8631" y="8772"/>
                  <a:pt x="8645" y="8885"/>
                </a:cubicBezTo>
                <a:cubicBezTo>
                  <a:pt x="8668" y="9079"/>
                  <a:pt x="8660" y="9091"/>
                  <a:pt x="8503" y="9132"/>
                </a:cubicBezTo>
                <a:cubicBezTo>
                  <a:pt x="8186" y="9215"/>
                  <a:pt x="8054" y="9305"/>
                  <a:pt x="8054" y="9434"/>
                </a:cubicBezTo>
                <a:cubicBezTo>
                  <a:pt x="8054" y="9502"/>
                  <a:pt x="8097" y="9594"/>
                  <a:pt x="8152" y="9636"/>
                </a:cubicBezTo>
                <a:cubicBezTo>
                  <a:pt x="8206" y="9678"/>
                  <a:pt x="8256" y="9718"/>
                  <a:pt x="8263" y="9726"/>
                </a:cubicBezTo>
                <a:cubicBezTo>
                  <a:pt x="8284" y="9752"/>
                  <a:pt x="8403" y="11532"/>
                  <a:pt x="8405" y="11847"/>
                </a:cubicBezTo>
                <a:cubicBezTo>
                  <a:pt x="8406" y="12009"/>
                  <a:pt x="8438" y="12258"/>
                  <a:pt x="8476" y="12402"/>
                </a:cubicBezTo>
                <a:cubicBezTo>
                  <a:pt x="8563" y="12733"/>
                  <a:pt x="8667" y="13877"/>
                  <a:pt x="8621" y="14004"/>
                </a:cubicBezTo>
                <a:cubicBezTo>
                  <a:pt x="8600" y="14062"/>
                  <a:pt x="8629" y="14215"/>
                  <a:pt x="8692" y="14402"/>
                </a:cubicBezTo>
                <a:cubicBezTo>
                  <a:pt x="8770" y="14631"/>
                  <a:pt x="8843" y="14747"/>
                  <a:pt x="8986" y="14850"/>
                </a:cubicBezTo>
                <a:cubicBezTo>
                  <a:pt x="9091" y="14926"/>
                  <a:pt x="9226" y="15062"/>
                  <a:pt x="9283" y="15152"/>
                </a:cubicBezTo>
                <a:cubicBezTo>
                  <a:pt x="9344" y="15248"/>
                  <a:pt x="9508" y="15373"/>
                  <a:pt x="9678" y="15450"/>
                </a:cubicBezTo>
                <a:cubicBezTo>
                  <a:pt x="9917" y="15558"/>
                  <a:pt x="9969" y="15602"/>
                  <a:pt x="9952" y="15697"/>
                </a:cubicBezTo>
                <a:cubicBezTo>
                  <a:pt x="9941" y="15761"/>
                  <a:pt x="9959" y="15919"/>
                  <a:pt x="9996" y="16049"/>
                </a:cubicBezTo>
                <a:cubicBezTo>
                  <a:pt x="10077" y="16337"/>
                  <a:pt x="10040" y="16389"/>
                  <a:pt x="9834" y="16261"/>
                </a:cubicBezTo>
                <a:cubicBezTo>
                  <a:pt x="9583" y="16105"/>
                  <a:pt x="9435" y="16133"/>
                  <a:pt x="9304" y="16367"/>
                </a:cubicBezTo>
                <a:cubicBezTo>
                  <a:pt x="9240" y="16479"/>
                  <a:pt x="9195" y="16617"/>
                  <a:pt x="9202" y="16674"/>
                </a:cubicBezTo>
                <a:cubicBezTo>
                  <a:pt x="9209" y="16731"/>
                  <a:pt x="9318" y="16868"/>
                  <a:pt x="9445" y="16976"/>
                </a:cubicBezTo>
                <a:cubicBezTo>
                  <a:pt x="9672" y="17169"/>
                  <a:pt x="9675" y="17172"/>
                  <a:pt x="9560" y="17218"/>
                </a:cubicBezTo>
                <a:cubicBezTo>
                  <a:pt x="9397" y="17283"/>
                  <a:pt x="9236" y="17526"/>
                  <a:pt x="9236" y="17707"/>
                </a:cubicBezTo>
                <a:cubicBezTo>
                  <a:pt x="9236" y="17932"/>
                  <a:pt x="9384" y="18120"/>
                  <a:pt x="9564" y="18120"/>
                </a:cubicBezTo>
                <a:cubicBezTo>
                  <a:pt x="9648" y="18120"/>
                  <a:pt x="9719" y="18143"/>
                  <a:pt x="9719" y="18170"/>
                </a:cubicBezTo>
                <a:cubicBezTo>
                  <a:pt x="9719" y="18197"/>
                  <a:pt x="9798" y="18351"/>
                  <a:pt x="9895" y="18513"/>
                </a:cubicBezTo>
                <a:cubicBezTo>
                  <a:pt x="10110" y="18875"/>
                  <a:pt x="10116" y="19014"/>
                  <a:pt x="9925" y="19087"/>
                </a:cubicBezTo>
                <a:cubicBezTo>
                  <a:pt x="9788" y="19140"/>
                  <a:pt x="9783" y="19161"/>
                  <a:pt x="9749" y="19561"/>
                </a:cubicBezTo>
                <a:cubicBezTo>
                  <a:pt x="9718" y="19932"/>
                  <a:pt x="9726" y="19996"/>
                  <a:pt x="9810" y="20165"/>
                </a:cubicBezTo>
                <a:cubicBezTo>
                  <a:pt x="9892" y="20330"/>
                  <a:pt x="9896" y="20379"/>
                  <a:pt x="9851" y="20528"/>
                </a:cubicBezTo>
                <a:cubicBezTo>
                  <a:pt x="9744" y="20878"/>
                  <a:pt x="9669" y="21274"/>
                  <a:pt x="9692" y="21365"/>
                </a:cubicBezTo>
                <a:cubicBezTo>
                  <a:pt x="9705" y="21416"/>
                  <a:pt x="9762" y="21487"/>
                  <a:pt x="9817" y="21521"/>
                </a:cubicBezTo>
                <a:cubicBezTo>
                  <a:pt x="9931" y="21592"/>
                  <a:pt x="10143" y="21552"/>
                  <a:pt x="10229" y="21445"/>
                </a:cubicBezTo>
                <a:cubicBezTo>
                  <a:pt x="10315" y="21338"/>
                  <a:pt x="10303" y="21141"/>
                  <a:pt x="10202" y="21047"/>
                </a:cubicBezTo>
                <a:cubicBezTo>
                  <a:pt x="10118" y="20969"/>
                  <a:pt x="10076" y="20741"/>
                  <a:pt x="10145" y="20730"/>
                </a:cubicBezTo>
                <a:cubicBezTo>
                  <a:pt x="10163" y="20727"/>
                  <a:pt x="10396" y="20721"/>
                  <a:pt x="10661" y="20715"/>
                </a:cubicBezTo>
                <a:cubicBezTo>
                  <a:pt x="11094" y="20704"/>
                  <a:pt x="11164" y="20684"/>
                  <a:pt x="11351" y="20528"/>
                </a:cubicBezTo>
                <a:cubicBezTo>
                  <a:pt x="11530" y="20378"/>
                  <a:pt x="11560" y="20366"/>
                  <a:pt x="11560" y="20463"/>
                </a:cubicBezTo>
                <a:cubicBezTo>
                  <a:pt x="11560" y="20630"/>
                  <a:pt x="11683" y="20866"/>
                  <a:pt x="11773" y="20866"/>
                </a:cubicBezTo>
                <a:cubicBezTo>
                  <a:pt x="12025" y="20866"/>
                  <a:pt x="12208" y="20228"/>
                  <a:pt x="12067" y="19838"/>
                </a:cubicBezTo>
                <a:cubicBezTo>
                  <a:pt x="11957" y="19535"/>
                  <a:pt x="11759" y="19247"/>
                  <a:pt x="11644" y="19223"/>
                </a:cubicBezTo>
                <a:cubicBezTo>
                  <a:pt x="11570" y="19208"/>
                  <a:pt x="11533" y="19150"/>
                  <a:pt x="11523" y="19042"/>
                </a:cubicBezTo>
                <a:cubicBezTo>
                  <a:pt x="11511" y="18912"/>
                  <a:pt x="11520" y="18894"/>
                  <a:pt x="11587" y="18936"/>
                </a:cubicBezTo>
                <a:cubicBezTo>
                  <a:pt x="11728" y="19025"/>
                  <a:pt x="12155" y="19051"/>
                  <a:pt x="12249" y="18976"/>
                </a:cubicBezTo>
                <a:cubicBezTo>
                  <a:pt x="12320" y="18920"/>
                  <a:pt x="12340" y="18841"/>
                  <a:pt x="12340" y="18609"/>
                </a:cubicBezTo>
                <a:cubicBezTo>
                  <a:pt x="12340" y="18334"/>
                  <a:pt x="12327" y="18307"/>
                  <a:pt x="12178" y="18190"/>
                </a:cubicBezTo>
                <a:cubicBezTo>
                  <a:pt x="12090" y="18122"/>
                  <a:pt x="11963" y="17988"/>
                  <a:pt x="11894" y="17898"/>
                </a:cubicBezTo>
                <a:cubicBezTo>
                  <a:pt x="11826" y="17808"/>
                  <a:pt x="11755" y="17728"/>
                  <a:pt x="11739" y="17717"/>
                </a:cubicBezTo>
                <a:cubicBezTo>
                  <a:pt x="11723" y="17706"/>
                  <a:pt x="11678" y="17593"/>
                  <a:pt x="11634" y="17465"/>
                </a:cubicBezTo>
                <a:cubicBezTo>
                  <a:pt x="11565" y="17261"/>
                  <a:pt x="11556" y="17082"/>
                  <a:pt x="11567" y="16004"/>
                </a:cubicBezTo>
                <a:cubicBezTo>
                  <a:pt x="11576" y="15071"/>
                  <a:pt x="11591" y="14764"/>
                  <a:pt x="11634" y="14739"/>
                </a:cubicBezTo>
                <a:cubicBezTo>
                  <a:pt x="11666" y="14721"/>
                  <a:pt x="11880" y="14757"/>
                  <a:pt x="12111" y="14815"/>
                </a:cubicBezTo>
                <a:cubicBezTo>
                  <a:pt x="12578" y="14933"/>
                  <a:pt x="12698" y="14893"/>
                  <a:pt x="12698" y="14623"/>
                </a:cubicBezTo>
                <a:cubicBezTo>
                  <a:pt x="12698" y="14535"/>
                  <a:pt x="12660" y="14430"/>
                  <a:pt x="12614" y="14387"/>
                </a:cubicBezTo>
                <a:cubicBezTo>
                  <a:pt x="12517" y="14296"/>
                  <a:pt x="12518" y="14059"/>
                  <a:pt x="12638" y="11883"/>
                </a:cubicBezTo>
                <a:cubicBezTo>
                  <a:pt x="12714" y="10494"/>
                  <a:pt x="12701" y="10543"/>
                  <a:pt x="13073" y="10381"/>
                </a:cubicBezTo>
                <a:cubicBezTo>
                  <a:pt x="13294" y="10286"/>
                  <a:pt x="13307" y="10264"/>
                  <a:pt x="13377" y="9948"/>
                </a:cubicBezTo>
                <a:cubicBezTo>
                  <a:pt x="13434" y="9694"/>
                  <a:pt x="13489" y="9583"/>
                  <a:pt x="13621" y="9459"/>
                </a:cubicBezTo>
                <a:cubicBezTo>
                  <a:pt x="13847" y="9246"/>
                  <a:pt x="13994" y="8900"/>
                  <a:pt x="14100" y="8331"/>
                </a:cubicBezTo>
                <a:cubicBezTo>
                  <a:pt x="14194" y="7826"/>
                  <a:pt x="14214" y="7210"/>
                  <a:pt x="14141" y="7101"/>
                </a:cubicBezTo>
                <a:cubicBezTo>
                  <a:pt x="14116" y="7064"/>
                  <a:pt x="14068" y="6701"/>
                  <a:pt x="14033" y="6290"/>
                </a:cubicBezTo>
                <a:cubicBezTo>
                  <a:pt x="13997" y="5880"/>
                  <a:pt x="13950" y="5459"/>
                  <a:pt x="13931" y="5353"/>
                </a:cubicBezTo>
                <a:cubicBezTo>
                  <a:pt x="13887" y="5106"/>
                  <a:pt x="13739" y="4940"/>
                  <a:pt x="13465" y="4839"/>
                </a:cubicBezTo>
                <a:lnTo>
                  <a:pt x="13246" y="4759"/>
                </a:lnTo>
                <a:lnTo>
                  <a:pt x="13232" y="4366"/>
                </a:lnTo>
                <a:cubicBezTo>
                  <a:pt x="13224" y="4112"/>
                  <a:pt x="13241" y="3930"/>
                  <a:pt x="13279" y="3852"/>
                </a:cubicBezTo>
                <a:cubicBezTo>
                  <a:pt x="13337" y="3735"/>
                  <a:pt x="13343" y="3734"/>
                  <a:pt x="13509" y="3867"/>
                </a:cubicBezTo>
                <a:cubicBezTo>
                  <a:pt x="13608" y="3946"/>
                  <a:pt x="13710" y="4097"/>
                  <a:pt x="13749" y="4220"/>
                </a:cubicBezTo>
                <a:cubicBezTo>
                  <a:pt x="13803" y="4390"/>
                  <a:pt x="13843" y="4431"/>
                  <a:pt x="13948" y="4431"/>
                </a:cubicBezTo>
                <a:cubicBezTo>
                  <a:pt x="14059" y="4431"/>
                  <a:pt x="14078" y="4401"/>
                  <a:pt x="14090" y="4250"/>
                </a:cubicBezTo>
                <a:cubicBezTo>
                  <a:pt x="14098" y="4151"/>
                  <a:pt x="14109" y="4073"/>
                  <a:pt x="14114" y="4074"/>
                </a:cubicBezTo>
                <a:cubicBezTo>
                  <a:pt x="14118" y="4074"/>
                  <a:pt x="14251" y="4133"/>
                  <a:pt x="14408" y="4205"/>
                </a:cubicBezTo>
                <a:cubicBezTo>
                  <a:pt x="14788" y="4378"/>
                  <a:pt x="14891" y="4366"/>
                  <a:pt x="15468" y="4124"/>
                </a:cubicBezTo>
                <a:cubicBezTo>
                  <a:pt x="16049" y="3880"/>
                  <a:pt x="16085" y="3881"/>
                  <a:pt x="16499" y="4063"/>
                </a:cubicBezTo>
                <a:cubicBezTo>
                  <a:pt x="16872" y="4229"/>
                  <a:pt x="17108" y="4239"/>
                  <a:pt x="17407" y="4104"/>
                </a:cubicBezTo>
                <a:cubicBezTo>
                  <a:pt x="17527" y="4049"/>
                  <a:pt x="17920" y="3887"/>
                  <a:pt x="18282" y="3746"/>
                </a:cubicBezTo>
                <a:cubicBezTo>
                  <a:pt x="18644" y="3605"/>
                  <a:pt x="19198" y="3385"/>
                  <a:pt x="19512" y="3257"/>
                </a:cubicBezTo>
                <a:cubicBezTo>
                  <a:pt x="19825" y="3130"/>
                  <a:pt x="20404" y="2907"/>
                  <a:pt x="20802" y="2759"/>
                </a:cubicBezTo>
                <a:cubicBezTo>
                  <a:pt x="21200" y="2610"/>
                  <a:pt x="21545" y="2458"/>
                  <a:pt x="21569" y="2426"/>
                </a:cubicBezTo>
                <a:cubicBezTo>
                  <a:pt x="21589" y="2398"/>
                  <a:pt x="21597" y="2368"/>
                  <a:pt x="21592" y="2335"/>
                </a:cubicBezTo>
                <a:cubicBezTo>
                  <a:pt x="21579" y="2238"/>
                  <a:pt x="21458" y="2127"/>
                  <a:pt x="21268" y="2048"/>
                </a:cubicBezTo>
                <a:cubicBezTo>
                  <a:pt x="21130" y="1991"/>
                  <a:pt x="21024" y="1927"/>
                  <a:pt x="21032" y="1907"/>
                </a:cubicBezTo>
                <a:cubicBezTo>
                  <a:pt x="21070" y="1803"/>
                  <a:pt x="20896" y="1654"/>
                  <a:pt x="20623" y="1554"/>
                </a:cubicBezTo>
                <a:cubicBezTo>
                  <a:pt x="20443" y="1488"/>
                  <a:pt x="20295" y="1393"/>
                  <a:pt x="20262" y="1323"/>
                </a:cubicBezTo>
                <a:cubicBezTo>
                  <a:pt x="20231" y="1257"/>
                  <a:pt x="20091" y="1106"/>
                  <a:pt x="19947" y="985"/>
                </a:cubicBezTo>
                <a:cubicBezTo>
                  <a:pt x="19804" y="864"/>
                  <a:pt x="19636" y="716"/>
                  <a:pt x="19576" y="658"/>
                </a:cubicBezTo>
                <a:cubicBezTo>
                  <a:pt x="19378" y="465"/>
                  <a:pt x="19097" y="413"/>
                  <a:pt x="18576" y="476"/>
                </a:cubicBezTo>
                <a:cubicBezTo>
                  <a:pt x="18134" y="530"/>
                  <a:pt x="18051" y="522"/>
                  <a:pt x="17745" y="396"/>
                </a:cubicBezTo>
                <a:cubicBezTo>
                  <a:pt x="17429" y="265"/>
                  <a:pt x="17265" y="241"/>
                  <a:pt x="16992" y="285"/>
                </a:cubicBezTo>
                <a:cubicBezTo>
                  <a:pt x="16931" y="295"/>
                  <a:pt x="16692" y="228"/>
                  <a:pt x="16458" y="134"/>
                </a:cubicBezTo>
                <a:cubicBezTo>
                  <a:pt x="16260" y="54"/>
                  <a:pt x="16148" y="13"/>
                  <a:pt x="16063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6" name="filmato-incollato.png" descr="filmato-incollato.png"/>
          <p:cNvPicPr>
            <a:picLocks noChangeAspect="1"/>
          </p:cNvPicPr>
          <p:nvPr/>
        </p:nvPicPr>
        <p:blipFill>
          <a:blip r:embed="rId7">
            <a:extLst/>
          </a:blip>
          <a:srcRect l="21074" t="11352" r="22202" b="7543"/>
          <a:stretch>
            <a:fillRect/>
          </a:stretch>
        </p:blipFill>
        <p:spPr>
          <a:xfrm>
            <a:off x="107820" y="10732768"/>
            <a:ext cx="2540011" cy="20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0" fill="norm" stroke="1" extrusionOk="0">
                <a:moveTo>
                  <a:pt x="10928" y="3"/>
                </a:moveTo>
                <a:cubicBezTo>
                  <a:pt x="8794" y="15"/>
                  <a:pt x="8204" y="32"/>
                  <a:pt x="8029" y="96"/>
                </a:cubicBezTo>
                <a:cubicBezTo>
                  <a:pt x="7974" y="115"/>
                  <a:pt x="7885" y="139"/>
                  <a:pt x="7830" y="150"/>
                </a:cubicBezTo>
                <a:cubicBezTo>
                  <a:pt x="7775" y="161"/>
                  <a:pt x="7628" y="198"/>
                  <a:pt x="7502" y="230"/>
                </a:cubicBezTo>
                <a:cubicBezTo>
                  <a:pt x="7377" y="261"/>
                  <a:pt x="7241" y="291"/>
                  <a:pt x="7202" y="297"/>
                </a:cubicBezTo>
                <a:cubicBezTo>
                  <a:pt x="7163" y="303"/>
                  <a:pt x="7038" y="332"/>
                  <a:pt x="6929" y="364"/>
                </a:cubicBezTo>
                <a:cubicBezTo>
                  <a:pt x="6438" y="506"/>
                  <a:pt x="6219" y="562"/>
                  <a:pt x="5859" y="632"/>
                </a:cubicBezTo>
                <a:cubicBezTo>
                  <a:pt x="5647" y="674"/>
                  <a:pt x="5402" y="735"/>
                  <a:pt x="5315" y="767"/>
                </a:cubicBezTo>
                <a:cubicBezTo>
                  <a:pt x="5229" y="798"/>
                  <a:pt x="5145" y="828"/>
                  <a:pt x="5130" y="834"/>
                </a:cubicBezTo>
                <a:cubicBezTo>
                  <a:pt x="5114" y="839"/>
                  <a:pt x="5054" y="857"/>
                  <a:pt x="4995" y="876"/>
                </a:cubicBezTo>
                <a:cubicBezTo>
                  <a:pt x="4862" y="917"/>
                  <a:pt x="4778" y="985"/>
                  <a:pt x="4637" y="1161"/>
                </a:cubicBezTo>
                <a:cubicBezTo>
                  <a:pt x="4435" y="1414"/>
                  <a:pt x="4202" y="1742"/>
                  <a:pt x="4202" y="1773"/>
                </a:cubicBezTo>
                <a:cubicBezTo>
                  <a:pt x="4202" y="1790"/>
                  <a:pt x="4187" y="1807"/>
                  <a:pt x="4171" y="1807"/>
                </a:cubicBezTo>
                <a:cubicBezTo>
                  <a:pt x="4156" y="1807"/>
                  <a:pt x="4144" y="1828"/>
                  <a:pt x="4144" y="1857"/>
                </a:cubicBezTo>
                <a:cubicBezTo>
                  <a:pt x="4144" y="1886"/>
                  <a:pt x="4095" y="1972"/>
                  <a:pt x="4036" y="2046"/>
                </a:cubicBezTo>
                <a:cubicBezTo>
                  <a:pt x="3977" y="2120"/>
                  <a:pt x="3860" y="2285"/>
                  <a:pt x="3773" y="2411"/>
                </a:cubicBezTo>
                <a:cubicBezTo>
                  <a:pt x="3572" y="2702"/>
                  <a:pt x="3358" y="2968"/>
                  <a:pt x="3223" y="3094"/>
                </a:cubicBezTo>
                <a:cubicBezTo>
                  <a:pt x="3150" y="3162"/>
                  <a:pt x="3115" y="3219"/>
                  <a:pt x="3115" y="3279"/>
                </a:cubicBezTo>
                <a:cubicBezTo>
                  <a:pt x="3115" y="3328"/>
                  <a:pt x="3098" y="3377"/>
                  <a:pt x="3075" y="3388"/>
                </a:cubicBezTo>
                <a:cubicBezTo>
                  <a:pt x="3044" y="3403"/>
                  <a:pt x="3031" y="3465"/>
                  <a:pt x="3031" y="3602"/>
                </a:cubicBezTo>
                <a:cubicBezTo>
                  <a:pt x="3031" y="3707"/>
                  <a:pt x="3017" y="3795"/>
                  <a:pt x="3004" y="3795"/>
                </a:cubicBezTo>
                <a:cubicBezTo>
                  <a:pt x="2990" y="3795"/>
                  <a:pt x="2973" y="3841"/>
                  <a:pt x="2963" y="3900"/>
                </a:cubicBezTo>
                <a:cubicBezTo>
                  <a:pt x="2950" y="3984"/>
                  <a:pt x="2915" y="4021"/>
                  <a:pt x="2808" y="4084"/>
                </a:cubicBezTo>
                <a:cubicBezTo>
                  <a:pt x="2733" y="4128"/>
                  <a:pt x="2657" y="4186"/>
                  <a:pt x="2636" y="4210"/>
                </a:cubicBezTo>
                <a:cubicBezTo>
                  <a:pt x="2615" y="4235"/>
                  <a:pt x="2581" y="4256"/>
                  <a:pt x="2562" y="4256"/>
                </a:cubicBezTo>
                <a:cubicBezTo>
                  <a:pt x="2542" y="4256"/>
                  <a:pt x="2454" y="4322"/>
                  <a:pt x="2366" y="4407"/>
                </a:cubicBezTo>
                <a:cubicBezTo>
                  <a:pt x="2242" y="4527"/>
                  <a:pt x="2173" y="4568"/>
                  <a:pt x="2055" y="4588"/>
                </a:cubicBezTo>
                <a:cubicBezTo>
                  <a:pt x="1972" y="4602"/>
                  <a:pt x="1883" y="4620"/>
                  <a:pt x="1860" y="4625"/>
                </a:cubicBezTo>
                <a:cubicBezTo>
                  <a:pt x="1836" y="4630"/>
                  <a:pt x="1758" y="4645"/>
                  <a:pt x="1688" y="4659"/>
                </a:cubicBezTo>
                <a:cubicBezTo>
                  <a:pt x="1546" y="4687"/>
                  <a:pt x="1351" y="4782"/>
                  <a:pt x="1296" y="4848"/>
                </a:cubicBezTo>
                <a:cubicBezTo>
                  <a:pt x="1253" y="4899"/>
                  <a:pt x="1250" y="4989"/>
                  <a:pt x="1289" y="5020"/>
                </a:cubicBezTo>
                <a:cubicBezTo>
                  <a:pt x="1337" y="5056"/>
                  <a:pt x="1320" y="5170"/>
                  <a:pt x="1266" y="5192"/>
                </a:cubicBezTo>
                <a:cubicBezTo>
                  <a:pt x="1238" y="5203"/>
                  <a:pt x="1160" y="5211"/>
                  <a:pt x="1097" y="5208"/>
                </a:cubicBezTo>
                <a:cubicBezTo>
                  <a:pt x="980" y="5203"/>
                  <a:pt x="801" y="5301"/>
                  <a:pt x="800" y="5372"/>
                </a:cubicBezTo>
                <a:cubicBezTo>
                  <a:pt x="799" y="5474"/>
                  <a:pt x="739" y="5515"/>
                  <a:pt x="540" y="5540"/>
                </a:cubicBezTo>
                <a:cubicBezTo>
                  <a:pt x="321" y="5567"/>
                  <a:pt x="76" y="5622"/>
                  <a:pt x="31" y="5657"/>
                </a:cubicBezTo>
                <a:cubicBezTo>
                  <a:pt x="16" y="5668"/>
                  <a:pt x="4" y="5791"/>
                  <a:pt x="4" y="5926"/>
                </a:cubicBezTo>
                <a:cubicBezTo>
                  <a:pt x="4" y="6166"/>
                  <a:pt x="4" y="6172"/>
                  <a:pt x="95" y="6232"/>
                </a:cubicBezTo>
                <a:cubicBezTo>
                  <a:pt x="156" y="6272"/>
                  <a:pt x="279" y="6297"/>
                  <a:pt x="452" y="6307"/>
                </a:cubicBezTo>
                <a:lnTo>
                  <a:pt x="716" y="6320"/>
                </a:lnTo>
                <a:lnTo>
                  <a:pt x="716" y="6580"/>
                </a:lnTo>
                <a:cubicBezTo>
                  <a:pt x="716" y="6766"/>
                  <a:pt x="729" y="6850"/>
                  <a:pt x="759" y="6882"/>
                </a:cubicBezTo>
                <a:cubicBezTo>
                  <a:pt x="792" y="6915"/>
                  <a:pt x="803" y="7006"/>
                  <a:pt x="803" y="7255"/>
                </a:cubicBezTo>
                <a:cubicBezTo>
                  <a:pt x="803" y="7504"/>
                  <a:pt x="792" y="7591"/>
                  <a:pt x="759" y="7624"/>
                </a:cubicBezTo>
                <a:cubicBezTo>
                  <a:pt x="736" y="7649"/>
                  <a:pt x="716" y="7694"/>
                  <a:pt x="716" y="7721"/>
                </a:cubicBezTo>
                <a:cubicBezTo>
                  <a:pt x="716" y="7756"/>
                  <a:pt x="673" y="7769"/>
                  <a:pt x="554" y="7771"/>
                </a:cubicBezTo>
                <a:cubicBezTo>
                  <a:pt x="301" y="7775"/>
                  <a:pt x="99" y="7821"/>
                  <a:pt x="47" y="7884"/>
                </a:cubicBezTo>
                <a:cubicBezTo>
                  <a:pt x="15" y="7924"/>
                  <a:pt x="0" y="8039"/>
                  <a:pt x="0" y="8157"/>
                </a:cubicBezTo>
                <a:cubicBezTo>
                  <a:pt x="0" y="8275"/>
                  <a:pt x="15" y="8394"/>
                  <a:pt x="47" y="8434"/>
                </a:cubicBezTo>
                <a:cubicBezTo>
                  <a:pt x="101" y="8501"/>
                  <a:pt x="288" y="8544"/>
                  <a:pt x="537" y="8547"/>
                </a:cubicBezTo>
                <a:cubicBezTo>
                  <a:pt x="714" y="8549"/>
                  <a:pt x="716" y="8550"/>
                  <a:pt x="716" y="8652"/>
                </a:cubicBezTo>
                <a:cubicBezTo>
                  <a:pt x="716" y="8708"/>
                  <a:pt x="736" y="8774"/>
                  <a:pt x="759" y="8799"/>
                </a:cubicBezTo>
                <a:cubicBezTo>
                  <a:pt x="791" y="8831"/>
                  <a:pt x="803" y="8919"/>
                  <a:pt x="803" y="9138"/>
                </a:cubicBezTo>
                <a:cubicBezTo>
                  <a:pt x="803" y="9408"/>
                  <a:pt x="809" y="9447"/>
                  <a:pt x="888" y="9591"/>
                </a:cubicBezTo>
                <a:cubicBezTo>
                  <a:pt x="935" y="9678"/>
                  <a:pt x="1018" y="9804"/>
                  <a:pt x="1073" y="9872"/>
                </a:cubicBezTo>
                <a:cubicBezTo>
                  <a:pt x="1128" y="9941"/>
                  <a:pt x="1175" y="10031"/>
                  <a:pt x="1175" y="10070"/>
                </a:cubicBezTo>
                <a:cubicBezTo>
                  <a:pt x="1175" y="10113"/>
                  <a:pt x="1349" y="10363"/>
                  <a:pt x="1630" y="10720"/>
                </a:cubicBezTo>
                <a:cubicBezTo>
                  <a:pt x="2610" y="11961"/>
                  <a:pt x="2918" y="12374"/>
                  <a:pt x="2987" y="12540"/>
                </a:cubicBezTo>
                <a:cubicBezTo>
                  <a:pt x="3022" y="12625"/>
                  <a:pt x="3031" y="12968"/>
                  <a:pt x="3031" y="14792"/>
                </a:cubicBezTo>
                <a:lnTo>
                  <a:pt x="3031" y="16948"/>
                </a:lnTo>
                <a:lnTo>
                  <a:pt x="3102" y="16994"/>
                </a:lnTo>
                <a:cubicBezTo>
                  <a:pt x="3200" y="17060"/>
                  <a:pt x="3318" y="17048"/>
                  <a:pt x="3456" y="16961"/>
                </a:cubicBezTo>
                <a:cubicBezTo>
                  <a:pt x="3555" y="16898"/>
                  <a:pt x="3623" y="16890"/>
                  <a:pt x="3868" y="16894"/>
                </a:cubicBezTo>
                <a:cubicBezTo>
                  <a:pt x="4449" y="16902"/>
                  <a:pt x="4431" y="16932"/>
                  <a:pt x="4431" y="15853"/>
                </a:cubicBezTo>
                <a:cubicBezTo>
                  <a:pt x="4431" y="15381"/>
                  <a:pt x="4441" y="15010"/>
                  <a:pt x="4455" y="15010"/>
                </a:cubicBezTo>
                <a:cubicBezTo>
                  <a:pt x="4469" y="15010"/>
                  <a:pt x="4489" y="14967"/>
                  <a:pt x="4499" y="14918"/>
                </a:cubicBezTo>
                <a:cubicBezTo>
                  <a:pt x="4509" y="14869"/>
                  <a:pt x="4531" y="14830"/>
                  <a:pt x="4546" y="14830"/>
                </a:cubicBezTo>
                <a:cubicBezTo>
                  <a:pt x="4561" y="14830"/>
                  <a:pt x="4573" y="14811"/>
                  <a:pt x="4573" y="14784"/>
                </a:cubicBezTo>
                <a:cubicBezTo>
                  <a:pt x="4573" y="14757"/>
                  <a:pt x="4589" y="14717"/>
                  <a:pt x="4610" y="14696"/>
                </a:cubicBezTo>
                <a:cubicBezTo>
                  <a:pt x="4656" y="14648"/>
                  <a:pt x="4761" y="14728"/>
                  <a:pt x="4802" y="14843"/>
                </a:cubicBezTo>
                <a:cubicBezTo>
                  <a:pt x="4817" y="14885"/>
                  <a:pt x="4856" y="14969"/>
                  <a:pt x="4887" y="15027"/>
                </a:cubicBezTo>
                <a:cubicBezTo>
                  <a:pt x="4918" y="15086"/>
                  <a:pt x="4954" y="15157"/>
                  <a:pt x="4964" y="15187"/>
                </a:cubicBezTo>
                <a:cubicBezTo>
                  <a:pt x="4975" y="15216"/>
                  <a:pt x="4989" y="15248"/>
                  <a:pt x="4998" y="15258"/>
                </a:cubicBezTo>
                <a:cubicBezTo>
                  <a:pt x="5038" y="15300"/>
                  <a:pt x="5116" y="15472"/>
                  <a:pt x="5116" y="15522"/>
                </a:cubicBezTo>
                <a:cubicBezTo>
                  <a:pt x="5116" y="15552"/>
                  <a:pt x="5128" y="15577"/>
                  <a:pt x="5143" y="15577"/>
                </a:cubicBezTo>
                <a:cubicBezTo>
                  <a:pt x="5159" y="15577"/>
                  <a:pt x="5174" y="15599"/>
                  <a:pt x="5174" y="15627"/>
                </a:cubicBezTo>
                <a:cubicBezTo>
                  <a:pt x="5174" y="15655"/>
                  <a:pt x="5189" y="15691"/>
                  <a:pt x="5211" y="15707"/>
                </a:cubicBezTo>
                <a:cubicBezTo>
                  <a:pt x="5232" y="15722"/>
                  <a:pt x="5293" y="15826"/>
                  <a:pt x="5346" y="15933"/>
                </a:cubicBezTo>
                <a:cubicBezTo>
                  <a:pt x="5497" y="16243"/>
                  <a:pt x="5667" y="16447"/>
                  <a:pt x="5828" y="16512"/>
                </a:cubicBezTo>
                <a:cubicBezTo>
                  <a:pt x="6003" y="16582"/>
                  <a:pt x="6287" y="16802"/>
                  <a:pt x="6287" y="16868"/>
                </a:cubicBezTo>
                <a:cubicBezTo>
                  <a:pt x="6287" y="16896"/>
                  <a:pt x="6304" y="16936"/>
                  <a:pt x="6328" y="16961"/>
                </a:cubicBezTo>
                <a:cubicBezTo>
                  <a:pt x="6358" y="16992"/>
                  <a:pt x="6372" y="17075"/>
                  <a:pt x="6372" y="17246"/>
                </a:cubicBezTo>
                <a:cubicBezTo>
                  <a:pt x="6372" y="17390"/>
                  <a:pt x="6387" y="17507"/>
                  <a:pt x="6409" y="17535"/>
                </a:cubicBezTo>
                <a:cubicBezTo>
                  <a:pt x="6444" y="17583"/>
                  <a:pt x="6486" y="17675"/>
                  <a:pt x="6605" y="17951"/>
                </a:cubicBezTo>
                <a:cubicBezTo>
                  <a:pt x="6639" y="18031"/>
                  <a:pt x="6679" y="18097"/>
                  <a:pt x="6692" y="18097"/>
                </a:cubicBezTo>
                <a:cubicBezTo>
                  <a:pt x="6705" y="18097"/>
                  <a:pt x="6728" y="18138"/>
                  <a:pt x="6743" y="18185"/>
                </a:cubicBezTo>
                <a:cubicBezTo>
                  <a:pt x="6758" y="18233"/>
                  <a:pt x="6807" y="18298"/>
                  <a:pt x="6851" y="18332"/>
                </a:cubicBezTo>
                <a:cubicBezTo>
                  <a:pt x="6990" y="18440"/>
                  <a:pt x="7057" y="18534"/>
                  <a:pt x="7057" y="18613"/>
                </a:cubicBezTo>
                <a:cubicBezTo>
                  <a:pt x="7057" y="18737"/>
                  <a:pt x="7170" y="18772"/>
                  <a:pt x="7566" y="18773"/>
                </a:cubicBezTo>
                <a:cubicBezTo>
                  <a:pt x="8009" y="18773"/>
                  <a:pt x="8067" y="18799"/>
                  <a:pt x="8079" y="19008"/>
                </a:cubicBezTo>
                <a:lnTo>
                  <a:pt x="8089" y="19154"/>
                </a:lnTo>
                <a:lnTo>
                  <a:pt x="7752" y="19167"/>
                </a:lnTo>
                <a:cubicBezTo>
                  <a:pt x="7444" y="19179"/>
                  <a:pt x="7409" y="19189"/>
                  <a:pt x="7337" y="19268"/>
                </a:cubicBezTo>
                <a:cubicBezTo>
                  <a:pt x="7275" y="19335"/>
                  <a:pt x="7259" y="19383"/>
                  <a:pt x="7259" y="19498"/>
                </a:cubicBezTo>
                <a:cubicBezTo>
                  <a:pt x="7259" y="19632"/>
                  <a:pt x="7266" y="19654"/>
                  <a:pt x="7367" y="19725"/>
                </a:cubicBezTo>
                <a:cubicBezTo>
                  <a:pt x="7475" y="19800"/>
                  <a:pt x="7505" y="19800"/>
                  <a:pt x="8400" y="19800"/>
                </a:cubicBezTo>
                <a:lnTo>
                  <a:pt x="9321" y="19800"/>
                </a:lnTo>
                <a:lnTo>
                  <a:pt x="9443" y="19893"/>
                </a:lnTo>
                <a:cubicBezTo>
                  <a:pt x="9509" y="19944"/>
                  <a:pt x="9594" y="20046"/>
                  <a:pt x="9632" y="20115"/>
                </a:cubicBezTo>
                <a:cubicBezTo>
                  <a:pt x="9772" y="20370"/>
                  <a:pt x="9862" y="20425"/>
                  <a:pt x="10199" y="20467"/>
                </a:cubicBezTo>
                <a:cubicBezTo>
                  <a:pt x="10379" y="20490"/>
                  <a:pt x="10385" y="20494"/>
                  <a:pt x="10394" y="20597"/>
                </a:cubicBezTo>
                <a:cubicBezTo>
                  <a:pt x="10400" y="20656"/>
                  <a:pt x="10417" y="20721"/>
                  <a:pt x="10432" y="20740"/>
                </a:cubicBezTo>
                <a:cubicBezTo>
                  <a:pt x="10446" y="20758"/>
                  <a:pt x="10459" y="20918"/>
                  <a:pt x="10459" y="21096"/>
                </a:cubicBezTo>
                <a:cubicBezTo>
                  <a:pt x="10459" y="21460"/>
                  <a:pt x="10478" y="21520"/>
                  <a:pt x="10627" y="21566"/>
                </a:cubicBezTo>
                <a:cubicBezTo>
                  <a:pt x="10697" y="21588"/>
                  <a:pt x="10780" y="21595"/>
                  <a:pt x="10857" y="21587"/>
                </a:cubicBezTo>
                <a:cubicBezTo>
                  <a:pt x="10934" y="21579"/>
                  <a:pt x="11005" y="21557"/>
                  <a:pt x="11046" y="21524"/>
                </a:cubicBezTo>
                <a:cubicBezTo>
                  <a:pt x="11112" y="21470"/>
                  <a:pt x="11113" y="21452"/>
                  <a:pt x="11113" y="21008"/>
                </a:cubicBezTo>
                <a:cubicBezTo>
                  <a:pt x="11113" y="20453"/>
                  <a:pt x="11120" y="20438"/>
                  <a:pt x="11383" y="20438"/>
                </a:cubicBezTo>
                <a:cubicBezTo>
                  <a:pt x="11722" y="20438"/>
                  <a:pt x="11734" y="20430"/>
                  <a:pt x="12024" y="20018"/>
                </a:cubicBezTo>
                <a:lnTo>
                  <a:pt x="12176" y="19804"/>
                </a:lnTo>
                <a:lnTo>
                  <a:pt x="13195" y="19792"/>
                </a:lnTo>
                <a:lnTo>
                  <a:pt x="14215" y="19783"/>
                </a:lnTo>
                <a:lnTo>
                  <a:pt x="14326" y="19683"/>
                </a:lnTo>
                <a:cubicBezTo>
                  <a:pt x="14439" y="19584"/>
                  <a:pt x="14440" y="19583"/>
                  <a:pt x="14869" y="19591"/>
                </a:cubicBezTo>
                <a:cubicBezTo>
                  <a:pt x="15435" y="19600"/>
                  <a:pt x="15426" y="19607"/>
                  <a:pt x="15426" y="19175"/>
                </a:cubicBezTo>
                <a:cubicBezTo>
                  <a:pt x="15426" y="18802"/>
                  <a:pt x="15409" y="18765"/>
                  <a:pt x="15220" y="18756"/>
                </a:cubicBezTo>
                <a:cubicBezTo>
                  <a:pt x="15053" y="18748"/>
                  <a:pt x="14971" y="18708"/>
                  <a:pt x="14971" y="18634"/>
                </a:cubicBezTo>
                <a:cubicBezTo>
                  <a:pt x="14971" y="18572"/>
                  <a:pt x="14915" y="18526"/>
                  <a:pt x="14755" y="18450"/>
                </a:cubicBezTo>
                <a:cubicBezTo>
                  <a:pt x="14698" y="18423"/>
                  <a:pt x="14683" y="18403"/>
                  <a:pt x="14711" y="18391"/>
                </a:cubicBezTo>
                <a:cubicBezTo>
                  <a:pt x="14770" y="18364"/>
                  <a:pt x="14971" y="18108"/>
                  <a:pt x="14971" y="18060"/>
                </a:cubicBezTo>
                <a:cubicBezTo>
                  <a:pt x="14971" y="18037"/>
                  <a:pt x="14991" y="17997"/>
                  <a:pt x="15014" y="17967"/>
                </a:cubicBezTo>
                <a:cubicBezTo>
                  <a:pt x="15038" y="17938"/>
                  <a:pt x="15055" y="17875"/>
                  <a:pt x="15055" y="17829"/>
                </a:cubicBezTo>
                <a:cubicBezTo>
                  <a:pt x="15055" y="17783"/>
                  <a:pt x="15075" y="17724"/>
                  <a:pt x="15099" y="17695"/>
                </a:cubicBezTo>
                <a:cubicBezTo>
                  <a:pt x="15122" y="17665"/>
                  <a:pt x="15143" y="17615"/>
                  <a:pt x="15143" y="17586"/>
                </a:cubicBezTo>
                <a:cubicBezTo>
                  <a:pt x="15143" y="17556"/>
                  <a:pt x="15154" y="17522"/>
                  <a:pt x="15170" y="17510"/>
                </a:cubicBezTo>
                <a:cubicBezTo>
                  <a:pt x="15208" y="17481"/>
                  <a:pt x="15206" y="17296"/>
                  <a:pt x="15166" y="17217"/>
                </a:cubicBezTo>
                <a:cubicBezTo>
                  <a:pt x="15140" y="17165"/>
                  <a:pt x="15150" y="17121"/>
                  <a:pt x="15214" y="16994"/>
                </a:cubicBezTo>
                <a:cubicBezTo>
                  <a:pt x="15257" y="16908"/>
                  <a:pt x="15310" y="16825"/>
                  <a:pt x="15332" y="16810"/>
                </a:cubicBezTo>
                <a:cubicBezTo>
                  <a:pt x="15353" y="16794"/>
                  <a:pt x="15369" y="16758"/>
                  <a:pt x="15369" y="16730"/>
                </a:cubicBezTo>
                <a:cubicBezTo>
                  <a:pt x="15369" y="16699"/>
                  <a:pt x="15423" y="16659"/>
                  <a:pt x="15500" y="16634"/>
                </a:cubicBezTo>
                <a:cubicBezTo>
                  <a:pt x="15571" y="16610"/>
                  <a:pt x="15629" y="16578"/>
                  <a:pt x="15629" y="16562"/>
                </a:cubicBezTo>
                <a:cubicBezTo>
                  <a:pt x="15629" y="16547"/>
                  <a:pt x="15638" y="16537"/>
                  <a:pt x="15652" y="16537"/>
                </a:cubicBezTo>
                <a:cubicBezTo>
                  <a:pt x="15667" y="16537"/>
                  <a:pt x="15757" y="16477"/>
                  <a:pt x="15851" y="16407"/>
                </a:cubicBezTo>
                <a:cubicBezTo>
                  <a:pt x="16006" y="16292"/>
                  <a:pt x="16169" y="16091"/>
                  <a:pt x="16169" y="16013"/>
                </a:cubicBezTo>
                <a:cubicBezTo>
                  <a:pt x="16169" y="15996"/>
                  <a:pt x="16205" y="15935"/>
                  <a:pt x="16250" y="15874"/>
                </a:cubicBezTo>
                <a:cubicBezTo>
                  <a:pt x="16294" y="15814"/>
                  <a:pt x="16365" y="15678"/>
                  <a:pt x="16408" y="15572"/>
                </a:cubicBezTo>
                <a:cubicBezTo>
                  <a:pt x="16498" y="15351"/>
                  <a:pt x="16548" y="15245"/>
                  <a:pt x="16574" y="15220"/>
                </a:cubicBezTo>
                <a:cubicBezTo>
                  <a:pt x="16584" y="15210"/>
                  <a:pt x="16620" y="15139"/>
                  <a:pt x="16655" y="15057"/>
                </a:cubicBezTo>
                <a:cubicBezTo>
                  <a:pt x="16689" y="14974"/>
                  <a:pt x="16766" y="14843"/>
                  <a:pt x="16823" y="14767"/>
                </a:cubicBezTo>
                <a:cubicBezTo>
                  <a:pt x="16909" y="14654"/>
                  <a:pt x="16933" y="14636"/>
                  <a:pt x="16962" y="14675"/>
                </a:cubicBezTo>
                <a:cubicBezTo>
                  <a:pt x="16981" y="14701"/>
                  <a:pt x="16998" y="14742"/>
                  <a:pt x="16999" y="14767"/>
                </a:cubicBezTo>
                <a:cubicBezTo>
                  <a:pt x="16999" y="14792"/>
                  <a:pt x="17020" y="14847"/>
                  <a:pt x="17043" y="14885"/>
                </a:cubicBezTo>
                <a:cubicBezTo>
                  <a:pt x="17076" y="14940"/>
                  <a:pt x="17083" y="15092"/>
                  <a:pt x="17083" y="15669"/>
                </a:cubicBezTo>
                <a:cubicBezTo>
                  <a:pt x="17083" y="16260"/>
                  <a:pt x="17092" y="16397"/>
                  <a:pt x="17127" y="16441"/>
                </a:cubicBezTo>
                <a:cubicBezTo>
                  <a:pt x="17151" y="16470"/>
                  <a:pt x="17171" y="16557"/>
                  <a:pt x="17171" y="16634"/>
                </a:cubicBezTo>
                <a:cubicBezTo>
                  <a:pt x="17171" y="16849"/>
                  <a:pt x="17296" y="16906"/>
                  <a:pt x="17741" y="16894"/>
                </a:cubicBezTo>
                <a:cubicBezTo>
                  <a:pt x="18011" y="16886"/>
                  <a:pt x="18050" y="16893"/>
                  <a:pt x="18119" y="16961"/>
                </a:cubicBezTo>
                <a:cubicBezTo>
                  <a:pt x="18206" y="17046"/>
                  <a:pt x="18383" y="17063"/>
                  <a:pt x="18480" y="16998"/>
                </a:cubicBezTo>
                <a:lnTo>
                  <a:pt x="18541" y="16957"/>
                </a:lnTo>
                <a:lnTo>
                  <a:pt x="18541" y="14742"/>
                </a:lnTo>
                <a:cubicBezTo>
                  <a:pt x="18541" y="12803"/>
                  <a:pt x="18547" y="12520"/>
                  <a:pt x="18585" y="12502"/>
                </a:cubicBezTo>
                <a:cubicBezTo>
                  <a:pt x="18608" y="12491"/>
                  <a:pt x="18625" y="12452"/>
                  <a:pt x="18625" y="12418"/>
                </a:cubicBezTo>
                <a:cubicBezTo>
                  <a:pt x="18625" y="12385"/>
                  <a:pt x="18656" y="12338"/>
                  <a:pt x="18693" y="12313"/>
                </a:cubicBezTo>
                <a:cubicBezTo>
                  <a:pt x="18730" y="12289"/>
                  <a:pt x="18810" y="12198"/>
                  <a:pt x="18872" y="12108"/>
                </a:cubicBezTo>
                <a:cubicBezTo>
                  <a:pt x="19009" y="11907"/>
                  <a:pt x="19491" y="11280"/>
                  <a:pt x="19975" y="10673"/>
                </a:cubicBezTo>
                <a:cubicBezTo>
                  <a:pt x="20176" y="10423"/>
                  <a:pt x="20340" y="10193"/>
                  <a:pt x="20340" y="10166"/>
                </a:cubicBezTo>
                <a:cubicBezTo>
                  <a:pt x="20340" y="10139"/>
                  <a:pt x="20360" y="10110"/>
                  <a:pt x="20384" y="10099"/>
                </a:cubicBezTo>
                <a:cubicBezTo>
                  <a:pt x="20407" y="10088"/>
                  <a:pt x="20428" y="10054"/>
                  <a:pt x="20428" y="10028"/>
                </a:cubicBezTo>
                <a:cubicBezTo>
                  <a:pt x="20428" y="10001"/>
                  <a:pt x="20491" y="9894"/>
                  <a:pt x="20569" y="9789"/>
                </a:cubicBezTo>
                <a:cubicBezTo>
                  <a:pt x="20647" y="9683"/>
                  <a:pt x="20710" y="9580"/>
                  <a:pt x="20711" y="9558"/>
                </a:cubicBezTo>
                <a:cubicBezTo>
                  <a:pt x="20712" y="9536"/>
                  <a:pt x="20731" y="9498"/>
                  <a:pt x="20755" y="9474"/>
                </a:cubicBezTo>
                <a:cubicBezTo>
                  <a:pt x="20780" y="9449"/>
                  <a:pt x="20799" y="9368"/>
                  <a:pt x="20799" y="9289"/>
                </a:cubicBezTo>
                <a:cubicBezTo>
                  <a:pt x="20799" y="9214"/>
                  <a:pt x="20810" y="9151"/>
                  <a:pt x="20826" y="9151"/>
                </a:cubicBezTo>
                <a:cubicBezTo>
                  <a:pt x="20843" y="9151"/>
                  <a:pt x="20856" y="9026"/>
                  <a:pt x="20856" y="8849"/>
                </a:cubicBezTo>
                <a:lnTo>
                  <a:pt x="20856" y="8547"/>
                </a:lnTo>
                <a:lnTo>
                  <a:pt x="21022" y="8547"/>
                </a:lnTo>
                <a:cubicBezTo>
                  <a:pt x="21277" y="8547"/>
                  <a:pt x="21489" y="8489"/>
                  <a:pt x="21548" y="8400"/>
                </a:cubicBezTo>
                <a:cubicBezTo>
                  <a:pt x="21587" y="8342"/>
                  <a:pt x="21598" y="8277"/>
                  <a:pt x="21592" y="8128"/>
                </a:cubicBezTo>
                <a:cubicBezTo>
                  <a:pt x="21584" y="7940"/>
                  <a:pt x="21578" y="7925"/>
                  <a:pt x="21484" y="7868"/>
                </a:cubicBezTo>
                <a:cubicBezTo>
                  <a:pt x="21426" y="7833"/>
                  <a:pt x="21272" y="7798"/>
                  <a:pt x="21119" y="7784"/>
                </a:cubicBezTo>
                <a:lnTo>
                  <a:pt x="20856" y="7758"/>
                </a:lnTo>
                <a:lnTo>
                  <a:pt x="20856" y="7637"/>
                </a:lnTo>
                <a:cubicBezTo>
                  <a:pt x="20856" y="7571"/>
                  <a:pt x="20841" y="7519"/>
                  <a:pt x="20826" y="7519"/>
                </a:cubicBezTo>
                <a:cubicBezTo>
                  <a:pt x="20809" y="7519"/>
                  <a:pt x="20799" y="7409"/>
                  <a:pt x="20799" y="7255"/>
                </a:cubicBezTo>
                <a:cubicBezTo>
                  <a:pt x="20799" y="7101"/>
                  <a:pt x="20809" y="6987"/>
                  <a:pt x="20826" y="6987"/>
                </a:cubicBezTo>
                <a:cubicBezTo>
                  <a:pt x="20843" y="6987"/>
                  <a:pt x="20856" y="6852"/>
                  <a:pt x="20856" y="6651"/>
                </a:cubicBezTo>
                <a:lnTo>
                  <a:pt x="20856" y="6311"/>
                </a:lnTo>
                <a:lnTo>
                  <a:pt x="21062" y="6311"/>
                </a:lnTo>
                <a:cubicBezTo>
                  <a:pt x="21292" y="6311"/>
                  <a:pt x="21472" y="6265"/>
                  <a:pt x="21548" y="6181"/>
                </a:cubicBezTo>
                <a:cubicBezTo>
                  <a:pt x="21584" y="6142"/>
                  <a:pt x="21600" y="6054"/>
                  <a:pt x="21599" y="5963"/>
                </a:cubicBezTo>
                <a:cubicBezTo>
                  <a:pt x="21597" y="5873"/>
                  <a:pt x="21578" y="5779"/>
                  <a:pt x="21541" y="5720"/>
                </a:cubicBezTo>
                <a:cubicBezTo>
                  <a:pt x="21510" y="5670"/>
                  <a:pt x="21484" y="5642"/>
                  <a:pt x="21484" y="5657"/>
                </a:cubicBezTo>
                <a:cubicBezTo>
                  <a:pt x="21484" y="5673"/>
                  <a:pt x="21460" y="5657"/>
                  <a:pt x="21430" y="5624"/>
                </a:cubicBezTo>
                <a:cubicBezTo>
                  <a:pt x="21391" y="5579"/>
                  <a:pt x="21300" y="5557"/>
                  <a:pt x="21106" y="5540"/>
                </a:cubicBezTo>
                <a:cubicBezTo>
                  <a:pt x="20858" y="5517"/>
                  <a:pt x="20828" y="5505"/>
                  <a:pt x="20765" y="5414"/>
                </a:cubicBezTo>
                <a:cubicBezTo>
                  <a:pt x="20718" y="5346"/>
                  <a:pt x="20661" y="5312"/>
                  <a:pt x="20583" y="5301"/>
                </a:cubicBezTo>
                <a:cubicBezTo>
                  <a:pt x="20277" y="5255"/>
                  <a:pt x="20255" y="5217"/>
                  <a:pt x="20255" y="4768"/>
                </a:cubicBezTo>
                <a:cubicBezTo>
                  <a:pt x="20255" y="4430"/>
                  <a:pt x="20251" y="4401"/>
                  <a:pt x="20191" y="4353"/>
                </a:cubicBezTo>
                <a:cubicBezTo>
                  <a:pt x="20083" y="4266"/>
                  <a:pt x="19982" y="4252"/>
                  <a:pt x="19837" y="4307"/>
                </a:cubicBezTo>
                <a:cubicBezTo>
                  <a:pt x="19663" y="4372"/>
                  <a:pt x="19575" y="4373"/>
                  <a:pt x="19452" y="4311"/>
                </a:cubicBezTo>
                <a:cubicBezTo>
                  <a:pt x="19399" y="4284"/>
                  <a:pt x="19296" y="4253"/>
                  <a:pt x="19223" y="4239"/>
                </a:cubicBezTo>
                <a:cubicBezTo>
                  <a:pt x="19076" y="4213"/>
                  <a:pt x="19056" y="4176"/>
                  <a:pt x="19054" y="3917"/>
                </a:cubicBezTo>
                <a:cubicBezTo>
                  <a:pt x="19052" y="3733"/>
                  <a:pt x="19019" y="3682"/>
                  <a:pt x="18818" y="3564"/>
                </a:cubicBezTo>
                <a:cubicBezTo>
                  <a:pt x="18727" y="3511"/>
                  <a:pt x="18640" y="3430"/>
                  <a:pt x="18625" y="3388"/>
                </a:cubicBezTo>
                <a:cubicBezTo>
                  <a:pt x="18540" y="3149"/>
                  <a:pt x="18389" y="2977"/>
                  <a:pt x="18268" y="2977"/>
                </a:cubicBezTo>
                <a:cubicBezTo>
                  <a:pt x="18198" y="2977"/>
                  <a:pt x="17975" y="2709"/>
                  <a:pt x="17583" y="2147"/>
                </a:cubicBezTo>
                <a:cubicBezTo>
                  <a:pt x="17504" y="2034"/>
                  <a:pt x="17409" y="1898"/>
                  <a:pt x="17370" y="1845"/>
                </a:cubicBezTo>
                <a:cubicBezTo>
                  <a:pt x="16907" y="1211"/>
                  <a:pt x="16858" y="1134"/>
                  <a:pt x="16857" y="1052"/>
                </a:cubicBezTo>
                <a:cubicBezTo>
                  <a:pt x="16857" y="1017"/>
                  <a:pt x="16837" y="979"/>
                  <a:pt x="16813" y="968"/>
                </a:cubicBezTo>
                <a:cubicBezTo>
                  <a:pt x="16790" y="957"/>
                  <a:pt x="16769" y="905"/>
                  <a:pt x="16769" y="855"/>
                </a:cubicBezTo>
                <a:cubicBezTo>
                  <a:pt x="16769" y="805"/>
                  <a:pt x="16748" y="735"/>
                  <a:pt x="16722" y="699"/>
                </a:cubicBezTo>
                <a:cubicBezTo>
                  <a:pt x="16655" y="607"/>
                  <a:pt x="16388" y="610"/>
                  <a:pt x="16273" y="704"/>
                </a:cubicBezTo>
                <a:cubicBezTo>
                  <a:pt x="16227" y="741"/>
                  <a:pt x="16181" y="765"/>
                  <a:pt x="16172" y="758"/>
                </a:cubicBezTo>
                <a:cubicBezTo>
                  <a:pt x="16163" y="751"/>
                  <a:pt x="15795" y="658"/>
                  <a:pt x="15355" y="548"/>
                </a:cubicBezTo>
                <a:cubicBezTo>
                  <a:pt x="14916" y="439"/>
                  <a:pt x="14466" y="326"/>
                  <a:pt x="14356" y="297"/>
                </a:cubicBezTo>
                <a:cubicBezTo>
                  <a:pt x="14101" y="230"/>
                  <a:pt x="13471" y="86"/>
                  <a:pt x="13212" y="33"/>
                </a:cubicBezTo>
                <a:cubicBezTo>
                  <a:pt x="13070" y="3"/>
                  <a:pt x="12416" y="-5"/>
                  <a:pt x="10928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" name="filmato-incollato.png" descr="filmato-incollato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0957588" y="2116021"/>
            <a:ext cx="3149601" cy="2642358"/>
          </a:xfrm>
          <a:prstGeom prst="rect">
            <a:avLst/>
          </a:prstGeom>
        </p:spPr>
      </p:pic>
      <p:pic>
        <p:nvPicPr>
          <p:cNvPr id="228" name="filmato-incollato.png" descr="filmato-incollato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957588" y="8090865"/>
            <a:ext cx="3149601" cy="2025884"/>
          </a:xfrm>
          <a:prstGeom prst="rect">
            <a:avLst/>
          </a:prstGeom>
        </p:spPr>
      </p:pic>
      <p:pic>
        <p:nvPicPr>
          <p:cNvPr id="229" name="filmato-incollato.png" descr="filmato-incollato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0524277" y="10600432"/>
            <a:ext cx="3149601" cy="2558807"/>
          </a:xfrm>
          <a:prstGeom prst="rect">
            <a:avLst/>
          </a:prstGeom>
        </p:spPr>
      </p:pic>
      <p:pic>
        <p:nvPicPr>
          <p:cNvPr id="230" name="filmato-incollato.png" descr="filmato-incollato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359741" y="5264029"/>
            <a:ext cx="3149601" cy="2343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"/>
          <p:cNvGrpSpPr/>
          <p:nvPr/>
        </p:nvGrpSpPr>
        <p:grpSpPr>
          <a:xfrm>
            <a:off x="1223626" y="2066791"/>
            <a:ext cx="7091498" cy="3615880"/>
            <a:chOff x="12700" y="25400"/>
            <a:chExt cx="7091497" cy="3615879"/>
          </a:xfrm>
        </p:grpSpPr>
        <p:pic>
          <p:nvPicPr>
            <p:cNvPr id="885" name="Group" descr="Group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" y="1834452"/>
              <a:ext cx="7091498" cy="1806828"/>
            </a:xfrm>
            <a:prstGeom prst="rect">
              <a:avLst/>
            </a:prstGeom>
            <a:effectLst/>
          </p:spPr>
        </p:pic>
        <p:pic>
          <p:nvPicPr>
            <p:cNvPr id="886" name="Group" descr="Group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" y="25400"/>
              <a:ext cx="7091498" cy="2243184"/>
            </a:xfrm>
            <a:prstGeom prst="rect">
              <a:avLst/>
            </a:prstGeom>
            <a:effectLst/>
          </p:spPr>
        </p:pic>
      </p:grpSp>
      <p:grpSp>
        <p:nvGrpSpPr>
          <p:cNvPr id="891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888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889" name="color-center-UWlogo-print.png" descr="color-center-UWlogo-print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0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892" name="Slide Number"/>
          <p:cNvSpPr txBox="1"/>
          <p:nvPr>
            <p:ph type="sldNum" sz="quarter" idx="4294967295"/>
          </p:nvPr>
        </p:nvSpPr>
        <p:spPr>
          <a:xfrm>
            <a:off x="23766784" y="13233866"/>
            <a:ext cx="526162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93" name="large &amp; small scale anisotropy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large &amp; small scale anisotropy</a:t>
            </a:r>
          </a:p>
        </p:txBody>
      </p:sp>
      <p:pic>
        <p:nvPicPr>
          <p:cNvPr id="894" name="IC86_powerspec_vs_energy.png" descr="IC86_powerspec_vs_energy.png"/>
          <p:cNvPicPr>
            <a:picLocks noChangeAspect="1"/>
          </p:cNvPicPr>
          <p:nvPr/>
        </p:nvPicPr>
        <p:blipFill>
          <a:blip r:embed="rId5">
            <a:extLst/>
          </a:blip>
          <a:srcRect l="1891" t="9210" r="8435" b="0"/>
          <a:stretch>
            <a:fillRect/>
          </a:stretch>
        </p:blipFill>
        <p:spPr>
          <a:xfrm>
            <a:off x="12852803" y="2217040"/>
            <a:ext cx="10317141" cy="5222746"/>
          </a:xfrm>
          <a:prstGeom prst="rect">
            <a:avLst/>
          </a:prstGeom>
          <a:ln w="12700">
            <a:miter lim="400000"/>
          </a:ln>
        </p:spPr>
      </p:pic>
      <p:sp>
        <p:nvSpPr>
          <p:cNvPr id="895" name="decomposing the relative intensity sky map in Spherical Harmonics functions"/>
          <p:cNvSpPr txBox="1"/>
          <p:nvPr>
            <p:ph type="body" sz="quarter" idx="1"/>
          </p:nvPr>
        </p:nvSpPr>
        <p:spPr>
          <a:xfrm>
            <a:off x="1456289" y="4460890"/>
            <a:ext cx="6626172" cy="1183028"/>
          </a:xfrm>
          <a:prstGeom prst="rect">
            <a:avLst/>
          </a:prstGeom>
        </p:spPr>
        <p:txBody>
          <a:bodyPr/>
          <a:lstStyle>
            <a:lvl1pPr marL="0" indent="0" algn="ctr" defTabSz="2023821">
              <a:lnSpc>
                <a:spcPct val="160000"/>
              </a:lnSpc>
              <a:spcBef>
                <a:spcPts val="3700"/>
              </a:spcBef>
              <a:buSzTx/>
              <a:buNone/>
              <a:defRPr sz="249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/>
            <a:r>
              <a:t>decomposing the relative intensity sky map in Spherical Harmonics functions</a:t>
            </a:r>
          </a:p>
        </p:txBody>
      </p:sp>
      <p:sp>
        <p:nvSpPr>
          <p:cNvPr id="896" name="Multiplication Sign"/>
          <p:cNvSpPr/>
          <p:nvPr/>
        </p:nvSpPr>
        <p:spPr>
          <a:xfrm>
            <a:off x="2404216" y="2410285"/>
            <a:ext cx="697580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906" name="Group"/>
          <p:cNvGrpSpPr/>
          <p:nvPr/>
        </p:nvGrpSpPr>
        <p:grpSpPr>
          <a:xfrm>
            <a:off x="1279881" y="6092690"/>
            <a:ext cx="6978988" cy="6820141"/>
            <a:chOff x="0" y="0"/>
            <a:chExt cx="6978986" cy="6820139"/>
          </a:xfrm>
        </p:grpSpPr>
        <p:grpSp>
          <p:nvGrpSpPr>
            <p:cNvPr id="902" name="Group"/>
            <p:cNvGrpSpPr/>
            <p:nvPr/>
          </p:nvGrpSpPr>
          <p:grpSpPr>
            <a:xfrm>
              <a:off x="85893" y="0"/>
              <a:ext cx="6807201" cy="6622612"/>
              <a:chOff x="0" y="0"/>
              <a:chExt cx="6807200" cy="6622611"/>
            </a:xfrm>
          </p:grpSpPr>
          <p:pic>
            <p:nvPicPr>
              <p:cNvPr id="897" name="filmato-incollato.png" descr="filmato-incollato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09095" y="2840716"/>
                <a:ext cx="4686301" cy="1358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8" name="filmato-incollato.png" descr="filmato-incollato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33723" y="5439584"/>
                <a:ext cx="4637045" cy="1183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99" name="filmato-incollato.png" descr="filmato-incollato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6807200" cy="1358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0" name="Arrow"/>
              <p:cNvSpPr/>
              <p:nvPr/>
            </p:nvSpPr>
            <p:spPr>
              <a:xfrm rot="5400000">
                <a:off x="2766495" y="1677851"/>
                <a:ext cx="571501" cy="843915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901" name="Arrow"/>
              <p:cNvSpPr/>
              <p:nvPr/>
            </p:nvSpPr>
            <p:spPr>
              <a:xfrm rot="5400000">
                <a:off x="2766495" y="4518567"/>
                <a:ext cx="571501" cy="843916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903" name="Rectangle"/>
            <p:cNvSpPr/>
            <p:nvPr/>
          </p:nvSpPr>
          <p:spPr>
            <a:xfrm>
              <a:off x="0" y="0"/>
              <a:ext cx="6978987" cy="1485900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04" name="Rectangle"/>
            <p:cNvSpPr/>
            <p:nvPr/>
          </p:nvSpPr>
          <p:spPr>
            <a:xfrm>
              <a:off x="-1" y="2772743"/>
              <a:ext cx="6978988" cy="1485901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05" name="Rectangle"/>
            <p:cNvSpPr/>
            <p:nvPr/>
          </p:nvSpPr>
          <p:spPr>
            <a:xfrm>
              <a:off x="0" y="5334239"/>
              <a:ext cx="6978987" cy="1485901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907" name="Multiplication Sign"/>
          <p:cNvSpPr/>
          <p:nvPr/>
        </p:nvSpPr>
        <p:spPr>
          <a:xfrm>
            <a:off x="5465025" y="2410285"/>
            <a:ext cx="697581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08" name="Multiplication Sign"/>
          <p:cNvSpPr/>
          <p:nvPr/>
        </p:nvSpPr>
        <p:spPr>
          <a:xfrm>
            <a:off x="2404216" y="3314537"/>
            <a:ext cx="697580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09" name="Line"/>
          <p:cNvSpPr/>
          <p:nvPr/>
        </p:nvSpPr>
        <p:spPr>
          <a:xfrm flipV="1">
            <a:off x="18499198" y="7116460"/>
            <a:ext cx="4462694" cy="105170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10" name="Line"/>
          <p:cNvSpPr/>
          <p:nvPr/>
        </p:nvSpPr>
        <p:spPr>
          <a:xfrm flipH="1" flipV="1">
            <a:off x="14091262" y="7132303"/>
            <a:ext cx="1304734" cy="103272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915" name="Group"/>
          <p:cNvGrpSpPr/>
          <p:nvPr/>
        </p:nvGrpSpPr>
        <p:grpSpPr>
          <a:xfrm>
            <a:off x="13229107" y="8111387"/>
            <a:ext cx="9909995" cy="5184800"/>
            <a:chOff x="0" y="0"/>
            <a:chExt cx="9909994" cy="5184799"/>
          </a:xfrm>
        </p:grpSpPr>
        <p:pic>
          <p:nvPicPr>
            <p:cNvPr id="911" name="IC86_Dipole (1).png" descr="IC86_Dipole (1)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53870" r="0" b="0"/>
            <a:stretch>
              <a:fillRect/>
            </a:stretch>
          </p:blipFill>
          <p:spPr>
            <a:xfrm>
              <a:off x="0" y="0"/>
              <a:ext cx="9909995" cy="518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2" name="Rectangle"/>
            <p:cNvSpPr/>
            <p:nvPr/>
          </p:nvSpPr>
          <p:spPr>
            <a:xfrm>
              <a:off x="2160527" y="58107"/>
              <a:ext cx="3120897" cy="4508348"/>
            </a:xfrm>
            <a:prstGeom prst="rect">
              <a:avLst/>
            </a:prstGeom>
            <a:solidFill>
              <a:srgbClr val="D5D5D5">
                <a:alpha val="2984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13" name="Rounded Rectangle"/>
            <p:cNvSpPr/>
            <p:nvPr/>
          </p:nvSpPr>
          <p:spPr>
            <a:xfrm>
              <a:off x="951362" y="145095"/>
              <a:ext cx="7260174" cy="620403"/>
            </a:xfrm>
            <a:prstGeom prst="roundRect">
              <a:avLst>
                <a:gd name="adj" fmla="val 30706"/>
              </a:avLst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14" name="equatorial component of the dipole"/>
            <p:cNvSpPr txBox="1"/>
            <p:nvPr/>
          </p:nvSpPr>
          <p:spPr>
            <a:xfrm>
              <a:off x="1030148" y="169546"/>
              <a:ext cx="7102603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equatorial component of the dipole</a:t>
              </a:r>
            </a:p>
          </p:txBody>
        </p:sp>
      </p:grpSp>
      <p:sp>
        <p:nvSpPr>
          <p:cNvPr id="916" name="IceCube…"/>
          <p:cNvSpPr txBox="1"/>
          <p:nvPr/>
        </p:nvSpPr>
        <p:spPr>
          <a:xfrm>
            <a:off x="10106460" y="2242120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r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10" invalidUrl="" action="" tgtFrame="" tooltip="" history="1" highlightClick="0" endSnd="0"/>
              </a:rPr>
              <a:t>ApJ 981 182 (2025)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roup"/>
          <p:cNvGrpSpPr/>
          <p:nvPr/>
        </p:nvGrpSpPr>
        <p:grpSpPr>
          <a:xfrm>
            <a:off x="1223626" y="2066791"/>
            <a:ext cx="7091498" cy="3615880"/>
            <a:chOff x="12700" y="25400"/>
            <a:chExt cx="7091497" cy="3615879"/>
          </a:xfrm>
        </p:grpSpPr>
        <p:pic>
          <p:nvPicPr>
            <p:cNvPr id="918" name="Group" descr="Group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" y="1834452"/>
              <a:ext cx="7091498" cy="1806828"/>
            </a:xfrm>
            <a:prstGeom prst="rect">
              <a:avLst/>
            </a:prstGeom>
            <a:effectLst/>
          </p:spPr>
        </p:pic>
        <p:pic>
          <p:nvPicPr>
            <p:cNvPr id="919" name="Group" descr="Group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" y="25400"/>
              <a:ext cx="7091498" cy="2243184"/>
            </a:xfrm>
            <a:prstGeom prst="rect">
              <a:avLst/>
            </a:prstGeom>
            <a:effectLst/>
          </p:spPr>
        </p:pic>
      </p:grpSp>
      <p:grpSp>
        <p:nvGrpSpPr>
          <p:cNvPr id="92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92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922" name="color-center-UWlogo-print.png" descr="color-center-UWlogo-print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925" name="Slide Number"/>
          <p:cNvSpPr txBox="1"/>
          <p:nvPr>
            <p:ph type="sldNum" sz="quarter" idx="4294967295"/>
          </p:nvPr>
        </p:nvSpPr>
        <p:spPr>
          <a:xfrm>
            <a:off x="23784691" y="13233866"/>
            <a:ext cx="49034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26" name="large &amp; small scale anisotropy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large &amp; small scale anisotropy</a:t>
            </a:r>
          </a:p>
        </p:txBody>
      </p:sp>
      <p:pic>
        <p:nvPicPr>
          <p:cNvPr id="927" name="IC86_powerspec_vs_energy.png" descr="IC86_powerspec_vs_energy.png"/>
          <p:cNvPicPr>
            <a:picLocks noChangeAspect="1"/>
          </p:cNvPicPr>
          <p:nvPr/>
        </p:nvPicPr>
        <p:blipFill>
          <a:blip r:embed="rId5">
            <a:extLst/>
          </a:blip>
          <a:srcRect l="1891" t="9210" r="8435" b="0"/>
          <a:stretch>
            <a:fillRect/>
          </a:stretch>
        </p:blipFill>
        <p:spPr>
          <a:xfrm>
            <a:off x="12852803" y="2217040"/>
            <a:ext cx="10317141" cy="5222746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decomposing the relative intensity sky map in Spherical Harmonics functions"/>
          <p:cNvSpPr txBox="1"/>
          <p:nvPr>
            <p:ph type="body" sz="quarter" idx="1"/>
          </p:nvPr>
        </p:nvSpPr>
        <p:spPr>
          <a:xfrm>
            <a:off x="1456289" y="4460890"/>
            <a:ext cx="6626172" cy="1183028"/>
          </a:xfrm>
          <a:prstGeom prst="rect">
            <a:avLst/>
          </a:prstGeom>
        </p:spPr>
        <p:txBody>
          <a:bodyPr/>
          <a:lstStyle>
            <a:lvl1pPr marL="0" indent="0" algn="ctr" defTabSz="2023821">
              <a:lnSpc>
                <a:spcPct val="160000"/>
              </a:lnSpc>
              <a:spcBef>
                <a:spcPts val="3700"/>
              </a:spcBef>
              <a:buSzTx/>
              <a:buNone/>
              <a:defRPr sz="249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/>
            <a:r>
              <a:t>decomposing the relative intensity sky map in Spherical Harmonics functions</a:t>
            </a:r>
          </a:p>
        </p:txBody>
      </p:sp>
      <p:sp>
        <p:nvSpPr>
          <p:cNvPr id="929" name="Multiplication Sign"/>
          <p:cNvSpPr/>
          <p:nvPr/>
        </p:nvSpPr>
        <p:spPr>
          <a:xfrm>
            <a:off x="2404216" y="2410285"/>
            <a:ext cx="697580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933" name="Group"/>
          <p:cNvGrpSpPr/>
          <p:nvPr/>
        </p:nvGrpSpPr>
        <p:grpSpPr>
          <a:xfrm>
            <a:off x="13229107" y="8111387"/>
            <a:ext cx="9909995" cy="5184800"/>
            <a:chOff x="0" y="0"/>
            <a:chExt cx="9909994" cy="5184799"/>
          </a:xfrm>
        </p:grpSpPr>
        <p:pic>
          <p:nvPicPr>
            <p:cNvPr id="930" name="IC86_Dipole (1).png" descr="IC86_Dipole (1)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53870" r="0" b="0"/>
            <a:stretch>
              <a:fillRect/>
            </a:stretch>
          </p:blipFill>
          <p:spPr>
            <a:xfrm>
              <a:off x="0" y="0"/>
              <a:ext cx="9909995" cy="518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1" name="Rounded Rectangle"/>
            <p:cNvSpPr/>
            <p:nvPr/>
          </p:nvSpPr>
          <p:spPr>
            <a:xfrm>
              <a:off x="951362" y="145095"/>
              <a:ext cx="7260174" cy="620403"/>
            </a:xfrm>
            <a:prstGeom prst="roundRect">
              <a:avLst>
                <a:gd name="adj" fmla="val 30706"/>
              </a:avLst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32" name="equatorial component of the dipole"/>
            <p:cNvSpPr txBox="1"/>
            <p:nvPr/>
          </p:nvSpPr>
          <p:spPr>
            <a:xfrm>
              <a:off x="1030148" y="169546"/>
              <a:ext cx="7102603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equatorial component of the dipole</a:t>
              </a:r>
            </a:p>
          </p:txBody>
        </p:sp>
      </p:grpSp>
      <p:grpSp>
        <p:nvGrpSpPr>
          <p:cNvPr id="943" name="Group"/>
          <p:cNvGrpSpPr/>
          <p:nvPr/>
        </p:nvGrpSpPr>
        <p:grpSpPr>
          <a:xfrm>
            <a:off x="1279881" y="6092690"/>
            <a:ext cx="6978988" cy="6820141"/>
            <a:chOff x="0" y="0"/>
            <a:chExt cx="6978986" cy="6820139"/>
          </a:xfrm>
        </p:grpSpPr>
        <p:grpSp>
          <p:nvGrpSpPr>
            <p:cNvPr id="939" name="Group"/>
            <p:cNvGrpSpPr/>
            <p:nvPr/>
          </p:nvGrpSpPr>
          <p:grpSpPr>
            <a:xfrm>
              <a:off x="85893" y="0"/>
              <a:ext cx="6807201" cy="6622612"/>
              <a:chOff x="0" y="0"/>
              <a:chExt cx="6807200" cy="6622611"/>
            </a:xfrm>
          </p:grpSpPr>
          <p:pic>
            <p:nvPicPr>
              <p:cNvPr id="934" name="filmato-incollato.png" descr="filmato-incollato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09095" y="2840716"/>
                <a:ext cx="4686301" cy="1358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35" name="filmato-incollato.png" descr="filmato-incollato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33723" y="5439584"/>
                <a:ext cx="4637045" cy="1183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36" name="filmato-incollato.png" descr="filmato-incollato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6807200" cy="1358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37" name="Arrow"/>
              <p:cNvSpPr/>
              <p:nvPr/>
            </p:nvSpPr>
            <p:spPr>
              <a:xfrm rot="5400000">
                <a:off x="2766495" y="1677851"/>
                <a:ext cx="571501" cy="843915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sp>
            <p:nvSpPr>
              <p:cNvPr id="938" name="Arrow"/>
              <p:cNvSpPr/>
              <p:nvPr/>
            </p:nvSpPr>
            <p:spPr>
              <a:xfrm rot="5400000">
                <a:off x="2766495" y="4518567"/>
                <a:ext cx="571501" cy="843916"/>
              </a:xfrm>
              <a:prstGeom prst="rightArrow">
                <a:avLst>
                  <a:gd name="adj1" fmla="val 52023"/>
                  <a:gd name="adj2" fmla="val 54991"/>
                </a:avLst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sp>
          <p:nvSpPr>
            <p:cNvPr id="940" name="Rectangle"/>
            <p:cNvSpPr/>
            <p:nvPr/>
          </p:nvSpPr>
          <p:spPr>
            <a:xfrm>
              <a:off x="0" y="0"/>
              <a:ext cx="6978987" cy="1485900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41" name="Rectangle"/>
            <p:cNvSpPr/>
            <p:nvPr/>
          </p:nvSpPr>
          <p:spPr>
            <a:xfrm>
              <a:off x="0" y="2787832"/>
              <a:ext cx="6978987" cy="1485901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942" name="Rectangle"/>
            <p:cNvSpPr/>
            <p:nvPr/>
          </p:nvSpPr>
          <p:spPr>
            <a:xfrm>
              <a:off x="0" y="5334239"/>
              <a:ext cx="6978987" cy="1485901"/>
            </a:xfrm>
            <a:prstGeom prst="rect">
              <a:avLst/>
            </a:prstGeom>
            <a:solidFill>
              <a:srgbClr val="FFFFFF">
                <a:alpha val="6024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944" name="Multiplication Sign"/>
          <p:cNvSpPr/>
          <p:nvPr/>
        </p:nvSpPr>
        <p:spPr>
          <a:xfrm>
            <a:off x="5465025" y="2410285"/>
            <a:ext cx="697581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45" name="Multiplication Sign"/>
          <p:cNvSpPr/>
          <p:nvPr/>
        </p:nvSpPr>
        <p:spPr>
          <a:xfrm>
            <a:off x="2404216" y="3314537"/>
            <a:ext cx="697580" cy="69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77" fill="norm" stroke="1" extrusionOk="0">
                <a:moveTo>
                  <a:pt x="3398" y="1"/>
                </a:moveTo>
                <a:cubicBezTo>
                  <a:pt x="3368" y="1"/>
                  <a:pt x="3338" y="12"/>
                  <a:pt x="3315" y="35"/>
                </a:cubicBezTo>
                <a:lnTo>
                  <a:pt x="35" y="3315"/>
                </a:lnTo>
                <a:cubicBezTo>
                  <a:pt x="-11" y="3361"/>
                  <a:pt x="-11" y="3434"/>
                  <a:pt x="35" y="3480"/>
                </a:cubicBezTo>
                <a:lnTo>
                  <a:pt x="7290" y="10733"/>
                </a:lnTo>
                <a:cubicBezTo>
                  <a:pt x="7320" y="10764"/>
                  <a:pt x="7320" y="10813"/>
                  <a:pt x="7290" y="10843"/>
                </a:cubicBezTo>
                <a:lnTo>
                  <a:pt x="35" y="18098"/>
                </a:lnTo>
                <a:cubicBezTo>
                  <a:pt x="-11" y="18144"/>
                  <a:pt x="-11" y="18217"/>
                  <a:pt x="35" y="18263"/>
                </a:cubicBezTo>
                <a:lnTo>
                  <a:pt x="3315" y="21543"/>
                </a:lnTo>
                <a:cubicBezTo>
                  <a:pt x="3361" y="21589"/>
                  <a:pt x="3434" y="21589"/>
                  <a:pt x="3480" y="21543"/>
                </a:cubicBezTo>
                <a:lnTo>
                  <a:pt x="10733" y="14288"/>
                </a:lnTo>
                <a:cubicBezTo>
                  <a:pt x="10764" y="14258"/>
                  <a:pt x="10814" y="14258"/>
                  <a:pt x="10845" y="14288"/>
                </a:cubicBezTo>
                <a:lnTo>
                  <a:pt x="18098" y="21543"/>
                </a:lnTo>
                <a:cubicBezTo>
                  <a:pt x="18144" y="21589"/>
                  <a:pt x="18217" y="21589"/>
                  <a:pt x="18263" y="21543"/>
                </a:cubicBezTo>
                <a:lnTo>
                  <a:pt x="21543" y="18263"/>
                </a:lnTo>
                <a:cubicBezTo>
                  <a:pt x="21589" y="18217"/>
                  <a:pt x="21589" y="18144"/>
                  <a:pt x="21543" y="18098"/>
                </a:cubicBezTo>
                <a:lnTo>
                  <a:pt x="14288" y="10845"/>
                </a:lnTo>
                <a:cubicBezTo>
                  <a:pt x="14258" y="10814"/>
                  <a:pt x="14258" y="10764"/>
                  <a:pt x="14288" y="10733"/>
                </a:cubicBezTo>
                <a:lnTo>
                  <a:pt x="21543" y="3480"/>
                </a:lnTo>
                <a:cubicBezTo>
                  <a:pt x="21588" y="3434"/>
                  <a:pt x="21588" y="3360"/>
                  <a:pt x="21543" y="3315"/>
                </a:cubicBezTo>
                <a:lnTo>
                  <a:pt x="18263" y="35"/>
                </a:lnTo>
                <a:cubicBezTo>
                  <a:pt x="18217" y="-11"/>
                  <a:pt x="18144" y="-11"/>
                  <a:pt x="18098" y="35"/>
                </a:cubicBezTo>
                <a:lnTo>
                  <a:pt x="10845" y="7290"/>
                </a:lnTo>
                <a:cubicBezTo>
                  <a:pt x="10814" y="7320"/>
                  <a:pt x="10765" y="7320"/>
                  <a:pt x="10735" y="7290"/>
                </a:cubicBezTo>
                <a:lnTo>
                  <a:pt x="3480" y="35"/>
                </a:lnTo>
                <a:cubicBezTo>
                  <a:pt x="3457" y="12"/>
                  <a:pt x="3428" y="1"/>
                  <a:pt x="3398" y="1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46" name="Shape"/>
          <p:cNvSpPr/>
          <p:nvPr/>
        </p:nvSpPr>
        <p:spPr>
          <a:xfrm>
            <a:off x="14411449" y="3013301"/>
            <a:ext cx="8360213" cy="140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989"/>
                </a:moveTo>
                <a:lnTo>
                  <a:pt x="2309" y="6027"/>
                </a:lnTo>
                <a:lnTo>
                  <a:pt x="4422" y="9655"/>
                </a:lnTo>
                <a:lnTo>
                  <a:pt x="5975" y="13430"/>
                </a:lnTo>
                <a:lnTo>
                  <a:pt x="8377" y="19451"/>
                </a:lnTo>
                <a:lnTo>
                  <a:pt x="10547" y="17552"/>
                </a:lnTo>
                <a:lnTo>
                  <a:pt x="12865" y="9914"/>
                </a:lnTo>
                <a:lnTo>
                  <a:pt x="16944" y="2861"/>
                </a:lnTo>
                <a:lnTo>
                  <a:pt x="21600" y="0"/>
                </a:lnTo>
                <a:lnTo>
                  <a:pt x="21593" y="3045"/>
                </a:lnTo>
                <a:lnTo>
                  <a:pt x="17055" y="6195"/>
                </a:lnTo>
                <a:lnTo>
                  <a:pt x="12876" y="14757"/>
                </a:lnTo>
                <a:lnTo>
                  <a:pt x="10490" y="19312"/>
                </a:lnTo>
                <a:lnTo>
                  <a:pt x="8291" y="21600"/>
                </a:lnTo>
                <a:lnTo>
                  <a:pt x="5925" y="16627"/>
                </a:lnTo>
                <a:lnTo>
                  <a:pt x="4271" y="13275"/>
                </a:lnTo>
                <a:lnTo>
                  <a:pt x="2274" y="10486"/>
                </a:lnTo>
                <a:lnTo>
                  <a:pt x="40" y="10992"/>
                </a:lnTo>
                <a:lnTo>
                  <a:pt x="0" y="7989"/>
                </a:lnTo>
                <a:close/>
              </a:path>
            </a:pathLst>
          </a:custGeom>
          <a:solidFill>
            <a:srgbClr val="00A1FF">
              <a:alpha val="3049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47" name="Shape"/>
          <p:cNvSpPr/>
          <p:nvPr/>
        </p:nvSpPr>
        <p:spPr>
          <a:xfrm>
            <a:off x="14399229" y="3462504"/>
            <a:ext cx="8384652" cy="2020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609"/>
                </a:moveTo>
                <a:lnTo>
                  <a:pt x="2313" y="13338"/>
                </a:lnTo>
                <a:lnTo>
                  <a:pt x="4230" y="18025"/>
                </a:lnTo>
                <a:lnTo>
                  <a:pt x="6021" y="17412"/>
                </a:lnTo>
                <a:lnTo>
                  <a:pt x="8304" y="17162"/>
                </a:lnTo>
                <a:lnTo>
                  <a:pt x="10421" y="13789"/>
                </a:lnTo>
                <a:lnTo>
                  <a:pt x="12918" y="9779"/>
                </a:lnTo>
                <a:lnTo>
                  <a:pt x="16960" y="6125"/>
                </a:lnTo>
                <a:lnTo>
                  <a:pt x="21600" y="0"/>
                </a:lnTo>
                <a:lnTo>
                  <a:pt x="17056" y="7851"/>
                </a:lnTo>
                <a:lnTo>
                  <a:pt x="12944" y="11595"/>
                </a:lnTo>
                <a:lnTo>
                  <a:pt x="10590" y="15586"/>
                </a:lnTo>
                <a:lnTo>
                  <a:pt x="8384" y="19054"/>
                </a:lnTo>
                <a:lnTo>
                  <a:pt x="6134" y="19275"/>
                </a:lnTo>
                <a:lnTo>
                  <a:pt x="4430" y="19696"/>
                </a:lnTo>
                <a:lnTo>
                  <a:pt x="2336" y="18477"/>
                </a:lnTo>
                <a:lnTo>
                  <a:pt x="12" y="21600"/>
                </a:lnTo>
                <a:lnTo>
                  <a:pt x="0" y="15609"/>
                </a:lnTo>
                <a:close/>
              </a:path>
            </a:pathLst>
          </a:custGeom>
          <a:solidFill>
            <a:srgbClr val="ED220D">
              <a:alpha val="2974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48" name="large-scale anisotropy"/>
          <p:cNvSpPr txBox="1"/>
          <p:nvPr/>
        </p:nvSpPr>
        <p:spPr>
          <a:xfrm>
            <a:off x="14206630" y="2455606"/>
            <a:ext cx="4428886" cy="41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0433FF">
                    <a:alpha val="50077"/>
                  </a:srgb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large-scale anisotropy </a:t>
            </a:r>
            <a14:m>
              <m:oMath>
                <m:r>
                  <a:rPr xmlns:a="http://schemas.openxmlformats.org/drawingml/2006/main" sz="2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ℓ</m:t>
                </m:r>
                <m:r>
                  <a:rPr xmlns:a="http://schemas.openxmlformats.org/drawingml/2006/main" sz="2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1,</m:t>
                </m:r>
                <m:r>
                  <a:rPr xmlns:a="http://schemas.openxmlformats.org/drawingml/2006/main" sz="2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2,</m:t>
                </m:r>
                <m:r>
                  <a:rPr xmlns:a="http://schemas.openxmlformats.org/drawingml/2006/main" sz="2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2000" i="1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</a:t>
            </a:r>
            <a:endParaRPr>
              <a:solidFill>
                <a:srgbClr val="0433FF"/>
              </a:solidFill>
            </a:endParaRPr>
          </a:p>
        </p:txBody>
      </p:sp>
      <p:sp>
        <p:nvSpPr>
          <p:cNvPr id="949" name="small-scale anisotropy"/>
          <p:cNvSpPr txBox="1"/>
          <p:nvPr/>
        </p:nvSpPr>
        <p:spPr>
          <a:xfrm>
            <a:off x="17427468" y="6399396"/>
            <a:ext cx="4533901" cy="41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000">
                <a:solidFill>
                  <a:srgbClr val="ED220D">
                    <a:alpha val="50000"/>
                  </a:srgb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small-scale anisotropy </a:t>
            </a:r>
            <a14:m>
              <m:oMath>
                <m:r>
                  <a:rPr xmlns:a="http://schemas.openxmlformats.org/drawingml/2006/main" sz="2000" i="1">
                    <a:solidFill>
                      <a:srgbClr val="ED220D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2000" i="1">
                    <a:solidFill>
                      <a:srgbClr val="ED220D"/>
                    </a:solidFill>
                    <a:latin typeface="Cambria Math" panose="02040503050406030204" pitchFamily="18" charset="0"/>
                  </a:rPr>
                  <m:t>ℓ</m:t>
                </m:r>
                <m:r>
                  <a:rPr xmlns:a="http://schemas.openxmlformats.org/drawingml/2006/main" sz="2000" i="1">
                    <a:solidFill>
                      <a:srgbClr val="ED220D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2000" i="1">
                    <a:solidFill>
                      <a:srgbClr val="ED220D"/>
                    </a:solidFill>
                    <a:latin typeface="Cambria Math" panose="02040503050406030204" pitchFamily="18" charset="0"/>
                  </a:rPr>
                  <m:t>6</m:t>
                </m:r>
                <m:r>
                  <a:rPr xmlns:a="http://schemas.openxmlformats.org/drawingml/2006/main" sz="2000" i="1">
                    <a:solidFill>
                      <a:srgbClr val="ED220D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2000" i="1">
                    <a:solidFill>
                      <a:srgbClr val="ED220D"/>
                    </a:solidFill>
                    <a:latin typeface="Cambria Math" panose="02040503050406030204" pitchFamily="18" charset="0"/>
                  </a:rPr>
                  <m:t>11</m:t>
                </m:r>
                <m:r>
                  <a:rPr xmlns:a="http://schemas.openxmlformats.org/drawingml/2006/main" sz="2000" i="1">
                    <a:solidFill>
                      <a:srgbClr val="ED220D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</a:t>
            </a:r>
            <a:endParaRPr>
              <a:solidFill>
                <a:srgbClr val="ED220D"/>
              </a:solidFill>
            </a:endParaRPr>
          </a:p>
        </p:txBody>
      </p:sp>
      <p:sp>
        <p:nvSpPr>
          <p:cNvPr id="950" name="Line"/>
          <p:cNvSpPr/>
          <p:nvPr/>
        </p:nvSpPr>
        <p:spPr>
          <a:xfrm>
            <a:off x="14415911" y="3093556"/>
            <a:ext cx="3207665" cy="1248522"/>
          </a:xfrm>
          <a:prstGeom prst="line">
            <a:avLst/>
          </a:prstGeom>
          <a:ln w="25400">
            <a:solidFill>
              <a:srgbClr val="0433FF">
                <a:alpha val="50000"/>
              </a:srgb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1" name="Line"/>
          <p:cNvSpPr/>
          <p:nvPr/>
        </p:nvSpPr>
        <p:spPr>
          <a:xfrm>
            <a:off x="14422128" y="5035133"/>
            <a:ext cx="3195233" cy="127001"/>
          </a:xfrm>
          <a:prstGeom prst="line">
            <a:avLst/>
          </a:prstGeom>
          <a:ln w="25400">
            <a:solidFill>
              <a:srgbClr val="FF2600">
                <a:alpha val="50000"/>
              </a:srgb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952" name="IceCube…"/>
          <p:cNvSpPr txBox="1"/>
          <p:nvPr/>
        </p:nvSpPr>
        <p:spPr>
          <a:xfrm>
            <a:off x="10106460" y="2242120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r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10" invalidUrl="" action="" tgtFrame="" tooltip="" history="1" highlightClick="0" endSnd="0"/>
              </a:rPr>
              <a:t>ApJ 981 182 (2025)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interstellar magnetic fields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interstellar magnetic fields</a:t>
            </a:r>
          </a:p>
        </p:txBody>
      </p:sp>
      <p:grpSp>
        <p:nvGrpSpPr>
          <p:cNvPr id="958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955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956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7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959" name="Slide Number"/>
          <p:cNvSpPr txBox="1"/>
          <p:nvPr>
            <p:ph type="sldNum" sz="quarter" idx="2"/>
          </p:nvPr>
        </p:nvSpPr>
        <p:spPr>
          <a:xfrm>
            <a:off x="23776690" y="13233866"/>
            <a:ext cx="506350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985" name="Group"/>
          <p:cNvGrpSpPr/>
          <p:nvPr/>
        </p:nvGrpSpPr>
        <p:grpSpPr>
          <a:xfrm>
            <a:off x="1254848" y="1909677"/>
            <a:ext cx="12186245" cy="11219882"/>
            <a:chOff x="12699" y="0"/>
            <a:chExt cx="12186244" cy="11219879"/>
          </a:xfrm>
        </p:grpSpPr>
        <p:grpSp>
          <p:nvGrpSpPr>
            <p:cNvPr id="971" name="Group"/>
            <p:cNvGrpSpPr/>
            <p:nvPr/>
          </p:nvGrpSpPr>
          <p:grpSpPr>
            <a:xfrm>
              <a:off x="22049" y="-1"/>
              <a:ext cx="12060744" cy="3602289"/>
              <a:chOff x="0" y="0"/>
              <a:chExt cx="12060742" cy="3602287"/>
            </a:xfrm>
          </p:grpSpPr>
          <p:sp>
            <p:nvSpPr>
              <p:cNvPr id="960" name="Rounded Rectangle"/>
              <p:cNvSpPr/>
              <p:nvPr/>
            </p:nvSpPr>
            <p:spPr>
              <a:xfrm>
                <a:off x="10790742" y="2332287"/>
                <a:ext cx="1270001" cy="1270001"/>
              </a:xfrm>
              <a:prstGeom prst="roundRect">
                <a:avLst>
                  <a:gd name="adj" fmla="val 1500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970" name="Group"/>
              <p:cNvGrpSpPr/>
              <p:nvPr/>
            </p:nvGrpSpPr>
            <p:grpSpPr>
              <a:xfrm>
                <a:off x="0" y="-1"/>
                <a:ext cx="12058960" cy="3600764"/>
                <a:chOff x="0" y="0"/>
                <a:chExt cx="12058959" cy="3600762"/>
              </a:xfrm>
            </p:grpSpPr>
            <p:sp>
              <p:nvSpPr>
                <p:cNvPr id="961" name="Rounded Rectangle"/>
                <p:cNvSpPr/>
                <p:nvPr/>
              </p:nvSpPr>
              <p:spPr>
                <a:xfrm>
                  <a:off x="0" y="93888"/>
                  <a:ext cx="12058960" cy="3505201"/>
                </a:xfrm>
                <a:prstGeom prst="roundRect">
                  <a:avLst>
                    <a:gd name="adj" fmla="val 5435"/>
                  </a:avLst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pic>
              <p:nvPicPr>
                <p:cNvPr id="962" name="Screenshot 2025-03-05 alle 15.38.19.png" descr="Screenshot 2025-03-05 alle 15.38.19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0" t="0" r="0" b="9679"/>
                <a:stretch>
                  <a:fillRect/>
                </a:stretch>
              </p:blipFill>
              <p:spPr>
                <a:xfrm>
                  <a:off x="3696429" y="195488"/>
                  <a:ext cx="3584203" cy="3302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963" name="Screenshot 2025-03-05 alle 15.36.20.png" descr="Screenshot 2025-03-05 alle 15.36.20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38694" y="195488"/>
                  <a:ext cx="3422806" cy="3302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64" name="Unger &amp; Farrar (2024)"/>
                <p:cNvSpPr txBox="1"/>
                <p:nvPr/>
              </p:nvSpPr>
              <p:spPr>
                <a:xfrm>
                  <a:off x="6714974" y="67911"/>
                  <a:ext cx="2391970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l">
                    <a:defRPr sz="1600">
                      <a:latin typeface="Montserrat Bold"/>
                      <a:ea typeface="Montserrat Bold"/>
                      <a:cs typeface="Montserrat Bold"/>
                      <a:sym typeface="Montserrat Bold"/>
                    </a:defRPr>
                  </a:lvl1pPr>
                </a:lstStyle>
                <a:p>
                  <a:pPr/>
                  <a:r>
                    <a:t>Unger &amp; Farrar (2024)</a:t>
                  </a:r>
                </a:p>
              </p:txBody>
            </p:sp>
            <p:sp>
              <p:nvSpPr>
                <p:cNvPr id="965" name="regular"/>
                <p:cNvSpPr txBox="1"/>
                <p:nvPr/>
              </p:nvSpPr>
              <p:spPr>
                <a:xfrm>
                  <a:off x="9364014" y="0"/>
                  <a:ext cx="2694062" cy="8763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>
                  <a:lvl1pPr algn="l" defTabSz="584200">
                    <a:lnSpc>
                      <a:spcPct val="120000"/>
                    </a:lnSpc>
                    <a:defRPr i="1" sz="5000">
                      <a:latin typeface="Montserrat Black"/>
                      <a:ea typeface="Montserrat Black"/>
                      <a:cs typeface="Montserrat Black"/>
                      <a:sym typeface="Montserrat Black"/>
                    </a:defRPr>
                  </a:lvl1pPr>
                </a:lstStyle>
                <a:p>
                  <a:pPr/>
                  <a:r>
                    <a:t>regular</a:t>
                  </a:r>
                </a:p>
              </p:txBody>
            </p:sp>
            <p:sp>
              <p:nvSpPr>
                <p:cNvPr id="966" name="spiral"/>
                <p:cNvSpPr txBox="1"/>
                <p:nvPr/>
              </p:nvSpPr>
              <p:spPr>
                <a:xfrm>
                  <a:off x="2977908" y="2756162"/>
                  <a:ext cx="671272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r">
                    <a:defRPr sz="1600">
                      <a:latin typeface="Montserrat Medium"/>
                      <a:ea typeface="Montserrat Medium"/>
                      <a:cs typeface="Montserrat Medium"/>
                      <a:sym typeface="Montserrat Medium"/>
                    </a:defRPr>
                  </a:lvl1pPr>
                </a:lstStyle>
                <a:p>
                  <a:pPr/>
                  <a:r>
                    <a:t>spiral</a:t>
                  </a:r>
                </a:p>
              </p:txBody>
            </p:sp>
            <p:sp>
              <p:nvSpPr>
                <p:cNvPr id="967" name="halo"/>
                <p:cNvSpPr txBox="1"/>
                <p:nvPr/>
              </p:nvSpPr>
              <p:spPr>
                <a:xfrm>
                  <a:off x="6574174" y="2439290"/>
                  <a:ext cx="559919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r">
                    <a:defRPr sz="1600">
                      <a:latin typeface="Montserrat Medium"/>
                      <a:ea typeface="Montserrat Medium"/>
                      <a:cs typeface="Montserrat Medium"/>
                      <a:sym typeface="Montserrat Medium"/>
                    </a:defRPr>
                  </a:lvl1pPr>
                </a:lstStyle>
                <a:p>
                  <a:pPr/>
                  <a:r>
                    <a:t>halo</a:t>
                  </a:r>
                </a:p>
              </p:txBody>
            </p:sp>
            <p:pic>
              <p:nvPicPr>
                <p:cNvPr id="968" name="filmato-incollato.png" descr="filmato-incollato.png"/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8370511" y="906955"/>
                  <a:ext cx="3685186" cy="2693808"/>
                </a:xfrm>
                <a:prstGeom prst="rect">
                  <a:avLst/>
                </a:prstGeom>
                <a:effectLst/>
              </p:spPr>
            </p:pic>
            <p:sp>
              <p:nvSpPr>
                <p:cNvPr id="969" name="Whirlpool Galaxy (M51) - SOFIA - NASA"/>
                <p:cNvSpPr txBox="1"/>
                <p:nvPr/>
              </p:nvSpPr>
              <p:spPr>
                <a:xfrm>
                  <a:off x="8472987" y="906955"/>
                  <a:ext cx="2812747" cy="2794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1100">
                      <a:solidFill>
                        <a:srgbClr val="FFFFFF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defRPr>
                  </a:lvl1pPr>
                </a:lstStyle>
                <a:p>
                  <a:pPr/>
                  <a:r>
                    <a:t>Whirlpool Galaxy (M51) - SOFIA - NASA</a:t>
                  </a:r>
                </a:p>
              </p:txBody>
            </p:sp>
          </p:grpSp>
        </p:grpSp>
        <p:grpSp>
          <p:nvGrpSpPr>
            <p:cNvPr id="976" name="Group"/>
            <p:cNvGrpSpPr/>
            <p:nvPr/>
          </p:nvGrpSpPr>
          <p:grpSpPr>
            <a:xfrm>
              <a:off x="28514" y="3878668"/>
              <a:ext cx="12058960" cy="3508401"/>
              <a:chOff x="0" y="0"/>
              <a:chExt cx="12058959" cy="3508399"/>
            </a:xfrm>
          </p:grpSpPr>
          <p:sp>
            <p:nvSpPr>
              <p:cNvPr id="972" name="Rounded Rectangle"/>
              <p:cNvSpPr/>
              <p:nvPr/>
            </p:nvSpPr>
            <p:spPr>
              <a:xfrm>
                <a:off x="0" y="0"/>
                <a:ext cx="12058960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973" name="Screenshot 2025-03-05 alle 15.55.33.png" descr="Screenshot 2025-03-05 alle 15.55.33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55178" y="42987"/>
                <a:ext cx="6803740" cy="34192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74" name="Planck Collaboration (2014)"/>
              <p:cNvSpPr txBox="1"/>
              <p:nvPr/>
            </p:nvSpPr>
            <p:spPr>
              <a:xfrm>
                <a:off x="5563736" y="3165499"/>
                <a:ext cx="3014575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Planck Collaboration (2014)</a:t>
                </a:r>
              </a:p>
            </p:txBody>
          </p:sp>
          <p:sp>
            <p:nvSpPr>
              <p:cNvPr id="975" name="coherent…"/>
              <p:cNvSpPr txBox="1"/>
              <p:nvPr/>
            </p:nvSpPr>
            <p:spPr>
              <a:xfrm>
                <a:off x="7945647" y="842263"/>
                <a:ext cx="4105381" cy="1805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r" defTabSz="584200">
                  <a:lnSpc>
                    <a:spcPct val="120000"/>
                  </a:lnSpc>
                  <a:defRPr i="1" sz="5000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coherent</a:t>
                </a:r>
              </a:p>
              <a:p>
                <a:pPr algn="r" defTabSz="584200">
                  <a:lnSpc>
                    <a:spcPct val="120000"/>
                  </a:lnSpc>
                  <a:defRPr i="1" sz="5000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structures</a:t>
                </a:r>
              </a:p>
            </p:txBody>
          </p:sp>
        </p:grpSp>
        <p:grpSp>
          <p:nvGrpSpPr>
            <p:cNvPr id="984" name="Group"/>
            <p:cNvGrpSpPr/>
            <p:nvPr/>
          </p:nvGrpSpPr>
          <p:grpSpPr>
            <a:xfrm>
              <a:off x="12699" y="7688849"/>
              <a:ext cx="12186246" cy="3531031"/>
              <a:chOff x="12699" y="25400"/>
              <a:chExt cx="12186244" cy="3531030"/>
            </a:xfrm>
          </p:grpSpPr>
          <p:sp>
            <p:nvSpPr>
              <p:cNvPr id="977" name="Rounded Rectangle"/>
              <p:cNvSpPr/>
              <p:nvPr/>
            </p:nvSpPr>
            <p:spPr>
              <a:xfrm>
                <a:off x="18211" y="48031"/>
                <a:ext cx="1270001" cy="3508400"/>
              </a:xfrm>
              <a:prstGeom prst="roundRect">
                <a:avLst>
                  <a:gd name="adj" fmla="val 15000"/>
                </a:avLst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grpSp>
            <p:nvGrpSpPr>
              <p:cNvPr id="983" name="Group"/>
              <p:cNvGrpSpPr/>
              <p:nvPr/>
            </p:nvGrpSpPr>
            <p:grpSpPr>
              <a:xfrm>
                <a:off x="12699" y="25400"/>
                <a:ext cx="12186246" cy="3522576"/>
                <a:chOff x="12699" y="25400"/>
                <a:chExt cx="12186244" cy="3522575"/>
              </a:xfrm>
            </p:grpSpPr>
            <p:sp>
              <p:nvSpPr>
                <p:cNvPr id="978" name="Rounded Rectangle"/>
                <p:cNvSpPr/>
                <p:nvPr/>
              </p:nvSpPr>
              <p:spPr>
                <a:xfrm>
                  <a:off x="22049" y="42775"/>
                  <a:ext cx="12058961" cy="3505201"/>
                </a:xfrm>
                <a:prstGeom prst="roundRect">
                  <a:avLst>
                    <a:gd name="adj" fmla="val 5435"/>
                  </a:avLst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3600">
                      <a:solidFill>
                        <a:srgbClr val="000000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</a:p>
              </p:txBody>
            </p:sp>
            <p:sp>
              <p:nvSpPr>
                <p:cNvPr id="979" name="Soler (2019)"/>
                <p:cNvSpPr txBox="1"/>
                <p:nvPr/>
              </p:nvSpPr>
              <p:spPr>
                <a:xfrm>
                  <a:off x="10059292" y="3199200"/>
                  <a:ext cx="132212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l">
                    <a:defRPr sz="1600">
                      <a:latin typeface="Montserrat Bold"/>
                      <a:ea typeface="Montserrat Bold"/>
                      <a:cs typeface="Montserrat Bold"/>
                      <a:sym typeface="Montserrat Bold"/>
                    </a:defRPr>
                  </a:lvl1pPr>
                </a:lstStyle>
                <a:p>
                  <a:pPr/>
                  <a:r>
                    <a:t>Soler (2019)</a:t>
                  </a:r>
                </a:p>
              </p:txBody>
            </p:sp>
            <p:pic>
              <p:nvPicPr>
                <p:cNvPr id="980" name="filmato-incollato.png" descr="filmato-incollato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12700" y="25400"/>
                  <a:ext cx="10041604" cy="3515563"/>
                </a:xfrm>
                <a:prstGeom prst="rect">
                  <a:avLst/>
                </a:prstGeom>
                <a:effectLst/>
              </p:spPr>
            </p:pic>
            <p:sp>
              <p:nvSpPr>
                <p:cNvPr id="981" name="Column density derived from submillimeter emission observed for a region in the Orion A molecular cloud using the…"/>
                <p:cNvSpPr txBox="1"/>
                <p:nvPr/>
              </p:nvSpPr>
              <p:spPr>
                <a:xfrm>
                  <a:off x="213303" y="25400"/>
                  <a:ext cx="9197798" cy="749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/>
                <a:p>
                  <a:pPr algn="l" defTabSz="457200">
                    <a:lnSpc>
                      <a:spcPct val="120000"/>
                    </a:lnSpc>
                    <a:defRPr sz="1200">
                      <a:solidFill>
                        <a:srgbClr val="FFFFFF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defRPr>
                  </a:pPr>
                  <a:r>
                    <a:t>Column density derived from submillimeter emission observed for a region in the Orion A molecular cloud using the</a:t>
                  </a:r>
                </a:p>
                <a:p>
                  <a:pPr algn="l" defTabSz="457200">
                    <a:lnSpc>
                      <a:spcPct val="120000"/>
                    </a:lnSpc>
                    <a:defRPr sz="1200">
                      <a:solidFill>
                        <a:srgbClr val="FFFFFF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defRPr>
                  </a:pPr>
                  <a:r>
                    <a:t>Herschel Space Observatory overlaid with plane-of-sky magnetic field topology using the Planck 353 GHz polarization</a:t>
                  </a:r>
                </a:p>
                <a:p>
                  <a:pPr algn="l" defTabSz="457200">
                    <a:lnSpc>
                      <a:spcPct val="120000"/>
                    </a:lnSpc>
                    <a:defRPr sz="1200">
                      <a:solidFill>
                        <a:srgbClr val="FFFFFF"/>
                      </a:solidFill>
                      <a:latin typeface="Montserrat Medium"/>
                      <a:ea typeface="Montserrat Medium"/>
                      <a:cs typeface="Montserrat Medium"/>
                      <a:sym typeface="Montserrat Medium"/>
                    </a:defRPr>
                  </a:pPr>
                  <a:r>
                    <a:t>observations.</a:t>
                  </a:r>
                </a:p>
              </p:txBody>
            </p:sp>
            <p:sp>
              <p:nvSpPr>
                <p:cNvPr id="982" name="turbulence"/>
                <p:cNvSpPr txBox="1"/>
                <p:nvPr/>
              </p:nvSpPr>
              <p:spPr>
                <a:xfrm>
                  <a:off x="8093564" y="500026"/>
                  <a:ext cx="4105381" cy="8763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algn="l" defTabSz="584200">
                    <a:lnSpc>
                      <a:spcPct val="120000"/>
                    </a:lnSpc>
                    <a:defRPr i="1" sz="5000">
                      <a:latin typeface="Montserrat Black"/>
                      <a:ea typeface="Montserrat Black"/>
                      <a:cs typeface="Montserrat Black"/>
                      <a:sym typeface="Montserrat Black"/>
                    </a:defRPr>
                  </a:pPr>
                  <a:r>
                    <a:rPr>
                      <a:solidFill>
                        <a:srgbClr val="FFFFFF"/>
                      </a:solidFill>
                    </a:rPr>
                    <a:t>turbu</a:t>
                  </a:r>
                  <a:r>
                    <a:t>lence</a:t>
                  </a:r>
                </a:p>
              </p:txBody>
            </p:sp>
          </p:grpSp>
        </p:grpSp>
      </p:grpSp>
      <p:sp>
        <p:nvSpPr>
          <p:cNvPr id="986" name="Arrow"/>
          <p:cNvSpPr/>
          <p:nvPr/>
        </p:nvSpPr>
        <p:spPr>
          <a:xfrm>
            <a:off x="22860000" y="7127292"/>
            <a:ext cx="571500" cy="843916"/>
          </a:xfrm>
          <a:prstGeom prst="rightArrow">
            <a:avLst>
              <a:gd name="adj1" fmla="val 52023"/>
              <a:gd name="adj2" fmla="val 54991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022" name="Group"/>
          <p:cNvGrpSpPr/>
          <p:nvPr/>
        </p:nvGrpSpPr>
        <p:grpSpPr>
          <a:xfrm>
            <a:off x="25399999" y="1976965"/>
            <a:ext cx="15006860" cy="11082538"/>
            <a:chOff x="0" y="0"/>
            <a:chExt cx="15006858" cy="11082537"/>
          </a:xfrm>
        </p:grpSpPr>
        <p:grpSp>
          <p:nvGrpSpPr>
            <p:cNvPr id="991" name="Group"/>
            <p:cNvGrpSpPr/>
            <p:nvPr/>
          </p:nvGrpSpPr>
          <p:grpSpPr>
            <a:xfrm>
              <a:off x="16529" y="0"/>
              <a:ext cx="7048501" cy="3505200"/>
              <a:chOff x="0" y="0"/>
              <a:chExt cx="7048500" cy="3505200"/>
            </a:xfrm>
          </p:grpSpPr>
          <p:sp>
            <p:nvSpPr>
              <p:cNvPr id="987" name="Rounded Rectangle"/>
              <p:cNvSpPr/>
              <p:nvPr/>
            </p:nvSpPr>
            <p:spPr>
              <a:xfrm>
                <a:off x="0" y="0"/>
                <a:ext cx="7048500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988" name="fig02.jpg" descr="fig02.jp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92951" y="372513"/>
                <a:ext cx="6101840" cy="279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89" name="collisionless…"/>
              <p:cNvSpPr txBox="1"/>
              <p:nvPr/>
            </p:nvSpPr>
            <p:spPr>
              <a:xfrm>
                <a:off x="5006978" y="2583001"/>
                <a:ext cx="1950416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b">
                <a:spAutoFit/>
              </a:bodyPr>
              <a:lstStyle/>
              <a:p>
                <a:pPr algn="r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collisionless</a:t>
                </a:r>
              </a:p>
              <a:p>
                <a:pPr algn="r" defTabSz="584200">
                  <a:defRPr i="1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scattering</a:t>
                </a:r>
              </a:p>
            </p:txBody>
          </p:sp>
          <p:sp>
            <p:nvSpPr>
              <p:cNvPr id="990" name="regular…"/>
              <p:cNvSpPr txBox="1"/>
              <p:nvPr/>
            </p:nvSpPr>
            <p:spPr>
              <a:xfrm>
                <a:off x="87928" y="41743"/>
                <a:ext cx="2388719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b">
                <a:spAutoFit/>
              </a:bodyPr>
              <a:lstStyle/>
              <a:p>
                <a:pPr algn="l" defTabSz="584200">
                  <a:defRPr i="1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regular</a:t>
                </a:r>
              </a:p>
              <a:p>
                <a:pPr algn="l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magnetic field</a:t>
                </a:r>
              </a:p>
            </p:txBody>
          </p:sp>
        </p:grpSp>
        <p:grpSp>
          <p:nvGrpSpPr>
            <p:cNvPr id="1001" name="Group"/>
            <p:cNvGrpSpPr/>
            <p:nvPr/>
          </p:nvGrpSpPr>
          <p:grpSpPr>
            <a:xfrm>
              <a:off x="16529" y="3788668"/>
              <a:ext cx="7048501" cy="3506221"/>
              <a:chOff x="0" y="0"/>
              <a:chExt cx="7048500" cy="3506219"/>
            </a:xfrm>
          </p:grpSpPr>
          <p:sp>
            <p:nvSpPr>
              <p:cNvPr id="992" name="Rounded Rectangle"/>
              <p:cNvSpPr/>
              <p:nvPr/>
            </p:nvSpPr>
            <p:spPr>
              <a:xfrm>
                <a:off x="0" y="0"/>
                <a:ext cx="7048500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grpSp>
            <p:nvGrpSpPr>
              <p:cNvPr id="996" name="Group"/>
              <p:cNvGrpSpPr/>
              <p:nvPr/>
            </p:nvGrpSpPr>
            <p:grpSpPr>
              <a:xfrm>
                <a:off x="3487921" y="169765"/>
                <a:ext cx="3555576" cy="2938911"/>
                <a:chOff x="0" y="0"/>
                <a:chExt cx="3555575" cy="2938909"/>
              </a:xfrm>
            </p:grpSpPr>
            <p:pic>
              <p:nvPicPr>
                <p:cNvPr id="993" name="Screenshot 2025-03-05 alle 15.07.38.png" descr="Screenshot 2025-03-05 alle 15.07.38.png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 l="0" t="5998" r="0" b="0"/>
                <a:stretch>
                  <a:fillRect/>
                </a:stretch>
              </p:blipFill>
              <p:spPr>
                <a:xfrm>
                  <a:off x="0" y="0"/>
                  <a:ext cx="3555576" cy="29389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994" name="Line"/>
                <p:cNvSpPr/>
                <p:nvPr/>
              </p:nvSpPr>
              <p:spPr>
                <a:xfrm flipV="1">
                  <a:off x="2327821" y="1475436"/>
                  <a:ext cx="1" cy="809142"/>
                </a:xfrm>
                <a:prstGeom prst="line">
                  <a:avLst/>
                </a:pr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Equation"/>
                <p:cNvSpPr txBox="1"/>
                <p:nvPr/>
              </p:nvSpPr>
              <p:spPr>
                <a:xfrm>
                  <a:off x="2169404" y="1205105"/>
                  <a:ext cx="323023" cy="2439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a:rPr xmlns:a="http://schemas.openxmlformats.org/drawingml/2006/main" sz="1600" i="1">
                            <a:solidFill>
                              <a:srgbClr val="919191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limUpp>
                          <m:e>
                            <m:r>
                              <a:rPr xmlns:a="http://schemas.openxmlformats.org/drawingml/2006/main" sz="1600" i="1">
                                <a:solidFill>
                                  <a:srgbClr val="91919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lim>
                            <m:r>
                              <a:rPr xmlns:a="http://schemas.openxmlformats.org/drawingml/2006/main" sz="1600" i="1">
                                <a:solidFill>
                                  <a:srgbClr val="919191"/>
                                </a:solidFill>
                                <a:latin typeface="Cambria Math" panose="02040503050406030204" pitchFamily="18" charset="0"/>
                              </a:rPr>
                              <m:t>⃗</m:t>
                            </m:r>
                          </m:lim>
                        </m:limUpp>
                        <m:r>
                          <a:rPr xmlns:a="http://schemas.openxmlformats.org/drawingml/2006/main" sz="1600" i="1">
                            <a:solidFill>
                              <a:srgbClr val="91919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sz="1600">
                    <a:solidFill>
                      <a:srgbClr val="929292"/>
                    </a:solidFill>
                  </a:endParaRPr>
                </a:p>
              </p:txBody>
            </p:sp>
          </p:grpSp>
          <p:sp>
            <p:nvSpPr>
              <p:cNvPr id="997" name="PD &amp; Zweibel (2014)"/>
              <p:cNvSpPr txBox="1"/>
              <p:nvPr/>
            </p:nvSpPr>
            <p:spPr>
              <a:xfrm>
                <a:off x="4835255" y="3158244"/>
                <a:ext cx="2211732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PD &amp; Zweibel (2014)</a:t>
                </a:r>
              </a:p>
            </p:txBody>
          </p:sp>
          <p:sp>
            <p:nvSpPr>
              <p:cNvPr id="998" name="pitch angle scattering…"/>
              <p:cNvSpPr txBox="1"/>
              <p:nvPr/>
            </p:nvSpPr>
            <p:spPr>
              <a:xfrm>
                <a:off x="53399" y="84677"/>
                <a:ext cx="3657297" cy="2237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pitch angle </a:t>
                </a: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scattering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coherent structures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time variations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intermittent fields</a:t>
                </a:r>
              </a:p>
            </p:txBody>
          </p:sp>
          <p:sp>
            <p:nvSpPr>
              <p:cNvPr id="999" name="anomalous diffusion"/>
              <p:cNvSpPr txBox="1"/>
              <p:nvPr/>
            </p:nvSpPr>
            <p:spPr>
              <a:xfrm>
                <a:off x="4793" y="3036319"/>
                <a:ext cx="355557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/>
              <a:p>
                <a:pPr algn="l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anomalous</a:t>
                </a:r>
                <a:r>
                  <a:t> diffusion</a:t>
                </a:r>
              </a:p>
            </p:txBody>
          </p:sp>
          <p:sp>
            <p:nvSpPr>
              <p:cNvPr id="1000" name="time"/>
              <p:cNvSpPr txBox="1"/>
              <p:nvPr/>
            </p:nvSpPr>
            <p:spPr>
              <a:xfrm>
                <a:off x="6275548" y="172109"/>
                <a:ext cx="468022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200"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</p:grpSp>
        <p:grpSp>
          <p:nvGrpSpPr>
            <p:cNvPr id="1006" name="Group"/>
            <p:cNvGrpSpPr/>
            <p:nvPr/>
          </p:nvGrpSpPr>
          <p:grpSpPr>
            <a:xfrm>
              <a:off x="7958358" y="7577337"/>
              <a:ext cx="7048501" cy="3505201"/>
              <a:chOff x="0" y="0"/>
              <a:chExt cx="7048500" cy="3505200"/>
            </a:xfrm>
          </p:grpSpPr>
          <p:sp>
            <p:nvSpPr>
              <p:cNvPr id="1002" name="Rounded Rectangle"/>
              <p:cNvSpPr/>
              <p:nvPr/>
            </p:nvSpPr>
            <p:spPr>
              <a:xfrm>
                <a:off x="0" y="0"/>
                <a:ext cx="7048500" cy="3505201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1003" name="particles in Alfvénic turbulence"/>
              <p:cNvSpPr txBox="1"/>
              <p:nvPr/>
            </p:nvSpPr>
            <p:spPr>
              <a:xfrm>
                <a:off x="1765735" y="2929925"/>
                <a:ext cx="5191660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b">
                <a:spAutoFit/>
              </a:bodyPr>
              <a:lstStyle/>
              <a:p>
                <a:pPr algn="r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particles in </a:t>
                </a: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Alfvénic turbulence</a:t>
                </a:r>
              </a:p>
            </p:txBody>
          </p:sp>
          <p:pic>
            <p:nvPicPr>
              <p:cNvPr id="1004" name="filmato-incollato.png" descr="filmato-incollato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24220" y="450467"/>
                <a:ext cx="6002626" cy="23181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05" name="Xu &amp; Yan (2013)"/>
              <p:cNvSpPr txBox="1"/>
              <p:nvPr/>
            </p:nvSpPr>
            <p:spPr>
              <a:xfrm>
                <a:off x="5278890" y="0"/>
                <a:ext cx="1705154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Xu &amp; Yan (2013)</a:t>
                </a:r>
              </a:p>
            </p:txBody>
          </p:sp>
        </p:grpSp>
        <p:grpSp>
          <p:nvGrpSpPr>
            <p:cNvPr id="1014" name="Group"/>
            <p:cNvGrpSpPr/>
            <p:nvPr/>
          </p:nvGrpSpPr>
          <p:grpSpPr>
            <a:xfrm>
              <a:off x="7958358" y="3788668"/>
              <a:ext cx="7048501" cy="3505201"/>
              <a:chOff x="0" y="0"/>
              <a:chExt cx="7048500" cy="3505200"/>
            </a:xfrm>
          </p:grpSpPr>
          <p:sp>
            <p:nvSpPr>
              <p:cNvPr id="1007" name="Rounded Rectangle"/>
              <p:cNvSpPr/>
              <p:nvPr/>
            </p:nvSpPr>
            <p:spPr>
              <a:xfrm>
                <a:off x="0" y="0"/>
                <a:ext cx="7048500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1008" name="Screenshot 2025-03-06 alle 08.35.46.png" descr="Screenshot 2025-03-06 alle 08.35.46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384543" y="103773"/>
                <a:ext cx="3555577" cy="29232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09" name="Lazarian &amp; Xu (2021)"/>
              <p:cNvSpPr txBox="1"/>
              <p:nvPr/>
            </p:nvSpPr>
            <p:spPr>
              <a:xfrm>
                <a:off x="4833427" y="3158244"/>
                <a:ext cx="2213560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Lazarian &amp; Xu (2021)</a:t>
                </a:r>
              </a:p>
            </p:txBody>
          </p:sp>
          <p:sp>
            <p:nvSpPr>
              <p:cNvPr id="1010" name="magnetic superdiffusion…"/>
              <p:cNvSpPr txBox="1"/>
              <p:nvPr/>
            </p:nvSpPr>
            <p:spPr>
              <a:xfrm>
                <a:off x="53399" y="84677"/>
                <a:ext cx="3933750" cy="16484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magnetic superdiffusion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causes </a:t>
                </a: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bouncing CRs</a:t>
                </a:r>
                <a:r>
                  <a:t> to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parallel diffusion</a:t>
                </a:r>
              </a:p>
            </p:txBody>
          </p:sp>
          <p:sp>
            <p:nvSpPr>
              <p:cNvPr id="1011" name="mirror diffusion"/>
              <p:cNvSpPr txBox="1"/>
              <p:nvPr/>
            </p:nvSpPr>
            <p:spPr>
              <a:xfrm>
                <a:off x="80993" y="2947419"/>
                <a:ext cx="355557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/>
              <a:p>
                <a:pPr algn="l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mirror</a:t>
                </a:r>
                <a:r>
                  <a:t> diffusion</a:t>
                </a:r>
              </a:p>
            </p:txBody>
          </p:sp>
          <p:pic>
            <p:nvPicPr>
              <p:cNvPr id="1012" name="filmato-incollato.png" descr="filmato-incollato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3683812" y="2303946"/>
                <a:ext cx="1481470" cy="566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13" name="Rounded Rectangle"/>
              <p:cNvSpPr/>
              <p:nvPr/>
            </p:nvSpPr>
            <p:spPr>
              <a:xfrm>
                <a:off x="3684063" y="2239102"/>
                <a:ext cx="1480967" cy="696462"/>
              </a:xfrm>
              <a:prstGeom prst="roundRect">
                <a:avLst>
                  <a:gd name="adj" fmla="val 27353"/>
                </a:avLst>
              </a:prstGeom>
              <a:noFill/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1021" name="Group"/>
            <p:cNvGrpSpPr/>
            <p:nvPr/>
          </p:nvGrpSpPr>
          <p:grpSpPr>
            <a:xfrm>
              <a:off x="-1" y="7577337"/>
              <a:ext cx="7054589" cy="3505201"/>
              <a:chOff x="0" y="0"/>
              <a:chExt cx="7054586" cy="3505200"/>
            </a:xfrm>
          </p:grpSpPr>
          <p:sp>
            <p:nvSpPr>
              <p:cNvPr id="1015" name="Rounded Rectangle"/>
              <p:cNvSpPr/>
              <p:nvPr/>
            </p:nvSpPr>
            <p:spPr>
              <a:xfrm>
                <a:off x="6086" y="0"/>
                <a:ext cx="7048501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1016" name="Screen shot 2013-11-25 at 2.24.10 PM.png" descr="Screen shot 2013-11-25 at 2.24.10 PM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3480715" y="72364"/>
                <a:ext cx="3555576" cy="3130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17" name="superdiffusion"/>
              <p:cNvSpPr txBox="1"/>
              <p:nvPr/>
            </p:nvSpPr>
            <p:spPr>
              <a:xfrm>
                <a:off x="99779" y="2412405"/>
                <a:ext cx="355557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>
                <a:lvl1pPr algn="l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superdiffusion</a:t>
                </a:r>
              </a:p>
            </p:txBody>
          </p:sp>
          <p:sp>
            <p:nvSpPr>
              <p:cNvPr id="1018" name="field line random walk"/>
              <p:cNvSpPr txBox="1"/>
              <p:nvPr/>
            </p:nvSpPr>
            <p:spPr>
              <a:xfrm>
                <a:off x="-1" y="74365"/>
                <a:ext cx="375513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b">
                <a:spAutoFit/>
              </a:bodyPr>
              <a:lstStyle/>
              <a:p>
                <a:pPr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field line </a:t>
                </a: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random walk</a:t>
                </a:r>
              </a:p>
            </p:txBody>
          </p:sp>
          <p:sp>
            <p:nvSpPr>
              <p:cNvPr id="1019" name="Giacalone &amp; Jokipii (1999)"/>
              <p:cNvSpPr txBox="1"/>
              <p:nvPr/>
            </p:nvSpPr>
            <p:spPr>
              <a:xfrm>
                <a:off x="4201474" y="3158152"/>
                <a:ext cx="2804059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Giacalone &amp; Jokipii (1999)</a:t>
                </a:r>
              </a:p>
            </p:txBody>
          </p:sp>
          <p:sp>
            <p:nvSpPr>
              <p:cNvPr id="1020" name="Lazarian &amp; Vishniac (1999)"/>
              <p:cNvSpPr txBox="1"/>
              <p:nvPr/>
            </p:nvSpPr>
            <p:spPr>
              <a:xfrm>
                <a:off x="61807" y="3158152"/>
                <a:ext cx="2857095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457200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Lazarian &amp; Vishniac (1999)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cosmic-ray propagation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 propagation</a:t>
            </a:r>
          </a:p>
        </p:txBody>
      </p:sp>
      <p:grpSp>
        <p:nvGrpSpPr>
          <p:cNvPr id="1028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025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026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7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029" name="Slide Number"/>
          <p:cNvSpPr txBox="1"/>
          <p:nvPr>
            <p:ph type="sldNum" sz="quarter" idx="2"/>
          </p:nvPr>
        </p:nvSpPr>
        <p:spPr>
          <a:xfrm>
            <a:off x="23779929" y="13233866"/>
            <a:ext cx="499873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051" name="Group"/>
          <p:cNvGrpSpPr/>
          <p:nvPr/>
        </p:nvGrpSpPr>
        <p:grpSpPr>
          <a:xfrm>
            <a:off x="-7607301" y="1909678"/>
            <a:ext cx="12186246" cy="11211426"/>
            <a:chOff x="12699" y="0"/>
            <a:chExt cx="12186244" cy="11211424"/>
          </a:xfrm>
        </p:grpSpPr>
        <p:grpSp>
          <p:nvGrpSpPr>
            <p:cNvPr id="1039" name="Group"/>
            <p:cNvGrpSpPr/>
            <p:nvPr/>
          </p:nvGrpSpPr>
          <p:grpSpPr>
            <a:xfrm>
              <a:off x="22049" y="-1"/>
              <a:ext cx="12058961" cy="3600764"/>
              <a:chOff x="0" y="0"/>
              <a:chExt cx="12058959" cy="3600762"/>
            </a:xfrm>
          </p:grpSpPr>
          <p:sp>
            <p:nvSpPr>
              <p:cNvPr id="1030" name="Rounded Rectangle"/>
              <p:cNvSpPr/>
              <p:nvPr/>
            </p:nvSpPr>
            <p:spPr>
              <a:xfrm>
                <a:off x="0" y="93888"/>
                <a:ext cx="12058960" cy="3505201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1031" name="Screenshot 2025-03-05 alle 15.38.19.png" descr="Screenshot 2025-03-05 alle 15.38.19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9679"/>
              <a:stretch>
                <a:fillRect/>
              </a:stretch>
            </p:blipFill>
            <p:spPr>
              <a:xfrm>
                <a:off x="3696429" y="195488"/>
                <a:ext cx="3584203" cy="3302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32" name="Screenshot 2025-03-05 alle 15.36.20.png" descr="Screenshot 2025-03-05 alle 15.36.2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38694" y="195488"/>
                <a:ext cx="3422806" cy="3302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33" name="Unger &amp; Farrar (2024)"/>
              <p:cNvSpPr txBox="1"/>
              <p:nvPr/>
            </p:nvSpPr>
            <p:spPr>
              <a:xfrm>
                <a:off x="6714974" y="67911"/>
                <a:ext cx="2391970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Unger &amp; Farrar (2024)</a:t>
                </a:r>
              </a:p>
            </p:txBody>
          </p:sp>
          <p:sp>
            <p:nvSpPr>
              <p:cNvPr id="1034" name="regular"/>
              <p:cNvSpPr txBox="1"/>
              <p:nvPr/>
            </p:nvSpPr>
            <p:spPr>
              <a:xfrm>
                <a:off x="9364014" y="0"/>
                <a:ext cx="2694062" cy="876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l" defTabSz="584200">
                  <a:lnSpc>
                    <a:spcPct val="120000"/>
                  </a:lnSpc>
                  <a:defRPr i="1" sz="5000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1pPr>
              </a:lstStyle>
              <a:p>
                <a:pPr/>
                <a:r>
                  <a:t>regular</a:t>
                </a:r>
              </a:p>
            </p:txBody>
          </p:sp>
          <p:sp>
            <p:nvSpPr>
              <p:cNvPr id="1035" name="spiral"/>
              <p:cNvSpPr txBox="1"/>
              <p:nvPr/>
            </p:nvSpPr>
            <p:spPr>
              <a:xfrm>
                <a:off x="2977908" y="2756162"/>
                <a:ext cx="671272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spiral</a:t>
                </a:r>
              </a:p>
            </p:txBody>
          </p:sp>
          <p:sp>
            <p:nvSpPr>
              <p:cNvPr id="1036" name="halo"/>
              <p:cNvSpPr txBox="1"/>
              <p:nvPr/>
            </p:nvSpPr>
            <p:spPr>
              <a:xfrm>
                <a:off x="6574174" y="2439290"/>
                <a:ext cx="559919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halo</a:t>
                </a:r>
              </a:p>
            </p:txBody>
          </p:sp>
          <p:pic>
            <p:nvPicPr>
              <p:cNvPr id="1037" name="filmato-incollato.png" descr="filmato-incollato.pn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8370511" y="906955"/>
                <a:ext cx="3685186" cy="2693808"/>
              </a:xfrm>
              <a:prstGeom prst="rect">
                <a:avLst/>
              </a:prstGeom>
              <a:effectLst/>
            </p:spPr>
          </p:pic>
          <p:sp>
            <p:nvSpPr>
              <p:cNvPr id="1038" name="Whirlpool Galaxy (M51) - SOFIA - NASA"/>
              <p:cNvSpPr txBox="1"/>
              <p:nvPr/>
            </p:nvSpPr>
            <p:spPr>
              <a:xfrm>
                <a:off x="8472987" y="906955"/>
                <a:ext cx="2812747" cy="279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100">
                    <a:solidFill>
                      <a:srgbClr val="FFFFF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Whirlpool Galaxy (M51) - SOFIA - NASA</a:t>
                </a:r>
              </a:p>
            </p:txBody>
          </p:sp>
        </p:grpSp>
        <p:grpSp>
          <p:nvGrpSpPr>
            <p:cNvPr id="1044" name="Group"/>
            <p:cNvGrpSpPr/>
            <p:nvPr/>
          </p:nvGrpSpPr>
          <p:grpSpPr>
            <a:xfrm>
              <a:off x="28514" y="3878668"/>
              <a:ext cx="12058960" cy="3508401"/>
              <a:chOff x="0" y="0"/>
              <a:chExt cx="12058959" cy="3508399"/>
            </a:xfrm>
          </p:grpSpPr>
          <p:sp>
            <p:nvSpPr>
              <p:cNvPr id="1040" name="Rounded Rectangle"/>
              <p:cNvSpPr/>
              <p:nvPr/>
            </p:nvSpPr>
            <p:spPr>
              <a:xfrm>
                <a:off x="0" y="0"/>
                <a:ext cx="12058960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1041" name="Screenshot 2025-03-05 alle 15.55.33.png" descr="Screenshot 2025-03-05 alle 15.55.33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55178" y="42987"/>
                <a:ext cx="6803740" cy="34192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42" name="Planck Collaboration (2014)"/>
              <p:cNvSpPr txBox="1"/>
              <p:nvPr/>
            </p:nvSpPr>
            <p:spPr>
              <a:xfrm>
                <a:off x="5563736" y="3165499"/>
                <a:ext cx="3014575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Planck Collaboration (2014)</a:t>
                </a:r>
              </a:p>
            </p:txBody>
          </p:sp>
          <p:sp>
            <p:nvSpPr>
              <p:cNvPr id="1043" name="coherent…"/>
              <p:cNvSpPr txBox="1"/>
              <p:nvPr/>
            </p:nvSpPr>
            <p:spPr>
              <a:xfrm>
                <a:off x="7945647" y="842263"/>
                <a:ext cx="4105381" cy="1805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r" defTabSz="584200">
                  <a:lnSpc>
                    <a:spcPct val="120000"/>
                  </a:lnSpc>
                  <a:defRPr i="1" sz="5000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coherent</a:t>
                </a:r>
              </a:p>
              <a:p>
                <a:pPr algn="r" defTabSz="584200">
                  <a:lnSpc>
                    <a:spcPct val="120000"/>
                  </a:lnSpc>
                  <a:defRPr i="1" sz="5000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structures</a:t>
                </a:r>
              </a:p>
            </p:txBody>
          </p:sp>
        </p:grpSp>
        <p:grpSp>
          <p:nvGrpSpPr>
            <p:cNvPr id="1050" name="Group"/>
            <p:cNvGrpSpPr/>
            <p:nvPr/>
          </p:nvGrpSpPr>
          <p:grpSpPr>
            <a:xfrm>
              <a:off x="12699" y="7688849"/>
              <a:ext cx="12186246" cy="3522576"/>
              <a:chOff x="12699" y="25400"/>
              <a:chExt cx="12186244" cy="3522575"/>
            </a:xfrm>
          </p:grpSpPr>
          <p:sp>
            <p:nvSpPr>
              <p:cNvPr id="1045" name="Rounded Rectangle"/>
              <p:cNvSpPr/>
              <p:nvPr/>
            </p:nvSpPr>
            <p:spPr>
              <a:xfrm>
                <a:off x="22049" y="42775"/>
                <a:ext cx="12058961" cy="3505201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1046" name="Soler (2019)"/>
              <p:cNvSpPr txBox="1"/>
              <p:nvPr/>
            </p:nvSpPr>
            <p:spPr>
              <a:xfrm>
                <a:off x="10059292" y="3199200"/>
                <a:ext cx="1322121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Soler (2019)</a:t>
                </a:r>
              </a:p>
            </p:txBody>
          </p:sp>
          <p:pic>
            <p:nvPicPr>
              <p:cNvPr id="1047" name="filmato-incollato.png" descr="filmato-incollato.png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700" y="25400"/>
                <a:ext cx="10041604" cy="3515563"/>
              </a:xfrm>
              <a:prstGeom prst="rect">
                <a:avLst/>
              </a:prstGeom>
              <a:effectLst/>
            </p:spPr>
          </p:pic>
          <p:sp>
            <p:nvSpPr>
              <p:cNvPr id="1048" name="Column density derived from submillimeter emission observed for a region in the Orion A molecular cloud using the…"/>
              <p:cNvSpPr txBox="1"/>
              <p:nvPr/>
            </p:nvSpPr>
            <p:spPr>
              <a:xfrm>
                <a:off x="213303" y="25400"/>
                <a:ext cx="9197798" cy="749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 defTabSz="457200">
                  <a:lnSpc>
                    <a:spcPct val="120000"/>
                  </a:lnSpc>
                  <a:defRPr sz="1200">
                    <a:solidFill>
                      <a:srgbClr val="FFFFF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Column density derived from submillimeter emission observed for a region in the Orion A molecular cloud using the</a:t>
                </a:r>
              </a:p>
              <a:p>
                <a:pPr algn="l" defTabSz="457200">
                  <a:lnSpc>
                    <a:spcPct val="120000"/>
                  </a:lnSpc>
                  <a:defRPr sz="1200">
                    <a:solidFill>
                      <a:srgbClr val="FFFFF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Herschel Space Observatory overlaid with plane-of-sky magnetic field topology using the Planck 353 GHz polarization</a:t>
                </a:r>
              </a:p>
              <a:p>
                <a:pPr algn="l" defTabSz="457200">
                  <a:lnSpc>
                    <a:spcPct val="120000"/>
                  </a:lnSpc>
                  <a:defRPr sz="1200">
                    <a:solidFill>
                      <a:srgbClr val="FFFFFF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observations.</a:t>
                </a:r>
              </a:p>
            </p:txBody>
          </p:sp>
          <p:sp>
            <p:nvSpPr>
              <p:cNvPr id="1049" name="turbulence"/>
              <p:cNvSpPr txBox="1"/>
              <p:nvPr/>
            </p:nvSpPr>
            <p:spPr>
              <a:xfrm>
                <a:off x="8093564" y="500026"/>
                <a:ext cx="4105381" cy="876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l" defTabSz="584200">
                  <a:lnSpc>
                    <a:spcPct val="120000"/>
                  </a:lnSpc>
                  <a:defRPr i="1" sz="5000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rPr>
                    <a:solidFill>
                      <a:srgbClr val="FFFFFF"/>
                    </a:solidFill>
                  </a:rPr>
                  <a:t>turbu</a:t>
                </a:r>
                <a:r>
                  <a:t>lence</a:t>
                </a:r>
              </a:p>
            </p:txBody>
          </p:sp>
        </p:grpSp>
      </p:grpSp>
      <p:sp>
        <p:nvSpPr>
          <p:cNvPr id="1052" name="Arrow"/>
          <p:cNvSpPr/>
          <p:nvPr/>
        </p:nvSpPr>
        <p:spPr>
          <a:xfrm>
            <a:off x="5935762" y="7127292"/>
            <a:ext cx="571501" cy="843916"/>
          </a:xfrm>
          <a:prstGeom prst="rightArrow">
            <a:avLst>
              <a:gd name="adj1" fmla="val 52023"/>
              <a:gd name="adj2" fmla="val 54991"/>
            </a:avLst>
          </a:pr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053" name="Rectangle"/>
          <p:cNvSpPr/>
          <p:nvPr/>
        </p:nvSpPr>
        <p:spPr>
          <a:xfrm>
            <a:off x="-393575" y="1884040"/>
            <a:ext cx="5189805" cy="11330421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089" name="Group"/>
          <p:cNvGrpSpPr/>
          <p:nvPr/>
        </p:nvGrpSpPr>
        <p:grpSpPr>
          <a:xfrm>
            <a:off x="7847550" y="1976965"/>
            <a:ext cx="15006860" cy="11082538"/>
            <a:chOff x="0" y="0"/>
            <a:chExt cx="15006858" cy="11082537"/>
          </a:xfrm>
        </p:grpSpPr>
        <p:grpSp>
          <p:nvGrpSpPr>
            <p:cNvPr id="1058" name="Group"/>
            <p:cNvGrpSpPr/>
            <p:nvPr/>
          </p:nvGrpSpPr>
          <p:grpSpPr>
            <a:xfrm>
              <a:off x="16529" y="0"/>
              <a:ext cx="7048501" cy="3505200"/>
              <a:chOff x="0" y="0"/>
              <a:chExt cx="7048500" cy="3505200"/>
            </a:xfrm>
          </p:grpSpPr>
          <p:sp>
            <p:nvSpPr>
              <p:cNvPr id="1054" name="Rounded Rectangle"/>
              <p:cNvSpPr/>
              <p:nvPr/>
            </p:nvSpPr>
            <p:spPr>
              <a:xfrm>
                <a:off x="0" y="0"/>
                <a:ext cx="7048500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1055" name="fig02.jpg" descr="fig02.jp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92951" y="372513"/>
                <a:ext cx="6101840" cy="279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56" name="collisionless…"/>
              <p:cNvSpPr txBox="1"/>
              <p:nvPr/>
            </p:nvSpPr>
            <p:spPr>
              <a:xfrm>
                <a:off x="5006978" y="2583001"/>
                <a:ext cx="1950416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b">
                <a:spAutoFit/>
              </a:bodyPr>
              <a:lstStyle/>
              <a:p>
                <a:pPr algn="r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collisionless</a:t>
                </a:r>
              </a:p>
              <a:p>
                <a:pPr algn="r" defTabSz="584200">
                  <a:defRPr i="1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scattering</a:t>
                </a:r>
              </a:p>
            </p:txBody>
          </p:sp>
          <p:sp>
            <p:nvSpPr>
              <p:cNvPr id="1057" name="regular…"/>
              <p:cNvSpPr txBox="1"/>
              <p:nvPr/>
            </p:nvSpPr>
            <p:spPr>
              <a:xfrm>
                <a:off x="87928" y="41743"/>
                <a:ext cx="2388719" cy="838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b">
                <a:spAutoFit/>
              </a:bodyPr>
              <a:lstStyle/>
              <a:p>
                <a:pPr algn="l" defTabSz="584200">
                  <a:defRPr i="1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regular</a:t>
                </a:r>
              </a:p>
              <a:p>
                <a:pPr algn="l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magnetic field</a:t>
                </a:r>
              </a:p>
            </p:txBody>
          </p:sp>
        </p:grpSp>
        <p:grpSp>
          <p:nvGrpSpPr>
            <p:cNvPr id="1068" name="Group"/>
            <p:cNvGrpSpPr/>
            <p:nvPr/>
          </p:nvGrpSpPr>
          <p:grpSpPr>
            <a:xfrm>
              <a:off x="16529" y="3788668"/>
              <a:ext cx="7048501" cy="3506221"/>
              <a:chOff x="0" y="0"/>
              <a:chExt cx="7048500" cy="3506219"/>
            </a:xfrm>
          </p:grpSpPr>
          <p:sp>
            <p:nvSpPr>
              <p:cNvPr id="1059" name="Rounded Rectangle"/>
              <p:cNvSpPr/>
              <p:nvPr/>
            </p:nvSpPr>
            <p:spPr>
              <a:xfrm>
                <a:off x="0" y="0"/>
                <a:ext cx="7048500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grpSp>
            <p:nvGrpSpPr>
              <p:cNvPr id="1063" name="Group"/>
              <p:cNvGrpSpPr/>
              <p:nvPr/>
            </p:nvGrpSpPr>
            <p:grpSpPr>
              <a:xfrm>
                <a:off x="3487921" y="169765"/>
                <a:ext cx="3555576" cy="2938911"/>
                <a:chOff x="0" y="0"/>
                <a:chExt cx="3555575" cy="2938909"/>
              </a:xfrm>
            </p:grpSpPr>
            <p:pic>
              <p:nvPicPr>
                <p:cNvPr id="1060" name="Screenshot 2025-03-05 alle 15.07.38.png" descr="Screenshot 2025-03-05 alle 15.07.38.png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 l="0" t="5998" r="0" b="0"/>
                <a:stretch>
                  <a:fillRect/>
                </a:stretch>
              </p:blipFill>
              <p:spPr>
                <a:xfrm>
                  <a:off x="0" y="0"/>
                  <a:ext cx="3555576" cy="29389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61" name="Line"/>
                <p:cNvSpPr/>
                <p:nvPr/>
              </p:nvSpPr>
              <p:spPr>
                <a:xfrm flipV="1">
                  <a:off x="2327821" y="1475436"/>
                  <a:ext cx="1" cy="809142"/>
                </a:xfrm>
                <a:prstGeom prst="line">
                  <a:avLst/>
                </a:prstGeom>
                <a:noFill/>
                <a:ln w="25400" cap="flat">
                  <a:solidFill>
                    <a:srgbClr val="929292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2" name="Equation"/>
                <p:cNvSpPr txBox="1"/>
                <p:nvPr/>
              </p:nvSpPr>
              <p:spPr>
                <a:xfrm>
                  <a:off x="2169404" y="1205105"/>
                  <a:ext cx="323023" cy="2439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a:rPr xmlns:a="http://schemas.openxmlformats.org/drawingml/2006/main" sz="1600" i="1">
                            <a:solidFill>
                              <a:srgbClr val="919191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limUpp>
                          <m:e>
                            <m:r>
                              <a:rPr xmlns:a="http://schemas.openxmlformats.org/drawingml/2006/main" sz="1600" i="1">
                                <a:solidFill>
                                  <a:srgbClr val="919191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lim>
                            <m:r>
                              <a:rPr xmlns:a="http://schemas.openxmlformats.org/drawingml/2006/main" sz="1600" i="1">
                                <a:solidFill>
                                  <a:srgbClr val="919191"/>
                                </a:solidFill>
                                <a:latin typeface="Cambria Math" panose="02040503050406030204" pitchFamily="18" charset="0"/>
                              </a:rPr>
                              <m:t>⃗</m:t>
                            </m:r>
                          </m:lim>
                        </m:limUpp>
                        <m:r>
                          <a:rPr xmlns:a="http://schemas.openxmlformats.org/drawingml/2006/main" sz="1600" i="1">
                            <a:solidFill>
                              <a:srgbClr val="91919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sz="1600">
                    <a:solidFill>
                      <a:srgbClr val="929292"/>
                    </a:solidFill>
                  </a:endParaRPr>
                </a:p>
              </p:txBody>
            </p:sp>
          </p:grpSp>
          <p:sp>
            <p:nvSpPr>
              <p:cNvPr id="1064" name="PD &amp; Zweibel (2014)"/>
              <p:cNvSpPr txBox="1"/>
              <p:nvPr/>
            </p:nvSpPr>
            <p:spPr>
              <a:xfrm>
                <a:off x="4835255" y="3158244"/>
                <a:ext cx="2211732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PD &amp; Zweibel (2014)</a:t>
                </a:r>
              </a:p>
            </p:txBody>
          </p:sp>
          <p:sp>
            <p:nvSpPr>
              <p:cNvPr id="1065" name="pitch angle scattering…"/>
              <p:cNvSpPr txBox="1"/>
              <p:nvPr/>
            </p:nvSpPr>
            <p:spPr>
              <a:xfrm>
                <a:off x="53399" y="84677"/>
                <a:ext cx="3657297" cy="2237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pitch angle </a:t>
                </a: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scattering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coherent structures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time variations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intermittent fields</a:t>
                </a:r>
              </a:p>
            </p:txBody>
          </p:sp>
          <p:sp>
            <p:nvSpPr>
              <p:cNvPr id="1066" name="anomalous diffusion"/>
              <p:cNvSpPr txBox="1"/>
              <p:nvPr/>
            </p:nvSpPr>
            <p:spPr>
              <a:xfrm>
                <a:off x="4793" y="3036319"/>
                <a:ext cx="355557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/>
              <a:p>
                <a:pPr algn="l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anomalous</a:t>
                </a:r>
                <a:r>
                  <a:t> diffusion</a:t>
                </a:r>
              </a:p>
            </p:txBody>
          </p:sp>
          <p:sp>
            <p:nvSpPr>
              <p:cNvPr id="1067" name="time"/>
              <p:cNvSpPr txBox="1"/>
              <p:nvPr/>
            </p:nvSpPr>
            <p:spPr>
              <a:xfrm>
                <a:off x="6275548" y="172109"/>
                <a:ext cx="468022" cy="292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200"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lvl1pPr>
              </a:lstStyle>
              <a:p>
                <a:pPr/>
                <a:r>
                  <a:t>time</a:t>
                </a:r>
              </a:p>
            </p:txBody>
          </p:sp>
        </p:grpSp>
        <p:grpSp>
          <p:nvGrpSpPr>
            <p:cNvPr id="1073" name="Group"/>
            <p:cNvGrpSpPr/>
            <p:nvPr/>
          </p:nvGrpSpPr>
          <p:grpSpPr>
            <a:xfrm>
              <a:off x="7958358" y="7577337"/>
              <a:ext cx="7048501" cy="3505201"/>
              <a:chOff x="0" y="0"/>
              <a:chExt cx="7048500" cy="3505200"/>
            </a:xfrm>
          </p:grpSpPr>
          <p:sp>
            <p:nvSpPr>
              <p:cNvPr id="1069" name="Rounded Rectangle"/>
              <p:cNvSpPr/>
              <p:nvPr/>
            </p:nvSpPr>
            <p:spPr>
              <a:xfrm>
                <a:off x="0" y="0"/>
                <a:ext cx="7048500" cy="3505201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1070" name="particles in Alfvénic turbulence"/>
              <p:cNvSpPr txBox="1"/>
              <p:nvPr/>
            </p:nvSpPr>
            <p:spPr>
              <a:xfrm>
                <a:off x="1765735" y="2929925"/>
                <a:ext cx="5191660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b">
                <a:spAutoFit/>
              </a:bodyPr>
              <a:lstStyle/>
              <a:p>
                <a:pPr algn="r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particles in </a:t>
                </a: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Alfvénic turbulence</a:t>
                </a:r>
              </a:p>
            </p:txBody>
          </p:sp>
          <p:pic>
            <p:nvPicPr>
              <p:cNvPr id="1071" name="filmato-incollato.png" descr="filmato-incollato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24220" y="450467"/>
                <a:ext cx="6002626" cy="23181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72" name="Xu &amp; Yan (2013)"/>
              <p:cNvSpPr txBox="1"/>
              <p:nvPr/>
            </p:nvSpPr>
            <p:spPr>
              <a:xfrm>
                <a:off x="5278890" y="0"/>
                <a:ext cx="1705154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Xu &amp; Yan (2013)</a:t>
                </a:r>
              </a:p>
            </p:txBody>
          </p:sp>
        </p:grpSp>
        <p:grpSp>
          <p:nvGrpSpPr>
            <p:cNvPr id="1081" name="Group"/>
            <p:cNvGrpSpPr/>
            <p:nvPr/>
          </p:nvGrpSpPr>
          <p:grpSpPr>
            <a:xfrm>
              <a:off x="7958358" y="3788668"/>
              <a:ext cx="7048501" cy="3505201"/>
              <a:chOff x="0" y="0"/>
              <a:chExt cx="7048500" cy="3505200"/>
            </a:xfrm>
          </p:grpSpPr>
          <p:sp>
            <p:nvSpPr>
              <p:cNvPr id="1074" name="Rounded Rectangle"/>
              <p:cNvSpPr/>
              <p:nvPr/>
            </p:nvSpPr>
            <p:spPr>
              <a:xfrm>
                <a:off x="0" y="0"/>
                <a:ext cx="7048500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1075" name="Screenshot 2025-03-06 alle 08.35.46.png" descr="Screenshot 2025-03-06 alle 08.35.46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3384543" y="103773"/>
                <a:ext cx="3555577" cy="29232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76" name="Lazarian &amp; Xu (2021)"/>
              <p:cNvSpPr txBox="1"/>
              <p:nvPr/>
            </p:nvSpPr>
            <p:spPr>
              <a:xfrm>
                <a:off x="4833427" y="3158244"/>
                <a:ext cx="2213560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Lazarian &amp; Xu (2021)</a:t>
                </a:r>
              </a:p>
            </p:txBody>
          </p:sp>
          <p:sp>
            <p:nvSpPr>
              <p:cNvPr id="1077" name="magnetic superdiffusion…"/>
              <p:cNvSpPr txBox="1"/>
              <p:nvPr/>
            </p:nvSpPr>
            <p:spPr>
              <a:xfrm>
                <a:off x="53399" y="84677"/>
                <a:ext cx="3933750" cy="16484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/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magnetic superdiffusion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causes </a:t>
                </a: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bouncing CRs</a:t>
                </a:r>
                <a:r>
                  <a:t> to</a:t>
                </a: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</a:p>
              <a:p>
                <a:pPr algn="l" defTabSz="584200">
                  <a:lnSpc>
                    <a:spcPct val="80000"/>
                  </a:lnSpc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parallel diffusion</a:t>
                </a:r>
              </a:p>
            </p:txBody>
          </p:sp>
          <p:sp>
            <p:nvSpPr>
              <p:cNvPr id="1078" name="mirror diffusion"/>
              <p:cNvSpPr txBox="1"/>
              <p:nvPr/>
            </p:nvSpPr>
            <p:spPr>
              <a:xfrm>
                <a:off x="80993" y="2947419"/>
                <a:ext cx="355557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/>
              <a:p>
                <a:pPr algn="l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mirror</a:t>
                </a:r>
                <a:r>
                  <a:t> diffusion</a:t>
                </a:r>
              </a:p>
            </p:txBody>
          </p:sp>
          <p:pic>
            <p:nvPicPr>
              <p:cNvPr id="1079" name="filmato-incollato.png" descr="filmato-incollato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3683812" y="2303946"/>
                <a:ext cx="1481470" cy="566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80" name="Rounded Rectangle"/>
              <p:cNvSpPr/>
              <p:nvPr/>
            </p:nvSpPr>
            <p:spPr>
              <a:xfrm>
                <a:off x="3684063" y="2239102"/>
                <a:ext cx="1480967" cy="696462"/>
              </a:xfrm>
              <a:prstGeom prst="roundRect">
                <a:avLst>
                  <a:gd name="adj" fmla="val 27353"/>
                </a:avLst>
              </a:prstGeom>
              <a:noFill/>
              <a:ln w="63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</p:grpSp>
        <p:grpSp>
          <p:nvGrpSpPr>
            <p:cNvPr id="1088" name="Group"/>
            <p:cNvGrpSpPr/>
            <p:nvPr/>
          </p:nvGrpSpPr>
          <p:grpSpPr>
            <a:xfrm>
              <a:off x="-1" y="7577337"/>
              <a:ext cx="7054589" cy="3505201"/>
              <a:chOff x="0" y="0"/>
              <a:chExt cx="7054586" cy="3505200"/>
            </a:xfrm>
          </p:grpSpPr>
          <p:sp>
            <p:nvSpPr>
              <p:cNvPr id="1082" name="Rounded Rectangle"/>
              <p:cNvSpPr/>
              <p:nvPr/>
            </p:nvSpPr>
            <p:spPr>
              <a:xfrm>
                <a:off x="6086" y="0"/>
                <a:ext cx="7048501" cy="3505200"/>
              </a:xfrm>
              <a:prstGeom prst="roundRect">
                <a:avLst>
                  <a:gd name="adj" fmla="val 5435"/>
                </a:avLst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pic>
            <p:nvPicPr>
              <p:cNvPr id="1083" name="Screen shot 2013-11-25 at 2.24.10 PM.png" descr="Screen shot 2013-11-25 at 2.24.10 PM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3480715" y="72364"/>
                <a:ext cx="3555576" cy="31301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84" name="superdiffusion"/>
              <p:cNvSpPr txBox="1"/>
              <p:nvPr/>
            </p:nvSpPr>
            <p:spPr>
              <a:xfrm>
                <a:off x="99779" y="2412405"/>
                <a:ext cx="355557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>
                <a:lvl1pPr algn="l"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superdiffusion</a:t>
                </a:r>
              </a:p>
            </p:txBody>
          </p:sp>
          <p:sp>
            <p:nvSpPr>
              <p:cNvPr id="1085" name="field line random walk"/>
              <p:cNvSpPr txBox="1"/>
              <p:nvPr/>
            </p:nvSpPr>
            <p:spPr>
              <a:xfrm>
                <a:off x="-1" y="74365"/>
                <a:ext cx="375513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b">
                <a:spAutoFit/>
              </a:bodyPr>
              <a:lstStyle/>
              <a:p>
                <a:pPr defTabSz="584200">
                  <a:defRPr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field line </a:t>
                </a:r>
                <a:r>
                  <a:rPr i="1">
                    <a:latin typeface="Montserrat Black"/>
                    <a:ea typeface="Montserrat Black"/>
                    <a:cs typeface="Montserrat Black"/>
                    <a:sym typeface="Montserrat Black"/>
                  </a:rPr>
                  <a:t>random walk</a:t>
                </a:r>
              </a:p>
            </p:txBody>
          </p:sp>
          <p:sp>
            <p:nvSpPr>
              <p:cNvPr id="1086" name="Giacalone &amp; Jokipii (1999)"/>
              <p:cNvSpPr txBox="1"/>
              <p:nvPr/>
            </p:nvSpPr>
            <p:spPr>
              <a:xfrm>
                <a:off x="4201474" y="3158152"/>
                <a:ext cx="2804059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Giacalone &amp; Jokipii (1999)</a:t>
                </a:r>
              </a:p>
            </p:txBody>
          </p:sp>
          <p:sp>
            <p:nvSpPr>
              <p:cNvPr id="1087" name="Lazarian &amp; Vishniac (1999)"/>
              <p:cNvSpPr txBox="1"/>
              <p:nvPr/>
            </p:nvSpPr>
            <p:spPr>
              <a:xfrm>
                <a:off x="61807" y="3158152"/>
                <a:ext cx="2857095" cy="342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457200">
                  <a:defRPr sz="1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Lazarian &amp; Vishniac (1999)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dipole anisotropy component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dipole anisotropy component</a:t>
            </a:r>
          </a:p>
        </p:txBody>
      </p:sp>
      <p:grpSp>
        <p:nvGrpSpPr>
          <p:cNvPr id="109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09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093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096" name="Slide Number"/>
          <p:cNvSpPr txBox="1"/>
          <p:nvPr>
            <p:ph type="sldNum" sz="quarter" idx="2"/>
          </p:nvPr>
        </p:nvSpPr>
        <p:spPr>
          <a:xfrm>
            <a:off x="23772309" y="13233866"/>
            <a:ext cx="515113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099" name="Group"/>
          <p:cNvGrpSpPr/>
          <p:nvPr/>
        </p:nvGrpSpPr>
        <p:grpSpPr>
          <a:xfrm>
            <a:off x="183891" y="2003361"/>
            <a:ext cx="6155760" cy="6981758"/>
            <a:chOff x="0" y="0"/>
            <a:chExt cx="6155759" cy="6981756"/>
          </a:xfrm>
        </p:grpSpPr>
        <p:pic>
          <p:nvPicPr>
            <p:cNvPr id="1097" name="IC86_Dipole (1).png" descr="IC86_Dipole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55760" cy="6981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equatorial component of the dipole"/>
            <p:cNvSpPr txBox="1"/>
            <p:nvPr/>
          </p:nvSpPr>
          <p:spPr>
            <a:xfrm>
              <a:off x="513495" y="3787961"/>
              <a:ext cx="4773169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equatorial component of the dipole</a:t>
              </a:r>
            </a:p>
          </p:txBody>
        </p:sp>
      </p:grpSp>
      <p:grpSp>
        <p:nvGrpSpPr>
          <p:cNvPr id="1106" name="Group"/>
          <p:cNvGrpSpPr/>
          <p:nvPr/>
        </p:nvGrpSpPr>
        <p:grpSpPr>
          <a:xfrm>
            <a:off x="7752876" y="1799197"/>
            <a:ext cx="8408280" cy="11216029"/>
            <a:chOff x="0" y="0"/>
            <a:chExt cx="8408279" cy="11216028"/>
          </a:xfrm>
        </p:grpSpPr>
        <p:grpSp>
          <p:nvGrpSpPr>
            <p:cNvPr id="1104" name="Group"/>
            <p:cNvGrpSpPr/>
            <p:nvPr/>
          </p:nvGrpSpPr>
          <p:grpSpPr>
            <a:xfrm>
              <a:off x="0" y="395952"/>
              <a:ext cx="8408280" cy="10820077"/>
              <a:chOff x="0" y="0"/>
              <a:chExt cx="8408279" cy="10820075"/>
            </a:xfrm>
          </p:grpSpPr>
          <p:pic>
            <p:nvPicPr>
              <p:cNvPr id="1100" name="Screenshot 2025-03-09 at 11.03.25.png" descr="Screenshot 2025-03-09 at 11.03.25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7289800" cy="51689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01" name="cylindrical Galaxy"/>
              <p:cNvSpPr/>
              <p:nvPr/>
            </p:nvSpPr>
            <p:spPr>
              <a:xfrm>
                <a:off x="7138279" y="49466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i="1" sz="20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cylindrical Galaxy</a:t>
                </a:r>
              </a:p>
            </p:txBody>
          </p:sp>
          <p:pic>
            <p:nvPicPr>
              <p:cNvPr id="1102" name="Screenshot 2025-03-09 at 11.04.48.png" descr="Screenshot 2025-03-09 at 11.04.48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5651175"/>
                <a:ext cx="7289800" cy="51689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03" name="spiral Galaxy"/>
              <p:cNvSpPr/>
              <p:nvPr/>
            </p:nvSpPr>
            <p:spPr>
              <a:xfrm>
                <a:off x="7130561" y="614975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r">
                  <a:defRPr i="1" sz="20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spiral Galaxy</a:t>
                </a:r>
              </a:p>
            </p:txBody>
          </p:sp>
        </p:grpSp>
        <p:sp>
          <p:nvSpPr>
            <p:cNvPr id="1105" name="Blasi &amp; Amato (2012)"/>
            <p:cNvSpPr txBox="1"/>
            <p:nvPr/>
          </p:nvSpPr>
          <p:spPr>
            <a:xfrm>
              <a:off x="1404819" y="0"/>
              <a:ext cx="2795271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Blasi &amp; Amato (2012)</a:t>
              </a:r>
            </a:p>
          </p:txBody>
        </p:sp>
      </p:grpSp>
      <p:sp>
        <p:nvSpPr>
          <p:cNvPr id="1107" name="Impossible to infer information on the global distribution of cosmic-ray sources in the Milky Way.…"/>
          <p:cNvSpPr txBox="1"/>
          <p:nvPr/>
        </p:nvSpPr>
        <p:spPr>
          <a:xfrm>
            <a:off x="15721100" y="2434317"/>
            <a:ext cx="7410837" cy="7807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Impossible</a:t>
            </a:r>
            <a:r>
              <a:t> to infer information on the global distribution of cosmic-ray sources in the Milky Way.</a:t>
            </a: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We may observe just a random instantiation of galactic contribution.</a:t>
            </a: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Local sources</a:t>
            </a:r>
            <a:r>
              <a:t> scenario may explain observations as a manifestation of our position in the Milky Way.</a:t>
            </a:r>
          </a:p>
        </p:txBody>
      </p:sp>
      <p:sp>
        <p:nvSpPr>
          <p:cNvPr id="1108" name="Cosmic ray propagation in magnetic turbulence is described as spatial diffusion, leading to a small dipole anisotropy."/>
          <p:cNvSpPr txBox="1"/>
          <p:nvPr/>
        </p:nvSpPr>
        <p:spPr>
          <a:xfrm>
            <a:off x="365857" y="9635360"/>
            <a:ext cx="6683196" cy="282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6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Cosmic ray propagation in magnetic turbulence is described as spatial diffusion, leading to a small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dipole anisotropy</a:t>
            </a:r>
            <a:r>
              <a:t>.</a:t>
            </a:r>
          </a:p>
        </p:txBody>
      </p:sp>
      <p:sp>
        <p:nvSpPr>
          <p:cNvPr id="1109" name="1"/>
          <p:cNvSpPr txBox="1"/>
          <p:nvPr/>
        </p:nvSpPr>
        <p:spPr>
          <a:xfrm>
            <a:off x="170529" y="-11602"/>
            <a:ext cx="75133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dipole anisotropy component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dipole anisotropy component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 local source</a:t>
            </a:r>
          </a:p>
        </p:txBody>
      </p:sp>
      <p:grpSp>
        <p:nvGrpSpPr>
          <p:cNvPr id="111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11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13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116" name="Slide Number"/>
          <p:cNvSpPr txBox="1"/>
          <p:nvPr>
            <p:ph type="sldNum" sz="quarter" idx="2"/>
          </p:nvPr>
        </p:nvSpPr>
        <p:spPr>
          <a:xfrm>
            <a:off x="23776690" y="13233866"/>
            <a:ext cx="506350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119" name="Group"/>
          <p:cNvGrpSpPr/>
          <p:nvPr/>
        </p:nvGrpSpPr>
        <p:grpSpPr>
          <a:xfrm>
            <a:off x="183891" y="2003361"/>
            <a:ext cx="6155760" cy="6981758"/>
            <a:chOff x="0" y="0"/>
            <a:chExt cx="6155759" cy="6981756"/>
          </a:xfrm>
        </p:grpSpPr>
        <p:pic>
          <p:nvPicPr>
            <p:cNvPr id="1117" name="IC86_Dipole (1).png" descr="IC86_Dipole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55760" cy="6981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18" name="equatorial component of the dipole"/>
            <p:cNvSpPr txBox="1"/>
            <p:nvPr/>
          </p:nvSpPr>
          <p:spPr>
            <a:xfrm>
              <a:off x="513495" y="3787961"/>
              <a:ext cx="4773169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equatorial component of the dipole</a:t>
              </a:r>
            </a:p>
          </p:txBody>
        </p:sp>
      </p:grpSp>
      <p:pic>
        <p:nvPicPr>
          <p:cNvPr id="1120" name="Screenshot 2025-03-09 at 10.30.50.png" descr="Screenshot 2025-03-09 at 10.30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1812" y="1787461"/>
            <a:ext cx="7917269" cy="112395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Ahlers (2016)"/>
          <p:cNvSpPr txBox="1"/>
          <p:nvPr/>
        </p:nvSpPr>
        <p:spPr>
          <a:xfrm>
            <a:off x="14880494" y="11760008"/>
            <a:ext cx="18000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Ahlers (2016)</a:t>
            </a:r>
          </a:p>
        </p:txBody>
      </p:sp>
      <p:sp>
        <p:nvSpPr>
          <p:cNvPr id="1122" name="Vela SNR as candidate of the local CR source responsible for the dipole anisotropy at 1–100 TeV."/>
          <p:cNvSpPr txBox="1"/>
          <p:nvPr/>
        </p:nvSpPr>
        <p:spPr>
          <a:xfrm>
            <a:off x="14424981" y="1989816"/>
            <a:ext cx="8560520" cy="18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Vela SNR</a:t>
            </a:r>
            <a:r>
              <a:t> as candidate of the local CR source responsible for the dipole anisotropy at 1–100 TeV.</a:t>
            </a:r>
          </a:p>
        </p:txBody>
      </p:sp>
      <p:pic>
        <p:nvPicPr>
          <p:cNvPr id="1123" name="Screenshot 2025-03-09 at 10.38.15.png" descr="Screenshot 2025-03-09 at 10.38.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12009" y="4072230"/>
            <a:ext cx="6155760" cy="8738832"/>
          </a:xfrm>
          <a:prstGeom prst="rect">
            <a:avLst/>
          </a:prstGeom>
          <a:ln w="12700">
            <a:miter lim="400000"/>
          </a:ln>
        </p:spPr>
      </p:pic>
      <p:sp>
        <p:nvSpPr>
          <p:cNvPr id="1124" name="Equatorial Plane"/>
          <p:cNvSpPr txBox="1"/>
          <p:nvPr/>
        </p:nvSpPr>
        <p:spPr>
          <a:xfrm>
            <a:off x="8409343" y="2164842"/>
            <a:ext cx="23091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Equatorial Plane</a:t>
            </a:r>
          </a:p>
        </p:txBody>
      </p:sp>
      <p:sp>
        <p:nvSpPr>
          <p:cNvPr id="1125" name="Equatorial Plane"/>
          <p:cNvSpPr txBox="1"/>
          <p:nvPr/>
        </p:nvSpPr>
        <p:spPr>
          <a:xfrm>
            <a:off x="20707082" y="3879202"/>
            <a:ext cx="23091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Equatorial Plane</a:t>
            </a:r>
          </a:p>
        </p:txBody>
      </p:sp>
      <p:sp>
        <p:nvSpPr>
          <p:cNvPr id="1126" name="2"/>
          <p:cNvSpPr txBox="1"/>
          <p:nvPr/>
        </p:nvSpPr>
        <p:spPr>
          <a:xfrm>
            <a:off x="25749" y="-11602"/>
            <a:ext cx="104089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127" name="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660543" y="723899"/>
            <a:ext cx="3014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Screenshot 2025-03-12 at 13.42.44.png" descr="Screenshot 2025-03-12 at 13.42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14989" y="2053338"/>
            <a:ext cx="6554873" cy="467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medium/small-scale anisotropy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medium/small-scale anisotropy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fingerprint of local turbulence</a:t>
            </a:r>
          </a:p>
        </p:txBody>
      </p:sp>
      <p:grpSp>
        <p:nvGrpSpPr>
          <p:cNvPr id="113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13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32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135" name="Slide Number"/>
          <p:cNvSpPr txBox="1"/>
          <p:nvPr>
            <p:ph type="sldNum" sz="quarter" idx="2"/>
          </p:nvPr>
        </p:nvSpPr>
        <p:spPr>
          <a:xfrm>
            <a:off x="23731351" y="13233866"/>
            <a:ext cx="59702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136" name="Screenshot 2025-03-09 at 12.13.12.png" descr="Screenshot 2025-03-09 at 12.13.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7677" y="2000200"/>
            <a:ext cx="6159501" cy="46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137" name="Ahlers (2013)  - Ahlers &amp; Mertsch (2015)"/>
          <p:cNvSpPr txBox="1"/>
          <p:nvPr/>
        </p:nvSpPr>
        <p:spPr>
          <a:xfrm>
            <a:off x="1938448" y="1763975"/>
            <a:ext cx="519226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Ahlers (2013)  - Ahlers &amp; Mertsch (2015)</a:t>
            </a:r>
          </a:p>
        </p:txBody>
      </p:sp>
      <p:sp>
        <p:nvSpPr>
          <p:cNvPr id="1138" name="magnetic turbulence and…"/>
          <p:cNvSpPr txBox="1"/>
          <p:nvPr/>
        </p:nvSpPr>
        <p:spPr>
          <a:xfrm>
            <a:off x="633912" y="7284090"/>
            <a:ext cx="6505478" cy="5148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magnetic turbulence and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transition from diffusive to ballistic</a:t>
            </a:r>
          </a:p>
          <a:p>
            <a:pPr algn="r">
              <a:lnSpc>
                <a:spcPct val="140000"/>
              </a:lnSpc>
              <a:defRPr i="1" sz="2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</a:p>
          <a:p>
            <a:pPr algn="r">
              <a:lnSpc>
                <a:spcPct val="140000"/>
              </a:lnSpc>
              <a:defRPr i="1" sz="22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"the existence of a global CR dipole moment necessarily generates a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spectrum of higher multipole moments</a:t>
            </a:r>
            <a:r>
              <a:t> in the local CR distribution."</a:t>
            </a:r>
          </a:p>
          <a:p>
            <a:pPr algn="r">
              <a:lnSpc>
                <a:spcPct val="140000"/>
              </a:lnSpc>
              <a:defRPr sz="2100">
                <a:latin typeface="Montserrat Light"/>
                <a:ea typeface="Montserrat Light"/>
                <a:cs typeface="Montserrat Light"/>
                <a:sym typeface="Montserrat Light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dipole energy dissipated to small angular scales</a:t>
            </a:r>
          </a:p>
        </p:txBody>
      </p:sp>
      <p:pic>
        <p:nvPicPr>
          <p:cNvPr id="11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82970" y="3802660"/>
            <a:ext cx="2579820" cy="512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" name="Screenshot 2025-03-12 at 10.35.50.png" descr="Screenshot 2025-03-12 at 10.35.50.png"/>
          <p:cNvPicPr>
            <a:picLocks noChangeAspect="1"/>
          </p:cNvPicPr>
          <p:nvPr/>
        </p:nvPicPr>
        <p:blipFill>
          <a:blip r:embed="rId6">
            <a:extLst/>
          </a:blip>
          <a:srcRect l="0" t="1877" r="0" b="0"/>
          <a:stretch>
            <a:fillRect/>
          </a:stretch>
        </p:blipFill>
        <p:spPr>
          <a:xfrm>
            <a:off x="9137792" y="2054925"/>
            <a:ext cx="6108416" cy="4670547"/>
          </a:xfrm>
          <a:prstGeom prst="rect">
            <a:avLst/>
          </a:prstGeom>
          <a:ln w="12700">
            <a:miter lim="400000"/>
          </a:ln>
        </p:spPr>
      </p:pic>
      <p:sp>
        <p:nvSpPr>
          <p:cNvPr id="1141" name="López Barquero, PD+ (2016)"/>
          <p:cNvSpPr txBox="1"/>
          <p:nvPr/>
        </p:nvSpPr>
        <p:spPr>
          <a:xfrm>
            <a:off x="10933032" y="1814775"/>
            <a:ext cx="4168395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     López Barquero, PD+ (2016)</a:t>
            </a:r>
          </a:p>
        </p:txBody>
      </p:sp>
      <p:sp>
        <p:nvSpPr>
          <p:cNvPr id="1142" name="Long-baseline numerical calculation in…"/>
          <p:cNvSpPr txBox="1"/>
          <p:nvPr/>
        </p:nvSpPr>
        <p:spPr>
          <a:xfrm>
            <a:off x="9741901" y="7284090"/>
            <a:ext cx="5356861" cy="539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Long-baseline numerical calculation in</a:t>
            </a:r>
          </a:p>
          <a:p>
            <a:pPr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compressible MHD turbulence</a:t>
            </a:r>
            <a:endParaRPr i="1"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sz="1600"/>
              <a:t>(Cho &amp; Lazarian, 2002)</a:t>
            </a:r>
          </a:p>
          <a:p>
            <a:pPr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>
              <a:lnSpc>
                <a:spcPct val="140000"/>
              </a:lnSpc>
              <a:defRPr sz="26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injected dipole breaks down to small-scale anisotropy</a:t>
            </a:r>
          </a:p>
          <a:p>
            <a:pPr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saturation at the mean free path distance scale</a:t>
            </a:r>
          </a:p>
        </p:txBody>
      </p:sp>
      <p:sp>
        <p:nvSpPr>
          <p:cNvPr id="1143" name="Bian, Giacinti, Reville (2025)"/>
          <p:cNvSpPr txBox="1"/>
          <p:nvPr/>
        </p:nvSpPr>
        <p:spPr>
          <a:xfrm>
            <a:off x="19389870" y="1763975"/>
            <a:ext cx="3774441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Bian, Giacinti, Reville (2025)</a:t>
            </a:r>
          </a:p>
        </p:txBody>
      </p:sp>
      <p:sp>
        <p:nvSpPr>
          <p:cNvPr id="1144" name="long-baseline numerical calculation in synthetic turbulence…"/>
          <p:cNvSpPr txBox="1"/>
          <p:nvPr/>
        </p:nvSpPr>
        <p:spPr>
          <a:xfrm>
            <a:off x="17002134" y="7212140"/>
            <a:ext cx="6505477" cy="577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long-baseline numerical calculation in </a:t>
            </a: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synthetic turbulence</a:t>
            </a:r>
          </a:p>
          <a:p>
            <a:pPr algn="l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l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small-scale</a:t>
            </a:r>
            <a:r>
              <a:t> anisotropy as turbulence fingerprint</a:t>
            </a:r>
          </a:p>
          <a:p>
            <a:pPr algn="l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l">
              <a:lnSpc>
                <a:spcPct val="140000"/>
              </a:lnSpc>
              <a:defRPr i="1" sz="22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"The formation of the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large-scale</a:t>
            </a:r>
            <a:r>
              <a:t> anisotropy is closely related to the surrounding magnetic field environment, in particular to the shape of the local magnetic flux tube containing the observer"</a:t>
            </a:r>
          </a:p>
        </p:txBody>
      </p:sp>
      <p:sp>
        <p:nvSpPr>
          <p:cNvPr id="1145" name="1"/>
          <p:cNvSpPr txBox="1"/>
          <p:nvPr/>
        </p:nvSpPr>
        <p:spPr>
          <a:xfrm>
            <a:off x="170529" y="-11602"/>
            <a:ext cx="75133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146" name="2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661458" y="723899"/>
            <a:ext cx="299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148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49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0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152" name="Slide Number"/>
          <p:cNvSpPr txBox="1"/>
          <p:nvPr>
            <p:ph type="sldNum" sz="quarter" idx="2"/>
          </p:nvPr>
        </p:nvSpPr>
        <p:spPr>
          <a:xfrm>
            <a:off x="23785644" y="13233866"/>
            <a:ext cx="488443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53" name="our magnetic backyard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our magnetic backyard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influence of the heliosphere</a:t>
            </a:r>
          </a:p>
        </p:txBody>
      </p:sp>
      <p:pic>
        <p:nvPicPr>
          <p:cNvPr id="1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50625" b="0"/>
          <a:stretch>
            <a:fillRect/>
          </a:stretch>
        </p:blipFill>
        <p:spPr>
          <a:xfrm>
            <a:off x="2866845" y="2047152"/>
            <a:ext cx="4053830" cy="2452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54" y="2022347"/>
            <a:ext cx="2683666" cy="2501901"/>
          </a:xfrm>
          <a:prstGeom prst="rect">
            <a:avLst/>
          </a:prstGeom>
        </p:spPr>
      </p:pic>
      <p:sp>
        <p:nvSpPr>
          <p:cNvPr id="1156" name="Schwadron, PD+ (2014)"/>
          <p:cNvSpPr txBox="1"/>
          <p:nvPr/>
        </p:nvSpPr>
        <p:spPr>
          <a:xfrm>
            <a:off x="3398387" y="1763257"/>
            <a:ext cx="31480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Schwadron, PD+ (2014)</a:t>
            </a:r>
          </a:p>
        </p:txBody>
      </p:sp>
      <p:sp>
        <p:nvSpPr>
          <p:cNvPr id="1157" name="laminar model of heliosphere…"/>
          <p:cNvSpPr txBox="1"/>
          <p:nvPr/>
        </p:nvSpPr>
        <p:spPr>
          <a:xfrm>
            <a:off x="109703" y="7648626"/>
            <a:ext cx="6323013" cy="335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laminar model of heliosphere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global properties of TeV CR propagation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TeV cosmic rays are affected by the</a:t>
            </a:r>
          </a:p>
          <a:p>
            <a:pPr algn="r">
              <a:lnSpc>
                <a:spcPct val="140000"/>
              </a:lnSpc>
              <a:defRPr i="1" sz="2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heliospheric magnetic bubble</a:t>
            </a:r>
          </a:p>
        </p:txBody>
      </p:sp>
      <p:grpSp>
        <p:nvGrpSpPr>
          <p:cNvPr id="1160" name="Group"/>
          <p:cNvGrpSpPr/>
          <p:nvPr/>
        </p:nvGrpSpPr>
        <p:grpSpPr>
          <a:xfrm>
            <a:off x="9255445" y="6486199"/>
            <a:ext cx="5842001" cy="4040543"/>
            <a:chOff x="0" y="0"/>
            <a:chExt cx="5842000" cy="4040541"/>
          </a:xfrm>
        </p:grpSpPr>
        <p:pic>
          <p:nvPicPr>
            <p:cNvPr id="115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42000" cy="3635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59" name="Borovikov, Heerikhuisen, Pogorelov (2015)"/>
            <p:cNvSpPr txBox="1"/>
            <p:nvPr/>
          </p:nvSpPr>
          <p:spPr>
            <a:xfrm>
              <a:off x="101666" y="3634141"/>
              <a:ext cx="567004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Borovikov, Heerikhuisen, Pogorelov (2015)</a:t>
              </a:r>
            </a:p>
          </p:txBody>
        </p:sp>
      </p:grpSp>
      <p:pic>
        <p:nvPicPr>
          <p:cNvPr id="1161" name="Screenshot 2025-03-13 at 15.52.39.png" descr="Screenshot 2025-03-13 at 15.52.3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856913" y="2099581"/>
            <a:ext cx="6287479" cy="3806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Schermata 2019-05-05 alle 6.39.37 PM.png" descr="Schermata 2019-05-05 alle 6.39.37 PM.png"/>
          <p:cNvPicPr>
            <a:picLocks noChangeAspect="1"/>
          </p:cNvPicPr>
          <p:nvPr/>
        </p:nvPicPr>
        <p:blipFill>
          <a:blip r:embed="rId7">
            <a:extLst/>
          </a:blip>
          <a:srcRect l="0" t="0" r="0" b="52074"/>
          <a:stretch>
            <a:fillRect/>
          </a:stretch>
        </p:blipFill>
        <p:spPr>
          <a:xfrm>
            <a:off x="16839145" y="6693551"/>
            <a:ext cx="6323178" cy="3574698"/>
          </a:xfrm>
          <a:prstGeom prst="rect">
            <a:avLst/>
          </a:prstGeom>
          <a:ln w="12700">
            <a:miter lim="400000"/>
          </a:ln>
        </p:spPr>
      </p:pic>
      <p:sp>
        <p:nvSpPr>
          <p:cNvPr id="1163" name="HAWC-IceCube…"/>
          <p:cNvSpPr txBox="1"/>
          <p:nvPr/>
        </p:nvSpPr>
        <p:spPr>
          <a:xfrm>
            <a:off x="21574712" y="6118631"/>
            <a:ext cx="274929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HAWC-IceCube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8" invalidUrl="" action="" tgtFrame="" tooltip="" history="1" highlightClick="0" endSnd="0"/>
              </a:rPr>
              <a:t>ApJ 871 96 (2019)</a:t>
            </a:r>
          </a:p>
        </p:txBody>
      </p:sp>
      <p:pic>
        <p:nvPicPr>
          <p:cNvPr id="116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9580" t="0" r="0" b="0"/>
          <a:stretch>
            <a:fillRect/>
          </a:stretch>
        </p:blipFill>
        <p:spPr>
          <a:xfrm>
            <a:off x="2823784" y="4526954"/>
            <a:ext cx="4139613" cy="2452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5" name="Schermata 2023-03-08 alle 06.44.35.png" descr="Schermata 2023-03-08 alle 06.44.35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1470"/>
          <a:stretch>
            <a:fillRect/>
          </a:stretch>
        </p:blipFill>
        <p:spPr>
          <a:xfrm>
            <a:off x="8745073" y="1728189"/>
            <a:ext cx="6287451" cy="4476219"/>
          </a:xfrm>
          <a:prstGeom prst="rect">
            <a:avLst/>
          </a:prstGeom>
          <a:ln w="12700">
            <a:miter lim="400000"/>
          </a:ln>
        </p:spPr>
      </p:pic>
      <p:sp>
        <p:nvSpPr>
          <p:cNvPr id="1166" name="numerical model of solar wind interacting with ISM…"/>
          <p:cNvSpPr txBox="1"/>
          <p:nvPr/>
        </p:nvSpPr>
        <p:spPr>
          <a:xfrm>
            <a:off x="9074055" y="10808398"/>
            <a:ext cx="13947170" cy="221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numerical model of solar wind interacting with ISM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solving plasma MHD equations coupled with kinetic transport of neutral atoms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A dipole distribution injected in the ISM produces a complex anisotropy on Earth</a:t>
            </a:r>
          </a:p>
        </p:txBody>
      </p:sp>
      <p:sp>
        <p:nvSpPr>
          <p:cNvPr id="1167" name="10 TeV cosmic rays"/>
          <p:cNvSpPr txBox="1"/>
          <p:nvPr/>
        </p:nvSpPr>
        <p:spPr>
          <a:xfrm>
            <a:off x="21026120" y="1860665"/>
            <a:ext cx="25788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10 TeV cosmic rays</a:t>
            </a:r>
          </a:p>
        </p:txBody>
      </p:sp>
      <p:sp>
        <p:nvSpPr>
          <p:cNvPr id="1168" name="Díaz Vélez &amp; PD (2016)"/>
          <p:cNvSpPr txBox="1"/>
          <p:nvPr/>
        </p:nvSpPr>
        <p:spPr>
          <a:xfrm>
            <a:off x="14952595" y="5198571"/>
            <a:ext cx="303326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Díaz Vélez &amp; PD (2016)</a:t>
            </a:r>
          </a:p>
        </p:txBody>
      </p:sp>
      <p:sp>
        <p:nvSpPr>
          <p:cNvPr id="1169" name="1"/>
          <p:cNvSpPr txBox="1"/>
          <p:nvPr/>
        </p:nvSpPr>
        <p:spPr>
          <a:xfrm>
            <a:off x="170529" y="-11602"/>
            <a:ext cx="75133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170" name="Lazarian &amp; PD (2010)"/>
          <p:cNvSpPr txBox="1"/>
          <p:nvPr/>
        </p:nvSpPr>
        <p:spPr>
          <a:xfrm>
            <a:off x="3490971" y="12273964"/>
            <a:ext cx="28054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Lazarian &amp; PD (2010)</a:t>
            </a:r>
          </a:p>
        </p:txBody>
      </p:sp>
      <p:sp>
        <p:nvSpPr>
          <p:cNvPr id="1171" name="PD &amp; Lazarian (2012)"/>
          <p:cNvSpPr txBox="1"/>
          <p:nvPr/>
        </p:nvSpPr>
        <p:spPr>
          <a:xfrm>
            <a:off x="3513577" y="12760213"/>
            <a:ext cx="27828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PD &amp; Lazarian (2012)</a:t>
            </a:r>
          </a:p>
        </p:txBody>
      </p:sp>
      <p:sp>
        <p:nvSpPr>
          <p:cNvPr id="1172" name="Triangle">
            <a:hlinkClick r:id="rId10" invalidUrl="" action="ppaction://hlinksldjump" tgtFrame="" tooltip="" history="1" highlightClick="0" endSnd="0"/>
          </p:cNvPr>
          <p:cNvSpPr/>
          <p:nvPr/>
        </p:nvSpPr>
        <p:spPr>
          <a:xfrm flipH="1" rot="5400000">
            <a:off x="7413415" y="3143649"/>
            <a:ext cx="259298" cy="259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Screenshot 2025-03-16 at 09.56.58.png" descr="Screenshot 2025-03-16 at 09.56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0002" y="1701932"/>
            <a:ext cx="7574282" cy="381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8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175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76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77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179" name="Slide Number"/>
          <p:cNvSpPr txBox="1"/>
          <p:nvPr>
            <p:ph type="sldNum" sz="quarter" idx="2"/>
          </p:nvPr>
        </p:nvSpPr>
        <p:spPr>
          <a:xfrm>
            <a:off x="23747925" y="13233866"/>
            <a:ext cx="563881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80" name="our magnetic backyard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our magnetic backyard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influence of the heliosphere</a:t>
            </a:r>
          </a:p>
        </p:txBody>
      </p:sp>
      <p:sp>
        <p:nvSpPr>
          <p:cNvPr id="1181" name="Zhang+ (2014)…"/>
          <p:cNvSpPr txBox="1"/>
          <p:nvPr/>
        </p:nvSpPr>
        <p:spPr>
          <a:xfrm>
            <a:off x="20912435" y="1745575"/>
            <a:ext cx="201955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Zhang+ (2014)</a:t>
            </a:r>
          </a:p>
          <a:p>
            <a: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Zhang+ (2020)</a:t>
            </a:r>
          </a:p>
        </p:txBody>
      </p:sp>
      <p:sp>
        <p:nvSpPr>
          <p:cNvPr id="1182" name="2"/>
          <p:cNvSpPr txBox="1"/>
          <p:nvPr/>
        </p:nvSpPr>
        <p:spPr>
          <a:xfrm>
            <a:off x="25749" y="-11602"/>
            <a:ext cx="104089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1183" name="Screenshot 2025-03-16 at 09.57.38.png" descr="Screenshot 2025-03-16 at 09.57.3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72590" y="9456915"/>
            <a:ext cx="7529107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4" name="Screenshot 2025-03-16 at 09.57.17.png" descr="Screenshot 2025-03-16 at 09.57.1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72590" y="5579423"/>
            <a:ext cx="7529107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660543" y="723899"/>
            <a:ext cx="3014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  <p:grpSp>
        <p:nvGrpSpPr>
          <p:cNvPr id="1190" name="Group"/>
          <p:cNvGrpSpPr/>
          <p:nvPr/>
        </p:nvGrpSpPr>
        <p:grpSpPr>
          <a:xfrm>
            <a:off x="1276136" y="3720143"/>
            <a:ext cx="11710343" cy="7528562"/>
            <a:chOff x="0" y="0"/>
            <a:chExt cx="11710341" cy="7528560"/>
          </a:xfrm>
        </p:grpSpPr>
        <p:sp>
          <p:nvSpPr>
            <p:cNvPr id="1186" name="Tibet-AS𝛾 relative intensity sky map from the at…"/>
            <p:cNvSpPr txBox="1"/>
            <p:nvPr/>
          </p:nvSpPr>
          <p:spPr>
            <a:xfrm>
              <a:off x="918276" y="0"/>
              <a:ext cx="10792066" cy="75285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r">
                <a:lnSpc>
                  <a:spcPct val="120000"/>
                </a:lnSpc>
                <a:defRPr sz="30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Tibet-AS𝛾 relative intensity sky map from the at</a:t>
              </a:r>
            </a:p>
            <a:p>
              <a:pPr algn="r">
                <a:lnSpc>
                  <a:spcPct val="120000"/>
                </a:lnSpc>
                <a:defRPr sz="30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4 TeV energy</a:t>
              </a:r>
            </a:p>
            <a:p>
              <a:pPr algn="r">
                <a:lnSpc>
                  <a:spcPct val="120000"/>
                </a:lnSpc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Amenomori+ (2006)</a:t>
              </a:r>
            </a:p>
            <a:p>
              <a:pPr algn="r">
                <a:lnSpc>
                  <a:spcPct val="120000"/>
                </a:lnSpc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</a:p>
            <a:p>
              <a:pPr algn="r">
                <a:lnSpc>
                  <a:spcPct val="120000"/>
                </a:lnSpc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</a:p>
            <a:p>
              <a:pPr algn="r">
                <a:lnSpc>
                  <a:spcPct val="120000"/>
                </a:lnSpc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</a:p>
            <a:p>
              <a:pPr algn="r">
                <a:lnSpc>
                  <a:spcPct val="120000"/>
                </a:lnSpc>
                <a:defRPr sz="30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numerically computed trajectory distribution at Erth after fit to Tibet-AS𝛾 data </a:t>
              </a:r>
            </a:p>
            <a:p>
              <a:pPr algn="r">
                <a:lnSpc>
                  <a:spcPct val="120000"/>
                </a:lnSpc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</a:p>
            <a:p>
              <a:pPr algn="r">
                <a:lnSpc>
                  <a:spcPct val="120000"/>
                </a:lnSpc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</a:p>
            <a:p>
              <a:pPr algn="r">
                <a:lnSpc>
                  <a:spcPct val="120000"/>
                </a:lnSpc>
                <a:defRPr sz="30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</a:p>
            <a:p>
              <a:pPr algn="r">
                <a:lnSpc>
                  <a:spcPct val="120000"/>
                </a:lnSpc>
                <a:defRPr sz="30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inferred large-scale anisotropy in the ISM</a:t>
              </a:r>
            </a:p>
            <a:p>
              <a:pPr algn="r">
                <a:lnSpc>
                  <a:spcPct val="120000"/>
                </a:lnSpc>
                <a:defRPr sz="30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without heliospheric influence</a:t>
              </a:r>
            </a:p>
          </p:txBody>
        </p:sp>
        <p:sp>
          <p:nvSpPr>
            <p:cNvPr id="1187" name="(A)"/>
            <p:cNvSpPr txBox="1"/>
            <p:nvPr/>
          </p:nvSpPr>
          <p:spPr>
            <a:xfrm>
              <a:off x="-1" y="96787"/>
              <a:ext cx="603328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(A)</a:t>
              </a:r>
            </a:p>
          </p:txBody>
        </p:sp>
        <p:sp>
          <p:nvSpPr>
            <p:cNvPr id="1188" name="(B)"/>
            <p:cNvSpPr txBox="1"/>
            <p:nvPr/>
          </p:nvSpPr>
          <p:spPr>
            <a:xfrm>
              <a:off x="165" y="3510280"/>
              <a:ext cx="602997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(B)</a:t>
              </a:r>
            </a:p>
          </p:txBody>
        </p:sp>
        <p:sp>
          <p:nvSpPr>
            <p:cNvPr id="1189" name="(C)"/>
            <p:cNvSpPr txBox="1"/>
            <p:nvPr/>
          </p:nvSpPr>
          <p:spPr>
            <a:xfrm>
              <a:off x="5448" y="6451379"/>
              <a:ext cx="59243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(C)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Rounded Rectangle"/>
          <p:cNvSpPr/>
          <p:nvPr/>
        </p:nvSpPr>
        <p:spPr>
          <a:xfrm>
            <a:off x="2620690" y="2203136"/>
            <a:ext cx="19142620" cy="9309728"/>
          </a:xfrm>
          <a:prstGeom prst="roundRect">
            <a:avLst>
              <a:gd name="adj" fmla="val 2046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196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193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194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5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197" name="Slide Number"/>
          <p:cNvSpPr txBox="1"/>
          <p:nvPr>
            <p:ph type="sldNum" sz="quarter" idx="2"/>
          </p:nvPr>
        </p:nvSpPr>
        <p:spPr>
          <a:xfrm>
            <a:off x="23747544" y="13233866"/>
            <a:ext cx="564643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98" name="how to make observations useful?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how to make observations useful?</a:t>
            </a:r>
          </a:p>
        </p:txBody>
      </p:sp>
      <p:sp>
        <p:nvSpPr>
          <p:cNvPr id="1199" name="are anisotropy measurements good enough?…"/>
          <p:cNvSpPr txBox="1"/>
          <p:nvPr>
            <p:ph type="body" idx="1"/>
          </p:nvPr>
        </p:nvSpPr>
        <p:spPr>
          <a:xfrm>
            <a:off x="1458529" y="2437804"/>
            <a:ext cx="21435834" cy="8840392"/>
          </a:xfrm>
          <a:prstGeom prst="rect">
            <a:avLst/>
          </a:prstGeom>
        </p:spPr>
        <p:txBody>
          <a:bodyPr/>
          <a:lstStyle/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are anisotropy measurements good enough?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4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</a:p>
          <a:p>
            <a:pPr marL="0" indent="0" algn="ctr" defTabSz="2438338">
              <a:lnSpc>
                <a:spcPct val="160000"/>
              </a:lnSpc>
              <a:spcBef>
                <a:spcPts val="0"/>
              </a:spcBef>
              <a:buSzTx/>
              <a:buNone/>
              <a:defRPr sz="4000"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what about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experimental biases</a:t>
            </a:r>
          </a:p>
          <a:p>
            <a:pPr marL="0" indent="0" algn="ctr" defTabSz="2438338">
              <a:lnSpc>
                <a:spcPct val="18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instrumental resolutions</a:t>
            </a:r>
          </a:p>
          <a:p>
            <a:pPr marL="0" indent="0" algn="ctr" defTabSz="2438338">
              <a:lnSpc>
                <a:spcPct val="160000"/>
              </a:lnSpc>
              <a:spcBef>
                <a:spcPts val="0"/>
              </a:spcBef>
              <a:buSzTx/>
              <a:buNone/>
              <a:defRPr sz="4000"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we need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multi-experiment observations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theorists - experimentalists collaboration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osmic rays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 rays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233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34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5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23836698" y="13233866"/>
            <a:ext cx="38633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40" name="Group"/>
          <p:cNvGrpSpPr/>
          <p:nvPr/>
        </p:nvGrpSpPr>
        <p:grpSpPr>
          <a:xfrm>
            <a:off x="227379" y="3840936"/>
            <a:ext cx="11767724" cy="7464827"/>
            <a:chOff x="12699" y="25400"/>
            <a:chExt cx="11767722" cy="7464826"/>
          </a:xfrm>
        </p:grpSpPr>
        <p:pic>
          <p:nvPicPr>
            <p:cNvPr id="238" name="Screenshot 2025-02-21 alle 08.49.23.png" descr="Screenshot 2025-02-21 alle 08.49.2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" y="25400"/>
              <a:ext cx="11767723" cy="7462751"/>
            </a:xfrm>
            <a:prstGeom prst="rect">
              <a:avLst/>
            </a:prstGeom>
            <a:effectLst/>
          </p:spPr>
        </p:pic>
        <p:sp>
          <p:nvSpPr>
            <p:cNvPr id="239" name="K. Fujisue, H. Dembinski, R. Engel, A. Fedynitch"/>
            <p:cNvSpPr txBox="1"/>
            <p:nvPr/>
          </p:nvSpPr>
          <p:spPr>
            <a:xfrm>
              <a:off x="215221" y="7161674"/>
              <a:ext cx="4894915" cy="328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600"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pPr/>
              <a:r>
                <a:t>K. Fujisue, H. Dembinski, R. Engel, A. Fedynitch</a:t>
              </a:r>
            </a:p>
          </p:txBody>
        </p:sp>
      </p:grpSp>
      <p:sp>
        <p:nvSpPr>
          <p:cNvPr id="241" name="galactic origin below ~108-109 GeV…"/>
          <p:cNvSpPr txBox="1"/>
          <p:nvPr>
            <p:ph type="body" sz="half" idx="1"/>
          </p:nvPr>
        </p:nvSpPr>
        <p:spPr>
          <a:xfrm>
            <a:off x="12477370" y="3101911"/>
            <a:ext cx="11491853" cy="8928101"/>
          </a:xfrm>
          <a:prstGeom prst="rect">
            <a:avLst/>
          </a:prstGeom>
        </p:spPr>
        <p:txBody>
          <a:bodyPr anchor="t"/>
          <a:lstStyle/>
          <a:p>
            <a:pPr lvl="1" marL="316991" indent="-316991" defTabSz="560831">
              <a:lnSpc>
                <a:spcPct val="140000"/>
              </a:lnSpc>
              <a:spcBef>
                <a:spcPts val="4600"/>
              </a:spcBef>
              <a:buSzPct val="100000"/>
              <a:buFont typeface="Lucida Grande"/>
              <a:defRPr sz="3455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3839">
                <a:latin typeface="Montserrat Bold"/>
                <a:ea typeface="Montserrat Bold"/>
                <a:cs typeface="Montserrat Bold"/>
                <a:sym typeface="Montserrat Bold"/>
              </a:rPr>
              <a:t>galactic origin</a:t>
            </a:r>
            <a:r>
              <a:rPr sz="3839"/>
              <a:t> below ~10</a:t>
            </a:r>
            <a:r>
              <a:rPr baseline="31999" sz="3839"/>
              <a:t>8</a:t>
            </a:r>
            <a:r>
              <a:rPr sz="3839"/>
              <a:t>-10</a:t>
            </a:r>
            <a:r>
              <a:rPr baseline="31999" sz="3839"/>
              <a:t>9</a:t>
            </a:r>
            <a:r>
              <a:rPr sz="3839"/>
              <a:t> GeV</a:t>
            </a:r>
            <a:endParaRPr sz="3839"/>
          </a:p>
          <a:p>
            <a:pPr lvl="1" marL="316991" indent="-316991" defTabSz="560831">
              <a:lnSpc>
                <a:spcPct val="140000"/>
              </a:lnSpc>
              <a:spcBef>
                <a:spcPts val="4600"/>
              </a:spcBef>
              <a:buSzPct val="100000"/>
              <a:buFont typeface="Lucida Grande"/>
              <a:defRPr sz="3839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spectral features</a:t>
            </a:r>
            <a:r>
              <a:t> from acceleration mechanisms &amp; propagation effects</a:t>
            </a:r>
          </a:p>
          <a:p>
            <a:pPr lvl="1" marL="316991" indent="-316991" defTabSz="560831">
              <a:lnSpc>
                <a:spcPct val="140000"/>
              </a:lnSpc>
              <a:spcBef>
                <a:spcPts val="4600"/>
              </a:spcBef>
              <a:buSzPct val="100000"/>
              <a:buFont typeface="Lucida Grande"/>
              <a:defRPr sz="3839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source distribution</a:t>
            </a:r>
            <a:r>
              <a:t> in the Milky Way and our neighborhood</a:t>
            </a:r>
          </a:p>
          <a:p>
            <a:pPr lvl="1" marL="316991" indent="-316991" defTabSz="560831">
              <a:lnSpc>
                <a:spcPct val="140000"/>
              </a:lnSpc>
              <a:spcBef>
                <a:spcPts val="4600"/>
              </a:spcBef>
              <a:buSzPct val="100000"/>
              <a:buFont typeface="Lucida Grande"/>
              <a:defRPr sz="3839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magnetic field properties</a:t>
            </a:r>
            <a:r>
              <a:t> in galactic and local interstellar medium</a:t>
            </a:r>
          </a:p>
          <a:p>
            <a:pPr lvl="1" marL="316991" indent="-316991" defTabSz="560831">
              <a:lnSpc>
                <a:spcPct val="140000"/>
              </a:lnSpc>
              <a:spcBef>
                <a:spcPts val="4600"/>
              </a:spcBef>
              <a:buSzPct val="100000"/>
              <a:buFont typeface="Lucida Grande"/>
              <a:defRPr sz="3839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anisotropy</a:t>
            </a:r>
          </a:p>
        </p:txBody>
      </p:sp>
      <p:sp>
        <p:nvSpPr>
          <p:cNvPr id="242" name="2"/>
          <p:cNvSpPr txBox="1"/>
          <p:nvPr/>
        </p:nvSpPr>
        <p:spPr>
          <a:xfrm>
            <a:off x="20882" y="-19050"/>
            <a:ext cx="104089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Rounded Rectangle"/>
          <p:cNvSpPr/>
          <p:nvPr/>
        </p:nvSpPr>
        <p:spPr>
          <a:xfrm>
            <a:off x="2620690" y="2203136"/>
            <a:ext cx="19142620" cy="9309728"/>
          </a:xfrm>
          <a:prstGeom prst="roundRect">
            <a:avLst>
              <a:gd name="adj" fmla="val 2046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20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20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203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0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206" name="Slide Number"/>
          <p:cNvSpPr txBox="1"/>
          <p:nvPr>
            <p:ph type="sldNum" sz="quarter" idx="2"/>
          </p:nvPr>
        </p:nvSpPr>
        <p:spPr>
          <a:xfrm>
            <a:off x="23836698" y="13233866"/>
            <a:ext cx="38633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07" name="now what?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now what?</a:t>
            </a:r>
          </a:p>
        </p:txBody>
      </p:sp>
      <p:sp>
        <p:nvSpPr>
          <p:cNvPr id="1208" name="are anisotropy measurements good enough?…"/>
          <p:cNvSpPr txBox="1"/>
          <p:nvPr>
            <p:ph type="body" idx="1"/>
          </p:nvPr>
        </p:nvSpPr>
        <p:spPr>
          <a:xfrm>
            <a:off x="1458529" y="2437804"/>
            <a:ext cx="21435834" cy="8840392"/>
          </a:xfrm>
          <a:prstGeom prst="rect">
            <a:avLst/>
          </a:prstGeom>
        </p:spPr>
        <p:txBody>
          <a:bodyPr/>
          <a:lstStyle/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are anisotropy measurements good enough?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4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</a:p>
          <a:p>
            <a:pPr marL="0" indent="0" algn="ctr" defTabSz="2438338">
              <a:lnSpc>
                <a:spcPct val="160000"/>
              </a:lnSpc>
              <a:spcBef>
                <a:spcPts val="0"/>
              </a:spcBef>
              <a:buSzTx/>
              <a:buNone/>
              <a:defRPr sz="4000"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what about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experimental biases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instrumental resolutions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</a:p>
          <a:p>
            <a:pPr marL="0" indent="0" algn="ctr" defTabSz="2438338">
              <a:lnSpc>
                <a:spcPct val="160000"/>
              </a:lnSpc>
              <a:spcBef>
                <a:spcPts val="0"/>
              </a:spcBef>
              <a:buSzTx/>
              <a:buNone/>
              <a:defRPr sz="4000"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and how to handle uncertainties on</a:t>
            </a:r>
          </a:p>
          <a:p>
            <a:pPr marL="0" indent="0" algn="ctr" defTabSz="2438338">
              <a:lnSpc>
                <a:spcPct val="120000"/>
              </a:lnSpc>
              <a:spcBef>
                <a:spcPts val="0"/>
              </a:spcBef>
              <a:buSzTx/>
              <a:buNone/>
              <a:defRPr sz="6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heliosphere's modeling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limited field of view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limited field of view</a:t>
            </a:r>
          </a:p>
          <a:p>
            <a:pPr defTabSz="262889">
              <a:defRPr sz="4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iterative maximum likelihood method</a:t>
            </a:r>
          </a:p>
        </p:txBody>
      </p:sp>
      <p:grpSp>
        <p:nvGrpSpPr>
          <p:cNvPr id="121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21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212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1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215" name="Slide Number"/>
          <p:cNvSpPr txBox="1"/>
          <p:nvPr>
            <p:ph type="sldNum" sz="quarter" idx="2"/>
          </p:nvPr>
        </p:nvSpPr>
        <p:spPr>
          <a:xfrm>
            <a:off x="23730970" y="13233866"/>
            <a:ext cx="597790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16" name="1"/>
          <p:cNvSpPr txBox="1"/>
          <p:nvPr/>
        </p:nvSpPr>
        <p:spPr>
          <a:xfrm>
            <a:off x="170529" y="-11602"/>
            <a:ext cx="75133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1217" name="Screenshot 2025-03-16 at 12.45.44.png" descr="Screenshot 2025-03-16 at 12.45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327" y="1864549"/>
            <a:ext cx="8097916" cy="469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8" name="Screenshot 2025-03-16 at 12.46.18.png" descr="Screenshot 2025-03-16 at 12.46.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14928" y="1752404"/>
            <a:ext cx="7812236" cy="9527117"/>
          </a:xfrm>
          <a:prstGeom prst="rect">
            <a:avLst/>
          </a:prstGeom>
          <a:ln w="12700">
            <a:miter lim="400000"/>
          </a:ln>
        </p:spPr>
      </p:pic>
      <p:sp>
        <p:nvSpPr>
          <p:cNvPr id="1219" name="(Ahlers+, 2016)"/>
          <p:cNvSpPr txBox="1"/>
          <p:nvPr/>
        </p:nvSpPr>
        <p:spPr>
          <a:xfrm>
            <a:off x="21550881" y="1915952"/>
            <a:ext cx="249237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(Ahlers+, 2016)</a:t>
            </a:r>
          </a:p>
        </p:txBody>
      </p:sp>
      <p:sp>
        <p:nvSpPr>
          <p:cNvPr id="1220" name="attenuation  of large-scale structures exceeding…"/>
          <p:cNvSpPr txBox="1"/>
          <p:nvPr/>
        </p:nvSpPr>
        <p:spPr>
          <a:xfrm>
            <a:off x="-3536" y="8446166"/>
            <a:ext cx="8515841" cy="278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attenuation</a:t>
            </a:r>
            <a:r>
              <a:t>  of large-scale structures exceeding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 the size of the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instantaneous field of view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when smaller than 24hr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integrated field of view</a:t>
            </a:r>
          </a:p>
        </p:txBody>
      </p:sp>
      <p:grpSp>
        <p:nvGrpSpPr>
          <p:cNvPr id="1234" name="Group"/>
          <p:cNvGrpSpPr/>
          <p:nvPr/>
        </p:nvGrpSpPr>
        <p:grpSpPr>
          <a:xfrm>
            <a:off x="9631066" y="1915952"/>
            <a:ext cx="6573411" cy="10982519"/>
            <a:chOff x="0" y="0"/>
            <a:chExt cx="6573410" cy="10982518"/>
          </a:xfrm>
        </p:grpSpPr>
        <p:pic>
          <p:nvPicPr>
            <p:cNvPr id="1221" name="Screenshot 2025-03-16 at 14.40.31.png" descr="Screenshot 2025-03-16 at 14.40.3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82729" y="5820395"/>
              <a:ext cx="5583563" cy="1174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29" name="Group"/>
            <p:cNvGrpSpPr/>
            <p:nvPr/>
          </p:nvGrpSpPr>
          <p:grpSpPr>
            <a:xfrm>
              <a:off x="43233" y="38959"/>
              <a:ext cx="6486945" cy="4402992"/>
              <a:chOff x="0" y="0"/>
              <a:chExt cx="6486944" cy="4402990"/>
            </a:xfrm>
          </p:grpSpPr>
          <p:pic>
            <p:nvPicPr>
              <p:cNvPr id="1222" name="Screenshot 2025-03-16 at 14.39.40.png" descr="Screenshot 2025-03-16 at 14.39.40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1814714"/>
                <a:ext cx="3517900" cy="762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23" name="relative…"/>
              <p:cNvSpPr txBox="1"/>
              <p:nvPr/>
            </p:nvSpPr>
            <p:spPr>
              <a:xfrm>
                <a:off x="1612639" y="-1"/>
                <a:ext cx="1564539" cy="914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26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relative</a:t>
                </a:r>
              </a:p>
              <a:p>
                <a:pPr algn="l">
                  <a:defRPr sz="26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intensity</a:t>
                </a:r>
              </a:p>
            </p:txBody>
          </p:sp>
          <p:sp>
            <p:nvSpPr>
              <p:cNvPr id="1224" name="total…"/>
              <p:cNvSpPr txBox="1"/>
              <p:nvPr/>
            </p:nvSpPr>
            <p:spPr>
              <a:xfrm>
                <a:off x="2234425" y="3488590"/>
                <a:ext cx="1453923" cy="914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26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total</a:t>
                </a:r>
              </a:p>
              <a:p>
                <a:pPr algn="l">
                  <a:defRPr sz="26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#events</a:t>
                </a:r>
              </a:p>
            </p:txBody>
          </p:sp>
          <p:sp>
            <p:nvSpPr>
              <p:cNvPr id="1225" name="relative…"/>
              <p:cNvSpPr txBox="1"/>
              <p:nvPr/>
            </p:nvSpPr>
            <p:spPr>
              <a:xfrm>
                <a:off x="4427105" y="1738514"/>
                <a:ext cx="2059840" cy="914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26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relative</a:t>
                </a:r>
              </a:p>
              <a:p>
                <a:pPr algn="l">
                  <a:defRPr sz="26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pPr>
                <a:r>
                  <a:t>acceptance</a:t>
                </a:r>
              </a:p>
            </p:txBody>
          </p:sp>
          <p:sp>
            <p:nvSpPr>
              <p:cNvPr id="1226" name="Line"/>
              <p:cNvSpPr/>
              <p:nvPr/>
            </p:nvSpPr>
            <p:spPr>
              <a:xfrm>
                <a:off x="1758950" y="983557"/>
                <a:ext cx="0" cy="76200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7" name="Line"/>
              <p:cNvSpPr/>
              <p:nvPr/>
            </p:nvSpPr>
            <p:spPr>
              <a:xfrm flipV="1">
                <a:off x="2394908" y="2651652"/>
                <a:ext cx="1" cy="76200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8" name="Line"/>
              <p:cNvSpPr/>
              <p:nvPr/>
            </p:nvSpPr>
            <p:spPr>
              <a:xfrm flipH="1">
                <a:off x="3591502" y="2195714"/>
                <a:ext cx="762001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32" name="Group"/>
            <p:cNvGrpSpPr/>
            <p:nvPr/>
          </p:nvGrpSpPr>
          <p:grpSpPr>
            <a:xfrm>
              <a:off x="492704" y="8373833"/>
              <a:ext cx="5588001" cy="2490564"/>
              <a:chOff x="0" y="0"/>
              <a:chExt cx="5588000" cy="2490563"/>
            </a:xfrm>
          </p:grpSpPr>
          <p:pic>
            <p:nvPicPr>
              <p:cNvPr id="1230" name="Screenshot 2025-03-16 at 14.40.54.png" descr="Screenshot 2025-03-16 at 14.40.54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1087463"/>
                <a:ext cx="5588000" cy="14031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31" name="iterative likelihood…"/>
              <p:cNvSpPr txBox="1"/>
              <p:nvPr/>
            </p:nvSpPr>
            <p:spPr>
              <a:xfrm>
                <a:off x="1119696" y="-1"/>
                <a:ext cx="3348610" cy="914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pPr>
                <a:r>
                  <a:t>iterative likelihood</a:t>
                </a:r>
              </a:p>
              <a:p>
                <a:pPr>
                  <a:defRPr sz="2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pPr>
                <a:r>
                  <a:t>maximization</a:t>
                </a:r>
              </a:p>
            </p:txBody>
          </p:sp>
        </p:grpSp>
        <p:sp>
          <p:nvSpPr>
            <p:cNvPr id="1233" name="Rounded Rectangle"/>
            <p:cNvSpPr/>
            <p:nvPr/>
          </p:nvSpPr>
          <p:spPr>
            <a:xfrm>
              <a:off x="0" y="0"/>
              <a:ext cx="6573411" cy="10982519"/>
            </a:xfrm>
            <a:prstGeom prst="roundRect">
              <a:avLst>
                <a:gd name="adj" fmla="val 2898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1235" name="Triangle">
            <a:hlinkClick r:id="rId8" invalidUrl="" action="ppaction://hlinksldjump" tgtFrame="" tooltip="" history="1" highlightClick="0" endSnd="0"/>
          </p:cNvPr>
          <p:cNvSpPr/>
          <p:nvPr/>
        </p:nvSpPr>
        <p:spPr>
          <a:xfrm flipH="1" rot="5400000">
            <a:off x="23691868" y="829201"/>
            <a:ext cx="259298" cy="259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6" name="(Ahlers+, 2016)"/>
          <p:cNvSpPr txBox="1"/>
          <p:nvPr/>
        </p:nvSpPr>
        <p:spPr>
          <a:xfrm>
            <a:off x="6544533" y="1865152"/>
            <a:ext cx="249237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(Ahlers+, 2016)</a:t>
            </a:r>
          </a:p>
        </p:txBody>
      </p:sp>
      <p:sp>
        <p:nvSpPr>
          <p:cNvPr id="1237" name="HAWC measures 1/3 of dipole amplitude with 1st iteration only…"/>
          <p:cNvSpPr txBox="1"/>
          <p:nvPr/>
        </p:nvSpPr>
        <p:spPr>
          <a:xfrm>
            <a:off x="17323238" y="11330125"/>
            <a:ext cx="6717124" cy="18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40000"/>
              </a:lnSpc>
              <a:defRPr sz="3000">
                <a:solidFill>
                  <a:schemeClr val="accent5">
                    <a:lumOff val="-29866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HAWC measures 1/3 of dipole amplitude with 1st iteration only</a:t>
            </a:r>
          </a:p>
          <a:p>
            <a:pPr algn="l">
              <a:lnSpc>
                <a:spcPct val="140000"/>
              </a:lnSpc>
              <a:defRPr sz="3000">
                <a:solidFill>
                  <a:schemeClr val="accent5">
                    <a:lumOff val="-29866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and other </a:t>
            </a:r>
            <a:r>
              <a:rPr i="1"/>
              <a:t>standard</a:t>
            </a:r>
            <a:r>
              <a:t> methods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limited field of view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limited field of view</a:t>
            </a:r>
          </a:p>
          <a:p>
            <a:pPr defTabSz="262889">
              <a:defRPr sz="4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correlation between multipole modes</a:t>
            </a:r>
          </a:p>
        </p:txBody>
      </p:sp>
      <p:grpSp>
        <p:nvGrpSpPr>
          <p:cNvPr id="124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24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241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244" name="Slide Number"/>
          <p:cNvSpPr txBox="1"/>
          <p:nvPr>
            <p:ph type="sldNum" sz="quarter" idx="2"/>
          </p:nvPr>
        </p:nvSpPr>
        <p:spPr>
          <a:xfrm>
            <a:off x="23746972" y="13233866"/>
            <a:ext cx="565786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258" name="Group"/>
          <p:cNvGrpSpPr/>
          <p:nvPr/>
        </p:nvGrpSpPr>
        <p:grpSpPr>
          <a:xfrm>
            <a:off x="1263435" y="2285294"/>
            <a:ext cx="21826024" cy="10208837"/>
            <a:chOff x="0" y="0"/>
            <a:chExt cx="21826023" cy="10208835"/>
          </a:xfrm>
        </p:grpSpPr>
        <p:pic>
          <p:nvPicPr>
            <p:cNvPr id="1245" name="ToyMaskedA.pdf" descr="ToyMaskedA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9073" r="0" b="20815"/>
            <a:stretch>
              <a:fillRect/>
            </a:stretch>
          </p:blipFill>
          <p:spPr>
            <a:xfrm>
              <a:off x="6132955" y="6599407"/>
              <a:ext cx="4785586" cy="2546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6" name="ToyMaskedB.pdf" descr="ToyMaskedB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8875" r="0" b="18214"/>
            <a:stretch>
              <a:fillRect/>
            </a:stretch>
          </p:blipFill>
          <p:spPr>
            <a:xfrm>
              <a:off x="6224832" y="1654231"/>
              <a:ext cx="4601862" cy="2546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7" name="ToyQuadA.pdf" descr="ToyQuadA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9630" r="0" b="20303"/>
            <a:stretch>
              <a:fillRect/>
            </a:stretch>
          </p:blipFill>
          <p:spPr>
            <a:xfrm>
              <a:off x="12399657" y="6599407"/>
              <a:ext cx="4788611" cy="2546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8" name="ToyQuadB.pdf" descr="ToyQuadB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9289" r="0" b="18981"/>
            <a:stretch>
              <a:fillRect/>
            </a:stretch>
          </p:blipFill>
          <p:spPr>
            <a:xfrm>
              <a:off x="12455221" y="1654231"/>
              <a:ext cx="4677622" cy="2546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9" name="ToyUnMasked.pdf" descr="ToyUnMasked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9066" r="0" b="18085"/>
            <a:stretch>
              <a:fillRect/>
            </a:stretch>
          </p:blipFill>
          <p:spPr>
            <a:xfrm>
              <a:off x="0" y="1656811"/>
              <a:ext cx="4596061" cy="2540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0" name="let's inject a…"/>
            <p:cNvSpPr txBox="1"/>
            <p:nvPr/>
          </p:nvSpPr>
          <p:spPr>
            <a:xfrm>
              <a:off x="221946" y="-1"/>
              <a:ext cx="4152317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let's inject a</a:t>
              </a:r>
            </a:p>
            <a:p>
              <a: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i="1"/>
                <a:t>tilted</a:t>
              </a:r>
              <a:r>
                <a:t> dipole anisotropy</a:t>
              </a:r>
            </a:p>
          </p:txBody>
        </p:sp>
        <p:sp>
          <p:nvSpPr>
            <p:cNvPr id="1251" name="this is the…"/>
            <p:cNvSpPr txBox="1"/>
            <p:nvPr/>
          </p:nvSpPr>
          <p:spPr>
            <a:xfrm>
              <a:off x="17449336" y="1860407"/>
              <a:ext cx="4364305" cy="213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this is the</a:t>
              </a:r>
            </a:p>
            <a:p>
              <a:pPr algn="l"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i="1"/>
                <a:t>reconstructed</a:t>
              </a:r>
              <a:r>
                <a:t> </a:t>
              </a:r>
              <a:r>
                <a:rPr i="1"/>
                <a:t>dipole</a:t>
              </a:r>
            </a:p>
            <a:p>
              <a:pPr algn="l"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on northern hemisphere</a:t>
              </a:r>
            </a:p>
            <a:p>
              <a:pPr algn="l"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</a:p>
            <a:p>
              <a:pPr algn="l">
                <a:defRPr sz="2600"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equatorial component</a:t>
              </a:r>
            </a:p>
          </p:txBody>
        </p:sp>
        <p:sp>
          <p:nvSpPr>
            <p:cNvPr id="1252" name="this is the…"/>
            <p:cNvSpPr txBox="1"/>
            <p:nvPr/>
          </p:nvSpPr>
          <p:spPr>
            <a:xfrm>
              <a:off x="17436954" y="6805583"/>
              <a:ext cx="4389070" cy="213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this is the</a:t>
              </a:r>
            </a:p>
            <a:p>
              <a:pPr algn="l"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i="1"/>
                <a:t>reconstructed</a:t>
              </a:r>
              <a:r>
                <a:t> </a:t>
              </a:r>
              <a:r>
                <a:rPr i="1"/>
                <a:t>dipole</a:t>
              </a:r>
            </a:p>
            <a:p>
              <a:pPr algn="l"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on southern hemisphere</a:t>
              </a:r>
            </a:p>
            <a:p>
              <a:pPr algn="l"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</a:p>
            <a:p>
              <a:pPr algn="l">
                <a:defRPr sz="2600"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equatorial component</a:t>
              </a:r>
            </a:p>
          </p:txBody>
        </p:sp>
        <p:sp>
          <p:nvSpPr>
            <p:cNvPr id="1253" name="this is the dipole seen…"/>
            <p:cNvSpPr txBox="1"/>
            <p:nvPr/>
          </p:nvSpPr>
          <p:spPr>
            <a:xfrm>
              <a:off x="6343563" y="-1"/>
              <a:ext cx="4364305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this is the dipole seen</a:t>
              </a:r>
            </a:p>
            <a:p>
              <a: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on northern hemisphere</a:t>
              </a:r>
            </a:p>
          </p:txBody>
        </p:sp>
        <p:sp>
          <p:nvSpPr>
            <p:cNvPr id="1254" name="this is the dipole seen…"/>
            <p:cNvSpPr txBox="1"/>
            <p:nvPr/>
          </p:nvSpPr>
          <p:spPr>
            <a:xfrm>
              <a:off x="6331180" y="4942595"/>
              <a:ext cx="4389070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this is the dipole seen</a:t>
              </a:r>
            </a:p>
            <a:p>
              <a: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on southern hemisphere</a:t>
              </a:r>
            </a:p>
          </p:txBody>
        </p:sp>
        <p:sp>
          <p:nvSpPr>
            <p:cNvPr id="1255" name="dipole"/>
            <p:cNvSpPr txBox="1"/>
            <p:nvPr/>
          </p:nvSpPr>
          <p:spPr>
            <a:xfrm>
              <a:off x="1701077" y="9700835"/>
              <a:ext cx="1194055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dipole</a:t>
              </a:r>
            </a:p>
          </p:txBody>
        </p:sp>
        <p:sp>
          <p:nvSpPr>
            <p:cNvPr id="1256" name="dipole"/>
            <p:cNvSpPr txBox="1"/>
            <p:nvPr/>
          </p:nvSpPr>
          <p:spPr>
            <a:xfrm>
              <a:off x="7928688" y="9700835"/>
              <a:ext cx="1194055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dipole</a:t>
              </a:r>
            </a:p>
          </p:txBody>
        </p:sp>
        <p:sp>
          <p:nvSpPr>
            <p:cNvPr id="1257" name="~quadrupole"/>
            <p:cNvSpPr txBox="1"/>
            <p:nvPr/>
          </p:nvSpPr>
          <p:spPr>
            <a:xfrm>
              <a:off x="13631344" y="9700835"/>
              <a:ext cx="2325320" cy="508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~quadrupole</a:t>
              </a:r>
            </a:p>
          </p:txBody>
        </p:sp>
      </p:grpSp>
      <p:sp>
        <p:nvSpPr>
          <p:cNvPr id="1259" name="2"/>
          <p:cNvSpPr txBox="1"/>
          <p:nvPr/>
        </p:nvSpPr>
        <p:spPr>
          <a:xfrm>
            <a:off x="25749" y="-11602"/>
            <a:ext cx="104089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26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262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265" name="Slide Number"/>
          <p:cNvSpPr txBox="1"/>
          <p:nvPr>
            <p:ph type="sldNum" sz="quarter" idx="2"/>
          </p:nvPr>
        </p:nvSpPr>
        <p:spPr>
          <a:xfrm>
            <a:off x="23739352" y="13233866"/>
            <a:ext cx="581026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66" name="HAWC-IceCube…"/>
          <p:cNvSpPr txBox="1"/>
          <p:nvPr/>
        </p:nvSpPr>
        <p:spPr>
          <a:xfrm>
            <a:off x="13174724" y="6438899"/>
            <a:ext cx="274929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HAWC-IceCube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3" invalidUrl="" action="" tgtFrame="" tooltip="" history="1" highlightClick="0" endSnd="0"/>
              </a:rPr>
              <a:t>ApJ 871 96 (2019)</a:t>
            </a:r>
          </a:p>
        </p:txBody>
      </p:sp>
      <p:sp>
        <p:nvSpPr>
          <p:cNvPr id="1267" name="3"/>
          <p:cNvSpPr txBox="1"/>
          <p:nvPr/>
        </p:nvSpPr>
        <p:spPr>
          <a:xfrm>
            <a:off x="21177" y="-11602"/>
            <a:ext cx="105003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1268" name="Schermata 2023-03-06 alle 08.06.07.png" descr="Schermata 2023-03-06 alle 08.06.07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52801"/>
          <a:stretch>
            <a:fillRect/>
          </a:stretch>
        </p:blipFill>
        <p:spPr>
          <a:xfrm>
            <a:off x="11813771" y="1814756"/>
            <a:ext cx="11262847" cy="3997681"/>
          </a:xfrm>
          <a:prstGeom prst="rect">
            <a:avLst/>
          </a:prstGeom>
          <a:ln w="12700">
            <a:miter lim="400000"/>
          </a:ln>
        </p:spPr>
      </p:pic>
      <p:sp>
        <p:nvSpPr>
          <p:cNvPr id="1269" name="Multipole components are subject to correlations…"/>
          <p:cNvSpPr txBox="1"/>
          <p:nvPr/>
        </p:nvSpPr>
        <p:spPr>
          <a:xfrm>
            <a:off x="1740647" y="10250905"/>
            <a:ext cx="18614066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Multipole components are subject to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correlations</a:t>
            </a:r>
            <a:r>
              <a:t> </a:t>
            </a: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caused by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partial sky coverage</a:t>
            </a:r>
            <a:r>
              <a:t> since there is a degeneracy between different ℓ-modes. </a:t>
            </a: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A pure dipole can result in an artificial quadrupole due to partial sky coverage. </a:t>
            </a:r>
          </a:p>
        </p:txBody>
      </p:sp>
      <p:pic>
        <p:nvPicPr>
          <p:cNvPr id="1270" name="Schermata 2023-03-06 alle 08.06.07.png" descr="Schermata 2023-03-06 alle 08.06.07.png"/>
          <p:cNvPicPr>
            <a:picLocks noChangeAspect="1"/>
          </p:cNvPicPr>
          <p:nvPr/>
        </p:nvPicPr>
        <p:blipFill>
          <a:blip r:embed="rId4">
            <a:extLst/>
          </a:blip>
          <a:srcRect l="23117" t="46544" r="20394" b="0"/>
          <a:stretch>
            <a:fillRect/>
          </a:stretch>
        </p:blipFill>
        <p:spPr>
          <a:xfrm>
            <a:off x="17484519" y="5925434"/>
            <a:ext cx="5633200" cy="4008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1" name="Screenshot 2025-03-16 at 12.07.28.png" descr="Screenshot 2025-03-16 at 12.07.2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9872" y="1814756"/>
            <a:ext cx="11654097" cy="7316053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limited field of view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limited field of view</a:t>
            </a:r>
          </a:p>
          <a:p>
            <a:pPr defTabSz="262889">
              <a:defRPr sz="4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correlation between multipole modes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Schermata 2023-03-06 alle 08.06.42.png" descr="Schermata 2023-03-06 alle 08.06.42.png"/>
          <p:cNvPicPr>
            <a:picLocks noChangeAspect="1"/>
          </p:cNvPicPr>
          <p:nvPr/>
        </p:nvPicPr>
        <p:blipFill>
          <a:blip r:embed="rId2">
            <a:extLst/>
          </a:blip>
          <a:srcRect l="0" t="49878" r="0" b="0"/>
          <a:stretch>
            <a:fillRect/>
          </a:stretch>
        </p:blipFill>
        <p:spPr>
          <a:xfrm>
            <a:off x="251504" y="7716845"/>
            <a:ext cx="7851398" cy="4699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5" name="Schermata 2023-03-06 alle 08.06.42.png" descr="Schermata 2023-03-06 alle 08.06.4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281"/>
          <a:stretch>
            <a:fillRect/>
          </a:stretch>
        </p:blipFill>
        <p:spPr>
          <a:xfrm>
            <a:off x="219556" y="2152746"/>
            <a:ext cx="7915091" cy="4699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9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276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277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78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280" name="Slide Number"/>
          <p:cNvSpPr txBox="1"/>
          <p:nvPr>
            <p:ph type="sldNum" sz="quarter" idx="2"/>
          </p:nvPr>
        </p:nvSpPr>
        <p:spPr>
          <a:xfrm>
            <a:off x="23742591" y="13233866"/>
            <a:ext cx="574549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81" name="4"/>
          <p:cNvSpPr txBox="1"/>
          <p:nvPr/>
        </p:nvSpPr>
        <p:spPr>
          <a:xfrm>
            <a:off x="-53499" y="-11602"/>
            <a:ext cx="1199389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1282" name="without ℓ = 1, 2, 3"/>
          <p:cNvSpPr txBox="1"/>
          <p:nvPr/>
        </p:nvSpPr>
        <p:spPr>
          <a:xfrm>
            <a:off x="5326510" y="7548523"/>
            <a:ext cx="26676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without ℓ = 1, 2, 3</a:t>
            </a:r>
          </a:p>
        </p:txBody>
      </p:sp>
      <p:pic>
        <p:nvPicPr>
          <p:cNvPr id="1283" name="Schermata 2023-03-06 alle 08.04.37.png" descr="Schermata 2023-03-06 alle 08.04.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1255" y="1662196"/>
            <a:ext cx="14456771" cy="8839284"/>
          </a:xfrm>
          <a:prstGeom prst="rect">
            <a:avLst/>
          </a:prstGeom>
          <a:ln w="12700">
            <a:miter lim="400000"/>
          </a:ln>
        </p:spPr>
      </p:pic>
      <p:sp>
        <p:nvSpPr>
          <p:cNvPr id="1284" name="10 TeV"/>
          <p:cNvSpPr txBox="1"/>
          <p:nvPr/>
        </p:nvSpPr>
        <p:spPr>
          <a:xfrm>
            <a:off x="3416209" y="1715617"/>
            <a:ext cx="142036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10 TeV</a:t>
            </a:r>
          </a:p>
        </p:txBody>
      </p:sp>
      <p:sp>
        <p:nvSpPr>
          <p:cNvPr id="1285" name="Full sky measurements are the only way to recover the real anisotropy…"/>
          <p:cNvSpPr txBox="1"/>
          <p:nvPr/>
        </p:nvSpPr>
        <p:spPr>
          <a:xfrm>
            <a:off x="9075862" y="10863441"/>
            <a:ext cx="14287558" cy="18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Full sky measurements</a:t>
            </a:r>
            <a:r>
              <a:t> are the only way to recover the </a:t>
            </a: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real anisotropy</a:t>
            </a:r>
            <a:endParaRPr i="1"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endParaRPr i="1"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 algn="l">
              <a:lnSpc>
                <a:spcPct val="140000"/>
              </a:lnSpc>
              <a:defRPr sz="3000">
                <a:solidFill>
                  <a:schemeClr val="accent5">
                    <a:lumOff val="-29866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i="1"/>
              <a:t>loss of large-scale power leads to erroneous physical interpretations</a:t>
            </a:r>
          </a:p>
        </p:txBody>
      </p:sp>
      <p:sp>
        <p:nvSpPr>
          <p:cNvPr id="1286" name="HAWC-IceCube…"/>
          <p:cNvSpPr txBox="1"/>
          <p:nvPr/>
        </p:nvSpPr>
        <p:spPr>
          <a:xfrm>
            <a:off x="13242925" y="2578792"/>
            <a:ext cx="2749297" cy="838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HAWC-IceCube</a:t>
            </a:r>
          </a:p>
          <a:p>
            <a:pPr algn="r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5" invalidUrl="" action="" tgtFrame="" tooltip="" history="1" highlightClick="0" endSnd="0"/>
              </a:rPr>
              <a:t>ApJ 871 96 (2019)</a:t>
            </a:r>
          </a:p>
        </p:txBody>
      </p:sp>
      <p:sp>
        <p:nvSpPr>
          <p:cNvPr id="1287" name="5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659781" y="723899"/>
            <a:ext cx="3029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288" name="limited field of view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limited field of view</a:t>
            </a:r>
          </a:p>
          <a:p>
            <a:pPr defTabSz="262889">
              <a:defRPr sz="4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full-sky observations mitigate FOV bias</a:t>
            </a:r>
          </a:p>
        </p:txBody>
      </p:sp>
      <p:sp>
        <p:nvSpPr>
          <p:cNvPr id="1289" name="10 TeV"/>
          <p:cNvSpPr txBox="1"/>
          <p:nvPr/>
        </p:nvSpPr>
        <p:spPr>
          <a:xfrm>
            <a:off x="17149750" y="2712142"/>
            <a:ext cx="142036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10 TeV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response function…"/>
          <p:cNvSpPr txBox="1"/>
          <p:nvPr>
            <p:ph type="title"/>
          </p:nvPr>
        </p:nvSpPr>
        <p:spPr>
          <a:xfrm>
            <a:off x="1197295" y="190500"/>
            <a:ext cx="13304935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response function</a:t>
            </a:r>
          </a:p>
          <a:p>
            <a:pPr defTabSz="262889">
              <a:defRPr sz="4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resolutions and uniformities</a:t>
            </a:r>
          </a:p>
        </p:txBody>
      </p:sp>
      <p:grpSp>
        <p:nvGrpSpPr>
          <p:cNvPr id="129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29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293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296" name="Slide Number"/>
          <p:cNvSpPr txBox="1"/>
          <p:nvPr>
            <p:ph type="sldNum" sz="quarter" idx="2"/>
          </p:nvPr>
        </p:nvSpPr>
        <p:spPr>
          <a:xfrm>
            <a:off x="23734590" y="13233866"/>
            <a:ext cx="590551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297" name="Schermata 2023-03-08 alle 07.11.52.png" descr="Schermata 2023-03-08 alle 07.11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32150" y="347911"/>
            <a:ext cx="8960733" cy="6146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8" name="Schermata 2023-03-08 alle 07.12.07.png" descr="Schermata 2023-03-08 alle 07.12.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9330" y="6858719"/>
            <a:ext cx="8605773" cy="635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9" name="HAWC-IceCube…"/>
          <p:cNvSpPr txBox="1"/>
          <p:nvPr/>
        </p:nvSpPr>
        <p:spPr>
          <a:xfrm>
            <a:off x="16368823" y="7223353"/>
            <a:ext cx="274929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HAWC-IceCube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5" invalidUrl="" action="" tgtFrame="" tooltip="" history="1" highlightClick="0" endSnd="0"/>
              </a:rPr>
              <a:t>ApJ 871 96 (2019)</a:t>
            </a:r>
          </a:p>
        </p:txBody>
      </p:sp>
      <p:sp>
        <p:nvSpPr>
          <p:cNvPr id="1300" name="uniform energy response function across the sky…"/>
          <p:cNvSpPr txBox="1"/>
          <p:nvPr/>
        </p:nvSpPr>
        <p:spPr>
          <a:xfrm>
            <a:off x="1700212" y="10245899"/>
            <a:ext cx="13059424" cy="236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26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i="1"/>
              <a:t>uniform</a:t>
            </a:r>
            <a:r>
              <a:t> energy response function across the sky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3000">
                <a:solidFill>
                  <a:schemeClr val="accent5">
                    <a:lumOff val="-29866"/>
                  </a:schemeClr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otherwise results show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mixed anisotropy</a:t>
            </a:r>
            <a:r>
              <a:t> structures from different energies at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various declination bands</a:t>
            </a:r>
            <a:r>
              <a:t> </a:t>
            </a:r>
          </a:p>
        </p:txBody>
      </p:sp>
      <p:pic>
        <p:nvPicPr>
          <p:cNvPr id="1301" name="Fig1_combined_IC86_12_year.png" descr="Fig1_combined_IC86_12_year.png"/>
          <p:cNvPicPr>
            <a:picLocks noChangeAspect="1"/>
          </p:cNvPicPr>
          <p:nvPr/>
        </p:nvPicPr>
        <p:blipFill>
          <a:blip r:embed="rId6">
            <a:extLst/>
          </a:blip>
          <a:srcRect l="52881" t="4242" r="1137" b="15555"/>
          <a:stretch>
            <a:fillRect/>
          </a:stretch>
        </p:blipFill>
        <p:spPr>
          <a:xfrm>
            <a:off x="213443" y="1956185"/>
            <a:ext cx="9269011" cy="7387060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IceCube…"/>
          <p:cNvSpPr txBox="1"/>
          <p:nvPr/>
        </p:nvSpPr>
        <p:spPr>
          <a:xfrm>
            <a:off x="1484493" y="2129855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7" invalidUrl="" action="" tgtFrame="" tooltip="" history="1" highlightClick="0" endSnd="0"/>
              </a:rPr>
              <a:t>ApJ 981 182 (2025)</a:t>
            </a:r>
          </a:p>
        </p:txBody>
      </p:sp>
      <p:sp>
        <p:nvSpPr>
          <p:cNvPr id="1303" name="finite energy resolution…"/>
          <p:cNvSpPr txBox="1"/>
          <p:nvPr/>
        </p:nvSpPr>
        <p:spPr>
          <a:xfrm>
            <a:off x="9479049" y="2088872"/>
            <a:ext cx="4584542" cy="1645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40000"/>
              </a:lnSpc>
              <a:defRPr sz="26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finite energy resolution</a:t>
            </a:r>
          </a:p>
          <a:p>
            <a:pPr algn="l">
              <a:lnSpc>
                <a:spcPct val="140000"/>
              </a:lnSpc>
              <a:defRPr sz="26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overlap between energy samples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mass composition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mass composition</a:t>
            </a:r>
          </a:p>
          <a:p>
            <a:pPr defTabSz="262889">
              <a:defRPr sz="4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and rigidity scaling</a:t>
            </a:r>
          </a:p>
        </p:txBody>
      </p:sp>
      <p:grpSp>
        <p:nvGrpSpPr>
          <p:cNvPr id="1309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306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307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8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310" name="Slide Number"/>
          <p:cNvSpPr txBox="1"/>
          <p:nvPr>
            <p:ph type="sldNum" sz="quarter" idx="2"/>
          </p:nvPr>
        </p:nvSpPr>
        <p:spPr>
          <a:xfrm>
            <a:off x="23738971" y="13233866"/>
            <a:ext cx="58178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11" name="observed cosmic rays have mixed mass composition: it's not only protons…"/>
          <p:cNvSpPr txBox="1"/>
          <p:nvPr/>
        </p:nvSpPr>
        <p:spPr>
          <a:xfrm>
            <a:off x="2603257" y="2118131"/>
            <a:ext cx="10727190" cy="570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821531">
              <a:lnSpc>
                <a:spcPct val="140000"/>
              </a:lnSpc>
              <a:spcBef>
                <a:spcPts val="5900"/>
              </a:spcBef>
              <a:defRPr sz="4000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observed cosmic rays have mixed mass composition:</a:t>
            </a:r>
            <a:r>
              <a:rPr>
                <a:latin typeface="Montserrat Medium"/>
                <a:ea typeface="Montserrat Medium"/>
                <a:cs typeface="Montserrat Medium"/>
                <a:sym typeface="Montserrat Medium"/>
              </a:rPr>
              <a:t> it's not only protons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r" defTabSz="821531">
              <a:lnSpc>
                <a:spcPct val="140000"/>
              </a:lnSpc>
              <a:spcBef>
                <a:spcPts val="5900"/>
              </a:spcBef>
              <a:defRPr sz="4000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</a:p>
          <a:p>
            <a:pPr algn="r" defTabSz="821531">
              <a:lnSpc>
                <a:spcPct val="140000"/>
              </a:lnSpc>
              <a:spcBef>
                <a:spcPts val="5900"/>
              </a:spcBef>
              <a:defRPr sz="4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different experiments have different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mass sensitivities</a:t>
            </a:r>
            <a:r>
              <a:t> </a:t>
            </a:r>
          </a:p>
        </p:txBody>
      </p:sp>
      <p:sp>
        <p:nvSpPr>
          <p:cNvPr id="1312" name="dipole component results from the combined mixed composition anisotropies which depends on energy…"/>
          <p:cNvSpPr txBox="1"/>
          <p:nvPr/>
        </p:nvSpPr>
        <p:spPr>
          <a:xfrm>
            <a:off x="1455960" y="9019143"/>
            <a:ext cx="21440972" cy="3714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821531">
              <a:lnSpc>
                <a:spcPct val="120000"/>
              </a:lnSpc>
              <a:spcBef>
                <a:spcPts val="5900"/>
              </a:spcBef>
              <a:defRPr sz="4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i="1">
                <a:latin typeface="Montserrat SemiBold"/>
                <a:ea typeface="Montserrat SemiBold"/>
                <a:cs typeface="Montserrat SemiBold"/>
                <a:sym typeface="Montserrat SemiBold"/>
              </a:rPr>
              <a:t>dipole component</a:t>
            </a:r>
            <a:r>
              <a:t> results from the combined mixed composition anisotropies which depends on energy</a:t>
            </a:r>
          </a:p>
          <a:p>
            <a:pPr algn="l" defTabSz="821531">
              <a:lnSpc>
                <a:spcPct val="120000"/>
              </a:lnSpc>
              <a:spcBef>
                <a:spcPts val="5900"/>
              </a:spcBef>
              <a:defRPr sz="4000">
                <a:solidFill>
                  <a:schemeClr val="accent5">
                    <a:lumOff val="-29866"/>
                  </a:schemeClr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does anisotropy scale with rigidity, or does each species have its peculiar anisotropy?</a:t>
            </a:r>
          </a:p>
        </p:txBody>
      </p:sp>
      <p:grpSp>
        <p:nvGrpSpPr>
          <p:cNvPr id="1318" name="Group"/>
          <p:cNvGrpSpPr/>
          <p:nvPr/>
        </p:nvGrpSpPr>
        <p:grpSpPr>
          <a:xfrm>
            <a:off x="13767543" y="1961282"/>
            <a:ext cx="9341006" cy="6405360"/>
            <a:chOff x="0" y="0"/>
            <a:chExt cx="9341003" cy="6405359"/>
          </a:xfrm>
        </p:grpSpPr>
        <p:pic>
          <p:nvPicPr>
            <p:cNvPr id="1313" name="helio_3.2_TeV.png" descr="helio_3.2_TeV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3587" r="0" b="0"/>
            <a:stretch>
              <a:fillRect/>
            </a:stretch>
          </p:blipFill>
          <p:spPr>
            <a:xfrm>
              <a:off x="0" y="633935"/>
              <a:ext cx="9329677" cy="5771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4" name="3 TV"/>
            <p:cNvSpPr txBox="1"/>
            <p:nvPr/>
          </p:nvSpPr>
          <p:spPr>
            <a:xfrm>
              <a:off x="4073500" y="0"/>
              <a:ext cx="1182573" cy="673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pPr/>
              <a:r>
                <a:t>3 TV</a:t>
              </a:r>
            </a:p>
          </p:txBody>
        </p:sp>
        <p:sp>
          <p:nvSpPr>
            <p:cNvPr id="1315" name="Díaz Vélez &amp; PD"/>
            <p:cNvSpPr txBox="1"/>
            <p:nvPr/>
          </p:nvSpPr>
          <p:spPr>
            <a:xfrm>
              <a:off x="1039553" y="5327039"/>
              <a:ext cx="2275249" cy="478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2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Díaz Vélez &amp; PD </a:t>
              </a:r>
            </a:p>
          </p:txBody>
        </p:sp>
        <p:sp>
          <p:nvSpPr>
            <p:cNvPr id="1316" name="B(µG)"/>
            <p:cNvSpPr txBox="1"/>
            <p:nvPr/>
          </p:nvSpPr>
          <p:spPr>
            <a:xfrm>
              <a:off x="8326045" y="97275"/>
              <a:ext cx="1014959" cy="478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>
                <a:defRPr sz="2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B(µG)</a:t>
              </a:r>
            </a:p>
          </p:txBody>
        </p:sp>
        <p:sp>
          <p:nvSpPr>
            <p:cNvPr id="1317" name="heliosphere by Pogorelov+"/>
            <p:cNvSpPr txBox="1"/>
            <p:nvPr/>
          </p:nvSpPr>
          <p:spPr>
            <a:xfrm>
              <a:off x="4714134" y="670967"/>
              <a:ext cx="3661723" cy="478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2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heliosphere by Pogorelov+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conclusions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conclusions</a:t>
            </a:r>
          </a:p>
        </p:txBody>
      </p:sp>
      <p:grpSp>
        <p:nvGrpSpPr>
          <p:cNvPr id="132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32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322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325" name="Slide Number"/>
          <p:cNvSpPr txBox="1"/>
          <p:nvPr>
            <p:ph type="sldNum" sz="quarter" idx="2"/>
          </p:nvPr>
        </p:nvSpPr>
        <p:spPr>
          <a:xfrm>
            <a:off x="23730589" y="13233866"/>
            <a:ext cx="598552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26" name="Promote inter-experiment collaborations: not just stitching maps…"/>
          <p:cNvSpPr txBox="1"/>
          <p:nvPr>
            <p:ph type="body" idx="1"/>
          </p:nvPr>
        </p:nvSpPr>
        <p:spPr>
          <a:xfrm>
            <a:off x="1309808" y="2129075"/>
            <a:ext cx="21764384" cy="10556273"/>
          </a:xfrm>
          <a:prstGeom prst="rect">
            <a:avLst/>
          </a:prstGeom>
        </p:spPr>
        <p:txBody>
          <a:bodyPr anchor="t"/>
          <a:lstStyle/>
          <a:p>
            <a:pPr marL="592666" indent="-592666" defTabSz="788669">
              <a:lnSpc>
                <a:spcPct val="60000"/>
              </a:lnSpc>
              <a:spcBef>
                <a:spcPts val="5600"/>
              </a:spcBef>
              <a:buChar char="๏"/>
              <a:defRPr sz="3839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Promote inter-experiment collaborations: </a:t>
            </a:r>
            <a:r>
              <a:rPr>
                <a:latin typeface="Montserrat Light"/>
                <a:ea typeface="Montserrat Light"/>
                <a:cs typeface="Montserrat Light"/>
                <a:sym typeface="Montserrat Light"/>
              </a:rPr>
              <a:t>not just stitching maps</a:t>
            </a:r>
          </a:p>
          <a:p>
            <a:pPr lvl="1" marL="1019386" indent="-592666" defTabSz="788669">
              <a:lnSpc>
                <a:spcPct val="60000"/>
              </a:lnSpc>
              <a:spcBef>
                <a:spcPts val="5600"/>
              </a:spcBef>
              <a:buChar char="✦"/>
              <a:defRPr sz="3839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</a:p>
          <a:p>
            <a:pPr lvl="1" marL="1019386" indent="-592666" defTabSz="788669">
              <a:lnSpc>
                <a:spcPct val="60000"/>
              </a:lnSpc>
              <a:spcBef>
                <a:spcPts val="5600"/>
              </a:spcBef>
              <a:buChar char="✦"/>
              <a:defRPr sz="3839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</a:p>
          <a:p>
            <a:pPr marL="592666" indent="-592666" defTabSz="788669">
              <a:lnSpc>
                <a:spcPct val="60000"/>
              </a:lnSpc>
              <a:spcBef>
                <a:spcPts val="5600"/>
              </a:spcBef>
              <a:buChar char="๏"/>
              <a:defRPr sz="3839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</a:p>
          <a:p>
            <a:pPr marL="592666" indent="-592666" defTabSz="788669">
              <a:lnSpc>
                <a:spcPct val="60000"/>
              </a:lnSpc>
              <a:spcBef>
                <a:spcPts val="5600"/>
              </a:spcBef>
              <a:buChar char="๏"/>
              <a:defRPr sz="3839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Encourage collaborations with theorists/modelers</a:t>
            </a:r>
          </a:p>
          <a:p>
            <a:pPr lvl="1" marL="1019386" indent="-592666" defTabSz="788669">
              <a:lnSpc>
                <a:spcPct val="60000"/>
              </a:lnSpc>
              <a:spcBef>
                <a:spcPts val="5600"/>
              </a:spcBef>
              <a:buChar char="✦"/>
              <a:defRPr sz="3839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how to understand and correctly use the observations</a:t>
            </a:r>
          </a:p>
          <a:p>
            <a:pPr lvl="1" marL="1019386" indent="-592666" defTabSz="788669">
              <a:lnSpc>
                <a:spcPct val="60000"/>
              </a:lnSpc>
              <a:spcBef>
                <a:spcPts val="5600"/>
              </a:spcBef>
              <a:buChar char="✦"/>
              <a:defRPr sz="3839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how to prepare observations for the most appropriate model comparisons</a:t>
            </a:r>
          </a:p>
          <a:p>
            <a:pPr marL="592666" indent="-592666" defTabSz="788669">
              <a:lnSpc>
                <a:spcPct val="60000"/>
              </a:lnSpc>
              <a:spcBef>
                <a:spcPts val="5600"/>
              </a:spcBef>
              <a:buChar char="๏"/>
              <a:defRPr sz="3839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</a:p>
          <a:p>
            <a:pPr marL="592666" indent="-592666" defTabSz="788669">
              <a:lnSpc>
                <a:spcPct val="60000"/>
              </a:lnSpc>
              <a:spcBef>
                <a:spcPts val="5600"/>
              </a:spcBef>
              <a:buChar char="๏"/>
              <a:defRPr sz="3839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Understand the role of the heliosphere &lt; 100s TV</a:t>
            </a:r>
          </a:p>
          <a:p>
            <a:pPr lvl="1" marL="1019386" indent="-592666" defTabSz="788669">
              <a:lnSpc>
                <a:spcPct val="60000"/>
              </a:lnSpc>
              <a:spcBef>
                <a:spcPts val="5600"/>
              </a:spcBef>
              <a:buChar char="✦"/>
              <a:defRPr sz="3839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develop models for interpreting cosmic rays</a:t>
            </a:r>
          </a:p>
        </p:txBody>
      </p:sp>
      <p:pic>
        <p:nvPicPr>
          <p:cNvPr id="13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86638" y="9761421"/>
            <a:ext cx="5240447" cy="3260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3" name="Group"/>
          <p:cNvGrpSpPr/>
          <p:nvPr/>
        </p:nvGrpSpPr>
        <p:grpSpPr>
          <a:xfrm>
            <a:off x="10793099" y="3339032"/>
            <a:ext cx="12184012" cy="2542604"/>
            <a:chOff x="0" y="0"/>
            <a:chExt cx="12184011" cy="2542602"/>
          </a:xfrm>
        </p:grpSpPr>
        <p:grpSp>
          <p:nvGrpSpPr>
            <p:cNvPr id="1330" name="Group"/>
            <p:cNvGrpSpPr/>
            <p:nvPr/>
          </p:nvGrpSpPr>
          <p:grpSpPr>
            <a:xfrm>
              <a:off x="0" y="-1"/>
              <a:ext cx="4628432" cy="2542604"/>
              <a:chOff x="0" y="0"/>
              <a:chExt cx="4628431" cy="2542602"/>
            </a:xfrm>
          </p:grpSpPr>
          <p:pic>
            <p:nvPicPr>
              <p:cNvPr id="1328" name="Screenshot 2025-03-03 alle 14.16.02.png" descr="Screenshot 2025-03-03 alle 14.16.02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51296" t="0" r="713" b="81687"/>
              <a:stretch>
                <a:fillRect/>
              </a:stretch>
            </p:blipFill>
            <p:spPr>
              <a:xfrm>
                <a:off x="0" y="0"/>
                <a:ext cx="4628432" cy="17545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29" name="IC86_N10_sid_4-4.25GeV_relint_20deg (1).png" descr="IC86_N10_sid_4-4.25GeV_relint_20deg (1)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537" t="27596" r="7669" b="39504"/>
              <a:stretch>
                <a:fillRect/>
              </a:stretch>
            </p:blipFill>
            <p:spPr>
              <a:xfrm>
                <a:off x="32804" y="1812528"/>
                <a:ext cx="4490825" cy="7300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31" name="Combined_LS.pdf" descr="Combined_LS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538" t="870" r="3542" b="58483"/>
            <a:stretch>
              <a:fillRect/>
            </a:stretch>
          </p:blipFill>
          <p:spPr>
            <a:xfrm>
              <a:off x="7512333" y="91987"/>
              <a:ext cx="4671679" cy="2358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2" name="Arrow"/>
            <p:cNvSpPr/>
            <p:nvPr/>
          </p:nvSpPr>
          <p:spPr>
            <a:xfrm>
              <a:off x="5784633" y="849344"/>
              <a:ext cx="571501" cy="843916"/>
            </a:xfrm>
            <a:prstGeom prst="rightArrow">
              <a:avLst>
                <a:gd name="adj1" fmla="val 52023"/>
                <a:gd name="adj2" fmla="val 54991"/>
              </a:avLst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" name="Screenshot 2025-03-16 at 15.47.20.png" descr="Screenshot 2025-03-16 at 15.47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3191" y="8316266"/>
            <a:ext cx="4445001" cy="5025537"/>
          </a:xfrm>
          <a:prstGeom prst="rect">
            <a:avLst/>
          </a:prstGeom>
          <a:ln w="12700">
            <a:miter lim="400000"/>
          </a:ln>
        </p:spPr>
      </p:pic>
      <p:sp>
        <p:nvSpPr>
          <p:cNvPr id="1336" name="experimental results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experimental results</a:t>
            </a:r>
          </a:p>
          <a:p>
            <a:pPr defTabSz="262889">
              <a:defRPr sz="4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and how to make them useful</a:t>
            </a:r>
          </a:p>
        </p:txBody>
      </p:sp>
      <p:grpSp>
        <p:nvGrpSpPr>
          <p:cNvPr id="1340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337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338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9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341" name="Slide Number"/>
          <p:cNvSpPr txBox="1"/>
          <p:nvPr>
            <p:ph type="sldNum" sz="quarter" idx="2"/>
          </p:nvPr>
        </p:nvSpPr>
        <p:spPr>
          <a:xfrm>
            <a:off x="23836698" y="13233866"/>
            <a:ext cx="38633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42" name="TeV CRs strongly influenced by the heliosphere…"/>
          <p:cNvSpPr txBox="1"/>
          <p:nvPr>
            <p:ph type="body" idx="1"/>
          </p:nvPr>
        </p:nvSpPr>
        <p:spPr>
          <a:xfrm>
            <a:off x="1309808" y="2129075"/>
            <a:ext cx="15341088" cy="10556273"/>
          </a:xfrm>
          <a:prstGeom prst="rect">
            <a:avLst/>
          </a:prstGeom>
        </p:spPr>
        <p:txBody>
          <a:bodyPr anchor="t"/>
          <a:lstStyle/>
          <a:p>
            <a:pPr marL="617361" indent="-617361">
              <a:lnSpc>
                <a:spcPct val="60000"/>
              </a:lnSpc>
              <a:buChar char="๏"/>
              <a:defRPr sz="4000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TeV CRs strongly influenced by the heliosphere</a:t>
            </a:r>
          </a:p>
          <a:p>
            <a:pPr lvl="1" marL="1061861" indent="-617361">
              <a:lnSpc>
                <a:spcPct val="60000"/>
              </a:lnSpc>
              <a:buChar char="✦"/>
              <a:defRPr sz="4000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heliosphere's size and length</a:t>
            </a:r>
          </a:p>
          <a:p>
            <a:pPr lvl="1" marL="1061861" indent="-617361">
              <a:lnSpc>
                <a:spcPct val="60000"/>
              </a:lnSpc>
              <a:buChar char="✦"/>
              <a:defRPr sz="4000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ISM magnetic field draping scale</a:t>
            </a:r>
          </a:p>
          <a:p>
            <a:pPr lvl="1" marL="1061861" indent="-617361">
              <a:buChar char="✦"/>
              <a:defRPr sz="4000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heliopause magnetic pressure / bow shock</a:t>
            </a:r>
          </a:p>
          <a:p>
            <a:pPr marL="617361" indent="-617361">
              <a:lnSpc>
                <a:spcPct val="60000"/>
              </a:lnSpc>
              <a:buChar char="๏"/>
              <a:defRPr sz="4000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experimental results on publications</a:t>
            </a:r>
          </a:p>
          <a:p>
            <a:pPr lvl="1" marL="1061861" indent="-617361">
              <a:lnSpc>
                <a:spcPct val="60000"/>
              </a:lnSpc>
              <a:buChar char="✦"/>
              <a:defRPr sz="4000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clear methods descriptions and systematics studies</a:t>
            </a:r>
          </a:p>
          <a:p>
            <a:pPr lvl="1" marL="1061861" indent="-617361">
              <a:lnSpc>
                <a:spcPct val="60000"/>
              </a:lnSpc>
              <a:buChar char="✦"/>
              <a:defRPr sz="4000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</a:p>
          <a:p>
            <a:pPr marL="617361" indent="-617361">
              <a:lnSpc>
                <a:spcPct val="60000"/>
              </a:lnSpc>
              <a:buChar char="๏"/>
              <a:defRPr sz="4000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encouraging inter-experiments collaborations</a:t>
            </a:r>
          </a:p>
          <a:p>
            <a:pPr lvl="1" marL="1061861" indent="-617361">
              <a:lnSpc>
                <a:spcPct val="60000"/>
              </a:lnSpc>
              <a:buChar char="✦"/>
              <a:defRPr sz="4000"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provide </a:t>
            </a: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unbiased</a:t>
            </a:r>
            <a:r>
              <a:t> results to theorists and modelers</a:t>
            </a:r>
          </a:p>
        </p:txBody>
      </p:sp>
      <p:sp>
        <p:nvSpPr>
          <p:cNvPr id="1343" name="2"/>
          <p:cNvSpPr txBox="1"/>
          <p:nvPr/>
        </p:nvSpPr>
        <p:spPr>
          <a:xfrm>
            <a:off x="25749" y="-11602"/>
            <a:ext cx="104089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  <p:grpSp>
        <p:nvGrpSpPr>
          <p:cNvPr id="1346" name="Group"/>
          <p:cNvGrpSpPr/>
          <p:nvPr/>
        </p:nvGrpSpPr>
        <p:grpSpPr>
          <a:xfrm>
            <a:off x="18653566" y="1867477"/>
            <a:ext cx="4445001" cy="3650828"/>
            <a:chOff x="0" y="0"/>
            <a:chExt cx="4445000" cy="3650826"/>
          </a:xfrm>
        </p:grpSpPr>
        <p:pic>
          <p:nvPicPr>
            <p:cNvPr id="134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5000" cy="3650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45" name="Screen Shot 2016-09-22 at 6.38.42 AM.png" descr="Screen Shot 2016-09-22 at 6.38.42 AM.png"/>
            <p:cNvPicPr>
              <a:picLocks noChangeAspect="0"/>
            </p:cNvPicPr>
            <p:nvPr/>
          </p:nvPicPr>
          <p:blipFill>
            <a:blip r:embed="rId5">
              <a:alphaModFix amt="14087"/>
              <a:extLst/>
            </a:blip>
            <a:srcRect l="39640" t="25073" r="16956" b="33897"/>
            <a:stretch>
              <a:fillRect/>
            </a:stretch>
          </p:blipFill>
          <p:spPr>
            <a:xfrm>
              <a:off x="416992" y="179170"/>
              <a:ext cx="3978767" cy="3224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77699" y="5534396"/>
            <a:ext cx="4445001" cy="2765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" name="pasted-movie.png" descr="pasted-movie.png"/>
          <p:cNvPicPr>
            <a:picLocks noChangeAspect="1"/>
          </p:cNvPicPr>
          <p:nvPr/>
        </p:nvPicPr>
        <p:blipFill>
          <a:blip r:embed="rId2">
            <a:alphaModFix amt="50000"/>
            <a:extLst/>
          </a:blip>
          <a:stretch>
            <a:fillRect/>
          </a:stretch>
        </p:blipFill>
        <p:spPr>
          <a:xfrm>
            <a:off x="-15555" y="9965396"/>
            <a:ext cx="24384001" cy="3375602"/>
          </a:xfrm>
          <a:prstGeom prst="rect">
            <a:avLst/>
          </a:prstGeom>
          <a:ln w="12700">
            <a:miter lim="400000"/>
          </a:ln>
        </p:spPr>
      </p:pic>
      <p:sp>
        <p:nvSpPr>
          <p:cNvPr id="1350" name="谢谢…"/>
          <p:cNvSpPr txBox="1"/>
          <p:nvPr>
            <p:ph type="title"/>
          </p:nvPr>
        </p:nvSpPr>
        <p:spPr>
          <a:xfrm>
            <a:off x="1212850" y="4382363"/>
            <a:ext cx="21958301" cy="5080001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/>
          <a:lstStyle/>
          <a:p>
            <a:pPr defTabSz="578358">
              <a:defRPr sz="1485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谢谢</a:t>
            </a:r>
          </a:p>
          <a:p>
            <a:pPr defTabSz="578358">
              <a:defRPr sz="1485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Thank you</a:t>
            </a:r>
          </a:p>
        </p:txBody>
      </p:sp>
      <p:grpSp>
        <p:nvGrpSpPr>
          <p:cNvPr id="135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35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352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355" name="Slide Number"/>
          <p:cNvSpPr txBox="1"/>
          <p:nvPr>
            <p:ph type="sldNum" sz="quarter" idx="2"/>
          </p:nvPr>
        </p:nvSpPr>
        <p:spPr>
          <a:xfrm>
            <a:off x="23785263" y="13233866"/>
            <a:ext cx="48920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56" name="filmato-incollato.png" descr="filmato-incollato.png"/>
          <p:cNvPicPr>
            <a:picLocks noChangeAspect="0"/>
          </p:cNvPicPr>
          <p:nvPr/>
        </p:nvPicPr>
        <p:blipFill>
          <a:blip r:embed="rId4">
            <a:alphaModFix amt="50000"/>
            <a:extLst/>
          </a:blip>
          <a:stretch>
            <a:fillRect/>
          </a:stretch>
        </p:blipFill>
        <p:spPr>
          <a:xfrm>
            <a:off x="4676688" y="378216"/>
            <a:ext cx="14999515" cy="3513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osmic-ray's journey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cosmic-ray's journey</a:t>
            </a:r>
          </a:p>
        </p:txBody>
      </p:sp>
      <p:grpSp>
        <p:nvGrpSpPr>
          <p:cNvPr id="248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245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46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249" name="Slide Number"/>
          <p:cNvSpPr txBox="1"/>
          <p:nvPr>
            <p:ph type="sldNum" sz="quarter" idx="2"/>
          </p:nvPr>
        </p:nvSpPr>
        <p:spPr>
          <a:xfrm>
            <a:off x="23859939" y="13233866"/>
            <a:ext cx="339853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73" name="Group"/>
          <p:cNvGrpSpPr/>
          <p:nvPr/>
        </p:nvGrpSpPr>
        <p:grpSpPr>
          <a:xfrm>
            <a:off x="76241" y="2101719"/>
            <a:ext cx="24276180" cy="11033680"/>
            <a:chOff x="12699" y="7363"/>
            <a:chExt cx="24276178" cy="11033679"/>
          </a:xfrm>
        </p:grpSpPr>
        <p:pic>
          <p:nvPicPr>
            <p:cNvPr id="250" name="filmato-incollato.png" descr="filmato-incollato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468025" y="5443409"/>
              <a:ext cx="7348987" cy="5570403"/>
            </a:xfrm>
            <a:prstGeom prst="rect">
              <a:avLst/>
            </a:prstGeom>
            <a:effectLst/>
          </p:spPr>
        </p:pic>
        <p:pic>
          <p:nvPicPr>
            <p:cNvPr id="251" name="Screenshot 2025-03-01 alle 17.17.26.png" descr="Screenshot 2025-03-01 alle 17.17.26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" y="2394454"/>
              <a:ext cx="5054601" cy="8642638"/>
            </a:xfrm>
            <a:prstGeom prst="rect">
              <a:avLst/>
            </a:prstGeom>
            <a:effectLst/>
          </p:spPr>
        </p:pic>
        <p:pic>
          <p:nvPicPr>
            <p:cNvPr id="252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75587" y="615310"/>
              <a:ext cx="10858842" cy="10425733"/>
            </a:xfrm>
            <a:prstGeom prst="rect">
              <a:avLst/>
            </a:prstGeom>
            <a:effectLst/>
          </p:spPr>
        </p:pic>
        <p:pic>
          <p:nvPicPr>
            <p:cNvPr id="253" name="Screen Shot 2014-01-06 at 5.36.38 PM.png" descr="Screen Shot 2014-01-06 at 5.36.38 PM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" y="646555"/>
              <a:ext cx="5054601" cy="4797590"/>
            </a:xfrm>
            <a:prstGeom prst="rect">
              <a:avLst/>
            </a:prstGeom>
            <a:effectLst/>
          </p:spPr>
        </p:pic>
        <p:pic>
          <p:nvPicPr>
            <p:cNvPr id="254" name="cosmicRay_moreSky-01-small.jpg" descr="cosmicRay_moreSky-01-small.jp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329207" y="597047"/>
              <a:ext cx="5054601" cy="4514341"/>
            </a:xfrm>
            <a:prstGeom prst="rect">
              <a:avLst/>
            </a:prstGeom>
            <a:effectLst/>
          </p:spPr>
        </p:pic>
        <p:sp>
          <p:nvSpPr>
            <p:cNvPr id="255" name="accelerator"/>
            <p:cNvSpPr txBox="1"/>
            <p:nvPr/>
          </p:nvSpPr>
          <p:spPr>
            <a:xfrm>
              <a:off x="1381569" y="7363"/>
              <a:ext cx="231686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accelerator</a:t>
              </a:r>
            </a:p>
          </p:txBody>
        </p:sp>
        <p:sp>
          <p:nvSpPr>
            <p:cNvPr id="256" name="propagation"/>
            <p:cNvSpPr txBox="1"/>
            <p:nvPr/>
          </p:nvSpPr>
          <p:spPr>
            <a:xfrm>
              <a:off x="5936978" y="7107015"/>
              <a:ext cx="3353309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defRPr sz="40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propagation</a:t>
              </a:r>
            </a:p>
          </p:txBody>
        </p:sp>
        <p:sp>
          <p:nvSpPr>
            <p:cNvPr id="257" name="interstellar medium magnetic fields"/>
            <p:cNvSpPr txBox="1"/>
            <p:nvPr/>
          </p:nvSpPr>
          <p:spPr>
            <a:xfrm>
              <a:off x="7209445" y="7363"/>
              <a:ext cx="7343462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interstellar medium magnetic fields</a:t>
              </a:r>
            </a:p>
          </p:txBody>
        </p:sp>
        <p:sp>
          <p:nvSpPr>
            <p:cNvPr id="258" name="Earth's atmosphere dynamic target"/>
            <p:cNvSpPr txBox="1"/>
            <p:nvPr/>
          </p:nvSpPr>
          <p:spPr>
            <a:xfrm>
              <a:off x="16176806" y="7363"/>
              <a:ext cx="7202309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Earth's atmosphere dynamic target</a:t>
              </a:r>
            </a:p>
          </p:txBody>
        </p:sp>
        <p:sp>
          <p:nvSpPr>
            <p:cNvPr id="259" name="nuclear &amp; hadronic…"/>
            <p:cNvSpPr txBox="1"/>
            <p:nvPr/>
          </p:nvSpPr>
          <p:spPr>
            <a:xfrm>
              <a:off x="20472401" y="5138826"/>
              <a:ext cx="3816478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r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nuclear &amp; hadronic</a:t>
              </a:r>
            </a:p>
            <a:p>
              <a:pPr algn="r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processes</a:t>
              </a:r>
            </a:p>
          </p:txBody>
        </p:sp>
        <p:sp>
          <p:nvSpPr>
            <p:cNvPr id="260" name="Line"/>
            <p:cNvSpPr/>
            <p:nvPr/>
          </p:nvSpPr>
          <p:spPr>
            <a:xfrm>
              <a:off x="2997531" y="687755"/>
              <a:ext cx="14100053" cy="5584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330"/>
                  </a:moveTo>
                  <a:lnTo>
                    <a:pt x="446" y="9388"/>
                  </a:lnTo>
                  <a:lnTo>
                    <a:pt x="926" y="9271"/>
                  </a:lnTo>
                  <a:lnTo>
                    <a:pt x="1459" y="9003"/>
                  </a:lnTo>
                  <a:lnTo>
                    <a:pt x="1849" y="8770"/>
                  </a:lnTo>
                  <a:lnTo>
                    <a:pt x="2369" y="8173"/>
                  </a:lnTo>
                  <a:lnTo>
                    <a:pt x="2860" y="7595"/>
                  </a:lnTo>
                  <a:lnTo>
                    <a:pt x="3354" y="6873"/>
                  </a:lnTo>
                  <a:lnTo>
                    <a:pt x="3640" y="6248"/>
                  </a:lnTo>
                  <a:lnTo>
                    <a:pt x="3975" y="5736"/>
                  </a:lnTo>
                  <a:lnTo>
                    <a:pt x="4426" y="4906"/>
                  </a:lnTo>
                  <a:lnTo>
                    <a:pt x="4821" y="5004"/>
                  </a:lnTo>
                  <a:lnTo>
                    <a:pt x="5440" y="5398"/>
                  </a:lnTo>
                  <a:lnTo>
                    <a:pt x="5552" y="7053"/>
                  </a:lnTo>
                  <a:lnTo>
                    <a:pt x="5571" y="8596"/>
                  </a:lnTo>
                  <a:lnTo>
                    <a:pt x="5737" y="10134"/>
                  </a:lnTo>
                  <a:lnTo>
                    <a:pt x="6034" y="10888"/>
                  </a:lnTo>
                  <a:lnTo>
                    <a:pt x="6566" y="11333"/>
                  </a:lnTo>
                  <a:lnTo>
                    <a:pt x="6955" y="11242"/>
                  </a:lnTo>
                  <a:lnTo>
                    <a:pt x="7747" y="10269"/>
                  </a:lnTo>
                  <a:lnTo>
                    <a:pt x="8347" y="9267"/>
                  </a:lnTo>
                  <a:lnTo>
                    <a:pt x="8975" y="9267"/>
                  </a:lnTo>
                  <a:lnTo>
                    <a:pt x="9660" y="8216"/>
                  </a:lnTo>
                  <a:lnTo>
                    <a:pt x="9829" y="7397"/>
                  </a:lnTo>
                  <a:lnTo>
                    <a:pt x="10123" y="6705"/>
                  </a:lnTo>
                  <a:lnTo>
                    <a:pt x="10717" y="6971"/>
                  </a:lnTo>
                  <a:lnTo>
                    <a:pt x="11067" y="7786"/>
                  </a:lnTo>
                  <a:lnTo>
                    <a:pt x="11251" y="9323"/>
                  </a:lnTo>
                  <a:lnTo>
                    <a:pt x="11251" y="10708"/>
                  </a:lnTo>
                  <a:lnTo>
                    <a:pt x="11170" y="12344"/>
                  </a:lnTo>
                  <a:lnTo>
                    <a:pt x="11000" y="13518"/>
                  </a:lnTo>
                  <a:lnTo>
                    <a:pt x="10723" y="14206"/>
                  </a:lnTo>
                  <a:lnTo>
                    <a:pt x="10268" y="14695"/>
                  </a:lnTo>
                  <a:lnTo>
                    <a:pt x="9889" y="15551"/>
                  </a:lnTo>
                  <a:lnTo>
                    <a:pt x="9646" y="16755"/>
                  </a:lnTo>
                  <a:lnTo>
                    <a:pt x="9608" y="18620"/>
                  </a:lnTo>
                  <a:lnTo>
                    <a:pt x="9342" y="19468"/>
                  </a:lnTo>
                  <a:lnTo>
                    <a:pt x="8966" y="19927"/>
                  </a:lnTo>
                  <a:lnTo>
                    <a:pt x="8409" y="20166"/>
                  </a:lnTo>
                  <a:lnTo>
                    <a:pt x="7938" y="19446"/>
                  </a:lnTo>
                  <a:lnTo>
                    <a:pt x="7591" y="18118"/>
                  </a:lnTo>
                  <a:lnTo>
                    <a:pt x="7591" y="16427"/>
                  </a:lnTo>
                  <a:lnTo>
                    <a:pt x="7905" y="15279"/>
                  </a:lnTo>
                  <a:lnTo>
                    <a:pt x="8435" y="14794"/>
                  </a:lnTo>
                  <a:lnTo>
                    <a:pt x="9008" y="14295"/>
                  </a:lnTo>
                  <a:lnTo>
                    <a:pt x="9534" y="14111"/>
                  </a:lnTo>
                  <a:lnTo>
                    <a:pt x="9846" y="13627"/>
                  </a:lnTo>
                  <a:lnTo>
                    <a:pt x="10094" y="12663"/>
                  </a:lnTo>
                  <a:lnTo>
                    <a:pt x="10432" y="11897"/>
                  </a:lnTo>
                  <a:lnTo>
                    <a:pt x="10782" y="11274"/>
                  </a:lnTo>
                  <a:lnTo>
                    <a:pt x="11621" y="10602"/>
                  </a:lnTo>
                  <a:lnTo>
                    <a:pt x="12198" y="10602"/>
                  </a:lnTo>
                  <a:lnTo>
                    <a:pt x="12684" y="11100"/>
                  </a:lnTo>
                  <a:lnTo>
                    <a:pt x="13075" y="12517"/>
                  </a:lnTo>
                  <a:lnTo>
                    <a:pt x="13234" y="13695"/>
                  </a:lnTo>
                  <a:lnTo>
                    <a:pt x="13572" y="15622"/>
                  </a:lnTo>
                  <a:lnTo>
                    <a:pt x="13591" y="17289"/>
                  </a:lnTo>
                  <a:lnTo>
                    <a:pt x="13620" y="18898"/>
                  </a:lnTo>
                  <a:lnTo>
                    <a:pt x="13732" y="20015"/>
                  </a:lnTo>
                  <a:lnTo>
                    <a:pt x="14160" y="21009"/>
                  </a:lnTo>
                  <a:lnTo>
                    <a:pt x="14584" y="21600"/>
                  </a:lnTo>
                  <a:lnTo>
                    <a:pt x="14978" y="21499"/>
                  </a:lnTo>
                  <a:lnTo>
                    <a:pt x="15462" y="20714"/>
                  </a:lnTo>
                  <a:lnTo>
                    <a:pt x="15577" y="18936"/>
                  </a:lnTo>
                  <a:lnTo>
                    <a:pt x="15421" y="17348"/>
                  </a:lnTo>
                  <a:lnTo>
                    <a:pt x="15027" y="16219"/>
                  </a:lnTo>
                  <a:lnTo>
                    <a:pt x="14593" y="15303"/>
                  </a:lnTo>
                  <a:lnTo>
                    <a:pt x="14381" y="14157"/>
                  </a:lnTo>
                  <a:lnTo>
                    <a:pt x="14534" y="13292"/>
                  </a:lnTo>
                  <a:lnTo>
                    <a:pt x="14796" y="11931"/>
                  </a:lnTo>
                  <a:lnTo>
                    <a:pt x="15274" y="11288"/>
                  </a:lnTo>
                  <a:lnTo>
                    <a:pt x="15753" y="11456"/>
                  </a:lnTo>
                  <a:lnTo>
                    <a:pt x="16384" y="12205"/>
                  </a:lnTo>
                  <a:lnTo>
                    <a:pt x="16916" y="11976"/>
                  </a:lnTo>
                  <a:lnTo>
                    <a:pt x="17157" y="11254"/>
                  </a:lnTo>
                  <a:lnTo>
                    <a:pt x="17289" y="9450"/>
                  </a:lnTo>
                  <a:lnTo>
                    <a:pt x="17223" y="8233"/>
                  </a:lnTo>
                  <a:lnTo>
                    <a:pt x="17071" y="6862"/>
                  </a:lnTo>
                  <a:lnTo>
                    <a:pt x="16811" y="5546"/>
                  </a:lnTo>
                  <a:lnTo>
                    <a:pt x="16432" y="4852"/>
                  </a:lnTo>
                  <a:lnTo>
                    <a:pt x="16291" y="3384"/>
                  </a:lnTo>
                  <a:lnTo>
                    <a:pt x="16484" y="2286"/>
                  </a:lnTo>
                  <a:lnTo>
                    <a:pt x="16888" y="1623"/>
                  </a:lnTo>
                  <a:lnTo>
                    <a:pt x="17477" y="1362"/>
                  </a:lnTo>
                  <a:lnTo>
                    <a:pt x="18067" y="1173"/>
                  </a:lnTo>
                  <a:lnTo>
                    <a:pt x="18828" y="447"/>
                  </a:lnTo>
                  <a:lnTo>
                    <a:pt x="19582" y="0"/>
                  </a:lnTo>
                  <a:lnTo>
                    <a:pt x="20249" y="13"/>
                  </a:lnTo>
                  <a:lnTo>
                    <a:pt x="20695" y="283"/>
                  </a:lnTo>
                  <a:lnTo>
                    <a:pt x="21191" y="961"/>
                  </a:lnTo>
                  <a:lnTo>
                    <a:pt x="21600" y="1651"/>
                  </a:lnTo>
                </a:path>
              </a:pathLst>
            </a:custGeom>
            <a:noFill/>
            <a:ln w="1016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261" name="filmato-incollato.png" descr="filmato-incollato.png"/>
            <p:cNvPicPr>
              <a:picLocks noChangeAspect="0"/>
            </p:cNvPicPr>
            <p:nvPr/>
          </p:nvPicPr>
          <p:blipFill>
            <a:blip r:embed="rId8">
              <a:alphaModFix amt="70323"/>
              <a:extLst/>
            </a:blip>
            <a:stretch>
              <a:fillRect/>
            </a:stretch>
          </p:blipFill>
          <p:spPr>
            <a:xfrm>
              <a:off x="11950269" y="6794505"/>
              <a:ext cx="4103772" cy="4185564"/>
            </a:xfrm>
            <a:prstGeom prst="rect">
              <a:avLst/>
            </a:prstGeom>
            <a:effectLst/>
          </p:spPr>
        </p:pic>
        <p:sp>
          <p:nvSpPr>
            <p:cNvPr id="262" name="Glennys R. Farrar"/>
            <p:cNvSpPr txBox="1"/>
            <p:nvPr/>
          </p:nvSpPr>
          <p:spPr>
            <a:xfrm>
              <a:off x="13864431" y="10544905"/>
              <a:ext cx="2046428" cy="381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defRPr sz="180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pPr/>
              <a:r>
                <a:t>Glennys R. Farrar</a:t>
              </a:r>
            </a:p>
          </p:txBody>
        </p:sp>
        <p:pic>
          <p:nvPicPr>
            <p:cNvPr id="263" name="Line Line" descr="Line Line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965703">
              <a:off x="37530" y="4797482"/>
              <a:ext cx="4076967" cy="177801"/>
            </a:xfrm>
            <a:prstGeom prst="rect">
              <a:avLst/>
            </a:prstGeom>
            <a:effectLst/>
          </p:spPr>
        </p:pic>
        <p:sp>
          <p:nvSpPr>
            <p:cNvPr id="265" name="Line"/>
            <p:cNvSpPr/>
            <p:nvPr/>
          </p:nvSpPr>
          <p:spPr>
            <a:xfrm flipH="1" flipV="1">
              <a:off x="2506669" y="2984959"/>
              <a:ext cx="416782" cy="6860830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66" name="𝛾"/>
            <p:cNvSpPr txBox="1"/>
            <p:nvPr/>
          </p:nvSpPr>
          <p:spPr>
            <a:xfrm>
              <a:off x="1131648" y="5316626"/>
              <a:ext cx="495301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𝛾</a:t>
              </a:r>
            </a:p>
          </p:txBody>
        </p:sp>
        <p:sp>
          <p:nvSpPr>
            <p:cNvPr id="267" name="ν"/>
            <p:cNvSpPr txBox="1"/>
            <p:nvPr/>
          </p:nvSpPr>
          <p:spPr>
            <a:xfrm>
              <a:off x="2280920" y="8591596"/>
              <a:ext cx="518161" cy="1019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6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ν</a:t>
              </a:r>
            </a:p>
          </p:txBody>
        </p:sp>
        <p:sp>
          <p:nvSpPr>
            <p:cNvPr id="268" name="Line"/>
            <p:cNvSpPr/>
            <p:nvPr/>
          </p:nvSpPr>
          <p:spPr>
            <a:xfrm flipH="1" flipV="1">
              <a:off x="2506669" y="2984960"/>
              <a:ext cx="961292" cy="7461628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269" name="Line Line" descr="Line 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5025358">
              <a:off x="1003593" y="4899941"/>
              <a:ext cx="4431469" cy="177801"/>
            </a:xfrm>
            <a:prstGeom prst="rect">
              <a:avLst/>
            </a:prstGeom>
            <a:effectLst/>
          </p:spPr>
        </p:pic>
        <p:sp>
          <p:nvSpPr>
            <p:cNvPr id="271" name="𝛾"/>
            <p:cNvSpPr txBox="1"/>
            <p:nvPr/>
          </p:nvSpPr>
          <p:spPr>
            <a:xfrm>
              <a:off x="3687928" y="5316626"/>
              <a:ext cx="495301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𝛾</a:t>
              </a:r>
            </a:p>
          </p:txBody>
        </p:sp>
        <p:sp>
          <p:nvSpPr>
            <p:cNvPr id="272" name="ground-based…"/>
            <p:cNvSpPr txBox="1"/>
            <p:nvPr/>
          </p:nvSpPr>
          <p:spPr>
            <a:xfrm>
              <a:off x="16342715" y="5615539"/>
              <a:ext cx="2896363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ground-based</a:t>
              </a:r>
            </a:p>
            <a:p>
              <a:pPr algn="l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detection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additional slides"/>
          <p:cNvSpPr txBox="1"/>
          <p:nvPr>
            <p:ph type="title"/>
          </p:nvPr>
        </p:nvSpPr>
        <p:spPr>
          <a:xfrm>
            <a:off x="1212850" y="4984750"/>
            <a:ext cx="21958300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additional slides</a:t>
            </a:r>
          </a:p>
        </p:txBody>
      </p:sp>
      <p:grpSp>
        <p:nvGrpSpPr>
          <p:cNvPr id="1362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359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360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1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363" name="Slide Number"/>
          <p:cNvSpPr txBox="1"/>
          <p:nvPr>
            <p:ph type="sldNum" sz="quarter" idx="2"/>
          </p:nvPr>
        </p:nvSpPr>
        <p:spPr>
          <a:xfrm>
            <a:off x="23748496" y="13233866"/>
            <a:ext cx="56273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Rounded Rectangle"/>
          <p:cNvSpPr/>
          <p:nvPr/>
        </p:nvSpPr>
        <p:spPr>
          <a:xfrm>
            <a:off x="1896215" y="12145305"/>
            <a:ext cx="20591571" cy="1020088"/>
          </a:xfrm>
          <a:prstGeom prst="roundRect">
            <a:avLst>
              <a:gd name="adj" fmla="val 18675"/>
            </a:avLst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366" name="cosmic-ray anisotropy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 anisotropy</a:t>
            </a:r>
          </a:p>
        </p:txBody>
      </p:sp>
      <p:grpSp>
        <p:nvGrpSpPr>
          <p:cNvPr id="1370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367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368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9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371" name="Slide Number"/>
          <p:cNvSpPr txBox="1"/>
          <p:nvPr>
            <p:ph type="sldNum" sz="quarter" idx="2"/>
          </p:nvPr>
        </p:nvSpPr>
        <p:spPr>
          <a:xfrm>
            <a:off x="23748115" y="13233866"/>
            <a:ext cx="563500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375" name="Group"/>
          <p:cNvGrpSpPr/>
          <p:nvPr/>
        </p:nvGrpSpPr>
        <p:grpSpPr>
          <a:xfrm>
            <a:off x="380280" y="1833188"/>
            <a:ext cx="10168218" cy="10160381"/>
            <a:chOff x="-424415" y="-330200"/>
            <a:chExt cx="10168217" cy="10160379"/>
          </a:xfrm>
        </p:grpSpPr>
        <p:pic>
          <p:nvPicPr>
            <p:cNvPr id="1372" name="Screenshot 2025-03-01 alle 15.30.23.png" descr="Screenshot 2025-03-01 alle 15.30.2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1178" y="4280220"/>
              <a:ext cx="7656943" cy="5549960"/>
            </a:xfrm>
            <a:prstGeom prst="rect">
              <a:avLst/>
            </a:prstGeom>
            <a:effectLst/>
          </p:spPr>
        </p:pic>
        <p:pic>
          <p:nvPicPr>
            <p:cNvPr id="1373" name="Screenshot 2025-03-01 alle 15.29.53.png" descr="Screenshot 2025-03-01 alle 15.29.53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4767" y="-330200"/>
              <a:ext cx="9549035" cy="4564729"/>
            </a:xfrm>
            <a:prstGeom prst="rect">
              <a:avLst/>
            </a:prstGeom>
            <a:effectLst/>
          </p:spPr>
        </p:pic>
        <p:pic>
          <p:nvPicPr>
            <p:cNvPr id="1374" name="galactic rotation effect? galactic rotation effect?" descr="galactic rotation effect? galactic rotation effect?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800000">
              <a:off x="-504622" y="4056404"/>
              <a:ext cx="6085406" cy="1309758"/>
            </a:xfrm>
            <a:prstGeom prst="rect">
              <a:avLst/>
            </a:prstGeom>
            <a:effectLst/>
          </p:spPr>
        </p:pic>
      </p:grpSp>
      <p:sp>
        <p:nvSpPr>
          <p:cNvPr id="1376" name="What does it take to provide interpretations that are as unbiased as possible?"/>
          <p:cNvSpPr txBox="1"/>
          <p:nvPr/>
        </p:nvSpPr>
        <p:spPr>
          <a:xfrm>
            <a:off x="2188718" y="12293398"/>
            <a:ext cx="2000656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40000"/>
              </a:lnSpc>
              <a:defRPr sz="4000">
                <a:solidFill>
                  <a:schemeClr val="accent5">
                    <a:lumOff val="-29866"/>
                  </a:schemeClr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What does it take to provide interpretations that are as unbiased as possible?</a:t>
            </a:r>
          </a:p>
        </p:txBody>
      </p:sp>
      <p:grpSp>
        <p:nvGrpSpPr>
          <p:cNvPr id="1389" name="Group"/>
          <p:cNvGrpSpPr/>
          <p:nvPr/>
        </p:nvGrpSpPr>
        <p:grpSpPr>
          <a:xfrm>
            <a:off x="10928801" y="1833188"/>
            <a:ext cx="12418537" cy="10160381"/>
            <a:chOff x="-424415" y="-330199"/>
            <a:chExt cx="12418535" cy="10160379"/>
          </a:xfrm>
        </p:grpSpPr>
        <p:grpSp>
          <p:nvGrpSpPr>
            <p:cNvPr id="1387" name="Group"/>
            <p:cNvGrpSpPr/>
            <p:nvPr/>
          </p:nvGrpSpPr>
          <p:grpSpPr>
            <a:xfrm>
              <a:off x="-424416" y="-330200"/>
              <a:ext cx="12418537" cy="10160380"/>
              <a:chOff x="-424415" y="-330200"/>
              <a:chExt cx="12418535" cy="10160379"/>
            </a:xfrm>
          </p:grpSpPr>
          <p:pic>
            <p:nvPicPr>
              <p:cNvPr id="1377" name="Schermata 2023-03-06 alle 06.39.39.png" descr="Schermata 2023-03-06 alle 06.39.39.pn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97632" y="-330200"/>
                <a:ext cx="10996489" cy="2725271"/>
              </a:xfrm>
              <a:prstGeom prst="rect">
                <a:avLst/>
              </a:prstGeom>
              <a:effectLst/>
            </p:spPr>
          </p:pic>
          <p:grpSp>
            <p:nvGrpSpPr>
              <p:cNvPr id="1384" name="Group"/>
              <p:cNvGrpSpPr/>
              <p:nvPr/>
            </p:nvGrpSpPr>
            <p:grpSpPr>
              <a:xfrm>
                <a:off x="2290326" y="2517361"/>
                <a:ext cx="9676370" cy="7312819"/>
                <a:chOff x="-279400" y="-158306"/>
                <a:chExt cx="9676369" cy="7312819"/>
              </a:xfrm>
            </p:grpSpPr>
            <p:pic>
              <p:nvPicPr>
                <p:cNvPr id="1378" name="Schermata 2023-03-10 alle 05.45.21.png" descr="Schermata 2023-03-10 alle 05.45.21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-279400" y="2359829"/>
                  <a:ext cx="9676370" cy="4794684"/>
                </a:xfrm>
                <a:prstGeom prst="rect">
                  <a:avLst/>
                </a:prstGeom>
                <a:effectLst/>
              </p:spPr>
            </p:pic>
            <p:grpSp>
              <p:nvGrpSpPr>
                <p:cNvPr id="1381" name="Group"/>
                <p:cNvGrpSpPr/>
                <p:nvPr/>
              </p:nvGrpSpPr>
              <p:grpSpPr>
                <a:xfrm>
                  <a:off x="250541" y="146846"/>
                  <a:ext cx="8633965" cy="1899340"/>
                  <a:chOff x="0" y="0"/>
                  <a:chExt cx="8633963" cy="1899338"/>
                </a:xfrm>
              </p:grpSpPr>
              <p:pic>
                <p:nvPicPr>
                  <p:cNvPr id="1379" name="Schermata 2023-03-10 alle 05.46.18.png" descr="Schermata 2023-03-10 alle 05.46.18.png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8633964" cy="184389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1380" name="Schermata 2023-03-10 alle 05.47.00.png" descr="Schermata 2023-03-10 alle 05.47.00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rcRect l="3400" t="82479" r="0" b="0"/>
                  <a:stretch>
                    <a:fillRect/>
                  </a:stretch>
                </p:blipFill>
                <p:spPr>
                  <a:xfrm>
                    <a:off x="716017" y="1623052"/>
                    <a:ext cx="6762724" cy="27628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382" name="12 TeV"/>
                <p:cNvSpPr txBox="1"/>
                <p:nvPr/>
              </p:nvSpPr>
              <p:spPr>
                <a:xfrm>
                  <a:off x="1041527" y="-158307"/>
                  <a:ext cx="1385665" cy="48164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800">
                      <a:latin typeface="Montserrat Black"/>
                      <a:ea typeface="Montserrat Black"/>
                      <a:cs typeface="Montserrat Black"/>
                      <a:sym typeface="Montserrat Black"/>
                    </a:defRPr>
                  </a:lvl1pPr>
                </a:lstStyle>
                <a:p>
                  <a:pPr/>
                  <a:r>
                    <a:t>12 TeV</a:t>
                  </a:r>
                </a:p>
              </p:txBody>
            </p:sp>
            <p:sp>
              <p:nvSpPr>
                <p:cNvPr id="1383" name="300 TeV"/>
                <p:cNvSpPr txBox="1"/>
                <p:nvPr/>
              </p:nvSpPr>
              <p:spPr>
                <a:xfrm>
                  <a:off x="1071972" y="2406265"/>
                  <a:ext cx="1639497" cy="4718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800">
                      <a:latin typeface="Montserrat Black"/>
                      <a:ea typeface="Montserrat Black"/>
                      <a:cs typeface="Montserrat Black"/>
                      <a:sym typeface="Montserrat Black"/>
                    </a:defRPr>
                  </a:lvl1pPr>
                </a:lstStyle>
                <a:p>
                  <a:pPr/>
                  <a:r>
                    <a:t>300 TeV</a:t>
                  </a:r>
                </a:p>
              </p:txBody>
            </p:sp>
          </p:grpSp>
          <p:pic>
            <p:nvPicPr>
              <p:cNvPr id="1385" name="galactic co-rotation? galactic co-rotation?" descr="galactic co-rotation? galactic co-rotation?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19800000">
                <a:off x="-457682" y="2283460"/>
                <a:ext cx="5418153" cy="1318727"/>
              </a:xfrm>
              <a:prstGeom prst="rect">
                <a:avLst/>
              </a:prstGeom>
              <a:effectLst/>
            </p:spPr>
          </p:pic>
          <p:sp>
            <p:nvSpPr>
              <p:cNvPr id="1386" name="Tibet AS𝛾"/>
              <p:cNvSpPr txBox="1"/>
              <p:nvPr/>
            </p:nvSpPr>
            <p:spPr>
              <a:xfrm>
                <a:off x="8534029" y="2474585"/>
                <a:ext cx="1753645" cy="510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Tibet AS𝛾</a:t>
                </a:r>
              </a:p>
            </p:txBody>
          </p:sp>
        </p:grpSp>
        <p:pic>
          <p:nvPicPr>
            <p:cNvPr id="1388" name="Screenshot 2025-03-05 alle 10.19.02.png" descr="Screenshot 2025-03-05 alle 10.19.02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440753" y="1136169"/>
              <a:ext cx="1917701" cy="749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39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392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395" name="Slide Number"/>
          <p:cNvSpPr txBox="1"/>
          <p:nvPr>
            <p:ph type="sldNum" sz="quarter" idx="4294967295"/>
          </p:nvPr>
        </p:nvSpPr>
        <p:spPr>
          <a:xfrm>
            <a:off x="23760879" y="13233866"/>
            <a:ext cx="537973" cy="5604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96" name="where we are now"/>
          <p:cNvSpPr txBox="1"/>
          <p:nvPr>
            <p:ph type="title"/>
          </p:nvPr>
        </p:nvSpPr>
        <p:spPr>
          <a:xfrm>
            <a:off x="1196730" y="508000"/>
            <a:ext cx="2195943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anchor="b"/>
          <a:lstStyle>
            <a:lvl1pPr algn="ctr" defTabSz="525779">
              <a:lnSpc>
                <a:spcPct val="100000"/>
              </a:lnSpc>
              <a:defRPr b="0" spc="0"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where we are now</a:t>
            </a:r>
          </a:p>
        </p:txBody>
      </p:sp>
      <p:sp>
        <p:nvSpPr>
          <p:cNvPr id="1397" name="IceCube-Gen2…"/>
          <p:cNvSpPr txBox="1"/>
          <p:nvPr>
            <p:ph type="body" sz="half" idx="1"/>
          </p:nvPr>
        </p:nvSpPr>
        <p:spPr>
          <a:xfrm>
            <a:off x="1230824" y="2681935"/>
            <a:ext cx="10259671" cy="97628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SzTx/>
              <a:buNone/>
              <a:defRPr sz="3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IceCube-Gen2</a:t>
            </a:r>
            <a:endParaRPr>
              <a:solidFill>
                <a:srgbClr val="5E5E5E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indent="0">
              <a:lnSpc>
                <a:spcPct val="150000"/>
              </a:lnSpc>
              <a:buSzTx/>
              <a:buNone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rgbClr val="5E5E5E"/>
                </a:solidFill>
              </a:rPr>
              <a:t>tech design report</a:t>
            </a:r>
          </a:p>
        </p:txBody>
      </p:sp>
      <p:pic>
        <p:nvPicPr>
          <p:cNvPr id="1398" name="Gen2-dipole-sensitivity.pdf" descr="Gen2-dipole-sensitivit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4926" y="2172500"/>
            <a:ext cx="15249793" cy="889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9" name="Schermata 2023-03-10 alle 06.16.35.png" descr="Schermata 2023-03-10 alle 06.16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0494" y="10909563"/>
            <a:ext cx="12766106" cy="2363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40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402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405" name="Slide Number"/>
          <p:cNvSpPr txBox="1"/>
          <p:nvPr>
            <p:ph type="sldNum" sz="quarter" idx="4294967295"/>
          </p:nvPr>
        </p:nvSpPr>
        <p:spPr>
          <a:xfrm>
            <a:off x="23748496" y="13233866"/>
            <a:ext cx="56273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06" name="consequences of measuring anisotropy"/>
          <p:cNvSpPr txBox="1"/>
          <p:nvPr/>
        </p:nvSpPr>
        <p:spPr>
          <a:xfrm>
            <a:off x="4285334" y="640"/>
            <a:ext cx="19681445" cy="133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80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pPr/>
            <a:r>
              <a:t>consequences of measuring anisotropy</a:t>
            </a:r>
          </a:p>
        </p:txBody>
      </p:sp>
      <p:sp>
        <p:nvSpPr>
          <p:cNvPr id="1407" name="3"/>
          <p:cNvSpPr txBox="1"/>
          <p:nvPr/>
        </p:nvSpPr>
        <p:spPr>
          <a:xfrm>
            <a:off x="21177" y="-11602"/>
            <a:ext cx="105003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408" name="2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3880055" y="12646463"/>
            <a:ext cx="2996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  <p:pic>
        <p:nvPicPr>
          <p:cNvPr id="1409" name="Screenshot 2025-03-16 at 12.34.17.png" descr="Screenshot 2025-03-16 at 12.34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307" y="2261266"/>
            <a:ext cx="12623801" cy="7048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0" name="HAWC…"/>
          <p:cNvSpPr txBox="1"/>
          <p:nvPr/>
        </p:nvSpPr>
        <p:spPr>
          <a:xfrm>
            <a:off x="9967634" y="1378603"/>
            <a:ext cx="27986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5" invalidUrl="" action="" tgtFrame="" tooltip="" history="1" highlightClick="0" endSnd="0"/>
              </a:rPr>
              <a:t>ApJ 865 57 (2018)</a:t>
            </a:r>
          </a:p>
        </p:txBody>
      </p:sp>
      <p:pic>
        <p:nvPicPr>
          <p:cNvPr id="1411" name="Screenshot 2025-03-16 at 12.35.26.png" descr="Screenshot 2025-03-16 at 12.35.2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191405" y="2325187"/>
            <a:ext cx="10817843" cy="6394660"/>
          </a:xfrm>
          <a:prstGeom prst="rect">
            <a:avLst/>
          </a:prstGeom>
          <a:ln w="12700">
            <a:miter lim="400000"/>
          </a:ln>
        </p:spPr>
      </p:pic>
      <p:sp>
        <p:nvSpPr>
          <p:cNvPr id="1412" name="Simulated dipole reconstructed with LLH method…"/>
          <p:cNvSpPr txBox="1"/>
          <p:nvPr/>
        </p:nvSpPr>
        <p:spPr>
          <a:xfrm>
            <a:off x="833570" y="9727199"/>
            <a:ext cx="22685751" cy="296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70000"/>
              </a:lnSpc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Simulated dipole reconstructed with LLH method</a:t>
            </a:r>
          </a:p>
          <a:p>
            <a:pPr algn="l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Vertical</a:t>
            </a:r>
            <a:r>
              <a:t> dipole component cannot be measured </a:t>
            </a:r>
            <a:r>
              <a:rPr>
                <a:latin typeface="Montserrat Light"/>
                <a:ea typeface="Montserrat Light"/>
                <a:cs typeface="Montserrat Light"/>
                <a:sym typeface="Montserrat Light"/>
              </a:rPr>
              <a:t>(when using data-driven reference map estimation)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algn="l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Iterative LLH method compensates for the limited field of view </a:t>
            </a:r>
            <a:r>
              <a:rPr>
                <a:latin typeface="Montserrat Light"/>
                <a:ea typeface="Montserrat Light"/>
                <a:cs typeface="Montserrat Light"/>
                <a:sym typeface="Montserrat Light"/>
              </a:rPr>
              <a:t>(light to dark red)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algn="l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Geometric correction needed due to limited sky coverage </a:t>
            </a:r>
          </a:p>
        </p:txBody>
      </p:sp>
      <p:sp>
        <p:nvSpPr>
          <p:cNvPr id="1413" name="Triangle">
            <a:hlinkClick r:id="rId7" invalidUrl="" action="ppaction://hlinksldjump" tgtFrame="" tooltip="" history="1" highlightClick="0" endSnd="0"/>
          </p:cNvPr>
          <p:cNvSpPr/>
          <p:nvPr/>
        </p:nvSpPr>
        <p:spPr>
          <a:xfrm flipH="1" rot="16200000">
            <a:off x="23142540" y="12751765"/>
            <a:ext cx="259298" cy="259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414" name="effect of the north-south blindness"/>
          <p:cNvSpPr txBox="1"/>
          <p:nvPr/>
        </p:nvSpPr>
        <p:spPr>
          <a:xfrm>
            <a:off x="15794338" y="1594713"/>
            <a:ext cx="57969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effect of the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north-south blindness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41591" y="7222037"/>
            <a:ext cx="9207501" cy="1346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0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417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418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19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421" name="Slide Number"/>
          <p:cNvSpPr txBox="1"/>
          <p:nvPr>
            <p:ph type="sldNum" sz="quarter" idx="4294967295"/>
          </p:nvPr>
        </p:nvSpPr>
        <p:spPr>
          <a:xfrm>
            <a:off x="23738590" y="13233866"/>
            <a:ext cx="582550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22" name="measuring the dipole component"/>
          <p:cNvSpPr txBox="1"/>
          <p:nvPr/>
        </p:nvSpPr>
        <p:spPr>
          <a:xfrm>
            <a:off x="6941158" y="640"/>
            <a:ext cx="17025621" cy="133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80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pPr/>
            <a:r>
              <a:t>measuring the dipole component</a:t>
            </a:r>
          </a:p>
        </p:txBody>
      </p:sp>
      <p:sp>
        <p:nvSpPr>
          <p:cNvPr id="1423" name="4"/>
          <p:cNvSpPr txBox="1"/>
          <p:nvPr/>
        </p:nvSpPr>
        <p:spPr>
          <a:xfrm>
            <a:off x="-53499" y="-11602"/>
            <a:ext cx="1199389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1424" name="relative intensity expanded in…"/>
          <p:cNvSpPr txBox="1"/>
          <p:nvPr/>
        </p:nvSpPr>
        <p:spPr>
          <a:xfrm>
            <a:off x="1956222" y="2241956"/>
            <a:ext cx="10496734" cy="796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relative intensity expanded in</a:t>
            </a: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spherical harmonic functions</a:t>
            </a:r>
          </a:p>
          <a:p>
            <a:pPr algn="r">
              <a:lnSpc>
                <a:spcPct val="2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with partial sky coverage the </a:t>
            </a:r>
            <a:r>
              <a:t> are correlated</a:t>
            </a: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except for the </a:t>
            </a:r>
            <a:r>
              <a:t> terms</a:t>
            </a:r>
          </a:p>
          <a:p>
            <a:pPr algn="r">
              <a:lnSpc>
                <a:spcPct val="2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we use these functions for a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2D</a:t>
            </a:r>
            <a:r>
              <a:t> fit of sky maps</a:t>
            </a:r>
          </a:p>
          <a:p>
            <a:pPr algn="r">
              <a:lnSpc>
                <a:spcPct val="2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20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to be compared with the </a:t>
            </a: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standard</a:t>
            </a:r>
            <a:r>
              <a:t>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1D</a:t>
            </a:r>
            <a:r>
              <a:t> dipole fits</a:t>
            </a:r>
          </a:p>
        </p:txBody>
      </p:sp>
      <p:pic>
        <p:nvPicPr>
          <p:cNvPr id="142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6222" y="2241956"/>
            <a:ext cx="7112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6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6222" y="2241956"/>
            <a:ext cx="11938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7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20877" y="2397125"/>
            <a:ext cx="5956301" cy="135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8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842263" y="4047581"/>
            <a:ext cx="2806701" cy="289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46341" y="9155998"/>
            <a:ext cx="9398001" cy="327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0" name="IceCube…"/>
          <p:cNvSpPr txBox="1"/>
          <p:nvPr/>
        </p:nvSpPr>
        <p:spPr>
          <a:xfrm>
            <a:off x="2588409" y="547197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9" invalidUrl="" action="" tgtFrame="" tooltip="" history="1" highlightClick="0" endSnd="0"/>
              </a:rPr>
              <a:t>ApJ 981 182 (2025)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43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433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436" name="Slide Number"/>
          <p:cNvSpPr txBox="1"/>
          <p:nvPr>
            <p:ph type="sldNum" sz="quarter" idx="4294967295"/>
          </p:nvPr>
        </p:nvSpPr>
        <p:spPr>
          <a:xfrm>
            <a:off x="23743543" y="13233866"/>
            <a:ext cx="572644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37" name="measuring the dipole component"/>
          <p:cNvSpPr txBox="1"/>
          <p:nvPr/>
        </p:nvSpPr>
        <p:spPr>
          <a:xfrm>
            <a:off x="6941158" y="640"/>
            <a:ext cx="17025621" cy="1333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800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</a:lstStyle>
          <a:p>
            <a:pPr/>
            <a:r>
              <a:t>measuring the dipole component</a:t>
            </a:r>
          </a:p>
        </p:txBody>
      </p:sp>
      <p:sp>
        <p:nvSpPr>
          <p:cNvPr id="1438" name="5"/>
          <p:cNvSpPr txBox="1"/>
          <p:nvPr/>
        </p:nvSpPr>
        <p:spPr>
          <a:xfrm>
            <a:off x="17367" y="-11602"/>
            <a:ext cx="105765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439" name="for the dipole component this 1D function is…"/>
          <p:cNvSpPr txBox="1"/>
          <p:nvPr/>
        </p:nvSpPr>
        <p:spPr>
          <a:xfrm>
            <a:off x="1124495" y="2851556"/>
            <a:ext cx="10128890" cy="6163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for the dipole component this 1D function is</a:t>
            </a: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with </a:t>
            </a:r>
            <a:r>
              <a:rPr>
                <a:latin typeface="Montserrat Black"/>
                <a:ea typeface="Montserrat Black"/>
                <a:cs typeface="Montserrat Black"/>
                <a:sym typeface="Montserrat Black"/>
              </a:rPr>
              <a:t>geometric correction factor</a:t>
            </a:r>
            <a:r>
              <a:t> equal to</a:t>
            </a:r>
          </a:p>
          <a:p>
            <a:pPr algn="r">
              <a:lnSpc>
                <a:spcPct val="17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that depends on experiment's field of view in Dec.</a:t>
            </a:r>
          </a:p>
        </p:txBody>
      </p:sp>
      <p:pic>
        <p:nvPicPr>
          <p:cNvPr id="144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77906" y="2564002"/>
            <a:ext cx="12186826" cy="307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1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27047" y="7409110"/>
            <a:ext cx="11391901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2" name="IceCube…"/>
          <p:cNvSpPr txBox="1"/>
          <p:nvPr/>
        </p:nvSpPr>
        <p:spPr>
          <a:xfrm>
            <a:off x="2588409" y="547197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5" invalidUrl="" action="" tgtFrame="" tooltip="" history="1" highlightClick="0" endSnd="0"/>
              </a:rPr>
              <a:t>ApJ 981 182 (2025)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dipole anisotropy component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dipole anisotropy component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 local source</a:t>
            </a:r>
          </a:p>
        </p:txBody>
      </p:sp>
      <p:grpSp>
        <p:nvGrpSpPr>
          <p:cNvPr id="1448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445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446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7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449" name="Slide Number"/>
          <p:cNvSpPr txBox="1"/>
          <p:nvPr>
            <p:ph type="sldNum" sz="quarter" idx="2"/>
          </p:nvPr>
        </p:nvSpPr>
        <p:spPr>
          <a:xfrm>
            <a:off x="23734209" y="13233866"/>
            <a:ext cx="591313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452" name="Group"/>
          <p:cNvGrpSpPr/>
          <p:nvPr/>
        </p:nvGrpSpPr>
        <p:grpSpPr>
          <a:xfrm>
            <a:off x="183891" y="2003361"/>
            <a:ext cx="6155760" cy="6981758"/>
            <a:chOff x="0" y="0"/>
            <a:chExt cx="6155759" cy="6981756"/>
          </a:xfrm>
        </p:grpSpPr>
        <p:pic>
          <p:nvPicPr>
            <p:cNvPr id="1450" name="IC86_Dipole (1).png" descr="IC86_Dipole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55760" cy="6981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1" name="equatorial component of the dipole"/>
            <p:cNvSpPr txBox="1"/>
            <p:nvPr/>
          </p:nvSpPr>
          <p:spPr>
            <a:xfrm>
              <a:off x="513495" y="3787961"/>
              <a:ext cx="4773169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equatorial component of the dipole</a:t>
              </a:r>
            </a:p>
          </p:txBody>
        </p:sp>
      </p:grpSp>
      <p:pic>
        <p:nvPicPr>
          <p:cNvPr id="1453" name="Screenshot 2025-03-09 at 11.37.28.png" descr="Screenshot 2025-03-09 at 11.37.2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40106" y="7088544"/>
            <a:ext cx="6645430" cy="6133472"/>
          </a:xfrm>
          <a:prstGeom prst="rect">
            <a:avLst/>
          </a:prstGeom>
          <a:ln w="12700">
            <a:miter lim="400000"/>
          </a:ln>
        </p:spPr>
      </p:pic>
      <p:sp>
        <p:nvSpPr>
          <p:cNvPr id="1454" name="illustration of the evolution of CR energy spectrum and anisotropy in the presence of a local source."/>
          <p:cNvSpPr txBox="1"/>
          <p:nvPr/>
        </p:nvSpPr>
        <p:spPr>
          <a:xfrm>
            <a:off x="9057590" y="10760929"/>
            <a:ext cx="7553904" cy="18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illustration of the evolution of CR energy spectrum and anisotropy in the presence of a local source.</a:t>
            </a:r>
          </a:p>
        </p:txBody>
      </p:sp>
      <p:sp>
        <p:nvSpPr>
          <p:cNvPr id="1455" name="alighment along the IBEX ISM magnetic field"/>
          <p:cNvSpPr txBox="1"/>
          <p:nvPr/>
        </p:nvSpPr>
        <p:spPr>
          <a:xfrm>
            <a:off x="19329432" y="2249392"/>
            <a:ext cx="3774777" cy="18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alighment along the IBEX ISM magnetic field</a:t>
            </a:r>
          </a:p>
        </p:txBody>
      </p:sp>
      <p:grpSp>
        <p:nvGrpSpPr>
          <p:cNvPr id="1462" name="Group"/>
          <p:cNvGrpSpPr/>
          <p:nvPr/>
        </p:nvGrpSpPr>
        <p:grpSpPr>
          <a:xfrm>
            <a:off x="6596106" y="1702871"/>
            <a:ext cx="12476871" cy="5799591"/>
            <a:chOff x="0" y="0"/>
            <a:chExt cx="12476870" cy="5799589"/>
          </a:xfrm>
        </p:grpSpPr>
        <p:pic>
          <p:nvPicPr>
            <p:cNvPr id="1456" name="Screenshot 2025-03-09 at 11.44.10.png" descr="Screenshot 2025-03-09 at 11.44.1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87847"/>
              <a:ext cx="12476871" cy="50780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7" name="Qiao+ (2023)"/>
            <p:cNvSpPr txBox="1"/>
            <p:nvPr/>
          </p:nvSpPr>
          <p:spPr>
            <a:xfrm>
              <a:off x="10548894" y="0"/>
              <a:ext cx="175844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Qiao+ (2023)</a:t>
              </a:r>
            </a:p>
          </p:txBody>
        </p:sp>
        <p:sp>
          <p:nvSpPr>
            <p:cNvPr id="1458" name="protons"/>
            <p:cNvSpPr txBox="1"/>
            <p:nvPr/>
          </p:nvSpPr>
          <p:spPr>
            <a:xfrm>
              <a:off x="7381602" y="5329689"/>
              <a:ext cx="1311556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protons</a:t>
              </a:r>
            </a:p>
          </p:txBody>
        </p:sp>
        <p:sp>
          <p:nvSpPr>
            <p:cNvPr id="1459" name="all-CRs"/>
            <p:cNvSpPr txBox="1"/>
            <p:nvPr/>
          </p:nvSpPr>
          <p:spPr>
            <a:xfrm>
              <a:off x="8738327" y="5329689"/>
              <a:ext cx="118018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all-CRs</a:t>
              </a:r>
            </a:p>
          </p:txBody>
        </p:sp>
        <p:sp>
          <p:nvSpPr>
            <p:cNvPr id="1460" name="nearby source"/>
            <p:cNvSpPr txBox="1"/>
            <p:nvPr/>
          </p:nvSpPr>
          <p:spPr>
            <a:xfrm>
              <a:off x="1004068" y="5329689"/>
              <a:ext cx="229758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40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nearby source</a:t>
              </a:r>
            </a:p>
          </p:txBody>
        </p:sp>
        <p:sp>
          <p:nvSpPr>
            <p:cNvPr id="1461" name="background source"/>
            <p:cNvSpPr txBox="1"/>
            <p:nvPr/>
          </p:nvSpPr>
          <p:spPr>
            <a:xfrm>
              <a:off x="3418640" y="5329689"/>
              <a:ext cx="311871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433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background source</a:t>
              </a:r>
            </a:p>
          </p:txBody>
        </p:sp>
      </p:grpSp>
      <p:sp>
        <p:nvSpPr>
          <p:cNvPr id="1463" name="3"/>
          <p:cNvSpPr txBox="1"/>
          <p:nvPr/>
        </p:nvSpPr>
        <p:spPr>
          <a:xfrm>
            <a:off x="21177" y="-11602"/>
            <a:ext cx="105003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464" name="2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661458" y="723899"/>
            <a:ext cx="299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dipole anisotropy component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dipole anisotropy component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a local source</a:t>
            </a:r>
          </a:p>
        </p:txBody>
      </p:sp>
      <p:grpSp>
        <p:nvGrpSpPr>
          <p:cNvPr id="1470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467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468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9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471" name="Slide Number"/>
          <p:cNvSpPr txBox="1"/>
          <p:nvPr>
            <p:ph type="sldNum" sz="quarter" idx="2"/>
          </p:nvPr>
        </p:nvSpPr>
        <p:spPr>
          <a:xfrm>
            <a:off x="23738590" y="13233866"/>
            <a:ext cx="582550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474" name="Group"/>
          <p:cNvGrpSpPr/>
          <p:nvPr/>
        </p:nvGrpSpPr>
        <p:grpSpPr>
          <a:xfrm>
            <a:off x="183891" y="2003361"/>
            <a:ext cx="6155760" cy="6981758"/>
            <a:chOff x="0" y="0"/>
            <a:chExt cx="6155759" cy="6981756"/>
          </a:xfrm>
        </p:grpSpPr>
        <p:pic>
          <p:nvPicPr>
            <p:cNvPr id="1472" name="IC86_Dipole (1).png" descr="IC86_Dipole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55760" cy="6981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73" name="equatorial component of the dipole"/>
            <p:cNvSpPr txBox="1"/>
            <p:nvPr/>
          </p:nvSpPr>
          <p:spPr>
            <a:xfrm>
              <a:off x="513495" y="3787961"/>
              <a:ext cx="4773169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equatorial component of the dipole</a:t>
              </a:r>
            </a:p>
          </p:txBody>
        </p:sp>
      </p:grpSp>
      <p:sp>
        <p:nvSpPr>
          <p:cNvPr id="1475" name="anisotropic diffusion…"/>
          <p:cNvSpPr txBox="1"/>
          <p:nvPr/>
        </p:nvSpPr>
        <p:spPr>
          <a:xfrm>
            <a:off x="6580319" y="4302060"/>
            <a:ext cx="4109223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anisotropic diffusion</a:t>
            </a:r>
          </a:p>
          <a:p>
            <a:pPr algn="r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diffusion coefficient lower in inner halo </a:t>
            </a:r>
          </a:p>
        </p:txBody>
      </p:sp>
      <p:sp>
        <p:nvSpPr>
          <p:cNvPr id="1476" name="4"/>
          <p:cNvSpPr txBox="1"/>
          <p:nvPr/>
        </p:nvSpPr>
        <p:spPr>
          <a:xfrm>
            <a:off x="-53499" y="-11602"/>
            <a:ext cx="1199389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1477" name="Li+ (2024)"/>
          <p:cNvSpPr txBox="1"/>
          <p:nvPr/>
        </p:nvSpPr>
        <p:spPr>
          <a:xfrm>
            <a:off x="21575015" y="1702871"/>
            <a:ext cx="139242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Li+ (2024)</a:t>
            </a:r>
          </a:p>
        </p:txBody>
      </p:sp>
      <p:pic>
        <p:nvPicPr>
          <p:cNvPr id="1478" name="Screenshot 2025-03-16 at 16.54.08.png" descr="Screenshot 2025-03-16 at 16.54.0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30209" y="2077555"/>
            <a:ext cx="12065001" cy="5632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9" name="Screenshot 2025-03-16 at 16.54.24.png" descr="Screenshot 2025-03-16 at 16.54.2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19613" y="7655269"/>
            <a:ext cx="12063992" cy="5403179"/>
          </a:xfrm>
          <a:prstGeom prst="rect">
            <a:avLst/>
          </a:prstGeom>
          <a:ln w="12700">
            <a:miter lim="400000"/>
          </a:ln>
        </p:spPr>
      </p:pic>
      <p:sp>
        <p:nvSpPr>
          <p:cNvPr id="1480" name="2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23661458" y="723899"/>
            <a:ext cx="299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481" name="Geminga…"/>
          <p:cNvSpPr txBox="1"/>
          <p:nvPr/>
        </p:nvSpPr>
        <p:spPr>
          <a:xfrm>
            <a:off x="1306029" y="9447400"/>
            <a:ext cx="8754232" cy="320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30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Geminga</a:t>
            </a:r>
          </a:p>
          <a:p>
            <a:pPr algn="r">
              <a:lnSpc>
                <a:spcPct val="140000"/>
              </a:lnSpc>
              <a:defRPr sz="3000">
                <a:latin typeface="Montserrat Black"/>
                <a:ea typeface="Montserrat Black"/>
                <a:cs typeface="Montserrat Black"/>
                <a:sym typeface="Montserrat Black"/>
              </a:defRPr>
            </a:pPr>
          </a:p>
          <a:p>
            <a:pPr algn="r">
              <a:lnSpc>
                <a:spcPct val="140000"/>
              </a:lnSpc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local source to determine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spectral anomaly</a:t>
            </a:r>
            <a:r>
              <a:t> and counterbalance galactic anisotropy below 100 TeV energy scale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Screenshot 2025-03-12 at 15.03.20.png" descr="Screenshot 2025-03-12 at 15.0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779" y="2062018"/>
            <a:ext cx="8414547" cy="4686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4" name="medium/small-scale anisotropy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medium/small-scale anisotropy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fingerprint of local turbulence</a:t>
            </a:r>
          </a:p>
        </p:txBody>
      </p:sp>
      <p:grpSp>
        <p:nvGrpSpPr>
          <p:cNvPr id="1488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485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486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7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489" name="Slide Number"/>
          <p:cNvSpPr txBox="1"/>
          <p:nvPr>
            <p:ph type="sldNum" sz="quarter" idx="2"/>
          </p:nvPr>
        </p:nvSpPr>
        <p:spPr>
          <a:xfrm>
            <a:off x="23712111" y="13233866"/>
            <a:ext cx="635509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90" name="Kuhlen, Phan, Mertsch (2022)"/>
          <p:cNvSpPr txBox="1"/>
          <p:nvPr/>
        </p:nvSpPr>
        <p:spPr>
          <a:xfrm>
            <a:off x="3512100" y="1778035"/>
            <a:ext cx="399034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Kuhlen, Phan, Mertsch (2022)</a:t>
            </a:r>
          </a:p>
        </p:txBody>
      </p:sp>
      <p:sp>
        <p:nvSpPr>
          <p:cNvPr id="1491" name="uniform plasma convection gives rise to the Compton-Getting  effect…"/>
          <p:cNvSpPr txBox="1"/>
          <p:nvPr/>
        </p:nvSpPr>
        <p:spPr>
          <a:xfrm>
            <a:off x="10232134" y="7231305"/>
            <a:ext cx="6924650" cy="552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uniform plasma convection</a:t>
            </a:r>
            <a:r>
              <a:t> gives rise to the Compton-Getting  effect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turbulent plasma convection</a:t>
            </a:r>
            <a:r>
              <a:t> generates perturbations  at various angular scales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"</a:t>
            </a: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With the idea that particle distributional fluctuations can be related to fluid local nonuniformity, we have demonstrated that</a:t>
            </a:r>
            <a:endParaRPr i="1"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 algn="r">
              <a:lnSpc>
                <a:spcPct val="140000"/>
              </a:lnSpc>
              <a:defRPr sz="20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turbulent convection may give rise to remarkable small-scale anisotropies of the distribution.</a:t>
            </a:r>
            <a:r>
              <a:t>"</a:t>
            </a:r>
          </a:p>
        </p:txBody>
      </p:sp>
      <p:sp>
        <p:nvSpPr>
          <p:cNvPr id="1492" name="2"/>
          <p:cNvSpPr txBox="1"/>
          <p:nvPr/>
        </p:nvSpPr>
        <p:spPr>
          <a:xfrm>
            <a:off x="25749" y="-11602"/>
            <a:ext cx="1040893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493" name="long-baseline numerical calculation in synthetic turbulence…"/>
          <p:cNvSpPr txBox="1"/>
          <p:nvPr/>
        </p:nvSpPr>
        <p:spPr>
          <a:xfrm>
            <a:off x="1329622" y="7310613"/>
            <a:ext cx="6505477" cy="3655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long-baseline numerical calculation in </a:t>
            </a:r>
            <a:r>
              <a:rPr i="1">
                <a:latin typeface="Montserrat Regular"/>
                <a:ea typeface="Montserrat Regular"/>
                <a:cs typeface="Montserrat Regular"/>
                <a:sym typeface="Montserrat Regular"/>
              </a:rPr>
              <a:t>synthetic turbulence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angular power spectrum from </a:t>
            </a:r>
            <a:r>
              <a:rPr sz="2200"/>
              <a:t>"correlations of particles experiencing the same turbulent magnetic field."</a:t>
            </a:r>
          </a:p>
        </p:txBody>
      </p:sp>
      <p:pic>
        <p:nvPicPr>
          <p:cNvPr id="1494" name="Screenshot 2025-03-12 at 15.28.20.png" descr="Screenshot 2025-03-12 at 15.28.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28720" y="2043659"/>
            <a:ext cx="6924650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5" name="Screenshot 2025-03-12 at 15.35.16.png" descr="Screenshot 2025-03-12 at 15.35.1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53568" y="2043659"/>
            <a:ext cx="6924650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6" name="Zhang &amp; Liu (2024)"/>
          <p:cNvSpPr txBox="1"/>
          <p:nvPr/>
        </p:nvSpPr>
        <p:spPr>
          <a:xfrm>
            <a:off x="20525711" y="1727235"/>
            <a:ext cx="2600961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Zhang &amp; Liu (2024)</a:t>
            </a:r>
          </a:p>
        </p:txBody>
      </p:sp>
      <p:pic>
        <p:nvPicPr>
          <p:cNvPr id="1497" name="IC86_powerspec_vs_energy.png" descr="IC86_powerspec_vs_energy.png"/>
          <p:cNvPicPr>
            <a:picLocks noChangeAspect="1"/>
          </p:cNvPicPr>
          <p:nvPr/>
        </p:nvPicPr>
        <p:blipFill>
          <a:blip r:embed="rId6">
            <a:extLst/>
          </a:blip>
          <a:srcRect l="1891" t="9210" r="8435" b="0"/>
          <a:stretch>
            <a:fillRect/>
          </a:stretch>
        </p:blipFill>
        <p:spPr>
          <a:xfrm>
            <a:off x="17563105" y="7128524"/>
            <a:ext cx="6505617" cy="3293276"/>
          </a:xfrm>
          <a:prstGeom prst="rect">
            <a:avLst/>
          </a:prstGeom>
          <a:ln w="12700">
            <a:miter lim="400000"/>
          </a:ln>
        </p:spPr>
      </p:pic>
      <p:sp>
        <p:nvSpPr>
          <p:cNvPr id="1498" name="IceCube…"/>
          <p:cNvSpPr txBox="1"/>
          <p:nvPr/>
        </p:nvSpPr>
        <p:spPr>
          <a:xfrm>
            <a:off x="21582193" y="10651598"/>
            <a:ext cx="244424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r">
              <a:defRPr sz="2000"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7" invalidUrl="" action="" tgtFrame="" tooltip="" history="1" highlightClick="0" endSnd="0"/>
              </a:rPr>
              <a:t>ApJ 981 182 (2025)</a:t>
            </a:r>
          </a:p>
        </p:txBody>
      </p:sp>
      <p:sp>
        <p:nvSpPr>
          <p:cNvPr id="1499" name="1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3690414" y="723899"/>
            <a:ext cx="2417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501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02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03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505" name="Slide Number"/>
          <p:cNvSpPr txBox="1"/>
          <p:nvPr>
            <p:ph type="sldNum" sz="quarter" idx="2"/>
          </p:nvPr>
        </p:nvSpPr>
        <p:spPr>
          <a:xfrm>
            <a:off x="23771547" y="13233866"/>
            <a:ext cx="516637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06" name="3"/>
          <p:cNvSpPr txBox="1"/>
          <p:nvPr/>
        </p:nvSpPr>
        <p:spPr>
          <a:xfrm>
            <a:off x="21177" y="-19050"/>
            <a:ext cx="105003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1507" name="Schermata 2019-05-06 alle 9.18.58 AM.png" descr="Schermata 2019-05-06 alle 9.18.58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82167" y="2230702"/>
            <a:ext cx="13004801" cy="5592974"/>
          </a:xfrm>
          <a:prstGeom prst="rect">
            <a:avLst/>
          </a:prstGeom>
          <a:ln w="12700">
            <a:miter lim="400000"/>
          </a:ln>
        </p:spPr>
      </p:pic>
      <p:sp>
        <p:nvSpPr>
          <p:cNvPr id="1508" name="Giacinti &amp; Kirk (2017)"/>
          <p:cNvSpPr txBox="1"/>
          <p:nvPr/>
        </p:nvSpPr>
        <p:spPr>
          <a:xfrm>
            <a:off x="20257815" y="1763051"/>
            <a:ext cx="28313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Giacinti &amp; Kirk (2017)</a:t>
            </a:r>
          </a:p>
        </p:txBody>
      </p:sp>
      <p:sp>
        <p:nvSpPr>
          <p:cNvPr id="1509" name="IceTop (2014)"/>
          <p:cNvSpPr txBox="1"/>
          <p:nvPr/>
        </p:nvSpPr>
        <p:spPr>
          <a:xfrm>
            <a:off x="21620718" y="5138826"/>
            <a:ext cx="147513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IceTop (2014)</a:t>
            </a:r>
          </a:p>
        </p:txBody>
      </p:sp>
      <p:sp>
        <p:nvSpPr>
          <p:cNvPr id="1510" name="propagation effects on anisotropic spectrum of  Goldreich-Sridhar type Alfvén waves…"/>
          <p:cNvSpPr txBox="1"/>
          <p:nvPr/>
        </p:nvSpPr>
        <p:spPr>
          <a:xfrm>
            <a:off x="1262401" y="2653601"/>
            <a:ext cx="8616402" cy="505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propagation effects on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anisotropic</a:t>
            </a:r>
            <a:r>
              <a:t> spectrum of  Goldreich-Sridhar type Alfvén waves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isotropic</a:t>
            </a:r>
            <a:r>
              <a:t> distribution of fast magnetosonic modes with a power spectrum compatible with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Cho &amp; Lazarian (2002) </a:t>
            </a: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algn="r">
              <a:lnSpc>
                <a:spcPct val="140000"/>
              </a:lnSpc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isotropic diffusion (in QLT) generates a dipole anisotropy and cannot explain observations</a:t>
            </a:r>
          </a:p>
        </p:txBody>
      </p:sp>
      <p:sp>
        <p:nvSpPr>
          <p:cNvPr id="1511" name="400 TeV"/>
          <p:cNvSpPr txBox="1"/>
          <p:nvPr/>
        </p:nvSpPr>
        <p:spPr>
          <a:xfrm>
            <a:off x="15359735" y="2989953"/>
            <a:ext cx="115773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400 TeV</a:t>
            </a:r>
          </a:p>
        </p:txBody>
      </p:sp>
      <p:sp>
        <p:nvSpPr>
          <p:cNvPr id="1512" name="2 PeV"/>
          <p:cNvSpPr txBox="1"/>
          <p:nvPr/>
        </p:nvSpPr>
        <p:spPr>
          <a:xfrm>
            <a:off x="15359735" y="5836139"/>
            <a:ext cx="83997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2 PeV</a:t>
            </a:r>
          </a:p>
        </p:txBody>
      </p:sp>
      <p:sp>
        <p:nvSpPr>
          <p:cNvPr id="1513" name="IceTop (2014)"/>
          <p:cNvSpPr txBox="1"/>
          <p:nvPr/>
        </p:nvSpPr>
        <p:spPr>
          <a:xfrm>
            <a:off x="20069010" y="2319602"/>
            <a:ext cx="147513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6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IceTop (2014)</a:t>
            </a:r>
          </a:p>
        </p:txBody>
      </p:sp>
      <p:sp>
        <p:nvSpPr>
          <p:cNvPr id="1514" name="medium-scale anisotropy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medium-scale anisotropy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fingerprint of local turbulence</a:t>
            </a:r>
          </a:p>
        </p:txBody>
      </p:sp>
      <p:sp>
        <p:nvSpPr>
          <p:cNvPr id="1515" name="1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23690414" y="723899"/>
            <a:ext cx="2417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osmic-ray detection"/>
          <p:cNvSpPr txBox="1"/>
          <p:nvPr>
            <p:ph type="title"/>
          </p:nvPr>
        </p:nvSpPr>
        <p:spPr>
          <a:xfrm>
            <a:off x="1196730" y="5080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 detection</a:t>
            </a:r>
          </a:p>
        </p:txBody>
      </p:sp>
      <p:grpSp>
        <p:nvGrpSpPr>
          <p:cNvPr id="279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276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77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280" name="Slide Number"/>
          <p:cNvSpPr txBox="1"/>
          <p:nvPr>
            <p:ph type="sldNum" sz="quarter" idx="2"/>
          </p:nvPr>
        </p:nvSpPr>
        <p:spPr>
          <a:xfrm>
            <a:off x="23836698" y="13233866"/>
            <a:ext cx="38633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09" name="Group"/>
          <p:cNvGrpSpPr/>
          <p:nvPr/>
        </p:nvGrpSpPr>
        <p:grpSpPr>
          <a:xfrm>
            <a:off x="76241" y="2094356"/>
            <a:ext cx="24530888" cy="11209820"/>
            <a:chOff x="12699" y="0"/>
            <a:chExt cx="24530886" cy="11209820"/>
          </a:xfrm>
        </p:grpSpPr>
        <p:pic>
          <p:nvPicPr>
            <p:cNvPr id="281" name="filmato-incollato.png" descr="filmato-incollato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551971" y="6496225"/>
              <a:ext cx="6222407" cy="4713596"/>
            </a:xfrm>
            <a:prstGeom prst="rect">
              <a:avLst/>
            </a:prstGeom>
            <a:effectLst/>
          </p:spPr>
        </p:pic>
        <p:pic>
          <p:nvPicPr>
            <p:cNvPr id="282" name="Screenshot 2025-03-01 alle 17.17.26.png" descr="Screenshot 2025-03-01 alle 17.17.26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" y="2394454"/>
              <a:ext cx="5054601" cy="8642638"/>
            </a:xfrm>
            <a:prstGeom prst="rect">
              <a:avLst/>
            </a:prstGeom>
            <a:effectLst/>
          </p:spPr>
        </p:pic>
        <p:grpSp>
          <p:nvGrpSpPr>
            <p:cNvPr id="287" name="Group"/>
            <p:cNvGrpSpPr/>
            <p:nvPr/>
          </p:nvGrpSpPr>
          <p:grpSpPr>
            <a:xfrm>
              <a:off x="20856150" y="2121131"/>
              <a:ext cx="3687437" cy="4896436"/>
              <a:chOff x="0" y="0"/>
              <a:chExt cx="3687436" cy="4896435"/>
            </a:xfrm>
          </p:grpSpPr>
          <p:pic>
            <p:nvPicPr>
              <p:cNvPr id="283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04" t="14802" r="44801" b="0"/>
              <a:stretch>
                <a:fillRect/>
              </a:stretch>
            </p:blipFill>
            <p:spPr>
              <a:xfrm>
                <a:off x="121662" y="54441"/>
                <a:ext cx="3231004" cy="48419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4" name="Rectangle"/>
              <p:cNvSpPr/>
              <p:nvPr/>
            </p:nvSpPr>
            <p:spPr>
              <a:xfrm>
                <a:off x="2396050" y="0"/>
                <a:ext cx="1093434" cy="6738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285" name="Rectangle"/>
              <p:cNvSpPr/>
              <p:nvPr/>
            </p:nvSpPr>
            <p:spPr>
              <a:xfrm>
                <a:off x="2594003" y="774500"/>
                <a:ext cx="1093434" cy="67381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286" name="Rectangle"/>
              <p:cNvSpPr/>
              <p:nvPr/>
            </p:nvSpPr>
            <p:spPr>
              <a:xfrm>
                <a:off x="0" y="2352715"/>
                <a:ext cx="526876" cy="67381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pic>
          <p:nvPicPr>
            <p:cNvPr id="288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275587" y="615310"/>
              <a:ext cx="10692934" cy="10266232"/>
            </a:xfrm>
            <a:prstGeom prst="rect">
              <a:avLst/>
            </a:prstGeom>
            <a:effectLst/>
          </p:spPr>
        </p:pic>
        <p:pic>
          <p:nvPicPr>
            <p:cNvPr id="289" name="Screen Shot 2014-01-06 at 5.36.38 PM.png" descr="Screen Shot 2014-01-06 at 5.36.38 PM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00" y="646555"/>
              <a:ext cx="5054601" cy="4797590"/>
            </a:xfrm>
            <a:prstGeom prst="rect">
              <a:avLst/>
            </a:prstGeom>
            <a:effectLst/>
          </p:spPr>
        </p:pic>
        <p:pic>
          <p:nvPicPr>
            <p:cNvPr id="290" name="cosmicRay_moreSky-01-small.jpg" descr="cosmicRay_moreSky-01-small.jpg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176807" y="597047"/>
              <a:ext cx="5054601" cy="4514341"/>
            </a:xfrm>
            <a:prstGeom prst="rect">
              <a:avLst/>
            </a:prstGeom>
            <a:effectLst/>
          </p:spPr>
        </p:pic>
        <p:sp>
          <p:nvSpPr>
            <p:cNvPr id="291" name="accelerator (?)"/>
            <p:cNvSpPr txBox="1"/>
            <p:nvPr/>
          </p:nvSpPr>
          <p:spPr>
            <a:xfrm>
              <a:off x="1085913" y="7363"/>
              <a:ext cx="290817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accelerator (?)</a:t>
              </a:r>
            </a:p>
          </p:txBody>
        </p:sp>
        <p:sp>
          <p:nvSpPr>
            <p:cNvPr id="292" name="propagation"/>
            <p:cNvSpPr txBox="1"/>
            <p:nvPr/>
          </p:nvSpPr>
          <p:spPr>
            <a:xfrm>
              <a:off x="5936978" y="7107015"/>
              <a:ext cx="3353309" cy="723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defRPr sz="4000">
                  <a:solidFill>
                    <a:srgbClr val="FFFFFF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propagation</a:t>
              </a:r>
            </a:p>
          </p:txBody>
        </p:sp>
        <p:sp>
          <p:nvSpPr>
            <p:cNvPr id="293" name="interstellar medium magnetic fields (?)"/>
            <p:cNvSpPr txBox="1"/>
            <p:nvPr/>
          </p:nvSpPr>
          <p:spPr>
            <a:xfrm>
              <a:off x="6608261" y="0"/>
              <a:ext cx="8027584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interstellar medium magnetic fields (?)</a:t>
              </a:r>
            </a:p>
          </p:txBody>
        </p:sp>
        <p:sp>
          <p:nvSpPr>
            <p:cNvPr id="294" name="Earth atmosphere dynamic target"/>
            <p:cNvSpPr txBox="1"/>
            <p:nvPr/>
          </p:nvSpPr>
          <p:spPr>
            <a:xfrm>
              <a:off x="16176806" y="17748"/>
              <a:ext cx="6918086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lvl1pPr>
            </a:lstStyle>
            <a:p>
              <a:pPr/>
              <a:r>
                <a:t>Earth atmosphere dynamic target</a:t>
              </a:r>
            </a:p>
          </p:txBody>
        </p:sp>
        <p:sp>
          <p:nvSpPr>
            <p:cNvPr id="295" name="nuclear &amp; hadronic…"/>
            <p:cNvSpPr txBox="1"/>
            <p:nvPr/>
          </p:nvSpPr>
          <p:spPr>
            <a:xfrm>
              <a:off x="17052813" y="5283106"/>
              <a:ext cx="3816478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r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nuclear &amp; hadronic</a:t>
              </a:r>
            </a:p>
            <a:p>
              <a:pPr algn="r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processes</a:t>
              </a:r>
            </a:p>
          </p:txBody>
        </p:sp>
        <p:sp>
          <p:nvSpPr>
            <p:cNvPr id="296" name="Line"/>
            <p:cNvSpPr/>
            <p:nvPr/>
          </p:nvSpPr>
          <p:spPr>
            <a:xfrm>
              <a:off x="2997531" y="704625"/>
              <a:ext cx="14049253" cy="5567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93"/>
                  </a:moveTo>
                  <a:lnTo>
                    <a:pt x="448" y="9351"/>
                  </a:lnTo>
                  <a:lnTo>
                    <a:pt x="929" y="9234"/>
                  </a:lnTo>
                  <a:lnTo>
                    <a:pt x="1464" y="8965"/>
                  </a:lnTo>
                  <a:lnTo>
                    <a:pt x="1856" y="8731"/>
                  </a:lnTo>
                  <a:lnTo>
                    <a:pt x="2378" y="8132"/>
                  </a:lnTo>
                  <a:lnTo>
                    <a:pt x="2870" y="7553"/>
                  </a:lnTo>
                  <a:lnTo>
                    <a:pt x="3366" y="6828"/>
                  </a:lnTo>
                  <a:lnTo>
                    <a:pt x="3654" y="6201"/>
                  </a:lnTo>
                  <a:lnTo>
                    <a:pt x="3990" y="5688"/>
                  </a:lnTo>
                  <a:lnTo>
                    <a:pt x="4442" y="4855"/>
                  </a:lnTo>
                  <a:lnTo>
                    <a:pt x="4839" y="4954"/>
                  </a:lnTo>
                  <a:lnTo>
                    <a:pt x="5460" y="5348"/>
                  </a:lnTo>
                  <a:lnTo>
                    <a:pt x="5572" y="7009"/>
                  </a:lnTo>
                  <a:lnTo>
                    <a:pt x="5591" y="8557"/>
                  </a:lnTo>
                  <a:lnTo>
                    <a:pt x="5758" y="10099"/>
                  </a:lnTo>
                  <a:lnTo>
                    <a:pt x="6056" y="10855"/>
                  </a:lnTo>
                  <a:lnTo>
                    <a:pt x="6589" y="11302"/>
                  </a:lnTo>
                  <a:lnTo>
                    <a:pt x="6980" y="11211"/>
                  </a:lnTo>
                  <a:lnTo>
                    <a:pt x="7775" y="10234"/>
                  </a:lnTo>
                  <a:lnTo>
                    <a:pt x="8377" y="9230"/>
                  </a:lnTo>
                  <a:lnTo>
                    <a:pt x="9008" y="9230"/>
                  </a:lnTo>
                  <a:lnTo>
                    <a:pt x="9695" y="8175"/>
                  </a:lnTo>
                  <a:lnTo>
                    <a:pt x="9865" y="7354"/>
                  </a:lnTo>
                  <a:lnTo>
                    <a:pt x="10160" y="6660"/>
                  </a:lnTo>
                  <a:lnTo>
                    <a:pt x="10756" y="6926"/>
                  </a:lnTo>
                  <a:lnTo>
                    <a:pt x="11107" y="7744"/>
                  </a:lnTo>
                  <a:lnTo>
                    <a:pt x="11292" y="9286"/>
                  </a:lnTo>
                  <a:lnTo>
                    <a:pt x="11292" y="10675"/>
                  </a:lnTo>
                  <a:lnTo>
                    <a:pt x="11210" y="12316"/>
                  </a:lnTo>
                  <a:lnTo>
                    <a:pt x="11040" y="13494"/>
                  </a:lnTo>
                  <a:lnTo>
                    <a:pt x="10762" y="14183"/>
                  </a:lnTo>
                  <a:lnTo>
                    <a:pt x="10305" y="14674"/>
                  </a:lnTo>
                  <a:lnTo>
                    <a:pt x="9925" y="15533"/>
                  </a:lnTo>
                  <a:lnTo>
                    <a:pt x="9681" y="16740"/>
                  </a:lnTo>
                  <a:lnTo>
                    <a:pt x="9643" y="18611"/>
                  </a:lnTo>
                  <a:lnTo>
                    <a:pt x="9376" y="19461"/>
                  </a:lnTo>
                  <a:lnTo>
                    <a:pt x="8999" y="19922"/>
                  </a:lnTo>
                  <a:lnTo>
                    <a:pt x="8440" y="20161"/>
                  </a:lnTo>
                  <a:lnTo>
                    <a:pt x="7966" y="19439"/>
                  </a:lnTo>
                  <a:lnTo>
                    <a:pt x="7618" y="18108"/>
                  </a:lnTo>
                  <a:lnTo>
                    <a:pt x="7618" y="16411"/>
                  </a:lnTo>
                  <a:lnTo>
                    <a:pt x="7934" y="15259"/>
                  </a:lnTo>
                  <a:lnTo>
                    <a:pt x="8465" y="14773"/>
                  </a:lnTo>
                  <a:lnTo>
                    <a:pt x="9040" y="14273"/>
                  </a:lnTo>
                  <a:lnTo>
                    <a:pt x="9569" y="14089"/>
                  </a:lnTo>
                  <a:lnTo>
                    <a:pt x="9881" y="13603"/>
                  </a:lnTo>
                  <a:lnTo>
                    <a:pt x="10130" y="12636"/>
                  </a:lnTo>
                  <a:lnTo>
                    <a:pt x="10470" y="11868"/>
                  </a:lnTo>
                  <a:lnTo>
                    <a:pt x="10821" y="11242"/>
                  </a:lnTo>
                  <a:lnTo>
                    <a:pt x="11663" y="10569"/>
                  </a:lnTo>
                  <a:lnTo>
                    <a:pt x="12242" y="10569"/>
                  </a:lnTo>
                  <a:lnTo>
                    <a:pt x="12730" y="11068"/>
                  </a:lnTo>
                  <a:lnTo>
                    <a:pt x="13123" y="12490"/>
                  </a:lnTo>
                  <a:lnTo>
                    <a:pt x="13282" y="13671"/>
                  </a:lnTo>
                  <a:lnTo>
                    <a:pt x="13621" y="15604"/>
                  </a:lnTo>
                  <a:lnTo>
                    <a:pt x="13640" y="17276"/>
                  </a:lnTo>
                  <a:lnTo>
                    <a:pt x="13669" y="18890"/>
                  </a:lnTo>
                  <a:lnTo>
                    <a:pt x="13782" y="20010"/>
                  </a:lnTo>
                  <a:lnTo>
                    <a:pt x="14211" y="21007"/>
                  </a:lnTo>
                  <a:lnTo>
                    <a:pt x="14637" y="21600"/>
                  </a:lnTo>
                  <a:lnTo>
                    <a:pt x="15032" y="21499"/>
                  </a:lnTo>
                  <a:lnTo>
                    <a:pt x="15518" y="20711"/>
                  </a:lnTo>
                  <a:lnTo>
                    <a:pt x="15633" y="18928"/>
                  </a:lnTo>
                  <a:lnTo>
                    <a:pt x="15476" y="17335"/>
                  </a:lnTo>
                  <a:lnTo>
                    <a:pt x="15082" y="16203"/>
                  </a:lnTo>
                  <a:lnTo>
                    <a:pt x="14646" y="15284"/>
                  </a:lnTo>
                  <a:lnTo>
                    <a:pt x="14433" y="14134"/>
                  </a:lnTo>
                  <a:lnTo>
                    <a:pt x="14587" y="13267"/>
                  </a:lnTo>
                  <a:lnTo>
                    <a:pt x="14850" y="11902"/>
                  </a:lnTo>
                  <a:lnTo>
                    <a:pt x="15329" y="11257"/>
                  </a:lnTo>
                  <a:lnTo>
                    <a:pt x="15810" y="11425"/>
                  </a:lnTo>
                  <a:lnTo>
                    <a:pt x="16443" y="12176"/>
                  </a:lnTo>
                  <a:lnTo>
                    <a:pt x="16977" y="11946"/>
                  </a:lnTo>
                  <a:lnTo>
                    <a:pt x="17219" y="11223"/>
                  </a:lnTo>
                  <a:lnTo>
                    <a:pt x="17352" y="9413"/>
                  </a:lnTo>
                  <a:lnTo>
                    <a:pt x="17285" y="8193"/>
                  </a:lnTo>
                  <a:lnTo>
                    <a:pt x="17133" y="6817"/>
                  </a:lnTo>
                  <a:lnTo>
                    <a:pt x="16872" y="5497"/>
                  </a:lnTo>
                  <a:lnTo>
                    <a:pt x="16491" y="4801"/>
                  </a:lnTo>
                  <a:lnTo>
                    <a:pt x="16350" y="3329"/>
                  </a:lnTo>
                  <a:lnTo>
                    <a:pt x="16544" y="2228"/>
                  </a:lnTo>
                  <a:lnTo>
                    <a:pt x="16950" y="1562"/>
                  </a:lnTo>
                  <a:lnTo>
                    <a:pt x="17540" y="1300"/>
                  </a:lnTo>
                  <a:lnTo>
                    <a:pt x="18132" y="1111"/>
                  </a:lnTo>
                  <a:lnTo>
                    <a:pt x="18657" y="382"/>
                  </a:lnTo>
                  <a:lnTo>
                    <a:pt x="19109" y="18"/>
                  </a:lnTo>
                  <a:lnTo>
                    <a:pt x="19671" y="0"/>
                  </a:lnTo>
                  <a:lnTo>
                    <a:pt x="20458" y="416"/>
                  </a:lnTo>
                  <a:lnTo>
                    <a:pt x="21092" y="1046"/>
                  </a:lnTo>
                  <a:lnTo>
                    <a:pt x="21600" y="1886"/>
                  </a:lnTo>
                </a:path>
              </a:pathLst>
            </a:custGeom>
            <a:noFill/>
            <a:ln w="1016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297" name="filmato-incollato.png" descr="filmato-incollato.png"/>
            <p:cNvPicPr>
              <a:picLocks noChangeAspect="0"/>
            </p:cNvPicPr>
            <p:nvPr/>
          </p:nvPicPr>
          <p:blipFill>
            <a:blip r:embed="rId9">
              <a:alphaModFix amt="70323"/>
              <a:extLst/>
            </a:blip>
            <a:stretch>
              <a:fillRect/>
            </a:stretch>
          </p:blipFill>
          <p:spPr>
            <a:xfrm>
              <a:off x="11708969" y="6591305"/>
              <a:ext cx="4103772" cy="4185564"/>
            </a:xfrm>
            <a:prstGeom prst="rect">
              <a:avLst/>
            </a:prstGeom>
            <a:effectLst/>
          </p:spPr>
        </p:pic>
        <p:sp>
          <p:nvSpPr>
            <p:cNvPr id="298" name="Glennys R. Farrar"/>
            <p:cNvSpPr txBox="1"/>
            <p:nvPr/>
          </p:nvSpPr>
          <p:spPr>
            <a:xfrm>
              <a:off x="13623131" y="10341705"/>
              <a:ext cx="2046428" cy="3810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825500">
                <a:defRPr sz="180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pPr/>
              <a:r>
                <a:t>Glennys R. Farrar</a:t>
              </a:r>
            </a:p>
          </p:txBody>
        </p:sp>
        <p:pic>
          <p:nvPicPr>
            <p:cNvPr id="299" name="Line Line" descr="Line Line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965703">
              <a:off x="37530" y="4797482"/>
              <a:ext cx="4076967" cy="177801"/>
            </a:xfrm>
            <a:prstGeom prst="rect">
              <a:avLst/>
            </a:prstGeom>
            <a:effectLst/>
          </p:spPr>
        </p:pic>
        <p:sp>
          <p:nvSpPr>
            <p:cNvPr id="301" name="Line"/>
            <p:cNvSpPr/>
            <p:nvPr/>
          </p:nvSpPr>
          <p:spPr>
            <a:xfrm flipH="1" flipV="1">
              <a:off x="2506669" y="2984959"/>
              <a:ext cx="416782" cy="6860830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02" name="𝛾"/>
            <p:cNvSpPr txBox="1"/>
            <p:nvPr/>
          </p:nvSpPr>
          <p:spPr>
            <a:xfrm>
              <a:off x="1131648" y="5316626"/>
              <a:ext cx="495301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𝛾</a:t>
              </a:r>
            </a:p>
          </p:txBody>
        </p:sp>
        <p:sp>
          <p:nvSpPr>
            <p:cNvPr id="303" name="ν"/>
            <p:cNvSpPr txBox="1"/>
            <p:nvPr/>
          </p:nvSpPr>
          <p:spPr>
            <a:xfrm>
              <a:off x="2280920" y="8591596"/>
              <a:ext cx="518161" cy="10192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6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ν</a:t>
              </a:r>
            </a:p>
          </p:txBody>
        </p:sp>
        <p:sp>
          <p:nvSpPr>
            <p:cNvPr id="304" name="Line"/>
            <p:cNvSpPr/>
            <p:nvPr/>
          </p:nvSpPr>
          <p:spPr>
            <a:xfrm flipH="1" flipV="1">
              <a:off x="2506669" y="2984960"/>
              <a:ext cx="961292" cy="7461628"/>
            </a:xfrm>
            <a:prstGeom prst="line">
              <a:avLst/>
            </a:prstGeom>
            <a:noFill/>
            <a:ln w="1016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305" name="Line Line" descr="Line Line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025358">
              <a:off x="1003593" y="4899941"/>
              <a:ext cx="4431469" cy="177801"/>
            </a:xfrm>
            <a:prstGeom prst="rect">
              <a:avLst/>
            </a:prstGeom>
            <a:effectLst/>
          </p:spPr>
        </p:pic>
        <p:sp>
          <p:nvSpPr>
            <p:cNvPr id="307" name="𝛾"/>
            <p:cNvSpPr txBox="1"/>
            <p:nvPr/>
          </p:nvSpPr>
          <p:spPr>
            <a:xfrm>
              <a:off x="3687928" y="5316626"/>
              <a:ext cx="495301" cy="8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𝛾</a:t>
              </a:r>
            </a:p>
          </p:txBody>
        </p:sp>
        <p:sp>
          <p:nvSpPr>
            <p:cNvPr id="308" name="ground-based…"/>
            <p:cNvSpPr txBox="1"/>
            <p:nvPr/>
          </p:nvSpPr>
          <p:spPr>
            <a:xfrm>
              <a:off x="16176805" y="6948265"/>
              <a:ext cx="2896363" cy="1041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r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ground-based</a:t>
              </a:r>
            </a:p>
            <a:p>
              <a:pPr algn="r" defTabSz="584200">
                <a:defRPr sz="3000">
                  <a:solidFill>
                    <a:srgbClr val="000000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detection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517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18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9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521" name="Slide Number"/>
          <p:cNvSpPr txBox="1"/>
          <p:nvPr>
            <p:ph type="sldNum" sz="quarter" idx="2"/>
          </p:nvPr>
        </p:nvSpPr>
        <p:spPr>
          <a:xfrm>
            <a:off x="23729446" y="13233866"/>
            <a:ext cx="60083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22" name="our magnetic backyard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our magnetic backyard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influence of the heliosphere</a:t>
            </a:r>
          </a:p>
        </p:txBody>
      </p:sp>
      <p:sp>
        <p:nvSpPr>
          <p:cNvPr id="1523" name="3"/>
          <p:cNvSpPr txBox="1"/>
          <p:nvPr/>
        </p:nvSpPr>
        <p:spPr>
          <a:xfrm>
            <a:off x="21177" y="-11602"/>
            <a:ext cx="105003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1524" name="Screen Shot 2016-09-22 at 6.37.00 AM.png" descr="Screen Shot 2016-09-22 at 6.37.00 AM.png"/>
          <p:cNvPicPr>
            <a:picLocks noChangeAspect="1"/>
          </p:cNvPicPr>
          <p:nvPr/>
        </p:nvPicPr>
        <p:blipFill>
          <a:blip r:embed="rId3">
            <a:extLst/>
          </a:blip>
          <a:srcRect l="2412" t="35141" r="51785" b="36300"/>
          <a:stretch>
            <a:fillRect/>
          </a:stretch>
        </p:blipFill>
        <p:spPr>
          <a:xfrm>
            <a:off x="1186794" y="2027328"/>
            <a:ext cx="7112001" cy="4454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Screen Shot 2017-05-26 at 6.14.47 AM.png" descr="Screen Shot 2017-05-26 at 6.14.47 AM.png"/>
          <p:cNvPicPr>
            <a:picLocks noChangeAspect="1"/>
          </p:cNvPicPr>
          <p:nvPr/>
        </p:nvPicPr>
        <p:blipFill>
          <a:blip r:embed="rId4">
            <a:extLst/>
          </a:blip>
          <a:srcRect l="0" t="0" r="51315" b="0"/>
          <a:stretch>
            <a:fillRect/>
          </a:stretch>
        </p:blipFill>
        <p:spPr>
          <a:xfrm>
            <a:off x="1186199" y="6962955"/>
            <a:ext cx="7113102" cy="5669006"/>
          </a:xfrm>
          <a:prstGeom prst="rect">
            <a:avLst/>
          </a:prstGeom>
          <a:ln w="12700">
            <a:miter lim="400000"/>
          </a:ln>
        </p:spPr>
      </p:pic>
      <p:sp>
        <p:nvSpPr>
          <p:cNvPr id="1526" name="forward propagation…"/>
          <p:cNvSpPr txBox="1"/>
          <p:nvPr>
            <p:ph type="body" sz="quarter" idx="1"/>
          </p:nvPr>
        </p:nvSpPr>
        <p:spPr>
          <a:xfrm>
            <a:off x="11420537" y="4103060"/>
            <a:ext cx="9933199" cy="6608303"/>
          </a:xfrm>
          <a:prstGeom prst="rect">
            <a:avLst/>
          </a:prstGeom>
        </p:spPr>
        <p:txBody>
          <a:bodyPr lIns="50800" tIns="50800" rIns="50800" bIns="50800" anchor="t">
            <a:noAutofit/>
          </a:bodyPr>
          <a:lstStyle/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forward propagation</a:t>
            </a: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injection @ 6000 AU - target @ 200 AU</a:t>
            </a: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takes into account pitch-angle ranges with trajectories </a:t>
            </a:r>
            <a:r>
              <a:rPr>
                <a:latin typeface="Montserrat SemiBold"/>
                <a:ea typeface="Montserrat SemiBold"/>
                <a:cs typeface="Montserrat SemiBold"/>
                <a:sym typeface="Montserrat SemiBold"/>
              </a:rPr>
              <a:t>bouncing back</a:t>
            </a:r>
            <a:r>
              <a:t> into space</a:t>
            </a: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uniform pitch-angle distribution </a:t>
            </a:r>
            <a:r>
              <a:rPr>
                <a:latin typeface="Montserrat SemiBold"/>
                <a:ea typeface="Montserrat SemiBold"/>
                <a:cs typeface="Montserrat SemiBold"/>
                <a:sym typeface="Montserrat SemiBold"/>
              </a:rPr>
              <a:t>redistributed</a:t>
            </a:r>
            <a:r>
              <a:t> into different angular components</a:t>
            </a: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particles injected in the region </a:t>
            </a:r>
            <a:r>
              <a:rPr>
                <a:latin typeface="Montserrat SemiBold"/>
                <a:ea typeface="Montserrat SemiBold"/>
                <a:cs typeface="Montserrat SemiBold"/>
                <a:sym typeface="Montserrat SemiBold"/>
              </a:rPr>
              <a:t>upstream of the ISM flow</a:t>
            </a:r>
            <a:r>
              <a:t>  back-scatter into the </a:t>
            </a:r>
            <a:r>
              <a:rPr>
                <a:latin typeface="Montserrat SemiBold"/>
                <a:ea typeface="Montserrat SemiBold"/>
                <a:cs typeface="Montserrat SemiBold"/>
                <a:sym typeface="Montserrat SemiBold"/>
              </a:rPr>
              <a:t>downstream</a:t>
            </a:r>
            <a:r>
              <a:t> region due to the </a:t>
            </a:r>
            <a:r>
              <a:rPr i="1">
                <a:latin typeface="Montserrat SemiBold"/>
                <a:ea typeface="Montserrat SemiBold"/>
                <a:cs typeface="Montserrat SemiBold"/>
                <a:sym typeface="Montserrat SemiBold"/>
              </a:rPr>
              <a:t>heliospheric magnetic bubble</a:t>
            </a:r>
          </a:p>
        </p:txBody>
      </p:sp>
      <p:sp>
        <p:nvSpPr>
          <p:cNvPr id="1527" name="López Barquero + PD+ (2017)"/>
          <p:cNvSpPr txBox="1"/>
          <p:nvPr/>
        </p:nvSpPr>
        <p:spPr>
          <a:xfrm>
            <a:off x="5411816" y="1747416"/>
            <a:ext cx="4323335" cy="40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     López Barquero + PD+ (2017)</a:t>
            </a:r>
          </a:p>
        </p:txBody>
      </p:sp>
      <p:sp>
        <p:nvSpPr>
          <p:cNvPr id="1528" name="2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23661458" y="723899"/>
            <a:ext cx="299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53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31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534" name="Slide Number"/>
          <p:cNvSpPr txBox="1"/>
          <p:nvPr>
            <p:ph type="sldNum" sz="quarter" idx="2"/>
          </p:nvPr>
        </p:nvSpPr>
        <p:spPr>
          <a:xfrm>
            <a:off x="23730018" y="13233866"/>
            <a:ext cx="59969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35" name="our magnetic backyard…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b"/>
          <a:lstStyle/>
          <a:p>
            <a:pPr defTabSz="262889">
              <a:defRPr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our magnetic backyard</a:t>
            </a:r>
          </a:p>
          <a:p>
            <a:pPr defTabSz="262889">
              <a:defRPr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influence of the heliosphere</a:t>
            </a:r>
          </a:p>
        </p:txBody>
      </p:sp>
      <p:pic>
        <p:nvPicPr>
          <p:cNvPr id="1536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2759" y="2134612"/>
            <a:ext cx="6747264" cy="6311901"/>
          </a:xfrm>
          <a:prstGeom prst="rect">
            <a:avLst/>
          </a:prstGeom>
        </p:spPr>
      </p:pic>
      <p:sp>
        <p:nvSpPr>
          <p:cNvPr id="1537" name="Schwadron, PD+ (2014)"/>
          <p:cNvSpPr txBox="1"/>
          <p:nvPr/>
        </p:nvSpPr>
        <p:spPr>
          <a:xfrm>
            <a:off x="19901371" y="1785710"/>
            <a:ext cx="31480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Schwadron, PD+ (2014)</a:t>
            </a:r>
          </a:p>
        </p:txBody>
      </p:sp>
      <p:sp>
        <p:nvSpPr>
          <p:cNvPr id="1538" name="4"/>
          <p:cNvSpPr txBox="1"/>
          <p:nvPr/>
        </p:nvSpPr>
        <p:spPr>
          <a:xfrm>
            <a:off x="-53499" y="-11602"/>
            <a:ext cx="1199389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4</a:t>
            </a:r>
          </a:p>
        </p:txBody>
      </p:sp>
      <p:pic>
        <p:nvPicPr>
          <p:cNvPr id="1539" name="Screenshot 2025-03-17 at 18.55.03.png" descr="Screenshot 2025-03-17 at 18.55.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2862" y="2585462"/>
            <a:ext cx="14891416" cy="6141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0" name="Screenshot 2025-03-17 at 18.57.07.png" descr="Screenshot 2025-03-17 at 18.57.0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46470" y="8932380"/>
            <a:ext cx="13284201" cy="4343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1" name="Triangle">
            <a:hlinkClick r:id="rId6" invalidUrl="" action="ppaction://hlinksldjump" tgtFrame="" tooltip="" history="1" highlightClick="0" endSnd="0"/>
          </p:cNvPr>
          <p:cNvSpPr/>
          <p:nvPr/>
        </p:nvSpPr>
        <p:spPr>
          <a:xfrm flipH="1" rot="16200000">
            <a:off x="23691868" y="829201"/>
            <a:ext cx="259298" cy="259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limited field of view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limited field of view</a:t>
            </a:r>
          </a:p>
        </p:txBody>
      </p:sp>
      <p:grpSp>
        <p:nvGrpSpPr>
          <p:cNvPr id="1547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544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45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6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548" name="Slide Number"/>
          <p:cNvSpPr txBox="1"/>
          <p:nvPr>
            <p:ph type="sldNum" sz="quarter" idx="2"/>
          </p:nvPr>
        </p:nvSpPr>
        <p:spPr>
          <a:xfrm>
            <a:off x="23710206" y="13233866"/>
            <a:ext cx="639319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49" name="5"/>
          <p:cNvSpPr txBox="1"/>
          <p:nvPr/>
        </p:nvSpPr>
        <p:spPr>
          <a:xfrm>
            <a:off x="17367" y="-11602"/>
            <a:ext cx="1057657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550" name="4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3645608" y="723899"/>
            <a:ext cx="3313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4</a:t>
            </a:r>
          </a:p>
        </p:txBody>
      </p:sp>
      <p:grpSp>
        <p:nvGrpSpPr>
          <p:cNvPr id="1557" name="Group"/>
          <p:cNvGrpSpPr/>
          <p:nvPr/>
        </p:nvGrpSpPr>
        <p:grpSpPr>
          <a:xfrm>
            <a:off x="56804" y="1774461"/>
            <a:ext cx="18424881" cy="11265501"/>
            <a:chOff x="0" y="0"/>
            <a:chExt cx="18424880" cy="11265499"/>
          </a:xfrm>
        </p:grpSpPr>
        <p:pic>
          <p:nvPicPr>
            <p:cNvPr id="1551" name="Schermata 2023-03-06 alle 08.04.37.png" descr="Schermata 2023-03-06 alle 08.04.3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8424881" cy="11265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2" name="10 TeV"/>
            <p:cNvSpPr txBox="1"/>
            <p:nvPr/>
          </p:nvSpPr>
          <p:spPr>
            <a:xfrm>
              <a:off x="10589283" y="1108714"/>
              <a:ext cx="1420369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Montserrat Black"/>
                  <a:ea typeface="Montserrat Black"/>
                  <a:cs typeface="Montserrat Black"/>
                  <a:sym typeface="Montserrat Black"/>
                </a:defRPr>
              </a:lvl1pPr>
            </a:lstStyle>
            <a:p>
              <a:pPr/>
              <a:r>
                <a:t>10 TeV</a:t>
              </a:r>
            </a:p>
          </p:txBody>
        </p:sp>
        <p:sp>
          <p:nvSpPr>
            <p:cNvPr id="1553" name="Line"/>
            <p:cNvSpPr/>
            <p:nvPr/>
          </p:nvSpPr>
          <p:spPr>
            <a:xfrm flipH="1" flipV="1">
              <a:off x="2712681" y="2093077"/>
              <a:ext cx="2082597" cy="6507797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1554" name="Line"/>
            <p:cNvSpPr/>
            <p:nvPr/>
          </p:nvSpPr>
          <p:spPr>
            <a:xfrm flipH="1" flipV="1">
              <a:off x="3782708" y="5385955"/>
              <a:ext cx="4540152" cy="320755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1555" name="large scale anisotropy…"/>
            <p:cNvSpPr txBox="1"/>
            <p:nvPr/>
          </p:nvSpPr>
          <p:spPr>
            <a:xfrm>
              <a:off x="4860342" y="2758195"/>
              <a:ext cx="5074705" cy="1397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800"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large scale anisotropy</a:t>
              </a:r>
            </a:p>
            <a:p>
              <a:pPr algn="l">
                <a:defRPr sz="28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diffusion in ISM turbulence</a:t>
              </a:r>
            </a:p>
            <a:p>
              <a:pPr algn="l">
                <a:defRPr sz="28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large coherent structures</a:t>
              </a:r>
            </a:p>
          </p:txBody>
        </p:sp>
        <p:sp>
          <p:nvSpPr>
            <p:cNvPr id="1556" name="small scale anisotropy…"/>
            <p:cNvSpPr txBox="1"/>
            <p:nvPr/>
          </p:nvSpPr>
          <p:spPr>
            <a:xfrm>
              <a:off x="7551010" y="5411878"/>
              <a:ext cx="7496915" cy="1397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800"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small scale anisotropy</a:t>
              </a:r>
            </a:p>
            <a:p>
              <a:pPr algn="l">
                <a:defRPr sz="2800"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scattering in ISM turbulence/instabilities</a:t>
              </a:r>
              <a:endParaRPr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algn="l">
                <a:defRPr sz="28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within last mean free path</a:t>
              </a:r>
            </a:p>
          </p:txBody>
        </p:sp>
      </p:grpSp>
      <p:sp>
        <p:nvSpPr>
          <p:cNvPr id="1558" name="HAWC…"/>
          <p:cNvSpPr txBox="1"/>
          <p:nvPr/>
        </p:nvSpPr>
        <p:spPr>
          <a:xfrm>
            <a:off x="18092780" y="2575573"/>
            <a:ext cx="274929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5" invalidUrl="" action="" tgtFrame="" tooltip="" history="1" highlightClick="0" endSnd="0"/>
              </a:rPr>
              <a:t>ApJ 871 96 (2019)</a:t>
            </a:r>
          </a:p>
        </p:txBody>
      </p:sp>
      <p:grpSp>
        <p:nvGrpSpPr>
          <p:cNvPr id="1563" name="Group"/>
          <p:cNvGrpSpPr/>
          <p:nvPr/>
        </p:nvGrpSpPr>
        <p:grpSpPr>
          <a:xfrm>
            <a:off x="18521773" y="7624218"/>
            <a:ext cx="5691116" cy="4536356"/>
            <a:chOff x="0" y="0"/>
            <a:chExt cx="5691115" cy="4536355"/>
          </a:xfrm>
        </p:grpSpPr>
        <p:pic>
          <p:nvPicPr>
            <p:cNvPr id="1559" name="Screenshot 2025-03-12 at 13.42.44.png" descr="Screenshot 2025-03-12 at 13.42.44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478610"/>
              <a:ext cx="5691116" cy="4057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0" name="Bian, Giacinti, Reville (2025)"/>
            <p:cNvSpPr txBox="1"/>
            <p:nvPr/>
          </p:nvSpPr>
          <p:spPr>
            <a:xfrm>
              <a:off x="1833577" y="0"/>
              <a:ext cx="3774441" cy="4064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Bian, Giacinti, Reville (2025)</a:t>
              </a:r>
            </a:p>
          </p:txBody>
        </p:sp>
        <p:sp>
          <p:nvSpPr>
            <p:cNvPr id="1561" name="Line"/>
            <p:cNvSpPr/>
            <p:nvPr/>
          </p:nvSpPr>
          <p:spPr>
            <a:xfrm flipH="1" flipV="1">
              <a:off x="927702" y="2026595"/>
              <a:ext cx="1767308" cy="120465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  <p:sp>
          <p:nvSpPr>
            <p:cNvPr id="1562" name="Line"/>
            <p:cNvSpPr/>
            <p:nvPr/>
          </p:nvSpPr>
          <p:spPr>
            <a:xfrm flipH="1" flipV="1">
              <a:off x="2610451" y="3226745"/>
              <a:ext cx="2736447" cy="707678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limited field of view"/>
          <p:cNvSpPr txBox="1"/>
          <p:nvPr>
            <p:ph type="title"/>
          </p:nvPr>
        </p:nvSpPr>
        <p:spPr>
          <a:xfrm>
            <a:off x="1197295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limited field of view</a:t>
            </a:r>
          </a:p>
        </p:txBody>
      </p:sp>
      <p:grpSp>
        <p:nvGrpSpPr>
          <p:cNvPr id="1569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566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67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8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570" name="Slide Number"/>
          <p:cNvSpPr txBox="1"/>
          <p:nvPr>
            <p:ph type="sldNum" sz="quarter" idx="2"/>
          </p:nvPr>
        </p:nvSpPr>
        <p:spPr>
          <a:xfrm>
            <a:off x="23728494" y="13233866"/>
            <a:ext cx="602743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71" name="6"/>
          <p:cNvSpPr txBox="1"/>
          <p:nvPr/>
        </p:nvSpPr>
        <p:spPr>
          <a:xfrm>
            <a:off x="-14637" y="-11602"/>
            <a:ext cx="1121665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6</a:t>
            </a:r>
          </a:p>
        </p:txBody>
      </p:sp>
      <p:pic>
        <p:nvPicPr>
          <p:cNvPr id="1572" name="Schermata 2023-03-06 alle 08.04.37.png" descr="Schermata 2023-03-06 alle 08.04.3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04" y="1774461"/>
            <a:ext cx="18424881" cy="11265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3" name="10 TeV"/>
          <p:cNvSpPr txBox="1"/>
          <p:nvPr/>
        </p:nvSpPr>
        <p:spPr>
          <a:xfrm>
            <a:off x="10646087" y="2883175"/>
            <a:ext cx="142036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10 TeV</a:t>
            </a:r>
          </a:p>
        </p:txBody>
      </p:sp>
      <p:sp>
        <p:nvSpPr>
          <p:cNvPr id="1574" name="Line"/>
          <p:cNvSpPr/>
          <p:nvPr/>
        </p:nvSpPr>
        <p:spPr>
          <a:xfrm flipH="1" flipV="1">
            <a:off x="2769485" y="3867539"/>
            <a:ext cx="2082597" cy="6507797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575" name="large scale anisotropy…"/>
          <p:cNvSpPr txBox="1"/>
          <p:nvPr/>
        </p:nvSpPr>
        <p:spPr>
          <a:xfrm>
            <a:off x="4917146" y="4532657"/>
            <a:ext cx="5074705" cy="139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large scale anisotropy</a:t>
            </a:r>
          </a:p>
          <a:p>
            <a:pPr algn="l"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diffusion in ISM turbulence</a:t>
            </a:r>
          </a:p>
          <a:p>
            <a:pPr algn="l"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large coherent structures</a:t>
            </a:r>
          </a:p>
        </p:txBody>
      </p:sp>
      <p:sp>
        <p:nvSpPr>
          <p:cNvPr id="1576" name="small scale anisotropy…"/>
          <p:cNvSpPr txBox="1"/>
          <p:nvPr/>
        </p:nvSpPr>
        <p:spPr>
          <a:xfrm>
            <a:off x="7607814" y="7186340"/>
            <a:ext cx="7496915" cy="1397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small scale anisotropy</a:t>
            </a:r>
          </a:p>
          <a:p>
            <a:pPr algn="l">
              <a:defRPr sz="28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rPr>
                <a:latin typeface="Montserrat Medium"/>
                <a:ea typeface="Montserrat Medium"/>
                <a:cs typeface="Montserrat Medium"/>
                <a:sym typeface="Montserrat Medium"/>
              </a:rPr>
              <a:t>scattering in ISM turbulence/instabilities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defRPr sz="28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within last mean free path</a:t>
            </a:r>
          </a:p>
        </p:txBody>
      </p:sp>
      <p:sp>
        <p:nvSpPr>
          <p:cNvPr id="1577" name="HAWC…"/>
          <p:cNvSpPr txBox="1"/>
          <p:nvPr/>
        </p:nvSpPr>
        <p:spPr>
          <a:xfrm>
            <a:off x="18092780" y="2575573"/>
            <a:ext cx="274929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HAWC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4" invalidUrl="" action="" tgtFrame="" tooltip="" history="1" highlightClick="0" endSnd="0"/>
              </a:rPr>
              <a:t>ApJ 871 96 (2019)</a:t>
            </a:r>
          </a:p>
        </p:txBody>
      </p:sp>
      <p:sp>
        <p:nvSpPr>
          <p:cNvPr id="1578" name="Line"/>
          <p:cNvSpPr/>
          <p:nvPr/>
        </p:nvSpPr>
        <p:spPr>
          <a:xfrm>
            <a:off x="3872219" y="7223074"/>
            <a:ext cx="13782174" cy="44116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361" y="2933"/>
                </a:lnTo>
                <a:lnTo>
                  <a:pt x="2718" y="5286"/>
                </a:lnTo>
                <a:lnTo>
                  <a:pt x="4088" y="7541"/>
                </a:lnTo>
                <a:lnTo>
                  <a:pt x="5435" y="9264"/>
                </a:lnTo>
                <a:lnTo>
                  <a:pt x="6818" y="10797"/>
                </a:lnTo>
                <a:lnTo>
                  <a:pt x="8141" y="12201"/>
                </a:lnTo>
                <a:lnTo>
                  <a:pt x="9481" y="13589"/>
                </a:lnTo>
                <a:lnTo>
                  <a:pt x="10840" y="14677"/>
                </a:lnTo>
                <a:lnTo>
                  <a:pt x="12201" y="15814"/>
                </a:lnTo>
                <a:lnTo>
                  <a:pt x="13556" y="16858"/>
                </a:lnTo>
                <a:lnTo>
                  <a:pt x="14864" y="17633"/>
                </a:lnTo>
                <a:lnTo>
                  <a:pt x="16232" y="18648"/>
                </a:lnTo>
                <a:lnTo>
                  <a:pt x="17576" y="19424"/>
                </a:lnTo>
                <a:lnTo>
                  <a:pt x="18858" y="20147"/>
                </a:lnTo>
                <a:lnTo>
                  <a:pt x="20223" y="20911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0433FF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pic>
        <p:nvPicPr>
          <p:cNvPr id="1579" name="Screenshot 2025-03-09 at 12.13.12.png" descr="Screenshot 2025-03-09 at 12.13.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37080" y="7204311"/>
            <a:ext cx="6159501" cy="4690635"/>
          </a:xfrm>
          <a:prstGeom prst="rect">
            <a:avLst/>
          </a:prstGeom>
          <a:ln w="12700">
            <a:miter lim="400000"/>
          </a:ln>
        </p:spPr>
      </p:pic>
      <p:sp>
        <p:nvSpPr>
          <p:cNvPr id="1580" name="Ahlers (2013)  - Ahlers &amp; Mertsch (2015)"/>
          <p:cNvSpPr txBox="1"/>
          <p:nvPr/>
        </p:nvSpPr>
        <p:spPr>
          <a:xfrm>
            <a:off x="18957851" y="6968086"/>
            <a:ext cx="519226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Ahlers (2013)  - Ahlers &amp; Mertsch (2015)</a:t>
            </a:r>
          </a:p>
        </p:txBody>
      </p:sp>
      <p:pic>
        <p:nvPicPr>
          <p:cNvPr id="15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402374" y="9006771"/>
            <a:ext cx="2579820" cy="512261"/>
          </a:xfrm>
          <a:prstGeom prst="rect">
            <a:avLst/>
          </a:prstGeom>
          <a:ln w="12700">
            <a:miter lim="400000"/>
          </a:ln>
        </p:spPr>
      </p:pic>
      <p:sp>
        <p:nvSpPr>
          <p:cNvPr id="1582" name="4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645608" y="723899"/>
            <a:ext cx="3313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584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585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86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588" name="Slide Number"/>
          <p:cNvSpPr txBox="1"/>
          <p:nvPr>
            <p:ph type="sldNum" sz="quarter" idx="2"/>
          </p:nvPr>
        </p:nvSpPr>
        <p:spPr>
          <a:xfrm>
            <a:off x="23720112" y="13233866"/>
            <a:ext cx="619507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89" name="observed anisotropy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lIns="50800" tIns="50800" rIns="50800" bIns="50800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observed anisotropy</a:t>
            </a:r>
          </a:p>
        </p:txBody>
      </p:sp>
      <p:pic>
        <p:nvPicPr>
          <p:cNvPr id="1590" name="IC86_lowE_relint_l2.png" descr="IC86_lowE_relint_l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84168" y="8610048"/>
            <a:ext cx="10160001" cy="4106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1" name="IC86_lowE_relint.png" descr="IC86_lowE_relin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84168" y="2324685"/>
            <a:ext cx="10160001" cy="4061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7" name="Group"/>
          <p:cNvGrpSpPr/>
          <p:nvPr/>
        </p:nvGrpSpPr>
        <p:grpSpPr>
          <a:xfrm>
            <a:off x="1270588" y="2515413"/>
            <a:ext cx="6664989" cy="2396031"/>
            <a:chOff x="0" y="0"/>
            <a:chExt cx="6664988" cy="2396029"/>
          </a:xfrm>
        </p:grpSpPr>
        <p:sp>
          <p:nvSpPr>
            <p:cNvPr id="1592" name="missing…"/>
            <p:cNvSpPr txBox="1"/>
            <p:nvPr/>
          </p:nvSpPr>
          <p:spPr>
            <a:xfrm>
              <a:off x="2445094" y="414829"/>
              <a:ext cx="2367154" cy="198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584200">
                <a:defRPr sz="3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missing</a:t>
              </a:r>
            </a:p>
            <a:p>
              <a:pPr algn="l" defTabSz="584200">
                <a:defRPr i="1" sz="3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vertical</a:t>
              </a:r>
            </a:p>
            <a:p>
              <a:pPr algn="l" defTabSz="584200">
                <a:defRPr sz="3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component</a:t>
              </a:r>
            </a:p>
            <a:p>
              <a:pPr algn="l" defTabSz="584200">
                <a:defRPr sz="3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(m = 0)</a:t>
              </a:r>
            </a:p>
          </p:txBody>
        </p:sp>
        <p:sp>
          <p:nvSpPr>
            <p:cNvPr id="1593" name="Rounded Rectangle"/>
            <p:cNvSpPr/>
            <p:nvPr/>
          </p:nvSpPr>
          <p:spPr>
            <a:xfrm>
              <a:off x="2364928" y="460857"/>
              <a:ext cx="2527487" cy="1906649"/>
            </a:xfrm>
            <a:prstGeom prst="roundRect">
              <a:avLst>
                <a:gd name="adj" fmla="val 5477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</a:p>
          </p:txBody>
        </p:sp>
        <p:pic>
          <p:nvPicPr>
            <p:cNvPr id="1594" name="static_poles.gif" descr="static_poles.gi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100266"/>
              <a:ext cx="2290344" cy="2290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5" name="spherical harmonic analysis"/>
            <p:cNvSpPr txBox="1"/>
            <p:nvPr/>
          </p:nvSpPr>
          <p:spPr>
            <a:xfrm>
              <a:off x="2336524" y="-1"/>
              <a:ext cx="4328465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pPr/>
              <a:r>
                <a:t>spherical harmonic analysis</a:t>
              </a:r>
            </a:p>
          </p:txBody>
        </p:sp>
        <p:sp>
          <p:nvSpPr>
            <p:cNvPr id="1596" name="Rectangle"/>
            <p:cNvSpPr/>
            <p:nvPr/>
          </p:nvSpPr>
          <p:spPr>
            <a:xfrm>
              <a:off x="1525" y="95250"/>
              <a:ext cx="580196" cy="2300378"/>
            </a:xfrm>
            <a:prstGeom prst="rect">
              <a:avLst/>
            </a:prstGeom>
            <a:solidFill>
              <a:srgbClr val="000000">
                <a:alpha val="5984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</p:grpSp>
      <p:grpSp>
        <p:nvGrpSpPr>
          <p:cNvPr id="1602" name="Group"/>
          <p:cNvGrpSpPr/>
          <p:nvPr/>
        </p:nvGrpSpPr>
        <p:grpSpPr>
          <a:xfrm>
            <a:off x="102393" y="7104942"/>
            <a:ext cx="10792109" cy="5396055"/>
            <a:chOff x="0" y="0"/>
            <a:chExt cx="10792107" cy="5396053"/>
          </a:xfrm>
        </p:grpSpPr>
        <p:pic>
          <p:nvPicPr>
            <p:cNvPr id="1598" name="IC86_powerspec_4-4.25GeV (1).png" descr="IC86_powerspec_4-4.25GeV (1)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0792108" cy="5396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99" name="total angular power spectrum"/>
            <p:cNvSpPr txBox="1"/>
            <p:nvPr/>
          </p:nvSpPr>
          <p:spPr>
            <a:xfrm>
              <a:off x="3873638" y="776877"/>
              <a:ext cx="397611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defRPr sz="2000">
                  <a:solidFill>
                    <a:srgbClr val="0433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total angular power spectrum</a:t>
              </a:r>
            </a:p>
          </p:txBody>
        </p:sp>
        <p:sp>
          <p:nvSpPr>
            <p:cNvPr id="1600" name="ℓ&gt;3 angular power spectrum"/>
            <p:cNvSpPr txBox="1"/>
            <p:nvPr/>
          </p:nvSpPr>
          <p:spPr>
            <a:xfrm>
              <a:off x="4038738" y="1197068"/>
              <a:ext cx="379831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584200">
                <a:defRPr sz="2000">
                  <a:solidFill>
                    <a:srgbClr val="FF26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ℓ&gt;3 angular power spectrum</a:t>
              </a:r>
            </a:p>
          </p:txBody>
        </p:sp>
        <p:sp>
          <p:nvSpPr>
            <p:cNvPr id="1601" name="Rectangle"/>
            <p:cNvSpPr/>
            <p:nvPr/>
          </p:nvSpPr>
          <p:spPr>
            <a:xfrm>
              <a:off x="1756882" y="662785"/>
              <a:ext cx="1080009" cy="3568174"/>
            </a:xfrm>
            <a:prstGeom prst="rect">
              <a:avLst/>
            </a:prstGeom>
            <a:solidFill>
              <a:srgbClr val="A9A9A9">
                <a:alpha val="3920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6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</a:p>
          </p:txBody>
        </p:sp>
      </p:grpSp>
      <p:sp>
        <p:nvSpPr>
          <p:cNvPr id="1603" name="FoV bias"/>
          <p:cNvSpPr txBox="1"/>
          <p:nvPr/>
        </p:nvSpPr>
        <p:spPr>
          <a:xfrm>
            <a:off x="2999182" y="6182983"/>
            <a:ext cx="156982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2600">
                <a:solidFill>
                  <a:srgbClr val="A9A9A9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FoV bias</a:t>
            </a:r>
          </a:p>
        </p:txBody>
      </p:sp>
      <p:sp>
        <p:nvSpPr>
          <p:cNvPr id="1604" name="Line"/>
          <p:cNvSpPr/>
          <p:nvPr/>
        </p:nvSpPr>
        <p:spPr>
          <a:xfrm flipH="1">
            <a:off x="2549104" y="6626749"/>
            <a:ext cx="480463" cy="480462"/>
          </a:xfrm>
          <a:prstGeom prst="line">
            <a:avLst/>
          </a:prstGeom>
          <a:ln w="50800">
            <a:solidFill>
              <a:srgbClr val="A9A9A9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605" name="Line"/>
          <p:cNvSpPr/>
          <p:nvPr/>
        </p:nvSpPr>
        <p:spPr>
          <a:xfrm flipH="1" flipV="1">
            <a:off x="5230361" y="9997232"/>
            <a:ext cx="7839956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606" name="Line"/>
          <p:cNvSpPr/>
          <p:nvPr/>
        </p:nvSpPr>
        <p:spPr>
          <a:xfrm flipH="1">
            <a:off x="2950016" y="4101147"/>
            <a:ext cx="10302031" cy="4061695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608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09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0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612" name="Slide Number"/>
          <p:cNvSpPr txBox="1"/>
          <p:nvPr>
            <p:ph type="sldNum" sz="quarter" idx="2"/>
          </p:nvPr>
        </p:nvSpPr>
        <p:spPr>
          <a:xfrm>
            <a:off x="23731351" y="13233866"/>
            <a:ext cx="59702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13" name="time variations?"/>
          <p:cNvSpPr txBox="1"/>
          <p:nvPr>
            <p:ph type="title"/>
          </p:nvPr>
        </p:nvSpPr>
        <p:spPr>
          <a:xfrm>
            <a:off x="1199584" y="1852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lIns="50800" tIns="50800" rIns="50800" bIns="50800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time variations?</a:t>
            </a:r>
          </a:p>
        </p:txBody>
      </p:sp>
      <p:pic>
        <p:nvPicPr>
          <p:cNvPr id="1614" name="IC86_proj1d_comp_residual.png" descr="IC86_proj1d_comp_residu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4413" y="1817468"/>
            <a:ext cx="14915174" cy="111742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5" name="IceCube…"/>
          <p:cNvSpPr txBox="1"/>
          <p:nvPr/>
        </p:nvSpPr>
        <p:spPr>
          <a:xfrm>
            <a:off x="20236498" y="2006645"/>
            <a:ext cx="2910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IceCube</a:t>
            </a:r>
          </a:p>
          <a:p>
            <a:pPr algn="l">
              <a:defRPr>
                <a:solidFill>
                  <a:schemeClr val="accent1">
                    <a:lumOff val="-13575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u="sng">
                <a:hlinkClick r:id="rId4" invalidUrl="" action="" tgtFrame="" tooltip="" history="1" highlightClick="0" endSnd="0"/>
              </a:rPr>
              <a:t>ApJ 981 182 (2025)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0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617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18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9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621" name="Slide Number"/>
          <p:cNvSpPr txBox="1"/>
          <p:nvPr>
            <p:ph type="sldNum" sz="quarter" idx="4294967295"/>
          </p:nvPr>
        </p:nvSpPr>
        <p:spPr>
          <a:xfrm>
            <a:off x="23760879" y="13233866"/>
            <a:ext cx="537973" cy="5604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22" name="AMANDA + IceCube"/>
          <p:cNvSpPr txBox="1"/>
          <p:nvPr>
            <p:ph type="title"/>
          </p:nvPr>
        </p:nvSpPr>
        <p:spPr>
          <a:xfrm>
            <a:off x="1212284" y="502747"/>
            <a:ext cx="12573057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AMANDA + IceCube</a:t>
            </a:r>
          </a:p>
        </p:txBody>
      </p:sp>
      <p:pic>
        <p:nvPicPr>
          <p:cNvPr id="1623" name="Schermata 2023-03-06 alle 15.00.07.png" descr="Schermata 2023-03-06 alle 15.00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67406" y="-43353"/>
            <a:ext cx="10479280" cy="3276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4" name="Schermata 2023-03-06 alle 15.00.40.png" descr="Schermata 2023-03-06 alle 15.00.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0160" y="3109803"/>
            <a:ext cx="19732572" cy="9912899"/>
          </a:xfrm>
          <a:prstGeom prst="rect">
            <a:avLst/>
          </a:prstGeom>
          <a:ln w="12700">
            <a:miter lim="400000"/>
          </a:ln>
        </p:spPr>
      </p:pic>
      <p:sp>
        <p:nvSpPr>
          <p:cNvPr id="1625" name="AMANDA - 2000"/>
          <p:cNvSpPr txBox="1"/>
          <p:nvPr/>
        </p:nvSpPr>
        <p:spPr>
          <a:xfrm>
            <a:off x="3154327" y="5038746"/>
            <a:ext cx="3021712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- 2000</a:t>
            </a:r>
          </a:p>
        </p:txBody>
      </p:sp>
      <p:sp>
        <p:nvSpPr>
          <p:cNvPr id="1626" name="AMANDA - 2001"/>
          <p:cNvSpPr txBox="1"/>
          <p:nvPr/>
        </p:nvSpPr>
        <p:spPr>
          <a:xfrm>
            <a:off x="8170226" y="5038746"/>
            <a:ext cx="3021712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- 2001</a:t>
            </a:r>
          </a:p>
        </p:txBody>
      </p:sp>
      <p:sp>
        <p:nvSpPr>
          <p:cNvPr id="1627" name="AMANDA - 2002"/>
          <p:cNvSpPr txBox="1"/>
          <p:nvPr/>
        </p:nvSpPr>
        <p:spPr>
          <a:xfrm>
            <a:off x="13186124" y="5038746"/>
            <a:ext cx="3021712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- 2002</a:t>
            </a:r>
          </a:p>
        </p:txBody>
      </p:sp>
      <p:sp>
        <p:nvSpPr>
          <p:cNvPr id="1628" name="AMANDA - 2003"/>
          <p:cNvSpPr txBox="1"/>
          <p:nvPr/>
        </p:nvSpPr>
        <p:spPr>
          <a:xfrm>
            <a:off x="18202024" y="5038746"/>
            <a:ext cx="3021712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- 2003</a:t>
            </a:r>
          </a:p>
        </p:txBody>
      </p:sp>
      <p:sp>
        <p:nvSpPr>
          <p:cNvPr id="1629" name="AMANDA - 2004"/>
          <p:cNvSpPr txBox="1"/>
          <p:nvPr/>
        </p:nvSpPr>
        <p:spPr>
          <a:xfrm>
            <a:off x="3154327" y="8096285"/>
            <a:ext cx="3021712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- 2004</a:t>
            </a:r>
          </a:p>
        </p:txBody>
      </p:sp>
      <p:sp>
        <p:nvSpPr>
          <p:cNvPr id="1630" name="AMANDA - 2005"/>
          <p:cNvSpPr txBox="1"/>
          <p:nvPr/>
        </p:nvSpPr>
        <p:spPr>
          <a:xfrm>
            <a:off x="8170226" y="8096285"/>
            <a:ext cx="3021712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- 2005</a:t>
            </a:r>
          </a:p>
        </p:txBody>
      </p:sp>
      <p:sp>
        <p:nvSpPr>
          <p:cNvPr id="1631" name="AMANDA - 2006"/>
          <p:cNvSpPr txBox="1"/>
          <p:nvPr/>
        </p:nvSpPr>
        <p:spPr>
          <a:xfrm>
            <a:off x="13186124" y="8096285"/>
            <a:ext cx="3021712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- 2006</a:t>
            </a:r>
          </a:p>
        </p:txBody>
      </p:sp>
      <p:sp>
        <p:nvSpPr>
          <p:cNvPr id="1632" name="IC22 - 2007"/>
          <p:cNvSpPr txBox="1"/>
          <p:nvPr/>
        </p:nvSpPr>
        <p:spPr>
          <a:xfrm>
            <a:off x="18639412" y="8096285"/>
            <a:ext cx="2146936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IC22 - 2007</a:t>
            </a:r>
          </a:p>
        </p:txBody>
      </p:sp>
      <p:sp>
        <p:nvSpPr>
          <p:cNvPr id="1633" name="IC40 - 2008"/>
          <p:cNvSpPr txBox="1"/>
          <p:nvPr/>
        </p:nvSpPr>
        <p:spPr>
          <a:xfrm>
            <a:off x="3591715" y="11325392"/>
            <a:ext cx="2146936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IC40 - 2008</a:t>
            </a:r>
          </a:p>
        </p:txBody>
      </p:sp>
      <p:sp>
        <p:nvSpPr>
          <p:cNvPr id="1634" name="IC59 - 2009"/>
          <p:cNvSpPr txBox="1"/>
          <p:nvPr/>
        </p:nvSpPr>
        <p:spPr>
          <a:xfrm>
            <a:off x="8607614" y="11325392"/>
            <a:ext cx="2146936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IC59 - 2009</a:t>
            </a:r>
          </a:p>
        </p:txBody>
      </p:sp>
      <p:sp>
        <p:nvSpPr>
          <p:cNvPr id="1635" name="IC79 - 2010"/>
          <p:cNvSpPr txBox="1"/>
          <p:nvPr/>
        </p:nvSpPr>
        <p:spPr>
          <a:xfrm>
            <a:off x="13623512" y="11325392"/>
            <a:ext cx="2146936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IC79 - 2010</a:t>
            </a:r>
          </a:p>
        </p:txBody>
      </p:sp>
      <p:sp>
        <p:nvSpPr>
          <p:cNvPr id="1636" name="IC86 - 2011"/>
          <p:cNvSpPr txBox="1"/>
          <p:nvPr/>
        </p:nvSpPr>
        <p:spPr>
          <a:xfrm>
            <a:off x="18639412" y="11325392"/>
            <a:ext cx="2146936" cy="5604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IC86 - 2011</a:t>
            </a:r>
          </a:p>
        </p:txBody>
      </p:sp>
      <p:sp>
        <p:nvSpPr>
          <p:cNvPr id="1637" name="NOT calendar years"/>
          <p:cNvSpPr txBox="1"/>
          <p:nvPr>
            <p:ph type="body" sz="quarter" idx="1"/>
          </p:nvPr>
        </p:nvSpPr>
        <p:spPr>
          <a:xfrm>
            <a:off x="1254872" y="2431825"/>
            <a:ext cx="12365392" cy="6893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Tx/>
              <a:buNone/>
              <a:defRPr sz="3600"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 calendar years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" name="Schermata 2023-03-06 alle 15.00.49.png" descr="Schermata 2023-03-06 alle 15.00.49.png"/>
          <p:cNvPicPr>
            <a:picLocks noChangeAspect="1"/>
          </p:cNvPicPr>
          <p:nvPr/>
        </p:nvPicPr>
        <p:blipFill>
          <a:blip r:embed="rId2">
            <a:extLst/>
          </a:blip>
          <a:srcRect l="0" t="5383" r="0" b="3797"/>
          <a:stretch>
            <a:fillRect/>
          </a:stretch>
        </p:blipFill>
        <p:spPr>
          <a:xfrm>
            <a:off x="1119187" y="3562217"/>
            <a:ext cx="22145755" cy="96287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64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41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644" name="Slide Number"/>
          <p:cNvSpPr txBox="1"/>
          <p:nvPr>
            <p:ph type="sldNum" sz="quarter" idx="4294967295"/>
          </p:nvPr>
        </p:nvSpPr>
        <p:spPr>
          <a:xfrm>
            <a:off x="23760879" y="13233866"/>
            <a:ext cx="537973" cy="5604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45" name="AMANDA + IceCube"/>
          <p:cNvSpPr txBox="1"/>
          <p:nvPr>
            <p:ph type="title"/>
          </p:nvPr>
        </p:nvSpPr>
        <p:spPr>
          <a:xfrm>
            <a:off x="1212284" y="502747"/>
            <a:ext cx="12573057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AMANDA + IceCube</a:t>
            </a:r>
          </a:p>
        </p:txBody>
      </p:sp>
      <p:pic>
        <p:nvPicPr>
          <p:cNvPr id="1646" name="Schermata 2023-03-06 alle 15.00.07.png" descr="Schermata 2023-03-06 alle 15.00.0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67406" y="-43353"/>
            <a:ext cx="10479280" cy="3276755"/>
          </a:xfrm>
          <a:prstGeom prst="rect">
            <a:avLst/>
          </a:prstGeom>
          <a:ln w="12700">
            <a:miter lim="400000"/>
          </a:ln>
        </p:spPr>
      </p:pic>
      <p:sp>
        <p:nvSpPr>
          <p:cNvPr id="1647" name="AMANDA - 2000"/>
          <p:cNvSpPr txBox="1"/>
          <p:nvPr/>
        </p:nvSpPr>
        <p:spPr>
          <a:xfrm>
            <a:off x="2985996" y="3716142"/>
            <a:ext cx="3021712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- 2000</a:t>
            </a:r>
          </a:p>
        </p:txBody>
      </p:sp>
      <p:sp>
        <p:nvSpPr>
          <p:cNvPr id="1648" name="AMANDA - 2001"/>
          <p:cNvSpPr txBox="1"/>
          <p:nvPr/>
        </p:nvSpPr>
        <p:spPr>
          <a:xfrm>
            <a:off x="7857611" y="3716142"/>
            <a:ext cx="3021712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- 2001</a:t>
            </a:r>
          </a:p>
        </p:txBody>
      </p:sp>
      <p:sp>
        <p:nvSpPr>
          <p:cNvPr id="1649" name="AMANDA - 2002"/>
          <p:cNvSpPr txBox="1"/>
          <p:nvPr/>
        </p:nvSpPr>
        <p:spPr>
          <a:xfrm>
            <a:off x="12729225" y="3716142"/>
            <a:ext cx="3021712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- 2002</a:t>
            </a:r>
          </a:p>
        </p:txBody>
      </p:sp>
      <p:sp>
        <p:nvSpPr>
          <p:cNvPr id="1650" name="AMANDA - 2003"/>
          <p:cNvSpPr txBox="1"/>
          <p:nvPr/>
        </p:nvSpPr>
        <p:spPr>
          <a:xfrm>
            <a:off x="17600839" y="3716142"/>
            <a:ext cx="3021712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- 2003</a:t>
            </a:r>
          </a:p>
        </p:txBody>
      </p:sp>
      <p:sp>
        <p:nvSpPr>
          <p:cNvPr id="1651" name="AMANDA - 2004"/>
          <p:cNvSpPr txBox="1"/>
          <p:nvPr/>
        </p:nvSpPr>
        <p:spPr>
          <a:xfrm>
            <a:off x="2985996" y="6577775"/>
            <a:ext cx="3021712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- 2004</a:t>
            </a:r>
          </a:p>
        </p:txBody>
      </p:sp>
      <p:sp>
        <p:nvSpPr>
          <p:cNvPr id="1652" name="AMANDA - 2005"/>
          <p:cNvSpPr txBox="1"/>
          <p:nvPr/>
        </p:nvSpPr>
        <p:spPr>
          <a:xfrm>
            <a:off x="7857611" y="6577775"/>
            <a:ext cx="3021712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- 2005</a:t>
            </a:r>
          </a:p>
        </p:txBody>
      </p:sp>
      <p:sp>
        <p:nvSpPr>
          <p:cNvPr id="1653" name="AMANDA - 2006"/>
          <p:cNvSpPr txBox="1"/>
          <p:nvPr/>
        </p:nvSpPr>
        <p:spPr>
          <a:xfrm>
            <a:off x="12729225" y="6577775"/>
            <a:ext cx="3021712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AMANDA - 2006</a:t>
            </a:r>
          </a:p>
        </p:txBody>
      </p:sp>
      <p:sp>
        <p:nvSpPr>
          <p:cNvPr id="1654" name="IC22 - 2007"/>
          <p:cNvSpPr txBox="1"/>
          <p:nvPr/>
        </p:nvSpPr>
        <p:spPr>
          <a:xfrm>
            <a:off x="17600839" y="6577775"/>
            <a:ext cx="2146936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IC22 - 2007</a:t>
            </a:r>
          </a:p>
        </p:txBody>
      </p:sp>
      <p:sp>
        <p:nvSpPr>
          <p:cNvPr id="1655" name="IC40 - 2008"/>
          <p:cNvSpPr txBox="1"/>
          <p:nvPr/>
        </p:nvSpPr>
        <p:spPr>
          <a:xfrm>
            <a:off x="3086721" y="9439408"/>
            <a:ext cx="2146936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IC40 - 2008</a:t>
            </a:r>
          </a:p>
        </p:txBody>
      </p:sp>
      <p:sp>
        <p:nvSpPr>
          <p:cNvPr id="1656" name="IC59 - 2009"/>
          <p:cNvSpPr txBox="1"/>
          <p:nvPr/>
        </p:nvSpPr>
        <p:spPr>
          <a:xfrm>
            <a:off x="8030478" y="9439408"/>
            <a:ext cx="2146936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IC59 - 2009</a:t>
            </a:r>
          </a:p>
        </p:txBody>
      </p:sp>
      <p:sp>
        <p:nvSpPr>
          <p:cNvPr id="1657" name="IC79 - 2010"/>
          <p:cNvSpPr txBox="1"/>
          <p:nvPr/>
        </p:nvSpPr>
        <p:spPr>
          <a:xfrm>
            <a:off x="12974234" y="9439408"/>
            <a:ext cx="2146936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IC79 - 2010</a:t>
            </a:r>
          </a:p>
        </p:txBody>
      </p:sp>
      <p:sp>
        <p:nvSpPr>
          <p:cNvPr id="1658" name="IC86 - 2011"/>
          <p:cNvSpPr txBox="1"/>
          <p:nvPr/>
        </p:nvSpPr>
        <p:spPr>
          <a:xfrm>
            <a:off x="17600839" y="9439408"/>
            <a:ext cx="2146936" cy="5604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IC86 - 2011</a:t>
            </a:r>
          </a:p>
        </p:txBody>
      </p:sp>
      <p:sp>
        <p:nvSpPr>
          <p:cNvPr id="1659" name="NOT calendar years"/>
          <p:cNvSpPr txBox="1"/>
          <p:nvPr>
            <p:ph type="body" sz="quarter" idx="1"/>
          </p:nvPr>
        </p:nvSpPr>
        <p:spPr>
          <a:xfrm>
            <a:off x="1254872" y="2431825"/>
            <a:ext cx="12365392" cy="6893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Tx/>
              <a:buNone/>
              <a:defRPr sz="3600"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NOT calendar years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1" name="Schermata 2023-03-07 alle 09.19.56.png" descr="Schermata 2023-03-07 alle 09.19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7661" y="2848291"/>
            <a:ext cx="7840399" cy="10522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66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63" name="color-center-UWlogo-print.png" descr="color-center-UWlogo-print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666" name="Slide Number"/>
          <p:cNvSpPr txBox="1"/>
          <p:nvPr>
            <p:ph type="sldNum" sz="quarter" idx="4294967295"/>
          </p:nvPr>
        </p:nvSpPr>
        <p:spPr>
          <a:xfrm>
            <a:off x="23760879" y="13233866"/>
            <a:ext cx="537973" cy="5604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67" name="local interstellar magnetic field"/>
          <p:cNvSpPr txBox="1"/>
          <p:nvPr>
            <p:ph type="title"/>
          </p:nvPr>
        </p:nvSpPr>
        <p:spPr>
          <a:xfrm>
            <a:off x="1212284" y="502747"/>
            <a:ext cx="21959432" cy="1524001"/>
          </a:xfrm>
          <a:prstGeom prst="rect">
            <a:avLst/>
          </a:prstGeom>
          <a:solidFill>
            <a:srgbClr val="3C9BA3"/>
          </a:solidFill>
          <a:ln w="9525">
            <a:round/>
          </a:ln>
        </p:spPr>
        <p:txBody>
          <a:bodyPr anchor="ctr"/>
          <a:lstStyle>
            <a:lvl1pPr algn="ctr" defTabSz="525779">
              <a:lnSpc>
                <a:spcPct val="100000"/>
              </a:lnSpc>
              <a:defRPr b="0" spc="0"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local interstellar magnetic field</a:t>
            </a:r>
          </a:p>
        </p:txBody>
      </p:sp>
      <p:sp>
        <p:nvSpPr>
          <p:cNvPr id="1668" name="Abeysekara et al., ApJ (2019) 871 96"/>
          <p:cNvSpPr txBox="1"/>
          <p:nvPr/>
        </p:nvSpPr>
        <p:spPr>
          <a:xfrm>
            <a:off x="1093874" y="2244725"/>
            <a:ext cx="6795517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Abeysekara et al., ApJ (2019) 871 96</a:t>
            </a:r>
          </a:p>
        </p:txBody>
      </p:sp>
      <p:sp>
        <p:nvSpPr>
          <p:cNvPr id="1669" name="Local Interstellar Magnetic Field"/>
          <p:cNvSpPr txBox="1"/>
          <p:nvPr/>
        </p:nvSpPr>
        <p:spPr>
          <a:xfrm>
            <a:off x="14755170" y="2153748"/>
            <a:ext cx="8153183" cy="753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r">
              <a:lnSpc>
                <a:spcPct val="10000"/>
              </a:lnSpc>
              <a:spcBef>
                <a:spcPts val="4500"/>
              </a:spcBef>
              <a:defRPr sz="36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/>
            <a:r>
              <a:t>Local Interstellar Magnetic Field</a:t>
            </a:r>
          </a:p>
        </p:txBody>
      </p:sp>
      <p:pic>
        <p:nvPicPr>
          <p:cNvPr id="1670" name="Schermata 2023-03-07 alle 09.19.39.png" descr="Schermata 2023-03-07 alle 09.19.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7950" y="3363449"/>
            <a:ext cx="10808514" cy="9900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67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73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pic>
        <p:nvPicPr>
          <p:cNvPr id="16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41641" y="7564446"/>
            <a:ext cx="8219764" cy="53061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9" name="Group"/>
          <p:cNvGrpSpPr/>
          <p:nvPr/>
        </p:nvGrpSpPr>
        <p:grpSpPr>
          <a:xfrm>
            <a:off x="1221572" y="2073151"/>
            <a:ext cx="8620736" cy="7080498"/>
            <a:chOff x="0" y="0"/>
            <a:chExt cx="8620735" cy="7080496"/>
          </a:xfrm>
        </p:grpSpPr>
        <p:pic>
          <p:nvPicPr>
            <p:cNvPr id="167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620736" cy="70804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8" name="Screen Shot 2016-09-22 at 6.38.42 AM.png" descr="Screen Shot 2016-09-22 at 6.38.42 AM.png"/>
            <p:cNvPicPr>
              <a:picLocks noChangeAspect="0"/>
            </p:cNvPicPr>
            <p:nvPr/>
          </p:nvPicPr>
          <p:blipFill>
            <a:blip r:embed="rId5">
              <a:alphaModFix amt="14087"/>
              <a:extLst/>
            </a:blip>
            <a:srcRect l="39640" t="25073" r="16956" b="33897"/>
            <a:stretch>
              <a:fillRect/>
            </a:stretch>
          </p:blipFill>
          <p:spPr>
            <a:xfrm>
              <a:off x="808724" y="347486"/>
              <a:ext cx="7716511" cy="6253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943867" y="1716654"/>
            <a:ext cx="8215314" cy="51117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1" name="Heliospheric model by…"/>
          <p:cNvSpPr txBox="1"/>
          <p:nvPr/>
        </p:nvSpPr>
        <p:spPr>
          <a:xfrm>
            <a:off x="1917728" y="9525000"/>
            <a:ext cx="6386399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82153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Heliospheric model by </a:t>
            </a:r>
          </a:p>
          <a:p>
            <a:pPr algn="l" defTabSz="82153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Borovikov, Heerikhuisen, Pogorelov, 2015</a:t>
            </a:r>
          </a:p>
        </p:txBody>
      </p:sp>
      <p:sp>
        <p:nvSpPr>
          <p:cNvPr id="1682" name="The heliosphere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739378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The heliosphere</a:t>
            </a:r>
          </a:p>
        </p:txBody>
      </p:sp>
      <p:sp>
        <p:nvSpPr>
          <p:cNvPr id="1683" name="Slide Number"/>
          <p:cNvSpPr txBox="1"/>
          <p:nvPr>
            <p:ph type="sldNum" sz="quarter" idx="4294967295"/>
          </p:nvPr>
        </p:nvSpPr>
        <p:spPr>
          <a:xfrm>
            <a:off x="23748999" y="13233866"/>
            <a:ext cx="490348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algn="l" defTabSz="821531"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ounded Rectangle"/>
          <p:cNvSpPr/>
          <p:nvPr/>
        </p:nvSpPr>
        <p:spPr>
          <a:xfrm>
            <a:off x="1896215" y="12145305"/>
            <a:ext cx="20591571" cy="1020088"/>
          </a:xfrm>
          <a:prstGeom prst="roundRect">
            <a:avLst>
              <a:gd name="adj" fmla="val 18675"/>
            </a:avLst>
          </a:prstGeom>
          <a:solidFill>
            <a:srgbClr val="D5D5D5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2" name="cosmic-ray anisotropy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 anisotropy</a:t>
            </a:r>
          </a:p>
        </p:txBody>
      </p:sp>
      <p:grpSp>
        <p:nvGrpSpPr>
          <p:cNvPr id="316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313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14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5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317" name="Slide Number"/>
          <p:cNvSpPr txBox="1"/>
          <p:nvPr>
            <p:ph type="sldNum" sz="quarter" idx="2"/>
          </p:nvPr>
        </p:nvSpPr>
        <p:spPr>
          <a:xfrm>
            <a:off x="23836698" y="13233866"/>
            <a:ext cx="38633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21" name="Group"/>
          <p:cNvGrpSpPr/>
          <p:nvPr/>
        </p:nvGrpSpPr>
        <p:grpSpPr>
          <a:xfrm>
            <a:off x="380280" y="1833188"/>
            <a:ext cx="10168218" cy="10160381"/>
            <a:chOff x="-424415" y="-330200"/>
            <a:chExt cx="10168217" cy="10160379"/>
          </a:xfrm>
        </p:grpSpPr>
        <p:pic>
          <p:nvPicPr>
            <p:cNvPr id="318" name="Screenshot 2025-03-01 alle 15.30.23.png" descr="Screenshot 2025-03-01 alle 15.30.2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1178" y="4280220"/>
              <a:ext cx="7656943" cy="5549960"/>
            </a:xfrm>
            <a:prstGeom prst="rect">
              <a:avLst/>
            </a:prstGeom>
            <a:effectLst/>
          </p:spPr>
        </p:pic>
        <p:pic>
          <p:nvPicPr>
            <p:cNvPr id="319" name="Screenshot 2025-03-01 alle 15.29.53.png" descr="Screenshot 2025-03-01 alle 15.29.53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4767" y="-330200"/>
              <a:ext cx="9549035" cy="4564729"/>
            </a:xfrm>
            <a:prstGeom prst="rect">
              <a:avLst/>
            </a:prstGeom>
            <a:effectLst/>
          </p:spPr>
        </p:pic>
        <p:pic>
          <p:nvPicPr>
            <p:cNvPr id="320" name="galactic rotation effect? galactic rotation effect?" descr="galactic rotation effect? galactic rotation effect?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9800000">
              <a:off x="-504622" y="4056404"/>
              <a:ext cx="6085406" cy="1309758"/>
            </a:xfrm>
            <a:prstGeom prst="rect">
              <a:avLst/>
            </a:prstGeom>
            <a:effectLst/>
          </p:spPr>
        </p:pic>
      </p:grpSp>
      <p:sp>
        <p:nvSpPr>
          <p:cNvPr id="322" name="What does it take to provide interpretations that are as unbiased as possible?"/>
          <p:cNvSpPr txBox="1"/>
          <p:nvPr/>
        </p:nvSpPr>
        <p:spPr>
          <a:xfrm>
            <a:off x="2188718" y="12293398"/>
            <a:ext cx="2000656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40000"/>
              </a:lnSpc>
              <a:defRPr sz="4000">
                <a:solidFill>
                  <a:schemeClr val="accent5">
                    <a:lumOff val="-29866"/>
                  </a:schemeClr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What does it take to provide interpretations that are as unbiased as possible?</a:t>
            </a:r>
          </a:p>
        </p:txBody>
      </p:sp>
      <p:grpSp>
        <p:nvGrpSpPr>
          <p:cNvPr id="335" name="Group"/>
          <p:cNvGrpSpPr/>
          <p:nvPr/>
        </p:nvGrpSpPr>
        <p:grpSpPr>
          <a:xfrm>
            <a:off x="10928801" y="1833188"/>
            <a:ext cx="12418537" cy="10160381"/>
            <a:chOff x="-424415" y="-330199"/>
            <a:chExt cx="12418535" cy="10160379"/>
          </a:xfrm>
        </p:grpSpPr>
        <p:grpSp>
          <p:nvGrpSpPr>
            <p:cNvPr id="333" name="Group"/>
            <p:cNvGrpSpPr/>
            <p:nvPr/>
          </p:nvGrpSpPr>
          <p:grpSpPr>
            <a:xfrm>
              <a:off x="-424416" y="-330200"/>
              <a:ext cx="12418537" cy="10160380"/>
              <a:chOff x="-424415" y="-330200"/>
              <a:chExt cx="12418535" cy="10160379"/>
            </a:xfrm>
          </p:grpSpPr>
          <p:pic>
            <p:nvPicPr>
              <p:cNvPr id="323" name="Schermata 2023-03-06 alle 06.39.39.png" descr="Schermata 2023-03-06 alle 06.39.39.pn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97632" y="-330200"/>
                <a:ext cx="10996489" cy="2725271"/>
              </a:xfrm>
              <a:prstGeom prst="rect">
                <a:avLst/>
              </a:prstGeom>
              <a:effectLst/>
            </p:spPr>
          </p:pic>
          <p:grpSp>
            <p:nvGrpSpPr>
              <p:cNvPr id="330" name="Group"/>
              <p:cNvGrpSpPr/>
              <p:nvPr/>
            </p:nvGrpSpPr>
            <p:grpSpPr>
              <a:xfrm>
                <a:off x="2290326" y="2517361"/>
                <a:ext cx="9676370" cy="7312819"/>
                <a:chOff x="-279400" y="-158306"/>
                <a:chExt cx="9676369" cy="7312819"/>
              </a:xfrm>
            </p:grpSpPr>
            <p:pic>
              <p:nvPicPr>
                <p:cNvPr id="324" name="Schermata 2023-03-10 alle 05.45.21.png" descr="Schermata 2023-03-10 alle 05.45.21.png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-279400" y="2359829"/>
                  <a:ext cx="9676370" cy="4794684"/>
                </a:xfrm>
                <a:prstGeom prst="rect">
                  <a:avLst/>
                </a:prstGeom>
                <a:effectLst/>
              </p:spPr>
            </p:pic>
            <p:grpSp>
              <p:nvGrpSpPr>
                <p:cNvPr id="327" name="Group"/>
                <p:cNvGrpSpPr/>
                <p:nvPr/>
              </p:nvGrpSpPr>
              <p:grpSpPr>
                <a:xfrm>
                  <a:off x="250541" y="146846"/>
                  <a:ext cx="8633965" cy="1899340"/>
                  <a:chOff x="0" y="0"/>
                  <a:chExt cx="8633963" cy="1899338"/>
                </a:xfrm>
              </p:grpSpPr>
              <p:pic>
                <p:nvPicPr>
                  <p:cNvPr id="325" name="Schermata 2023-03-10 alle 05.46.18.png" descr="Schermata 2023-03-10 alle 05.46.18.png"/>
                  <p:cNvPicPr>
                    <a:picLocks noChangeAspect="1"/>
                  </p:cNvPicPr>
                  <p:nvPr/>
                </p:nvPicPr>
                <p:blipFill>
                  <a:blip r:embed="rId8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8633964" cy="184389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326" name="Schermata 2023-03-10 alle 05.47.00.png" descr="Schermata 2023-03-10 alle 05.47.00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rcRect l="3400" t="82479" r="0" b="0"/>
                  <a:stretch>
                    <a:fillRect/>
                  </a:stretch>
                </p:blipFill>
                <p:spPr>
                  <a:xfrm>
                    <a:off x="716017" y="1623052"/>
                    <a:ext cx="6762724" cy="27628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328" name="12 TeV"/>
                <p:cNvSpPr txBox="1"/>
                <p:nvPr/>
              </p:nvSpPr>
              <p:spPr>
                <a:xfrm>
                  <a:off x="1041527" y="-158307"/>
                  <a:ext cx="1385665" cy="48164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800">
                      <a:latin typeface="Montserrat Black"/>
                      <a:ea typeface="Montserrat Black"/>
                      <a:cs typeface="Montserrat Black"/>
                      <a:sym typeface="Montserrat Black"/>
                    </a:defRPr>
                  </a:lvl1pPr>
                </a:lstStyle>
                <a:p>
                  <a:pPr/>
                  <a:r>
                    <a:t>12 TeV</a:t>
                  </a:r>
                </a:p>
              </p:txBody>
            </p:sp>
            <p:sp>
              <p:nvSpPr>
                <p:cNvPr id="329" name="300 TeV"/>
                <p:cNvSpPr txBox="1"/>
                <p:nvPr/>
              </p:nvSpPr>
              <p:spPr>
                <a:xfrm>
                  <a:off x="1071972" y="2406265"/>
                  <a:ext cx="1639497" cy="4718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800">
                      <a:latin typeface="Montserrat Black"/>
                      <a:ea typeface="Montserrat Black"/>
                      <a:cs typeface="Montserrat Black"/>
                      <a:sym typeface="Montserrat Black"/>
                    </a:defRPr>
                  </a:lvl1pPr>
                </a:lstStyle>
                <a:p>
                  <a:pPr/>
                  <a:r>
                    <a:t>300 TeV</a:t>
                  </a:r>
                </a:p>
              </p:txBody>
            </p:sp>
          </p:grpSp>
          <p:pic>
            <p:nvPicPr>
              <p:cNvPr id="331" name="galactic co-rotation? galactic co-rotation?" descr="galactic co-rotation? galactic co-rotation?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19800000">
                <a:off x="-457682" y="2283460"/>
                <a:ext cx="5418153" cy="1318727"/>
              </a:xfrm>
              <a:prstGeom prst="rect">
                <a:avLst/>
              </a:prstGeom>
              <a:effectLst/>
            </p:spPr>
          </p:pic>
          <p:sp>
            <p:nvSpPr>
              <p:cNvPr id="332" name="Tibet AS𝛾"/>
              <p:cNvSpPr txBox="1"/>
              <p:nvPr/>
            </p:nvSpPr>
            <p:spPr>
              <a:xfrm>
                <a:off x="8534029" y="2474585"/>
                <a:ext cx="1753645" cy="5107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6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Tibet AS𝛾</a:t>
                </a:r>
              </a:p>
            </p:txBody>
          </p:sp>
        </p:grpSp>
        <p:pic>
          <p:nvPicPr>
            <p:cNvPr id="334" name="Screenshot 2025-03-05 alle 10.19.02.png" descr="Screenshot 2025-03-05 alle 10.19.02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9440753" y="1136169"/>
              <a:ext cx="1917701" cy="749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8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685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686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7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689" name="The heliosphere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739378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The heliosphere</a:t>
            </a:r>
          </a:p>
        </p:txBody>
      </p:sp>
      <p:sp>
        <p:nvSpPr>
          <p:cNvPr id="1690" name="Slide Number"/>
          <p:cNvSpPr txBox="1"/>
          <p:nvPr>
            <p:ph type="sldNum" sz="quarter" idx="4294967295"/>
          </p:nvPr>
        </p:nvSpPr>
        <p:spPr>
          <a:xfrm>
            <a:off x="23749000" y="13233866"/>
            <a:ext cx="563880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algn="l" defTabSz="821531"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691" name="draping of interstellar magnetic field magnetic mirror…"/>
          <p:cNvSpPr txBox="1"/>
          <p:nvPr>
            <p:ph type="body" sz="quarter" idx="1"/>
          </p:nvPr>
        </p:nvSpPr>
        <p:spPr>
          <a:xfrm>
            <a:off x="1357224" y="4156316"/>
            <a:ext cx="9698254" cy="5403368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draping of interstellar magnetic field magnetic mirror</a:t>
            </a: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10 TV particles can be trapped</a:t>
            </a: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residence time can reach ~20 years</a:t>
            </a: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strong heliospheric influence</a:t>
            </a: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cosmic rays distribution re-shaped when passing through the heliosphere</a:t>
            </a:r>
          </a:p>
        </p:txBody>
      </p:sp>
      <p:grpSp>
        <p:nvGrpSpPr>
          <p:cNvPr id="1696" name="Group"/>
          <p:cNvGrpSpPr/>
          <p:nvPr/>
        </p:nvGrpSpPr>
        <p:grpSpPr>
          <a:xfrm>
            <a:off x="11309824" y="2259930"/>
            <a:ext cx="11798495" cy="10294563"/>
            <a:chOff x="0" y="0"/>
            <a:chExt cx="11798493" cy="10294562"/>
          </a:xfrm>
        </p:grpSpPr>
        <p:pic>
          <p:nvPicPr>
            <p:cNvPr id="1692" name="heliosphere_Nick.2.pdf" descr="heliosphere_Nick.2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695314" cy="5617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3" name="heliosphere_Nick.3.pdf" descr="heliosphere_Nick.3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541" t="0" r="0" b="0"/>
            <a:stretch>
              <a:fillRect/>
            </a:stretch>
          </p:blipFill>
          <p:spPr>
            <a:xfrm>
              <a:off x="5808995" y="8"/>
              <a:ext cx="5989499" cy="5617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4" name="heliosphere_Nick.1.pdf" descr="heliosphere_Nick.1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1138" t="6147" r="0" b="0"/>
            <a:stretch>
              <a:fillRect/>
            </a:stretch>
          </p:blipFill>
          <p:spPr>
            <a:xfrm>
              <a:off x="739599" y="5022778"/>
              <a:ext cx="5949543" cy="5271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5" name="heliosphere_Nick.5.pdf" descr="heliosphere_Nick.5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0779" t="5856" r="0" b="0"/>
            <a:stretch>
              <a:fillRect/>
            </a:stretch>
          </p:blipFill>
          <p:spPr>
            <a:xfrm>
              <a:off x="5813226" y="5004130"/>
              <a:ext cx="5973624" cy="5288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97" name="Heliospheric model by…"/>
          <p:cNvSpPr txBox="1"/>
          <p:nvPr/>
        </p:nvSpPr>
        <p:spPr>
          <a:xfrm>
            <a:off x="15883109" y="12465857"/>
            <a:ext cx="6386399" cy="87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r" defTabSz="82153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Heliospheric model by </a:t>
            </a:r>
          </a:p>
          <a:p>
            <a:pPr algn="r" defTabSz="821531">
              <a:defRPr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Borovikov, Heerikhuisen, Pogorelov, 2015</a:t>
            </a:r>
          </a:p>
        </p:txBody>
      </p:sp>
      <p:sp>
        <p:nvSpPr>
          <p:cNvPr id="1698" name="Díaz Vélez &amp; PD"/>
          <p:cNvSpPr txBox="1"/>
          <p:nvPr/>
        </p:nvSpPr>
        <p:spPr>
          <a:xfrm>
            <a:off x="20686151" y="1718922"/>
            <a:ext cx="22699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Díaz Vélez &amp; PD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70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701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704" name="The heliosphere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739378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The heliosphere</a:t>
            </a:r>
          </a:p>
        </p:txBody>
      </p:sp>
      <p:sp>
        <p:nvSpPr>
          <p:cNvPr id="1705" name="Slide Number"/>
          <p:cNvSpPr txBox="1"/>
          <p:nvPr>
            <p:ph type="sldNum" sz="quarter" idx="4294967295"/>
          </p:nvPr>
        </p:nvSpPr>
        <p:spPr>
          <a:xfrm>
            <a:off x="23749000" y="13233866"/>
            <a:ext cx="564642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algn="l" defTabSz="821531"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06" name="backward propagation…"/>
          <p:cNvSpPr txBox="1"/>
          <p:nvPr>
            <p:ph type="body" sz="quarter" idx="1"/>
          </p:nvPr>
        </p:nvSpPr>
        <p:spPr>
          <a:xfrm>
            <a:off x="1269604" y="7152694"/>
            <a:ext cx="9026472" cy="5684632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backward propagation</a:t>
            </a: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assume dipole pitch-angle distribution in the ISM</a:t>
            </a: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(isotropic diffusion)</a:t>
            </a: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strong heliospheric influence</a:t>
            </a: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observed distribution compatible with mostly dipolar CR density gradient in the ISM</a:t>
            </a: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isotropic pitch-angle diffusion</a:t>
            </a: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0" indent="0" algn="ctr" defTabSz="584200">
              <a:spcBef>
                <a:spcPts val="0"/>
              </a:spcBef>
              <a:buSzTx/>
              <a:buNone/>
              <a:defRPr sz="2600">
                <a:solidFill>
                  <a:srgbClr val="5E5E5E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different distribution than the ISM</a:t>
            </a:r>
          </a:p>
        </p:txBody>
      </p:sp>
      <p:pic>
        <p:nvPicPr>
          <p:cNvPr id="1707" name="map_pixelmap_helio_10TeV_initial.pdf" descr="map_pixelmap_helio_10TeV_initial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09105" y="2098283"/>
            <a:ext cx="9271034" cy="4657928"/>
          </a:xfrm>
          <a:prstGeom prst="rect">
            <a:avLst/>
          </a:prstGeom>
        </p:spPr>
      </p:pic>
      <p:pic>
        <p:nvPicPr>
          <p:cNvPr id="1708" name="map_pixelmap_helio_20TeV_final.pdf" descr="map_pixelmap_helio_20TeV_final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9505" y="2093766"/>
            <a:ext cx="9366670" cy="4666962"/>
          </a:xfrm>
          <a:prstGeom prst="rect">
            <a:avLst/>
          </a:prstGeom>
        </p:spPr>
      </p:pic>
      <p:pic>
        <p:nvPicPr>
          <p:cNvPr id="1709" name="Schermata 2018-05-22 alle 10.47.10 PM.png" descr="Schermata 2018-05-22 alle 10.47.10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60196" y="7859893"/>
            <a:ext cx="10568851" cy="4149046"/>
          </a:xfrm>
          <a:prstGeom prst="rect">
            <a:avLst/>
          </a:prstGeom>
          <a:ln w="12700">
            <a:miter lim="400000"/>
          </a:ln>
        </p:spPr>
      </p:pic>
      <p:sp>
        <p:nvSpPr>
          <p:cNvPr id="1710" name="10 TV"/>
          <p:cNvSpPr txBox="1"/>
          <p:nvPr/>
        </p:nvSpPr>
        <p:spPr>
          <a:xfrm>
            <a:off x="13911473" y="2096797"/>
            <a:ext cx="9718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2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10 TV</a:t>
            </a:r>
          </a:p>
        </p:txBody>
      </p:sp>
      <p:sp>
        <p:nvSpPr>
          <p:cNvPr id="1711" name="Díaz Vélez &amp; PD"/>
          <p:cNvSpPr txBox="1"/>
          <p:nvPr/>
        </p:nvSpPr>
        <p:spPr>
          <a:xfrm>
            <a:off x="20686151" y="1718922"/>
            <a:ext cx="22699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Díaz Vélez &amp; PD </a:t>
            </a:r>
          </a:p>
        </p:txBody>
      </p:sp>
      <p:sp>
        <p:nvSpPr>
          <p:cNvPr id="1712" name="IceCube (2018)"/>
          <p:cNvSpPr txBox="1"/>
          <p:nvPr/>
        </p:nvSpPr>
        <p:spPr>
          <a:xfrm>
            <a:off x="20319200" y="8164626"/>
            <a:ext cx="254292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2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IceCube (2018)</a:t>
            </a:r>
          </a:p>
        </p:txBody>
      </p:sp>
      <p:sp>
        <p:nvSpPr>
          <p:cNvPr id="1713" name="Rounded Rectangle"/>
          <p:cNvSpPr/>
          <p:nvPr/>
        </p:nvSpPr>
        <p:spPr>
          <a:xfrm>
            <a:off x="1581727" y="9799319"/>
            <a:ext cx="8402227" cy="1648115"/>
          </a:xfrm>
          <a:prstGeom prst="roundRect">
            <a:avLst>
              <a:gd name="adj" fmla="val 1155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Schermata 2018-05-22 alle 10.57.22 PM.png" descr="Schermata 2018-05-22 alle 10.57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5454" y="7886700"/>
            <a:ext cx="10735171" cy="4072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6" name="map_pixelmap_helio_300TeV_final.pdf" descr="map_pixelmap_helio_300TeV_final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156" y="2096797"/>
            <a:ext cx="9407369" cy="4660901"/>
          </a:xfrm>
          <a:prstGeom prst="rect">
            <a:avLst/>
          </a:prstGeom>
        </p:spPr>
      </p:pic>
      <p:pic>
        <p:nvPicPr>
          <p:cNvPr id="1717" name="map_pixelmap_helio_300TeV_initial.pdf" descr="map_pixelmap_helio_300TeV_initial.pd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08339" y="2096797"/>
            <a:ext cx="9272565" cy="4660901"/>
          </a:xfrm>
          <a:prstGeom prst="rect">
            <a:avLst/>
          </a:prstGeom>
        </p:spPr>
      </p:pic>
      <p:grpSp>
        <p:nvGrpSpPr>
          <p:cNvPr id="1721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718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719" name="color-center-UWlogo-print.png" descr="color-center-UWlogo-print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0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722" name="The heliosphere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739378">
              <a:defRPr sz="9000"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The heliosphere</a:t>
            </a:r>
          </a:p>
        </p:txBody>
      </p:sp>
      <p:sp>
        <p:nvSpPr>
          <p:cNvPr id="1723" name="Slide Number"/>
          <p:cNvSpPr txBox="1"/>
          <p:nvPr>
            <p:ph type="sldNum" sz="quarter" idx="4294967295"/>
          </p:nvPr>
        </p:nvSpPr>
        <p:spPr>
          <a:xfrm>
            <a:off x="23749000" y="13233866"/>
            <a:ext cx="603504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algn="l" defTabSz="821531"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24" name="Díaz Vélez &amp; PD"/>
          <p:cNvSpPr txBox="1"/>
          <p:nvPr/>
        </p:nvSpPr>
        <p:spPr>
          <a:xfrm>
            <a:off x="20686151" y="1718922"/>
            <a:ext cx="22699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Díaz Vélez &amp; PD </a:t>
            </a:r>
          </a:p>
        </p:txBody>
      </p:sp>
      <p:sp>
        <p:nvSpPr>
          <p:cNvPr id="1725" name="300 TV"/>
          <p:cNvSpPr txBox="1"/>
          <p:nvPr/>
        </p:nvSpPr>
        <p:spPr>
          <a:xfrm>
            <a:off x="13897716" y="2096797"/>
            <a:ext cx="125877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2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300 TV</a:t>
            </a:r>
          </a:p>
        </p:txBody>
      </p:sp>
      <p:sp>
        <p:nvSpPr>
          <p:cNvPr id="1726" name="IceCube (2018)"/>
          <p:cNvSpPr txBox="1"/>
          <p:nvPr/>
        </p:nvSpPr>
        <p:spPr>
          <a:xfrm>
            <a:off x="20305442" y="8164626"/>
            <a:ext cx="254292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26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pPr/>
            <a:r>
              <a:t>IceCube (2018)</a:t>
            </a:r>
          </a:p>
        </p:txBody>
      </p:sp>
      <p:sp>
        <p:nvSpPr>
          <p:cNvPr id="1727" name="backward propagation…"/>
          <p:cNvSpPr txBox="1"/>
          <p:nvPr/>
        </p:nvSpPr>
        <p:spPr>
          <a:xfrm>
            <a:off x="1270000" y="7150100"/>
            <a:ext cx="9029700" cy="5120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584200">
              <a:defRPr sz="26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backward propagation</a:t>
            </a:r>
          </a:p>
          <a:p>
            <a:pPr defTabSz="584200"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assume dipole pitch-angle distribution in the ISM</a:t>
            </a:r>
          </a:p>
          <a:p>
            <a:pPr defTabSz="584200"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(isotropic diffusion)</a:t>
            </a:r>
          </a:p>
          <a:p>
            <a:pPr defTabSz="584200"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defTabSz="584200"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defTabSz="584200">
              <a:defRPr sz="26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no heliospheric influence</a:t>
            </a:r>
          </a:p>
          <a:p>
            <a:pPr defTabSz="584200"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defTabSz="584200"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pitch-angle distribution in the ISM cannot be the same as that at 10 TV</a:t>
            </a:r>
          </a:p>
          <a:p>
            <a:pPr defTabSz="584200">
              <a:defRPr sz="2600">
                <a:latin typeface="Montserrat Medium"/>
                <a:ea typeface="Montserrat Medium"/>
                <a:cs typeface="Montserrat Medium"/>
                <a:sym typeface="Montserrat Medium"/>
              </a:defRPr>
            </a:pPr>
          </a:p>
          <a:p>
            <a:pPr defTabSz="584200">
              <a:defRPr sz="26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defTabSz="584200">
              <a:defRPr sz="26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pristine distribution from the ISM</a:t>
            </a:r>
          </a:p>
        </p:txBody>
      </p:sp>
      <p:sp>
        <p:nvSpPr>
          <p:cNvPr id="1728" name="Rounded Rectangle"/>
          <p:cNvSpPr/>
          <p:nvPr/>
        </p:nvSpPr>
        <p:spPr>
          <a:xfrm>
            <a:off x="1581727" y="9799319"/>
            <a:ext cx="8402227" cy="1270001"/>
          </a:xfrm>
          <a:prstGeom prst="roundRect">
            <a:avLst>
              <a:gd name="adj" fmla="val 15000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3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1730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731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2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1734" name="Slide Number"/>
          <p:cNvSpPr txBox="1"/>
          <p:nvPr>
            <p:ph type="sldNum" sz="quarter" idx="4294967295"/>
          </p:nvPr>
        </p:nvSpPr>
        <p:spPr>
          <a:xfrm>
            <a:off x="23760879" y="13233866"/>
            <a:ext cx="537973" cy="5604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35" name="future experiment…"/>
          <p:cNvSpPr txBox="1"/>
          <p:nvPr>
            <p:ph type="title"/>
          </p:nvPr>
        </p:nvSpPr>
        <p:spPr>
          <a:xfrm>
            <a:off x="1196730" y="508000"/>
            <a:ext cx="21959431" cy="1524000"/>
          </a:xfrm>
          <a:prstGeom prst="rect">
            <a:avLst/>
          </a:prstGeom>
          <a:solidFill>
            <a:srgbClr val="DEBA0B"/>
          </a:solidFill>
          <a:ln w="9525">
            <a:round/>
          </a:ln>
        </p:spPr>
        <p:txBody>
          <a:bodyPr anchor="b"/>
          <a:lstStyle/>
          <a:p>
            <a:pPr algn="ctr" defTabSz="262889">
              <a:lnSpc>
                <a:spcPct val="100000"/>
              </a:lnSpc>
              <a:defRPr b="0" spc="0" sz="45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future experiment</a:t>
            </a:r>
          </a:p>
          <a:p>
            <a:pPr algn="ctr" defTabSz="262889">
              <a:lnSpc>
                <a:spcPct val="100000"/>
              </a:lnSpc>
              <a:defRPr b="0" spc="0" sz="4500"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IceCube-Gen2</a:t>
            </a:r>
          </a:p>
        </p:txBody>
      </p:sp>
      <p:sp>
        <p:nvSpPr>
          <p:cNvPr id="1736" name="IceCube-Gen2…"/>
          <p:cNvSpPr txBox="1"/>
          <p:nvPr>
            <p:ph type="body" sz="half" idx="1"/>
          </p:nvPr>
        </p:nvSpPr>
        <p:spPr>
          <a:xfrm>
            <a:off x="1230824" y="2681935"/>
            <a:ext cx="10259671" cy="97628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SzTx/>
              <a:buNone/>
              <a:defRPr sz="36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solidFill>
                  <a:srgbClr val="5E5E5E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IceCube-Gen2</a:t>
            </a:r>
            <a:endParaRPr>
              <a:solidFill>
                <a:srgbClr val="5E5E5E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indent="0">
              <a:lnSpc>
                <a:spcPct val="150000"/>
              </a:lnSpc>
              <a:buSzTx/>
              <a:buNone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rgbClr val="5E5E5E"/>
                </a:solidFill>
              </a:rPr>
              <a:t>tech design report</a:t>
            </a:r>
          </a:p>
        </p:txBody>
      </p:sp>
      <p:pic>
        <p:nvPicPr>
          <p:cNvPr id="1737" name="Gen2-dipole-sensitivity.pdf" descr="Gen2-dipole-sensitivity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24926" y="2172500"/>
            <a:ext cx="15249793" cy="889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8" name="Schermata 2023-03-10 alle 06.16.35.png" descr="Schermata 2023-03-10 alle 06.16.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0494" y="10909563"/>
            <a:ext cx="12766106" cy="2363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ummary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summary</a:t>
            </a:r>
          </a:p>
        </p:txBody>
      </p:sp>
      <p:grpSp>
        <p:nvGrpSpPr>
          <p:cNvPr id="341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338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39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342" name="Slide Number"/>
          <p:cNvSpPr txBox="1"/>
          <p:nvPr>
            <p:ph type="sldNum" sz="quarter" idx="2"/>
          </p:nvPr>
        </p:nvSpPr>
        <p:spPr>
          <a:xfrm>
            <a:off x="23841460" y="13233866"/>
            <a:ext cx="376810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47" name="Group"/>
          <p:cNvGrpSpPr/>
          <p:nvPr/>
        </p:nvGrpSpPr>
        <p:grpSpPr>
          <a:xfrm>
            <a:off x="12297670" y="4020085"/>
            <a:ext cx="11885048" cy="7537375"/>
            <a:chOff x="12699" y="25400"/>
            <a:chExt cx="11885047" cy="7537374"/>
          </a:xfrm>
        </p:grpSpPr>
        <p:grpSp>
          <p:nvGrpSpPr>
            <p:cNvPr id="345" name="Group"/>
            <p:cNvGrpSpPr/>
            <p:nvPr/>
          </p:nvGrpSpPr>
          <p:grpSpPr>
            <a:xfrm>
              <a:off x="12699" y="25400"/>
              <a:ext cx="11885049" cy="7537375"/>
              <a:chOff x="12699" y="25400"/>
              <a:chExt cx="11885047" cy="7537374"/>
            </a:xfrm>
          </p:grpSpPr>
          <p:pic>
            <p:nvPicPr>
              <p:cNvPr id="343" name="Screenshot 2025-02-21 alle 08.49.23.png" descr="Screenshot 2025-02-21 alle 08.49.23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2700" y="25400"/>
                <a:ext cx="11885048" cy="7537375"/>
              </a:xfrm>
              <a:prstGeom prst="rect">
                <a:avLst/>
              </a:prstGeom>
              <a:effectLst/>
            </p:spPr>
          </p:pic>
          <p:sp>
            <p:nvSpPr>
              <p:cNvPr id="344" name="K. Fujisue, H. Dembinski, R. Engel, A. Fedynitch"/>
              <p:cNvSpPr txBox="1"/>
              <p:nvPr/>
            </p:nvSpPr>
            <p:spPr>
              <a:xfrm>
                <a:off x="217363" y="7249629"/>
                <a:ext cx="4776121" cy="2897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5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K. Fujisue, H. Dembinski, R. Engel, A. Fedynitch</a:t>
                </a:r>
              </a:p>
            </p:txBody>
          </p:sp>
        </p:grpSp>
        <p:sp>
          <p:nvSpPr>
            <p:cNvPr id="346" name="Rectangle"/>
            <p:cNvSpPr/>
            <p:nvPr/>
          </p:nvSpPr>
          <p:spPr>
            <a:xfrm>
              <a:off x="3846918" y="1638080"/>
              <a:ext cx="3663545" cy="5102629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40000"/>
                  </a:srgbClr>
                </a:gs>
                <a:gs pos="12508">
                  <a:srgbClr val="FF9380">
                    <a:alpha val="44685"/>
                  </a:srgbClr>
                </a:gs>
                <a:gs pos="51361">
                  <a:srgbClr val="FF2600">
                    <a:alpha val="49371"/>
                  </a:srgbClr>
                </a:gs>
                <a:gs pos="85184">
                  <a:srgbClr val="FF9380">
                    <a:alpha val="2468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348" name="Anisotropy observations…"/>
          <p:cNvSpPr txBox="1"/>
          <p:nvPr>
            <p:ph type="body" sz="half" idx="1"/>
          </p:nvPr>
        </p:nvSpPr>
        <p:spPr>
          <a:xfrm>
            <a:off x="179235" y="3244263"/>
            <a:ext cx="11910449" cy="8325897"/>
          </a:xfrm>
          <a:prstGeom prst="rect">
            <a:avLst/>
          </a:prstGeom>
        </p:spPr>
        <p:txBody>
          <a:bodyPr anchor="t"/>
          <a:lstStyle/>
          <a:p>
            <a:pPr marL="617361" indent="-617361">
              <a:lnSpc>
                <a:spcPct val="280000"/>
              </a:lnSpc>
              <a:buChar char="๏"/>
              <a:defRPr sz="4000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Anisotropy observations</a:t>
            </a:r>
          </a:p>
          <a:p>
            <a:pPr marL="617361" indent="-617361">
              <a:lnSpc>
                <a:spcPct val="280000"/>
              </a:lnSpc>
              <a:buChar char="๏"/>
              <a:defRPr sz="4000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Dipole and medium-scale anisotropy</a:t>
            </a:r>
          </a:p>
          <a:p>
            <a:pPr marL="617361" indent="-617361">
              <a:lnSpc>
                <a:spcPct val="280000"/>
              </a:lnSpc>
              <a:buChar char="๏"/>
              <a:defRPr sz="4000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How do we make observations useful?</a:t>
            </a:r>
          </a:p>
          <a:p>
            <a:pPr marL="617361" indent="-617361">
              <a:lnSpc>
                <a:spcPct val="280000"/>
              </a:lnSpc>
              <a:buChar char="๏"/>
              <a:defRPr sz="4000">
                <a:solidFill>
                  <a:srgbClr val="5E5E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Need for multi-experiment observations</a:t>
            </a:r>
          </a:p>
        </p:txBody>
      </p:sp>
      <p:sp>
        <p:nvSpPr>
          <p:cNvPr id="349" name="energy range…"/>
          <p:cNvSpPr txBox="1"/>
          <p:nvPr/>
        </p:nvSpPr>
        <p:spPr>
          <a:xfrm>
            <a:off x="19517201" y="1683156"/>
            <a:ext cx="4642333" cy="234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lnSpc>
                <a:spcPct val="120000"/>
              </a:lnSpc>
              <a:defRPr sz="42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energy range</a:t>
            </a:r>
          </a:p>
          <a:p>
            <a:pPr algn="r" defTabSz="584200">
              <a:lnSpc>
                <a:spcPct val="120000"/>
              </a:lnSpc>
              <a:defRPr sz="4200">
                <a:solidFill>
                  <a:schemeClr val="accent5">
                    <a:lumOff val="-29866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1 TeV - 10 PeV</a:t>
            </a:r>
          </a:p>
          <a:p>
            <a:pPr algn="r" defTabSz="584200">
              <a:lnSpc>
                <a:spcPct val="120000"/>
              </a:lnSpc>
              <a:defRPr sz="4200"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anisotropy ~10</a:t>
            </a:r>
            <a:r>
              <a:rPr baseline="31999"/>
              <a:t>-3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anisotropy measurements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anisotropy measurements</a:t>
            </a:r>
          </a:p>
        </p:txBody>
      </p:sp>
      <p:grpSp>
        <p:nvGrpSpPr>
          <p:cNvPr id="355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352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53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356" name="Slide Number"/>
          <p:cNvSpPr txBox="1"/>
          <p:nvPr>
            <p:ph type="sldNum" sz="quarter" idx="2"/>
          </p:nvPr>
        </p:nvSpPr>
        <p:spPr>
          <a:xfrm>
            <a:off x="23836698" y="13233866"/>
            <a:ext cx="386335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61" name="Group"/>
          <p:cNvGrpSpPr/>
          <p:nvPr/>
        </p:nvGrpSpPr>
        <p:grpSpPr>
          <a:xfrm>
            <a:off x="7600687" y="2638361"/>
            <a:ext cx="15549191" cy="9867901"/>
            <a:chOff x="12700" y="25400"/>
            <a:chExt cx="15549190" cy="9867900"/>
          </a:xfrm>
        </p:grpSpPr>
        <p:grpSp>
          <p:nvGrpSpPr>
            <p:cNvPr id="359" name="Group"/>
            <p:cNvGrpSpPr/>
            <p:nvPr/>
          </p:nvGrpSpPr>
          <p:grpSpPr>
            <a:xfrm>
              <a:off x="12700" y="25400"/>
              <a:ext cx="15549191" cy="9867901"/>
              <a:chOff x="12700" y="25400"/>
              <a:chExt cx="15549190" cy="9867900"/>
            </a:xfrm>
          </p:grpSpPr>
          <p:pic>
            <p:nvPicPr>
              <p:cNvPr id="357" name="Screenshot 2025-02-21 alle 08.49.23.png" descr="Screenshot 2025-02-21 alle 08.49.23.pn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2700" y="25400"/>
                <a:ext cx="15549191" cy="9867901"/>
              </a:xfrm>
              <a:prstGeom prst="rect">
                <a:avLst/>
              </a:prstGeom>
              <a:effectLst/>
            </p:spPr>
          </p:pic>
          <p:sp>
            <p:nvSpPr>
              <p:cNvPr id="358" name="K. Fujisue, H. Dembinski, R. Engel, A. Fedynitch"/>
              <p:cNvSpPr txBox="1"/>
              <p:nvPr/>
            </p:nvSpPr>
            <p:spPr>
              <a:xfrm>
                <a:off x="284232" y="9513127"/>
                <a:ext cx="6245452" cy="3788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000">
                    <a:latin typeface="Montserrat Regular"/>
                    <a:ea typeface="Montserrat Regular"/>
                    <a:cs typeface="Montserrat Regular"/>
                    <a:sym typeface="Montserrat Regular"/>
                  </a:defRPr>
                </a:lvl1pPr>
              </a:lstStyle>
              <a:p>
                <a:pPr/>
                <a:r>
                  <a:t>K. Fujisue, H. Dembinski, R. Engel, A. Fedynitch</a:t>
                </a:r>
              </a:p>
            </p:txBody>
          </p:sp>
        </p:grpSp>
        <p:sp>
          <p:nvSpPr>
            <p:cNvPr id="360" name="Rectangle"/>
            <p:cNvSpPr/>
            <p:nvPr/>
          </p:nvSpPr>
          <p:spPr>
            <a:xfrm>
              <a:off x="5030389" y="2142021"/>
              <a:ext cx="4790602" cy="6672406"/>
            </a:xfrm>
            <a:prstGeom prst="rect">
              <a:avLst/>
            </a:prstGeom>
            <a:gradFill flip="none" rotWithShape="1">
              <a:gsLst>
                <a:gs pos="0">
                  <a:srgbClr val="FFFFFF">
                    <a:alpha val="40000"/>
                  </a:srgbClr>
                </a:gs>
                <a:gs pos="12508">
                  <a:srgbClr val="FF9380">
                    <a:alpha val="44685"/>
                  </a:srgbClr>
                </a:gs>
                <a:gs pos="51361">
                  <a:srgbClr val="FF2600">
                    <a:alpha val="49371"/>
                  </a:srgbClr>
                </a:gs>
                <a:gs pos="85184">
                  <a:srgbClr val="FF9380">
                    <a:alpha val="2468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grpSp>
        <p:nvGrpSpPr>
          <p:cNvPr id="364" name="Group"/>
          <p:cNvGrpSpPr/>
          <p:nvPr/>
        </p:nvGrpSpPr>
        <p:grpSpPr>
          <a:xfrm>
            <a:off x="1278483" y="3451013"/>
            <a:ext cx="5695980" cy="7163777"/>
            <a:chOff x="0" y="0"/>
            <a:chExt cx="5695978" cy="7163775"/>
          </a:xfrm>
        </p:grpSpPr>
        <p:sp>
          <p:nvSpPr>
            <p:cNvPr id="362" name="Arrow"/>
            <p:cNvSpPr/>
            <p:nvPr/>
          </p:nvSpPr>
          <p:spPr>
            <a:xfrm flipH="1" rot="10800000">
              <a:off x="0" y="0"/>
              <a:ext cx="5695978" cy="7163776"/>
            </a:xfrm>
            <a:prstGeom prst="rightArrow">
              <a:avLst>
                <a:gd name="adj1" fmla="val 59497"/>
                <a:gd name="adj2" fmla="val 42327"/>
              </a:avLst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63" name="energy range…"/>
            <p:cNvSpPr txBox="1"/>
            <p:nvPr/>
          </p:nvSpPr>
          <p:spPr>
            <a:xfrm>
              <a:off x="208926" y="2276327"/>
              <a:ext cx="4642334" cy="2611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584200">
                <a:lnSpc>
                  <a:spcPct val="140000"/>
                </a:lnSpc>
                <a:defRPr sz="42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energy range</a:t>
              </a:r>
            </a:p>
            <a:p>
              <a:pPr algn="l" defTabSz="584200">
                <a:lnSpc>
                  <a:spcPct val="140000"/>
                </a:lnSpc>
                <a:defRPr sz="4200">
                  <a:solidFill>
                    <a:schemeClr val="accent5">
                      <a:lumOff val="-29866"/>
                    </a:schemeClr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defRPr>
              </a:pPr>
              <a:r>
                <a:t>1 TeV - 10 PeV</a:t>
              </a:r>
            </a:p>
            <a:p>
              <a:pPr algn="l" defTabSz="584200">
                <a:lnSpc>
                  <a:spcPct val="140000"/>
                </a:lnSpc>
                <a:defRPr sz="4200"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anisotropy ~10</a:t>
              </a:r>
              <a:r>
                <a:rPr baseline="31999"/>
                <a:t>-3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osmic-ray experiments"/>
          <p:cNvSpPr txBox="1"/>
          <p:nvPr>
            <p:ph type="title"/>
          </p:nvPr>
        </p:nvSpPr>
        <p:spPr>
          <a:xfrm>
            <a:off x="1196730" y="190500"/>
            <a:ext cx="21958301" cy="1524000"/>
          </a:xfrm>
          <a:prstGeom prst="rect">
            <a:avLst/>
          </a:prstGeom>
          <a:solidFill>
            <a:srgbClr val="D6364E"/>
          </a:solidFill>
          <a:ln w="9525">
            <a:round/>
          </a:ln>
        </p:spPr>
        <p:txBody>
          <a:bodyPr lIns="50800" tIns="50800" rIns="50800" bIns="50800" anchor="b"/>
          <a:lstStyle>
            <a:lvl1pPr defTabSz="525779">
              <a:defRPr sz="9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pPr/>
            <a:r>
              <a:t>cosmic-ray experiments</a:t>
            </a:r>
          </a:p>
        </p:txBody>
      </p:sp>
      <p:grpSp>
        <p:nvGrpSpPr>
          <p:cNvPr id="370" name="Group"/>
          <p:cNvGrpSpPr/>
          <p:nvPr/>
        </p:nvGrpSpPr>
        <p:grpSpPr>
          <a:xfrm>
            <a:off x="-15555" y="13112622"/>
            <a:ext cx="24384001" cy="620403"/>
            <a:chOff x="0" y="0"/>
            <a:chExt cx="24384000" cy="620402"/>
          </a:xfrm>
        </p:grpSpPr>
        <p:sp>
          <p:nvSpPr>
            <p:cNvPr id="367" name="Rectangle"/>
            <p:cNvSpPr/>
            <p:nvPr/>
          </p:nvSpPr>
          <p:spPr>
            <a:xfrm>
              <a:off x="0" y="224685"/>
              <a:ext cx="24384000" cy="379703"/>
            </a:xfrm>
            <a:prstGeom prst="rect">
              <a:avLst/>
            </a:prstGeom>
            <a:gradFill flip="none" rotWithShape="1">
              <a:gsLst>
                <a:gs pos="0">
                  <a:srgbClr val="DEBA0B"/>
                </a:gs>
                <a:gs pos="51532">
                  <a:srgbClr val="D6364E"/>
                </a:gs>
                <a:gs pos="100000">
                  <a:srgbClr val="3C9BA3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368" name="color-center-UWlogo-print.png" descr="color-center-UWlogo-prin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6543" t="0" r="32774" b="33648"/>
            <a:stretch>
              <a:fillRect/>
            </a:stretch>
          </p:blipFill>
          <p:spPr>
            <a:xfrm>
              <a:off x="86854" y="0"/>
              <a:ext cx="377575" cy="538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" name="Paolo Desiati"/>
            <p:cNvSpPr txBox="1"/>
            <p:nvPr/>
          </p:nvSpPr>
          <p:spPr>
            <a:xfrm>
              <a:off x="606838" y="208669"/>
              <a:ext cx="1712723" cy="411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Paolo Desiati</a:t>
              </a:r>
            </a:p>
          </p:txBody>
        </p:sp>
      </p:grpSp>
      <p:sp>
        <p:nvSpPr>
          <p:cNvPr id="371" name="Slide Number"/>
          <p:cNvSpPr txBox="1"/>
          <p:nvPr>
            <p:ph type="sldNum" sz="quarter" idx="2"/>
          </p:nvPr>
        </p:nvSpPr>
        <p:spPr>
          <a:xfrm>
            <a:off x="23859367" y="13233866"/>
            <a:ext cx="340996" cy="5715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74" name="Group"/>
          <p:cNvGrpSpPr/>
          <p:nvPr/>
        </p:nvGrpSpPr>
        <p:grpSpPr>
          <a:xfrm>
            <a:off x="1266521" y="5923044"/>
            <a:ext cx="4131470" cy="2276476"/>
            <a:chOff x="0" y="0"/>
            <a:chExt cx="4131468" cy="2276475"/>
          </a:xfrm>
        </p:grpSpPr>
        <p:sp>
          <p:nvSpPr>
            <p:cNvPr id="372" name="Callout"/>
            <p:cNvSpPr/>
            <p:nvPr/>
          </p:nvSpPr>
          <p:spPr>
            <a:xfrm>
              <a:off x="0" y="0"/>
              <a:ext cx="4131469" cy="2276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2" y="0"/>
                  </a:moveTo>
                  <a:cubicBezTo>
                    <a:pt x="149" y="0"/>
                    <a:pt x="0" y="270"/>
                    <a:pt x="0" y="603"/>
                  </a:cubicBezTo>
                  <a:lnTo>
                    <a:pt x="0" y="20997"/>
                  </a:lnTo>
                  <a:cubicBezTo>
                    <a:pt x="0" y="21330"/>
                    <a:pt x="149" y="21600"/>
                    <a:pt x="332" y="21600"/>
                  </a:cubicBezTo>
                  <a:lnTo>
                    <a:pt x="19623" y="21600"/>
                  </a:lnTo>
                  <a:cubicBezTo>
                    <a:pt x="19806" y="21600"/>
                    <a:pt x="19955" y="21330"/>
                    <a:pt x="19955" y="20997"/>
                  </a:cubicBezTo>
                  <a:lnTo>
                    <a:pt x="19955" y="12747"/>
                  </a:lnTo>
                  <a:lnTo>
                    <a:pt x="21600" y="11000"/>
                  </a:lnTo>
                  <a:lnTo>
                    <a:pt x="19955" y="9249"/>
                  </a:lnTo>
                  <a:lnTo>
                    <a:pt x="19955" y="603"/>
                  </a:lnTo>
                  <a:cubicBezTo>
                    <a:pt x="19955" y="270"/>
                    <a:pt x="19806" y="0"/>
                    <a:pt x="19623" y="0"/>
                  </a:cubicBezTo>
                  <a:lnTo>
                    <a:pt x="332" y="0"/>
                  </a:lnTo>
                  <a:close/>
                </a:path>
              </a:pathLst>
            </a:custGeom>
            <a:noFill/>
            <a:ln w="25400" cap="flat">
              <a:solidFill>
                <a:srgbClr val="5E5E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3" name="twenty years…"/>
            <p:cNvSpPr txBox="1"/>
            <p:nvPr/>
          </p:nvSpPr>
          <p:spPr>
            <a:xfrm>
              <a:off x="85176" y="61284"/>
              <a:ext cx="3560065" cy="209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defRPr sz="42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twenty years</a:t>
              </a:r>
            </a:p>
            <a:p>
              <a:pPr defTabSz="584200">
                <a:lnSpc>
                  <a:spcPct val="60000"/>
                </a:lnSpc>
                <a:defRPr sz="420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</a:p>
            <a:p>
              <a:pPr defTabSz="584200">
                <a:defRPr sz="300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of high statistics</a:t>
              </a:r>
            </a:p>
            <a:p>
              <a:pPr defTabSz="584200">
                <a:defRPr sz="3000"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anisotropy data</a:t>
              </a:r>
            </a:p>
          </p:txBody>
        </p:sp>
      </p:grpSp>
      <p:grpSp>
        <p:nvGrpSpPr>
          <p:cNvPr id="417" name="Group"/>
          <p:cNvGrpSpPr/>
          <p:nvPr/>
        </p:nvGrpSpPr>
        <p:grpSpPr>
          <a:xfrm>
            <a:off x="5549589" y="2612961"/>
            <a:ext cx="17533009" cy="9906001"/>
            <a:chOff x="0" y="0"/>
            <a:chExt cx="17533007" cy="9906000"/>
          </a:xfrm>
        </p:grpSpPr>
        <p:sp>
          <p:nvSpPr>
            <p:cNvPr id="375" name="Rounded Rectangle"/>
            <p:cNvSpPr/>
            <p:nvPr/>
          </p:nvSpPr>
          <p:spPr>
            <a:xfrm>
              <a:off x="0" y="0"/>
              <a:ext cx="17533008" cy="9906000"/>
            </a:xfrm>
            <a:prstGeom prst="roundRect">
              <a:avLst>
                <a:gd name="adj" fmla="val 2012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grpSp>
          <p:nvGrpSpPr>
            <p:cNvPr id="378" name="Group"/>
            <p:cNvGrpSpPr/>
            <p:nvPr/>
          </p:nvGrpSpPr>
          <p:grpSpPr>
            <a:xfrm>
              <a:off x="6492378" y="7834886"/>
              <a:ext cx="3857398" cy="1815250"/>
              <a:chOff x="0" y="0"/>
              <a:chExt cx="3857396" cy="1815248"/>
            </a:xfrm>
          </p:grpSpPr>
          <p:sp>
            <p:nvSpPr>
              <p:cNvPr id="376" name="IceCube"/>
              <p:cNvSpPr txBox="1"/>
              <p:nvPr/>
            </p:nvSpPr>
            <p:spPr>
              <a:xfrm>
                <a:off x="760635" y="0"/>
                <a:ext cx="2360046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IceCube</a:t>
                </a:r>
              </a:p>
            </p:txBody>
          </p:sp>
          <p:sp>
            <p:nvSpPr>
              <p:cNvPr id="377" name="IceCube-Gen2"/>
              <p:cNvSpPr txBox="1"/>
              <p:nvPr/>
            </p:nvSpPr>
            <p:spPr>
              <a:xfrm>
                <a:off x="0" y="1057802"/>
                <a:ext cx="3857397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ExtraLight"/>
                    <a:ea typeface="Montserrat ExtraLight"/>
                    <a:cs typeface="Montserrat ExtraLight"/>
                    <a:sym typeface="Montserrat ExtraLight"/>
                  </a:defRPr>
                </a:lvl1pPr>
              </a:lstStyle>
              <a:p>
                <a:pPr/>
                <a:r>
                  <a:t>IceCube-Gen2</a:t>
                </a:r>
              </a:p>
            </p:txBody>
          </p:sp>
        </p:grpSp>
        <p:grpSp>
          <p:nvGrpSpPr>
            <p:cNvPr id="384" name="Group"/>
            <p:cNvGrpSpPr/>
            <p:nvPr/>
          </p:nvGrpSpPr>
          <p:grpSpPr>
            <a:xfrm>
              <a:off x="323353" y="268220"/>
              <a:ext cx="2207723" cy="8324114"/>
              <a:chOff x="0" y="0"/>
              <a:chExt cx="2207721" cy="8324112"/>
            </a:xfrm>
          </p:grpSpPr>
          <p:sp>
            <p:nvSpPr>
              <p:cNvPr id="379" name="Milagro"/>
              <p:cNvSpPr txBox="1"/>
              <p:nvPr/>
            </p:nvSpPr>
            <p:spPr>
              <a:xfrm>
                <a:off x="18301" y="1891666"/>
                <a:ext cx="2189421" cy="757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Milagro</a:t>
                </a:r>
              </a:p>
            </p:txBody>
          </p:sp>
          <p:sp>
            <p:nvSpPr>
              <p:cNvPr id="380" name="HAWC"/>
              <p:cNvSpPr txBox="1"/>
              <p:nvPr/>
            </p:nvSpPr>
            <p:spPr>
              <a:xfrm>
                <a:off x="18036" y="3783333"/>
                <a:ext cx="1911424" cy="757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HAWC</a:t>
                </a:r>
              </a:p>
            </p:txBody>
          </p:sp>
          <p:sp>
            <p:nvSpPr>
              <p:cNvPr id="381" name="TA"/>
              <p:cNvSpPr txBox="1"/>
              <p:nvPr/>
            </p:nvSpPr>
            <p:spPr>
              <a:xfrm>
                <a:off x="0" y="0"/>
                <a:ext cx="877044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1pPr>
              </a:lstStyle>
              <a:p>
                <a:pPr/>
                <a:r>
                  <a:t>TA</a:t>
                </a:r>
              </a:p>
            </p:txBody>
          </p:sp>
          <p:sp>
            <p:nvSpPr>
              <p:cNvPr id="382" name="Auger"/>
              <p:cNvSpPr txBox="1"/>
              <p:nvPr/>
            </p:nvSpPr>
            <p:spPr>
              <a:xfrm>
                <a:off x="35311" y="7566666"/>
                <a:ext cx="1881126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1pPr>
              </a:lstStyle>
              <a:p>
                <a:pPr/>
                <a:r>
                  <a:t>Auger</a:t>
                </a:r>
              </a:p>
            </p:txBody>
          </p:sp>
          <p:sp>
            <p:nvSpPr>
              <p:cNvPr id="383" name="SWGO"/>
              <p:cNvSpPr txBox="1"/>
              <p:nvPr/>
            </p:nvSpPr>
            <p:spPr>
              <a:xfrm>
                <a:off x="24414" y="5675000"/>
                <a:ext cx="1864649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ExtraLight"/>
                    <a:ea typeface="Montserrat ExtraLight"/>
                    <a:cs typeface="Montserrat ExtraLight"/>
                    <a:sym typeface="Montserrat ExtraLight"/>
                  </a:defRPr>
                </a:lvl1pPr>
              </a:lstStyle>
              <a:p>
                <a:pPr/>
                <a:r>
                  <a:t>SWGO</a:t>
                </a:r>
              </a:p>
            </p:txBody>
          </p:sp>
        </p:grpSp>
        <p:grpSp>
          <p:nvGrpSpPr>
            <p:cNvPr id="390" name="Group"/>
            <p:cNvGrpSpPr/>
            <p:nvPr/>
          </p:nvGrpSpPr>
          <p:grpSpPr>
            <a:xfrm>
              <a:off x="14215891" y="255864"/>
              <a:ext cx="2993763" cy="8336470"/>
              <a:chOff x="0" y="0"/>
              <a:chExt cx="2993761" cy="8336469"/>
            </a:xfrm>
          </p:grpSpPr>
          <p:sp>
            <p:nvSpPr>
              <p:cNvPr id="385" name="Tibet-AS𝛾"/>
              <p:cNvSpPr txBox="1"/>
              <p:nvPr/>
            </p:nvSpPr>
            <p:spPr>
              <a:xfrm>
                <a:off x="233466" y="0"/>
                <a:ext cx="2760296" cy="7821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Tibet-AS𝛾</a:t>
                </a:r>
              </a:p>
            </p:txBody>
          </p:sp>
          <p:sp>
            <p:nvSpPr>
              <p:cNvPr id="386" name="ARGO-YBJ"/>
              <p:cNvSpPr txBox="1"/>
              <p:nvPr/>
            </p:nvSpPr>
            <p:spPr>
              <a:xfrm>
                <a:off x="0" y="1904023"/>
                <a:ext cx="2985138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ARGO-YBJ</a:t>
                </a:r>
              </a:p>
            </p:txBody>
          </p:sp>
          <p:sp>
            <p:nvSpPr>
              <p:cNvPr id="387" name="LHAASO"/>
              <p:cNvSpPr txBox="1"/>
              <p:nvPr/>
            </p:nvSpPr>
            <p:spPr>
              <a:xfrm>
                <a:off x="530212" y="3795690"/>
                <a:ext cx="2456254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LHAASO</a:t>
                </a:r>
              </a:p>
            </p:txBody>
          </p:sp>
          <p:sp>
            <p:nvSpPr>
              <p:cNvPr id="388" name="Super-K"/>
              <p:cNvSpPr txBox="1"/>
              <p:nvPr/>
            </p:nvSpPr>
            <p:spPr>
              <a:xfrm>
                <a:off x="663630" y="5687356"/>
                <a:ext cx="2322306" cy="757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Super-K</a:t>
                </a:r>
              </a:p>
            </p:txBody>
          </p:sp>
          <p:sp>
            <p:nvSpPr>
              <p:cNvPr id="389" name="GRAPES-3"/>
              <p:cNvSpPr txBox="1"/>
              <p:nvPr/>
            </p:nvSpPr>
            <p:spPr>
              <a:xfrm>
                <a:off x="65645" y="7579022"/>
                <a:ext cx="2853848" cy="757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Bold"/>
                    <a:ea typeface="Montserrat Bold"/>
                    <a:cs typeface="Montserrat Bold"/>
                    <a:sym typeface="Montserrat Bold"/>
                  </a:defRPr>
                </a:lvl1pPr>
              </a:lstStyle>
              <a:p>
                <a:pPr/>
                <a:r>
                  <a:t>GRAPES-3</a:t>
                </a:r>
              </a:p>
            </p:txBody>
          </p:sp>
        </p:grpSp>
        <p:grpSp>
          <p:nvGrpSpPr>
            <p:cNvPr id="395" name="Group"/>
            <p:cNvGrpSpPr/>
            <p:nvPr/>
          </p:nvGrpSpPr>
          <p:grpSpPr>
            <a:xfrm>
              <a:off x="3015951" y="268221"/>
              <a:ext cx="10481688" cy="758855"/>
              <a:chOff x="0" y="0"/>
              <a:chExt cx="10481686" cy="758854"/>
            </a:xfrm>
          </p:grpSpPr>
          <p:sp>
            <p:nvSpPr>
              <p:cNvPr id="391" name="KASCADE"/>
              <p:cNvSpPr txBox="1"/>
              <p:nvPr/>
            </p:nvSpPr>
            <p:spPr>
              <a:xfrm>
                <a:off x="2154890" y="0"/>
                <a:ext cx="2795378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KASCADE</a:t>
                </a:r>
              </a:p>
            </p:txBody>
          </p:sp>
          <p:sp>
            <p:nvSpPr>
              <p:cNvPr id="392" name="EAS-TOP"/>
              <p:cNvSpPr txBox="1"/>
              <p:nvPr/>
            </p:nvSpPr>
            <p:spPr>
              <a:xfrm>
                <a:off x="5226768" y="0"/>
                <a:ext cx="2550337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EAS-TOP</a:t>
                </a:r>
              </a:p>
            </p:txBody>
          </p:sp>
          <p:sp>
            <p:nvSpPr>
              <p:cNvPr id="393" name="Km3NET"/>
              <p:cNvSpPr txBox="1"/>
              <p:nvPr/>
            </p:nvSpPr>
            <p:spPr>
              <a:xfrm>
                <a:off x="8053605" y="1407"/>
                <a:ext cx="2428082" cy="757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ExtraLight"/>
                    <a:ea typeface="Montserrat ExtraLight"/>
                    <a:cs typeface="Montserrat ExtraLight"/>
                    <a:sym typeface="Montserrat ExtraLight"/>
                  </a:defRPr>
                </a:lvl1pPr>
              </a:lstStyle>
              <a:p>
                <a:pPr/>
                <a:r>
                  <a:t>Km3NET</a:t>
                </a:r>
              </a:p>
            </p:txBody>
          </p:sp>
          <p:sp>
            <p:nvSpPr>
              <p:cNvPr id="394" name="P-ONE"/>
              <p:cNvSpPr txBox="1"/>
              <p:nvPr/>
            </p:nvSpPr>
            <p:spPr>
              <a:xfrm>
                <a:off x="0" y="0"/>
                <a:ext cx="1936526" cy="757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l">
                  <a:defRPr sz="4000">
                    <a:latin typeface="Montserrat ExtraLight"/>
                    <a:ea typeface="Montserrat ExtraLight"/>
                    <a:cs typeface="Montserrat ExtraLight"/>
                    <a:sym typeface="Montserrat ExtraLight"/>
                  </a:defRPr>
                </a:lvl1pPr>
              </a:lstStyle>
              <a:p>
                <a:pPr/>
                <a:r>
                  <a:t>P-ONE</a:t>
                </a:r>
              </a:p>
            </p:txBody>
          </p:sp>
        </p:grpSp>
        <p:grpSp>
          <p:nvGrpSpPr>
            <p:cNvPr id="415" name="Group"/>
            <p:cNvGrpSpPr/>
            <p:nvPr/>
          </p:nvGrpSpPr>
          <p:grpSpPr>
            <a:xfrm>
              <a:off x="3348135" y="2391421"/>
              <a:ext cx="9782525" cy="4915326"/>
              <a:chOff x="27383" y="51489"/>
              <a:chExt cx="9782523" cy="4915325"/>
            </a:xfrm>
          </p:grpSpPr>
          <p:pic>
            <p:nvPicPr>
              <p:cNvPr id="396" name="filmato-incollato.png" descr="filmato-incollato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860" t="4782" r="4948" b="4756"/>
              <a:stretch>
                <a:fillRect/>
              </a:stretch>
            </p:blipFill>
            <p:spPr>
              <a:xfrm>
                <a:off x="27383" y="51489"/>
                <a:ext cx="9782525" cy="4905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0" h="21441" fill="norm" stroke="1" extrusionOk="0">
                    <a:moveTo>
                      <a:pt x="10774" y="0"/>
                    </a:moveTo>
                    <a:cubicBezTo>
                      <a:pt x="9905" y="8"/>
                      <a:pt x="9014" y="103"/>
                      <a:pt x="8309" y="285"/>
                    </a:cubicBezTo>
                    <a:cubicBezTo>
                      <a:pt x="7900" y="390"/>
                      <a:pt x="7899" y="389"/>
                      <a:pt x="7395" y="547"/>
                    </a:cubicBezTo>
                    <a:cubicBezTo>
                      <a:pt x="6648" y="779"/>
                      <a:pt x="5628" y="1263"/>
                      <a:pt x="4952" y="1705"/>
                    </a:cubicBezTo>
                    <a:cubicBezTo>
                      <a:pt x="3315" y="2777"/>
                      <a:pt x="2098" y="4103"/>
                      <a:pt x="1232" y="5761"/>
                    </a:cubicBezTo>
                    <a:cubicBezTo>
                      <a:pt x="901" y="6395"/>
                      <a:pt x="499" y="7337"/>
                      <a:pt x="499" y="7481"/>
                    </a:cubicBezTo>
                    <a:cubicBezTo>
                      <a:pt x="499" y="7518"/>
                      <a:pt x="480" y="7586"/>
                      <a:pt x="457" y="7634"/>
                    </a:cubicBezTo>
                    <a:cubicBezTo>
                      <a:pt x="388" y="7778"/>
                      <a:pt x="133" y="8868"/>
                      <a:pt x="133" y="9018"/>
                    </a:cubicBezTo>
                    <a:cubicBezTo>
                      <a:pt x="133" y="9069"/>
                      <a:pt x="119" y="9140"/>
                      <a:pt x="102" y="9174"/>
                    </a:cubicBezTo>
                    <a:cubicBezTo>
                      <a:pt x="54" y="9270"/>
                      <a:pt x="1" y="10030"/>
                      <a:pt x="0" y="10629"/>
                    </a:cubicBezTo>
                    <a:cubicBezTo>
                      <a:pt x="0" y="11213"/>
                      <a:pt x="57" y="12159"/>
                      <a:pt x="98" y="12265"/>
                    </a:cubicBezTo>
                    <a:cubicBezTo>
                      <a:pt x="112" y="12301"/>
                      <a:pt x="134" y="12418"/>
                      <a:pt x="146" y="12527"/>
                    </a:cubicBezTo>
                    <a:cubicBezTo>
                      <a:pt x="167" y="12713"/>
                      <a:pt x="240" y="13062"/>
                      <a:pt x="304" y="13285"/>
                    </a:cubicBezTo>
                    <a:cubicBezTo>
                      <a:pt x="320" y="13339"/>
                      <a:pt x="348" y="13453"/>
                      <a:pt x="366" y="13538"/>
                    </a:cubicBezTo>
                    <a:cubicBezTo>
                      <a:pt x="385" y="13623"/>
                      <a:pt x="456" y="13861"/>
                      <a:pt x="524" y="14066"/>
                    </a:cubicBezTo>
                    <a:cubicBezTo>
                      <a:pt x="1061" y="15681"/>
                      <a:pt x="1898" y="17045"/>
                      <a:pt x="3074" y="18222"/>
                    </a:cubicBezTo>
                    <a:cubicBezTo>
                      <a:pt x="3348" y="18496"/>
                      <a:pt x="3737" y="18848"/>
                      <a:pt x="3938" y="19004"/>
                    </a:cubicBezTo>
                    <a:cubicBezTo>
                      <a:pt x="4139" y="19160"/>
                      <a:pt x="4334" y="19314"/>
                      <a:pt x="4371" y="19347"/>
                    </a:cubicBezTo>
                    <a:cubicBezTo>
                      <a:pt x="4614" y="19568"/>
                      <a:pt x="5938" y="20339"/>
                      <a:pt x="6387" y="20522"/>
                    </a:cubicBezTo>
                    <a:cubicBezTo>
                      <a:pt x="7599" y="21013"/>
                      <a:pt x="8293" y="21206"/>
                      <a:pt x="9355" y="21347"/>
                    </a:cubicBezTo>
                    <a:cubicBezTo>
                      <a:pt x="11204" y="21593"/>
                      <a:pt x="13202" y="21350"/>
                      <a:pt x="14822" y="20681"/>
                    </a:cubicBezTo>
                    <a:cubicBezTo>
                      <a:pt x="14959" y="20624"/>
                      <a:pt x="15136" y="20553"/>
                      <a:pt x="15215" y="20522"/>
                    </a:cubicBezTo>
                    <a:cubicBezTo>
                      <a:pt x="15643" y="20352"/>
                      <a:pt x="16966" y="19584"/>
                      <a:pt x="17231" y="19351"/>
                    </a:cubicBezTo>
                    <a:cubicBezTo>
                      <a:pt x="17268" y="19319"/>
                      <a:pt x="17403" y="19212"/>
                      <a:pt x="17531" y="19113"/>
                    </a:cubicBezTo>
                    <a:cubicBezTo>
                      <a:pt x="18277" y="18539"/>
                      <a:pt x="19108" y="17656"/>
                      <a:pt x="19716" y="16792"/>
                    </a:cubicBezTo>
                    <a:cubicBezTo>
                      <a:pt x="20057" y="16307"/>
                      <a:pt x="20665" y="15148"/>
                      <a:pt x="20912" y="14511"/>
                    </a:cubicBezTo>
                    <a:cubicBezTo>
                      <a:pt x="21017" y="14240"/>
                      <a:pt x="21103" y="13991"/>
                      <a:pt x="21103" y="13958"/>
                    </a:cubicBezTo>
                    <a:cubicBezTo>
                      <a:pt x="21103" y="13925"/>
                      <a:pt x="21133" y="13830"/>
                      <a:pt x="21169" y="13746"/>
                    </a:cubicBezTo>
                    <a:cubicBezTo>
                      <a:pt x="21206" y="13663"/>
                      <a:pt x="21236" y="13558"/>
                      <a:pt x="21236" y="13514"/>
                    </a:cubicBezTo>
                    <a:cubicBezTo>
                      <a:pt x="21236" y="13470"/>
                      <a:pt x="21257" y="13398"/>
                      <a:pt x="21282" y="13356"/>
                    </a:cubicBezTo>
                    <a:cubicBezTo>
                      <a:pt x="21308" y="13314"/>
                      <a:pt x="21339" y="13178"/>
                      <a:pt x="21350" y="13053"/>
                    </a:cubicBezTo>
                    <a:cubicBezTo>
                      <a:pt x="21362" y="12927"/>
                      <a:pt x="21385" y="12824"/>
                      <a:pt x="21400" y="12824"/>
                    </a:cubicBezTo>
                    <a:cubicBezTo>
                      <a:pt x="21416" y="12824"/>
                      <a:pt x="21439" y="12698"/>
                      <a:pt x="21451" y="12544"/>
                    </a:cubicBezTo>
                    <a:cubicBezTo>
                      <a:pt x="21463" y="12391"/>
                      <a:pt x="21496" y="12165"/>
                      <a:pt x="21524" y="12043"/>
                    </a:cubicBezTo>
                    <a:cubicBezTo>
                      <a:pt x="21600" y="11711"/>
                      <a:pt x="21599" y="9703"/>
                      <a:pt x="21523" y="9400"/>
                    </a:cubicBezTo>
                    <a:cubicBezTo>
                      <a:pt x="21493" y="9281"/>
                      <a:pt x="21469" y="9125"/>
                      <a:pt x="21469" y="9053"/>
                    </a:cubicBezTo>
                    <a:cubicBezTo>
                      <a:pt x="21469" y="8935"/>
                      <a:pt x="21374" y="8470"/>
                      <a:pt x="21298" y="8215"/>
                    </a:cubicBezTo>
                    <a:cubicBezTo>
                      <a:pt x="21282" y="8161"/>
                      <a:pt x="21254" y="8047"/>
                      <a:pt x="21235" y="7960"/>
                    </a:cubicBezTo>
                    <a:cubicBezTo>
                      <a:pt x="21058" y="7143"/>
                      <a:pt x="20343" y="5566"/>
                      <a:pt x="19782" y="4758"/>
                    </a:cubicBezTo>
                    <a:cubicBezTo>
                      <a:pt x="18873" y="3450"/>
                      <a:pt x="17893" y="2517"/>
                      <a:pt x="16533" y="1665"/>
                    </a:cubicBezTo>
                    <a:cubicBezTo>
                      <a:pt x="15505" y="1021"/>
                      <a:pt x="14623" y="630"/>
                      <a:pt x="13642" y="384"/>
                    </a:cubicBezTo>
                    <a:cubicBezTo>
                      <a:pt x="13478" y="342"/>
                      <a:pt x="13238" y="278"/>
                      <a:pt x="13110" y="243"/>
                    </a:cubicBezTo>
                    <a:cubicBezTo>
                      <a:pt x="12492" y="73"/>
                      <a:pt x="11644" y="-7"/>
                      <a:pt x="10774" y="0"/>
                    </a:cubicBezTo>
                    <a:close/>
                    <a:moveTo>
                      <a:pt x="16322" y="1965"/>
                    </a:moveTo>
                    <a:cubicBezTo>
                      <a:pt x="16391" y="1962"/>
                      <a:pt x="16460" y="2002"/>
                      <a:pt x="16484" y="2059"/>
                    </a:cubicBezTo>
                    <a:cubicBezTo>
                      <a:pt x="16518" y="2141"/>
                      <a:pt x="16514" y="2157"/>
                      <a:pt x="16462" y="2155"/>
                    </a:cubicBezTo>
                    <a:cubicBezTo>
                      <a:pt x="16428" y="2153"/>
                      <a:pt x="16355" y="2112"/>
                      <a:pt x="16301" y="2063"/>
                    </a:cubicBezTo>
                    <a:lnTo>
                      <a:pt x="16202" y="1971"/>
                    </a:lnTo>
                    <a:lnTo>
                      <a:pt x="16322" y="1965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397" name="Circle"/>
              <p:cNvSpPr/>
              <p:nvPr/>
            </p:nvSpPr>
            <p:spPr>
              <a:xfrm>
                <a:off x="2608879" y="1385626"/>
                <a:ext cx="150925" cy="150924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398" name="Circle"/>
              <p:cNvSpPr/>
              <p:nvPr/>
            </p:nvSpPr>
            <p:spPr>
              <a:xfrm>
                <a:off x="2346964" y="1878889"/>
                <a:ext cx="150925" cy="150924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399" name="Circle"/>
              <p:cNvSpPr/>
              <p:nvPr/>
            </p:nvSpPr>
            <p:spPr>
              <a:xfrm>
                <a:off x="4843267" y="4815891"/>
                <a:ext cx="150925" cy="150924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0" name="Circle"/>
              <p:cNvSpPr/>
              <p:nvPr/>
            </p:nvSpPr>
            <p:spPr>
              <a:xfrm>
                <a:off x="7037147" y="1489507"/>
                <a:ext cx="150924" cy="150925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1" name="Circle"/>
              <p:cNvSpPr/>
              <p:nvPr/>
            </p:nvSpPr>
            <p:spPr>
              <a:xfrm>
                <a:off x="7097515" y="1534784"/>
                <a:ext cx="150925" cy="150925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2" name="Circle"/>
              <p:cNvSpPr/>
              <p:nvPr/>
            </p:nvSpPr>
            <p:spPr>
              <a:xfrm>
                <a:off x="7972265" y="1244701"/>
                <a:ext cx="150924" cy="150925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3" name="Circle"/>
              <p:cNvSpPr/>
              <p:nvPr/>
            </p:nvSpPr>
            <p:spPr>
              <a:xfrm>
                <a:off x="3256747" y="3492110"/>
                <a:ext cx="150924" cy="150924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4" name="Circle"/>
              <p:cNvSpPr/>
              <p:nvPr/>
            </p:nvSpPr>
            <p:spPr>
              <a:xfrm>
                <a:off x="5015560" y="1107796"/>
                <a:ext cx="150925" cy="150924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5" name="Circle"/>
              <p:cNvSpPr/>
              <p:nvPr/>
            </p:nvSpPr>
            <p:spPr>
              <a:xfrm>
                <a:off x="5150064" y="1282026"/>
                <a:ext cx="150924" cy="150925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6" name="Circle"/>
              <p:cNvSpPr/>
              <p:nvPr/>
            </p:nvSpPr>
            <p:spPr>
              <a:xfrm>
                <a:off x="2755934" y="1044940"/>
                <a:ext cx="150924" cy="150925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7" name="Circle"/>
              <p:cNvSpPr/>
              <p:nvPr/>
            </p:nvSpPr>
            <p:spPr>
              <a:xfrm>
                <a:off x="7338366" y="1684165"/>
                <a:ext cx="150924" cy="150924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8" name="Circle"/>
              <p:cNvSpPr/>
              <p:nvPr/>
            </p:nvSpPr>
            <p:spPr>
              <a:xfrm>
                <a:off x="4936288" y="4815891"/>
                <a:ext cx="150924" cy="150924"/>
              </a:xfrm>
              <a:prstGeom prst="ellipse">
                <a:avLst/>
              </a:prstGeom>
              <a:noFill/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09" name="Circle"/>
              <p:cNvSpPr/>
              <p:nvPr/>
            </p:nvSpPr>
            <p:spPr>
              <a:xfrm>
                <a:off x="3090638" y="2987145"/>
                <a:ext cx="150925" cy="150925"/>
              </a:xfrm>
              <a:prstGeom prst="ellipse">
                <a:avLst/>
              </a:prstGeom>
              <a:noFill/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10" name="Circle"/>
              <p:cNvSpPr/>
              <p:nvPr/>
            </p:nvSpPr>
            <p:spPr>
              <a:xfrm>
                <a:off x="5219914" y="1476260"/>
                <a:ext cx="150924" cy="150924"/>
              </a:xfrm>
              <a:prstGeom prst="ellipse">
                <a:avLst/>
              </a:prstGeom>
              <a:noFill/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11" name="Circle"/>
              <p:cNvSpPr/>
              <p:nvPr/>
            </p:nvSpPr>
            <p:spPr>
              <a:xfrm>
                <a:off x="4936288" y="1336560"/>
                <a:ext cx="150924" cy="150924"/>
              </a:xfrm>
              <a:prstGeom prst="ellipse">
                <a:avLst/>
              </a:prstGeom>
              <a:noFill/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12" name="Circle"/>
              <p:cNvSpPr/>
              <p:nvPr/>
            </p:nvSpPr>
            <p:spPr>
              <a:xfrm>
                <a:off x="6874816" y="2103264"/>
                <a:ext cx="150924" cy="150925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13" name="Circle"/>
              <p:cNvSpPr/>
              <p:nvPr/>
            </p:nvSpPr>
            <p:spPr>
              <a:xfrm>
                <a:off x="2346964" y="867140"/>
                <a:ext cx="150925" cy="150925"/>
              </a:xfrm>
              <a:prstGeom prst="ellipse">
                <a:avLst/>
              </a:prstGeom>
              <a:noFill/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  <p:sp>
            <p:nvSpPr>
              <p:cNvPr id="414" name="Circle"/>
              <p:cNvSpPr/>
              <p:nvPr/>
            </p:nvSpPr>
            <p:spPr>
              <a:xfrm>
                <a:off x="6982766" y="1044940"/>
                <a:ext cx="150924" cy="150925"/>
              </a:xfrm>
              <a:prstGeom prst="ellipse">
                <a:avLst/>
              </a:prstGeom>
              <a:noFill/>
              <a:ln w="38100" cap="flat">
                <a:solidFill>
                  <a:srgbClr val="5E5E5E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</a:p>
            </p:txBody>
          </p:sp>
        </p:grpSp>
        <p:sp>
          <p:nvSpPr>
            <p:cNvPr id="416" name="Baikal-GVD"/>
            <p:cNvSpPr txBox="1"/>
            <p:nvPr/>
          </p:nvSpPr>
          <p:spPr>
            <a:xfrm>
              <a:off x="6797182" y="1094997"/>
              <a:ext cx="3152603" cy="757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4000">
                  <a:latin typeface="Montserrat ExtraLight"/>
                  <a:ea typeface="Montserrat ExtraLight"/>
                  <a:cs typeface="Montserrat ExtraLight"/>
                  <a:sym typeface="Montserrat ExtraLight"/>
                </a:defRPr>
              </a:lvl1pPr>
            </a:lstStyle>
            <a:p>
              <a:pPr/>
              <a:r>
                <a:t>Baikal-GVD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