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7"/>
  </p:normalViewPr>
  <p:slideViewPr>
    <p:cSldViewPr snapToGrid="0">
      <p:cViewPr varScale="1">
        <p:scale>
          <a:sx n="71" d="100"/>
          <a:sy n="71" d="100"/>
        </p:scale>
        <p:origin x="19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Shape 16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Shape 1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0" name="Shape 2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0" name="Shape 3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-932781" y="-12700"/>
            <a:ext cx="16551777" cy="1103451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0000"/>
                </a:solidFill>
              </a:defRPr>
            </a:lvl1pPr>
            <a:lvl2pPr>
              <a:defRPr sz="3600">
                <a:solidFill>
                  <a:srgbClr val="000000"/>
                </a:solidFill>
              </a:defRPr>
            </a:lvl2pPr>
            <a:lvl3pPr>
              <a:defRPr sz="3600">
                <a:solidFill>
                  <a:srgbClr val="000000"/>
                </a:solidFill>
              </a:defRPr>
            </a:lvl3pPr>
            <a:lvl4pPr>
              <a:defRPr sz="3600">
                <a:solidFill>
                  <a:srgbClr val="000000"/>
                </a:solidFill>
              </a:defRPr>
            </a:lvl4pPr>
            <a:lvl5pPr>
              <a:defRPr sz="36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</p:spPr>
        <p:txBody>
          <a:bodyPr lIns="27093" tIns="27093" rIns="27093" bIns="27093"/>
          <a:lstStyle>
            <a:lvl1pPr defTabSz="587022">
              <a:defRPr sz="1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Text"/>
          <p:cNvSpPr txBox="1">
            <a:spLocks noGrp="1"/>
          </p:cNvSpPr>
          <p:nvPr>
            <p:ph type="title"/>
          </p:nvPr>
        </p:nvSpPr>
        <p:spPr>
          <a:xfrm>
            <a:off x="900853" y="1408853"/>
            <a:ext cx="11203094" cy="1219201"/>
          </a:xfrm>
          <a:prstGeom prst="rect">
            <a:avLst/>
          </a:prstGeom>
        </p:spPr>
        <p:txBody>
          <a:bodyPr lIns="27093" tIns="27093" rIns="27093" bIns="27093"/>
          <a:lstStyle>
            <a:lvl1pPr defTabSz="587022">
              <a:defRPr sz="7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</p:spPr>
        <p:txBody>
          <a:bodyPr lIns="27093" tIns="27093" rIns="27093" bIns="27093"/>
          <a:lstStyle>
            <a:lvl1pPr defTabSz="587022">
              <a:defRPr sz="1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Line 7"/>
          <p:cNvSpPr/>
          <p:nvPr/>
        </p:nvSpPr>
        <p:spPr>
          <a:xfrm>
            <a:off x="562187" y="1292401"/>
            <a:ext cx="11880428" cy="1"/>
          </a:xfrm>
          <a:prstGeom prst="line">
            <a:avLst/>
          </a:prstGeom>
          <a:ln w="63500">
            <a:solidFill>
              <a:srgbClr val="BFBFBF"/>
            </a:solidFill>
          </a:ln>
        </p:spPr>
        <p:txBody>
          <a:bodyPr lIns="65023" tIns="65023" rIns="65023" bIns="65023"/>
          <a:lstStyle/>
          <a:p>
            <a:pPr algn="l" defTabSz="1300480"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2" name="title"/>
          <p:cNvSpPr txBox="1">
            <a:spLocks noGrp="1"/>
          </p:cNvSpPr>
          <p:nvPr>
            <p:ph type="title" hasCustomPrompt="1"/>
          </p:nvPr>
        </p:nvSpPr>
        <p:spPr>
          <a:xfrm>
            <a:off x="650239" y="390596"/>
            <a:ext cx="11704322" cy="799254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3800" b="1">
                <a:solidFill>
                  <a:srgbClr val="3366FF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title</a:t>
            </a:r>
          </a:p>
        </p:txBody>
      </p:sp>
      <p:sp>
        <p:nvSpPr>
          <p:cNvPr id="14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50239" y="1553208"/>
            <a:ext cx="11704322" cy="7010402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85775" indent="-485775">
              <a:spcBef>
                <a:spcPts val="800"/>
              </a:spcBef>
              <a:buClr>
                <a:srgbClr val="C6D9F1"/>
              </a:buClr>
              <a:buSzPct val="63000"/>
              <a:buChar char="✴"/>
              <a:defRPr sz="3400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42975" indent="-485775">
              <a:spcBef>
                <a:spcPts val="800"/>
              </a:spcBef>
              <a:buClr>
                <a:srgbClr val="C6D9F1"/>
              </a:buClr>
              <a:buSzPct val="63000"/>
              <a:buChar char="★"/>
              <a:defRPr sz="3400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46200" indent="-431800">
              <a:spcBef>
                <a:spcPts val="800"/>
              </a:spcBef>
              <a:buClr>
                <a:srgbClr val="C6D9F1"/>
              </a:buClr>
              <a:buSzPct val="63000"/>
              <a:buChar char="◇"/>
              <a:defRPr sz="3400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57375" indent="-485775">
              <a:spcBef>
                <a:spcPts val="800"/>
              </a:spcBef>
              <a:buClr>
                <a:srgbClr val="C6D9F1"/>
              </a:buClr>
              <a:buSzPct val="63000"/>
              <a:buChar char="◇"/>
              <a:defRPr sz="3400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60600" indent="-431800">
              <a:spcBef>
                <a:spcPts val="800"/>
              </a:spcBef>
              <a:buClr>
                <a:srgbClr val="C6D9F1"/>
              </a:buClr>
              <a:buSzPct val="63000"/>
              <a:buChar char="◇"/>
              <a:defRPr sz="3400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defRPr>
            </a:lvl5pPr>
          </a:lstStyle>
          <a:p>
            <a:pPr defTabSz="914400"/>
            <a:r>
              <a:t>A small mission for This is an example of </a:t>
            </a:r>
          </a:p>
          <a:p>
            <a:pPr lvl="1" defTabSz="914400"/>
            <a:endParaRPr/>
          </a:p>
          <a:p>
            <a:pPr lvl="2" defTabSz="914400"/>
            <a:endParaRPr/>
          </a:p>
          <a:p>
            <a:pPr lvl="3" defTabSz="914400"/>
            <a:endParaRPr/>
          </a:p>
          <a:p>
            <a:pPr lvl="4" defTabSz="914400"/>
            <a:endParaRPr/>
          </a:p>
        </p:txBody>
      </p:sp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7539" y="8882098"/>
            <a:ext cx="397021" cy="389270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Text"/>
          <p:cNvSpPr txBox="1">
            <a:spLocks noGrp="1"/>
          </p:cNvSpPr>
          <p:nvPr>
            <p:ph type="title"/>
          </p:nvPr>
        </p:nvSpPr>
        <p:spPr>
          <a:xfrm>
            <a:off x="690879" y="1494874"/>
            <a:ext cx="11216642" cy="1413935"/>
          </a:xfrm>
          <a:prstGeom prst="rect">
            <a:avLst/>
          </a:prstGeom>
        </p:spPr>
        <p:txBody>
          <a:bodyPr lIns="48767" tIns="48767" rIns="48767" bIns="48767"/>
          <a:lstStyle>
            <a:lvl1pPr algn="l" defTabSz="1300480">
              <a:lnSpc>
                <a:spcPct val="90000"/>
              </a:lnSpc>
              <a:defRPr sz="3400"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152" name="Body Level One…"/>
          <p:cNvSpPr txBox="1">
            <a:spLocks noGrp="1"/>
          </p:cNvSpPr>
          <p:nvPr>
            <p:ph type="body" idx="1"/>
          </p:nvPr>
        </p:nvSpPr>
        <p:spPr>
          <a:xfrm>
            <a:off x="690879" y="3166533"/>
            <a:ext cx="11216642" cy="4641428"/>
          </a:xfrm>
          <a:prstGeom prst="rect">
            <a:avLst/>
          </a:prstGeom>
        </p:spPr>
        <p:txBody>
          <a:bodyPr lIns="48767" tIns="48767" rIns="48767" bIns="48767" anchor="t"/>
          <a:lstStyle>
            <a:lvl1pPr marL="320039" indent="-320039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12800" indent="-355600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14450" indent="-400050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71650" indent="-400050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28850" indent="-400050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74464" y="8034295"/>
            <a:ext cx="336257" cy="319490"/>
          </a:xfrm>
          <a:prstGeom prst="rect">
            <a:avLst/>
          </a:prstGeom>
        </p:spPr>
        <p:txBody>
          <a:bodyPr lIns="48767" tIns="48767" rIns="48767" bIns="48767" anchor="ctr">
            <a:normAutofit/>
          </a:bodyPr>
          <a:lstStyle>
            <a:lvl1pPr algn="r" defTabSz="1300480"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-647700" y="495300"/>
            <a:ext cx="12369801" cy="61425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2457644" y="-138499"/>
            <a:ext cx="13504629" cy="90030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21"/>
          </p:nvPr>
        </p:nvSpPr>
        <p:spPr>
          <a:xfrm>
            <a:off x="4473575" y="2032000"/>
            <a:ext cx="10287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21"/>
          </p:nvPr>
        </p:nvSpPr>
        <p:spPr>
          <a:xfrm>
            <a:off x="6426200" y="4965700"/>
            <a:ext cx="5886450" cy="3924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22"/>
          </p:nvPr>
        </p:nvSpPr>
        <p:spPr>
          <a:xfrm>
            <a:off x="6737350" y="639233"/>
            <a:ext cx="5880100" cy="3920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>
            <a:off x="-3400425" y="-127000"/>
            <a:ext cx="13525500" cy="9017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"/><Relationship Id="rId5" Type="http://schemas.openxmlformats.org/officeDocument/2006/relationships/image" Target="../media/image10.png"/><Relationship Id="rId4" Type="http://schemas.openxmlformats.org/officeDocument/2006/relationships/image" Target="../media/image9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uper-Eddington Tidal Disruption Events  as Cosmic Accelerators for High-Energy Cosmic Rays and Neutrinos"/>
          <p:cNvSpPr txBox="1">
            <a:spLocks noGrp="1"/>
          </p:cNvSpPr>
          <p:nvPr>
            <p:ph type="ctrTitle"/>
          </p:nvPr>
        </p:nvSpPr>
        <p:spPr>
          <a:xfrm>
            <a:off x="716629" y="1244455"/>
            <a:ext cx="11571542" cy="2592439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49833">
              <a:lnSpc>
                <a:spcPct val="120000"/>
              </a:lnSpc>
              <a:defRPr sz="4312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Super-Eddington Tidal Disruption Events </a:t>
            </a:r>
            <a:br>
              <a:rPr dirty="0"/>
            </a:br>
            <a:r>
              <a:rPr dirty="0"/>
              <a:t>as Cosmic Accelerators for High-Energy Cosmic Rays and Neutrinos</a:t>
            </a:r>
          </a:p>
        </p:txBody>
      </p:sp>
      <p:sp>
        <p:nvSpPr>
          <p:cNvPr id="163" name="Jane Lixin Dai 戴丽心…"/>
          <p:cNvSpPr txBox="1">
            <a:spLocks noGrp="1"/>
          </p:cNvSpPr>
          <p:nvPr>
            <p:ph type="subTitle" sz="quarter" idx="1"/>
          </p:nvPr>
        </p:nvSpPr>
        <p:spPr>
          <a:xfrm>
            <a:off x="2511654" y="4037266"/>
            <a:ext cx="7981492" cy="2030220"/>
          </a:xfrm>
          <a:prstGeom prst="rect">
            <a:avLst/>
          </a:prstGeom>
        </p:spPr>
        <p:txBody>
          <a:bodyPr/>
          <a:lstStyle/>
          <a:p>
            <a:pPr defTabSz="408940">
              <a:defRPr sz="35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defTabSz="408940">
              <a:defRPr sz="3500">
                <a:latin typeface="Helvetica"/>
                <a:ea typeface="Helvetica"/>
                <a:cs typeface="Helvetica"/>
                <a:sym typeface="Helvetica"/>
              </a:defRPr>
            </a:pPr>
            <a:r>
              <a:t>Jane Lixin Dai 戴丽心 </a:t>
            </a:r>
          </a:p>
          <a:p>
            <a:pPr defTabSz="408940">
              <a:defRPr sz="2520">
                <a:latin typeface="Helvetica"/>
                <a:ea typeface="Helvetica"/>
                <a:cs typeface="Helvetica"/>
                <a:sym typeface="Helvetica"/>
              </a:defRPr>
            </a:pPr>
            <a:r>
              <a:t>The University of Hong Kong</a:t>
            </a:r>
          </a:p>
        </p:txBody>
      </p:sp>
      <p:sp>
        <p:nvSpPr>
          <p:cNvPr id="164" name="The 2nd LHAASO Symposium, CUHK, March 2025"/>
          <p:cNvSpPr txBox="1"/>
          <p:nvPr/>
        </p:nvSpPr>
        <p:spPr>
          <a:xfrm>
            <a:off x="1182999" y="229308"/>
            <a:ext cx="10638802" cy="138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defTabSz="408940">
              <a:defRPr sz="3639"/>
            </a:pPr>
            <a:r>
              <a:t>The 2nd LHAASO Symposium, CUHK, March 2025 </a:t>
            </a:r>
            <a:br/>
            <a:endParaRPr/>
          </a:p>
        </p:txBody>
      </p:sp>
      <p:sp>
        <p:nvSpPr>
          <p:cNvPr id="165" name="Tom Kwan, Tao Ji, Lars Thomsen, Ke Fang,  H. Feng, T. Fragos, E. Kara, J. McKinney, M. Middleton, E. Ramirez-Ruiz, C. Reynolds, N. Roth, A. Tchekhovskoy, F. Yuan"/>
          <p:cNvSpPr txBox="1"/>
          <p:nvPr/>
        </p:nvSpPr>
        <p:spPr>
          <a:xfrm>
            <a:off x="6102383" y="7759357"/>
            <a:ext cx="6834683" cy="1320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233947" indent="-233947" algn="l">
              <a:buSzPct val="75000"/>
              <a:buChar char="+"/>
              <a:defRPr sz="2400"/>
            </a:pPr>
            <a:r>
              <a:rPr sz="2000" b="1" dirty="0">
                <a:latin typeface="Helvetica"/>
                <a:ea typeface="Helvetica"/>
                <a:cs typeface="Helvetica"/>
                <a:sym typeface="Helvetica"/>
              </a:rPr>
              <a:t>Tom Kwan, Tao Ji, Lars Thomsen, </a:t>
            </a:r>
            <a:r>
              <a:rPr sz="2000" b="1" dirty="0" err="1">
                <a:latin typeface="Helvetica"/>
                <a:ea typeface="Helvetica"/>
                <a:cs typeface="Helvetica"/>
                <a:sym typeface="Helvetica"/>
              </a:rPr>
              <a:t>Ke</a:t>
            </a:r>
            <a:r>
              <a:rPr sz="2000" b="1" dirty="0">
                <a:latin typeface="Helvetica"/>
                <a:ea typeface="Helvetica"/>
                <a:cs typeface="Helvetica"/>
                <a:sym typeface="Helvetica"/>
              </a:rPr>
              <a:t> Fang</a:t>
            </a:r>
            <a:r>
              <a:rPr sz="2000" dirty="0"/>
              <a:t>, </a:t>
            </a:r>
            <a:br>
              <a:rPr sz="2000" dirty="0"/>
            </a:br>
            <a:r>
              <a:rPr sz="2000" dirty="0"/>
              <a:t>H. Feng, T. </a:t>
            </a:r>
            <a:r>
              <a:rPr sz="2000" dirty="0" err="1"/>
              <a:t>Fragos</a:t>
            </a:r>
            <a:r>
              <a:rPr sz="2000" dirty="0"/>
              <a:t>, E. Kara, J. McKinney, M. Middleton, E. Ramirez-Ruiz, C. Reynolds, N. Roth, A. </a:t>
            </a:r>
            <a:r>
              <a:rPr sz="2000" dirty="0" err="1"/>
              <a:t>Tchekhovskoy</a:t>
            </a:r>
            <a:r>
              <a:rPr sz="2000" dirty="0"/>
              <a:t>, F. Yuan</a:t>
            </a:r>
          </a:p>
        </p:txBody>
      </p:sp>
      <p:grpSp>
        <p:nvGrpSpPr>
          <p:cNvPr id="168" name="Group"/>
          <p:cNvGrpSpPr/>
          <p:nvPr/>
        </p:nvGrpSpPr>
        <p:grpSpPr>
          <a:xfrm>
            <a:off x="30589" y="6072464"/>
            <a:ext cx="6043058" cy="3915657"/>
            <a:chOff x="0" y="0"/>
            <a:chExt cx="6043057" cy="3915656"/>
          </a:xfrm>
        </p:grpSpPr>
        <p:pic>
          <p:nvPicPr>
            <p:cNvPr id="166" name="unknown.png" descr="unknown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44" y="0"/>
              <a:ext cx="6005914" cy="33783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7" name="Image credit: STScI"/>
            <p:cNvSpPr txBox="1"/>
            <p:nvPr/>
          </p:nvSpPr>
          <p:spPr>
            <a:xfrm>
              <a:off x="0" y="3152294"/>
              <a:ext cx="2720598" cy="763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defTabSz="257047">
                <a:defRPr sz="2288">
                  <a:solidFill>
                    <a:schemeClr val="accent2">
                      <a:satOff val="-13916"/>
                      <a:lumOff val="13989"/>
                    </a:schemeClr>
                  </a:solidFill>
                </a:defRPr>
              </a:lvl1pPr>
            </a:lstStyle>
            <a:p>
              <a:r>
                <a:t>Image credit: STScI</a:t>
              </a: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3D full GR-Radiation-MHD code HARMRAD (Gammie et al. 03; McKinney et al. 12,14,15)"/>
          <p:cNvSpPr txBox="1"/>
          <p:nvPr/>
        </p:nvSpPr>
        <p:spPr>
          <a:xfrm>
            <a:off x="284477" y="2241970"/>
            <a:ext cx="5850940" cy="144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04800" indent="-304800" algn="l">
              <a:lnSpc>
                <a:spcPct val="120000"/>
              </a:lnSpc>
              <a:buSzPct val="80000"/>
              <a:buChar char="•"/>
              <a:defRPr sz="2800"/>
            </a:pPr>
            <a:r>
              <a:t>3D full </a:t>
            </a:r>
            <a:r>
              <a:rPr>
                <a:solidFill>
                  <a:srgbClr val="FFFB00"/>
                </a:solidFill>
              </a:rPr>
              <a:t>GR-Radiation-MHD </a:t>
            </a:r>
            <a:r>
              <a:t>code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HARMRAD</a:t>
            </a:r>
            <a:r>
              <a:rPr>
                <a:solidFill>
                  <a:srgbClr val="FFFB00"/>
                </a:solidFill>
              </a:rPr>
              <a:t> </a:t>
            </a:r>
            <a:r>
              <a:rPr sz="2000"/>
              <a:t>(Gammie et al. 03; McKinney et al. 12,14,15)</a:t>
            </a:r>
          </a:p>
        </p:txBody>
      </p:sp>
      <p:sp>
        <p:nvSpPr>
          <p:cNvPr id="307" name="GRRMHD Simulations of Super-Eddington Accretion Flows"/>
          <p:cNvSpPr txBox="1">
            <a:spLocks noGrp="1"/>
          </p:cNvSpPr>
          <p:nvPr>
            <p:ph type="title"/>
          </p:nvPr>
        </p:nvSpPr>
        <p:spPr>
          <a:xfrm>
            <a:off x="734551" y="243582"/>
            <a:ext cx="11535698" cy="811666"/>
          </a:xfrm>
          <a:prstGeom prst="rect">
            <a:avLst/>
          </a:prstGeom>
        </p:spPr>
        <p:txBody>
          <a:bodyPr/>
          <a:lstStyle>
            <a:lvl1pPr defTabSz="443991">
              <a:defRPr sz="3420"/>
            </a:lvl1pPr>
          </a:lstStyle>
          <a:p>
            <a:r>
              <a:t>GRRMHD Simulations of Super-Eddington Accretion Flows</a:t>
            </a:r>
          </a:p>
        </p:txBody>
      </p:sp>
      <p:sp>
        <p:nvSpPr>
          <p:cNvPr id="30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24599" y="9258300"/>
            <a:ext cx="342901" cy="368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309" name="Dai, McKinney, Roth et al. 2018  Thomsen, Kwan, Dai et al. 2022 Kwan, Dai et al. in prep Ji, Kwan, Dai et al. in prep"/>
          <p:cNvSpPr txBox="1"/>
          <p:nvPr/>
        </p:nvSpPr>
        <p:spPr>
          <a:xfrm>
            <a:off x="7085547" y="7545837"/>
            <a:ext cx="5708045" cy="19304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3200"/>
              </a:spcBef>
              <a:defRPr sz="2500"/>
            </a:pPr>
            <a:br>
              <a:rPr sz="2000"/>
            </a:br>
            <a:r>
              <a:t>Dai, McKinney, Roth et al. 2018 </a:t>
            </a:r>
            <a:br/>
            <a:r>
              <a:t>Thomsen, Kwan, Dai et al. 2022</a:t>
            </a:r>
            <a:br/>
            <a:r>
              <a:t>Kwan, Dai et al. in prep</a:t>
            </a:r>
            <a:br/>
            <a:r>
              <a:t>Ji, Kwan, Dai et al. in prep</a:t>
            </a:r>
          </a:p>
        </p:txBody>
      </p:sp>
      <p:grpSp>
        <p:nvGrpSpPr>
          <p:cNvPr id="317" name="Group"/>
          <p:cNvGrpSpPr/>
          <p:nvPr/>
        </p:nvGrpSpPr>
        <p:grpSpPr>
          <a:xfrm>
            <a:off x="6367433" y="1516781"/>
            <a:ext cx="6338901" cy="5719922"/>
            <a:chOff x="0" y="0"/>
            <a:chExt cx="6338900" cy="5719921"/>
          </a:xfrm>
        </p:grpSpPr>
        <p:sp>
          <p:nvSpPr>
            <p:cNvPr id="310" name="conservation of mass, energy, momentum &amp; magnetic flux,  ideal MHD"/>
            <p:cNvSpPr txBox="1"/>
            <p:nvPr/>
          </p:nvSpPr>
          <p:spPr>
            <a:xfrm>
              <a:off x="0" y="0"/>
              <a:ext cx="6338901" cy="57199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spcBef>
                  <a:spcPts val="2400"/>
                </a:spcBef>
                <a:defRPr sz="35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endParaRPr sz="2500"/>
            </a:p>
            <a:p>
              <a:pPr algn="l">
                <a:spcBef>
                  <a:spcPts val="2400"/>
                </a:spcBef>
                <a:defRPr sz="35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endParaRPr sz="2500"/>
            </a:p>
            <a:p>
              <a:pPr algn="l">
                <a:spcBef>
                  <a:spcPts val="2400"/>
                </a:spcBef>
                <a:defRPr sz="35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endParaRPr sz="2500"/>
            </a:p>
            <a:p>
              <a:pPr algn="l">
                <a:spcBef>
                  <a:spcPts val="2400"/>
                </a:spcBef>
                <a:defRPr sz="35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endParaRPr sz="2500"/>
            </a:p>
            <a:p>
              <a:pPr algn="l">
                <a:spcBef>
                  <a:spcPts val="2400"/>
                </a:spcBef>
                <a:defRPr sz="35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endParaRPr sz="2500"/>
            </a:p>
            <a:p>
              <a:pPr indent="63500" algn="l">
                <a:spcBef>
                  <a:spcPts val="2400"/>
                </a:spcBef>
                <a:defRPr sz="30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endParaRPr sz="2500"/>
            </a:p>
            <a:p>
              <a:pPr indent="63500">
                <a:spcBef>
                  <a:spcPts val="2400"/>
                </a:spcBef>
                <a:defRPr sz="30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conservation of mass, energy, momentum &amp; magnetic flux, </a:t>
              </a:r>
              <a:br/>
              <a:r>
                <a:t>ideal MHD</a:t>
              </a:r>
            </a:p>
          </p:txBody>
        </p:sp>
        <p:grpSp>
          <p:nvGrpSpPr>
            <p:cNvPr id="315" name="Group"/>
            <p:cNvGrpSpPr/>
            <p:nvPr/>
          </p:nvGrpSpPr>
          <p:grpSpPr>
            <a:xfrm>
              <a:off x="16974" y="476263"/>
              <a:ext cx="6304952" cy="2707540"/>
              <a:chOff x="0" y="0"/>
              <a:chExt cx="6304951" cy="2707539"/>
            </a:xfrm>
          </p:grpSpPr>
          <p:grpSp>
            <p:nvGrpSpPr>
              <p:cNvPr id="313" name="Group"/>
              <p:cNvGrpSpPr/>
              <p:nvPr/>
            </p:nvGrpSpPr>
            <p:grpSpPr>
              <a:xfrm>
                <a:off x="1678997" y="-1"/>
                <a:ext cx="2946952" cy="1966559"/>
                <a:chOff x="0" y="0"/>
                <a:chExt cx="2946951" cy="1966557"/>
              </a:xfrm>
            </p:grpSpPr>
            <p:pic>
              <p:nvPicPr>
                <p:cNvPr id="311" name="Screen Shot 2017-02-05 at 11.16.47 PM.png" descr="Screen Shot 2017-02-05 at 11.16.47 PM.pn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619379"/>
                  <a:ext cx="2946952" cy="134717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12" name="Screen Shot 2017-02-05 at 11.15.38 PM.png" descr="Screen Shot 2017-02-05 at 11.15.38 PM.pn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0" y="0"/>
                  <a:ext cx="2946952" cy="70585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314" name="Screen Shot 2018-04-07 at 12.28.13 AM.png" descr="Screen Shot 2018-04-07 at 12.28.13 AM.png"/>
              <p:cNvPicPr>
                <a:picLocks noChangeAspect="1"/>
              </p:cNvPicPr>
              <p:nvPr/>
            </p:nvPicPr>
            <p:blipFill>
              <a:blip r:embed="rId5"/>
              <a:srcRect r="4113"/>
              <a:stretch>
                <a:fillRect/>
              </a:stretch>
            </p:blipFill>
            <p:spPr>
              <a:xfrm>
                <a:off x="-1" y="1836926"/>
                <a:ext cx="6304953" cy="8706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316" name="Screen Shot 2018-12-02 at 10.05.17 PM.png" descr="Screen Shot 2018-12-02 at 10.05.17 PM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0063" y="3094716"/>
              <a:ext cx="4758774" cy="9872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8" name="Radiation evolved simultaneously with gas, including scattering, absorption/emission (grey opacity), thermal Comptonization"/>
          <p:cNvSpPr txBox="1"/>
          <p:nvPr/>
        </p:nvSpPr>
        <p:spPr>
          <a:xfrm>
            <a:off x="203525" y="4109419"/>
            <a:ext cx="5708045" cy="247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04800" indent="-304800" algn="l">
              <a:lnSpc>
                <a:spcPct val="150000"/>
              </a:lnSpc>
              <a:buSzPct val="80000"/>
              <a:buChar char="•"/>
              <a:defRPr sz="2800"/>
            </a:pPr>
            <a:r>
              <a:rPr>
                <a:solidFill>
                  <a:srgbClr val="FFFB00"/>
                </a:solidFill>
              </a:rPr>
              <a:t>Radiation evolved simultaneously with gas</a:t>
            </a:r>
            <a:r>
              <a:t>, including scattering, absorption/emission (grey opacity), thermal Comptonization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24599" y="9258300"/>
            <a:ext cx="342901" cy="368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t>11</a:t>
            </a:fld>
            <a:endParaRPr/>
          </a:p>
        </p:txBody>
      </p:sp>
      <p:sp>
        <p:nvSpPr>
          <p:cNvPr id="323" name="3D simulations of super-Eddington accretion flows around  stellar-mass BHs (ULXs) and SMBHs (TDEs)"/>
          <p:cNvSpPr txBox="1">
            <a:spLocks noGrp="1"/>
          </p:cNvSpPr>
          <p:nvPr>
            <p:ph type="title"/>
          </p:nvPr>
        </p:nvSpPr>
        <p:spPr>
          <a:xfrm>
            <a:off x="734386" y="223511"/>
            <a:ext cx="11536028" cy="1248124"/>
          </a:xfrm>
          <a:prstGeom prst="rect">
            <a:avLst/>
          </a:prstGeom>
        </p:spPr>
        <p:txBody>
          <a:bodyPr/>
          <a:lstStyle/>
          <a:p>
            <a:pPr defTabSz="403097">
              <a:defRPr sz="3450"/>
            </a:pPr>
            <a:r>
              <a:t>3D simulations of super-Eddington accretion flows around </a:t>
            </a:r>
            <a:br/>
            <a:r>
              <a:t>stellar-mass BHs (</a:t>
            </a:r>
            <a:r>
              <a:rPr>
                <a:solidFill>
                  <a:srgbClr val="FFFB00"/>
                </a:solidFill>
              </a:rPr>
              <a:t>ULXs</a:t>
            </a:r>
            <a:r>
              <a:t>) and SMBHs (</a:t>
            </a:r>
            <a:r>
              <a:rPr>
                <a:solidFill>
                  <a:srgbClr val="FFFB00"/>
                </a:solidFill>
              </a:rPr>
              <a:t>TDEs</a:t>
            </a:r>
            <a:r>
              <a:t>)</a:t>
            </a:r>
          </a:p>
        </p:txBody>
      </p:sp>
      <p:pic>
        <p:nvPicPr>
          <p:cNvPr id="324" name="Group" descr="Group"/>
          <p:cNvPicPr>
            <a:picLocks noChangeAspect="1"/>
          </p:cNvPicPr>
          <p:nvPr/>
        </p:nvPicPr>
        <p:blipFill>
          <a:blip r:embed="rId2"/>
          <a:srcRect l="12100" r="12100"/>
          <a:stretch>
            <a:fillRect/>
          </a:stretch>
        </p:blipFill>
        <p:spPr>
          <a:xfrm>
            <a:off x="666074" y="1676979"/>
            <a:ext cx="2773661" cy="2758934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Tom Man Kwan…"/>
          <p:cNvSpPr txBox="1"/>
          <p:nvPr/>
        </p:nvSpPr>
        <p:spPr>
          <a:xfrm>
            <a:off x="625609" y="4581499"/>
            <a:ext cx="3653482" cy="1080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l" defTabSz="457200">
              <a:defRPr sz="2500">
                <a:solidFill>
                  <a:srgbClr val="FFFB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Tom Man Kwan</a:t>
            </a:r>
          </a:p>
          <a:p>
            <a:pPr algn="l" defTabSz="457200">
              <a:defRPr sz="2500">
                <a:solidFill>
                  <a:srgbClr val="FFFB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PhD student </a:t>
            </a:r>
          </a:p>
        </p:txBody>
      </p:sp>
      <p:pic>
        <p:nvPicPr>
          <p:cNvPr id="326" name="TaoJI.png" descr="TaoJI.png"/>
          <p:cNvPicPr>
            <a:picLocks noChangeAspect="1"/>
          </p:cNvPicPr>
          <p:nvPr/>
        </p:nvPicPr>
        <p:blipFill>
          <a:blip r:embed="rId3"/>
          <a:srcRect t="6681" b="19103"/>
          <a:stretch>
            <a:fillRect/>
          </a:stretch>
        </p:blipFill>
        <p:spPr>
          <a:xfrm>
            <a:off x="685471" y="6224498"/>
            <a:ext cx="2329230" cy="2393489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Tao Ji…"/>
          <p:cNvSpPr txBox="1"/>
          <p:nvPr/>
        </p:nvSpPr>
        <p:spPr>
          <a:xfrm>
            <a:off x="625609" y="8527457"/>
            <a:ext cx="3653482" cy="108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l" defTabSz="457200">
              <a:defRPr sz="2500">
                <a:solidFill>
                  <a:srgbClr val="FFFB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Tao Ji </a:t>
            </a:r>
          </a:p>
          <a:p>
            <a:pPr algn="l" defTabSz="457200">
              <a:defRPr sz="2500">
                <a:solidFill>
                  <a:srgbClr val="FFFB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MPhil student </a:t>
            </a:r>
          </a:p>
        </p:txBody>
      </p:sp>
      <p:pic>
        <p:nvPicPr>
          <p:cNvPr id="328" name="Screen Shot 2019-11-21 at 9.07.50 AM.png" descr="Screen Shot 2019-11-21 at 9.07.50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6833" y="5637209"/>
            <a:ext cx="4273468" cy="40996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Screen Shot 2018-01-22 at 11.04.03 PM.png" descr="Screen Shot 2018-01-22 at 11.04.03 PM.png"/>
          <p:cNvPicPr>
            <a:picLocks noChangeAspect="1"/>
          </p:cNvPicPr>
          <p:nvPr/>
        </p:nvPicPr>
        <p:blipFill>
          <a:blip r:embed="rId5"/>
          <a:srcRect l="1621" r="3194"/>
          <a:stretch>
            <a:fillRect/>
          </a:stretch>
        </p:blipFill>
        <p:spPr>
          <a:xfrm>
            <a:off x="3907565" y="1676908"/>
            <a:ext cx="3046045" cy="2759039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Line"/>
          <p:cNvSpPr/>
          <p:nvPr/>
        </p:nvSpPr>
        <p:spPr>
          <a:xfrm>
            <a:off x="6736492" y="4186189"/>
            <a:ext cx="1990623" cy="1900006"/>
          </a:xfrm>
          <a:prstGeom prst="line">
            <a:avLst/>
          </a:prstGeom>
          <a:ln w="76200">
            <a:solidFill>
              <a:srgbClr val="FFFB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331" name="Supermassive &amp; stellar-mass black holes with different masses, spins and accretion rates (20-30 each)…"/>
          <p:cNvSpPr txBox="1"/>
          <p:nvPr/>
        </p:nvSpPr>
        <p:spPr>
          <a:xfrm>
            <a:off x="7861677" y="2045661"/>
            <a:ext cx="5215317" cy="3017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92434" indent="-292434" algn="l">
              <a:lnSpc>
                <a:spcPct val="120000"/>
              </a:lnSpc>
              <a:buSzPct val="50000"/>
              <a:buBlip>
                <a:blip r:embed="rId6"/>
              </a:buBlip>
              <a:defRPr sz="2300"/>
            </a:pPr>
            <a:r>
              <a:t>Supermassive &amp; stellar-mass black holes with different masses, spins and accretion rates (20-30 each)</a:t>
            </a:r>
          </a:p>
          <a:p>
            <a:pPr marL="292434" indent="-292434" algn="l">
              <a:lnSpc>
                <a:spcPct val="120000"/>
              </a:lnSpc>
              <a:buSzPct val="50000"/>
              <a:buBlip>
                <a:blip r:embed="rId6"/>
              </a:buBlip>
              <a:defRPr sz="2300"/>
            </a:pPr>
            <a:endParaRPr/>
          </a:p>
          <a:p>
            <a:pPr marL="292434" indent="-292434" algn="l">
              <a:lnSpc>
                <a:spcPct val="120000"/>
              </a:lnSpc>
              <a:buSzPct val="50000"/>
              <a:buBlip>
                <a:blip r:embed="rId6"/>
              </a:buBlip>
              <a:defRPr sz="2300"/>
            </a:pPr>
            <a:r>
              <a:t>Poloidal B field, initial β~20-30</a:t>
            </a:r>
          </a:p>
          <a:p>
            <a:pPr marL="292434" indent="-292434" algn="l">
              <a:lnSpc>
                <a:spcPct val="120000"/>
              </a:lnSpc>
              <a:buSzPct val="50000"/>
              <a:buBlip>
                <a:blip r:embed="rId6"/>
              </a:buBlip>
              <a:defRPr sz="2300"/>
            </a:pPr>
            <a:endParaRPr/>
          </a:p>
          <a:p>
            <a:pPr marL="292434" indent="-292434" algn="l">
              <a:lnSpc>
                <a:spcPct val="120000"/>
              </a:lnSpc>
              <a:buSzPct val="50000"/>
              <a:buBlip>
                <a:blip r:embed="rId6"/>
              </a:buBlip>
              <a:defRPr sz="2300"/>
            </a:pPr>
            <a:r>
              <a:t>Simulation box size ~ 10000 R</a:t>
            </a:r>
            <a:r>
              <a:rPr baseline="-5999"/>
              <a:t>g</a:t>
            </a:r>
          </a:p>
        </p:txBody>
      </p:sp>
      <p:sp>
        <p:nvSpPr>
          <p:cNvPr id="332" name="Highly magnetised disks (MAD)…"/>
          <p:cNvSpPr txBox="1"/>
          <p:nvPr/>
        </p:nvSpPr>
        <p:spPr>
          <a:xfrm>
            <a:off x="3085187" y="6825221"/>
            <a:ext cx="5381191" cy="197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15828" indent="-315828" algn="l">
              <a:lnSpc>
                <a:spcPct val="120000"/>
              </a:lnSpc>
              <a:buSzPct val="50000"/>
              <a:buBlip>
                <a:blip r:embed="rId6"/>
              </a:buBlip>
              <a:defRPr sz="2700">
                <a:solidFill>
                  <a:srgbClr val="FFFB00"/>
                </a:solidFill>
              </a:defRPr>
            </a:pPr>
            <a:r>
              <a:t>Highly magnetised disks (MAD)</a:t>
            </a:r>
          </a:p>
          <a:p>
            <a:pPr marL="315828" indent="-315828" algn="l">
              <a:lnSpc>
                <a:spcPct val="120000"/>
              </a:lnSpc>
              <a:buSzPct val="50000"/>
              <a:buBlip>
                <a:blip r:embed="rId6"/>
              </a:buBlip>
              <a:defRPr sz="2700">
                <a:solidFill>
                  <a:srgbClr val="FFFB00"/>
                </a:solidFill>
              </a:defRPr>
            </a:pPr>
            <a:r>
              <a:t>Very large inflow (R</a:t>
            </a:r>
            <a:r>
              <a:rPr baseline="-5999"/>
              <a:t>eq</a:t>
            </a:r>
            <a:r>
              <a:t>~100 R</a:t>
            </a:r>
            <a:r>
              <a:rPr baseline="-5999"/>
              <a:t>g</a:t>
            </a:r>
            <a:r>
              <a:t> ) and outflow (R</a:t>
            </a:r>
            <a:r>
              <a:rPr baseline="-5999"/>
              <a:t>eq</a:t>
            </a:r>
            <a:r>
              <a:t>&gt;R</a:t>
            </a:r>
            <a:r>
              <a:rPr baseline="-5999"/>
              <a:t>photosphere</a:t>
            </a:r>
            <a:r>
              <a:t>) equilibriums 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imagevsmall.mp4" descr="imagevsmall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1008" y="817587"/>
            <a:ext cx="10824566" cy="81184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7" name="Group"/>
          <p:cNvGrpSpPr/>
          <p:nvPr/>
        </p:nvGrpSpPr>
        <p:grpSpPr>
          <a:xfrm>
            <a:off x="-17708" y="818949"/>
            <a:ext cx="2454052" cy="8115702"/>
            <a:chOff x="0" y="0"/>
            <a:chExt cx="2454050" cy="8115701"/>
          </a:xfrm>
        </p:grpSpPr>
        <p:sp>
          <p:nvSpPr>
            <p:cNvPr id="335" name="color:…"/>
            <p:cNvSpPr txBox="1"/>
            <p:nvPr/>
          </p:nvSpPr>
          <p:spPr>
            <a:xfrm>
              <a:off x="0" y="0"/>
              <a:ext cx="2454051" cy="40748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r">
                <a:defRPr sz="3000" b="1">
                  <a:solidFill>
                    <a:srgbClr val="FF6907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color: </a:t>
              </a:r>
            </a:p>
            <a:p>
              <a:pPr algn="r">
                <a:defRPr sz="3000" b="1">
                  <a:solidFill>
                    <a:srgbClr val="FF6907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gas density</a:t>
              </a:r>
            </a:p>
            <a:p>
              <a:pPr algn="r">
                <a:defRPr sz="30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  <a:p>
              <a:pPr algn="r">
                <a:defRPr sz="3000" b="1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black line: </a:t>
              </a:r>
            </a:p>
            <a:p>
              <a:pPr algn="r">
                <a:defRPr sz="3000" b="1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magnetic field</a:t>
              </a:r>
            </a:p>
            <a:p>
              <a:pPr algn="r">
                <a:defRPr sz="30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  <a:p>
              <a:pPr algn="r">
                <a:defRPr sz="3000" b="1">
                  <a:solidFill>
                    <a:srgbClr val="FF26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red contour: jet</a:t>
              </a:r>
            </a:p>
          </p:txBody>
        </p:sp>
        <p:sp>
          <p:nvSpPr>
            <p:cNvPr id="336" name="accretion rate…"/>
            <p:cNvSpPr txBox="1"/>
            <p:nvPr/>
          </p:nvSpPr>
          <p:spPr>
            <a:xfrm>
              <a:off x="0" y="4040860"/>
              <a:ext cx="2454051" cy="4074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r">
                <a:defRPr sz="30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  <a:p>
              <a:pPr algn="r">
                <a:defRPr sz="30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accretion rate</a:t>
              </a:r>
            </a:p>
            <a:p>
              <a:pPr algn="r">
                <a:defRPr sz="30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  <a:p>
              <a:pPr algn="r">
                <a:defRPr sz="30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magnetic flux</a:t>
              </a:r>
            </a:p>
            <a:p>
              <a:pPr algn="r">
                <a:defRPr sz="30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  <a:p>
              <a:pPr algn="r">
                <a:defRPr sz="30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efficiency</a:t>
              </a:r>
            </a:p>
          </p:txBody>
        </p:sp>
      </p:grpSp>
      <p:sp>
        <p:nvSpPr>
          <p:cNvPr id="33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24599" y="9258300"/>
            <a:ext cx="342901" cy="368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t>12</a:t>
            </a:fld>
            <a:endParaRPr/>
          </a:p>
        </p:txBody>
      </p:sp>
      <p:sp>
        <p:nvSpPr>
          <p:cNvPr id="339" name="Dai, McKinney, Roth et al. 2018"/>
          <p:cNvSpPr txBox="1"/>
          <p:nvPr/>
        </p:nvSpPr>
        <p:spPr>
          <a:xfrm>
            <a:off x="8253947" y="9031816"/>
            <a:ext cx="4702597" cy="4826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3200"/>
              </a:spcBef>
              <a:defRPr sz="2500"/>
            </a:pPr>
            <a:r>
              <a:t>Dai, McKinney, Roth et al. 2018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99" fill="hold"/>
                                        <p:tgtEl>
                                          <p:spTgt spid="3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34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sp>
        <p:nvSpPr>
          <p:cNvPr id="342" name="Relativistic Jets"/>
          <p:cNvSpPr txBox="1">
            <a:spLocks noGrp="1"/>
          </p:cNvSpPr>
          <p:nvPr>
            <p:ph type="title"/>
          </p:nvPr>
        </p:nvSpPr>
        <p:spPr>
          <a:xfrm>
            <a:off x="852920" y="251256"/>
            <a:ext cx="11536027" cy="78268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4535"/>
            </a:lvl1pPr>
          </a:lstStyle>
          <a:p>
            <a:r>
              <a:t>Relativistic Jets</a:t>
            </a:r>
          </a:p>
        </p:txBody>
      </p:sp>
      <p:grpSp>
        <p:nvGrpSpPr>
          <p:cNvPr id="348" name="Group"/>
          <p:cNvGrpSpPr/>
          <p:nvPr/>
        </p:nvGrpSpPr>
        <p:grpSpPr>
          <a:xfrm>
            <a:off x="862096" y="1154553"/>
            <a:ext cx="11517675" cy="3852555"/>
            <a:chOff x="0" y="0"/>
            <a:chExt cx="11517673" cy="3852554"/>
          </a:xfrm>
        </p:grpSpPr>
        <p:pic>
          <p:nvPicPr>
            <p:cNvPr id="343" name="Image" descr="Image"/>
            <p:cNvPicPr>
              <a:picLocks noChangeAspect="1"/>
            </p:cNvPicPr>
            <p:nvPr/>
          </p:nvPicPr>
          <p:blipFill>
            <a:blip r:embed="rId2"/>
            <a:srcRect b="8073"/>
            <a:stretch>
              <a:fillRect/>
            </a:stretch>
          </p:blipFill>
          <p:spPr>
            <a:xfrm>
              <a:off x="0" y="0"/>
              <a:ext cx="3955038" cy="3852555"/>
            </a:xfrm>
            <a:prstGeom prst="rect">
              <a:avLst/>
            </a:prstGeom>
            <a:ln w="76200" cap="flat">
              <a:solidFill>
                <a:schemeClr val="accent1"/>
              </a:solidFill>
              <a:prstDash val="solid"/>
              <a:miter lim="400000"/>
            </a:ln>
            <a:effectLst/>
          </p:spPr>
        </p:pic>
        <p:grpSp>
          <p:nvGrpSpPr>
            <p:cNvPr id="347" name="Group"/>
            <p:cNvGrpSpPr/>
            <p:nvPr/>
          </p:nvGrpSpPr>
          <p:grpSpPr>
            <a:xfrm>
              <a:off x="3926862" y="0"/>
              <a:ext cx="7590812" cy="3852466"/>
              <a:chOff x="0" y="0"/>
              <a:chExt cx="7590811" cy="3852465"/>
            </a:xfrm>
          </p:grpSpPr>
          <p:pic>
            <p:nvPicPr>
              <p:cNvPr id="344" name="Screen Shot 2017-11-20 at 3.30.28 PM.png" descr="Screen Shot 2017-11-20 at 3.30.28 PM.png"/>
              <p:cNvPicPr>
                <a:picLocks noChangeAspect="1"/>
              </p:cNvPicPr>
              <p:nvPr/>
            </p:nvPicPr>
            <p:blipFill>
              <a:blip r:embed="rId3"/>
              <a:srcRect l="7263" r="7263"/>
              <a:stretch>
                <a:fillRect/>
              </a:stretch>
            </p:blipFill>
            <p:spPr>
              <a:xfrm>
                <a:off x="0" y="1748129"/>
                <a:ext cx="7590812" cy="13050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45" name="Blandford &amp; Znajek 1977"/>
              <p:cNvSpPr txBox="1"/>
              <p:nvPr/>
            </p:nvSpPr>
            <p:spPr>
              <a:xfrm>
                <a:off x="4334" y="3044079"/>
                <a:ext cx="7581973" cy="80838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rm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Blandford &amp; Znajek 1977</a:t>
                </a:r>
              </a:p>
            </p:txBody>
          </p:sp>
          <p:sp>
            <p:nvSpPr>
              <p:cNvPr id="346" name="Relativistic Jet:  spinning black hole + magnetic flux"/>
              <p:cNvSpPr txBox="1"/>
              <p:nvPr/>
            </p:nvSpPr>
            <p:spPr>
              <a:xfrm>
                <a:off x="4334" y="0"/>
                <a:ext cx="7581973" cy="177832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rmAutofit/>
              </a:bodyPr>
              <a:lstStyle/>
              <a:p>
                <a:pPr>
                  <a:defRPr sz="2900">
                    <a:solidFill>
                      <a:srgbClr val="0433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Relativistic Jet: </a:t>
                </a:r>
                <a:br/>
                <a:r>
                  <a:t>spinning black hole + magnetic flux</a:t>
                </a: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49" name="Relativistic jets with  ~ few…"/>
              <p:cNvSpPr txBox="1"/>
              <p:nvPr/>
            </p:nvSpPr>
            <p:spPr>
              <a:xfrm>
                <a:off x="6975364" y="6626128"/>
                <a:ext cx="5874433" cy="162275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marL="386013" indent="-386013" algn="l">
                  <a:lnSpc>
                    <a:spcPct val="150000"/>
                  </a:lnSpc>
                  <a:buSzPct val="50000"/>
                  <a:buBlip>
                    <a:blip r:embed="rId4"/>
                  </a:buBlip>
                  <a:defRPr sz="2500">
                    <a:solidFill>
                      <a:srgbClr val="FFFB00"/>
                    </a:solidFill>
                  </a:defRPr>
                </a:pPr>
                <a:r>
                  <a:t>Relativistic jets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sz="3150" i="1">
                        <a:solidFill>
                          <a:srgbClr val="FEFB00"/>
                        </a:solidFill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t>~ few</a:t>
                </a:r>
              </a:p>
              <a:p>
                <a:pPr marL="386013" indent="-386013" algn="l">
                  <a:lnSpc>
                    <a:spcPct val="150000"/>
                  </a:lnSpc>
                  <a:buSzPct val="50000"/>
                  <a:buBlip>
                    <a:blip r:embed="rId4"/>
                  </a:buBlip>
                  <a:defRPr sz="2500">
                    <a:solidFill>
                      <a:srgbClr val="FFFB00"/>
                    </a:solidFill>
                  </a:defRPr>
                </a:pPr>
                <a:r>
                  <a:t>Strong jet: requiring </a:t>
                </a:r>
                <a:r>
                  <a:rPr>
                    <a:solidFill>
                      <a:srgbClr val="FF9300"/>
                    </a:solidFill>
                  </a:rPr>
                  <a:t> fast BH spin &amp; large magnetic flux</a:t>
                </a:r>
              </a:p>
            </p:txBody>
          </p:sp>
        </mc:Choice>
        <mc:Fallback>
          <p:sp>
            <p:nvSpPr>
              <p:cNvPr id="349" name="Relativistic jets with  ~ few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364" y="6626128"/>
                <a:ext cx="5874433" cy="1622752"/>
              </a:xfrm>
              <a:prstGeom prst="rect">
                <a:avLst/>
              </a:prstGeom>
              <a:blipFill>
                <a:blip r:embed="rId5"/>
                <a:stretch>
                  <a:fillRect b="-1705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0" name="Ji, Kwan, Dai et al. in prep"/>
          <p:cNvSpPr txBox="1"/>
          <p:nvPr/>
        </p:nvSpPr>
        <p:spPr>
          <a:xfrm>
            <a:off x="1104424" y="8811604"/>
            <a:ext cx="4100866" cy="4826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200"/>
              </a:spcBef>
              <a:defRPr sz="2500"/>
            </a:lvl1pPr>
          </a:lstStyle>
          <a:p>
            <a:r>
              <a:t>Ji, Kwan, Dai et al. in prep</a:t>
            </a:r>
          </a:p>
        </p:txBody>
      </p:sp>
      <p:pic>
        <p:nvPicPr>
          <p:cNvPr id="351" name="gamma.png" descr="gamma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787" y="5797106"/>
            <a:ext cx="6535034" cy="29082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24599" y="9258300"/>
            <a:ext cx="342901" cy="368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t>14</a:t>
            </a:fld>
            <a:endParaRPr/>
          </a:p>
        </p:txBody>
      </p:sp>
      <p:sp>
        <p:nvSpPr>
          <p:cNvPr id="354" name="Super-Eddington Winds"/>
          <p:cNvSpPr txBox="1">
            <a:spLocks noGrp="1"/>
          </p:cNvSpPr>
          <p:nvPr>
            <p:ph type="title"/>
          </p:nvPr>
        </p:nvSpPr>
        <p:spPr>
          <a:xfrm>
            <a:off x="734386" y="471390"/>
            <a:ext cx="11536028" cy="705939"/>
          </a:xfrm>
          <a:prstGeom prst="rect">
            <a:avLst/>
          </a:prstGeom>
        </p:spPr>
        <p:txBody>
          <a:bodyPr>
            <a:noAutofit/>
          </a:bodyPr>
          <a:lstStyle>
            <a:lvl1pPr defTabSz="473201">
              <a:defRPr sz="4050"/>
            </a:lvl1pPr>
          </a:lstStyle>
          <a:p>
            <a:r>
              <a:rPr sz="4000" dirty="0"/>
              <a:t>Super-Eddington Wind</a:t>
            </a:r>
            <a:r>
              <a:rPr lang="zh-CN" altLang="en-US" sz="4000" dirty="0"/>
              <a:t> </a:t>
            </a:r>
            <a:r>
              <a:rPr lang="en-US" altLang="zh-CN" sz="4000" dirty="0"/>
              <a:t>Structure</a:t>
            </a:r>
            <a:endParaRPr sz="4000" dirty="0"/>
          </a:p>
        </p:txBody>
      </p:sp>
      <p:grpSp>
        <p:nvGrpSpPr>
          <p:cNvPr id="363" name="Group"/>
          <p:cNvGrpSpPr/>
          <p:nvPr/>
        </p:nvGrpSpPr>
        <p:grpSpPr>
          <a:xfrm>
            <a:off x="355518" y="3323174"/>
            <a:ext cx="6688896" cy="6272895"/>
            <a:chOff x="0" y="0"/>
            <a:chExt cx="6688894" cy="6272894"/>
          </a:xfrm>
        </p:grpSpPr>
        <p:grpSp>
          <p:nvGrpSpPr>
            <p:cNvPr id="360" name="Group"/>
            <p:cNvGrpSpPr/>
            <p:nvPr/>
          </p:nvGrpSpPr>
          <p:grpSpPr>
            <a:xfrm>
              <a:off x="0" y="0"/>
              <a:ext cx="6688895" cy="6272895"/>
              <a:chOff x="0" y="0"/>
              <a:chExt cx="6688894" cy="6272894"/>
            </a:xfrm>
          </p:grpSpPr>
          <p:sp>
            <p:nvSpPr>
              <p:cNvPr id="355" name="disk"/>
              <p:cNvSpPr txBox="1"/>
              <p:nvPr/>
            </p:nvSpPr>
            <p:spPr>
              <a:xfrm>
                <a:off x="4241510" y="5069635"/>
                <a:ext cx="1477334" cy="71940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>
                    <a:solidFill>
                      <a:srgbClr val="941751"/>
                    </a:solidFill>
                    <a:latin typeface="Gill Sans SemiBold"/>
                    <a:ea typeface="Gill Sans SemiBold"/>
                    <a:cs typeface="Gill Sans SemiBold"/>
                    <a:sym typeface="Gill Sans SemiBold"/>
                  </a:defRPr>
                </a:lvl1pPr>
              </a:lstStyle>
              <a:p>
                <a:r>
                  <a:t>disk</a:t>
                </a:r>
              </a:p>
            </p:txBody>
          </p:sp>
          <p:sp>
            <p:nvSpPr>
              <p:cNvPr id="356" name="slow wind"/>
              <p:cNvSpPr txBox="1"/>
              <p:nvPr/>
            </p:nvSpPr>
            <p:spPr>
              <a:xfrm>
                <a:off x="3558439" y="3033498"/>
                <a:ext cx="1959999" cy="11217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>
                    <a:solidFill>
                      <a:srgbClr val="941751"/>
                    </a:solidFill>
                    <a:latin typeface="Gill Sans SemiBold"/>
                    <a:ea typeface="Gill Sans SemiBold"/>
                    <a:cs typeface="Gill Sans SemiBold"/>
                    <a:sym typeface="Gill Sans SemiBold"/>
                  </a:defRPr>
                </a:lvl1pPr>
              </a:lstStyle>
              <a:p>
                <a:r>
                  <a:t>slow wind</a:t>
                </a:r>
              </a:p>
            </p:txBody>
          </p:sp>
          <p:sp>
            <p:nvSpPr>
              <p:cNvPr id="357" name="fast wind"/>
              <p:cNvSpPr txBox="1"/>
              <p:nvPr/>
            </p:nvSpPr>
            <p:spPr>
              <a:xfrm>
                <a:off x="2290986" y="997360"/>
                <a:ext cx="1959999" cy="11217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>
                    <a:solidFill>
                      <a:srgbClr val="941751"/>
                    </a:solidFill>
                    <a:latin typeface="Gill Sans SemiBold"/>
                    <a:ea typeface="Gill Sans SemiBold"/>
                    <a:cs typeface="Gill Sans SemiBold"/>
                    <a:sym typeface="Gill Sans SemiBold"/>
                  </a:defRPr>
                </a:lvl1pPr>
              </a:lstStyle>
              <a:p>
                <a:r>
                  <a:t>fast wind</a:t>
                </a:r>
              </a:p>
            </p:txBody>
          </p:sp>
          <p:pic>
            <p:nvPicPr>
              <p:cNvPr id="358" name="GRRMHD.jpg" descr="GRRMHD.jpg"/>
              <p:cNvPicPr>
                <a:picLocks noChangeAspect="1"/>
              </p:cNvPicPr>
              <p:nvPr/>
            </p:nvPicPr>
            <p:blipFill>
              <a:blip r:embed="rId2"/>
              <a:srcRect l="65783" t="7823" r="10600" b="54091"/>
              <a:stretch>
                <a:fillRect/>
              </a:stretch>
            </p:blipFill>
            <p:spPr>
              <a:xfrm>
                <a:off x="465311" y="0"/>
                <a:ext cx="6223585" cy="62728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59" name="funnel"/>
              <p:cNvSpPr txBox="1"/>
              <p:nvPr/>
            </p:nvSpPr>
            <p:spPr>
              <a:xfrm rot="16800000">
                <a:off x="-257481" y="1259827"/>
                <a:ext cx="1959999" cy="11217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t>funnel</a:t>
                </a:r>
              </a:p>
            </p:txBody>
          </p:sp>
        </p:grpSp>
        <p:sp>
          <p:nvSpPr>
            <p:cNvPr id="361" name="disk"/>
            <p:cNvSpPr txBox="1"/>
            <p:nvPr/>
          </p:nvSpPr>
          <p:spPr>
            <a:xfrm>
              <a:off x="4521725" y="5029016"/>
              <a:ext cx="1812199" cy="882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0433FF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t>disk</a:t>
              </a:r>
            </a:p>
          </p:txBody>
        </p:sp>
        <p:sp>
          <p:nvSpPr>
            <p:cNvPr id="362" name="slow wind"/>
            <p:cNvSpPr txBox="1"/>
            <p:nvPr/>
          </p:nvSpPr>
          <p:spPr>
            <a:xfrm>
              <a:off x="3819290" y="2448452"/>
              <a:ext cx="2404270" cy="1375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942193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t>slow wind</a:t>
              </a:r>
            </a:p>
          </p:txBody>
        </p:sp>
      </p:grpSp>
      <p:grpSp>
        <p:nvGrpSpPr>
          <p:cNvPr id="366" name="Group"/>
          <p:cNvGrpSpPr/>
          <p:nvPr/>
        </p:nvGrpSpPr>
        <p:grpSpPr>
          <a:xfrm>
            <a:off x="1266363" y="1530556"/>
            <a:ext cx="6471001" cy="2941206"/>
            <a:chOff x="-294529" y="-257140"/>
            <a:chExt cx="6470999" cy="2941205"/>
          </a:xfrm>
        </p:grpSpPr>
        <p:sp>
          <p:nvSpPr>
            <p:cNvPr id="364" name="Ultra-fast outflow (UFO)…"/>
            <p:cNvSpPr txBox="1"/>
            <p:nvPr/>
          </p:nvSpPr>
          <p:spPr>
            <a:xfrm>
              <a:off x="-294529" y="-257140"/>
              <a:ext cx="6470999" cy="2353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rmAutofit/>
            </a:bodyPr>
            <a:lstStyle/>
            <a:p>
              <a:pPr>
                <a:defRPr sz="3500" b="1">
                  <a:solidFill>
                    <a:srgbClr val="FF93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dirty="0"/>
                <a:t>Ultra-fast outflow (UFO) </a:t>
              </a:r>
            </a:p>
            <a:p>
              <a:pPr>
                <a:defRPr sz="3500" b="1">
                  <a:solidFill>
                    <a:srgbClr val="FF93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dirty="0"/>
                <a:t>v ≳ 0.1c</a:t>
              </a:r>
            </a:p>
          </p:txBody>
        </p:sp>
        <p:sp>
          <p:nvSpPr>
            <p:cNvPr id="365" name="Line"/>
            <p:cNvSpPr/>
            <p:nvPr/>
          </p:nvSpPr>
          <p:spPr>
            <a:xfrm rot="1500000">
              <a:off x="-4241" y="2007888"/>
              <a:ext cx="3140561" cy="67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30" extrusionOk="0">
                  <a:moveTo>
                    <a:pt x="0" y="20930"/>
                  </a:moveTo>
                  <a:cubicBezTo>
                    <a:pt x="2838" y="8081"/>
                    <a:pt x="6458" y="698"/>
                    <a:pt x="10240" y="47"/>
                  </a:cubicBezTo>
                  <a:cubicBezTo>
                    <a:pt x="14406" y="-670"/>
                    <a:pt x="18469" y="6798"/>
                    <a:pt x="21600" y="20930"/>
                  </a:cubicBezTo>
                </a:path>
              </a:pathLst>
            </a:custGeom>
            <a:noFill/>
            <a:ln w="76200" cap="flat">
              <a:solidFill>
                <a:srgbClr val="FF2600"/>
              </a:solidFill>
              <a:prstDash val="solid"/>
              <a:miter lim="400000"/>
              <a:headEnd type="triangle" w="med" len="med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600">
                  <a:solidFill>
                    <a:srgbClr val="00FDFF"/>
                  </a:solidFill>
                </a:defRPr>
              </a:pPr>
              <a:endParaRPr/>
            </a:p>
          </p:txBody>
        </p:sp>
      </p:grpSp>
      <p:sp>
        <p:nvSpPr>
          <p:cNvPr id="367" name="SE winds cover a very large open angle.…"/>
          <p:cNvSpPr txBox="1"/>
          <p:nvPr/>
        </p:nvSpPr>
        <p:spPr>
          <a:xfrm>
            <a:off x="7737364" y="4122821"/>
            <a:ext cx="4386820" cy="467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50921" indent="-350921" algn="l">
              <a:lnSpc>
                <a:spcPct val="150000"/>
              </a:lnSpc>
              <a:buSzPct val="50000"/>
              <a:buBlip>
                <a:blip r:embed="rId3"/>
              </a:buBlip>
              <a:defRPr sz="3000">
                <a:solidFill>
                  <a:srgbClr val="FFFB00"/>
                </a:solidFill>
              </a:defRPr>
            </a:pPr>
            <a:r>
              <a:t>SE winds cover a very large open angle.</a:t>
            </a:r>
          </a:p>
          <a:p>
            <a:pPr marL="350921" indent="-350921" algn="l">
              <a:lnSpc>
                <a:spcPct val="150000"/>
              </a:lnSpc>
              <a:buSzPct val="50000"/>
              <a:buBlip>
                <a:blip r:embed="rId3"/>
              </a:buBlip>
              <a:defRPr sz="3000">
                <a:solidFill>
                  <a:srgbClr val="FFFB00"/>
                </a:solidFill>
              </a:defRPr>
            </a:pPr>
            <a:endParaRPr/>
          </a:p>
          <a:p>
            <a:pPr marL="350921" indent="-350921" algn="l">
              <a:lnSpc>
                <a:spcPct val="150000"/>
              </a:lnSpc>
              <a:buSzPct val="50000"/>
              <a:buBlip>
                <a:blip r:embed="rId3"/>
              </a:buBlip>
              <a:defRPr sz="3000">
                <a:solidFill>
                  <a:srgbClr val="FFFB00"/>
                </a:solidFill>
              </a:defRPr>
            </a:pPr>
            <a:r>
              <a:t>SE winds ubiquitously carry a lot of mass and energy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24599" y="9258300"/>
            <a:ext cx="342901" cy="368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t>15</a:t>
            </a:fld>
            <a:endParaRPr/>
          </a:p>
        </p:txBody>
      </p:sp>
      <p:sp>
        <p:nvSpPr>
          <p:cNvPr id="370" name="SE Wind Kinetic &amp; Radiative Energy"/>
          <p:cNvSpPr txBox="1">
            <a:spLocks noGrp="1"/>
          </p:cNvSpPr>
          <p:nvPr>
            <p:ph type="title"/>
          </p:nvPr>
        </p:nvSpPr>
        <p:spPr>
          <a:xfrm>
            <a:off x="399457" y="869224"/>
            <a:ext cx="8087002" cy="705939"/>
          </a:xfrm>
          <a:prstGeom prst="rect">
            <a:avLst/>
          </a:prstGeom>
        </p:spPr>
        <p:txBody>
          <a:bodyPr/>
          <a:lstStyle>
            <a:lvl1pPr defTabSz="455675">
              <a:defRPr sz="3900"/>
            </a:lvl1pPr>
          </a:lstStyle>
          <a:p>
            <a:r>
              <a:rPr dirty="0"/>
              <a:t>SE Wind Kinetic &amp; Radiative Energy</a:t>
            </a:r>
          </a:p>
        </p:txBody>
      </p:sp>
      <p:pic>
        <p:nvPicPr>
          <p:cNvPr id="371" name="Screen Shot 2025-03-22 at 5.36.21 PM.png" descr="Screen Shot 2025-03-22 at 5.36.21 PM.png"/>
          <p:cNvPicPr>
            <a:picLocks noChangeAspect="1"/>
          </p:cNvPicPr>
          <p:nvPr/>
        </p:nvPicPr>
        <p:blipFill>
          <a:blip r:embed="rId2"/>
          <a:srcRect l="2314" r="4160"/>
          <a:stretch>
            <a:fillRect/>
          </a:stretch>
        </p:blipFill>
        <p:spPr>
          <a:xfrm>
            <a:off x="376035" y="1799529"/>
            <a:ext cx="8013742" cy="6836373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Kwan, Dai et al. in prep"/>
          <p:cNvSpPr txBox="1"/>
          <p:nvPr/>
        </p:nvSpPr>
        <p:spPr>
          <a:xfrm>
            <a:off x="2976876" y="8919633"/>
            <a:ext cx="339689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3200"/>
              </a:spcBef>
              <a:defRPr sz="2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Kwan, Dai et al. in prep</a:t>
            </a:r>
          </a:p>
        </p:txBody>
      </p:sp>
      <p:sp>
        <p:nvSpPr>
          <p:cNvPr id="373" name="Wind power scales with accretion rate…"/>
          <p:cNvSpPr txBox="1"/>
          <p:nvPr/>
        </p:nvSpPr>
        <p:spPr>
          <a:xfrm>
            <a:off x="8486459" y="723801"/>
            <a:ext cx="4257401" cy="791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50921" indent="-350921" algn="l">
              <a:lnSpc>
                <a:spcPct val="150000"/>
              </a:lnSpc>
              <a:buSzPct val="50000"/>
              <a:buBlip>
                <a:blip r:embed="rId3"/>
              </a:buBlip>
              <a:defRPr sz="2500"/>
            </a:pPr>
            <a:r>
              <a:rPr dirty="0"/>
              <a:t>Wind power scales with accretion rate</a:t>
            </a:r>
          </a:p>
          <a:p>
            <a:pPr marL="350921" indent="-350921" algn="l">
              <a:lnSpc>
                <a:spcPct val="150000"/>
              </a:lnSpc>
              <a:buSzPct val="50000"/>
              <a:buBlip>
                <a:blip r:embed="rId3"/>
              </a:buBlip>
              <a:defRPr sz="2500"/>
            </a:pPr>
            <a:r>
              <a:rPr dirty="0"/>
              <a:t>Wind power is sensitive to BH spin but not BH mass</a:t>
            </a:r>
          </a:p>
          <a:p>
            <a:pPr algn="l">
              <a:lnSpc>
                <a:spcPct val="150000"/>
              </a:lnSpc>
              <a:defRPr sz="2500"/>
            </a:pPr>
            <a:endParaRPr dirty="0"/>
          </a:p>
          <a:p>
            <a:pPr marL="350921" indent="-350921" algn="l">
              <a:lnSpc>
                <a:spcPct val="150000"/>
              </a:lnSpc>
              <a:buSzPct val="50000"/>
              <a:buBlip>
                <a:blip r:embed="rId3"/>
              </a:buBlip>
              <a:defRPr sz="2500">
                <a:solidFill>
                  <a:srgbClr val="FFFB00"/>
                </a:solidFill>
              </a:defRPr>
            </a:pPr>
            <a:r>
              <a:rPr dirty="0">
                <a:solidFill>
                  <a:srgbClr val="FFFFFF"/>
                </a:solidFill>
              </a:rPr>
              <a:t>Wind kinetic energy &gt; radiative energy (both can be super-Eddington)</a:t>
            </a:r>
          </a:p>
          <a:p>
            <a:pPr marL="350921" indent="-350921" algn="l">
              <a:lnSpc>
                <a:spcPct val="150000"/>
              </a:lnSpc>
              <a:buSzPct val="50000"/>
              <a:buBlip>
                <a:blip r:embed="rId3"/>
              </a:buBlip>
              <a:defRPr sz="2500">
                <a:solidFill>
                  <a:srgbClr val="FFFB00"/>
                </a:solidFill>
              </a:defRPr>
            </a:pPr>
            <a:endParaRPr dirty="0">
              <a:solidFill>
                <a:srgbClr val="FFFFFF"/>
              </a:solidFill>
            </a:endParaRPr>
          </a:p>
          <a:p>
            <a:pPr marL="322847" indent="-322847" algn="l">
              <a:lnSpc>
                <a:spcPct val="150000"/>
              </a:lnSpc>
              <a:buSzPct val="50000"/>
              <a:buBlip>
                <a:blip r:embed="rId3"/>
              </a:buBlip>
              <a:defRPr sz="2500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300" dirty="0"/>
              <a:t>L</a:t>
            </a:r>
            <a:r>
              <a:rPr sz="2300" baseline="-5999" dirty="0"/>
              <a:t>K </a:t>
            </a:r>
            <a:r>
              <a:rPr sz="2300" dirty="0"/>
              <a:t>(TDE, 10</a:t>
            </a:r>
            <a:r>
              <a:rPr sz="2300" baseline="31999" dirty="0"/>
              <a:t>6</a:t>
            </a:r>
            <a:r>
              <a:rPr sz="2300" baseline="-5999" dirty="0"/>
              <a:t>☉</a:t>
            </a:r>
            <a:r>
              <a:rPr sz="2300" dirty="0"/>
              <a:t>) ~ (1-10) </a:t>
            </a:r>
            <a:r>
              <a:rPr sz="2300" dirty="0" err="1"/>
              <a:t>L</a:t>
            </a:r>
            <a:r>
              <a:rPr sz="2300" baseline="-5999" dirty="0" err="1"/>
              <a:t>Edd</a:t>
            </a:r>
            <a:r>
              <a:rPr sz="2300" dirty="0"/>
              <a:t> ~ 10</a:t>
            </a:r>
            <a:r>
              <a:rPr sz="2300" baseline="31999" dirty="0"/>
              <a:t>44-45</a:t>
            </a:r>
            <a:r>
              <a:rPr sz="2300" dirty="0"/>
              <a:t> erg s</a:t>
            </a:r>
            <a:r>
              <a:rPr sz="2300" baseline="31999" dirty="0"/>
              <a:t>-1</a:t>
            </a:r>
            <a:br>
              <a:rPr sz="2300" dirty="0"/>
            </a:br>
            <a:r>
              <a:rPr sz="2300" dirty="0"/>
              <a:t>L</a:t>
            </a:r>
            <a:r>
              <a:rPr sz="2300" baseline="-5999" dirty="0"/>
              <a:t>K </a:t>
            </a:r>
            <a:r>
              <a:rPr sz="2300" dirty="0"/>
              <a:t>(ULX, 10M</a:t>
            </a:r>
            <a:r>
              <a:rPr sz="2300" baseline="-5999" dirty="0"/>
              <a:t>☉</a:t>
            </a:r>
            <a:r>
              <a:rPr sz="2300" dirty="0"/>
              <a:t>) ~ (10-100) </a:t>
            </a:r>
            <a:r>
              <a:rPr sz="2300" dirty="0" err="1"/>
              <a:t>L</a:t>
            </a:r>
            <a:r>
              <a:rPr sz="2300" baseline="-5999" dirty="0" err="1"/>
              <a:t>Edd</a:t>
            </a:r>
            <a:r>
              <a:rPr sz="2300" dirty="0"/>
              <a:t> ~ 10</a:t>
            </a:r>
            <a:r>
              <a:rPr sz="2300" baseline="31999" dirty="0"/>
              <a:t>40-41</a:t>
            </a:r>
            <a:r>
              <a:rPr sz="2300" dirty="0"/>
              <a:t> erg s</a:t>
            </a:r>
            <a:r>
              <a:rPr sz="2300" baseline="31999" dirty="0"/>
              <a:t>-1</a:t>
            </a: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24599" y="9258300"/>
            <a:ext cx="342901" cy="368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t>16</a:t>
            </a:fld>
            <a:endParaRPr/>
          </a:p>
        </p:txBody>
      </p:sp>
      <p:sp>
        <p:nvSpPr>
          <p:cNvPr id="376" name="LK (TDE, 106☉) ~ (1-10) LEdd ~ 1044-45 erg s-1 LK (ULX, 10M☉) ~ (10-100) LEdd ~ 1040-41 erg s-1"/>
          <p:cNvSpPr txBox="1"/>
          <p:nvPr/>
        </p:nvSpPr>
        <p:spPr>
          <a:xfrm>
            <a:off x="859458" y="1785399"/>
            <a:ext cx="8102418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2500"/>
            </a:pPr>
            <a:r>
              <a:t>L</a:t>
            </a:r>
            <a:r>
              <a:rPr baseline="-5999"/>
              <a:t>K </a:t>
            </a:r>
            <a:r>
              <a:t>(TDE, 10</a:t>
            </a:r>
            <a:r>
              <a:rPr baseline="31999"/>
              <a:t>6</a:t>
            </a:r>
            <a:r>
              <a:rPr baseline="-5999"/>
              <a:t>☉</a:t>
            </a:r>
            <a:r>
              <a:t>) ~ (1-10) L</a:t>
            </a:r>
            <a:r>
              <a:rPr baseline="-5999"/>
              <a:t>Edd</a:t>
            </a:r>
            <a:r>
              <a:t> ~ 10</a:t>
            </a:r>
            <a:r>
              <a:rPr baseline="31999"/>
              <a:t>44-45</a:t>
            </a:r>
            <a:r>
              <a:t> erg s</a:t>
            </a:r>
            <a:r>
              <a:rPr baseline="31999"/>
              <a:t>-1</a:t>
            </a:r>
            <a:br/>
            <a:r>
              <a:t>L</a:t>
            </a:r>
            <a:r>
              <a:rPr baseline="-5999"/>
              <a:t>K </a:t>
            </a:r>
            <a:r>
              <a:t>(ULX, 10M</a:t>
            </a:r>
            <a:r>
              <a:rPr baseline="-5999"/>
              <a:t>☉</a:t>
            </a:r>
            <a:r>
              <a:t>) ~ (10-100) L</a:t>
            </a:r>
            <a:r>
              <a:rPr baseline="-5999"/>
              <a:t>Edd</a:t>
            </a:r>
            <a:r>
              <a:t> ~ 10</a:t>
            </a:r>
            <a:r>
              <a:rPr baseline="31999"/>
              <a:t>40-41</a:t>
            </a:r>
            <a:r>
              <a:t> erg s</a:t>
            </a:r>
            <a:r>
              <a:rPr baseline="31999"/>
              <a:t>-1</a:t>
            </a:r>
          </a:p>
        </p:txBody>
      </p:sp>
      <p:sp>
        <p:nvSpPr>
          <p:cNvPr id="377" name="SE SMBH (TDE):  ECR ~ 100 PeV-1 EeV (sufficient for producing 1 PeV neutrino)…"/>
          <p:cNvSpPr txBox="1"/>
          <p:nvPr/>
        </p:nvSpPr>
        <p:spPr>
          <a:xfrm>
            <a:off x="682385" y="6114018"/>
            <a:ext cx="6396821" cy="2762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50921" indent="-350921" algn="l">
              <a:lnSpc>
                <a:spcPct val="150000"/>
              </a:lnSpc>
              <a:buSzPct val="50000"/>
              <a:buBlip>
                <a:blip r:embed="rId2"/>
              </a:buBlip>
              <a:defRPr sz="2600">
                <a:solidFill>
                  <a:srgbClr val="FFFB00"/>
                </a:solidFill>
              </a:defRPr>
            </a:pPr>
            <a:r>
              <a:t>SE SMBH (TDE): </a:t>
            </a:r>
            <a:br/>
            <a:r>
              <a:rPr b="1">
                <a:solidFill>
                  <a:srgbClr val="00FDFF"/>
                </a:solidFill>
                <a:latin typeface="Helvetica"/>
                <a:ea typeface="Helvetica"/>
                <a:cs typeface="Helvetica"/>
                <a:sym typeface="Helvetica"/>
              </a:rPr>
              <a:t>E</a:t>
            </a:r>
            <a:r>
              <a:rPr b="1" baseline="-5999">
                <a:solidFill>
                  <a:srgbClr val="00FDFF"/>
                </a:solidFill>
                <a:latin typeface="Helvetica"/>
                <a:ea typeface="Helvetica"/>
                <a:cs typeface="Helvetica"/>
                <a:sym typeface="Helvetica"/>
              </a:rPr>
              <a:t>CR</a:t>
            </a:r>
            <a:r>
              <a:rPr b="1">
                <a:solidFill>
                  <a:srgbClr val="00FDFF"/>
                </a:solidFill>
                <a:latin typeface="Helvetica"/>
                <a:ea typeface="Helvetica"/>
                <a:cs typeface="Helvetica"/>
                <a:sym typeface="Helvetica"/>
              </a:rPr>
              <a:t> ~ 100 PeV-1 EeV</a:t>
            </a:r>
            <a:br/>
            <a:r>
              <a:rPr sz="2200">
                <a:solidFill>
                  <a:srgbClr val="FFFFFF"/>
                </a:solidFill>
              </a:rPr>
              <a:t>(sufficient for producing 1 PeV neutrino)</a:t>
            </a:r>
          </a:p>
          <a:p>
            <a:pPr marL="350921" indent="-350921" algn="l">
              <a:lnSpc>
                <a:spcPct val="150000"/>
              </a:lnSpc>
              <a:buSzPct val="50000"/>
              <a:buBlip>
                <a:blip r:embed="rId2"/>
              </a:buBlip>
              <a:defRPr sz="2600">
                <a:solidFill>
                  <a:srgbClr val="FFFB00"/>
                </a:solidFill>
              </a:defRPr>
            </a:pPr>
            <a:r>
              <a:t>SE sBH (ULX): </a:t>
            </a:r>
            <a:br/>
            <a:r>
              <a:rPr b="1">
                <a:solidFill>
                  <a:srgbClr val="00FDFF"/>
                </a:solidFill>
                <a:latin typeface="Helvetica"/>
                <a:ea typeface="Helvetica"/>
                <a:cs typeface="Helvetica"/>
                <a:sym typeface="Helvetica"/>
              </a:rPr>
              <a:t>E</a:t>
            </a:r>
            <a:r>
              <a:rPr b="1" baseline="-5999">
                <a:solidFill>
                  <a:srgbClr val="00FDFF"/>
                </a:solidFill>
                <a:latin typeface="Helvetica"/>
                <a:ea typeface="Helvetica"/>
                <a:cs typeface="Helvetica"/>
                <a:sym typeface="Helvetica"/>
              </a:rPr>
              <a:t>CR</a:t>
            </a:r>
            <a:r>
              <a:rPr b="1">
                <a:solidFill>
                  <a:srgbClr val="00FDFF"/>
                </a:solidFill>
                <a:latin typeface="Helvetica"/>
                <a:ea typeface="Helvetica"/>
                <a:cs typeface="Helvetica"/>
                <a:sym typeface="Helvetica"/>
              </a:rPr>
              <a:t> ~ 1-10 PeV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8" name="Equation"/>
              <p:cNvSpPr txBox="1"/>
              <p:nvPr/>
            </p:nvSpPr>
            <p:spPr>
              <a:xfrm>
                <a:off x="962749" y="3655004"/>
                <a:ext cx="4350935" cy="46939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3000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CR</m:t>
                          </m:r>
                        </m:sub>
                      </m:sSub>
                      <m:r>
                        <a:rPr sz="3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sz="3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𝑒𝐵𝑅</m:t>
                      </m:r>
                      <m:sSub>
                        <m:sSubPr>
                          <m:ctrlP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sz="3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sz="3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sz="3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sz="3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ad>
                        <m:radPr>
                          <m:degHide m:val="on"/>
                          <m:ctrlP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sz="30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30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sz="30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sSub>
                            <m:sSubPr>
                              <m:ctrlPr>
                                <a:rPr sz="30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30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sz="30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rad>
                      <m:r>
                        <a:rPr sz="3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sz="3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sz="3000">
                  <a:solidFill>
                    <a:srgbClr val="FFFFFF"/>
                  </a:solidFill>
                </a:endParaRPr>
              </a:p>
            </p:txBody>
          </p:sp>
        </mc:Choice>
        <mc:Fallback>
          <p:sp>
            <p:nvSpPr>
              <p:cNvPr id="378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749" y="3655004"/>
                <a:ext cx="4350935" cy="469393"/>
              </a:xfrm>
              <a:prstGeom prst="rect">
                <a:avLst/>
              </a:prstGeom>
              <a:blipFill>
                <a:blip r:embed="rId3"/>
                <a:stretch>
                  <a:fillRect l="-2907" r="-11337" b="-4594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9" name="Equation"/>
              <p:cNvSpPr txBox="1"/>
              <p:nvPr/>
            </p:nvSpPr>
            <p:spPr>
              <a:xfrm>
                <a:off x="5445818" y="3678264"/>
                <a:ext cx="6263794" cy="42287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3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∼1</m:t>
                      </m:r>
                      <m:r>
                        <m:rPr>
                          <m:sty m:val="p"/>
                        </m:rPr>
                        <a:rPr sz="3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PeV</m:t>
                      </m:r>
                      <m:r>
                        <a:rPr sz="3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sz="3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38</m:t>
                          </m:r>
                        </m:sup>
                      </m:sSup>
                      <m:r>
                        <m:rPr>
                          <m:sty m:val="p"/>
                        </m:rPr>
                        <a:rPr sz="3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erg</m:t>
                      </m:r>
                      <m:sSup>
                        <m:sSupPr>
                          <m:ctrlP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f>
                            <m:fPr>
                              <m:type m:val="lin"/>
                              <m:ctrlPr>
                                <a:rPr sz="30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sz="30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sz="30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sz="3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w</m:t>
                          </m:r>
                        </m:sub>
                      </m:sSub>
                      <m:r>
                        <a:rPr sz="3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/0.01</m:t>
                      </m:r>
                      <m:r>
                        <m:rPr>
                          <m:sty m:val="p"/>
                        </m:rPr>
                        <a:rPr sz="3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sSup>
                        <m:sSupPr>
                          <m:ctrlP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f>
                            <m:fPr>
                              <m:type m:val="lin"/>
                              <m:ctrlPr>
                                <a:rPr sz="30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sz="30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sz="30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sz="3000">
                  <a:solidFill>
                    <a:srgbClr val="FFFFFF"/>
                  </a:solidFill>
                </a:endParaRPr>
              </a:p>
            </p:txBody>
          </p:sp>
        </mc:Choice>
        <mc:Fallback>
          <p:sp>
            <p:nvSpPr>
              <p:cNvPr id="37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5818" y="3678264"/>
                <a:ext cx="6263794" cy="422873"/>
              </a:xfrm>
              <a:prstGeom prst="rect">
                <a:avLst/>
              </a:prstGeom>
              <a:blipFill>
                <a:blip r:embed="rId4"/>
                <a:stretch>
                  <a:fillRect l="-1212" t="-134286" r="-11313" b="-17142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0" name="Assuming LB= 0.01-0.1 LK, vw=0.01-0.1c:"/>
          <p:cNvSpPr txBox="1"/>
          <p:nvPr/>
        </p:nvSpPr>
        <p:spPr>
          <a:xfrm>
            <a:off x="888877" y="5499100"/>
            <a:ext cx="598383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2500"/>
            </a:pPr>
            <a:r>
              <a:t>Assuming L</a:t>
            </a:r>
            <a:r>
              <a:rPr baseline="-5999"/>
              <a:t>B</a:t>
            </a:r>
            <a:r>
              <a:t>= 0.01-0.1 L</a:t>
            </a:r>
            <a:r>
              <a:rPr baseline="-5999"/>
              <a:t>K</a:t>
            </a:r>
            <a:r>
              <a:t>, v</a:t>
            </a:r>
            <a:r>
              <a:rPr baseline="-5999"/>
              <a:t>w</a:t>
            </a:r>
            <a:r>
              <a:t>=0.01-0.1c:</a:t>
            </a:r>
          </a:p>
        </p:txBody>
      </p:sp>
      <p:sp>
        <p:nvSpPr>
          <p:cNvPr id="381" name="UHECR Energy Bucket"/>
          <p:cNvSpPr txBox="1">
            <a:spLocks noGrp="1"/>
          </p:cNvSpPr>
          <p:nvPr>
            <p:ph type="title"/>
          </p:nvPr>
        </p:nvSpPr>
        <p:spPr>
          <a:xfrm>
            <a:off x="2202051" y="454457"/>
            <a:ext cx="8087002" cy="70593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73201">
              <a:defRPr sz="405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UHECR Energy Bucket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24599" y="9258300"/>
            <a:ext cx="342901" cy="368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384" name="LK (TDE, 106☉) ~ (1-10) LEdd ~ 1044-45 erg s-1 LK (ULX, 10M☉) ~ (10-100) LEdd ~ 1040-41 erg s-1"/>
          <p:cNvSpPr txBox="1"/>
          <p:nvPr/>
        </p:nvSpPr>
        <p:spPr>
          <a:xfrm>
            <a:off x="859458" y="1785399"/>
            <a:ext cx="8102418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2500"/>
            </a:pPr>
            <a:r>
              <a:t>L</a:t>
            </a:r>
            <a:r>
              <a:rPr baseline="-5999"/>
              <a:t>K </a:t>
            </a:r>
            <a:r>
              <a:t>(TDE, 10</a:t>
            </a:r>
            <a:r>
              <a:rPr baseline="31999"/>
              <a:t>6</a:t>
            </a:r>
            <a:r>
              <a:rPr baseline="-5999"/>
              <a:t>☉</a:t>
            </a:r>
            <a:r>
              <a:t>) ~ (1-10) L</a:t>
            </a:r>
            <a:r>
              <a:rPr baseline="-5999"/>
              <a:t>Edd</a:t>
            </a:r>
            <a:r>
              <a:t> ~ 10</a:t>
            </a:r>
            <a:r>
              <a:rPr baseline="31999"/>
              <a:t>44-45</a:t>
            </a:r>
            <a:r>
              <a:t> erg s</a:t>
            </a:r>
            <a:r>
              <a:rPr baseline="31999"/>
              <a:t>-1</a:t>
            </a:r>
            <a:br/>
            <a:r>
              <a:t>L</a:t>
            </a:r>
            <a:r>
              <a:rPr baseline="-5999"/>
              <a:t>K </a:t>
            </a:r>
            <a:r>
              <a:t>(ULX, 10M</a:t>
            </a:r>
            <a:r>
              <a:rPr baseline="-5999"/>
              <a:t>☉</a:t>
            </a:r>
            <a:r>
              <a:t>) ~ (10-100) L</a:t>
            </a:r>
            <a:r>
              <a:rPr baseline="-5999"/>
              <a:t>Edd</a:t>
            </a:r>
            <a:r>
              <a:t> ~ 10</a:t>
            </a:r>
            <a:r>
              <a:rPr baseline="31999"/>
              <a:t>40-41</a:t>
            </a:r>
            <a:r>
              <a:t> erg s</a:t>
            </a:r>
            <a:r>
              <a:rPr baseline="31999"/>
              <a:t>-1</a:t>
            </a:r>
          </a:p>
        </p:txBody>
      </p:sp>
      <p:sp>
        <p:nvSpPr>
          <p:cNvPr id="385" name="SE SMBH (TDE):  ECR ~ 100 PeV-1 EeV (sufficient for producing 1 PeV neutrino)…"/>
          <p:cNvSpPr txBox="1"/>
          <p:nvPr/>
        </p:nvSpPr>
        <p:spPr>
          <a:xfrm>
            <a:off x="682385" y="6114018"/>
            <a:ext cx="6396821" cy="2762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50921" indent="-350921" algn="l">
              <a:lnSpc>
                <a:spcPct val="150000"/>
              </a:lnSpc>
              <a:buSzPct val="50000"/>
              <a:buBlip>
                <a:blip r:embed="rId2"/>
              </a:buBlip>
              <a:defRPr sz="2600">
                <a:solidFill>
                  <a:srgbClr val="FFFB00"/>
                </a:solidFill>
              </a:defRPr>
            </a:pPr>
            <a:r>
              <a:t>SE SMBH (TDE): </a:t>
            </a:r>
            <a:br/>
            <a:r>
              <a:rPr b="1">
                <a:solidFill>
                  <a:srgbClr val="00FDFF"/>
                </a:solidFill>
                <a:latin typeface="Helvetica"/>
                <a:ea typeface="Helvetica"/>
                <a:cs typeface="Helvetica"/>
                <a:sym typeface="Helvetica"/>
              </a:rPr>
              <a:t>E</a:t>
            </a:r>
            <a:r>
              <a:rPr b="1" baseline="-5999">
                <a:solidFill>
                  <a:srgbClr val="00FDFF"/>
                </a:solidFill>
                <a:latin typeface="Helvetica"/>
                <a:ea typeface="Helvetica"/>
                <a:cs typeface="Helvetica"/>
                <a:sym typeface="Helvetica"/>
              </a:rPr>
              <a:t>CR</a:t>
            </a:r>
            <a:r>
              <a:rPr b="1">
                <a:solidFill>
                  <a:srgbClr val="00FDFF"/>
                </a:solidFill>
                <a:latin typeface="Helvetica"/>
                <a:ea typeface="Helvetica"/>
                <a:cs typeface="Helvetica"/>
                <a:sym typeface="Helvetica"/>
              </a:rPr>
              <a:t> ~ 100 PeV-1 EeV</a:t>
            </a:r>
            <a:br/>
            <a:r>
              <a:rPr sz="2200">
                <a:solidFill>
                  <a:srgbClr val="FFFFFF"/>
                </a:solidFill>
              </a:rPr>
              <a:t>(sufficient for producing 1 PeV neutrino)</a:t>
            </a:r>
          </a:p>
          <a:p>
            <a:pPr marL="350921" indent="-350921" algn="l">
              <a:lnSpc>
                <a:spcPct val="150000"/>
              </a:lnSpc>
              <a:buSzPct val="50000"/>
              <a:buBlip>
                <a:blip r:embed="rId2"/>
              </a:buBlip>
              <a:defRPr sz="2600">
                <a:solidFill>
                  <a:srgbClr val="FFFB00"/>
                </a:solidFill>
              </a:defRPr>
            </a:pPr>
            <a:r>
              <a:t>SE sBH (ULX): </a:t>
            </a:r>
            <a:br/>
            <a:r>
              <a:rPr b="1">
                <a:solidFill>
                  <a:srgbClr val="00FDFF"/>
                </a:solidFill>
                <a:latin typeface="Helvetica"/>
                <a:ea typeface="Helvetica"/>
                <a:cs typeface="Helvetica"/>
                <a:sym typeface="Helvetica"/>
              </a:rPr>
              <a:t>E</a:t>
            </a:r>
            <a:r>
              <a:rPr b="1" baseline="-5999">
                <a:solidFill>
                  <a:srgbClr val="00FDFF"/>
                </a:solidFill>
                <a:latin typeface="Helvetica"/>
                <a:ea typeface="Helvetica"/>
                <a:cs typeface="Helvetica"/>
                <a:sym typeface="Helvetica"/>
              </a:rPr>
              <a:t>CR</a:t>
            </a:r>
            <a:r>
              <a:rPr b="1">
                <a:solidFill>
                  <a:srgbClr val="00FDFF"/>
                </a:solidFill>
                <a:latin typeface="Helvetica"/>
                <a:ea typeface="Helvetica"/>
                <a:cs typeface="Helvetica"/>
                <a:sym typeface="Helvetica"/>
              </a:rPr>
              <a:t> ~ 1-10 PeV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6" name="Equation"/>
              <p:cNvSpPr txBox="1"/>
              <p:nvPr/>
            </p:nvSpPr>
            <p:spPr>
              <a:xfrm>
                <a:off x="962749" y="3655004"/>
                <a:ext cx="4350935" cy="46939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3000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CR</m:t>
                          </m:r>
                        </m:sub>
                      </m:sSub>
                      <m:r>
                        <a:rPr sz="3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sz="3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𝑒𝐵𝑅</m:t>
                      </m:r>
                      <m:sSub>
                        <m:sSubPr>
                          <m:ctrlP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sz="3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sz="3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sz="3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sz="3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ad>
                        <m:radPr>
                          <m:degHide m:val="on"/>
                          <m:ctrlP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sz="30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30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sz="30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sSub>
                            <m:sSubPr>
                              <m:ctrlPr>
                                <a:rPr sz="30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30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sz="30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rad>
                      <m:r>
                        <a:rPr sz="3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sz="3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sz="3000">
                  <a:solidFill>
                    <a:srgbClr val="FFFFFF"/>
                  </a:solidFill>
                </a:endParaRPr>
              </a:p>
            </p:txBody>
          </p:sp>
        </mc:Choice>
        <mc:Fallback>
          <p:sp>
            <p:nvSpPr>
              <p:cNvPr id="386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749" y="3655004"/>
                <a:ext cx="4350935" cy="469393"/>
              </a:xfrm>
              <a:prstGeom prst="rect">
                <a:avLst/>
              </a:prstGeom>
              <a:blipFill>
                <a:blip r:embed="rId3"/>
                <a:stretch>
                  <a:fillRect l="-2907" r="-11337" b="-4594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7" name="Equation"/>
              <p:cNvSpPr txBox="1"/>
              <p:nvPr/>
            </p:nvSpPr>
            <p:spPr>
              <a:xfrm>
                <a:off x="5445818" y="3678264"/>
                <a:ext cx="6263794" cy="42287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3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∼1</m:t>
                      </m:r>
                      <m:r>
                        <m:rPr>
                          <m:sty m:val="p"/>
                        </m:rPr>
                        <a:rPr sz="3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PeV</m:t>
                      </m:r>
                      <m:r>
                        <a:rPr sz="3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sz="3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38</m:t>
                          </m:r>
                        </m:sup>
                      </m:sSup>
                      <m:r>
                        <m:rPr>
                          <m:sty m:val="p"/>
                        </m:rPr>
                        <a:rPr sz="3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erg</m:t>
                      </m:r>
                      <m:sSup>
                        <m:sSupPr>
                          <m:ctrlP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f>
                            <m:fPr>
                              <m:type m:val="lin"/>
                              <m:ctrlPr>
                                <a:rPr sz="30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sz="30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sz="30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sz="3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w</m:t>
                          </m:r>
                        </m:sub>
                      </m:sSub>
                      <m:r>
                        <a:rPr sz="3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/0.01</m:t>
                      </m:r>
                      <m:r>
                        <m:rPr>
                          <m:sty m:val="p"/>
                        </m:rPr>
                        <a:rPr sz="3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sSup>
                        <m:sSupPr>
                          <m:ctrlP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f>
                            <m:fPr>
                              <m:type m:val="lin"/>
                              <m:ctrlPr>
                                <a:rPr sz="30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sz="30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sz="30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sz="3000">
                  <a:solidFill>
                    <a:srgbClr val="FFFFFF"/>
                  </a:solidFill>
                </a:endParaRPr>
              </a:p>
            </p:txBody>
          </p:sp>
        </mc:Choice>
        <mc:Fallback>
          <p:sp>
            <p:nvSpPr>
              <p:cNvPr id="387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5818" y="3678264"/>
                <a:ext cx="6263794" cy="422873"/>
              </a:xfrm>
              <a:prstGeom prst="rect">
                <a:avLst/>
              </a:prstGeom>
              <a:blipFill>
                <a:blip r:embed="rId4"/>
                <a:stretch>
                  <a:fillRect l="-1212" t="-134286" r="-11313" b="-17142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8" name="Assuming LB= 0.01-0.1 LK, vw=0.01-0.1c:"/>
          <p:cNvSpPr txBox="1"/>
          <p:nvPr/>
        </p:nvSpPr>
        <p:spPr>
          <a:xfrm>
            <a:off x="888877" y="5499100"/>
            <a:ext cx="598383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2500"/>
            </a:pPr>
            <a:r>
              <a:t>Assuming L</a:t>
            </a:r>
            <a:r>
              <a:rPr baseline="-5999"/>
              <a:t>B</a:t>
            </a:r>
            <a:r>
              <a:t>= 0.01-0.1 L</a:t>
            </a:r>
            <a:r>
              <a:rPr baseline="-5999"/>
              <a:t>K</a:t>
            </a:r>
            <a:r>
              <a:t>, v</a:t>
            </a:r>
            <a:r>
              <a:rPr baseline="-5999"/>
              <a:t>w</a:t>
            </a:r>
            <a:r>
              <a:t>=0.01-0.1c:</a:t>
            </a:r>
          </a:p>
        </p:txBody>
      </p:sp>
      <p:sp>
        <p:nvSpPr>
          <p:cNvPr id="389" name="How does particle acceleration happen?  Turbulence?  Magnetic reconnection? Shock with gas clouds?"/>
          <p:cNvSpPr txBox="1"/>
          <p:nvPr/>
        </p:nvSpPr>
        <p:spPr>
          <a:xfrm>
            <a:off x="7362427" y="6114023"/>
            <a:ext cx="5070174" cy="269240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>
                <a:solidFill>
                  <a:srgbClr val="0433FF"/>
                </a:solidFill>
              </a:defRPr>
            </a:pPr>
            <a:r>
              <a: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How does particle acceleration happen?</a:t>
            </a:r>
            <a:br/>
            <a:br/>
            <a:r>
              <a:rPr sz="2700">
                <a:latin typeface="Helvetica"/>
                <a:ea typeface="Helvetica"/>
                <a:cs typeface="Helvetica"/>
                <a:sym typeface="Helvetica"/>
              </a:rPr>
              <a:t>Turbulence? </a:t>
            </a:r>
            <a:br>
              <a:rPr sz="2700">
                <a:latin typeface="Helvetica"/>
                <a:ea typeface="Helvetica"/>
                <a:cs typeface="Helvetica"/>
                <a:sym typeface="Helvetica"/>
              </a:rPr>
            </a:br>
            <a:r>
              <a:rPr sz="2700">
                <a:latin typeface="Helvetica"/>
                <a:ea typeface="Helvetica"/>
                <a:cs typeface="Helvetica"/>
                <a:sym typeface="Helvetica"/>
              </a:rPr>
              <a:t>Magnetic reconnection?</a:t>
            </a:r>
            <a:br>
              <a:rPr sz="2700">
                <a:latin typeface="Helvetica"/>
                <a:ea typeface="Helvetica"/>
                <a:cs typeface="Helvetica"/>
                <a:sym typeface="Helvetica"/>
              </a:rPr>
            </a:br>
            <a:r>
              <a:rPr sz="2700">
                <a:latin typeface="Helvetica"/>
                <a:ea typeface="Helvetica"/>
                <a:cs typeface="Helvetica"/>
                <a:sym typeface="Helvetica"/>
              </a:rPr>
              <a:t>Shock with gas clouds?</a:t>
            </a:r>
          </a:p>
        </p:txBody>
      </p:sp>
      <p:sp>
        <p:nvSpPr>
          <p:cNvPr id="390" name="UHECR Energy Bucket"/>
          <p:cNvSpPr txBox="1">
            <a:spLocks noGrp="1"/>
          </p:cNvSpPr>
          <p:nvPr>
            <p:ph type="title"/>
          </p:nvPr>
        </p:nvSpPr>
        <p:spPr>
          <a:xfrm>
            <a:off x="2202051" y="454457"/>
            <a:ext cx="8087002" cy="70593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73201">
              <a:defRPr sz="405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UHECR Energy Bucket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Rectangle"/>
          <p:cNvSpPr/>
          <p:nvPr/>
        </p:nvSpPr>
        <p:spPr>
          <a:xfrm>
            <a:off x="-161512" y="1656016"/>
            <a:ext cx="13327824" cy="66428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393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/>
          </a:p>
        </p:txBody>
      </p:sp>
      <p:sp>
        <p:nvSpPr>
          <p:cNvPr id="394" name="Possible sites for UHECRs and neutrinos production in super-Eddington accreting BH systems:"/>
          <p:cNvSpPr txBox="1"/>
          <p:nvPr/>
        </p:nvSpPr>
        <p:spPr>
          <a:xfrm>
            <a:off x="1128253" y="-179010"/>
            <a:ext cx="10748294" cy="1873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spcBef>
                <a:spcPts val="3200"/>
              </a:spcBef>
              <a:defRPr sz="3500">
                <a:solidFill>
                  <a:srgbClr val="FFFB00"/>
                </a:solidFill>
              </a:defRPr>
            </a:lvl1pPr>
          </a:lstStyle>
          <a:p>
            <a:r>
              <a:t>Possible sites for UHECRs and neutrinos production in super-Eddington accreting BH systems:</a:t>
            </a:r>
          </a:p>
        </p:txBody>
      </p:sp>
      <p:sp>
        <p:nvSpPr>
          <p:cNvPr id="395" name="Relativistic jet? (Jetted TDEs, microquasars…)"/>
          <p:cNvSpPr txBox="1">
            <a:spLocks noGrp="1"/>
          </p:cNvSpPr>
          <p:nvPr>
            <p:ph type="body" sz="quarter" idx="1"/>
          </p:nvPr>
        </p:nvSpPr>
        <p:spPr>
          <a:xfrm>
            <a:off x="3788409" y="1829552"/>
            <a:ext cx="7059733" cy="133134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000">
                <a:solidFill>
                  <a:srgbClr val="531B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400"/>
              <a:t>Relativistic jet?</a:t>
            </a:r>
            <a:r>
              <a:t> </a:t>
            </a:r>
            <a:r>
              <a:rPr sz="2000"/>
              <a:t>(Jetted TDEs, microquasars…)</a:t>
            </a:r>
          </a:p>
        </p:txBody>
      </p:sp>
      <p:sp>
        <p:nvSpPr>
          <p:cNvPr id="396" name="Corona?  (Uncertain if SE sources have strong coronae.)"/>
          <p:cNvSpPr txBox="1"/>
          <p:nvPr/>
        </p:nvSpPr>
        <p:spPr>
          <a:xfrm>
            <a:off x="243782" y="4261763"/>
            <a:ext cx="2560765" cy="1230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l" defTabSz="508254">
              <a:spcBef>
                <a:spcPts val="2700"/>
              </a:spcBef>
              <a:defRPr sz="2610">
                <a:solidFill>
                  <a:srgbClr val="FF2F9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045"/>
              <a:t>Corona? </a:t>
            </a:r>
            <a:br/>
            <a:r>
              <a:rPr sz="1740"/>
              <a:t>(Uncertain if SE sources have strong coronae.)</a:t>
            </a:r>
          </a:p>
        </p:txBody>
      </p:sp>
      <p:sp>
        <p:nvSpPr>
          <p:cNvPr id="397" name="Super-Eddington Wind:  ubiquitous, large kinetic energy reservoir, wide open angle"/>
          <p:cNvSpPr txBox="1"/>
          <p:nvPr/>
        </p:nvSpPr>
        <p:spPr>
          <a:xfrm>
            <a:off x="8803582" y="4044920"/>
            <a:ext cx="3835353" cy="2209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lnSpcReduction="10000"/>
          </a:bodyPr>
          <a:lstStyle/>
          <a:p>
            <a:pPr algn="l" defTabSz="508254">
              <a:spcBef>
                <a:spcPts val="2700"/>
              </a:spcBef>
              <a:defRPr sz="2610" b="1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045"/>
              <a:t>Super-Eddington Wind:</a:t>
            </a:r>
            <a:r>
              <a:t> </a:t>
            </a:r>
            <a:br/>
            <a:r>
              <a:rPr b="0"/>
              <a:t>ubiquitous, large kinetic energy reservoir, wide open angle</a:t>
            </a:r>
          </a:p>
        </p:txBody>
      </p:sp>
      <p:pic>
        <p:nvPicPr>
          <p:cNvPr id="398" name="Group" descr="Group"/>
          <p:cNvPicPr>
            <a:picLocks noChangeAspect="1"/>
          </p:cNvPicPr>
          <p:nvPr/>
        </p:nvPicPr>
        <p:blipFill>
          <a:blip r:embed="rId2"/>
          <a:srcRect l="11534" t="19427" r="32591" b="14997"/>
          <a:stretch>
            <a:fillRect/>
          </a:stretch>
        </p:blipFill>
        <p:spPr>
          <a:xfrm>
            <a:off x="3059267" y="3295904"/>
            <a:ext cx="5196889" cy="4574428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Lixin Dai: lixindai@hku.hk"/>
          <p:cNvSpPr txBox="1"/>
          <p:nvPr/>
        </p:nvSpPr>
        <p:spPr>
          <a:xfrm>
            <a:off x="8852901" y="8943809"/>
            <a:ext cx="373671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Lixin Dai: lixindai@hku.hk</a:t>
            </a:r>
          </a:p>
        </p:txBody>
      </p:sp>
      <p:sp>
        <p:nvSpPr>
          <p:cNvPr id="400" name="Dai &amp; Fang 2018…"/>
          <p:cNvSpPr txBox="1"/>
          <p:nvPr/>
        </p:nvSpPr>
        <p:spPr>
          <a:xfrm>
            <a:off x="10121720" y="6409859"/>
            <a:ext cx="2761535" cy="1755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l" defTabSz="457200"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200"/>
              <a:t>Dai &amp; Fang 2018</a:t>
            </a:r>
          </a:p>
          <a:p>
            <a:pPr algn="l" defTabSz="457200"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200"/>
              <a:t>Dai et al. 2018</a:t>
            </a:r>
          </a:p>
          <a:p>
            <a:pPr algn="l" defTabSz="457200"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200"/>
              <a:t>Thomsen et al. 2022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uper-Eddington Accretion Flows (Winds)  as Cosmic Accelerators for High-Energy Cosmic Rays and Neutrinos"/>
          <p:cNvSpPr txBox="1">
            <a:spLocks noGrp="1"/>
          </p:cNvSpPr>
          <p:nvPr>
            <p:ph type="ctrTitle"/>
          </p:nvPr>
        </p:nvSpPr>
        <p:spPr>
          <a:xfrm>
            <a:off x="716629" y="1210588"/>
            <a:ext cx="11571542" cy="2514993"/>
          </a:xfrm>
          <a:prstGeom prst="rect">
            <a:avLst/>
          </a:prstGeom>
        </p:spPr>
        <p:txBody>
          <a:bodyPr/>
          <a:lstStyle/>
          <a:p>
            <a:pPr defTabSz="467359">
              <a:lnSpc>
                <a:spcPct val="120000"/>
              </a:lnSpc>
              <a:defRPr sz="4480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solidFill>
                  <a:srgbClr val="FF7E79"/>
                </a:solidFill>
              </a:rPr>
              <a:t>Super-Eddington Accretion Flows (Winds)</a:t>
            </a:r>
            <a:br>
              <a:rPr b="1">
                <a:solidFill>
                  <a:srgbClr val="FF7E79"/>
                </a:solidFill>
              </a:rPr>
            </a:br>
            <a:r>
              <a:t> as Cosmic Accelerators for High-Energy Cosmic Rays and Neutrinos</a:t>
            </a:r>
          </a:p>
        </p:txBody>
      </p:sp>
      <p:sp>
        <p:nvSpPr>
          <p:cNvPr id="171" name="The 2nd LHAASO Symposium, CUHK, March 2025"/>
          <p:cNvSpPr txBox="1"/>
          <p:nvPr/>
        </p:nvSpPr>
        <p:spPr>
          <a:xfrm>
            <a:off x="1182999" y="229308"/>
            <a:ext cx="10638802" cy="138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defTabSz="408940">
              <a:defRPr sz="3639"/>
            </a:pPr>
            <a:r>
              <a:t>The 2nd LHAASO Symposium, CUHK, March 2025 </a:t>
            </a:r>
            <a:br/>
            <a:endParaRPr/>
          </a:p>
        </p:txBody>
      </p:sp>
      <p:grpSp>
        <p:nvGrpSpPr>
          <p:cNvPr id="174" name="Group"/>
          <p:cNvGrpSpPr/>
          <p:nvPr/>
        </p:nvGrpSpPr>
        <p:grpSpPr>
          <a:xfrm>
            <a:off x="30589" y="6072464"/>
            <a:ext cx="6043058" cy="3915657"/>
            <a:chOff x="0" y="0"/>
            <a:chExt cx="6043057" cy="3915656"/>
          </a:xfrm>
        </p:grpSpPr>
        <p:pic>
          <p:nvPicPr>
            <p:cNvPr id="172" name="unknown.png" descr="unknown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44" y="0"/>
              <a:ext cx="6005914" cy="33783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3" name="Image credit: STScI"/>
            <p:cNvSpPr txBox="1"/>
            <p:nvPr/>
          </p:nvSpPr>
          <p:spPr>
            <a:xfrm>
              <a:off x="0" y="3152294"/>
              <a:ext cx="2720598" cy="763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defTabSz="257047">
                <a:defRPr sz="2288">
                  <a:solidFill>
                    <a:schemeClr val="accent2">
                      <a:satOff val="-13916"/>
                      <a:lumOff val="13989"/>
                    </a:schemeClr>
                  </a:solidFill>
                </a:defRPr>
              </a:lvl1pPr>
            </a:lstStyle>
            <a:p>
              <a:r>
                <a:t>Image credit: STScI</a:t>
              </a:r>
            </a:p>
          </p:txBody>
        </p:sp>
      </p:grpSp>
      <p:sp>
        <p:nvSpPr>
          <p:cNvPr id="176" name="Jane Lixin Dai 戴丽心…"/>
          <p:cNvSpPr txBox="1">
            <a:spLocks noGrp="1"/>
          </p:cNvSpPr>
          <p:nvPr>
            <p:ph type="subTitle" sz="quarter" idx="1"/>
          </p:nvPr>
        </p:nvSpPr>
        <p:spPr>
          <a:xfrm>
            <a:off x="2511654" y="4037266"/>
            <a:ext cx="7981492" cy="2030220"/>
          </a:xfrm>
          <a:prstGeom prst="rect">
            <a:avLst/>
          </a:prstGeom>
        </p:spPr>
        <p:txBody>
          <a:bodyPr/>
          <a:lstStyle/>
          <a:p>
            <a:pPr defTabSz="408940">
              <a:defRPr sz="35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defTabSz="408940">
              <a:defRPr sz="3500">
                <a:latin typeface="Helvetica"/>
                <a:ea typeface="Helvetica"/>
                <a:cs typeface="Helvetica"/>
                <a:sym typeface="Helvetica"/>
              </a:defRPr>
            </a:pPr>
            <a:r>
              <a:t>Jane Lixin Dai 戴丽心 </a:t>
            </a:r>
          </a:p>
          <a:p>
            <a:pPr defTabSz="408940">
              <a:defRPr sz="2520">
                <a:latin typeface="Helvetica"/>
                <a:ea typeface="Helvetica"/>
                <a:cs typeface="Helvetica"/>
                <a:sym typeface="Helvetica"/>
              </a:defRPr>
            </a:pPr>
            <a:r>
              <a:t>The University of Hong Kong</a:t>
            </a:r>
          </a:p>
        </p:txBody>
      </p:sp>
      <p:sp>
        <p:nvSpPr>
          <p:cNvPr id="4" name="Tom Kwan, Tao Ji, Lars Thomsen, Ke Fang,  H. Feng, T. Fragos, E. Kara, J. McKinney, M. Middleton, E. Ramirez-Ruiz, C. Reynolds, N. Roth, A. Tchekhovskoy, F. Yuan">
            <a:extLst>
              <a:ext uri="{FF2B5EF4-FFF2-40B4-BE49-F238E27FC236}">
                <a16:creationId xmlns:a16="http://schemas.microsoft.com/office/drawing/2014/main" id="{55AAED75-7B87-C890-5680-5D5DDBF54681}"/>
              </a:ext>
            </a:extLst>
          </p:cNvPr>
          <p:cNvSpPr txBox="1"/>
          <p:nvPr/>
        </p:nvSpPr>
        <p:spPr>
          <a:xfrm>
            <a:off x="6102383" y="7759357"/>
            <a:ext cx="6834683" cy="1320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233947" indent="-233947" algn="l">
              <a:buSzPct val="75000"/>
              <a:buChar char="+"/>
              <a:defRPr sz="2400"/>
            </a:pPr>
            <a:r>
              <a:rPr sz="2000" b="1" dirty="0">
                <a:latin typeface="Helvetica"/>
                <a:ea typeface="Helvetica"/>
                <a:cs typeface="Helvetica"/>
                <a:sym typeface="Helvetica"/>
              </a:rPr>
              <a:t>Tom Kwan, Tao Ji, Lars Thomsen, </a:t>
            </a:r>
            <a:r>
              <a:rPr sz="2000" b="1" dirty="0" err="1">
                <a:latin typeface="Helvetica"/>
                <a:ea typeface="Helvetica"/>
                <a:cs typeface="Helvetica"/>
                <a:sym typeface="Helvetica"/>
              </a:rPr>
              <a:t>Ke</a:t>
            </a:r>
            <a:r>
              <a:rPr sz="2000" b="1" dirty="0">
                <a:latin typeface="Helvetica"/>
                <a:ea typeface="Helvetica"/>
                <a:cs typeface="Helvetica"/>
                <a:sym typeface="Helvetica"/>
              </a:rPr>
              <a:t> Fang</a:t>
            </a:r>
            <a:r>
              <a:rPr sz="2000" dirty="0"/>
              <a:t>, </a:t>
            </a:r>
            <a:br>
              <a:rPr sz="2000" dirty="0"/>
            </a:br>
            <a:r>
              <a:rPr sz="2000" dirty="0"/>
              <a:t>H. Feng, T. </a:t>
            </a:r>
            <a:r>
              <a:rPr sz="2000" dirty="0" err="1"/>
              <a:t>Fragos</a:t>
            </a:r>
            <a:r>
              <a:rPr sz="2000" dirty="0"/>
              <a:t>, E. Kara, J. McKinney, M. Middleton, E. Ramirez-Ruiz, C. Reynolds, N. Roth, A. </a:t>
            </a:r>
            <a:r>
              <a:rPr sz="2000" dirty="0" err="1"/>
              <a:t>Tchekhovskoy</a:t>
            </a:r>
            <a:r>
              <a:rPr sz="2000" dirty="0"/>
              <a:t>, F. Yuan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60" y="1468992"/>
            <a:ext cx="3216958" cy="27092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3" name="Group"/>
          <p:cNvGrpSpPr/>
          <p:nvPr/>
        </p:nvGrpSpPr>
        <p:grpSpPr>
          <a:xfrm>
            <a:off x="1765950" y="2717485"/>
            <a:ext cx="5767017" cy="2225086"/>
            <a:chOff x="0" y="0"/>
            <a:chExt cx="5767015" cy="2225084"/>
          </a:xfrm>
        </p:grpSpPr>
        <p:pic>
          <p:nvPicPr>
            <p:cNvPr id="179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2516" y="561875"/>
              <a:ext cx="3714500" cy="1663210"/>
            </a:xfrm>
            <a:prstGeom prst="rect">
              <a:avLst/>
            </a:prstGeom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sp>
          <p:nvSpPr>
            <p:cNvPr id="180" name="Line"/>
            <p:cNvSpPr/>
            <p:nvPr/>
          </p:nvSpPr>
          <p:spPr>
            <a:xfrm>
              <a:off x="223054" y="27664"/>
              <a:ext cx="1883030" cy="534279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600"/>
              </a:pPr>
              <a:endParaRPr/>
            </a:p>
          </p:txBody>
        </p:sp>
        <p:sp>
          <p:nvSpPr>
            <p:cNvPr id="181" name="Line"/>
            <p:cNvSpPr/>
            <p:nvPr/>
          </p:nvSpPr>
          <p:spPr>
            <a:xfrm>
              <a:off x="1777" y="176221"/>
              <a:ext cx="2043120" cy="204312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600"/>
              </a:pPr>
              <a:endParaRPr/>
            </a:p>
          </p:txBody>
        </p:sp>
        <p:sp>
          <p:nvSpPr>
            <p:cNvPr id="182" name="Square"/>
            <p:cNvSpPr/>
            <p:nvPr/>
          </p:nvSpPr>
          <p:spPr>
            <a:xfrm>
              <a:off x="0" y="0"/>
              <a:ext cx="214511" cy="217819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600"/>
              </a:pPr>
              <a:endParaRPr/>
            </a:p>
          </p:txBody>
        </p:sp>
      </p:grpSp>
      <p:sp>
        <p:nvSpPr>
          <p:cNvPr id="18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75349" y="925830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85" name="1 parsec"/>
          <p:cNvSpPr txBox="1"/>
          <p:nvPr/>
        </p:nvSpPr>
        <p:spPr>
          <a:xfrm>
            <a:off x="5040492" y="2372717"/>
            <a:ext cx="1596253" cy="901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l">
              <a:spcBef>
                <a:spcPts val="2400"/>
              </a:spcBef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 parsec</a:t>
            </a:r>
          </a:p>
        </p:txBody>
      </p:sp>
      <p:sp>
        <p:nvSpPr>
          <p:cNvPr id="186" name="10-100 kpc"/>
          <p:cNvSpPr txBox="1"/>
          <p:nvPr/>
        </p:nvSpPr>
        <p:spPr>
          <a:xfrm>
            <a:off x="641493" y="442264"/>
            <a:ext cx="2675092" cy="901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l">
              <a:spcBef>
                <a:spcPts val="2400"/>
              </a:spcBef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10-100 kpc</a:t>
            </a:r>
          </a:p>
        </p:txBody>
      </p:sp>
      <p:sp>
        <p:nvSpPr>
          <p:cNvPr id="187" name="MBH tidal force &gt; stellar self-gravity"/>
          <p:cNvSpPr txBox="1"/>
          <p:nvPr/>
        </p:nvSpPr>
        <p:spPr>
          <a:xfrm>
            <a:off x="7722057" y="3573078"/>
            <a:ext cx="4948122" cy="18542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800"/>
            </a:lvl1pPr>
          </a:lstStyle>
          <a:p>
            <a:r>
              <a:t>MBH tidal force &gt; stellar self-gravity</a:t>
            </a:r>
          </a:p>
        </p:txBody>
      </p:sp>
      <p:sp>
        <p:nvSpPr>
          <p:cNvPr id="188" name="GM★ /R★2  ≈ GMBH/RT2 (R★ /RT)"/>
          <p:cNvSpPr txBox="1"/>
          <p:nvPr/>
        </p:nvSpPr>
        <p:spPr>
          <a:xfrm>
            <a:off x="6195571" y="6548087"/>
            <a:ext cx="578689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100"/>
            </a:pPr>
            <a:r>
              <a:t>GM</a:t>
            </a:r>
            <a:r>
              <a:rPr baseline="-5999"/>
              <a:t>★</a:t>
            </a:r>
            <a:r>
              <a:t> /R</a:t>
            </a:r>
            <a:r>
              <a:rPr baseline="-5999"/>
              <a:t>★</a:t>
            </a:r>
            <a:r>
              <a:rPr baseline="31999"/>
              <a:t>2  </a:t>
            </a:r>
            <a:r>
              <a:t>≈ GM</a:t>
            </a:r>
            <a:r>
              <a:rPr baseline="-5999"/>
              <a:t>BH</a:t>
            </a:r>
            <a:r>
              <a:t>/R</a:t>
            </a:r>
            <a:r>
              <a:rPr baseline="-5999"/>
              <a:t>T</a:t>
            </a:r>
            <a:r>
              <a:rPr baseline="31999"/>
              <a:t>2</a:t>
            </a:r>
            <a:r>
              <a:t> (R</a:t>
            </a:r>
            <a:r>
              <a:rPr baseline="-5999"/>
              <a:t>★</a:t>
            </a:r>
            <a:r>
              <a:t> /R</a:t>
            </a:r>
            <a:r>
              <a:rPr baseline="-5999"/>
              <a:t>T</a:t>
            </a:r>
            <a:r>
              <a:t>)</a:t>
            </a:r>
          </a:p>
        </p:txBody>
      </p:sp>
      <p:grpSp>
        <p:nvGrpSpPr>
          <p:cNvPr id="193" name="Group"/>
          <p:cNvGrpSpPr/>
          <p:nvPr/>
        </p:nvGrpSpPr>
        <p:grpSpPr>
          <a:xfrm>
            <a:off x="793227" y="4443365"/>
            <a:ext cx="5099129" cy="5354789"/>
            <a:chOff x="0" y="0"/>
            <a:chExt cx="5099127" cy="5354788"/>
          </a:xfrm>
        </p:grpSpPr>
        <p:sp>
          <p:nvSpPr>
            <p:cNvPr id="189" name="Line"/>
            <p:cNvSpPr/>
            <p:nvPr/>
          </p:nvSpPr>
          <p:spPr>
            <a:xfrm flipH="1">
              <a:off x="4109306" y="-1"/>
              <a:ext cx="989822" cy="221991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600"/>
              </a:pPr>
              <a:endParaRPr/>
            </a:p>
          </p:txBody>
        </p:sp>
        <p:grpSp>
          <p:nvGrpSpPr>
            <p:cNvPr id="192" name="Group"/>
            <p:cNvGrpSpPr/>
            <p:nvPr/>
          </p:nvGrpSpPr>
          <p:grpSpPr>
            <a:xfrm>
              <a:off x="0" y="584050"/>
              <a:ext cx="4077826" cy="4770739"/>
              <a:chOff x="0" y="0"/>
              <a:chExt cx="4077825" cy="4770737"/>
            </a:xfrm>
          </p:grpSpPr>
          <p:pic>
            <p:nvPicPr>
              <p:cNvPr id="190" name="droppedImage.png" descr="droppedImage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4077826" cy="477073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91" name="Rees 1988"/>
              <p:cNvSpPr txBox="1"/>
              <p:nvPr/>
            </p:nvSpPr>
            <p:spPr>
              <a:xfrm>
                <a:off x="49062" y="362136"/>
                <a:ext cx="1775651" cy="62604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9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t>Rees 1988</a:t>
                </a:r>
              </a:p>
            </p:txBody>
          </p:sp>
        </p:grpSp>
      </p:grpSp>
      <p:sp>
        <p:nvSpPr>
          <p:cNvPr id="194" name="Tidal Disruption Event (TDE)"/>
          <p:cNvSpPr txBox="1"/>
          <p:nvPr/>
        </p:nvSpPr>
        <p:spPr>
          <a:xfrm>
            <a:off x="4479364" y="717511"/>
            <a:ext cx="764300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r>
              <a:t>Tidal Disruption Event (TDE)</a:t>
            </a:r>
          </a:p>
        </p:txBody>
      </p:sp>
      <p:sp>
        <p:nvSpPr>
          <p:cNvPr id="195" name="Tidal Radius:  RT ≈ R★ (MBH / M★)1/3"/>
          <p:cNvSpPr txBox="1"/>
          <p:nvPr/>
        </p:nvSpPr>
        <p:spPr>
          <a:xfrm>
            <a:off x="6702112" y="7711341"/>
            <a:ext cx="4401059" cy="1257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>
                <a:solidFill>
                  <a:srgbClr val="FFFB00"/>
                </a:solidFill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Tidal Radius: </a:t>
            </a:r>
            <a:br/>
            <a:r>
              <a:t>R</a:t>
            </a:r>
            <a:r>
              <a:rPr baseline="-5999"/>
              <a:t>T</a:t>
            </a:r>
            <a:r>
              <a:t> ≈ R</a:t>
            </a:r>
            <a:r>
              <a:rPr baseline="-5999"/>
              <a:t>★</a:t>
            </a:r>
            <a:r>
              <a:t> (M</a:t>
            </a:r>
            <a:r>
              <a:rPr baseline="-5999"/>
              <a:t>BH</a:t>
            </a:r>
            <a:r>
              <a:t> / M</a:t>
            </a:r>
            <a:r>
              <a:rPr baseline="-5999"/>
              <a:t>★</a:t>
            </a:r>
            <a:r>
              <a:t>)</a:t>
            </a:r>
            <a:r>
              <a:rPr baseline="31999"/>
              <a:t>1/3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75349" y="925830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200" name="Stellar Debris Fallback"/>
          <p:cNvSpPr txBox="1">
            <a:spLocks noGrp="1"/>
          </p:cNvSpPr>
          <p:nvPr>
            <p:ph type="title"/>
          </p:nvPr>
        </p:nvSpPr>
        <p:spPr>
          <a:xfrm>
            <a:off x="6595507" y="316539"/>
            <a:ext cx="6207992" cy="78085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27152">
              <a:defRPr sz="4480"/>
            </a:lvl1pPr>
          </a:lstStyle>
          <a:p>
            <a:r>
              <a:t>Stellar Debris Fallback</a:t>
            </a:r>
          </a:p>
        </p:txBody>
      </p:sp>
      <p:sp>
        <p:nvSpPr>
          <p:cNvPr id="201" name="Evans &amp; Kochanek 1989; Phinney 1989; Lodato et al. 2009; Guillochon &amp; Ramirez-Ruiz 2013; Tejeda et al. 2017; Golightly et al. 2019; Gafton &amp; Rosswog 2019; Ryu et al. 2020"/>
          <p:cNvSpPr txBox="1"/>
          <p:nvPr/>
        </p:nvSpPr>
        <p:spPr>
          <a:xfrm>
            <a:off x="954420" y="7783618"/>
            <a:ext cx="11095960" cy="1671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l" defTabSz="457200">
              <a:defRPr sz="2200"/>
            </a:lvl1pPr>
          </a:lstStyle>
          <a:p>
            <a:r>
              <a:t>Evans &amp; Kochanek 1989; Phinney 1989; Lodato et al. 2009; Guillochon &amp; Ramirez-Ruiz 2013; Tejeda et al. 2017; Golightly et al. 2019; Gafton &amp; Rosswog 2019; Ryu et al. 2020</a:t>
            </a:r>
          </a:p>
        </p:txBody>
      </p:sp>
      <p:grpSp>
        <p:nvGrpSpPr>
          <p:cNvPr id="205" name="Group"/>
          <p:cNvGrpSpPr/>
          <p:nvPr/>
        </p:nvGrpSpPr>
        <p:grpSpPr>
          <a:xfrm>
            <a:off x="6357898" y="1531247"/>
            <a:ext cx="6207992" cy="6141238"/>
            <a:chOff x="0" y="0"/>
            <a:chExt cx="6207990" cy="6141237"/>
          </a:xfrm>
        </p:grpSpPr>
        <p:pic>
          <p:nvPicPr>
            <p:cNvPr id="202" name="スクリーンショット（2012-01-22 9.59.22）.png" descr="スクリーンショット（2012-01-22 9.59.22）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6207991" cy="61412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3" name="droppedImage.pdf" descr="droppedImage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45145" y="1286497"/>
              <a:ext cx="2318348" cy="711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4" name="Timescale: years"/>
            <p:cNvSpPr txBox="1"/>
            <p:nvPr/>
          </p:nvSpPr>
          <p:spPr>
            <a:xfrm>
              <a:off x="774713" y="4024130"/>
              <a:ext cx="4658493" cy="9384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200">
                  <a:solidFill>
                    <a:srgbClr val="E324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Timescale: years</a:t>
              </a:r>
            </a:p>
          </p:txBody>
        </p:sp>
      </p:grpSp>
      <p:grpSp>
        <p:nvGrpSpPr>
          <p:cNvPr id="210" name="Group"/>
          <p:cNvGrpSpPr/>
          <p:nvPr/>
        </p:nvGrpSpPr>
        <p:grpSpPr>
          <a:xfrm>
            <a:off x="6116054" y="1256542"/>
            <a:ext cx="7205937" cy="3177125"/>
            <a:chOff x="-38100" y="-38100"/>
            <a:chExt cx="7205936" cy="3177124"/>
          </a:xfrm>
        </p:grpSpPr>
        <p:grpSp>
          <p:nvGrpSpPr>
            <p:cNvPr id="208" name="Rectangle"/>
            <p:cNvGrpSpPr/>
            <p:nvPr/>
          </p:nvGrpSpPr>
          <p:grpSpPr>
            <a:xfrm>
              <a:off x="-38100" y="-38100"/>
              <a:ext cx="6691679" cy="3177125"/>
              <a:chOff x="0" y="0"/>
              <a:chExt cx="6691678" cy="3177124"/>
            </a:xfrm>
          </p:grpSpPr>
          <p:sp>
            <p:nvSpPr>
              <p:cNvPr id="207" name="Rectangle"/>
              <p:cNvSpPr/>
              <p:nvPr/>
            </p:nvSpPr>
            <p:spPr>
              <a:xfrm>
                <a:off x="38100" y="38100"/>
                <a:ext cx="6615479" cy="3100925"/>
              </a:xfrm>
              <a:prstGeom prst="rect">
                <a:avLst/>
              </a:prstGeom>
              <a:solidFill>
                <a:schemeClr val="accent1">
                  <a:hueOff val="-136794"/>
                  <a:satOff val="-2150"/>
                  <a:lumOff val="15693"/>
                  <a:alpha val="30883"/>
                </a:schemeClr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600"/>
                </a:pPr>
                <a:endParaRPr/>
              </a:p>
            </p:txBody>
          </p:sp>
          <p:pic>
            <p:nvPicPr>
              <p:cNvPr id="206" name="Rectangle Rectangle" descr="Rectangle Rectangle"/>
              <p:cNvPicPr>
                <a:picLocks/>
              </p:cNvPicPr>
              <p:nvPr/>
            </p:nvPicPr>
            <p:blipFill>
              <a:blip r:embed="rId5">
                <a:alphaModFix amt="30883"/>
              </a:blip>
              <a:stretch>
                <a:fillRect/>
              </a:stretch>
            </p:blipFill>
            <p:spPr>
              <a:xfrm>
                <a:off x="0" y="0"/>
                <a:ext cx="6691679" cy="3177125"/>
              </a:xfrm>
              <a:prstGeom prst="rect">
                <a:avLst/>
              </a:prstGeom>
              <a:effectLst/>
            </p:spPr>
          </p:pic>
        </p:grpSp>
        <p:sp>
          <p:nvSpPr>
            <p:cNvPr id="209" name="super-Eddington…"/>
            <p:cNvSpPr txBox="1"/>
            <p:nvPr/>
          </p:nvSpPr>
          <p:spPr>
            <a:xfrm>
              <a:off x="1294611" y="292727"/>
              <a:ext cx="5873226" cy="15333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500" b="1" i="1">
                  <a:solidFill>
                    <a:srgbClr val="0433FF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super-Eddington </a:t>
              </a:r>
            </a:p>
            <a:p>
              <a:pPr>
                <a:defRPr sz="3500" b="1" i="1">
                  <a:solidFill>
                    <a:srgbClr val="0433FF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accretion</a:t>
              </a:r>
            </a:p>
          </p:txBody>
        </p:sp>
      </p:grpSp>
      <p:grpSp>
        <p:nvGrpSpPr>
          <p:cNvPr id="217" name="Group"/>
          <p:cNvGrpSpPr/>
          <p:nvPr/>
        </p:nvGrpSpPr>
        <p:grpSpPr>
          <a:xfrm>
            <a:off x="351078" y="1460441"/>
            <a:ext cx="5370316" cy="6282850"/>
            <a:chOff x="0" y="0"/>
            <a:chExt cx="5370315" cy="6282849"/>
          </a:xfrm>
        </p:grpSpPr>
        <p:grpSp>
          <p:nvGrpSpPr>
            <p:cNvPr id="213" name="Group"/>
            <p:cNvGrpSpPr/>
            <p:nvPr/>
          </p:nvGrpSpPr>
          <p:grpSpPr>
            <a:xfrm>
              <a:off x="0" y="0"/>
              <a:ext cx="5370316" cy="6282850"/>
              <a:chOff x="0" y="0"/>
              <a:chExt cx="5370315" cy="6282849"/>
            </a:xfrm>
          </p:grpSpPr>
          <p:pic>
            <p:nvPicPr>
              <p:cNvPr id="211" name="droppedImage.png" descr="droppedImage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5370316" cy="628285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12" name="Rees 1988"/>
              <p:cNvSpPr txBox="1"/>
              <p:nvPr/>
            </p:nvSpPr>
            <p:spPr>
              <a:xfrm>
                <a:off x="3524017" y="5353001"/>
                <a:ext cx="1719872" cy="67023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t>Rees 1988</a:t>
                </a:r>
              </a:p>
            </p:txBody>
          </p:sp>
        </p:grpSp>
        <p:sp>
          <p:nvSpPr>
            <p:cNvPr id="214" name="ε&lt;0"/>
            <p:cNvSpPr txBox="1"/>
            <p:nvPr/>
          </p:nvSpPr>
          <p:spPr>
            <a:xfrm>
              <a:off x="2436458" y="3104580"/>
              <a:ext cx="1236384" cy="9826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200">
                  <a:solidFill>
                    <a:srgbClr val="371A94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ε&lt;0</a:t>
              </a:r>
            </a:p>
          </p:txBody>
        </p:sp>
        <p:sp>
          <p:nvSpPr>
            <p:cNvPr id="215" name="ε&gt;0"/>
            <p:cNvSpPr txBox="1"/>
            <p:nvPr/>
          </p:nvSpPr>
          <p:spPr>
            <a:xfrm>
              <a:off x="4040104" y="1558453"/>
              <a:ext cx="1236384" cy="9826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200">
                  <a:solidFill>
                    <a:srgbClr val="B51A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ε&gt;0</a:t>
              </a:r>
            </a:p>
          </p:txBody>
        </p:sp>
        <p:sp>
          <p:nvSpPr>
            <p:cNvPr id="216" name="ε=0"/>
            <p:cNvSpPr txBox="1"/>
            <p:nvPr/>
          </p:nvSpPr>
          <p:spPr>
            <a:xfrm>
              <a:off x="73613" y="3104580"/>
              <a:ext cx="1236384" cy="9826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200">
                  <a:solidFill>
                    <a:srgbClr val="4F7A28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ε=0</a:t>
              </a:r>
            </a:p>
          </p:txBody>
        </p:sp>
      </p:grpSp>
      <p:sp>
        <p:nvSpPr>
          <p:cNvPr id="218" name="Stellar Disruption"/>
          <p:cNvSpPr txBox="1"/>
          <p:nvPr/>
        </p:nvSpPr>
        <p:spPr>
          <a:xfrm>
            <a:off x="-67760" y="316539"/>
            <a:ext cx="6207992" cy="780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lnSpcReduction="10000"/>
          </a:bodyPr>
          <a:lstStyle>
            <a:lvl1pPr defTabSz="327152">
              <a:defRPr sz="4480"/>
            </a:lvl1pPr>
          </a:lstStyle>
          <a:p>
            <a:r>
              <a:t>Stellar Disruption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roup"/>
          <p:cNvGrpSpPr/>
          <p:nvPr/>
        </p:nvGrpSpPr>
        <p:grpSpPr>
          <a:xfrm>
            <a:off x="448165" y="798184"/>
            <a:ext cx="4153769" cy="4109104"/>
            <a:chOff x="0" y="0"/>
            <a:chExt cx="4153768" cy="4109103"/>
          </a:xfrm>
        </p:grpSpPr>
        <p:pic>
          <p:nvPicPr>
            <p:cNvPr id="222" name="スクリーンショット（2012-01-22 9.59.22）.png" descr="スクリーンショット（2012-01-22 9.59.22）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4153769" cy="41091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3" name="droppedImage.pdf" descr="dropped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8237" y="860796"/>
              <a:ext cx="1551208" cy="4762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75349" y="925830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226" name="Super-Eddington Accreting BHs"/>
          <p:cNvSpPr txBox="1">
            <a:spLocks noGrp="1"/>
          </p:cNvSpPr>
          <p:nvPr>
            <p:ph type="body" sz="quarter" idx="1"/>
          </p:nvPr>
        </p:nvSpPr>
        <p:spPr>
          <a:xfrm>
            <a:off x="6629713" y="610532"/>
            <a:ext cx="6070650" cy="253533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200"/>
              </a:spcBef>
              <a:buSzTx/>
              <a:buNone/>
              <a:defRPr sz="5000">
                <a:solidFill>
                  <a:srgbClr val="FFFB00"/>
                </a:solidFill>
              </a:defRPr>
            </a:lvl1pPr>
          </a:lstStyle>
          <a:p>
            <a:r>
              <a:t>Super-Eddington Accreting BHs</a:t>
            </a:r>
          </a:p>
        </p:txBody>
      </p:sp>
      <p:pic>
        <p:nvPicPr>
          <p:cNvPr id="22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9023" y="5245074"/>
            <a:ext cx="3193314" cy="3193314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Ultra luminous X-ray sources &amp; microquasars (SS433)"/>
          <p:cNvSpPr txBox="1"/>
          <p:nvPr/>
        </p:nvSpPr>
        <p:spPr>
          <a:xfrm>
            <a:off x="457897" y="7380371"/>
            <a:ext cx="2884804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3000">
                <a:solidFill>
                  <a:srgbClr val="00FD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Ultra luminous X-ray sources &amp; microquasars (SS433)</a:t>
            </a:r>
          </a:p>
        </p:txBody>
      </p:sp>
      <p:sp>
        <p:nvSpPr>
          <p:cNvPr id="229" name="NLS1s &amp; High-z AGNs (little red dots)"/>
          <p:cNvSpPr txBox="1"/>
          <p:nvPr/>
        </p:nvSpPr>
        <p:spPr>
          <a:xfrm>
            <a:off x="8277876" y="8275988"/>
            <a:ext cx="4806323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000">
                <a:solidFill>
                  <a:srgbClr val="00FD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NLS1s &amp; High-z AGNs (</a:t>
            </a:r>
            <a:r>
              <a:rPr>
                <a:solidFill>
                  <a:srgbClr val="FF2600"/>
                </a:solidFill>
              </a:rPr>
              <a:t>little red dots</a:t>
            </a:r>
            <a:r>
              <a:t>)</a:t>
            </a:r>
          </a:p>
        </p:txBody>
      </p:sp>
      <p:sp>
        <p:nvSpPr>
          <p:cNvPr id="230" name="TDEs"/>
          <p:cNvSpPr txBox="1"/>
          <p:nvPr/>
        </p:nvSpPr>
        <p:spPr>
          <a:xfrm>
            <a:off x="4852097" y="3078252"/>
            <a:ext cx="208336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3000">
                <a:solidFill>
                  <a:srgbClr val="00FD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TDEs</a:t>
            </a:r>
          </a:p>
        </p:txBody>
      </p:sp>
      <p:pic>
        <p:nvPicPr>
          <p:cNvPr id="231" name="Screen Shot 2017-02-05 at 7.20.25 PM.png" descr="Screen Shot 2017-02-05 at 7.20.25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4320" y="4204352"/>
            <a:ext cx="6081435" cy="3895920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Dai et al. SSRv 2021"/>
          <p:cNvSpPr txBox="1"/>
          <p:nvPr/>
        </p:nvSpPr>
        <p:spPr>
          <a:xfrm>
            <a:off x="1012806" y="5035964"/>
            <a:ext cx="344081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400"/>
            </a:lvl1pPr>
          </a:lstStyle>
          <a:p>
            <a:r>
              <a:t>Dai et al. SSRv 2021</a:t>
            </a:r>
          </a:p>
        </p:txBody>
      </p:sp>
      <p:pic>
        <p:nvPicPr>
          <p:cNvPr id="233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6549" y="7337593"/>
            <a:ext cx="2517440" cy="20159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BH Super-Eddington Accretion - “Slim Disk” Theory"/>
          <p:cNvSpPr txBox="1">
            <a:spLocks noGrp="1"/>
          </p:cNvSpPr>
          <p:nvPr>
            <p:ph type="title"/>
          </p:nvPr>
        </p:nvSpPr>
        <p:spPr>
          <a:xfrm>
            <a:off x="1625136" y="406731"/>
            <a:ext cx="9754528" cy="911145"/>
          </a:xfrm>
          <a:prstGeom prst="rect">
            <a:avLst/>
          </a:prstGeom>
        </p:spPr>
        <p:txBody>
          <a:bodyPr/>
          <a:lstStyle>
            <a:lvl1pPr defTabSz="274574">
              <a:defRPr sz="3290"/>
            </a:lvl1pPr>
          </a:lstStyle>
          <a:p>
            <a:r>
              <a:t>BH Super-Eddington Accretion - “Slim Disk” Theory</a:t>
            </a:r>
          </a:p>
        </p:txBody>
      </p:sp>
      <p:sp>
        <p:nvSpPr>
          <p:cNvPr id="236" name="Shakura &amp; Sunyaev 1973, Begelman 1978, Abramowicz et al. 1988, Ulmer 1999, Poutanen et al. 2008"/>
          <p:cNvSpPr txBox="1"/>
          <p:nvPr/>
        </p:nvSpPr>
        <p:spPr>
          <a:xfrm>
            <a:off x="1141260" y="8411988"/>
            <a:ext cx="10722281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200"/>
            </a:lvl1pPr>
          </a:lstStyle>
          <a:p>
            <a:r>
              <a:t>Shakura &amp; Sunyaev 1973, Begelman 1978, Abramowicz et al. 1988, Ulmer 1999, Poutanen et al. 2008</a:t>
            </a:r>
          </a:p>
        </p:txBody>
      </p:sp>
      <p:sp>
        <p:nvSpPr>
          <p:cNvPr id="23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75349" y="925830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238" name="Geometrically thick disk due to large radiation pressure…"/>
          <p:cNvSpPr txBox="1"/>
          <p:nvPr/>
        </p:nvSpPr>
        <p:spPr>
          <a:xfrm>
            <a:off x="1194299" y="5972273"/>
            <a:ext cx="11361268" cy="1569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04800" indent="-304800" algn="l">
              <a:lnSpc>
                <a:spcPct val="120000"/>
              </a:lnSpc>
              <a:buSzPct val="50000"/>
              <a:buBlip>
                <a:blip r:embed="rId2"/>
              </a:buBlip>
              <a:defRPr sz="2800"/>
            </a:pPr>
            <a:r>
              <a:t>Geometrically thick disk due to large radiation pressure</a:t>
            </a:r>
          </a:p>
          <a:p>
            <a:pPr marL="304800" indent="-304800" algn="l">
              <a:lnSpc>
                <a:spcPct val="120000"/>
              </a:lnSpc>
              <a:buSzPct val="50000"/>
              <a:buBlip>
                <a:blip r:embed="rId2"/>
              </a:buBlip>
              <a:defRPr sz="2800"/>
            </a:pPr>
            <a:r>
              <a:t>Photons trapped and advected in the inner disk</a:t>
            </a:r>
          </a:p>
          <a:p>
            <a:pPr marL="304800" indent="-304800" algn="l">
              <a:lnSpc>
                <a:spcPct val="120000"/>
              </a:lnSpc>
              <a:buSzPct val="50000"/>
              <a:buBlip>
                <a:blip r:embed="rId2"/>
              </a:buBlip>
              <a:defRPr sz="2800"/>
            </a:pPr>
            <a:r>
              <a:t>Inefficient radiation</a:t>
            </a:r>
          </a:p>
        </p:txBody>
      </p:sp>
      <p:grpSp>
        <p:nvGrpSpPr>
          <p:cNvPr id="264" name="Group"/>
          <p:cNvGrpSpPr/>
          <p:nvPr/>
        </p:nvGrpSpPr>
        <p:grpSpPr>
          <a:xfrm>
            <a:off x="1679623" y="2072552"/>
            <a:ext cx="9645554" cy="3029726"/>
            <a:chOff x="0" y="0"/>
            <a:chExt cx="9645552" cy="3029724"/>
          </a:xfrm>
        </p:grpSpPr>
        <p:grpSp>
          <p:nvGrpSpPr>
            <p:cNvPr id="250" name="Group"/>
            <p:cNvGrpSpPr/>
            <p:nvPr/>
          </p:nvGrpSpPr>
          <p:grpSpPr>
            <a:xfrm flipH="1">
              <a:off x="-1" y="0"/>
              <a:ext cx="4539157" cy="3029725"/>
              <a:chOff x="0" y="0"/>
              <a:chExt cx="4539155" cy="3029724"/>
            </a:xfrm>
          </p:grpSpPr>
          <p:sp>
            <p:nvSpPr>
              <p:cNvPr id="239" name="Triangle"/>
              <p:cNvSpPr/>
              <p:nvPr/>
            </p:nvSpPr>
            <p:spPr>
              <a:xfrm rot="16200000" flipH="1">
                <a:off x="754715" y="-754716"/>
                <a:ext cx="3029726" cy="45391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600"/>
                </a:pPr>
                <a:endParaRPr/>
              </a:p>
            </p:txBody>
          </p:sp>
          <p:sp>
            <p:nvSpPr>
              <p:cNvPr id="240" name="Arrow"/>
              <p:cNvSpPr/>
              <p:nvPr/>
            </p:nvSpPr>
            <p:spPr>
              <a:xfrm flipH="1">
                <a:off x="2048287" y="1118058"/>
                <a:ext cx="1965914" cy="793609"/>
              </a:xfrm>
              <a:prstGeom prst="rightArrow">
                <a:avLst>
                  <a:gd name="adj1" fmla="val 32000"/>
                  <a:gd name="adj2" fmla="val 100114"/>
                </a:avLst>
              </a:prstGeom>
              <a:blipFill rotWithShape="1">
                <a:blip r:embed="rId4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600"/>
                </a:pPr>
                <a:endParaRPr/>
              </a:p>
            </p:txBody>
          </p:sp>
          <p:sp>
            <p:nvSpPr>
              <p:cNvPr id="241" name="Line"/>
              <p:cNvSpPr/>
              <p:nvPr/>
            </p:nvSpPr>
            <p:spPr>
              <a:xfrm flipH="1" flipV="1">
                <a:off x="964781" y="1514862"/>
                <a:ext cx="1090215" cy="1"/>
              </a:xfrm>
              <a:prstGeom prst="line">
                <a:avLst/>
              </a:prstGeom>
              <a:noFill/>
              <a:ln w="63500" cap="flat">
                <a:solidFill>
                  <a:srgbClr val="FF93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600"/>
                </a:pPr>
                <a:endParaRPr/>
              </a:p>
            </p:txBody>
          </p:sp>
          <p:sp>
            <p:nvSpPr>
              <p:cNvPr id="242" name="Line"/>
              <p:cNvSpPr/>
              <p:nvPr/>
            </p:nvSpPr>
            <p:spPr>
              <a:xfrm flipH="1" flipV="1">
                <a:off x="627989" y="1621387"/>
                <a:ext cx="1087580" cy="94554"/>
              </a:xfrm>
              <a:prstGeom prst="line">
                <a:avLst/>
              </a:prstGeom>
              <a:noFill/>
              <a:ln w="63500" cap="flat">
                <a:solidFill>
                  <a:srgbClr val="FF93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600"/>
                </a:pPr>
                <a:endParaRPr/>
              </a:p>
            </p:txBody>
          </p:sp>
          <p:sp>
            <p:nvSpPr>
              <p:cNvPr id="243" name="Line"/>
              <p:cNvSpPr/>
              <p:nvPr/>
            </p:nvSpPr>
            <p:spPr>
              <a:xfrm flipH="1">
                <a:off x="624510" y="1315168"/>
                <a:ext cx="1087579" cy="94554"/>
              </a:xfrm>
              <a:prstGeom prst="line">
                <a:avLst/>
              </a:prstGeom>
              <a:noFill/>
              <a:ln w="63500" cap="flat">
                <a:solidFill>
                  <a:srgbClr val="FF93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600"/>
                </a:pPr>
                <a:endParaRPr/>
              </a:p>
            </p:txBody>
          </p:sp>
          <p:sp>
            <p:nvSpPr>
              <p:cNvPr id="244" name="Line"/>
              <p:cNvSpPr/>
              <p:nvPr/>
            </p:nvSpPr>
            <p:spPr>
              <a:xfrm flipH="1" flipV="1">
                <a:off x="1759224" y="291342"/>
                <a:ext cx="186050" cy="787143"/>
              </a:xfrm>
              <a:prstGeom prst="line">
                <a:avLst/>
              </a:prstGeom>
              <a:noFill/>
              <a:ln w="63500" cap="flat">
                <a:solidFill>
                  <a:srgbClr val="FF93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600"/>
                </a:pPr>
                <a:endParaRPr/>
              </a:p>
            </p:txBody>
          </p:sp>
          <p:sp>
            <p:nvSpPr>
              <p:cNvPr id="245" name="Line"/>
              <p:cNvSpPr/>
              <p:nvPr/>
            </p:nvSpPr>
            <p:spPr>
              <a:xfrm flipH="1" flipV="1">
                <a:off x="2396489" y="134095"/>
                <a:ext cx="186050" cy="787143"/>
              </a:xfrm>
              <a:prstGeom prst="line">
                <a:avLst/>
              </a:prstGeom>
              <a:noFill/>
              <a:ln w="63500" cap="flat">
                <a:solidFill>
                  <a:srgbClr val="FF93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600"/>
                </a:pPr>
                <a:endParaRPr/>
              </a:p>
            </p:txBody>
          </p:sp>
          <p:sp>
            <p:nvSpPr>
              <p:cNvPr id="246" name="Line"/>
              <p:cNvSpPr/>
              <p:nvPr/>
            </p:nvSpPr>
            <p:spPr>
              <a:xfrm flipH="1" flipV="1">
                <a:off x="3033754" y="0"/>
                <a:ext cx="186051" cy="787143"/>
              </a:xfrm>
              <a:prstGeom prst="line">
                <a:avLst/>
              </a:prstGeom>
              <a:noFill/>
              <a:ln w="63500" cap="flat">
                <a:solidFill>
                  <a:srgbClr val="FF93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600"/>
                </a:pPr>
                <a:endParaRPr/>
              </a:p>
            </p:txBody>
          </p:sp>
          <p:sp>
            <p:nvSpPr>
              <p:cNvPr id="247" name="Line"/>
              <p:cNvSpPr/>
              <p:nvPr/>
            </p:nvSpPr>
            <p:spPr>
              <a:xfrm flipH="1">
                <a:off x="1759224" y="1951240"/>
                <a:ext cx="186050" cy="787143"/>
              </a:xfrm>
              <a:prstGeom prst="line">
                <a:avLst/>
              </a:prstGeom>
              <a:noFill/>
              <a:ln w="63500" cap="flat">
                <a:solidFill>
                  <a:srgbClr val="FF93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600"/>
                </a:pPr>
                <a:endParaRPr/>
              </a:p>
            </p:txBody>
          </p:sp>
          <p:sp>
            <p:nvSpPr>
              <p:cNvPr id="248" name="Line"/>
              <p:cNvSpPr/>
              <p:nvPr/>
            </p:nvSpPr>
            <p:spPr>
              <a:xfrm flipH="1">
                <a:off x="2396489" y="2108488"/>
                <a:ext cx="186050" cy="787143"/>
              </a:xfrm>
              <a:prstGeom prst="line">
                <a:avLst/>
              </a:prstGeom>
              <a:noFill/>
              <a:ln w="63500" cap="flat">
                <a:solidFill>
                  <a:srgbClr val="FF93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600"/>
                </a:pPr>
                <a:endParaRPr/>
              </a:p>
            </p:txBody>
          </p:sp>
          <p:sp>
            <p:nvSpPr>
              <p:cNvPr id="249" name="Line"/>
              <p:cNvSpPr/>
              <p:nvPr/>
            </p:nvSpPr>
            <p:spPr>
              <a:xfrm flipH="1">
                <a:off x="3033754" y="2242582"/>
                <a:ext cx="186051" cy="787143"/>
              </a:xfrm>
              <a:prstGeom prst="line">
                <a:avLst/>
              </a:prstGeom>
              <a:noFill/>
              <a:ln w="63500" cap="flat">
                <a:solidFill>
                  <a:srgbClr val="FF93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600"/>
                </a:pPr>
                <a:endParaRPr/>
              </a:p>
            </p:txBody>
          </p:sp>
        </p:grpSp>
        <p:grpSp>
          <p:nvGrpSpPr>
            <p:cNvPr id="262" name="Group"/>
            <p:cNvGrpSpPr/>
            <p:nvPr/>
          </p:nvGrpSpPr>
          <p:grpSpPr>
            <a:xfrm>
              <a:off x="5106397" y="0"/>
              <a:ext cx="4539156" cy="3029725"/>
              <a:chOff x="0" y="0"/>
              <a:chExt cx="4539155" cy="3029724"/>
            </a:xfrm>
          </p:grpSpPr>
          <p:sp>
            <p:nvSpPr>
              <p:cNvPr id="251" name="Triangle"/>
              <p:cNvSpPr/>
              <p:nvPr/>
            </p:nvSpPr>
            <p:spPr>
              <a:xfrm rot="16200000" flipH="1">
                <a:off x="754715" y="-754716"/>
                <a:ext cx="3029726" cy="45391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600"/>
                </a:pPr>
                <a:endParaRPr/>
              </a:p>
            </p:txBody>
          </p:sp>
          <p:sp>
            <p:nvSpPr>
              <p:cNvPr id="252" name="Arrow"/>
              <p:cNvSpPr/>
              <p:nvPr/>
            </p:nvSpPr>
            <p:spPr>
              <a:xfrm flipH="1">
                <a:off x="2048287" y="1118058"/>
                <a:ext cx="1965914" cy="793609"/>
              </a:xfrm>
              <a:prstGeom prst="rightArrow">
                <a:avLst>
                  <a:gd name="adj1" fmla="val 32000"/>
                  <a:gd name="adj2" fmla="val 100114"/>
                </a:avLst>
              </a:prstGeom>
              <a:blipFill rotWithShape="1">
                <a:blip r:embed="rId4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600"/>
                </a:pPr>
                <a:endParaRPr/>
              </a:p>
            </p:txBody>
          </p:sp>
          <p:sp>
            <p:nvSpPr>
              <p:cNvPr id="253" name="Line"/>
              <p:cNvSpPr/>
              <p:nvPr/>
            </p:nvSpPr>
            <p:spPr>
              <a:xfrm flipH="1" flipV="1">
                <a:off x="964781" y="1514862"/>
                <a:ext cx="1090215" cy="1"/>
              </a:xfrm>
              <a:prstGeom prst="line">
                <a:avLst/>
              </a:prstGeom>
              <a:noFill/>
              <a:ln w="63500" cap="flat">
                <a:solidFill>
                  <a:srgbClr val="FF93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600"/>
                </a:pPr>
                <a:endParaRPr/>
              </a:p>
            </p:txBody>
          </p:sp>
          <p:sp>
            <p:nvSpPr>
              <p:cNvPr id="254" name="Line"/>
              <p:cNvSpPr/>
              <p:nvPr/>
            </p:nvSpPr>
            <p:spPr>
              <a:xfrm flipH="1" flipV="1">
                <a:off x="627989" y="1621387"/>
                <a:ext cx="1087580" cy="94554"/>
              </a:xfrm>
              <a:prstGeom prst="line">
                <a:avLst/>
              </a:prstGeom>
              <a:noFill/>
              <a:ln w="63500" cap="flat">
                <a:solidFill>
                  <a:srgbClr val="FF93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600"/>
                </a:pPr>
                <a:endParaRPr/>
              </a:p>
            </p:txBody>
          </p:sp>
          <p:sp>
            <p:nvSpPr>
              <p:cNvPr id="255" name="Line"/>
              <p:cNvSpPr/>
              <p:nvPr/>
            </p:nvSpPr>
            <p:spPr>
              <a:xfrm flipH="1">
                <a:off x="624510" y="1315168"/>
                <a:ext cx="1087579" cy="94554"/>
              </a:xfrm>
              <a:prstGeom prst="line">
                <a:avLst/>
              </a:prstGeom>
              <a:noFill/>
              <a:ln w="63500" cap="flat">
                <a:solidFill>
                  <a:srgbClr val="FF93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600"/>
                </a:pPr>
                <a:endParaRPr/>
              </a:p>
            </p:txBody>
          </p:sp>
          <p:sp>
            <p:nvSpPr>
              <p:cNvPr id="256" name="Line"/>
              <p:cNvSpPr/>
              <p:nvPr/>
            </p:nvSpPr>
            <p:spPr>
              <a:xfrm flipH="1" flipV="1">
                <a:off x="1759224" y="291342"/>
                <a:ext cx="186050" cy="787143"/>
              </a:xfrm>
              <a:prstGeom prst="line">
                <a:avLst/>
              </a:prstGeom>
              <a:noFill/>
              <a:ln w="63500" cap="flat">
                <a:solidFill>
                  <a:srgbClr val="FF93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600"/>
                </a:pPr>
                <a:endParaRPr/>
              </a:p>
            </p:txBody>
          </p:sp>
          <p:sp>
            <p:nvSpPr>
              <p:cNvPr id="257" name="Line"/>
              <p:cNvSpPr/>
              <p:nvPr/>
            </p:nvSpPr>
            <p:spPr>
              <a:xfrm flipH="1" flipV="1">
                <a:off x="2396489" y="134095"/>
                <a:ext cx="186050" cy="787143"/>
              </a:xfrm>
              <a:prstGeom prst="line">
                <a:avLst/>
              </a:prstGeom>
              <a:noFill/>
              <a:ln w="63500" cap="flat">
                <a:solidFill>
                  <a:srgbClr val="FF93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600"/>
                </a:pPr>
                <a:endParaRPr/>
              </a:p>
            </p:txBody>
          </p:sp>
          <p:sp>
            <p:nvSpPr>
              <p:cNvPr id="258" name="Line"/>
              <p:cNvSpPr/>
              <p:nvPr/>
            </p:nvSpPr>
            <p:spPr>
              <a:xfrm flipH="1" flipV="1">
                <a:off x="3033754" y="0"/>
                <a:ext cx="186051" cy="787143"/>
              </a:xfrm>
              <a:prstGeom prst="line">
                <a:avLst/>
              </a:prstGeom>
              <a:noFill/>
              <a:ln w="63500" cap="flat">
                <a:solidFill>
                  <a:srgbClr val="FF93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600"/>
                </a:pPr>
                <a:endParaRPr/>
              </a:p>
            </p:txBody>
          </p:sp>
          <p:sp>
            <p:nvSpPr>
              <p:cNvPr id="259" name="Line"/>
              <p:cNvSpPr/>
              <p:nvPr/>
            </p:nvSpPr>
            <p:spPr>
              <a:xfrm flipH="1">
                <a:off x="1759224" y="1951240"/>
                <a:ext cx="186050" cy="787143"/>
              </a:xfrm>
              <a:prstGeom prst="line">
                <a:avLst/>
              </a:prstGeom>
              <a:noFill/>
              <a:ln w="63500" cap="flat">
                <a:solidFill>
                  <a:srgbClr val="FF93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600"/>
                </a:pPr>
                <a:endParaRPr/>
              </a:p>
            </p:txBody>
          </p:sp>
          <p:sp>
            <p:nvSpPr>
              <p:cNvPr id="260" name="Line"/>
              <p:cNvSpPr/>
              <p:nvPr/>
            </p:nvSpPr>
            <p:spPr>
              <a:xfrm flipH="1">
                <a:off x="2396489" y="2108488"/>
                <a:ext cx="186050" cy="787143"/>
              </a:xfrm>
              <a:prstGeom prst="line">
                <a:avLst/>
              </a:prstGeom>
              <a:noFill/>
              <a:ln w="63500" cap="flat">
                <a:solidFill>
                  <a:srgbClr val="FF93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600"/>
                </a:pPr>
                <a:endParaRPr/>
              </a:p>
            </p:txBody>
          </p:sp>
          <p:sp>
            <p:nvSpPr>
              <p:cNvPr id="261" name="Line"/>
              <p:cNvSpPr/>
              <p:nvPr/>
            </p:nvSpPr>
            <p:spPr>
              <a:xfrm flipH="1">
                <a:off x="3033754" y="2242582"/>
                <a:ext cx="186051" cy="787143"/>
              </a:xfrm>
              <a:prstGeom prst="line">
                <a:avLst/>
              </a:prstGeom>
              <a:noFill/>
              <a:ln w="63500" cap="flat">
                <a:solidFill>
                  <a:srgbClr val="FF93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600"/>
                </a:pPr>
                <a:endParaRPr/>
              </a:p>
            </p:txBody>
          </p:sp>
        </p:grpSp>
        <p:sp>
          <p:nvSpPr>
            <p:cNvPr id="263" name="BH"/>
            <p:cNvSpPr/>
            <p:nvPr/>
          </p:nvSpPr>
          <p:spPr>
            <a:xfrm>
              <a:off x="4154895" y="894149"/>
              <a:ext cx="1241427" cy="1241427"/>
            </a:xfrm>
            <a:prstGeom prst="ellipse">
              <a:avLst/>
            </a:prstGeom>
            <a:blipFill rotWithShape="1">
              <a:blip r:embed="rId5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2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BH</a:t>
              </a:r>
            </a:p>
          </p:txBody>
        </p:sp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Ohsuga et al. 2005, 2011; Jiang et al. 2014, 2018; McKinney et al. 2014, 2015; Sadowski et al. 2014, 2016; Dai et al. 2018; Thomsen, Kwan, Dai et al. 2022; Curd et al. 2019, 2023"/>
          <p:cNvSpPr txBox="1"/>
          <p:nvPr/>
        </p:nvSpPr>
        <p:spPr>
          <a:xfrm>
            <a:off x="1405289" y="8653288"/>
            <a:ext cx="1019422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000"/>
            </a:lvl1pPr>
          </a:lstStyle>
          <a:p>
            <a:r>
              <a:t>Ohsuga et al. 2005, 2011; Jiang et al. 2014, 2018; McKinney et al. 2014, 2015; Sadowski et al. 2014, 2016; Dai et al. 2018; Thomsen, Kwan, Dai et al. 2022; Curd et al. 2019, 2023</a:t>
            </a:r>
          </a:p>
        </p:txBody>
      </p:sp>
      <p:sp>
        <p:nvSpPr>
          <p:cNvPr id="26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75349" y="925830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268" name="Very strong &amp; geometrically thick winds are launched…"/>
          <p:cNvSpPr txBox="1"/>
          <p:nvPr/>
        </p:nvSpPr>
        <p:spPr>
          <a:xfrm>
            <a:off x="821766" y="5755817"/>
            <a:ext cx="11808252" cy="1569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04800" indent="-304800" algn="l">
              <a:lnSpc>
                <a:spcPct val="120000"/>
              </a:lnSpc>
              <a:buSzPct val="50000"/>
              <a:buBlip>
                <a:blip r:embed="rId2"/>
              </a:buBlip>
              <a:defRPr sz="2800">
                <a:solidFill>
                  <a:srgbClr val="FFFB00"/>
                </a:solidFill>
              </a:defRPr>
            </a:pPr>
            <a:r>
              <a:t>Very strong &amp; geometrically thick winds are launched</a:t>
            </a:r>
          </a:p>
          <a:p>
            <a:pPr marL="304800" indent="-304800" algn="l">
              <a:lnSpc>
                <a:spcPct val="120000"/>
              </a:lnSpc>
              <a:buSzPct val="50000"/>
              <a:buBlip>
                <a:blip r:embed="rId2"/>
              </a:buBlip>
              <a:defRPr sz="2800">
                <a:solidFill>
                  <a:srgbClr val="FFFB00"/>
                </a:solidFill>
              </a:defRPr>
            </a:pPr>
            <a:r>
              <a:t>Total radiative luminosity can largely exceed the Eddington luminosity (not just a beaming effect), especially due to fast wind and jet</a:t>
            </a:r>
          </a:p>
        </p:txBody>
      </p:sp>
      <p:pic>
        <p:nvPicPr>
          <p:cNvPr id="26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084" y="1255561"/>
            <a:ext cx="2242485" cy="33786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Screen Shot 2025-03-23 at 9.42.25 AM.png" descr="Screen Shot 2025-03-23 at 9.42.25 AM.png"/>
          <p:cNvPicPr>
            <a:picLocks noChangeAspect="1"/>
          </p:cNvPicPr>
          <p:nvPr/>
        </p:nvPicPr>
        <p:blipFill>
          <a:blip r:embed="rId4"/>
          <a:srcRect l="4490" t="7229" r="4490" b="7229"/>
          <a:stretch>
            <a:fillRect/>
          </a:stretch>
        </p:blipFill>
        <p:spPr>
          <a:xfrm>
            <a:off x="1010749" y="1316801"/>
            <a:ext cx="7934852" cy="1814932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Jiang &amp; Dai 2024 review"/>
          <p:cNvSpPr txBox="1"/>
          <p:nvPr/>
        </p:nvSpPr>
        <p:spPr>
          <a:xfrm>
            <a:off x="5115550" y="3564466"/>
            <a:ext cx="3789700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Jiang &amp; Dai 2024 review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75349" y="925830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274" name="Screen Shot 2025-03-21 at 3.02.43 PM.png" descr="Screen Shot 2025-03-21 at 3.02.4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305" y="2391093"/>
            <a:ext cx="5018537" cy="49714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7" name="Group"/>
          <p:cNvGrpSpPr/>
          <p:nvPr/>
        </p:nvGrpSpPr>
        <p:grpSpPr>
          <a:xfrm>
            <a:off x="4922688" y="2391093"/>
            <a:ext cx="8216108" cy="4971414"/>
            <a:chOff x="0" y="0"/>
            <a:chExt cx="8216107" cy="4971413"/>
          </a:xfrm>
        </p:grpSpPr>
        <p:pic>
          <p:nvPicPr>
            <p:cNvPr id="275" name="Screen Shot 2023-03-30 at 12.16.39 PM.png" descr="Screen Shot 2023-03-30 at 12.16.39 PM.png"/>
            <p:cNvPicPr>
              <a:picLocks noChangeAspect="1"/>
            </p:cNvPicPr>
            <p:nvPr/>
          </p:nvPicPr>
          <p:blipFill>
            <a:blip r:embed="rId3"/>
            <a:srcRect l="8370" r="6762"/>
            <a:stretch>
              <a:fillRect/>
            </a:stretch>
          </p:blipFill>
          <p:spPr>
            <a:xfrm>
              <a:off x="0" y="0"/>
              <a:ext cx="8216108" cy="49714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6" name="AT2019dsg"/>
            <p:cNvSpPr txBox="1"/>
            <p:nvPr/>
          </p:nvSpPr>
          <p:spPr>
            <a:xfrm>
              <a:off x="950943" y="142266"/>
              <a:ext cx="2424563" cy="13386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 b="1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AT2019dsg</a:t>
              </a:r>
            </a:p>
          </p:txBody>
        </p:sp>
      </p:grpSp>
      <p:sp>
        <p:nvSpPr>
          <p:cNvPr id="278" name="~100 TDEs, only 4 TDEs with relativistic jets…"/>
          <p:cNvSpPr txBox="1"/>
          <p:nvPr/>
        </p:nvSpPr>
        <p:spPr>
          <a:xfrm>
            <a:off x="758314" y="7826559"/>
            <a:ext cx="11079822" cy="1428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409407" indent="-409407" algn="l">
              <a:spcBef>
                <a:spcPts val="3200"/>
              </a:spcBef>
              <a:buSzPct val="50000"/>
              <a:buBlip>
                <a:blip r:embed="rId4"/>
              </a:buBlip>
              <a:defRPr sz="3000"/>
            </a:pPr>
            <a:r>
              <a:t>~100 TDEs, only 4 TDEs with relativistic jets</a:t>
            </a:r>
          </a:p>
          <a:p>
            <a:pPr marL="409407" indent="-409407" algn="l">
              <a:spcBef>
                <a:spcPts val="3200"/>
              </a:spcBef>
              <a:buSzPct val="50000"/>
              <a:buBlip>
                <a:blip r:embed="rId4"/>
              </a:buBlip>
              <a:defRPr sz="3000"/>
            </a:pPr>
            <a:r>
              <a:t>Most TDEs produce only optical or thermal X-ray emissions.</a:t>
            </a:r>
          </a:p>
        </p:txBody>
      </p:sp>
      <p:sp>
        <p:nvSpPr>
          <p:cNvPr id="279" name="6 TDEs are possibly associated with neutrino detections!"/>
          <p:cNvSpPr txBox="1">
            <a:spLocks noGrp="1"/>
          </p:cNvSpPr>
          <p:nvPr>
            <p:ph type="body" sz="quarter" idx="1"/>
          </p:nvPr>
        </p:nvSpPr>
        <p:spPr>
          <a:xfrm>
            <a:off x="981765" y="53488"/>
            <a:ext cx="12154678" cy="1873553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3500">
                <a:solidFill>
                  <a:srgbClr val="FFFB00"/>
                </a:solidFill>
              </a:defRPr>
            </a:lvl1pPr>
          </a:lstStyle>
          <a:p>
            <a:r>
              <a:t>6 TDEs are possibly associated with neutrino detections!</a:t>
            </a:r>
          </a:p>
        </p:txBody>
      </p:sp>
      <p:sp>
        <p:nvSpPr>
          <p:cNvPr id="280" name="Stein et al. 2021; Reusch et el. 2021;  van Velzen et al. 2021; Jiang et al. 2023; Yuan et al. 2024"/>
          <p:cNvSpPr txBox="1"/>
          <p:nvPr/>
        </p:nvSpPr>
        <p:spPr>
          <a:xfrm>
            <a:off x="825762" y="1069141"/>
            <a:ext cx="12466684" cy="1428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l" defTabSz="457200">
              <a:defRPr sz="2200"/>
            </a:lvl1pPr>
          </a:lstStyle>
          <a:p>
            <a:r>
              <a:t>Stein et al. 2021; Reusch et el. 2021;  van Velzen et al. 2021; Jiang et al. 2023; Yuan et al. 2024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"/>
          <p:cNvSpPr/>
          <p:nvPr/>
        </p:nvSpPr>
        <p:spPr>
          <a:xfrm>
            <a:off x="-161512" y="1656016"/>
            <a:ext cx="13327824" cy="66428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28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75349" y="925830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sp>
        <p:nvSpPr>
          <p:cNvPr id="284" name="Possible sites for UHECRs and neutrinos production in TDEs/super-Eddington accreting BH systems:"/>
          <p:cNvSpPr txBox="1"/>
          <p:nvPr/>
        </p:nvSpPr>
        <p:spPr>
          <a:xfrm>
            <a:off x="1128253" y="-179010"/>
            <a:ext cx="10748294" cy="1873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spcBef>
                <a:spcPts val="3200"/>
              </a:spcBef>
              <a:defRPr sz="3500">
                <a:solidFill>
                  <a:srgbClr val="FFFB00"/>
                </a:solidFill>
              </a:defRPr>
            </a:lvl1pPr>
          </a:lstStyle>
          <a:p>
            <a:r>
              <a:t>Possible sites for UHECRs and neutrinos production in TDEs/super-Eddington accreting BH systems:</a:t>
            </a:r>
          </a:p>
        </p:txBody>
      </p:sp>
      <p:sp>
        <p:nvSpPr>
          <p:cNvPr id="285" name="Relativistic jet?  (The TDEs with neutrino associations don’t produce jets…)"/>
          <p:cNvSpPr txBox="1">
            <a:spLocks noGrp="1"/>
          </p:cNvSpPr>
          <p:nvPr>
            <p:ph type="body" sz="quarter" idx="1"/>
          </p:nvPr>
        </p:nvSpPr>
        <p:spPr>
          <a:xfrm>
            <a:off x="3788409" y="1829552"/>
            <a:ext cx="7029904" cy="133134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000">
                <a:solidFill>
                  <a:srgbClr val="531B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500"/>
              <a:t>Relativistic jet? </a:t>
            </a:r>
            <a:br/>
            <a:r>
              <a:rPr sz="2000"/>
              <a:t>(The TDEs with neutrino associations don’t produce jets…)</a:t>
            </a:r>
          </a:p>
        </p:txBody>
      </p:sp>
      <p:sp>
        <p:nvSpPr>
          <p:cNvPr id="286" name="Farrar &amp; Gruzinov 2009; Farrar &amp; Piran 2014; Wang et al. 2011; Wang &amp; Liu 2016; Senno et al. 2017; Dai &amp; Fang 2018; Biehl et al. 2018; Guepin et al. 2018; Hayasaki &amp; Yamazaki 2019; Murase et al. 2020; Winter &amp; Lunardini 2021; Wu et al. 2022…"/>
          <p:cNvSpPr txBox="1"/>
          <p:nvPr/>
        </p:nvSpPr>
        <p:spPr>
          <a:xfrm>
            <a:off x="269058" y="8262779"/>
            <a:ext cx="12466684" cy="1096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l" defTabSz="457200">
              <a:defRPr sz="2000"/>
            </a:lvl1pPr>
          </a:lstStyle>
          <a:p>
            <a:r>
              <a:t>Farrar &amp; Gruzinov 2009; Farrar &amp; Piran 2014; Wang et al. 2011; Wang &amp; Liu 2016; Senno et al. 2017; Dai &amp; Fang 2018; Biehl et al. 2018; Guepin et al. 2018; Hayasaki &amp; Yamazaki 2019; Murase et al. 2020; Winter &amp; Lunardini 2021; Wu et al. 2022…</a:t>
            </a:r>
          </a:p>
        </p:txBody>
      </p:sp>
      <p:sp>
        <p:nvSpPr>
          <p:cNvPr id="287" name="Corona?  (Most X-ray TDEs don’t have coronae…)"/>
          <p:cNvSpPr txBox="1"/>
          <p:nvPr/>
        </p:nvSpPr>
        <p:spPr>
          <a:xfrm>
            <a:off x="243782" y="4261763"/>
            <a:ext cx="2761536" cy="1230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l" defTabSz="572516">
              <a:spcBef>
                <a:spcPts val="3100"/>
              </a:spcBef>
              <a:defRPr sz="2940">
                <a:solidFill>
                  <a:srgbClr val="FF2F9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430"/>
              <a:t>Corona?</a:t>
            </a:r>
            <a:r>
              <a:t> </a:t>
            </a:r>
            <a:br/>
            <a:r>
              <a:rPr sz="1960"/>
              <a:t>(Most X-ray TDEs don’t have coronae…)</a:t>
            </a:r>
          </a:p>
        </p:txBody>
      </p:sp>
      <p:sp>
        <p:nvSpPr>
          <p:cNvPr id="303" name="Accretion flow?"/>
          <p:cNvSpPr txBox="1"/>
          <p:nvPr/>
        </p:nvSpPr>
        <p:spPr>
          <a:xfrm>
            <a:off x="8694830" y="4261763"/>
            <a:ext cx="3874434" cy="1230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spcBef>
                <a:spcPts val="3200"/>
              </a:spcBef>
              <a:defRPr sz="3500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Accretion flow?</a:t>
            </a:r>
          </a:p>
        </p:txBody>
      </p:sp>
      <p:sp>
        <p:nvSpPr>
          <p:cNvPr id="304" name="Dai &amp; Fang 2018 Also: Hayasaki &amp; Yamazaki 2019; Murase 2020; Wu et al. 2022"/>
          <p:cNvSpPr txBox="1"/>
          <p:nvPr/>
        </p:nvSpPr>
        <p:spPr>
          <a:xfrm>
            <a:off x="10121719" y="6409859"/>
            <a:ext cx="2761536" cy="1755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l" defTabSz="457200"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200"/>
              <a:t>Dai &amp; Fang 2018</a:t>
            </a:r>
            <a:br/>
            <a:r>
              <a:rPr sz="1800"/>
              <a:t>Also: Hayasaki &amp; Yamazaki 2019; Murase 2020; Wu et al.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05B323-CC21-5284-D62B-18E3B8C55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373" y="3058653"/>
            <a:ext cx="5359400" cy="4724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1320</Words>
  <Application>Microsoft Macintosh PowerPoint</Application>
  <PresentationFormat>Custom</PresentationFormat>
  <Paragraphs>159</Paragraphs>
  <Slides>18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Arial Black</vt:lpstr>
      <vt:lpstr>Cambria Math</vt:lpstr>
      <vt:lpstr>Candara</vt:lpstr>
      <vt:lpstr>Gill Sans</vt:lpstr>
      <vt:lpstr>Gill Sans SemiBold</vt:lpstr>
      <vt:lpstr>Helvetica</vt:lpstr>
      <vt:lpstr>Helvetica Light</vt:lpstr>
      <vt:lpstr>Helvetica Neue</vt:lpstr>
      <vt:lpstr>Helvetica Neue Light</vt:lpstr>
      <vt:lpstr>Helvetica Neue Medium</vt:lpstr>
      <vt:lpstr>Black</vt:lpstr>
      <vt:lpstr>Super-Eddington Tidal Disruption Events  as Cosmic Accelerators for High-Energy Cosmic Rays and Neutrinos</vt:lpstr>
      <vt:lpstr>Super-Eddington Accretion Flows (Winds)  as Cosmic Accelerators for High-Energy Cosmic Rays and Neutrinos</vt:lpstr>
      <vt:lpstr>PowerPoint Presentation</vt:lpstr>
      <vt:lpstr>Stellar Debris Fallback</vt:lpstr>
      <vt:lpstr>PowerPoint Presentation</vt:lpstr>
      <vt:lpstr>BH Super-Eddington Accretion - “Slim Disk” Theory</vt:lpstr>
      <vt:lpstr>PowerPoint Presentation</vt:lpstr>
      <vt:lpstr>PowerPoint Presentation</vt:lpstr>
      <vt:lpstr>PowerPoint Presentation</vt:lpstr>
      <vt:lpstr>GRRMHD Simulations of Super-Eddington Accretion Flows</vt:lpstr>
      <vt:lpstr>3D simulations of super-Eddington accretion flows around  stellar-mass BHs (ULXs) and SMBHs (TDEs)</vt:lpstr>
      <vt:lpstr>PowerPoint Presentation</vt:lpstr>
      <vt:lpstr>Relativistic Jets</vt:lpstr>
      <vt:lpstr>Super-Eddington Wind Structure</vt:lpstr>
      <vt:lpstr>SE Wind Kinetic &amp; Radiative Energy</vt:lpstr>
      <vt:lpstr>UHECR Energy Bucket</vt:lpstr>
      <vt:lpstr>UHECR Energy Bucket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Super-Eddington Tidal Disruption Events  as Cosmic Accelerators for High-Energy Cosmic Rays and Neutrinos</dc:title>
  <cp:lastModifiedBy>Lixin Dai</cp:lastModifiedBy>
  <cp:revision>5</cp:revision>
  <dcterms:modified xsi:type="dcterms:W3CDTF">2025-03-23T04:40:34Z</dcterms:modified>
</cp:coreProperties>
</file>