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45" r:id="rId3"/>
    <p:sldId id="553" r:id="rId4"/>
    <p:sldId id="295" r:id="rId5"/>
    <p:sldId id="547" r:id="rId6"/>
    <p:sldId id="548" r:id="rId7"/>
    <p:sldId id="551" r:id="rId8"/>
    <p:sldId id="549" r:id="rId9"/>
    <p:sldId id="447" r:id="rId10"/>
    <p:sldId id="410" r:id="rId11"/>
    <p:sldId id="536" r:id="rId12"/>
    <p:sldId id="537" r:id="rId13"/>
    <p:sldId id="539" r:id="rId14"/>
    <p:sldId id="554" r:id="rId15"/>
    <p:sldId id="555" r:id="rId16"/>
    <p:sldId id="556" r:id="rId17"/>
    <p:sldId id="557" r:id="rId18"/>
    <p:sldId id="258" r:id="rId19"/>
    <p:sldId id="559" r:id="rId20"/>
    <p:sldId id="293" r:id="rId21"/>
    <p:sldId id="261" r:id="rId22"/>
    <p:sldId id="262" r:id="rId23"/>
    <p:sldId id="579" r:id="rId24"/>
    <p:sldId id="581" r:id="rId25"/>
    <p:sldId id="582" r:id="rId26"/>
    <p:sldId id="580" r:id="rId27"/>
    <p:sldId id="266" r:id="rId28"/>
    <p:sldId id="558" r:id="rId29"/>
    <p:sldId id="269" r:id="rId30"/>
    <p:sldId id="270" r:id="rId31"/>
    <p:sldId id="576" r:id="rId32"/>
    <p:sldId id="585" r:id="rId33"/>
    <p:sldId id="271" r:id="rId34"/>
    <p:sldId id="541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7BC333"/>
    <a:srgbClr val="FFCC00"/>
    <a:srgbClr val="88CE42"/>
    <a:srgbClr val="00FF00"/>
    <a:srgbClr val="B88C00"/>
    <a:srgbClr val="800000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4660"/>
  </p:normalViewPr>
  <p:slideViewPr>
    <p:cSldViewPr>
      <p:cViewPr varScale="1">
        <p:scale>
          <a:sx n="73" d="100"/>
          <a:sy n="73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58C-E08C-450E-A6EA-39745809AA2F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0E3D-509D-479E-A0BD-EA4C28717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47E63-BBF7-4BB8-B667-D4C9673EC05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47E63-BBF7-4BB8-B667-D4C9673EC05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12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47E63-BBF7-4BB8-B667-D4C9673EC05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0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D98B-94A6-4E4B-8E4F-ECAB81ED6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86214-EF36-4B17-99AC-1B4AD4EE4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ED30-6B1B-4DB5-AFEE-261D5BB4A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8BF06-FEF1-4633-B7C0-B741B929D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798ADC-519B-46C4-8D0C-6B688099F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38124-59B3-4660-B2C0-A07B66749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59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9090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6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172" y="1604399"/>
            <a:ext cx="4015600" cy="39772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285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3927" y="1604399"/>
            <a:ext cx="4015600" cy="39772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285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54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4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EECF-C883-4FE2-8520-8195F9E0B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0AA-0951-4348-B3B7-89726DF6B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6C74-3265-443A-9806-8285C09CF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496B-7DE7-4DB3-99C1-4F0F5F7A8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2844-A0CB-4C0F-88F8-8CA03E3D7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5A0DE-764D-4BCF-8121-D124D9DE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BDB7-66BF-4B83-AC0A-54A42F743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0CEB-E3DD-40AC-BEA7-D3E7D0777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68F6D-F2F7-4DF3-97A4-AA1CC979C2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Program%20Files/TurningPoint/2003/Questions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../../../Videos/bhe_lg.mpeg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24420530\Videos\MOJAVE\3C273.mpeg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hyperlink" Target="../../../../../Program%20Files/TurningPoint/2003/Ques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right gas cloud in space&#10;&#10;AI-generated content may be incorrect.">
            <a:extLst>
              <a:ext uri="{FF2B5EF4-FFF2-40B4-BE49-F238E27FC236}">
                <a16:creationId xmlns:a16="http://schemas.microsoft.com/office/drawing/2014/main" id="{80BBB4E6-FF99-84CA-D4FC-9058198B5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r="32720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3" name="Freeform: Shape 206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97600"/>
            <a:ext cx="3352800" cy="2732128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u="sng" dirty="0"/>
              <a:t>Gamma-Ray Emitting AGN:</a:t>
            </a:r>
            <a:br>
              <a:rPr lang="en-US" sz="4000" b="1" u="sng" dirty="0"/>
            </a:br>
            <a:r>
              <a:rPr lang="en-US" sz="3200" b="1" u="sng" dirty="0"/>
              <a:t>A H.E.S.S. Perspective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872922"/>
            <a:ext cx="2949980" cy="135939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i="1" dirty="0"/>
              <a:t>Markus </a:t>
            </a:r>
            <a:r>
              <a:rPr lang="en-US" sz="2000" i="1" dirty="0" err="1"/>
              <a:t>B</a:t>
            </a:r>
            <a:r>
              <a:rPr lang="en-US" sz="2000" i="1" dirty="0" err="1">
                <a:cs typeface="Arial" charset="0"/>
              </a:rPr>
              <a:t>öttcher</a:t>
            </a:r>
            <a:endParaRPr lang="en-US" sz="2000" i="1" dirty="0"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000" i="1" dirty="0">
                <a:cs typeface="Arial" charset="0"/>
              </a:rPr>
              <a:t>North-West University</a:t>
            </a:r>
          </a:p>
          <a:p>
            <a:pPr algn="l">
              <a:lnSpc>
                <a:spcPct val="90000"/>
              </a:lnSpc>
            </a:pPr>
            <a:r>
              <a:rPr lang="en-US" sz="2000" i="1" dirty="0">
                <a:cs typeface="Arial" charset="0"/>
              </a:rPr>
              <a:t>Potchefstroom</a:t>
            </a:r>
          </a:p>
          <a:p>
            <a:pPr algn="l">
              <a:lnSpc>
                <a:spcPct val="90000"/>
              </a:lnSpc>
            </a:pPr>
            <a:r>
              <a:rPr lang="en-US" sz="2000" i="1" dirty="0">
                <a:cs typeface="Arial" charset="0"/>
              </a:rPr>
              <a:t>South Africa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7B2EF7-463D-B5B3-3936-2466670D9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" y="34159"/>
            <a:ext cx="3073793" cy="1319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lagCount" hidden="1">
            <a:hlinkClick r:id="rId3" action="ppaction://hlinkfile"/>
            <a:extLst>
              <a:ext uri="{FF2B5EF4-FFF2-40B4-BE49-F238E27FC236}">
                <a16:creationId xmlns:a16="http://schemas.microsoft.com/office/drawing/2014/main" id="{F6572AD8-E843-6841-DCBD-42932336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3FBD7CE7-19D6-8097-0F21-7CC6D28F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76200"/>
            <a:ext cx="883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chemeClr val="accent2"/>
                </a:solidFill>
              </a:rPr>
              <a:t>Blazar Variability: </a:t>
            </a:r>
            <a:br>
              <a:rPr lang="en-US" altLang="en-US" sz="3600" u="sng" dirty="0">
                <a:solidFill>
                  <a:schemeClr val="accent2"/>
                </a:solidFill>
              </a:rPr>
            </a:br>
            <a:r>
              <a:rPr lang="en-US" altLang="en-US" sz="3600" u="sng" dirty="0">
                <a:solidFill>
                  <a:schemeClr val="accent2"/>
                </a:solidFill>
              </a:rPr>
              <a:t>PKS 2155-304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49CBA046-0D88-1A3D-F235-935A2B7C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64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0">
            <a:extLst>
              <a:ext uri="{FF2B5EF4-FFF2-40B4-BE49-F238E27FC236}">
                <a16:creationId xmlns:a16="http://schemas.microsoft.com/office/drawing/2014/main" id="{E9DD5AB4-2716-93F8-3F48-69FBDB4C3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 err="1"/>
              <a:t>Costamante</a:t>
            </a:r>
            <a:r>
              <a:rPr lang="en-US" altLang="en-US" sz="1800" dirty="0"/>
              <a:t> et al. 2008)</a:t>
            </a:r>
          </a:p>
        </p:txBody>
      </p:sp>
      <p:pic>
        <p:nvPicPr>
          <p:cNvPr id="15366" name="Picture 4">
            <a:extLst>
              <a:ext uri="{FF2B5EF4-FFF2-40B4-BE49-F238E27FC236}">
                <a16:creationId xmlns:a16="http://schemas.microsoft.com/office/drawing/2014/main" id="{C704B006-9A3E-C784-2555-749A0F41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5611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2">
            <a:extLst>
              <a:ext uri="{FF2B5EF4-FFF2-40B4-BE49-F238E27FC236}">
                <a16:creationId xmlns:a16="http://schemas.microsoft.com/office/drawing/2014/main" id="{F80457EE-1781-87CD-9227-8C176A72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VHE </a:t>
            </a:r>
            <a:r>
              <a:rPr lang="en-US" altLang="en-US" sz="180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>
                <a:solidFill>
                  <a:schemeClr val="accent2"/>
                </a:solidFill>
              </a:rPr>
              <a:t>-rays</a:t>
            </a:r>
          </a:p>
        </p:txBody>
      </p:sp>
      <p:sp>
        <p:nvSpPr>
          <p:cNvPr id="15368" name="TextBox 13">
            <a:extLst>
              <a:ext uri="{FF2B5EF4-FFF2-40B4-BE49-F238E27FC236}">
                <a16:creationId xmlns:a16="http://schemas.microsoft.com/office/drawing/2014/main" id="{A69F7E4B-284E-34C8-5AE5-C7C9C9A24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307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X-rays</a:t>
            </a:r>
          </a:p>
        </p:txBody>
      </p:sp>
      <p:sp>
        <p:nvSpPr>
          <p:cNvPr id="15369" name="TextBox 14">
            <a:extLst>
              <a:ext uri="{FF2B5EF4-FFF2-40B4-BE49-F238E27FC236}">
                <a16:creationId xmlns:a16="http://schemas.microsoft.com/office/drawing/2014/main" id="{1A34DC0C-3812-1233-9CBF-7AE6EBF3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00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Optica</a:t>
            </a:r>
            <a:r>
              <a:rPr lang="en-US" altLang="en-US" sz="1800"/>
              <a:t>l</a:t>
            </a:r>
          </a:p>
        </p:txBody>
      </p:sp>
      <p:sp>
        <p:nvSpPr>
          <p:cNvPr id="15370" name="TextBox 15">
            <a:extLst>
              <a:ext uri="{FF2B5EF4-FFF2-40B4-BE49-F238E27FC236}">
                <a16:creationId xmlns:a16="http://schemas.microsoft.com/office/drawing/2014/main" id="{F86E8051-F0A3-2E64-1830-9750CC20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752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VHE </a:t>
            </a: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>
                <a:solidFill>
                  <a:srgbClr val="FF0000"/>
                </a:solidFill>
              </a:rPr>
              <a:t>-rays</a:t>
            </a:r>
          </a:p>
        </p:txBody>
      </p:sp>
      <p:sp>
        <p:nvSpPr>
          <p:cNvPr id="15371" name="TextBox 16">
            <a:extLst>
              <a:ext uri="{FF2B5EF4-FFF2-40B4-BE49-F238E27FC236}">
                <a16:creationId xmlns:a16="http://schemas.microsoft.com/office/drawing/2014/main" id="{0A86F8C1-1BA5-DD92-74F3-2B719730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7244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(Aharonian et al. 2007)</a:t>
            </a:r>
          </a:p>
        </p:txBody>
      </p:sp>
      <p:sp>
        <p:nvSpPr>
          <p:cNvPr id="15372" name="TextBox 17">
            <a:extLst>
              <a:ext uri="{FF2B5EF4-FFF2-40B4-BE49-F238E27FC236}">
                <a16:creationId xmlns:a16="http://schemas.microsoft.com/office/drawing/2014/main" id="{30576731-0938-5CA2-771B-B7D29BD7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5689938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Short variability time scale combined with large apparent luminosity</a:t>
            </a:r>
          </a:p>
          <a:p>
            <a:pPr marL="342900" indent="-342900" algn="ctr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2000" dirty="0">
                <a:solidFill>
                  <a:schemeClr val="accent2"/>
                </a:solidFill>
              </a:rPr>
              <a:t>Relativistic beaming / Doppler boosting</a:t>
            </a:r>
          </a:p>
          <a:p>
            <a:pPr marL="342900" indent="-342900" algn="ctr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2000" dirty="0">
                <a:solidFill>
                  <a:schemeClr val="accent2"/>
                </a:solidFill>
              </a:rPr>
              <a:t>Emission from  the jet directed towards us.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 err="1">
                <a:solidFill>
                  <a:srgbClr val="FFFF00"/>
                </a:solidFill>
              </a:rPr>
              <a:t>Leptonic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Blazar</a:t>
            </a:r>
            <a:r>
              <a:rPr lang="en-US" u="sng" dirty="0">
                <a:solidFill>
                  <a:srgbClr val="FFFF00"/>
                </a:solidFill>
              </a:rPr>
              <a:t> Model</a:t>
            </a:r>
          </a:p>
        </p:txBody>
      </p:sp>
      <p:pic>
        <p:nvPicPr>
          <p:cNvPr id="128003" name="Picture 3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1752600"/>
            <a:ext cx="4435475" cy="4900613"/>
          </a:xfrm>
          <a:noFill/>
          <a:ln/>
        </p:spPr>
      </p:pic>
      <p:sp>
        <p:nvSpPr>
          <p:cNvPr id="57" name="Rectangle 56"/>
          <p:cNvSpPr/>
          <p:nvPr/>
        </p:nvSpPr>
        <p:spPr>
          <a:xfrm>
            <a:off x="2133600" y="5867400"/>
            <a:ext cx="16764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362200" y="11430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Relativistic jet outflow with 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>
                <a:solidFill>
                  <a:srgbClr val="FFFF00"/>
                </a:solidFill>
                <a:cs typeface="Arial" charset="0"/>
              </a:rPr>
              <a:t>≈ 10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20675" y="838200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Injection, acceleration of ultrarelativistic electrons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H="1" flipV="1">
            <a:off x="1981200" y="3200400"/>
            <a:ext cx="2438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V="1">
            <a:off x="625475" y="20574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625475" y="33528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V="1">
            <a:off x="930275" y="243840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930275" y="2438400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1768475" y="30480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 rot="16200000">
            <a:off x="-182562" y="23923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Q</a:t>
            </a:r>
            <a:r>
              <a:rPr lang="en-US" sz="2000" baseline="-25000">
                <a:solidFill>
                  <a:srgbClr val="FFFF00"/>
                </a:solidFill>
              </a:rPr>
              <a:t>e</a:t>
            </a:r>
            <a:r>
              <a:rPr lang="en-US" sz="2000">
                <a:solidFill>
                  <a:srgbClr val="FFFF00"/>
                </a:solidFill>
              </a:rPr>
              <a:t> (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1981200" y="3276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V="1">
            <a:off x="4343400" y="1295400"/>
            <a:ext cx="297180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7010400" y="685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Synchrotron emission</a:t>
            </a:r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 flipV="1">
            <a:off x="7391400" y="14319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8" name="Line 18"/>
          <p:cNvSpPr>
            <a:spLocks noChangeShapeType="1"/>
          </p:cNvSpPr>
          <p:nvPr/>
        </p:nvSpPr>
        <p:spPr bwMode="auto">
          <a:xfrm>
            <a:off x="7391400" y="27273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 rot="16200000">
            <a:off x="6735763" y="17827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8458200" y="26511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21" name="Freeform 21"/>
          <p:cNvSpPr>
            <a:spLocks/>
          </p:cNvSpPr>
          <p:nvPr/>
        </p:nvSpPr>
        <p:spPr bwMode="auto">
          <a:xfrm>
            <a:off x="7378700" y="1965325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2" name="Freeform 22"/>
          <p:cNvSpPr>
            <a:spLocks/>
          </p:cNvSpPr>
          <p:nvPr/>
        </p:nvSpPr>
        <p:spPr bwMode="auto">
          <a:xfrm>
            <a:off x="8153400" y="1889125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7162800" y="32607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Compton emission</a:t>
            </a:r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4343400" y="3429000"/>
            <a:ext cx="28194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 flipV="1">
            <a:off x="7407275" y="36576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7407275" y="49530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 rot="16200000">
            <a:off x="6751638" y="41449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8474075" y="4876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29" name="Freeform 29"/>
          <p:cNvSpPr>
            <a:spLocks/>
          </p:cNvSpPr>
          <p:nvPr/>
        </p:nvSpPr>
        <p:spPr bwMode="auto">
          <a:xfrm>
            <a:off x="7394575" y="4191000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30" name="Freeform 30"/>
          <p:cNvSpPr>
            <a:spLocks/>
          </p:cNvSpPr>
          <p:nvPr/>
        </p:nvSpPr>
        <p:spPr bwMode="auto">
          <a:xfrm>
            <a:off x="8169275" y="4114800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1539875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8032" name="Text Box 32"/>
          <p:cNvSpPr txBox="1">
            <a:spLocks noChangeArrowheads="1"/>
          </p:cNvSpPr>
          <p:nvPr/>
        </p:nvSpPr>
        <p:spPr bwMode="auto">
          <a:xfrm>
            <a:off x="777875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auto">
          <a:xfrm>
            <a:off x="1235075" y="228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128034" name="Text Box 34"/>
          <p:cNvSpPr txBox="1">
            <a:spLocks noChangeArrowheads="1"/>
          </p:cNvSpPr>
          <p:nvPr/>
        </p:nvSpPr>
        <p:spPr bwMode="auto">
          <a:xfrm>
            <a:off x="0" y="38862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Radiative cooling </a:t>
            </a:r>
            <a:r>
              <a:rPr lang="en-US" sz="2000">
                <a:solidFill>
                  <a:srgbClr val="FFFF00"/>
                </a:solidFill>
                <a:cs typeface="Arial" charset="0"/>
              </a:rPr>
              <a:t>↔ escape =&gt;</a:t>
            </a:r>
          </a:p>
        </p:txBody>
      </p:sp>
      <p:sp>
        <p:nvSpPr>
          <p:cNvPr id="128037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28038" name="Rectangle 38"/>
          <p:cNvSpPr>
            <a:spLocks noChangeArrowheads="1"/>
          </p:cNvSpPr>
          <p:nvPr/>
        </p:nvSpPr>
        <p:spPr bwMode="auto">
          <a:xfrm>
            <a:off x="3886200" y="5257800"/>
            <a:ext cx="5181600" cy="1524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39" name="Text Box 39"/>
          <p:cNvSpPr txBox="1">
            <a:spLocks noChangeArrowheads="1"/>
          </p:cNvSpPr>
          <p:nvPr/>
        </p:nvSpPr>
        <p:spPr bwMode="auto">
          <a:xfrm>
            <a:off x="3810000" y="5257800"/>
            <a:ext cx="541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Seed photons: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Synchrotron (within same region [SSC] or external sources, e.g., accretion disk, BLR, dust torus (EC = External Compton)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8040" name="Line 40"/>
          <p:cNvSpPr>
            <a:spLocks noChangeShapeType="1"/>
          </p:cNvSpPr>
          <p:nvPr/>
        </p:nvSpPr>
        <p:spPr bwMode="auto">
          <a:xfrm flipV="1">
            <a:off x="473075" y="46482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1" name="Line 41"/>
          <p:cNvSpPr>
            <a:spLocks noChangeShapeType="1"/>
          </p:cNvSpPr>
          <p:nvPr/>
        </p:nvSpPr>
        <p:spPr bwMode="auto">
          <a:xfrm>
            <a:off x="473075" y="59436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2" name="Line 42"/>
          <p:cNvSpPr>
            <a:spLocks noChangeShapeType="1"/>
          </p:cNvSpPr>
          <p:nvPr/>
        </p:nvSpPr>
        <p:spPr bwMode="auto">
          <a:xfrm flipV="1">
            <a:off x="609600" y="5105400"/>
            <a:ext cx="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3" name="Line 43"/>
          <p:cNvSpPr>
            <a:spLocks noChangeShapeType="1"/>
          </p:cNvSpPr>
          <p:nvPr/>
        </p:nvSpPr>
        <p:spPr bwMode="auto">
          <a:xfrm>
            <a:off x="1066800" y="5257800"/>
            <a:ext cx="533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4" name="Line 44"/>
          <p:cNvSpPr>
            <a:spLocks noChangeShapeType="1"/>
          </p:cNvSpPr>
          <p:nvPr/>
        </p:nvSpPr>
        <p:spPr bwMode="auto">
          <a:xfrm>
            <a:off x="1616075" y="56388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5" name="Text Box 45"/>
          <p:cNvSpPr txBox="1">
            <a:spLocks noChangeArrowheads="1"/>
          </p:cNvSpPr>
          <p:nvPr/>
        </p:nvSpPr>
        <p:spPr bwMode="auto">
          <a:xfrm rot="16200000">
            <a:off x="-334962" y="49831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Q</a:t>
            </a:r>
            <a:r>
              <a:rPr lang="en-US" sz="2000" baseline="-25000">
                <a:solidFill>
                  <a:srgbClr val="FFFF00"/>
                </a:solidFill>
              </a:rPr>
              <a:t>e</a:t>
            </a:r>
            <a:r>
              <a:rPr lang="en-US" sz="2000">
                <a:solidFill>
                  <a:srgbClr val="FFFF00"/>
                </a:solidFill>
              </a:rPr>
              <a:t> (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28046" name="Text Box 46"/>
          <p:cNvSpPr txBox="1">
            <a:spLocks noChangeArrowheads="1"/>
          </p:cNvSpPr>
          <p:nvPr/>
        </p:nvSpPr>
        <p:spPr bwMode="auto">
          <a:xfrm>
            <a:off x="1828800" y="5867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47" name="Text Box 47"/>
          <p:cNvSpPr txBox="1">
            <a:spLocks noChangeArrowheads="1"/>
          </p:cNvSpPr>
          <p:nvPr/>
        </p:nvSpPr>
        <p:spPr bwMode="auto">
          <a:xfrm>
            <a:off x="1387475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FF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4572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FF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8049" name="Text Box 49"/>
          <p:cNvSpPr txBox="1">
            <a:spLocks noChangeArrowheads="1"/>
          </p:cNvSpPr>
          <p:nvPr/>
        </p:nvSpPr>
        <p:spPr bwMode="auto">
          <a:xfrm>
            <a:off x="1295400" y="5029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>
                <a:solidFill>
                  <a:srgbClr val="FFFF00"/>
                </a:solidFill>
              </a:rPr>
              <a:t>-(q+1)</a:t>
            </a:r>
          </a:p>
        </p:txBody>
      </p:sp>
      <p:sp>
        <p:nvSpPr>
          <p:cNvPr id="128050" name="Text Box 50"/>
          <p:cNvSpPr txBox="1">
            <a:spLocks noChangeArrowheads="1"/>
          </p:cNvSpPr>
          <p:nvPr/>
        </p:nvSpPr>
        <p:spPr bwMode="auto">
          <a:xfrm>
            <a:off x="8382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-250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8051" name="Line 51"/>
          <p:cNvSpPr>
            <a:spLocks noChangeShapeType="1"/>
          </p:cNvSpPr>
          <p:nvPr/>
        </p:nvSpPr>
        <p:spPr bwMode="auto">
          <a:xfrm>
            <a:off x="609600" y="5105400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52" name="Text Box 52"/>
          <p:cNvSpPr txBox="1">
            <a:spLocks noChangeArrowheads="1"/>
          </p:cNvSpPr>
          <p:nvPr/>
        </p:nvSpPr>
        <p:spPr bwMode="auto">
          <a:xfrm>
            <a:off x="609600" y="4648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 dirty="0">
                <a:solidFill>
                  <a:srgbClr val="FFFF00"/>
                </a:solidFill>
              </a:rPr>
              <a:t>-q</a:t>
            </a:r>
            <a:r>
              <a:rPr lang="en-US" sz="2400" dirty="0">
                <a:solidFill>
                  <a:srgbClr val="FFFF00"/>
                </a:solidFill>
              </a:rPr>
              <a:t> or </a:t>
            </a:r>
            <a:r>
              <a:rPr lang="en-US" sz="2400" dirty="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30000" dirty="0">
                <a:solidFill>
                  <a:srgbClr val="00FF00"/>
                </a:solidFill>
              </a:rPr>
              <a:t>-2</a:t>
            </a:r>
          </a:p>
        </p:txBody>
      </p:sp>
      <p:sp>
        <p:nvSpPr>
          <p:cNvPr id="128053" name="Line 53"/>
          <p:cNvSpPr>
            <a:spLocks noChangeShapeType="1"/>
          </p:cNvSpPr>
          <p:nvPr/>
        </p:nvSpPr>
        <p:spPr bwMode="auto">
          <a:xfrm flipH="1">
            <a:off x="2362200" y="1828800"/>
            <a:ext cx="4648200" cy="2438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54" name="Line 54"/>
          <p:cNvSpPr>
            <a:spLocks noChangeShapeType="1"/>
          </p:cNvSpPr>
          <p:nvPr/>
        </p:nvSpPr>
        <p:spPr bwMode="auto">
          <a:xfrm flipH="1">
            <a:off x="2438400" y="4038600"/>
            <a:ext cx="47244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55" name="Text Box 55"/>
          <p:cNvSpPr txBox="1">
            <a:spLocks noChangeArrowheads="1"/>
          </p:cNvSpPr>
          <p:nvPr/>
        </p:nvSpPr>
        <p:spPr bwMode="auto">
          <a:xfrm>
            <a:off x="14478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00FF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8056" name="Text Box 56"/>
          <p:cNvSpPr txBox="1">
            <a:spLocks noChangeArrowheads="1"/>
          </p:cNvSpPr>
          <p:nvPr/>
        </p:nvSpPr>
        <p:spPr bwMode="auto">
          <a:xfrm>
            <a:off x="517525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-25000" dirty="0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128057" name="Text Box 57"/>
          <p:cNvSpPr txBox="1">
            <a:spLocks noChangeArrowheads="1"/>
          </p:cNvSpPr>
          <p:nvPr/>
        </p:nvSpPr>
        <p:spPr bwMode="auto">
          <a:xfrm>
            <a:off x="898525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33600" y="59215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000" baseline="-25000" dirty="0">
                <a:solidFill>
                  <a:srgbClr val="002060"/>
                </a:solidFill>
              </a:rPr>
              <a:t>b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sz="2000" baseline="-25000" dirty="0">
                <a:solidFill>
                  <a:srgbClr val="002060"/>
                </a:solidFill>
              </a:rPr>
              <a:t>cool</a:t>
            </a:r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000" baseline="-25000" dirty="0">
                <a:solidFill>
                  <a:srgbClr val="002060"/>
                </a:solidFill>
              </a:rPr>
              <a:t>b</a:t>
            </a:r>
            <a:r>
              <a:rPr lang="en-US" sz="2000" dirty="0">
                <a:solidFill>
                  <a:srgbClr val="002060"/>
                </a:solidFill>
              </a:rPr>
              <a:t>) = </a:t>
            </a:r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sz="2000" baseline="-25000" dirty="0">
                <a:solidFill>
                  <a:srgbClr val="002060"/>
                </a:solidFill>
              </a:rPr>
              <a:t>esc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3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2" dur="500"/>
                                        <p:tgtEl>
                                          <p:spTgt spid="1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5" dur="500"/>
                                        <p:tgtEl>
                                          <p:spTgt spid="1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28006" grpId="0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  <p:bldP spid="128013" grpId="0"/>
      <p:bldP spid="128014" grpId="0"/>
      <p:bldP spid="128015" grpId="0" animBg="1"/>
      <p:bldP spid="128016" grpId="0"/>
      <p:bldP spid="128017" grpId="0" animBg="1"/>
      <p:bldP spid="128018" grpId="0" animBg="1"/>
      <p:bldP spid="128019" grpId="0"/>
      <p:bldP spid="128020" grpId="0"/>
      <p:bldP spid="128021" grpId="0" animBg="1"/>
      <p:bldP spid="128022" grpId="0" animBg="1"/>
      <p:bldP spid="128023" grpId="0"/>
      <p:bldP spid="128024" grpId="0" animBg="1"/>
      <p:bldP spid="128025" grpId="0" animBg="1"/>
      <p:bldP spid="128026" grpId="0" animBg="1"/>
      <p:bldP spid="128027" grpId="0"/>
      <p:bldP spid="128028" grpId="0"/>
      <p:bldP spid="128029" grpId="0" animBg="1"/>
      <p:bldP spid="128030" grpId="0" animBg="1"/>
      <p:bldP spid="128031" grpId="0"/>
      <p:bldP spid="128032" grpId="0"/>
      <p:bldP spid="128033" grpId="0"/>
      <p:bldP spid="128034" grpId="0"/>
      <p:bldP spid="128038" grpId="0" animBg="1"/>
      <p:bldP spid="128039" grpId="0"/>
      <p:bldP spid="128040" grpId="0" animBg="1"/>
      <p:bldP spid="128041" grpId="0" animBg="1"/>
      <p:bldP spid="128042" grpId="0" animBg="1"/>
      <p:bldP spid="128043" grpId="0" animBg="1"/>
      <p:bldP spid="128044" grpId="0" animBg="1"/>
      <p:bldP spid="128045" grpId="0"/>
      <p:bldP spid="128046" grpId="0"/>
      <p:bldP spid="128047" grpId="0"/>
      <p:bldP spid="128048" grpId="0"/>
      <p:bldP spid="128049" grpId="0"/>
      <p:bldP spid="128050" grpId="0"/>
      <p:bldP spid="128051" grpId="0" animBg="1"/>
      <p:bldP spid="128052" grpId="0"/>
      <p:bldP spid="128053" grpId="0" animBg="1"/>
      <p:bldP spid="128054" grpId="0" animBg="1"/>
      <p:bldP spid="128055" grpId="0"/>
      <p:bldP spid="128056" grpId="0"/>
      <p:bldP spid="128057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162800" cy="914400"/>
          </a:xfrm>
        </p:spPr>
        <p:txBody>
          <a:bodyPr/>
          <a:lstStyle/>
          <a:p>
            <a:r>
              <a:rPr lang="en-US" u="sng" dirty="0" err="1">
                <a:solidFill>
                  <a:srgbClr val="FFFF00"/>
                </a:solidFill>
              </a:rPr>
              <a:t>Hadronic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Blazar</a:t>
            </a:r>
            <a:r>
              <a:rPr lang="en-US" u="sng" dirty="0">
                <a:solidFill>
                  <a:srgbClr val="FFFF00"/>
                </a:solidFill>
              </a:rPr>
              <a:t> Models</a:t>
            </a:r>
          </a:p>
        </p:txBody>
      </p:sp>
      <p:pic>
        <p:nvPicPr>
          <p:cNvPr id="129027" name="Picture 3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22525" y="1728788"/>
            <a:ext cx="4435475" cy="4900612"/>
          </a:xfrm>
          <a:noFill/>
          <a:ln/>
        </p:spPr>
      </p:pic>
      <p:sp>
        <p:nvSpPr>
          <p:cNvPr id="129028" name="Line 4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90800" y="91440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Relativistic jet outflow with </a:t>
            </a:r>
            <a:r>
              <a:rPr lang="en-US" sz="2000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≈ 10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-152400" y="807184"/>
            <a:ext cx="259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Injection, acceleration of </a:t>
            </a:r>
            <a:r>
              <a:rPr lang="en-US" sz="2000" dirty="0" err="1">
                <a:solidFill>
                  <a:srgbClr val="FFFF00"/>
                </a:solidFill>
              </a:rPr>
              <a:t>ultrarelativistic</a:t>
            </a:r>
            <a:r>
              <a:rPr lang="en-US" sz="2000" dirty="0">
                <a:solidFill>
                  <a:srgbClr val="FFFF00"/>
                </a:solidFill>
              </a:rPr>
              <a:t> electrons </a:t>
            </a:r>
            <a:r>
              <a:rPr lang="en-US" sz="2000" dirty="0">
                <a:solidFill>
                  <a:srgbClr val="FF3300"/>
                </a:solidFill>
              </a:rPr>
              <a:t>and protons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H="1" flipV="1">
            <a:off x="1828800" y="2286000"/>
            <a:ext cx="25908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V="1">
            <a:off x="549275" y="24384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549275" y="37338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V="1">
            <a:off x="854075" y="281940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854075" y="2819400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1692275" y="34290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 rot="16200000">
            <a:off x="-342900" y="2825750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Q</a:t>
            </a:r>
            <a:r>
              <a:rPr lang="en-US" sz="2000" baseline="-25000">
                <a:solidFill>
                  <a:srgbClr val="FFFF00"/>
                </a:solidFill>
              </a:rPr>
              <a:t>e,p</a:t>
            </a:r>
            <a:r>
              <a:rPr lang="en-US" sz="2000">
                <a:solidFill>
                  <a:srgbClr val="FFFF00"/>
                </a:solidFill>
              </a:rPr>
              <a:t> (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1905000" y="3657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 flipH="1">
            <a:off x="2209800" y="3429000"/>
            <a:ext cx="21336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33400" y="4479925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Synchrotron emission of primary e</a:t>
            </a:r>
            <a:r>
              <a:rPr lang="en-US" sz="2000" baseline="3000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V="1">
            <a:off x="685800" y="51657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685800" y="64611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 rot="16200000">
            <a:off x="30163" y="55165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1752600" y="63849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9045" name="Freeform 21"/>
          <p:cNvSpPr>
            <a:spLocks/>
          </p:cNvSpPr>
          <p:nvPr/>
        </p:nvSpPr>
        <p:spPr bwMode="auto">
          <a:xfrm>
            <a:off x="673100" y="5699125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6" name="Freeform 22"/>
          <p:cNvSpPr>
            <a:spLocks/>
          </p:cNvSpPr>
          <p:nvPr/>
        </p:nvSpPr>
        <p:spPr bwMode="auto">
          <a:xfrm>
            <a:off x="1447800" y="5622925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6553200" y="7620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</a:rPr>
              <a:t>Proton-induced radiation mechanisms:</a:t>
            </a:r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 flipV="1">
            <a:off x="4343400" y="1447800"/>
            <a:ext cx="2590800" cy="2057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 flipV="1">
            <a:off x="7315200" y="13716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7315200" y="26670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 rot="16200000">
            <a:off x="6659563" y="18589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83820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9053" name="Freeform 29"/>
          <p:cNvSpPr>
            <a:spLocks/>
          </p:cNvSpPr>
          <p:nvPr/>
        </p:nvSpPr>
        <p:spPr bwMode="auto">
          <a:xfrm>
            <a:off x="7302500" y="1905000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4" name="Freeform 30"/>
          <p:cNvSpPr>
            <a:spLocks/>
          </p:cNvSpPr>
          <p:nvPr/>
        </p:nvSpPr>
        <p:spPr bwMode="auto">
          <a:xfrm>
            <a:off x="8077200" y="1828800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1463675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701675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1158875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129059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6172200" y="2971800"/>
            <a:ext cx="2819400" cy="3810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6781800" y="30321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Proton synchrotron</a:t>
            </a:r>
          </a:p>
        </p:txBody>
      </p: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7086600" y="3794125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p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p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0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0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g</a:t>
            </a:r>
          </a:p>
        </p:txBody>
      </p:sp>
      <p:sp>
        <p:nvSpPr>
          <p:cNvPr id="129063" name="Text Box 39"/>
          <p:cNvSpPr txBox="1">
            <a:spLocks noChangeArrowheads="1"/>
          </p:cNvSpPr>
          <p:nvPr/>
        </p:nvSpPr>
        <p:spPr bwMode="auto">
          <a:xfrm>
            <a:off x="5943600" y="4556125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p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n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;  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sz="2000" baseline="-25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+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e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e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sz="2000" baseline="-25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>
            <a:off x="7924800" y="5089525"/>
            <a:ext cx="2286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6705600" y="54705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cs typeface="Arial" charset="0"/>
              </a:rPr>
              <a:t>→ secondary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-, e-synchrotron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6781800" y="6248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Cascades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 animBg="1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7" grpId="0"/>
      <p:bldP spid="129038" grpId="0"/>
      <p:bldP spid="129039" grpId="0" animBg="1"/>
      <p:bldP spid="129040" grpId="0"/>
      <p:bldP spid="129041" grpId="0" animBg="1"/>
      <p:bldP spid="129042" grpId="0" animBg="1"/>
      <p:bldP spid="129043" grpId="0"/>
      <p:bldP spid="129044" grpId="0"/>
      <p:bldP spid="129045" grpId="0" animBg="1"/>
      <p:bldP spid="129046" grpId="0" animBg="1"/>
      <p:bldP spid="129047" grpId="0"/>
      <p:bldP spid="129048" grpId="0" animBg="1"/>
      <p:bldP spid="129049" grpId="0" animBg="1"/>
      <p:bldP spid="129050" grpId="0" animBg="1"/>
      <p:bldP spid="129051" grpId="0"/>
      <p:bldP spid="129052" grpId="0"/>
      <p:bldP spid="129053" grpId="0" animBg="1"/>
      <p:bldP spid="129054" grpId="0" animBg="1"/>
      <p:bldP spid="129055" grpId="0"/>
      <p:bldP spid="129056" grpId="0"/>
      <p:bldP spid="129057" grpId="0"/>
      <p:bldP spid="129060" grpId="0" animBg="1"/>
      <p:bldP spid="129061" grpId="0"/>
      <p:bldP spid="129062" grpId="0"/>
      <p:bldP spid="129063" grpId="0"/>
      <p:bldP spid="129064" grpId="0" animBg="1"/>
      <p:bldP spid="129065" grpId="0"/>
      <p:bldP spid="1290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1219200"/>
            <a:ext cx="7353300" cy="568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4000" u="sng" dirty="0" err="1">
                <a:solidFill>
                  <a:schemeClr val="accent2"/>
                </a:solidFill>
              </a:rPr>
              <a:t>Lepto-Hadronic</a:t>
            </a:r>
            <a:r>
              <a:rPr lang="en-US" sz="4000" u="sng" dirty="0">
                <a:solidFill>
                  <a:schemeClr val="accent2"/>
                </a:solidFill>
              </a:rPr>
              <a:t> Model Fits </a:t>
            </a:r>
            <a:br>
              <a:rPr lang="en-US" sz="4000" u="sng" dirty="0">
                <a:solidFill>
                  <a:schemeClr val="accent2"/>
                </a:solidFill>
              </a:rPr>
            </a:br>
            <a:r>
              <a:rPr lang="en-US" sz="4000" u="sng" dirty="0">
                <a:solidFill>
                  <a:schemeClr val="accent2"/>
                </a:solidFill>
              </a:rPr>
              <a:t>to </a:t>
            </a:r>
            <a:r>
              <a:rPr lang="en-US" sz="4000" u="sng" dirty="0" err="1">
                <a:solidFill>
                  <a:schemeClr val="accent2"/>
                </a:solidFill>
              </a:rPr>
              <a:t>Blazar</a:t>
            </a:r>
            <a:r>
              <a:rPr lang="en-US" sz="4000" u="sng" dirty="0">
                <a:solidFill>
                  <a:schemeClr val="accent2"/>
                </a:solidFill>
              </a:rPr>
              <a:t> SEDs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217604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= </a:t>
            </a:r>
            <a:r>
              <a:rPr lang="en-US" dirty="0" err="1">
                <a:solidFill>
                  <a:srgbClr val="FF0000"/>
                </a:solidFill>
              </a:rPr>
              <a:t>leptonic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FF00"/>
                </a:solidFill>
              </a:rPr>
              <a:t>Green = </a:t>
            </a:r>
            <a:r>
              <a:rPr lang="en-US" dirty="0" err="1">
                <a:solidFill>
                  <a:srgbClr val="00FF00"/>
                </a:solidFill>
              </a:rPr>
              <a:t>lepto-hadronic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8505" y="14594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(HBL)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95400" y="2209800"/>
            <a:ext cx="4876800" cy="2286000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0" y="2362200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In many cases, leptonic and hadronic models can produce equally good fits to the SEDs.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700837" y="2662237"/>
            <a:ext cx="2362200" cy="2747963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1800" y="2752292"/>
            <a:ext cx="22145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u="sng" dirty="0"/>
              <a:t>Possible Diagnostics to distinguish: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 Neutrinos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Variability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Polarization</a:t>
            </a:r>
          </a:p>
        </p:txBody>
      </p:sp>
    </p:spTree>
    <p:extLst>
      <p:ext uri="{BB962C8B-B14F-4D97-AF65-F5344CB8AC3E}">
        <p14:creationId xmlns:p14="http://schemas.microsoft.com/office/powerpoint/2010/main" val="8040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FBEA-1391-25BF-3487-061AFAC4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r>
              <a:rPr lang="en-ZA" u="sng" dirty="0">
                <a:solidFill>
                  <a:srgbClr val="002060"/>
                </a:solidFill>
              </a:rPr>
              <a:t>Recent highlights:</a:t>
            </a:r>
            <a:br>
              <a:rPr lang="en-ZA" u="sng" dirty="0">
                <a:solidFill>
                  <a:srgbClr val="002060"/>
                </a:solidFill>
              </a:rPr>
            </a:br>
            <a:r>
              <a:rPr lang="en-ZA" u="sng" dirty="0">
                <a:solidFill>
                  <a:srgbClr val="002060"/>
                </a:solidFill>
              </a:rPr>
              <a:t>PKS 1510-089 in 2021 - 2022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0C8F-F15E-D9BF-2D36-C49B9FCD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229600" cy="4876800"/>
          </a:xfrm>
        </p:spPr>
        <p:txBody>
          <a:bodyPr/>
          <a:lstStyle/>
          <a:p>
            <a:r>
              <a:rPr lang="en-ZA" sz="2400" dirty="0"/>
              <a:t>One of only a handful of VHE-detected FSRQs (z = 0.36)</a:t>
            </a:r>
          </a:p>
          <a:p>
            <a:r>
              <a:rPr lang="en-ZA" sz="2400" dirty="0"/>
              <a:t>Regularly monitored by H.E.S.S.</a:t>
            </a:r>
          </a:p>
          <a:p>
            <a:r>
              <a:rPr lang="en-ZA" sz="2400" dirty="0"/>
              <a:t>Since 2021, coordinated with </a:t>
            </a:r>
          </a:p>
          <a:p>
            <a:pPr marL="0" indent="0">
              <a:buNone/>
            </a:pPr>
            <a:r>
              <a:rPr lang="en-ZA" sz="2400" dirty="0"/>
              <a:t>    SALT </a:t>
            </a:r>
            <a:r>
              <a:rPr lang="en-ZA" sz="2400" dirty="0" err="1"/>
              <a:t>spectropolarimetry</a:t>
            </a:r>
            <a:r>
              <a:rPr lang="en-ZA" sz="2400" dirty="0"/>
              <a:t> </a:t>
            </a:r>
          </a:p>
          <a:p>
            <a:pPr marL="0" indent="0">
              <a:buNone/>
            </a:pPr>
            <a:r>
              <a:rPr lang="en-ZA" sz="2400" dirty="0"/>
              <a:t>    observations</a:t>
            </a:r>
          </a:p>
          <a:p>
            <a:r>
              <a:rPr lang="en-ZA" sz="2400" dirty="0"/>
              <a:t>In July 2021: Abrupt transition</a:t>
            </a:r>
          </a:p>
          <a:p>
            <a:pPr marL="0" indent="0">
              <a:buNone/>
            </a:pPr>
            <a:r>
              <a:rPr lang="en-ZA" sz="2400" dirty="0"/>
              <a:t>    from very active </a:t>
            </a:r>
            <a:r>
              <a:rPr lang="en-ZA" sz="2400" dirty="0">
                <a:latin typeface="Symbol" panose="05050102010706020507" pitchFamily="18" charset="2"/>
              </a:rPr>
              <a:t>g</a:t>
            </a:r>
            <a:r>
              <a:rPr lang="en-ZA" sz="2400" dirty="0"/>
              <a:t>-ray and</a:t>
            </a:r>
          </a:p>
          <a:p>
            <a:pPr marL="0" indent="0">
              <a:buNone/>
            </a:pPr>
            <a:r>
              <a:rPr lang="en-ZA" sz="2400" dirty="0"/>
              <a:t>    optical state to quiescence</a:t>
            </a:r>
          </a:p>
          <a:p>
            <a:pPr marL="0" indent="0">
              <a:buNone/>
            </a:pPr>
            <a:r>
              <a:rPr lang="en-ZA" sz="2400" dirty="0"/>
              <a:t>    in Fermi-LAT and optical</a:t>
            </a:r>
          </a:p>
          <a:p>
            <a:pPr marL="0" indent="0">
              <a:buNone/>
            </a:pPr>
            <a:r>
              <a:rPr lang="en-ZA" sz="2400" dirty="0"/>
              <a:t>    while X-ray and VHE </a:t>
            </a:r>
            <a:r>
              <a:rPr lang="en-ZA" sz="2400" dirty="0">
                <a:latin typeface="Symbol" panose="05050102010706020507" pitchFamily="18" charset="2"/>
              </a:rPr>
              <a:t>g</a:t>
            </a:r>
            <a:r>
              <a:rPr lang="en-ZA" sz="2400" dirty="0"/>
              <a:t>-ray </a:t>
            </a:r>
          </a:p>
          <a:p>
            <a:pPr marL="0" indent="0">
              <a:buNone/>
            </a:pPr>
            <a:r>
              <a:rPr lang="en-ZA" sz="2400" dirty="0"/>
              <a:t>    fluxes stayed almost constant. 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3C50A-92A4-22BD-8D31-69A1C60B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30" y="2270927"/>
            <a:ext cx="4572000" cy="4608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7779A-C5AC-A93F-96AB-5EA0B8240FFD}"/>
              </a:ext>
            </a:extLst>
          </p:cNvPr>
          <p:cNvSpPr txBox="1"/>
          <p:nvPr/>
        </p:nvSpPr>
        <p:spPr>
          <a:xfrm>
            <a:off x="243840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(Aharonian et al.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724D9-9E79-9FBE-5647-497E74D86BA0}"/>
              </a:ext>
            </a:extLst>
          </p:cNvPr>
          <p:cNvSpPr txBox="1"/>
          <p:nvPr/>
        </p:nvSpPr>
        <p:spPr>
          <a:xfrm>
            <a:off x="6390290" y="37649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Swift-XRT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D763D-282F-5FC7-FB1C-1CEA7C147A68}"/>
              </a:ext>
            </a:extLst>
          </p:cNvPr>
          <p:cNvSpPr txBox="1"/>
          <p:nvPr/>
        </p:nvSpPr>
        <p:spPr>
          <a:xfrm>
            <a:off x="6865882" y="31080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Fermi-LAT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62F6D-0F97-BBD8-4A01-F40CA21C9CD8}"/>
              </a:ext>
            </a:extLst>
          </p:cNvPr>
          <p:cNvSpPr txBox="1"/>
          <p:nvPr/>
        </p:nvSpPr>
        <p:spPr>
          <a:xfrm>
            <a:off x="64770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H.E.S.S.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48AB5-0963-528F-DCCE-56179483AB1A}"/>
              </a:ext>
            </a:extLst>
          </p:cNvPr>
          <p:cNvSpPr txBox="1"/>
          <p:nvPr/>
        </p:nvSpPr>
        <p:spPr>
          <a:xfrm>
            <a:off x="7394030" y="42263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Optical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8B894A-47A8-8D25-BD82-A7CEE80D024B}"/>
              </a:ext>
            </a:extLst>
          </p:cNvPr>
          <p:cNvSpPr txBox="1"/>
          <p:nvPr/>
        </p:nvSpPr>
        <p:spPr>
          <a:xfrm>
            <a:off x="6324600" y="4793072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Optical </a:t>
            </a:r>
            <a:r>
              <a:rPr lang="en-ZA" dirty="0" err="1">
                <a:solidFill>
                  <a:srgbClr val="002060"/>
                </a:solidFill>
              </a:rPr>
              <a:t>ccolor</a:t>
            </a:r>
            <a:r>
              <a:rPr lang="en-ZA" dirty="0">
                <a:solidFill>
                  <a:srgbClr val="002060"/>
                </a:solidFill>
              </a:rPr>
              <a:t> (B-R)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2DB13-AA87-0A37-52EB-FFC40B4ECFB7}"/>
              </a:ext>
            </a:extLst>
          </p:cNvPr>
          <p:cNvSpPr txBox="1"/>
          <p:nvPr/>
        </p:nvSpPr>
        <p:spPr>
          <a:xfrm>
            <a:off x="7715250" y="54667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SALT PD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6A64A-B6EB-C85D-B0EE-AB8D1ECF87AA}"/>
              </a:ext>
            </a:extLst>
          </p:cNvPr>
          <p:cNvSpPr txBox="1"/>
          <p:nvPr/>
        </p:nvSpPr>
        <p:spPr>
          <a:xfrm>
            <a:off x="6724650" y="62595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SALT  PA</a:t>
            </a:r>
          </a:p>
        </p:txBody>
      </p:sp>
    </p:spTree>
    <p:extLst>
      <p:ext uri="{BB962C8B-B14F-4D97-AF65-F5344CB8AC3E}">
        <p14:creationId xmlns:p14="http://schemas.microsoft.com/office/powerpoint/2010/main" val="12977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E90DF-E629-3920-6873-73FFC28E5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566A-9954-8A75-33A9-222B02B2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5691352" cy="2209800"/>
          </a:xfrm>
        </p:spPr>
        <p:txBody>
          <a:bodyPr/>
          <a:lstStyle/>
          <a:p>
            <a:r>
              <a:rPr lang="en-ZA" u="sng" dirty="0">
                <a:solidFill>
                  <a:srgbClr val="002060"/>
                </a:solidFill>
              </a:rPr>
              <a:t>Recent highlights:</a:t>
            </a:r>
            <a:br>
              <a:rPr lang="en-ZA" u="sng" dirty="0">
                <a:solidFill>
                  <a:srgbClr val="002060"/>
                </a:solidFill>
              </a:rPr>
            </a:br>
            <a:r>
              <a:rPr lang="en-ZA" u="sng" dirty="0">
                <a:solidFill>
                  <a:srgbClr val="002060"/>
                </a:solidFill>
              </a:rPr>
              <a:t>PKS 1510-089 </a:t>
            </a:r>
            <a:br>
              <a:rPr lang="en-ZA" u="sng" dirty="0">
                <a:solidFill>
                  <a:srgbClr val="002060"/>
                </a:solidFill>
              </a:rPr>
            </a:br>
            <a:r>
              <a:rPr lang="en-ZA" u="sng" dirty="0">
                <a:solidFill>
                  <a:srgbClr val="002060"/>
                </a:solidFill>
              </a:rPr>
              <a:t>in 2021 - 2022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D9C7-D917-A63E-6466-82F617EF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38400"/>
            <a:ext cx="5867400" cy="3974068"/>
          </a:xfrm>
        </p:spPr>
        <p:txBody>
          <a:bodyPr/>
          <a:lstStyle/>
          <a:p>
            <a:r>
              <a:rPr lang="en-ZA" sz="2400" dirty="0"/>
              <a:t>Single-zone model interpretation possible, in principle, but requiring very implausible parameter changes.</a:t>
            </a:r>
          </a:p>
          <a:p>
            <a:r>
              <a:rPr lang="en-ZA" sz="2400" dirty="0"/>
              <a:t>More plausible interpretation: </a:t>
            </a:r>
          </a:p>
          <a:p>
            <a:pPr lvl="1"/>
            <a:r>
              <a:rPr lang="en-ZA" sz="2000" dirty="0"/>
              <a:t>Far zone (pc scales), responsible for X-ray and VHE </a:t>
            </a:r>
            <a:r>
              <a:rPr lang="en-ZA" sz="2000" dirty="0">
                <a:latin typeface="Symbol" panose="05050102010706020507" pitchFamily="18" charset="2"/>
              </a:rPr>
              <a:t>g</a:t>
            </a:r>
            <a:r>
              <a:rPr lang="en-ZA" sz="2000" dirty="0"/>
              <a:t>-ray emission, not variable;</a:t>
            </a:r>
          </a:p>
          <a:p>
            <a:pPr lvl="1"/>
            <a:r>
              <a:rPr lang="en-ZA" sz="2000" dirty="0"/>
              <a:t>Near zone (sub-pc), dominating IR – optical synchrotron and Fermi-LAT </a:t>
            </a:r>
            <a:r>
              <a:rPr lang="en-ZA" sz="2000" dirty="0">
                <a:latin typeface="Symbol" panose="05050102010706020507" pitchFamily="18" charset="2"/>
              </a:rPr>
              <a:t>g</a:t>
            </a:r>
            <a:r>
              <a:rPr lang="en-ZA" sz="2000" dirty="0"/>
              <a:t>-rays, becoming inactive in July 2021.</a:t>
            </a:r>
          </a:p>
          <a:p>
            <a:pPr lvl="1"/>
            <a:r>
              <a:rPr lang="en-ZA" sz="2000" dirty="0"/>
              <a:t>After July 2021: Optical dominated by accretion disk.</a:t>
            </a:r>
          </a:p>
          <a:p>
            <a:endParaRPr lang="en-ZA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096365-5828-EFE9-EC6D-A3200A6B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338" y="34160"/>
            <a:ext cx="3073131" cy="6852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0FA90-AC32-830E-D9AA-25D5C047F34E}"/>
              </a:ext>
            </a:extLst>
          </p:cNvPr>
          <p:cNvSpPr txBox="1"/>
          <p:nvPr/>
        </p:nvSpPr>
        <p:spPr>
          <a:xfrm>
            <a:off x="3810000" y="6412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(Aharonian et al. 2023)</a:t>
            </a:r>
          </a:p>
        </p:txBody>
      </p:sp>
    </p:spTree>
    <p:extLst>
      <p:ext uri="{BB962C8B-B14F-4D97-AF65-F5344CB8AC3E}">
        <p14:creationId xmlns:p14="http://schemas.microsoft.com/office/powerpoint/2010/main" val="346452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4C167-A831-FE7A-239C-5BA694F2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CEA8-F25E-3043-F8F9-52DB8E05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371600"/>
          </a:xfrm>
        </p:spPr>
        <p:txBody>
          <a:bodyPr/>
          <a:lstStyle/>
          <a:p>
            <a:r>
              <a:rPr lang="en-ZA" u="sng" dirty="0">
                <a:solidFill>
                  <a:srgbClr val="002060"/>
                </a:solidFill>
              </a:rPr>
              <a:t>Recent highlights:</a:t>
            </a:r>
            <a:br>
              <a:rPr lang="en-ZA" u="sng" dirty="0">
                <a:solidFill>
                  <a:srgbClr val="002060"/>
                </a:solidFill>
              </a:rPr>
            </a:br>
            <a:r>
              <a:rPr lang="en-ZA" u="sng" dirty="0">
                <a:solidFill>
                  <a:srgbClr val="002060"/>
                </a:solidFill>
              </a:rPr>
              <a:t>PKS 1510-089 in 2021 - 2022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50AB-939B-09D1-1D33-B3BC7DA5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6435"/>
            <a:ext cx="8610600" cy="4126468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u="sng" dirty="0">
                <a:solidFill>
                  <a:srgbClr val="002060"/>
                </a:solidFill>
              </a:rPr>
              <a:t>SALT </a:t>
            </a:r>
            <a:r>
              <a:rPr lang="en-ZA" sz="2800" u="sng" dirty="0" err="1">
                <a:solidFill>
                  <a:srgbClr val="002060"/>
                </a:solidFill>
              </a:rPr>
              <a:t>spectropolarimetry</a:t>
            </a:r>
            <a:r>
              <a:rPr lang="en-ZA" sz="2800" u="sng" dirty="0">
                <a:solidFill>
                  <a:srgbClr val="002060"/>
                </a:solidFill>
              </a:rPr>
              <a:t>:</a:t>
            </a:r>
          </a:p>
          <a:p>
            <a:r>
              <a:rPr lang="en-ZA" sz="2000" b="1" dirty="0">
                <a:solidFill>
                  <a:srgbClr val="002060"/>
                </a:solidFill>
              </a:rPr>
              <a:t>Before July 2021</a:t>
            </a:r>
            <a:r>
              <a:rPr lang="en-ZA" sz="2000" dirty="0">
                <a:solidFill>
                  <a:srgbClr val="002060"/>
                </a:solidFill>
              </a:rPr>
              <a:t>:  Optical Polarization degree decreasing towards the blue </a:t>
            </a: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Jet synchrotron polarization diluted by the accretion disk</a:t>
            </a:r>
          </a:p>
          <a:p>
            <a:r>
              <a:rPr lang="en-Z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July 2021</a:t>
            </a: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PD </a:t>
            </a:r>
          </a:p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consistent with interstellar</a:t>
            </a:r>
          </a:p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polarization only</a:t>
            </a:r>
          </a:p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→ Optical emission</a:t>
            </a:r>
          </a:p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dominated by the</a:t>
            </a:r>
          </a:p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accretion disk. </a:t>
            </a:r>
            <a:endParaRPr lang="en-ZA" sz="2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B2480-93F9-1A3F-834F-931A97F8E052}"/>
              </a:ext>
            </a:extLst>
          </p:cNvPr>
          <p:cNvSpPr txBox="1"/>
          <p:nvPr/>
        </p:nvSpPr>
        <p:spPr>
          <a:xfrm>
            <a:off x="1143000" y="6412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(Aharonian et al. 2023)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108AC-F2B0-3A51-5E8F-3AAB56A1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618" y="2742202"/>
            <a:ext cx="5539722" cy="41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21A46-3CDA-B149-1F4E-B949E646E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1A83-3A48-607E-85F3-DAD672C3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371600"/>
          </a:xfrm>
        </p:spPr>
        <p:txBody>
          <a:bodyPr/>
          <a:lstStyle/>
          <a:p>
            <a:r>
              <a:rPr lang="en-ZA" u="sng" dirty="0">
                <a:solidFill>
                  <a:srgbClr val="002060"/>
                </a:solidFill>
              </a:rPr>
              <a:t>Recent highlights:</a:t>
            </a:r>
            <a:br>
              <a:rPr lang="en-ZA" u="sng" dirty="0">
                <a:solidFill>
                  <a:srgbClr val="002060"/>
                </a:solidFill>
              </a:rPr>
            </a:br>
            <a:r>
              <a:rPr lang="en-ZA" u="sng" dirty="0">
                <a:solidFill>
                  <a:srgbClr val="002060"/>
                </a:solidFill>
              </a:rPr>
              <a:t>PKS 0346-27</a:t>
            </a:r>
          </a:p>
        </p:txBody>
      </p:sp>
      <p:pic>
        <p:nvPicPr>
          <p:cNvPr id="6" name="Picture 205">
            <a:extLst>
              <a:ext uri="{FF2B5EF4-FFF2-40B4-BE49-F238E27FC236}">
                <a16:creationId xmlns:a16="http://schemas.microsoft.com/office/drawing/2014/main" id="{49F79D79-BCD9-A0BC-485F-18B12AA1CC7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4344" y="1993587"/>
            <a:ext cx="4028335" cy="2765889"/>
          </a:xfrm>
          <a:prstGeom prst="rect">
            <a:avLst/>
          </a:prstGeom>
          <a:ln w="0"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F6FD5BF-EC59-7C37-9BEA-E7EBBC488674}"/>
              </a:ext>
            </a:extLst>
          </p:cNvPr>
          <p:cNvSpPr/>
          <p:nvPr/>
        </p:nvSpPr>
        <p:spPr>
          <a:xfrm>
            <a:off x="1149619" y="1676400"/>
            <a:ext cx="2752173" cy="333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633" spc="-1" dirty="0">
                <a:solidFill>
                  <a:srgbClr val="000000"/>
                </a:solidFill>
                <a:latin typeface="Arial"/>
                <a:ea typeface="DejaVu Sans"/>
              </a:rPr>
              <a:t>October – November 2021</a:t>
            </a:r>
            <a:endParaRPr lang="en-ZA" sz="1633" spc="-1" dirty="0">
              <a:latin typeface="Arial"/>
            </a:endParaRPr>
          </a:p>
        </p:txBody>
      </p:sp>
      <p:sp>
        <p:nvSpPr>
          <p:cNvPr id="8" name="Straight Arrow Connector 5">
            <a:extLst>
              <a:ext uri="{FF2B5EF4-FFF2-40B4-BE49-F238E27FC236}">
                <a16:creationId xmlns:a16="http://schemas.microsoft.com/office/drawing/2014/main" id="{780F7804-9214-1628-BF6B-E11974E05AFA}"/>
              </a:ext>
            </a:extLst>
          </p:cNvPr>
          <p:cNvSpPr/>
          <p:nvPr/>
        </p:nvSpPr>
        <p:spPr>
          <a:xfrm flipH="1">
            <a:off x="2293860" y="2600316"/>
            <a:ext cx="2317211" cy="11032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9" name="TextBox 363">
            <a:extLst>
              <a:ext uri="{FF2B5EF4-FFF2-40B4-BE49-F238E27FC236}">
                <a16:creationId xmlns:a16="http://schemas.microsoft.com/office/drawing/2014/main" id="{52511A5E-DEC8-50B4-3D87-1326A0F9D344}"/>
              </a:ext>
            </a:extLst>
          </p:cNvPr>
          <p:cNvSpPr/>
          <p:nvPr/>
        </p:nvSpPr>
        <p:spPr>
          <a:xfrm>
            <a:off x="4441891" y="1841472"/>
            <a:ext cx="4625909" cy="2765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 anchor="t">
            <a:noAutofit/>
          </a:bodyPr>
          <a:lstStyle/>
          <a:p>
            <a:pPr marL="259204" indent="-259204">
              <a:spcBef>
                <a:spcPts val="257"/>
              </a:spcBef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FSRQ at z = 0.991 </a:t>
            </a:r>
          </a:p>
          <a:p>
            <a:pPr marL="259204" indent="-259204">
              <a:spcBef>
                <a:spcPts val="257"/>
              </a:spcBef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H.E.S.S. </a:t>
            </a:r>
            <a:r>
              <a:rPr lang="en-ZA" sz="20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ToO</a:t>
            </a: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 observations triggered by Fermi-LAT high state on  30 Oct. 2021</a:t>
            </a:r>
          </a:p>
          <a:p>
            <a:pPr marL="259204" indent="-259204">
              <a:spcBef>
                <a:spcPts val="257"/>
              </a:spcBef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53 runs (~ 26 hours) of H.E.S.S.  Observations between 30</a:t>
            </a:r>
            <a:r>
              <a:rPr lang="en-ZA" sz="2000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th</a:t>
            </a: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 Oct.  and 29</a:t>
            </a:r>
            <a:r>
              <a:rPr lang="en-ZA" sz="2000" spc="-1" baseline="30000" dirty="0">
                <a:solidFill>
                  <a:srgbClr val="000000"/>
                </a:solidFill>
                <a:latin typeface="Times New Roman"/>
                <a:ea typeface="DejaVu Sans"/>
              </a:rPr>
              <a:t>th</a:t>
            </a: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 Nov. 2021</a:t>
            </a:r>
          </a:p>
          <a:p>
            <a:pPr marL="259204" indent="-259204">
              <a:spcBef>
                <a:spcPts val="257"/>
              </a:spcBef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Simultaneous coverage by Neil-</a:t>
            </a:r>
            <a:r>
              <a:rPr lang="en-ZA" sz="20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Gehrels</a:t>
            </a:r>
            <a:r>
              <a:rPr lang="en-ZA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 Swift (XRT + UVOT) and ATOM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158F0-B440-37D7-DC79-A75B24D3F31A}"/>
              </a:ext>
            </a:extLst>
          </p:cNvPr>
          <p:cNvSpPr txBox="1"/>
          <p:nvPr/>
        </p:nvSpPr>
        <p:spPr>
          <a:xfrm>
            <a:off x="685800" y="5119008"/>
            <a:ext cx="769620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77" dirty="0">
                <a:solidFill>
                  <a:srgbClr val="002060"/>
                </a:solidFill>
              </a:rPr>
              <a:t>H.E.S.S. detection only in one night (7.7 </a:t>
            </a:r>
            <a:r>
              <a:rPr lang="en-ZA" sz="2177" dirty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ZA" sz="2177" dirty="0">
                <a:solidFill>
                  <a:srgbClr val="002060"/>
                </a:solidFill>
              </a:rPr>
              <a:t>):  3</a:t>
            </a:r>
            <a:r>
              <a:rPr lang="en-ZA" sz="2177" baseline="30000" dirty="0">
                <a:solidFill>
                  <a:srgbClr val="002060"/>
                </a:solidFill>
              </a:rPr>
              <a:t>rd</a:t>
            </a:r>
            <a:r>
              <a:rPr lang="en-ZA" sz="2177" dirty="0">
                <a:solidFill>
                  <a:srgbClr val="002060"/>
                </a:solidFill>
              </a:rPr>
              <a:t> Nov. 2021.</a:t>
            </a:r>
          </a:p>
        </p:txBody>
      </p:sp>
      <p:sp>
        <p:nvSpPr>
          <p:cNvPr id="11" name="Rectangle 216">
            <a:extLst>
              <a:ext uri="{FF2B5EF4-FFF2-40B4-BE49-F238E27FC236}">
                <a16:creationId xmlns:a16="http://schemas.microsoft.com/office/drawing/2014/main" id="{3E38A4F8-BC94-6CAA-8887-D26C59DB7907}"/>
              </a:ext>
            </a:extLst>
          </p:cNvPr>
          <p:cNvSpPr/>
          <p:nvPr/>
        </p:nvSpPr>
        <p:spPr>
          <a:xfrm>
            <a:off x="113041" y="5638800"/>
            <a:ext cx="8917918" cy="8154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ZA" sz="2000" spc="-1" dirty="0">
                <a:solidFill>
                  <a:srgbClr val="002060"/>
                </a:solidFill>
                <a:latin typeface="Arial"/>
                <a:ea typeface="DejaVu Sans"/>
              </a:rPr>
              <a:t>Detection announced in </a:t>
            </a:r>
            <a:r>
              <a:rPr lang="en-ZA" sz="2000" spc="-1" dirty="0" err="1">
                <a:solidFill>
                  <a:srgbClr val="002060"/>
                </a:solidFill>
                <a:latin typeface="Arial"/>
                <a:ea typeface="DejaVu Sans"/>
              </a:rPr>
              <a:t>ATel</a:t>
            </a:r>
            <a:r>
              <a:rPr lang="en-ZA" sz="2000" spc="-1" dirty="0">
                <a:solidFill>
                  <a:srgbClr val="002060"/>
                </a:solidFill>
                <a:latin typeface="Arial"/>
                <a:ea typeface="DejaVu Sans"/>
              </a:rPr>
              <a:t> #15020. – </a:t>
            </a:r>
            <a:r>
              <a:rPr lang="en-ZA" sz="2000" spc="-1" dirty="0">
                <a:solidFill>
                  <a:srgbClr val="FF0000"/>
                </a:solidFill>
                <a:latin typeface="Arial"/>
                <a:ea typeface="DejaVu Sans"/>
              </a:rPr>
              <a:t>New blazar redshift record at the time.</a:t>
            </a:r>
          </a:p>
          <a:p>
            <a:pPr algn="ctr">
              <a:lnSpc>
                <a:spcPct val="100000"/>
              </a:lnSpc>
              <a:buNone/>
            </a:pPr>
            <a:r>
              <a:rPr lang="en-ZA" sz="2000" spc="-1" dirty="0">
                <a:solidFill>
                  <a:srgbClr val="002060"/>
                </a:solidFill>
                <a:latin typeface="Arial"/>
              </a:rPr>
              <a:t>(“beaten” by CTAO-LST-1 detection of OP 313 at z = 0.997)</a:t>
            </a:r>
          </a:p>
        </p:txBody>
      </p:sp>
      <p:sp>
        <p:nvSpPr>
          <p:cNvPr id="12" name="Straight Arrow Connector 5">
            <a:extLst>
              <a:ext uri="{FF2B5EF4-FFF2-40B4-BE49-F238E27FC236}">
                <a16:creationId xmlns:a16="http://schemas.microsoft.com/office/drawing/2014/main" id="{C6139F17-3326-575B-6350-16640F3EE13B}"/>
              </a:ext>
            </a:extLst>
          </p:cNvPr>
          <p:cNvSpPr/>
          <p:nvPr/>
        </p:nvSpPr>
        <p:spPr>
          <a:xfrm flipH="1" flipV="1">
            <a:off x="3016468" y="3795982"/>
            <a:ext cx="3231931" cy="13230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46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5A00D0A-C877-1A81-2336-C74F59484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90" y="4516249"/>
            <a:ext cx="4984210" cy="2265551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A5EFC7-1039-1A06-5718-8233DEB93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798" y="1789790"/>
            <a:ext cx="5575521" cy="4646268"/>
          </a:xfrm>
          <a:prstGeom prst="rect">
            <a:avLst/>
          </a:prstGeom>
        </p:spPr>
      </p:pic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62000" y="1414799"/>
            <a:ext cx="7820121" cy="858177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ZA" sz="2903" u="sng" spc="-1" dirty="0">
                <a:solidFill>
                  <a:srgbClr val="002060"/>
                </a:solidFill>
                <a:latin typeface="Arial"/>
                <a:ea typeface="DejaVu Sans"/>
              </a:rPr>
              <a:t>MWL light curves</a:t>
            </a:r>
            <a:endParaRPr lang="en-US" sz="2903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4" name="TextBox 366"/>
          <p:cNvSpPr/>
          <p:nvPr/>
        </p:nvSpPr>
        <p:spPr>
          <a:xfrm>
            <a:off x="5709447" y="1789790"/>
            <a:ext cx="3285406" cy="38020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633" spc="-1" dirty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en-ZA" sz="1633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D510A-524D-ABE1-2EDF-3ABA8D7372BB}"/>
              </a:ext>
            </a:extLst>
          </p:cNvPr>
          <p:cNvSpPr txBox="1"/>
          <p:nvPr/>
        </p:nvSpPr>
        <p:spPr>
          <a:xfrm>
            <a:off x="5004213" y="2178594"/>
            <a:ext cx="4012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H.E.S.S.  flare ~ 2  days delayed </a:t>
            </a:r>
            <a:r>
              <a:rPr lang="en-ZA" sz="2000" dirty="0" err="1">
                <a:solidFill>
                  <a:srgbClr val="002060"/>
                </a:solidFill>
              </a:rPr>
              <a:t>w.r.t.</a:t>
            </a:r>
            <a:r>
              <a:rPr lang="en-ZA" sz="2000" dirty="0">
                <a:solidFill>
                  <a:srgbClr val="002060"/>
                </a:solidFill>
              </a:rPr>
              <a:t> Fermi-LAT!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No evidence for significant activity in X-rays.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2060"/>
                </a:solidFill>
              </a:rPr>
              <a:t>No  evidence for intra-night variability.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19041-CB8F-F10D-1C8B-3AB61D7C4A81}"/>
              </a:ext>
            </a:extLst>
          </p:cNvPr>
          <p:cNvSpPr txBox="1"/>
          <p:nvPr/>
        </p:nvSpPr>
        <p:spPr>
          <a:xfrm>
            <a:off x="7639940" y="6137953"/>
            <a:ext cx="12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&gt;130 GeV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15AC5-FF48-D7C7-4BB3-AB27A5D226E3}"/>
              </a:ext>
            </a:extLst>
          </p:cNvPr>
          <p:cNvSpPr txBox="1"/>
          <p:nvPr/>
        </p:nvSpPr>
        <p:spPr>
          <a:xfrm rot="19793321">
            <a:off x="1099390" y="4230393"/>
            <a:ext cx="2630970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28" dirty="0">
                <a:solidFill>
                  <a:schemeClr val="tx1">
                    <a:alpha val="30000"/>
                  </a:schemeClr>
                </a:solidFill>
              </a:rPr>
              <a:t>Preliminary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675EC-F8D7-A420-CDFC-58376476CB64}"/>
              </a:ext>
            </a:extLst>
          </p:cNvPr>
          <p:cNvSpPr txBox="1"/>
          <p:nvPr/>
        </p:nvSpPr>
        <p:spPr>
          <a:xfrm rot="19793321">
            <a:off x="5844001" y="5171761"/>
            <a:ext cx="2630970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28" dirty="0">
                <a:solidFill>
                  <a:schemeClr val="tx1">
                    <a:alpha val="30000"/>
                  </a:schemeClr>
                </a:solidFill>
              </a:rPr>
              <a:t>Preliminary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C91042-6711-3227-85D0-C6BFDC966A24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458200" cy="1371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ZA" u="sng" kern="0" dirty="0">
                <a:solidFill>
                  <a:srgbClr val="002060"/>
                </a:solidFill>
              </a:rPr>
              <a:t>Recent highlights:</a:t>
            </a:r>
            <a:br>
              <a:rPr lang="en-ZA" u="sng" kern="0" dirty="0">
                <a:solidFill>
                  <a:srgbClr val="002060"/>
                </a:solidFill>
              </a:rPr>
            </a:br>
            <a:r>
              <a:rPr lang="en-ZA" u="sng" kern="0" dirty="0">
                <a:solidFill>
                  <a:srgbClr val="002060"/>
                </a:solidFill>
              </a:rPr>
              <a:t>PKS 0346-27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graph with colored lines&#10;&#10;AI-generated content may be incorrect.">
            <a:extLst>
              <a:ext uri="{FF2B5EF4-FFF2-40B4-BE49-F238E27FC236}">
                <a16:creationId xmlns:a16="http://schemas.microsoft.com/office/drawing/2014/main" id="{DF8772C2-4309-0E29-231F-C34BA7D21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" y="1683962"/>
            <a:ext cx="4724400" cy="3513174"/>
          </a:xfrm>
          <a:prstGeom prst="rect">
            <a:avLst/>
          </a:prstGeom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71ACFCC1-BF04-31B7-2783-21D2006E7FE3}"/>
              </a:ext>
            </a:extLst>
          </p:cNvPr>
          <p:cNvSpPr/>
          <p:nvPr/>
        </p:nvSpPr>
        <p:spPr>
          <a:xfrm>
            <a:off x="4886400" y="5759344"/>
            <a:ext cx="4867200" cy="59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CD1DEA6-02BA-6EDA-D197-D6C29ECEDA98}"/>
              </a:ext>
            </a:extLst>
          </p:cNvPr>
          <p:cNvSpPr/>
          <p:nvPr/>
        </p:nvSpPr>
        <p:spPr>
          <a:xfrm>
            <a:off x="4497989" y="2379850"/>
            <a:ext cx="5034600" cy="58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Proton-synchrotron dominated high-energy emission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B725005-6E59-2833-E58D-970F25A2FA5D}"/>
              </a:ext>
            </a:extLst>
          </p:cNvPr>
          <p:cNvSpPr/>
          <p:nvPr/>
        </p:nvSpPr>
        <p:spPr>
          <a:xfrm>
            <a:off x="7271400" y="3211009"/>
            <a:ext cx="2085580" cy="202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/L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= 2.7x10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en-Z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r>
              <a:rPr lang="en-ZA" spc="-1" dirty="0">
                <a:solidFill>
                  <a:srgbClr val="000000"/>
                </a:solidFill>
                <a:latin typeface="Arial"/>
                <a:ea typeface="DejaVu Sans"/>
              </a:rPr>
              <a:t>7.6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x10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-3</a:t>
            </a:r>
            <a:endParaRPr lang="en-ZA" sz="1800" b="0" strike="noStrike" spc="-1" baseline="30000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r>
              <a:rPr lang="en-ZA" spc="-1" dirty="0">
                <a:solidFill>
                  <a:srgbClr val="000000"/>
                </a:solidFill>
                <a:latin typeface="Arial"/>
                <a:ea typeface="DejaVu Sans"/>
              </a:rPr>
              <a:t>2.7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x10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-7</a:t>
            </a:r>
            <a:endParaRPr lang="en-Z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ZA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-&gt; Proton dominated.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12976F2E-F776-1A99-D750-F1251F0AA877}"/>
              </a:ext>
            </a:extLst>
          </p:cNvPr>
          <p:cNvSpPr/>
          <p:nvPr/>
        </p:nvSpPr>
        <p:spPr>
          <a:xfrm>
            <a:off x="4488060" y="3069294"/>
            <a:ext cx="2660400" cy="23665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  = </a:t>
            </a:r>
            <a:r>
              <a:rPr lang="en-ZA" spc="-1" dirty="0">
                <a:solidFill>
                  <a:srgbClr val="000000"/>
                </a:solidFill>
                <a:latin typeface="Arial"/>
                <a:ea typeface="Noto Sans CJK SC"/>
              </a:rPr>
              <a:t>1.1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x10</a:t>
            </a:r>
            <a:r>
              <a:rPr lang="en-ZA" spc="-1" baseline="30000" dirty="0">
                <a:solidFill>
                  <a:srgbClr val="000000"/>
                </a:solidFill>
                <a:latin typeface="Arial"/>
                <a:ea typeface="Noto Sans CJK SC"/>
              </a:rPr>
              <a:t>50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 erg/s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Z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= </a:t>
            </a:r>
            <a:r>
              <a:rPr lang="en-ZA" spc="-1" dirty="0">
                <a:solidFill>
                  <a:srgbClr val="000000"/>
                </a:solidFill>
                <a:latin typeface="Arial"/>
                <a:ea typeface="DejaVu Sans"/>
              </a:rPr>
              <a:t>3.1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x10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43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erg/s</a:t>
            </a:r>
            <a:endParaRPr lang="en-Z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= </a:t>
            </a:r>
            <a:r>
              <a:rPr lang="en-ZA" spc="-1" dirty="0">
                <a:solidFill>
                  <a:srgbClr val="000000"/>
                </a:solidFill>
                <a:latin typeface="Arial"/>
                <a:ea typeface="DejaVu Sans"/>
              </a:rPr>
              <a:t>8.4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x10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47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erg/s</a:t>
            </a:r>
            <a:endParaRPr lang="en-Z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ZA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ZA" sz="1800" b="0" strike="noStrike" spc="-1" baseline="-25000" dirty="0" err="1">
                <a:solidFill>
                  <a:srgbClr val="000000"/>
                </a:solidFill>
                <a:latin typeface="Arial"/>
                <a:ea typeface="DejaVu Sans"/>
              </a:rPr>
              <a:t>Edd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= 2.5x10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46</a:t>
            </a: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erg/s</a:t>
            </a:r>
            <a:endParaRPr lang="en-Z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ZA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-&gt; Requires highly super-Eddington jet power!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11D0350-CA4B-2474-4D91-A905426292AE}"/>
              </a:ext>
            </a:extLst>
          </p:cNvPr>
          <p:cNvSpPr/>
          <p:nvPr/>
        </p:nvSpPr>
        <p:spPr>
          <a:xfrm>
            <a:off x="36248" y="6168050"/>
            <a:ext cx="93675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Leptonic fit not plausibly feasible due to drastically  different  optical vs. HE </a:t>
            </a:r>
            <a:r>
              <a:rPr lang="en-ZA" sz="1800" b="0" strike="noStrike" spc="-1" dirty="0">
                <a:solidFill>
                  <a:srgbClr val="002060"/>
                </a:solidFill>
                <a:latin typeface="Symbol" panose="05050102010706020507" pitchFamily="18" charset="2"/>
                <a:ea typeface="DejaVu Sans"/>
              </a:rPr>
              <a:t>g</a:t>
            </a:r>
            <a:r>
              <a:rPr lang="en-ZA" sz="18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-ray spectra. 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57B7CF70-6822-82B8-0AC6-101975BF7D56}"/>
              </a:ext>
            </a:extLst>
          </p:cNvPr>
          <p:cNvSpPr/>
          <p:nvPr/>
        </p:nvSpPr>
        <p:spPr>
          <a:xfrm>
            <a:off x="57076" y="5384161"/>
            <a:ext cx="902928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8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EBL absorption clearly significant, but can’t distinguish between 3 considered EBL models: </a:t>
            </a:r>
            <a:r>
              <a:rPr lang="en-ZA" sz="18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Franceschini</a:t>
            </a:r>
            <a:r>
              <a:rPr lang="en-ZA" sz="18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et al. (2008), Gilmore et al. (2009), Finke et al. (2010).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98A31F-18C2-F061-A8DE-BAB66ECF353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6916" y="0"/>
            <a:ext cx="8229600" cy="92853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ZA" u="sng" kern="0" dirty="0">
                <a:solidFill>
                  <a:srgbClr val="002060"/>
                </a:solidFill>
              </a:rPr>
              <a:t>Recent highlights: PKS 0346-27</a:t>
            </a:r>
          </a:p>
        </p:txBody>
      </p:sp>
      <p:sp>
        <p:nvSpPr>
          <p:cNvPr id="14" name="PlaceHolder 1">
            <a:extLst>
              <a:ext uri="{FF2B5EF4-FFF2-40B4-BE49-F238E27FC236}">
                <a16:creationId xmlns:a16="http://schemas.microsoft.com/office/drawing/2014/main" id="{72C5EBAC-0620-6A30-E7AA-3EAF05493B47}"/>
              </a:ext>
            </a:extLst>
          </p:cNvPr>
          <p:cNvSpPr txBox="1">
            <a:spLocks/>
          </p:cNvSpPr>
          <p:nvPr/>
        </p:nvSpPr>
        <p:spPr bwMode="auto">
          <a:xfrm>
            <a:off x="1793311" y="907977"/>
            <a:ext cx="5221978" cy="5889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ZA" sz="3200" u="sng" kern="0" spc="-1" dirty="0">
                <a:solidFill>
                  <a:srgbClr val="002060"/>
                </a:solidFill>
                <a:latin typeface="Arial"/>
                <a:ea typeface="DejaVu Sans"/>
              </a:rPr>
              <a:t>SED </a:t>
            </a:r>
            <a:r>
              <a:rPr lang="en-ZA" sz="3200" u="sng" kern="0" spc="-1" dirty="0" err="1">
                <a:solidFill>
                  <a:srgbClr val="002060"/>
                </a:solidFill>
                <a:latin typeface="Arial"/>
                <a:ea typeface="DejaVu Sans"/>
              </a:rPr>
              <a:t>Modeling</a:t>
            </a:r>
            <a:endParaRPr lang="en-US" sz="3200" kern="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9EEFD28A-552E-8C78-C781-F5CF13E2ABF8}"/>
              </a:ext>
            </a:extLst>
          </p:cNvPr>
          <p:cNvSpPr/>
          <p:nvPr/>
        </p:nvSpPr>
        <p:spPr>
          <a:xfrm>
            <a:off x="5410200" y="1713050"/>
            <a:ext cx="2794544" cy="7019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ZA" sz="1800" b="0" u="sng" strike="noStrike" spc="-1" dirty="0">
                <a:solidFill>
                  <a:srgbClr val="002060"/>
                </a:solidFill>
                <a:uFillTx/>
                <a:latin typeface="Arial"/>
                <a:ea typeface="DejaVu Sans"/>
              </a:rPr>
              <a:t>Hadronic model SED fit </a:t>
            </a:r>
          </a:p>
          <a:p>
            <a:pPr algn="ctr">
              <a:lnSpc>
                <a:spcPct val="100000"/>
              </a:lnSpc>
              <a:buNone/>
            </a:pPr>
            <a:r>
              <a:rPr lang="en-ZA" sz="1800" b="0" u="sng" strike="noStrike" spc="-1" dirty="0">
                <a:solidFill>
                  <a:srgbClr val="002060"/>
                </a:solidFill>
                <a:uFillTx/>
                <a:latin typeface="Arial"/>
                <a:ea typeface="DejaVu Sans"/>
              </a:rPr>
              <a:t>(</a:t>
            </a:r>
            <a:r>
              <a:rPr lang="en-ZA" sz="1800" b="0" u="sng" strike="noStrike" spc="-1" dirty="0" err="1">
                <a:solidFill>
                  <a:srgbClr val="002060"/>
                </a:solidFill>
                <a:uFillTx/>
                <a:latin typeface="Arial"/>
                <a:ea typeface="DejaVu Sans"/>
              </a:rPr>
              <a:t>Böttcher</a:t>
            </a:r>
            <a:r>
              <a:rPr lang="en-ZA" sz="1800" b="0" u="sng" strike="noStrike" spc="-1" dirty="0">
                <a:solidFill>
                  <a:srgbClr val="002060"/>
                </a:solidFill>
                <a:uFillTx/>
                <a:latin typeface="Arial"/>
                <a:ea typeface="DejaVu Sans"/>
              </a:rPr>
              <a:t> et.al, 2013)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3FED8B-FB19-D1DF-0CBB-69919D817994}"/>
              </a:ext>
            </a:extLst>
          </p:cNvPr>
          <p:cNvSpPr txBox="1"/>
          <p:nvPr/>
        </p:nvSpPr>
        <p:spPr>
          <a:xfrm rot="1170412">
            <a:off x="947522" y="2574963"/>
            <a:ext cx="2630970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28" dirty="0">
                <a:solidFill>
                  <a:schemeClr val="tx1">
                    <a:alpha val="3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72174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917B992-AD34-E845-EC54-C7A25C8D5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The AGN Zoo</a:t>
            </a:r>
          </a:p>
        </p:txBody>
      </p:sp>
      <p:pic>
        <p:nvPicPr>
          <p:cNvPr id="12291" name="Picture 6" descr="01b">
            <a:hlinkClick r:id="rId3" action="ppaction://hlinkfile"/>
            <a:extLst>
              <a:ext uri="{FF2B5EF4-FFF2-40B4-BE49-F238E27FC236}">
                <a16:creationId xmlns:a16="http://schemas.microsoft.com/office/drawing/2014/main" id="{D8D81F3E-1C34-B992-D064-C7ADA509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167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m87.jpg">
            <a:extLst>
              <a:ext uri="{FF2B5EF4-FFF2-40B4-BE49-F238E27FC236}">
                <a16:creationId xmlns:a16="http://schemas.microsoft.com/office/drawing/2014/main" id="{E6F22830-7D72-C606-7FDB-3315931EE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m74_baixauli_1806.jpg">
            <a:extLst>
              <a:ext uri="{FF2B5EF4-FFF2-40B4-BE49-F238E27FC236}">
                <a16:creationId xmlns:a16="http://schemas.microsoft.com/office/drawing/2014/main" id="{D050139D-7B2A-3C87-B7DC-BAE31DA20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981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qusar_hosts.jpg">
            <a:extLst>
              <a:ext uri="{FF2B5EF4-FFF2-40B4-BE49-F238E27FC236}">
                <a16:creationId xmlns:a16="http://schemas.microsoft.com/office/drawing/2014/main" id="{74C11464-47D5-976A-D6BA-61791A0A4D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70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CygA_radio.jpg">
            <a:extLst>
              <a:ext uri="{FF2B5EF4-FFF2-40B4-BE49-F238E27FC236}">
                <a16:creationId xmlns:a16="http://schemas.microsoft.com/office/drawing/2014/main" id="{E1D46EFF-7D69-D99A-C6F9-B058CE8A71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3c66b_20cm.jpg">
            <a:extLst>
              <a:ext uri="{FF2B5EF4-FFF2-40B4-BE49-F238E27FC236}">
                <a16:creationId xmlns:a16="http://schemas.microsoft.com/office/drawing/2014/main" id="{83F339B2-77B2-BAFA-8098-AA056A6B14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638800"/>
            <a:ext cx="14684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9">
            <a:extLst>
              <a:ext uri="{FF2B5EF4-FFF2-40B4-BE49-F238E27FC236}">
                <a16:creationId xmlns:a16="http://schemas.microsoft.com/office/drawing/2014/main" id="{61F9F5D4-FA52-7FF7-D288-970B13D0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Spirals</a:t>
            </a:r>
          </a:p>
        </p:txBody>
      </p:sp>
      <p:sp>
        <p:nvSpPr>
          <p:cNvPr id="4106" name="TextBox 11">
            <a:extLst>
              <a:ext uri="{FF2B5EF4-FFF2-40B4-BE49-F238E27FC236}">
                <a16:creationId xmlns:a16="http://schemas.microsoft.com/office/drawing/2014/main" id="{1865E4C3-BD2E-22A7-8004-C09FC56A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495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Ellipticals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0C9278-2CF2-0A04-A508-69856EDC76E5}"/>
              </a:ext>
            </a:extLst>
          </p:cNvPr>
          <p:cNvCxnSpPr>
            <a:endCxn id="4105" idx="0"/>
          </p:cNvCxnSpPr>
          <p:nvPr/>
        </p:nvCxnSpPr>
        <p:spPr>
          <a:xfrm rot="10800000" flipV="1">
            <a:off x="3238500" y="1066800"/>
            <a:ext cx="8763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873043-CCDD-3622-8274-34066FCDF53A}"/>
              </a:ext>
            </a:extLst>
          </p:cNvPr>
          <p:cNvCxnSpPr/>
          <p:nvPr/>
        </p:nvCxnSpPr>
        <p:spPr>
          <a:xfrm>
            <a:off x="4191000" y="1066800"/>
            <a:ext cx="6858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4118BB4-C088-7BF8-4987-44AC2653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908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Seyferts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16A0C0-7ADE-ADAE-E564-AC1E2411603A}"/>
              </a:ext>
            </a:extLst>
          </p:cNvPr>
          <p:cNvCxnSpPr>
            <a:endCxn id="20" idx="0"/>
          </p:cNvCxnSpPr>
          <p:nvPr/>
        </p:nvCxnSpPr>
        <p:spPr>
          <a:xfrm rot="5400000">
            <a:off x="2609850" y="2152650"/>
            <a:ext cx="609600" cy="2667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861C51-8A1A-E177-B175-BFEFC92B3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81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Emission lines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AB6BB-F955-CFE1-9CC7-3CCE83A5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862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Broad and narrow</a:t>
            </a:r>
            <a:endParaRPr lang="en-US" altLang="en-US" sz="2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Seyfert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407AD5-DE30-9587-05E8-AC417A21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62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Narrow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Seyfert 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F32CC4-F051-8864-34FE-2C04F0FCAF3B}"/>
              </a:ext>
            </a:extLst>
          </p:cNvPr>
          <p:cNvCxnSpPr>
            <a:endCxn id="25" idx="0"/>
          </p:cNvCxnSpPr>
          <p:nvPr/>
        </p:nvCxnSpPr>
        <p:spPr>
          <a:xfrm rot="5400000">
            <a:off x="2247900" y="3086100"/>
            <a:ext cx="609600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60D134-C958-CECB-44E0-8A0659529C57}"/>
              </a:ext>
            </a:extLst>
          </p:cNvPr>
          <p:cNvCxnSpPr/>
          <p:nvPr/>
        </p:nvCxnSpPr>
        <p:spPr>
          <a:xfrm>
            <a:off x="5562600" y="1981200"/>
            <a:ext cx="457200" cy="3048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950DF4-2CCF-441A-DF1B-645E1DE3C5FB}"/>
              </a:ext>
            </a:extLst>
          </p:cNvPr>
          <p:cNvCxnSpPr>
            <a:endCxn id="48" idx="0"/>
          </p:cNvCxnSpPr>
          <p:nvPr/>
        </p:nvCxnSpPr>
        <p:spPr>
          <a:xfrm rot="10800000" flipV="1">
            <a:off x="4953000" y="1981200"/>
            <a:ext cx="457200" cy="3048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B7EDA7-D85D-939C-D592-F6DCB3CEB408}"/>
              </a:ext>
            </a:extLst>
          </p:cNvPr>
          <p:cNvCxnSpPr/>
          <p:nvPr/>
        </p:nvCxnSpPr>
        <p:spPr>
          <a:xfrm>
            <a:off x="0" y="4648200"/>
            <a:ext cx="403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1CF2EA8-0921-94C4-0740-5B491944035A}"/>
              </a:ext>
            </a:extLst>
          </p:cNvPr>
          <p:cNvCxnSpPr/>
          <p:nvPr/>
        </p:nvCxnSpPr>
        <p:spPr>
          <a:xfrm rot="5400000">
            <a:off x="2514600" y="31242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C7B775E-00F7-836C-DD3C-AD4D9647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86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Radio loud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9669F8-84D4-C655-D516-7DB819F1A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057400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Radio quiet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4F767A-A242-B713-4C4E-89B012C8C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653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Radio quiet quasars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973482-4A2F-856A-AAD1-26E928D4BECB}"/>
              </a:ext>
            </a:extLst>
          </p:cNvPr>
          <p:cNvCxnSpPr/>
          <p:nvPr/>
        </p:nvCxnSpPr>
        <p:spPr>
          <a:xfrm>
            <a:off x="6858000" y="2438400"/>
            <a:ext cx="533400" cy="76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519F51C-2A0B-C9BC-3642-95EA454B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956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Radio spectrum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848FB8-7520-4818-8216-7085C118F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505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Flat     Steep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F258F1F-5881-6A40-A748-03861FEF543E}"/>
              </a:ext>
            </a:extLst>
          </p:cNvPr>
          <p:cNvCxnSpPr>
            <a:stCxn id="48" idx="2"/>
          </p:cNvCxnSpPr>
          <p:nvPr/>
        </p:nvCxnSpPr>
        <p:spPr>
          <a:xfrm rot="5400000">
            <a:off x="4810126" y="2828925"/>
            <a:ext cx="285750" cy="31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A2E536-6E45-17B7-143F-1B8E7EE33D14}"/>
              </a:ext>
            </a:extLst>
          </p:cNvPr>
          <p:cNvCxnSpPr/>
          <p:nvPr/>
        </p:nvCxnSpPr>
        <p:spPr>
          <a:xfrm rot="10800000" flipV="1">
            <a:off x="4648200" y="3352800"/>
            <a:ext cx="266700" cy="228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6505211-5411-D693-3533-037A3AAAC073}"/>
              </a:ext>
            </a:extLst>
          </p:cNvPr>
          <p:cNvCxnSpPr/>
          <p:nvPr/>
        </p:nvCxnSpPr>
        <p:spPr>
          <a:xfrm>
            <a:off x="4991100" y="3352800"/>
            <a:ext cx="342900" cy="228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2D8E6EB-D094-F9F5-C8FC-1D695F5B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03600"/>
            <a:ext cx="190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Steep Spectrum Radio Quasars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075B439-AFB4-F399-D131-A403082B12FB}"/>
              </a:ext>
            </a:extLst>
          </p:cNvPr>
          <p:cNvCxnSpPr/>
          <p:nvPr/>
        </p:nvCxnSpPr>
        <p:spPr>
          <a:xfrm>
            <a:off x="5715000" y="3810000"/>
            <a:ext cx="381000" cy="1524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F0624F6-879B-B534-C044-3B86948E776B}"/>
              </a:ext>
            </a:extLst>
          </p:cNvPr>
          <p:cNvCxnSpPr>
            <a:endCxn id="106" idx="0"/>
          </p:cNvCxnSpPr>
          <p:nvPr/>
        </p:nvCxnSpPr>
        <p:spPr>
          <a:xfrm rot="5400000">
            <a:off x="3867150" y="4095750"/>
            <a:ext cx="838200" cy="2667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98A2906-D636-1F85-510C-805E5C0DE903}"/>
              </a:ext>
            </a:extLst>
          </p:cNvPr>
          <p:cNvCxnSpPr/>
          <p:nvPr/>
        </p:nvCxnSpPr>
        <p:spPr>
          <a:xfrm>
            <a:off x="4572000" y="3886200"/>
            <a:ext cx="990600" cy="6858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C46F2B8-2313-5BFE-9D67-32FC5F2C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958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Radio galaxies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1054729-0B02-5BD8-701B-77270262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2578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FR I                 FR II 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F81114A-1C95-C53F-CD1E-5C80D3B8F0C0}"/>
              </a:ext>
            </a:extLst>
          </p:cNvPr>
          <p:cNvCxnSpPr/>
          <p:nvPr/>
        </p:nvCxnSpPr>
        <p:spPr>
          <a:xfrm>
            <a:off x="6096000" y="4876800"/>
            <a:ext cx="18288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A3687BB-C499-54B6-76F3-73AAAA07950B}"/>
              </a:ext>
            </a:extLst>
          </p:cNvPr>
          <p:cNvCxnSpPr/>
          <p:nvPr/>
        </p:nvCxnSpPr>
        <p:spPr>
          <a:xfrm rot="16200000" flipH="1">
            <a:off x="6057900" y="4914900"/>
            <a:ext cx="381000" cy="3048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9BC010F-4041-D050-1F17-0A479F40B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8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Blazars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0CAFB62-9396-9D21-0D45-1DA81D46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1495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Emission lines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A6245F5-C112-5917-ADEE-31BF4A33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43563"/>
            <a:ext cx="1676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Weak/absent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BL Lac Objects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A29445-7B1D-2DF4-0992-EE5730343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43563"/>
            <a:ext cx="2286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Flat Spectrum Radio Quasars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AFAC077-EB6E-1620-74AD-3371B5AF89D4}"/>
              </a:ext>
            </a:extLst>
          </p:cNvPr>
          <p:cNvCxnSpPr/>
          <p:nvPr/>
        </p:nvCxnSpPr>
        <p:spPr>
          <a:xfrm rot="5400000">
            <a:off x="3886201" y="5257800"/>
            <a:ext cx="304800" cy="31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51B2607-7717-6A50-093F-2A1E435313F4}"/>
              </a:ext>
            </a:extLst>
          </p:cNvPr>
          <p:cNvCxnSpPr/>
          <p:nvPr/>
        </p:nvCxnSpPr>
        <p:spPr>
          <a:xfrm>
            <a:off x="5715000" y="44196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F8A71BF-78AD-5F8F-CB1F-DF2FE3D27D94}"/>
              </a:ext>
            </a:extLst>
          </p:cNvPr>
          <p:cNvCxnSpPr/>
          <p:nvPr/>
        </p:nvCxnSpPr>
        <p:spPr>
          <a:xfrm rot="5400000" flipH="1" flipV="1">
            <a:off x="3238500" y="6286500"/>
            <a:ext cx="99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A3A8AB9-8F88-9502-BEFE-815DE7B5EB22}"/>
              </a:ext>
            </a:extLst>
          </p:cNvPr>
          <p:cNvCxnSpPr/>
          <p:nvPr/>
        </p:nvCxnSpPr>
        <p:spPr>
          <a:xfrm rot="16200000" flipV="1">
            <a:off x="4381500" y="4686300"/>
            <a:ext cx="17526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3C273.mpeg">
            <a:hlinkClick r:id="" action="ppaction://media"/>
            <a:extLst>
              <a:ext uri="{FF2B5EF4-FFF2-40B4-BE49-F238E27FC236}">
                <a16:creationId xmlns:a16="http://schemas.microsoft.com/office/drawing/2014/main" id="{C5737B91-B3C6-552E-DF6D-D146C4E4F4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363"/>
            <a:ext cx="22098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0" grpId="0"/>
      <p:bldP spid="25" grpId="0"/>
      <p:bldP spid="26" grpId="0"/>
      <p:bldP spid="27" grpId="0"/>
      <p:bldP spid="48" grpId="0"/>
      <p:bldP spid="50" grpId="0"/>
      <p:bldP spid="53" grpId="0"/>
      <p:bldP spid="61" grpId="0"/>
      <p:bldP spid="62" grpId="0"/>
      <p:bldP spid="72" grpId="0"/>
      <p:bldP spid="90" grpId="0"/>
      <p:bldP spid="91" grpId="0"/>
      <p:bldP spid="106" grpId="0"/>
      <p:bldP spid="111" grpId="0"/>
      <p:bldP spid="112" grpId="0"/>
      <p:bldP spid="1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AA803B-570C-2DFB-26F4-0ACF37440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789790"/>
            <a:ext cx="5575521" cy="4646268"/>
          </a:xfrm>
          <a:prstGeom prst="rect">
            <a:avLst/>
          </a:prstGeom>
        </p:spPr>
      </p:pic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67710" y="1257414"/>
            <a:ext cx="7320009" cy="858177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ZA" sz="2903" u="sng" spc="-1" dirty="0">
                <a:solidFill>
                  <a:srgbClr val="000084"/>
                </a:solidFill>
                <a:latin typeface="Arial"/>
                <a:ea typeface="DejaVu Sans"/>
              </a:rPr>
              <a:t>Interpretation H.E.S.S. vs. Fermi-LAT Delay</a:t>
            </a:r>
            <a:endParaRPr lang="en-US" sz="290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Box 366"/>
          <p:cNvSpPr/>
          <p:nvPr/>
        </p:nvSpPr>
        <p:spPr>
          <a:xfrm>
            <a:off x="5709447" y="1789790"/>
            <a:ext cx="3285406" cy="38020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ZA" sz="1633" spc="-1" dirty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en-ZA" sz="1633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D510A-524D-ABE1-2EDF-3ABA8D7372BB}"/>
              </a:ext>
            </a:extLst>
          </p:cNvPr>
          <p:cNvSpPr txBox="1"/>
          <p:nvPr/>
        </p:nvSpPr>
        <p:spPr>
          <a:xfrm>
            <a:off x="4963387" y="2267784"/>
            <a:ext cx="4112137" cy="410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H.E.S.S.  flare ~ 2  days delayed </a:t>
            </a:r>
            <a:r>
              <a:rPr lang="en-ZA" dirty="0" err="1">
                <a:solidFill>
                  <a:srgbClr val="002060"/>
                </a:solidFill>
              </a:rPr>
              <a:t>w.r.t.</a:t>
            </a:r>
            <a:r>
              <a:rPr lang="en-ZA" dirty="0">
                <a:solidFill>
                  <a:srgbClr val="002060"/>
                </a:solidFill>
              </a:rPr>
              <a:t> Fermi-LAT!</a:t>
            </a:r>
          </a:p>
          <a:p>
            <a:endParaRPr lang="en-ZA" sz="907" dirty="0">
              <a:solidFill>
                <a:srgbClr val="002060"/>
              </a:solidFill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Finite UHE proton acceleration time scale? – Not clear why the GeV flare subsides while the acceleration process is still active. – Narrow ultra-relativistic proton distribution?  </a:t>
            </a:r>
          </a:p>
          <a:p>
            <a:endParaRPr lang="en-ZA" dirty="0">
              <a:solidFill>
                <a:srgbClr val="002060"/>
              </a:solidFill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2060"/>
                </a:solidFill>
              </a:rPr>
              <a:t>Proton synchrotron mirror model (as suggested for 3C279 by Oberholzer 2023)? HE – VHE spectrum consistent with a single proton-synchrotron component…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7BE27E-565D-FB3C-5334-2A7318AFA4E7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458200" cy="1371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ZA" u="sng" kern="0" dirty="0">
                <a:solidFill>
                  <a:srgbClr val="002060"/>
                </a:solidFill>
              </a:rPr>
              <a:t>Recent highlights:</a:t>
            </a:r>
            <a:br>
              <a:rPr lang="en-ZA" u="sng" kern="0" dirty="0">
                <a:solidFill>
                  <a:srgbClr val="002060"/>
                </a:solidFill>
              </a:rPr>
            </a:br>
            <a:r>
              <a:rPr lang="en-ZA" u="sng" kern="0" dirty="0">
                <a:solidFill>
                  <a:srgbClr val="002060"/>
                </a:solidFill>
              </a:rPr>
              <a:t>PKS 0346-27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C053C-191E-94CA-A0D7-355107A1042E}"/>
              </a:ext>
            </a:extLst>
          </p:cNvPr>
          <p:cNvSpPr txBox="1"/>
          <p:nvPr/>
        </p:nvSpPr>
        <p:spPr>
          <a:xfrm rot="19793321">
            <a:off x="1269547" y="4448318"/>
            <a:ext cx="2630970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28" dirty="0">
                <a:solidFill>
                  <a:schemeClr val="tx1">
                    <a:alpha val="3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9768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5DB8B515-26B2-5D89-92C0-CD45606F2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69863"/>
            <a:ext cx="9144000" cy="6985001"/>
          </a:xfrm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1A221288-FAEB-93C6-8FE5-47DDCF645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07963"/>
            <a:ext cx="7886700" cy="1006475"/>
          </a:xfrm>
        </p:spPr>
        <p:txBody>
          <a:bodyPr/>
          <a:lstStyle/>
          <a:p>
            <a:pPr algn="ctr" eaLnBrk="1" hangingPunct="1"/>
            <a:r>
              <a:rPr lang="en-US" altLang="en-US" sz="5400" b="1" u="sng">
                <a:solidFill>
                  <a:srgbClr val="FFFF00"/>
                </a:solidFill>
              </a:rPr>
              <a:t>Centaurus A</a:t>
            </a:r>
            <a:endParaRPr lang="en-ZA" altLang="en-US" sz="5400" b="1" u="sng">
              <a:solidFill>
                <a:srgbClr val="FFFF00"/>
              </a:solidFill>
            </a:endParaRPr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AD4D528C-BAA9-41DD-6AB5-9EF1560A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237163"/>
            <a:ext cx="772953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Closest AGN to Earth (z = 0018; d = 3.8 </a:t>
            </a:r>
            <a:r>
              <a:rPr lang="en-US" altLang="en-US" sz="2400" dirty="0" err="1">
                <a:solidFill>
                  <a:srgbClr val="FFFF00"/>
                </a:solidFill>
              </a:rPr>
              <a:t>Mpc</a:t>
            </a:r>
            <a:r>
              <a:rPr lang="en-US" altLang="en-US" sz="240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Only extragalactic source spatially resolved in </a:t>
            </a:r>
            <a:r>
              <a:rPr lang="en-US" alt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dirty="0">
                <a:solidFill>
                  <a:srgbClr val="FFFF00"/>
                </a:solidFill>
              </a:rPr>
              <a:t>-rays 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     (both </a:t>
            </a:r>
            <a:r>
              <a:rPr lang="en-US" altLang="en-US" sz="2400" i="1" dirty="0">
                <a:solidFill>
                  <a:srgbClr val="FFFF00"/>
                </a:solidFill>
              </a:rPr>
              <a:t>Fermi</a:t>
            </a:r>
            <a:r>
              <a:rPr lang="en-US" altLang="en-US" sz="2400" dirty="0">
                <a:solidFill>
                  <a:srgbClr val="FFFF00"/>
                </a:solidFill>
              </a:rPr>
              <a:t>-LAT and H.E.S.S.)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4E243C9-67F6-9227-91FC-5F2D40F93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877888"/>
          </a:xfrm>
        </p:spPr>
        <p:txBody>
          <a:bodyPr/>
          <a:lstStyle/>
          <a:p>
            <a:pPr algn="ctr" eaLnBrk="1" hangingPunct="1"/>
            <a:r>
              <a:rPr lang="en-US" altLang="en-US" u="sng" dirty="0">
                <a:solidFill>
                  <a:srgbClr val="002060"/>
                </a:solidFill>
              </a:rPr>
              <a:t>H.E.S.S. Resolves Centaurus A</a:t>
            </a:r>
            <a:endParaRPr lang="en-ZA" altLang="en-US" u="sng" dirty="0">
              <a:solidFill>
                <a:srgbClr val="002060"/>
              </a:solidFill>
            </a:endParaRP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691765D7-E91B-FC10-A243-2202EF4B2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68363"/>
            <a:ext cx="8283575" cy="50466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First spatially resolved extragalactic VHE </a:t>
            </a:r>
            <a:r>
              <a:rPr lang="en-US" altLang="en-US" sz="28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800" dirty="0">
                <a:solidFill>
                  <a:srgbClr val="002060"/>
                </a:solidFill>
              </a:rPr>
              <a:t>-ray source</a:t>
            </a:r>
          </a:p>
          <a:p>
            <a:pPr marL="0" indent="0" eaLnBrk="1" hangingPunct="1">
              <a:defRPr/>
            </a:pPr>
            <a:endParaRPr lang="en-US" altLang="en-US" sz="1000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Fit with elliptical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Gaussian reveals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extension along the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radio jet direction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at 13.1 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</a:p>
          <a:p>
            <a:pPr marL="0" indent="0" eaLnBrk="1" hangingPunct="1">
              <a:defRPr/>
            </a:pPr>
            <a:endParaRPr lang="en-US" altLang="en-US" sz="1000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Major axis: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(0.041  +/- 0.006)</a:t>
            </a:r>
            <a:r>
              <a:rPr lang="en-US" altLang="en-US" sz="2400" baseline="30000" dirty="0">
                <a:solidFill>
                  <a:srgbClr val="002060"/>
                </a:solidFill>
              </a:rPr>
              <a:t>o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~ 2.2 kpc</a:t>
            </a:r>
          </a:p>
          <a:p>
            <a:pPr marL="0" indent="0" eaLnBrk="1" hangingPunct="1">
              <a:defRPr/>
            </a:pPr>
            <a:endParaRPr lang="en-US" altLang="en-US" sz="1000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Evidence for TeV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particle acceleration</a:t>
            </a:r>
          </a:p>
          <a:p>
            <a:pPr marL="0" indent="0" eaLnBrk="1" hangingPunct="1"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 at kpc  scales!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FF090C75-4D00-6E6F-E6B1-3910E79C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722438"/>
            <a:ext cx="584517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C260B26D-EB50-D5A8-C890-FB91821C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33677"/>
            <a:ext cx="285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 dirty="0"/>
              <a:t>(H.E.S.S. Collaboration: Abdalla et al. 2020, Nature)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E26F272E-CFFA-E173-DBEE-DA330F07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1682750"/>
            <a:ext cx="8955088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DFFE6-09EA-AAD0-1190-FF94CA55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0"/>
            <a:ext cx="7886700" cy="7175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ZA" u="sng" dirty="0">
                <a:solidFill>
                  <a:schemeClr val="accent4"/>
                </a:solidFill>
              </a:rPr>
              <a:t>M87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095FEA54-A8F2-0DBB-13D7-4DC2B5E1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469719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 dirty="0">
                <a:solidFill>
                  <a:schemeClr val="bg1"/>
                </a:solidFill>
              </a:rPr>
              <a:t>(EHT MWL Science Working Group, </a:t>
            </a:r>
            <a:r>
              <a:rPr lang="en-ZA" altLang="en-US" sz="1800" dirty="0" err="1">
                <a:solidFill>
                  <a:schemeClr val="bg1"/>
                </a:solidFill>
              </a:rPr>
              <a:t>ApJ</a:t>
            </a:r>
            <a:r>
              <a:rPr lang="en-ZA" altLang="en-US" sz="1800" dirty="0">
                <a:solidFill>
                  <a:schemeClr val="bg1"/>
                </a:solidFill>
              </a:rPr>
              <a:t>, 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ECA93-EA63-8F26-0E97-8E9CA826657E}"/>
              </a:ext>
            </a:extLst>
          </p:cNvPr>
          <p:cNvSpPr txBox="1"/>
          <p:nvPr/>
        </p:nvSpPr>
        <p:spPr>
          <a:xfrm>
            <a:off x="287338" y="668338"/>
            <a:ext cx="8667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solidFill>
                  <a:schemeClr val="accent4"/>
                </a:solidFill>
              </a:rPr>
              <a:t>One of the closest AGN, at 16.8 +/- 0.8 </a:t>
            </a:r>
            <a:r>
              <a:rPr lang="en-ZA" sz="2000" dirty="0" err="1">
                <a:solidFill>
                  <a:schemeClr val="accent4"/>
                </a:solidFill>
              </a:rPr>
              <a:t>Mpc</a:t>
            </a:r>
            <a:r>
              <a:rPr lang="en-ZA" sz="2000" dirty="0">
                <a:solidFill>
                  <a:schemeClr val="accent4"/>
                </a:solidFill>
              </a:rPr>
              <a:t>, in the Virgo Cluster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solidFill>
                  <a:schemeClr val="accent4"/>
                </a:solidFill>
              </a:rPr>
              <a:t>Extensive co-ordinated MWL campaigns during EHT observations in 2017, 2018, and subsequent years, incl. H.E.S.S., MAGIC and VERITAS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7A043DC-D2DE-4F45-E41C-60513D12E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100013"/>
            <a:ext cx="8362950" cy="952500"/>
          </a:xfrm>
        </p:spPr>
        <p:txBody>
          <a:bodyPr/>
          <a:lstStyle/>
          <a:p>
            <a:pPr algn="ctr"/>
            <a:r>
              <a:rPr lang="en-ZA" altLang="en-US" u="sng" dirty="0">
                <a:solidFill>
                  <a:srgbClr val="002060"/>
                </a:solidFill>
              </a:rPr>
              <a:t>M87 EHT  MWL campaign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A4C33-7C78-8AD2-403C-DBFD780C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7275"/>
            <a:ext cx="7886700" cy="1057275"/>
          </a:xfrm>
        </p:spPr>
        <p:txBody>
          <a:bodyPr/>
          <a:lstStyle/>
          <a:p>
            <a:pPr>
              <a:defRPr/>
            </a:pPr>
            <a:r>
              <a:rPr lang="en-ZA" sz="2400" dirty="0">
                <a:solidFill>
                  <a:srgbClr val="002060"/>
                </a:solidFill>
              </a:rPr>
              <a:t>First  major VHE  </a:t>
            </a:r>
            <a:r>
              <a:rPr lang="en-ZA" sz="2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ZA" sz="2400" dirty="0">
                <a:solidFill>
                  <a:srgbClr val="002060"/>
                </a:solidFill>
              </a:rPr>
              <a:t>-ray flare  since  2010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2400" dirty="0">
                <a:solidFill>
                  <a:srgbClr val="002060"/>
                </a:solidFill>
              </a:rPr>
              <a:t>   (previous flares seen in 2005,  2008,  2010)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4038B650-3149-3E1F-5B90-7F1E18F3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93988"/>
            <a:ext cx="49466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>
            <a:extLst>
              <a:ext uri="{FF2B5EF4-FFF2-40B4-BE49-F238E27FC236}">
                <a16:creationId xmlns:a16="http://schemas.microsoft.com/office/drawing/2014/main" id="{B247B459-D1EF-10CA-5C43-746D27D2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426075"/>
            <a:ext cx="414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/>
              <a:t>(EHT MWL Science Working Group, 2024, submitted to A&amp;A)</a:t>
            </a: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FB0D0919-DDAE-807B-A187-56EEB925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93925"/>
            <a:ext cx="476091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27AE692-89DF-9747-CDBC-0780452BA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" y="41275"/>
            <a:ext cx="3835400" cy="2092325"/>
          </a:xfrm>
        </p:spPr>
        <p:txBody>
          <a:bodyPr/>
          <a:lstStyle/>
          <a:p>
            <a:pPr algn="ctr"/>
            <a:r>
              <a:rPr lang="en-ZA" altLang="en-US" u="sng" dirty="0">
                <a:solidFill>
                  <a:srgbClr val="002060"/>
                </a:solidFill>
              </a:rPr>
              <a:t>M87 Long-Term MWL </a:t>
            </a:r>
            <a:r>
              <a:rPr lang="en-ZA" altLang="en-US" u="sng" dirty="0" err="1">
                <a:solidFill>
                  <a:srgbClr val="002060"/>
                </a:solidFill>
              </a:rPr>
              <a:t>lightcurve</a:t>
            </a:r>
            <a:endParaRPr lang="en-ZA" altLang="en-US" u="sng" dirty="0">
              <a:solidFill>
                <a:srgbClr val="002060"/>
              </a:solidFill>
            </a:endParaRPr>
          </a:p>
        </p:txBody>
      </p:sp>
      <p:sp>
        <p:nvSpPr>
          <p:cNvPr id="17411" name="TextBox 5">
            <a:extLst>
              <a:ext uri="{FF2B5EF4-FFF2-40B4-BE49-F238E27FC236}">
                <a16:creationId xmlns:a16="http://schemas.microsoft.com/office/drawing/2014/main" id="{A94BE0B9-9CEE-BABE-6E99-64A89FEB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6048375"/>
            <a:ext cx="356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/>
              <a:t>(EHT MWL Science Working Group, 2024, submitted to A&amp;A)</a:t>
            </a:r>
          </a:p>
        </p:txBody>
      </p:sp>
      <p:pic>
        <p:nvPicPr>
          <p:cNvPr id="17412" name="Picture 8">
            <a:extLst>
              <a:ext uri="{FF2B5EF4-FFF2-40B4-BE49-F238E27FC236}">
                <a16:creationId xmlns:a16="http://schemas.microsoft.com/office/drawing/2014/main" id="{19D51B36-D18B-C43C-99A2-20D985CD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0"/>
            <a:ext cx="5437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9">
            <a:extLst>
              <a:ext uri="{FF2B5EF4-FFF2-40B4-BE49-F238E27FC236}">
                <a16:creationId xmlns:a16="http://schemas.microsoft.com/office/drawing/2014/main" id="{DF00EA60-A7CC-63FE-2C64-1FD68EDCA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819400"/>
            <a:ext cx="32686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ZA" altLang="en-US" sz="2400" dirty="0">
                <a:solidFill>
                  <a:srgbClr val="002060"/>
                </a:solidFill>
              </a:rPr>
              <a:t>-ray flares typically accompanied by  X-ray flares of the core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en-US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039AC-9778-F2DB-6085-A60A6B5C20C4}"/>
              </a:ext>
            </a:extLst>
          </p:cNvPr>
          <p:cNvCxnSpPr/>
          <p:nvPr/>
        </p:nvCxnSpPr>
        <p:spPr>
          <a:xfrm>
            <a:off x="5603875" y="236538"/>
            <a:ext cx="0" cy="6351587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EC4797-5F65-5B4C-4236-D3AD2B6E2CDD}"/>
              </a:ext>
            </a:extLst>
          </p:cNvPr>
          <p:cNvCxnSpPr/>
          <p:nvPr/>
        </p:nvCxnSpPr>
        <p:spPr>
          <a:xfrm>
            <a:off x="6248400" y="220663"/>
            <a:ext cx="0" cy="6351587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31A0EF-41B1-716F-4FF1-603283B4DFB6}"/>
              </a:ext>
            </a:extLst>
          </p:cNvPr>
          <p:cNvCxnSpPr/>
          <p:nvPr/>
        </p:nvCxnSpPr>
        <p:spPr>
          <a:xfrm>
            <a:off x="6750050" y="211138"/>
            <a:ext cx="0" cy="6351587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E3D6AE-58EC-A3CA-08A3-722AE7DB982F}"/>
              </a:ext>
            </a:extLst>
          </p:cNvPr>
          <p:cNvCxnSpPr/>
          <p:nvPr/>
        </p:nvCxnSpPr>
        <p:spPr>
          <a:xfrm>
            <a:off x="8578850" y="211138"/>
            <a:ext cx="0" cy="6351587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9DA43D4-885C-B88B-ECD8-1DFD5FEFC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98438"/>
            <a:ext cx="7886700" cy="666750"/>
          </a:xfrm>
        </p:spPr>
        <p:txBody>
          <a:bodyPr/>
          <a:lstStyle/>
          <a:p>
            <a:pPr algn="ctr" eaLnBrk="1" hangingPunct="1"/>
            <a:r>
              <a:rPr lang="en-ZA" altLang="en-US" b="1" u="sng">
                <a:solidFill>
                  <a:srgbClr val="002060"/>
                </a:solidFill>
              </a:rPr>
              <a:t>M87  VHE Morphology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61EE209-36A4-846E-0778-807EA9D8FE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9050" y="5334000"/>
            <a:ext cx="8896350" cy="992188"/>
          </a:xfrm>
        </p:spPr>
        <p:txBody>
          <a:bodyPr/>
          <a:lstStyle/>
          <a:p>
            <a:pPr eaLnBrk="1" hangingPunct="1"/>
            <a:r>
              <a:rPr lang="en-ZA" altLang="en-US" sz="2400" dirty="0"/>
              <a:t>No extension of VHE emission measured (</a:t>
            </a:r>
            <a:r>
              <a:rPr lang="en-ZA" altLang="en-US" sz="2400" dirty="0">
                <a:latin typeface="Symbol" panose="05050102010706020507" pitchFamily="18" charset="2"/>
              </a:rPr>
              <a:t>s</a:t>
            </a:r>
            <a:r>
              <a:rPr lang="en-ZA" altLang="en-US" sz="2400" dirty="0"/>
              <a:t> &lt; 58” ~ 4.6 kpc). </a:t>
            </a:r>
          </a:p>
          <a:p>
            <a:pPr eaLnBrk="1" hangingPunct="1"/>
            <a:r>
              <a:rPr lang="en-ZA" altLang="en-US" sz="2400" dirty="0"/>
              <a:t>Consistent  with single emission region at the core.</a:t>
            </a:r>
          </a:p>
          <a:p>
            <a:pPr eaLnBrk="1" hangingPunct="1"/>
            <a:endParaRPr lang="en-ZA" altLang="en-US" sz="2400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DA5D5258-32C6-756E-2F86-C89511A7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2"/>
            <a:ext cx="9144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>
            <a:extLst>
              <a:ext uri="{FF2B5EF4-FFF2-40B4-BE49-F238E27FC236}">
                <a16:creationId xmlns:a16="http://schemas.microsoft.com/office/drawing/2014/main" id="{806FCCB2-9D98-E188-65E1-33C4003C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4735512"/>
            <a:ext cx="328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/>
              <a:t>(H.E.S.S.: Aharonian et al. 2023)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6449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2060"/>
                </a:solidFill>
              </a:rPr>
              <a:t>PKS 0625-354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16" y="762000"/>
            <a:ext cx="8989284" cy="1721232"/>
          </a:xfrm>
        </p:spPr>
        <p:txBody>
          <a:bodyPr>
            <a:normAutofit/>
          </a:bodyPr>
          <a:lstStyle/>
          <a:p>
            <a:r>
              <a:rPr lang="en-US" sz="2000" dirty="0"/>
              <a:t>FR I (?) radio galaxy at z = 0.055 (220 </a:t>
            </a:r>
            <a:r>
              <a:rPr lang="en-US" sz="2000" dirty="0" err="1"/>
              <a:t>Mpc</a:t>
            </a:r>
            <a:r>
              <a:rPr lang="en-US" sz="2000" dirty="0"/>
              <a:t>)</a:t>
            </a:r>
          </a:p>
          <a:p>
            <a:r>
              <a:rPr lang="en-US" sz="2000" dirty="0"/>
              <a:t>TANAMI: Evidence for one-sided pc-scale jet + superluminal motion</a:t>
            </a:r>
          </a:p>
          <a:p>
            <a:r>
              <a:rPr lang="en-US" sz="2000" dirty="0"/>
              <a:t>H.E.S.S. I Observations in 2012: Detection at 6.1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</a:t>
            </a:r>
            <a:endParaRPr lang="en-Z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6" y="2177903"/>
            <a:ext cx="4423254" cy="3647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08" y="2305110"/>
            <a:ext cx="3925392" cy="3682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5062" y="1905000"/>
            <a:ext cx="237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2060"/>
                </a:solidFill>
              </a:rPr>
              <a:t>TANAMI: 8 GHz</a:t>
            </a:r>
            <a:endParaRPr lang="en-ZA" sz="2000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020" y="1929173"/>
            <a:ext cx="327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2060"/>
                </a:solidFill>
              </a:rPr>
              <a:t>H.E.S.S. Significance Map</a:t>
            </a:r>
            <a:endParaRPr lang="en-ZA" sz="2000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642287"/>
            <a:ext cx="348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(H.E.S.S.: Abdalla et al. 2018)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13C840-F5CB-83E0-9098-8C05AC6E5BD8}"/>
              </a:ext>
            </a:extLst>
          </p:cNvPr>
          <p:cNvSpPr txBox="1">
            <a:spLocks/>
          </p:cNvSpPr>
          <p:nvPr/>
        </p:nvSpPr>
        <p:spPr bwMode="auto">
          <a:xfrm>
            <a:off x="304800" y="6120055"/>
            <a:ext cx="8358187" cy="81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Strong X-ray variability</a:t>
            </a:r>
          </a:p>
          <a:p>
            <a:r>
              <a:rPr lang="en-US" sz="2000" kern="0" dirty="0"/>
              <a:t>No evidence for pronounced variability in </a:t>
            </a:r>
            <a:r>
              <a:rPr lang="en-US" sz="2000" kern="0" dirty="0">
                <a:latin typeface="Symbol" panose="05050102010706020507" pitchFamily="18" charset="2"/>
              </a:rPr>
              <a:t>g</a:t>
            </a:r>
            <a:r>
              <a:rPr lang="en-US" sz="2000" kern="0" dirty="0"/>
              <a:t>-rays in 2012 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14FC779-90F9-2B67-6B8F-6BA1C790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011" y="5995786"/>
            <a:ext cx="303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 dirty="0"/>
              <a:t>(TANAMI: Müller  et al. 2013)</a:t>
            </a:r>
          </a:p>
        </p:txBody>
      </p:sp>
    </p:spTree>
    <p:extLst>
      <p:ext uri="{BB962C8B-B14F-4D97-AF65-F5344CB8AC3E}">
        <p14:creationId xmlns:p14="http://schemas.microsoft.com/office/powerpoint/2010/main" val="7260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97215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The Nature of PKS 0625-354</a:t>
            </a:r>
            <a:endParaRPr lang="en-ZA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" y="5181600"/>
            <a:ext cx="9144000" cy="128685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By far the most distant VHE-detected radio galaxy</a:t>
            </a:r>
          </a:p>
          <a:p>
            <a:r>
              <a:rPr lang="en-US" sz="2200" dirty="0">
                <a:solidFill>
                  <a:srgbClr val="002060"/>
                </a:solidFill>
              </a:rPr>
              <a:t>Renders interpretation with non-beamed emission scenarios difficult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TANAMI radio structure suggests blazar-like inner-jet orientation</a:t>
            </a:r>
            <a:endParaRPr lang="en-ZA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857437"/>
              </p:ext>
            </p:extLst>
          </p:nvPr>
        </p:nvGraphicFramePr>
        <p:xfrm>
          <a:off x="1219200" y="1676400"/>
          <a:ext cx="714851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Source Name</a:t>
                      </a:r>
                      <a:endParaRPr lang="en-Z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n-Z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Redshift</a:t>
                      </a:r>
                      <a:endParaRPr lang="en-Z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Cen A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 I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0.0018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M87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 I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0.0044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NGC 1275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 I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0.0176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IC 310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 I / BL Lac?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0.0189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3C 264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 I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0.0217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PKS 0625-35</a:t>
                      </a:r>
                      <a:endParaRPr lang="en-Z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FR I / BL Lac?</a:t>
                      </a:r>
                      <a:endParaRPr lang="en-Z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0.0549</a:t>
                      </a:r>
                      <a:endParaRPr lang="en-Z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4AD244-C275-B4DC-456E-181A106D94CF}"/>
              </a:ext>
            </a:extLst>
          </p:cNvPr>
          <p:cNvSpPr txBox="1"/>
          <p:nvPr/>
        </p:nvSpPr>
        <p:spPr>
          <a:xfrm>
            <a:off x="1227083" y="914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u="sng" dirty="0">
                <a:solidFill>
                  <a:srgbClr val="002060"/>
                </a:solidFill>
              </a:rPr>
              <a:t>VHE-detected radio galaxies</a:t>
            </a:r>
          </a:p>
        </p:txBody>
      </p:sp>
    </p:spTree>
    <p:extLst>
      <p:ext uri="{BB962C8B-B14F-4D97-AF65-F5344CB8AC3E}">
        <p14:creationId xmlns:p14="http://schemas.microsoft.com/office/powerpoint/2010/main" val="408925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7886700" cy="1325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2060"/>
                </a:solidFill>
              </a:rPr>
              <a:t>PKS 0625-354: </a:t>
            </a:r>
            <a:br>
              <a:rPr lang="en-US" u="sng" dirty="0">
                <a:solidFill>
                  <a:srgbClr val="002060"/>
                </a:solidFill>
              </a:rPr>
            </a:br>
            <a:r>
              <a:rPr lang="en-US" u="sng" dirty="0">
                <a:solidFill>
                  <a:srgbClr val="002060"/>
                </a:solidFill>
              </a:rPr>
              <a:t>Multi-Zone </a:t>
            </a:r>
            <a:r>
              <a:rPr lang="en-US" u="sng" dirty="0" err="1">
                <a:solidFill>
                  <a:srgbClr val="002060"/>
                </a:solidFill>
              </a:rPr>
              <a:t>Leptonic</a:t>
            </a:r>
            <a:r>
              <a:rPr lang="en-US" u="sng" dirty="0">
                <a:solidFill>
                  <a:srgbClr val="002060"/>
                </a:solidFill>
              </a:rPr>
              <a:t> Model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148" y="2414589"/>
            <a:ext cx="6474068" cy="439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28" y="6405504"/>
            <a:ext cx="295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Abdalla</a:t>
            </a:r>
            <a:r>
              <a:rPr lang="en-US" sz="2000" dirty="0"/>
              <a:t> et al. 2018a)</a:t>
            </a:r>
            <a:endParaRPr lang="en-Z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00778" y="5043490"/>
            <a:ext cx="84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99"/>
                </a:solidFill>
              </a:rPr>
              <a:t>Jet</a:t>
            </a:r>
            <a:endParaRPr lang="en-ZA" sz="2400" dirty="0">
              <a:solidFill>
                <a:srgbClr val="FF66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86440" y="5287902"/>
            <a:ext cx="442913" cy="0"/>
          </a:xfrm>
          <a:prstGeom prst="straightConnector1">
            <a:avLst/>
          </a:prstGeom>
          <a:ln w="190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24618" y="5440302"/>
            <a:ext cx="197641" cy="460438"/>
          </a:xfrm>
          <a:prstGeom prst="straightConnector1">
            <a:avLst/>
          </a:prstGeom>
          <a:ln w="190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6582" y="3717549"/>
            <a:ext cx="92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Blob</a:t>
            </a:r>
            <a:endParaRPr lang="en-ZA" sz="24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93718" y="4143141"/>
            <a:ext cx="207159" cy="50476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1854" y="4109799"/>
            <a:ext cx="376237" cy="73589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4" y="1357307"/>
            <a:ext cx="7543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3300"/>
                </a:solidFill>
              </a:rPr>
              <a:t>Extended Jet (</a:t>
            </a:r>
            <a:r>
              <a:rPr lang="en-US" sz="2400" dirty="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>
                <a:solidFill>
                  <a:srgbClr val="FF3300"/>
                </a:solidFill>
              </a:rPr>
              <a:t> = 4.1) responsible for radio –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Small Blob (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>
                <a:solidFill>
                  <a:srgbClr val="00B0F0"/>
                </a:solidFill>
              </a:rPr>
              <a:t> = 10.4) responsible for UV – 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en-US" sz="2400" dirty="0">
                <a:solidFill>
                  <a:srgbClr val="00B0F0"/>
                </a:solidFill>
              </a:rPr>
              <a:t>-rays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Blazar-like viewing angle (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/>
              <a:t> = 1</a:t>
            </a:r>
            <a:r>
              <a:rPr lang="en-US" sz="2400" baseline="30000" dirty="0"/>
              <a:t>o</a:t>
            </a:r>
            <a:r>
              <a:rPr lang="en-US" sz="2400" dirty="0"/>
              <a:t>)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X-ray spectral variability </a:t>
            </a:r>
          </a:p>
          <a:p>
            <a:r>
              <a:rPr lang="en-US" sz="2400" dirty="0"/>
              <a:t>    from changing electron </a:t>
            </a:r>
          </a:p>
          <a:p>
            <a:r>
              <a:rPr lang="en-US" sz="2400" dirty="0"/>
              <a:t>    spectral index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</a:rPr>
              <a:t>g</a:t>
            </a:r>
            <a:r>
              <a:rPr lang="en-US" sz="2400" dirty="0"/>
              <a:t>-ray variability</a:t>
            </a:r>
          </a:p>
          <a:p>
            <a:r>
              <a:rPr lang="en-US" sz="2400" dirty="0"/>
              <a:t>     suppressed by</a:t>
            </a:r>
          </a:p>
          <a:p>
            <a:r>
              <a:rPr lang="en-US" sz="2400" dirty="0"/>
              <a:t>     Klein-</a:t>
            </a:r>
            <a:r>
              <a:rPr lang="en-US" sz="2400" dirty="0" err="1"/>
              <a:t>Nishina</a:t>
            </a:r>
            <a:endParaRPr lang="en-US" sz="2400" dirty="0"/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Jet in approx. </a:t>
            </a:r>
          </a:p>
          <a:p>
            <a:r>
              <a:rPr lang="en-US" sz="2400" dirty="0"/>
              <a:t>     equipartition, with</a:t>
            </a:r>
          </a:p>
          <a:p>
            <a:r>
              <a:rPr lang="en-US" sz="2400" dirty="0"/>
              <a:t>     </a:t>
            </a:r>
            <a:r>
              <a:rPr lang="en-US" sz="2400" dirty="0" err="1"/>
              <a:t>P</a:t>
            </a:r>
            <a:r>
              <a:rPr lang="en-US" sz="2400" baseline="-25000" dirty="0" err="1"/>
              <a:t>e</a:t>
            </a:r>
            <a:r>
              <a:rPr lang="en-US" sz="2400" dirty="0"/>
              <a:t> ~ P</a:t>
            </a:r>
            <a:r>
              <a:rPr lang="en-US" sz="2400" baseline="-25000" dirty="0"/>
              <a:t>B</a:t>
            </a:r>
            <a:r>
              <a:rPr lang="en-US" sz="2400" dirty="0"/>
              <a:t> ~ 1.4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400" dirty="0"/>
              <a:t>10</a:t>
            </a:r>
            <a:r>
              <a:rPr lang="en-US" sz="2400" baseline="30000" dirty="0"/>
              <a:t>42</a:t>
            </a:r>
            <a:r>
              <a:rPr lang="en-US" sz="2400" dirty="0"/>
              <a:t> erg/s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Blob strongly e</a:t>
            </a:r>
            <a:r>
              <a:rPr lang="en-US" sz="2400" baseline="30000" dirty="0"/>
              <a:t>-</a:t>
            </a:r>
            <a:r>
              <a:rPr lang="en-US" sz="2400" dirty="0"/>
              <a:t> dominated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7027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images of stars&#10;&#10;AI-generated content may be incorrect.">
            <a:extLst>
              <a:ext uri="{FF2B5EF4-FFF2-40B4-BE49-F238E27FC236}">
                <a16:creationId xmlns:a16="http://schemas.microsoft.com/office/drawing/2014/main" id="{F0F0C2BA-B8B3-F3FB-7D71-A404C4561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00" y="1219200"/>
            <a:ext cx="4523049" cy="3048000"/>
          </a:xfrm>
          <a:prstGeom prst="rect">
            <a:avLst/>
          </a:prstGeom>
        </p:spPr>
      </p:pic>
      <p:pic>
        <p:nvPicPr>
          <p:cNvPr id="17410" name="Picture 2" descr="seedsjets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914400"/>
            <a:ext cx="3448050" cy="5791200"/>
          </a:xfrm>
          <a:noFill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295900" y="4365010"/>
            <a:ext cx="3429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Radio Galaxy: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Powerful </a:t>
            </a:r>
            <a:r>
              <a:rPr lang="en-US" altLang="en-US" sz="2400" b="1" i="1" dirty="0">
                <a:solidFill>
                  <a:srgbClr val="FFFF00"/>
                </a:solidFill>
              </a:rPr>
              <a:t>radio lobes</a:t>
            </a:r>
            <a:r>
              <a:rPr lang="en-US" altLang="en-US" sz="2400" dirty="0">
                <a:solidFill>
                  <a:srgbClr val="FFFF00"/>
                </a:solidFill>
              </a:rPr>
              <a:t> at the end points of the jets, where kinetic jet power is dissipated. Only 6 VHE-detected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876800" y="3749098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M87 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→ </a:t>
            </a:r>
            <a:r>
              <a:rPr lang="en-US" altLang="en-US" sz="2000" dirty="0" err="1">
                <a:solidFill>
                  <a:srgbClr val="FFFF00"/>
                </a:solidFill>
              </a:rPr>
              <a:t>Shicong</a:t>
            </a:r>
            <a:r>
              <a:rPr lang="en-US" altLang="en-US" sz="2000" dirty="0">
                <a:solidFill>
                  <a:srgbClr val="FFFF00"/>
                </a:solidFill>
              </a:rPr>
              <a:t> Hu, Sunday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267200" y="762000"/>
            <a:ext cx="609600" cy="609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458200" cy="1417638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FF00"/>
                </a:solidFill>
              </a:rPr>
              <a:t>Types of radio-loud AGN and </a:t>
            </a:r>
            <a:br>
              <a:rPr lang="en-US" altLang="en-US" b="1" u="sng">
                <a:solidFill>
                  <a:srgbClr val="FFFF00"/>
                </a:solidFill>
              </a:rPr>
            </a:br>
            <a:r>
              <a:rPr lang="en-US" altLang="en-US" sz="4000" b="1" u="sng">
                <a:solidFill>
                  <a:srgbClr val="FFFF00"/>
                </a:solidFill>
              </a:rPr>
              <a:t>AGN Unification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4191000" y="1447800"/>
            <a:ext cx="27432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1774284">
            <a:off x="4495800" y="20415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Observing direction</a:t>
            </a:r>
          </a:p>
        </p:txBody>
      </p:sp>
      <p:sp>
        <p:nvSpPr>
          <p:cNvPr id="17418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8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899" y="92365"/>
            <a:ext cx="85010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02060"/>
                </a:solidFill>
              </a:rPr>
              <a:t>PKS 0625-354: </a:t>
            </a:r>
            <a:br>
              <a:rPr lang="en-US" u="sng" dirty="0">
                <a:solidFill>
                  <a:srgbClr val="002060"/>
                </a:solidFill>
              </a:rPr>
            </a:br>
            <a:r>
              <a:rPr lang="en-US" u="sng" dirty="0">
                <a:solidFill>
                  <a:srgbClr val="002060"/>
                </a:solidFill>
              </a:rPr>
              <a:t>VHE </a:t>
            </a:r>
            <a:r>
              <a:rPr lang="en-US" u="sng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u="sng" dirty="0">
                <a:solidFill>
                  <a:srgbClr val="002060"/>
                </a:solidFill>
              </a:rPr>
              <a:t>-ray variability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F62A42-F920-F3D5-6AF7-64A5EAF995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938" y="1447800"/>
            <a:ext cx="8366125" cy="8350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Initially, no significant 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dirty="0">
                <a:solidFill>
                  <a:srgbClr val="002060"/>
                </a:solidFill>
              </a:rPr>
              <a:t>-ray variability detected, but 2018 campaign revealed  flux decay  on ~  6 </a:t>
            </a:r>
            <a:r>
              <a:rPr lang="en-US" altLang="en-US" sz="2400" dirty="0" err="1">
                <a:solidFill>
                  <a:srgbClr val="002060"/>
                </a:solidFill>
              </a:rPr>
              <a:t>hr</a:t>
            </a:r>
            <a:r>
              <a:rPr lang="en-US" altLang="en-US" sz="2400" dirty="0">
                <a:solidFill>
                  <a:srgbClr val="002060"/>
                </a:solidFill>
              </a:rPr>
              <a:t> time scale. </a:t>
            </a:r>
            <a:endParaRPr lang="en-ZA" alt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6114977-93C7-3BB5-7996-46B861E90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243137"/>
            <a:ext cx="5765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F975DC-6AE7-3F25-CA0C-FFCA4E1E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5497512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/>
              <a:t>(H.E.S.S.: Aharonian et al., A&amp;A, 2024)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188697-59A0-27CA-C310-2D49F1262287}"/>
              </a:ext>
            </a:extLst>
          </p:cNvPr>
          <p:cNvSpPr txBox="1">
            <a:spLocks/>
          </p:cNvSpPr>
          <p:nvPr/>
        </p:nvSpPr>
        <p:spPr bwMode="auto">
          <a:xfrm>
            <a:off x="609600" y="5961062"/>
            <a:ext cx="75977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Opacity argument constrains </a:t>
            </a:r>
            <a:r>
              <a:rPr lang="en-US" altLang="en-US" sz="2400" dirty="0">
                <a:solidFill>
                  <a:srgbClr val="002060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2400" baseline="-25000" dirty="0">
                <a:solidFill>
                  <a:srgbClr val="002060"/>
                </a:solidFill>
              </a:rPr>
              <a:t>v</a:t>
            </a:r>
            <a:r>
              <a:rPr lang="en-US" altLang="en-US" sz="2400" dirty="0">
                <a:solidFill>
                  <a:srgbClr val="002060"/>
                </a:solidFill>
              </a:rPr>
              <a:t> &lt; 10</a:t>
            </a:r>
            <a:r>
              <a:rPr lang="en-US" altLang="en-US" sz="2400" baseline="30000" dirty="0">
                <a:solidFill>
                  <a:srgbClr val="002060"/>
                </a:solidFill>
              </a:rPr>
              <a:t>o</a:t>
            </a: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Further support for blazar-like inner-jet structure.</a:t>
            </a:r>
            <a:endParaRPr lang="en-ZA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6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749DC3AE-1DD2-575E-9352-5BA5D61E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878263"/>
            <a:ext cx="3108325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>
            <a:extLst>
              <a:ext uri="{FF2B5EF4-FFF2-40B4-BE49-F238E27FC236}">
                <a16:creationId xmlns:a16="http://schemas.microsoft.com/office/drawing/2014/main" id="{C44C40AC-D56F-D5D6-6C37-47B2FFC9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905250"/>
            <a:ext cx="50069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>
            <a:extLst>
              <a:ext uri="{FF2B5EF4-FFF2-40B4-BE49-F238E27FC236}">
                <a16:creationId xmlns:a16="http://schemas.microsoft.com/office/drawing/2014/main" id="{E1BC5738-3C0B-7A42-436E-050EA082F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45575" cy="688975"/>
          </a:xfrm>
        </p:spPr>
        <p:txBody>
          <a:bodyPr/>
          <a:lstStyle/>
          <a:p>
            <a:pPr algn="ctr" eaLnBrk="1" hangingPunct="1"/>
            <a:r>
              <a:rPr lang="en-ZA" altLang="en-US" b="1" u="sng" dirty="0">
                <a:solidFill>
                  <a:srgbClr val="002060"/>
                </a:solidFill>
              </a:rPr>
              <a:t>LHAASO Detection of NGC 4278</a:t>
            </a:r>
          </a:p>
        </p:txBody>
      </p:sp>
      <p:sp>
        <p:nvSpPr>
          <p:cNvPr id="23557" name="Content Placeholder 2">
            <a:extLst>
              <a:ext uri="{FF2B5EF4-FFF2-40B4-BE49-F238E27FC236}">
                <a16:creationId xmlns:a16="http://schemas.microsoft.com/office/drawing/2014/main" id="{572717B7-F7DC-61DD-2052-659FCF6D91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425" y="1006475"/>
            <a:ext cx="6483350" cy="2820987"/>
          </a:xfrm>
        </p:spPr>
        <p:txBody>
          <a:bodyPr/>
          <a:lstStyle/>
          <a:p>
            <a:pPr eaLnBrk="1" hangingPunct="1"/>
            <a:r>
              <a:rPr lang="en-ZA" altLang="en-US" sz="2000" dirty="0">
                <a:solidFill>
                  <a:srgbClr val="002060"/>
                </a:solidFill>
              </a:rPr>
              <a:t>Elliptical galaxy at d</a:t>
            </a:r>
            <a:r>
              <a:rPr lang="en-ZA" altLang="en-US" sz="2000" baseline="-25000" dirty="0">
                <a:solidFill>
                  <a:srgbClr val="002060"/>
                </a:solidFill>
              </a:rPr>
              <a:t>L</a:t>
            </a:r>
            <a:r>
              <a:rPr lang="en-ZA" altLang="en-US" sz="2000" dirty="0">
                <a:solidFill>
                  <a:srgbClr val="002060"/>
                </a:solidFill>
              </a:rPr>
              <a:t> = 16.4 Mpc (similar to M87), hosting a low-luminosity (L/L</a:t>
            </a:r>
            <a:r>
              <a:rPr lang="en-ZA" altLang="en-US" sz="2000" baseline="-25000" dirty="0">
                <a:solidFill>
                  <a:srgbClr val="002060"/>
                </a:solidFill>
              </a:rPr>
              <a:t>Edd</a:t>
            </a:r>
            <a:r>
              <a:rPr lang="en-ZA" altLang="en-US" sz="2000" dirty="0">
                <a:solidFill>
                  <a:srgbClr val="002060"/>
                </a:solidFill>
              </a:rPr>
              <a:t> ~ 5∙10</a:t>
            </a:r>
            <a:r>
              <a:rPr lang="en-ZA" altLang="en-US" sz="2000" baseline="30000" dirty="0">
                <a:solidFill>
                  <a:srgbClr val="002060"/>
                </a:solidFill>
              </a:rPr>
              <a:t>-6</a:t>
            </a:r>
            <a:r>
              <a:rPr lang="en-ZA" altLang="en-US" sz="2000" dirty="0">
                <a:solidFill>
                  <a:srgbClr val="002060"/>
                </a:solidFill>
              </a:rPr>
              <a:t>), LINER-type galaxy  with a weak radio jet. </a:t>
            </a:r>
          </a:p>
          <a:p>
            <a:pPr eaLnBrk="1" hangingPunct="1"/>
            <a:r>
              <a:rPr lang="en-ZA" altLang="en-US" sz="2000" dirty="0">
                <a:solidFill>
                  <a:srgbClr val="002060"/>
                </a:solidFill>
              </a:rPr>
              <a:t>LHAASO VHE </a:t>
            </a:r>
            <a:r>
              <a:rPr lang="en-ZA" alt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ZA" altLang="en-US" sz="2000" dirty="0">
                <a:solidFill>
                  <a:srgbClr val="002060"/>
                </a:solidFill>
              </a:rPr>
              <a:t>-ray source 0.03</a:t>
            </a:r>
            <a:r>
              <a:rPr lang="en-ZA" altLang="en-US" sz="2000" baseline="30000" dirty="0">
                <a:solidFill>
                  <a:srgbClr val="002060"/>
                </a:solidFill>
              </a:rPr>
              <a:t>o</a:t>
            </a:r>
            <a:r>
              <a:rPr lang="en-ZA" altLang="en-US" sz="2000" dirty="0">
                <a:solidFill>
                  <a:srgbClr val="002060"/>
                </a:solidFill>
              </a:rPr>
              <a:t> from best-fit LHAASO position (1</a:t>
            </a:r>
            <a:r>
              <a:rPr lang="en-ZA" altLang="en-US" sz="2000" baseline="30000" dirty="0">
                <a:solidFill>
                  <a:srgbClr val="002060"/>
                </a:solidFill>
              </a:rPr>
              <a:t>st</a:t>
            </a:r>
            <a:r>
              <a:rPr lang="en-ZA" altLang="en-US" sz="2000" dirty="0">
                <a:solidFill>
                  <a:srgbClr val="002060"/>
                </a:solidFill>
              </a:rPr>
              <a:t> LHAASO Source </a:t>
            </a:r>
            <a:r>
              <a:rPr lang="en-ZA" altLang="en-US" sz="2000" dirty="0" err="1">
                <a:solidFill>
                  <a:srgbClr val="002060"/>
                </a:solidFill>
              </a:rPr>
              <a:t>Catalog</a:t>
            </a:r>
            <a:r>
              <a:rPr lang="en-ZA" altLang="en-US" sz="2000" dirty="0">
                <a:solidFill>
                  <a:srgbClr val="002060"/>
                </a:solidFill>
              </a:rPr>
              <a:t>).</a:t>
            </a:r>
          </a:p>
          <a:p>
            <a:pPr eaLnBrk="1" hangingPunct="1"/>
            <a:r>
              <a:rPr lang="en-ZA" altLang="en-US" sz="2000" dirty="0">
                <a:solidFill>
                  <a:srgbClr val="002060"/>
                </a:solidFill>
              </a:rPr>
              <a:t>2 other AGN within the 90 % localization region, but SEDs inconsistent with LHAASO spectrum.</a:t>
            </a:r>
          </a:p>
          <a:p>
            <a:pPr eaLnBrk="1" hangingPunct="1"/>
            <a:r>
              <a:rPr lang="en-ZA" altLang="en-US" sz="2000" dirty="0">
                <a:solidFill>
                  <a:srgbClr val="002060"/>
                </a:solidFill>
              </a:rPr>
              <a:t>Evidence for variability on ~ months time scale.</a:t>
            </a:r>
          </a:p>
        </p:txBody>
      </p:sp>
      <p:pic>
        <p:nvPicPr>
          <p:cNvPr id="23558" name="Picture 2" descr="A bright light in space&#10;&#10;Description automatically generated">
            <a:extLst>
              <a:ext uri="{FF2B5EF4-FFF2-40B4-BE49-F238E27FC236}">
                <a16:creationId xmlns:a16="http://schemas.microsoft.com/office/drawing/2014/main" id="{6536268D-2CB6-0CA0-E5A0-EC914D81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831850"/>
            <a:ext cx="2424112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5">
            <a:extLst>
              <a:ext uri="{FF2B5EF4-FFF2-40B4-BE49-F238E27FC236}">
                <a16:creationId xmlns:a16="http://schemas.microsoft.com/office/drawing/2014/main" id="{E7588833-037E-4CEC-1143-9DB802DB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8" y="6480175"/>
            <a:ext cx="397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/>
              <a:t>(LHAASO collaboration: Cao et al. 2024)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>
            <a:extLst>
              <a:ext uri="{FF2B5EF4-FFF2-40B4-BE49-F238E27FC236}">
                <a16:creationId xmlns:a16="http://schemas.microsoft.com/office/drawing/2014/main" id="{76C49B8E-5F08-3F58-77B7-D2B32005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06738"/>
            <a:ext cx="4641851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8F0C0B6C-C6D2-0126-6F1A-A790D578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3017838"/>
            <a:ext cx="498792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5">
            <a:extLst>
              <a:ext uri="{FF2B5EF4-FFF2-40B4-BE49-F238E27FC236}">
                <a16:creationId xmlns:a16="http://schemas.microsoft.com/office/drawing/2014/main" id="{E98F2F3A-7110-ED92-FE50-F457CBDB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6459538"/>
            <a:ext cx="397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US" sz="1800"/>
              <a:t>(LHAASO collaboration: Cao et al. 2024)</a:t>
            </a:r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D682C84A-9311-881B-DB71-26B76A8B5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9538"/>
            <a:ext cx="9144000" cy="688975"/>
          </a:xfrm>
        </p:spPr>
        <p:txBody>
          <a:bodyPr/>
          <a:lstStyle/>
          <a:p>
            <a:pPr algn="ctr" eaLnBrk="1" hangingPunct="1"/>
            <a:r>
              <a:rPr lang="en-ZA" altLang="en-US" b="1" u="sng" dirty="0">
                <a:solidFill>
                  <a:srgbClr val="002060"/>
                </a:solidFill>
              </a:rPr>
              <a:t>LHAASO Detection of NGC 4278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18ED0-1873-3FFF-5FAB-F8500E6B06C3}"/>
              </a:ext>
            </a:extLst>
          </p:cNvPr>
          <p:cNvSpPr txBox="1"/>
          <p:nvPr/>
        </p:nvSpPr>
        <p:spPr>
          <a:xfrm>
            <a:off x="273050" y="1238250"/>
            <a:ext cx="8642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solidFill>
                  <a:srgbClr val="002060"/>
                </a:solidFill>
              </a:rPr>
              <a:t>VHE spectrum  comparable to  other (radio-loud) VHE AGN</a:t>
            </a:r>
          </a:p>
          <a:p>
            <a:pPr>
              <a:defRPr/>
            </a:pPr>
            <a:endParaRPr lang="en-ZA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solidFill>
                  <a:srgbClr val="002060"/>
                </a:solidFill>
              </a:rPr>
              <a:t>If confirmed, by far the radio-faintest  VHE AGN detected.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A red object in the sky&#10;&#10;Description automatically generated">
            <a:extLst>
              <a:ext uri="{FF2B5EF4-FFF2-40B4-BE49-F238E27FC236}">
                <a16:creationId xmlns:a16="http://schemas.microsoft.com/office/drawing/2014/main" id="{1BC18DC5-77F9-19F7-5E06-2931CDB3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574" y="195318"/>
            <a:ext cx="9916774" cy="49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B4F9EFD1-8370-1304-EABB-B75FD5D7D6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25400"/>
            <a:ext cx="4876800" cy="92075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FF00"/>
                </a:solidFill>
              </a:rPr>
              <a:t>Summary</a:t>
            </a:r>
            <a:endParaRPr lang="en-ZA" alt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686DA-9CF8-2144-A937-45743E913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" y="977900"/>
            <a:ext cx="9144000" cy="3917950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Mounting evidence for more than one high-energy emission region in </a:t>
            </a:r>
            <a:r>
              <a:rPr lang="en-US" sz="2000" dirty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>
                <a:solidFill>
                  <a:srgbClr val="FFFF00"/>
                </a:solidFill>
              </a:rPr>
              <a:t>-ray loud AGN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000" dirty="0">
              <a:solidFill>
                <a:srgbClr val="FFFF00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All VHE </a:t>
            </a:r>
            <a:r>
              <a:rPr lang="en-US" sz="2000" dirty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>
                <a:solidFill>
                  <a:srgbClr val="FFFF00"/>
                </a:solidFill>
              </a:rPr>
              <a:t>-ray detected AGN at z &lt; 1.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000" dirty="0">
              <a:solidFill>
                <a:srgbClr val="FFFF00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So far all VHE-detected radio galaxies are FR I or uncertain type.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000" dirty="0">
              <a:solidFill>
                <a:srgbClr val="FFFF00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Cen A the only spatially resolved extragalactic  source.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000" dirty="0">
              <a:solidFill>
                <a:srgbClr val="FFFF00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Rapid VHE variability seen in  some radio galaxies  supports blazar-like inner-jet structure.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000" dirty="0">
              <a:solidFill>
                <a:srgbClr val="FFFF00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NGC 4278 possibly the first radio-quiet, low-luminosity AGN detected in VHE </a:t>
            </a:r>
            <a:r>
              <a:rPr lang="en-US" sz="2000" dirty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>
                <a:solidFill>
                  <a:srgbClr val="FFFF00"/>
                </a:solidFill>
              </a:rPr>
              <a:t>-rays.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5608" name="Picture 5" descr="A purple and white logo&#10;&#10;Description automatically generated">
            <a:extLst>
              <a:ext uri="{FF2B5EF4-FFF2-40B4-BE49-F238E27FC236}">
                <a16:creationId xmlns:a16="http://schemas.microsoft.com/office/drawing/2014/main" id="{4035040B-0DEA-C8CD-D529-DF3B0909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0" y="5275319"/>
            <a:ext cx="4231357" cy="15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trees and mountains&#10;&#10;AI-generated content may be incorrect.">
            <a:extLst>
              <a:ext uri="{FF2B5EF4-FFF2-40B4-BE49-F238E27FC236}">
                <a16:creationId xmlns:a16="http://schemas.microsoft.com/office/drawing/2014/main" id="{763DD5AF-0145-3F0E-B50B-DF412DD5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019800" cy="1143000"/>
          </a:xfrm>
        </p:spPr>
        <p:txBody>
          <a:bodyPr/>
          <a:lstStyle/>
          <a:p>
            <a:r>
              <a:rPr lang="en-US" sz="8000" dirty="0"/>
              <a:t>Thank you!</a:t>
            </a:r>
            <a:endParaRPr lang="en-ZA" sz="8000" dirty="0"/>
          </a:p>
        </p:txBody>
      </p:sp>
    </p:spTree>
    <p:extLst>
      <p:ext uri="{BB962C8B-B14F-4D97-AF65-F5344CB8AC3E}">
        <p14:creationId xmlns:p14="http://schemas.microsoft.com/office/powerpoint/2010/main" val="137102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3c175_vla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182" y="4689764"/>
            <a:ext cx="3200400" cy="2122487"/>
          </a:xfrm>
          <a:noFill/>
        </p:spPr>
      </p:pic>
      <p:pic>
        <p:nvPicPr>
          <p:cNvPr id="18435" name="Picture 4" descr="seedsjets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914400"/>
            <a:ext cx="3448050" cy="5791200"/>
          </a:xfrm>
          <a:noFill/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267200" y="762000"/>
            <a:ext cx="609600" cy="609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85800" y="-76200"/>
            <a:ext cx="8458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FFF00"/>
                </a:solidFill>
              </a:rPr>
              <a:t>Types of radio-loud AGN and </a:t>
            </a:r>
            <a:br>
              <a:rPr lang="en-US" altLang="en-US" sz="4400" b="1" u="sng">
                <a:solidFill>
                  <a:srgbClr val="FFFF00"/>
                </a:solidFill>
              </a:rPr>
            </a:br>
            <a:r>
              <a:rPr lang="en-US" altLang="en-US" sz="4000" b="1" u="sng">
                <a:solidFill>
                  <a:srgbClr val="FFFF00"/>
                </a:solidFill>
              </a:rPr>
              <a:t>AGN Unification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648200" y="1349376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>
                <a:solidFill>
                  <a:srgbClr val="FFFF00"/>
                </a:solidFill>
              </a:rPr>
              <a:t>Flat-Spectrum Radio Quasar or BL Lac object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 rot="2902259">
            <a:off x="3756819" y="5258594"/>
            <a:ext cx="248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Observing direction</a:t>
            </a: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H="1" flipV="1">
            <a:off x="3733800" y="4419600"/>
            <a:ext cx="1828800" cy="2057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8441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343400" y="2207728"/>
            <a:ext cx="4724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Emission from the jet pointing towards us is Doppler boosted compared to the jet moving in the other direction (“counter jet”).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Dominant extragalactic </a:t>
            </a:r>
            <a:r>
              <a:rPr lang="en-US" altLang="en-US" sz="2400" dirty="0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dirty="0">
                <a:solidFill>
                  <a:srgbClr val="FFFF00"/>
                </a:solidFill>
              </a:rPr>
              <a:t>-ray source class (HE and VHE)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7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  <p:bldP spid="98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c175_vla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2400"/>
            <a:ext cx="4343400" cy="2879725"/>
          </a:xfr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FF00"/>
                </a:solidFill>
              </a:rPr>
              <a:t>Blazars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1836" y="3212234"/>
            <a:ext cx="8229600" cy="3417166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Class of AGN consisting of BL Lac objects and gamma-ray bright quasars with relativistic jets pointing close to our line of sight</a:t>
            </a: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Rapidly (often intra-day) variable</a:t>
            </a: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Strong gamma-ray sources</a:t>
            </a: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Radio knots often with superluminal motion</a:t>
            </a: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Radio and optical (and X-ray?) polarization</a:t>
            </a:r>
          </a:p>
        </p:txBody>
      </p:sp>
      <p:sp>
        <p:nvSpPr>
          <p:cNvPr id="4101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19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Oct08ECfit_z0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49530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SED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524000"/>
            <a:ext cx="49006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934200" cy="1325562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Blazar Spectral Energy Distributions (SEDs)</a:t>
            </a: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533400" y="55626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Non-thermal spectra with two broad bumps: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05400" y="55626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</a:rPr>
              <a:t> Low-energy (probably synchrotron):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radio-IR-optical(-UV-X-rays)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828800" y="3048000"/>
            <a:ext cx="3429000" cy="259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10100" y="4229100"/>
            <a:ext cx="2133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3400" y="6248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B050"/>
                </a:solidFill>
              </a:rPr>
              <a:t> High-energy (X-ray – </a:t>
            </a:r>
            <a:r>
              <a:rPr lang="en-US" altLang="en-US" sz="180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>
                <a:solidFill>
                  <a:srgbClr val="00B050"/>
                </a:solidFill>
              </a:rPr>
              <a:t>-rays)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2667000" y="4038600"/>
            <a:ext cx="3429000" cy="990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800600" y="3276600"/>
            <a:ext cx="3124200" cy="2819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1981200" y="1947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3C66A</a:t>
            </a:r>
          </a:p>
        </p:txBody>
      </p:sp>
    </p:spTree>
    <p:extLst>
      <p:ext uri="{BB962C8B-B14F-4D97-AF65-F5344CB8AC3E}">
        <p14:creationId xmlns:p14="http://schemas.microsoft.com/office/powerpoint/2010/main" val="30251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C279_multi_SED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609600"/>
            <a:ext cx="3532188" cy="290195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altLang="en-US" u="sng" dirty="0">
                <a:solidFill>
                  <a:srgbClr val="002060"/>
                </a:solidFill>
              </a:rPr>
              <a:t>Blazar Classification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52400" y="3705523"/>
            <a:ext cx="281939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solidFill>
                  <a:srgbClr val="002060"/>
                </a:solidFill>
              </a:rPr>
              <a:t>Low-Synchrotron Peaked (LSP): Quasars (FSRQs)/ Low-frequency peaked BL Lac Objects (LBLs)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Low-frequency component from radio to optical/UV,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600" baseline="-25000" dirty="0" err="1">
                <a:solidFill>
                  <a:srgbClr val="002060"/>
                </a:solidFill>
              </a:rPr>
              <a:t>sy</a:t>
            </a:r>
            <a:r>
              <a:rPr lang="en-US" altLang="en-US" sz="1600" dirty="0">
                <a:solidFill>
                  <a:srgbClr val="002060"/>
                </a:solidFill>
              </a:rPr>
              <a:t> ≤ 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14</a:t>
            </a:r>
            <a:r>
              <a:rPr lang="en-US" altLang="en-US" sz="1600" dirty="0">
                <a:solidFill>
                  <a:srgbClr val="002060"/>
                </a:solidFill>
              </a:rPr>
              <a:t> Hz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High-frequency component from X-rays to </a:t>
            </a:r>
            <a:r>
              <a:rPr lang="en-US" altLang="en-US" sz="16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600" dirty="0">
                <a:solidFill>
                  <a:srgbClr val="002060"/>
                </a:solidFill>
              </a:rPr>
              <a:t>-rays, often dominating total power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133600" y="3429000"/>
            <a:ext cx="1371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600200" y="3276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(Hartman et al. 2000)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6096000" y="3505200"/>
            <a:ext cx="2971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solidFill>
                  <a:srgbClr val="002060"/>
                </a:solidFill>
              </a:rPr>
              <a:t>High-Synchrotron Peaked (HSP): High-frequency peaked BL Lacs (HBLs):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Low-frequency component from radio to UV/X-rays,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600" baseline="-25000" dirty="0" err="1">
                <a:solidFill>
                  <a:srgbClr val="002060"/>
                </a:solidFill>
              </a:rPr>
              <a:t>sy</a:t>
            </a:r>
            <a:r>
              <a:rPr lang="en-US" altLang="en-US" sz="1600" dirty="0">
                <a:solidFill>
                  <a:srgbClr val="002060"/>
                </a:solidFill>
              </a:rPr>
              <a:t> &gt; 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15</a:t>
            </a:r>
            <a:r>
              <a:rPr lang="en-US" altLang="en-US" sz="1600" dirty="0">
                <a:solidFill>
                  <a:srgbClr val="002060"/>
                </a:solidFill>
              </a:rPr>
              <a:t> Hz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often dominating the total power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High-frequency component from hard X-rays to high-energy gamma-rays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3124200" y="3657600"/>
            <a:ext cx="2895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u="sng" dirty="0">
                <a:solidFill>
                  <a:srgbClr val="002060"/>
                </a:solidFill>
              </a:rPr>
              <a:t>Intermediate-Synchrotron Peaked (ISP): Intermediate BL Lacs (IBLs):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Peak frequencies at IR/Optical and GeV gamma-rays,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14</a:t>
            </a:r>
            <a:r>
              <a:rPr lang="en-US" altLang="en-US" sz="1600" dirty="0">
                <a:solidFill>
                  <a:srgbClr val="002060"/>
                </a:solidFill>
              </a:rPr>
              <a:t> Hz &lt; </a:t>
            </a:r>
            <a:r>
              <a:rPr lang="en-US" altLang="en-US" sz="1600" dirty="0" err="1">
                <a:solidFill>
                  <a:srgbClr val="00206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600" baseline="-25000" dirty="0" err="1">
                <a:solidFill>
                  <a:srgbClr val="002060"/>
                </a:solidFill>
              </a:rPr>
              <a:t>sy</a:t>
            </a:r>
            <a:r>
              <a:rPr lang="en-US" altLang="en-US" sz="1600" dirty="0">
                <a:solidFill>
                  <a:srgbClr val="002060"/>
                </a:solidFill>
              </a:rPr>
              <a:t> ≤  10</a:t>
            </a:r>
            <a:r>
              <a:rPr lang="en-US" altLang="en-US" sz="1600" baseline="30000" dirty="0">
                <a:solidFill>
                  <a:srgbClr val="002060"/>
                </a:solidFill>
              </a:rPr>
              <a:t>15</a:t>
            </a:r>
            <a:r>
              <a:rPr lang="en-US" altLang="en-US" sz="1600" dirty="0">
                <a:solidFill>
                  <a:srgbClr val="002060"/>
                </a:solidFill>
              </a:rPr>
              <a:t> Hz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Intermediate overall luminosity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Sometimes </a:t>
            </a:r>
            <a:r>
              <a:rPr lang="en-US" altLang="en-US" sz="1600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600" dirty="0">
                <a:solidFill>
                  <a:srgbClr val="002060"/>
                </a:solidFill>
              </a:rPr>
              <a:t>-ray dominated</a:t>
            </a:r>
          </a:p>
        </p:txBody>
      </p:sp>
      <p:sp>
        <p:nvSpPr>
          <p:cNvPr id="2151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pic>
        <p:nvPicPr>
          <p:cNvPr id="17" name="Picture 16" descr="Oct08ECfit_z0.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31242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5400000">
            <a:off x="3276600" y="3810000"/>
            <a:ext cx="548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81000" y="3810000"/>
            <a:ext cx="548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724400" y="30480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(Abdo et al. 2011)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343400" y="789801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3C66A</a:t>
            </a:r>
          </a:p>
        </p:txBody>
      </p:sp>
      <p:pic>
        <p:nvPicPr>
          <p:cNvPr id="20" name="Picture 19" descr="0710fit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762000"/>
            <a:ext cx="3190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696200" y="3076575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(Acciari et al. 2009)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A66A25-8140-1386-D1C2-F102028C2A23}"/>
              </a:ext>
            </a:extLst>
          </p:cNvPr>
          <p:cNvSpPr/>
          <p:nvPr/>
        </p:nvSpPr>
        <p:spPr>
          <a:xfrm>
            <a:off x="6248400" y="1371600"/>
            <a:ext cx="2657476" cy="121920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592D3-F88C-15DB-5075-A6B7916326DE}"/>
              </a:ext>
            </a:extLst>
          </p:cNvPr>
          <p:cNvSpPr txBox="1"/>
          <p:nvPr/>
        </p:nvSpPr>
        <p:spPr>
          <a:xfrm>
            <a:off x="6275388" y="1527601"/>
            <a:ext cx="257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FF0000"/>
                </a:solidFill>
              </a:rPr>
              <a:t>Majority of VHE-detected AGN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82B33C-5B3A-BF00-E967-69FFE2BAC654}"/>
              </a:ext>
            </a:extLst>
          </p:cNvPr>
          <p:cNvSpPr/>
          <p:nvPr/>
        </p:nvSpPr>
        <p:spPr>
          <a:xfrm>
            <a:off x="466724" y="1447800"/>
            <a:ext cx="5334001" cy="67773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C5CC0-AD68-3501-1D63-8CCF29B3182D}"/>
              </a:ext>
            </a:extLst>
          </p:cNvPr>
          <p:cNvSpPr txBox="1"/>
          <p:nvPr/>
        </p:nvSpPr>
        <p:spPr>
          <a:xfrm>
            <a:off x="457200" y="1527601"/>
            <a:ext cx="533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rgbClr val="FF0000"/>
                </a:solidFill>
              </a:rPr>
              <a:t>Only ~ 10 VHE-detected LSP blazars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6" grpId="0"/>
      <p:bldP spid="283657" grpId="0"/>
      <p:bldP spid="18" grpId="0"/>
      <p:bldP spid="19" grpId="0"/>
      <p:bldP spid="22" grpId="0"/>
      <p:bldP spid="3" grpId="0" animBg="1"/>
      <p:bldP spid="4" grpId="0"/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2133600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Flux and Polarization Variability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17475"/>
            <a:ext cx="464820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3810000" y="6508750"/>
            <a:ext cx="259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(3C279: </a:t>
            </a:r>
            <a:r>
              <a:rPr lang="en-US" altLang="en-US" sz="1600" dirty="0" err="1"/>
              <a:t>Abdo</a:t>
            </a:r>
            <a:r>
              <a:rPr lang="en-US" altLang="en-US" sz="1600" dirty="0"/>
              <a:t> et al. 2010)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261730" y="2509837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2060"/>
                </a:solidFill>
              </a:rPr>
              <a:t>Multi-wavelength variability on various time scales (months – minutes</a:t>
            </a:r>
            <a:r>
              <a:rPr lang="en-US" altLang="en-US" dirty="0"/>
              <a:t>)</a:t>
            </a:r>
          </a:p>
          <a:p>
            <a:pPr algn="ctr" eaLnBrk="1" hangingPunct="1"/>
            <a:r>
              <a:rPr lang="en-US" altLang="en-US" b="1" dirty="0">
                <a:solidFill>
                  <a:schemeClr val="accent2"/>
                </a:solidFill>
              </a:rPr>
              <a:t>Sometimes correlated, sometimes not</a:t>
            </a:r>
          </a:p>
        </p:txBody>
      </p:sp>
    </p:spTree>
    <p:extLst>
      <p:ext uri="{BB962C8B-B14F-4D97-AF65-F5344CB8AC3E}">
        <p14:creationId xmlns:p14="http://schemas.microsoft.com/office/powerpoint/2010/main" val="200477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24350CF-12BC-54CD-26A4-23227BB4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Multiwavelength Variability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6003820-F96C-00D6-E826-BAEE66CB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060575"/>
            <a:ext cx="4287838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1959_TeV_X_optical.gif">
            <a:extLst>
              <a:ext uri="{FF2B5EF4-FFF2-40B4-BE49-F238E27FC236}">
                <a16:creationId xmlns:a16="http://schemas.microsoft.com/office/drawing/2014/main" id="{9E9DC36B-C67A-5F72-611D-11BDF0AD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9175"/>
            <a:ext cx="46482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>
            <a:extLst>
              <a:ext uri="{FF2B5EF4-FFF2-40B4-BE49-F238E27FC236}">
                <a16:creationId xmlns:a16="http://schemas.microsoft.com/office/drawing/2014/main" id="{21DC380F-1162-3223-81C5-73B2E81A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12925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1ES 1959+650 (2002)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FB369-F6A0-4D4F-05CB-1CD4632F3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129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</a:rPr>
              <a:t>PKS 1510-089 (2008 - 2009)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573D23BC-A6AC-E7D5-F071-29EEC635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6480175"/>
            <a:ext cx="28368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(Marscher al. 2010)</a:t>
            </a:r>
          </a:p>
        </p:txBody>
      </p:sp>
      <p:sp>
        <p:nvSpPr>
          <p:cNvPr id="12296" name="TextBox 10">
            <a:extLst>
              <a:ext uri="{FF2B5EF4-FFF2-40B4-BE49-F238E27FC236}">
                <a16:creationId xmlns:a16="http://schemas.microsoft.com/office/drawing/2014/main" id="{1360E568-92DA-5C73-3337-F62C49DC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15088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(Krawczynski et al. 2004)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8E33402E-B163-7A46-6DB6-BE8F2115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38" y="990600"/>
            <a:ext cx="7891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2060"/>
                </a:solidFill>
              </a:rPr>
              <a:t>Multi-wavelength variability on various time scales (months – minutes</a:t>
            </a:r>
            <a:r>
              <a:rPr lang="en-US" altLang="en-US" dirty="0"/>
              <a:t>)</a:t>
            </a:r>
          </a:p>
          <a:p>
            <a:pPr algn="ctr" eaLnBrk="1" hangingPunct="1"/>
            <a:r>
              <a:rPr lang="en-US" altLang="en-US" b="1" dirty="0">
                <a:solidFill>
                  <a:schemeClr val="accent2"/>
                </a:solidFill>
              </a:rPr>
              <a:t>Sometimes correlated, sometimes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0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1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0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2"/>
  <p:tag name="COUNTDOWNSTYLE" val="2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35925</TotalTime>
  <Words>2187</Words>
  <Application>Microsoft Office PowerPoint</Application>
  <PresentationFormat>On-screen Show (4:3)</PresentationFormat>
  <Paragraphs>375</Paragraphs>
  <Slides>34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Tahoma</vt:lpstr>
      <vt:lpstr>Times New Roman</vt:lpstr>
      <vt:lpstr>Default Design</vt:lpstr>
      <vt:lpstr>Gamma-Ray Emitting AGN: A H.E.S.S. Perspective</vt:lpstr>
      <vt:lpstr>The AGN Zoo</vt:lpstr>
      <vt:lpstr>Types of radio-loud AGN and  AGN Unification</vt:lpstr>
      <vt:lpstr>PowerPoint Presentation</vt:lpstr>
      <vt:lpstr>Blazars</vt:lpstr>
      <vt:lpstr>Blazar Spectral Energy Distributions (SEDs)</vt:lpstr>
      <vt:lpstr>Blazar Classification</vt:lpstr>
      <vt:lpstr>Flux and Polarization Variability</vt:lpstr>
      <vt:lpstr>Multiwavelength Variability</vt:lpstr>
      <vt:lpstr>PowerPoint Presentation</vt:lpstr>
      <vt:lpstr>Leptonic Blazar Model</vt:lpstr>
      <vt:lpstr>Hadronic Blazar Models</vt:lpstr>
      <vt:lpstr>Lepto-Hadronic Model Fits  to Blazar SEDs</vt:lpstr>
      <vt:lpstr>Recent highlights: PKS 1510-089 in 2021 - 2022</vt:lpstr>
      <vt:lpstr>Recent highlights: PKS 1510-089  in 2021 - 2022</vt:lpstr>
      <vt:lpstr>Recent highlights: PKS 1510-089 in 2021 - 2022</vt:lpstr>
      <vt:lpstr>Recent highlights: PKS 0346-27</vt:lpstr>
      <vt:lpstr>MWL light curves</vt:lpstr>
      <vt:lpstr>Recent highlights: PKS 0346-27</vt:lpstr>
      <vt:lpstr>Interpretation H.E.S.S. vs. Fermi-LAT Delay</vt:lpstr>
      <vt:lpstr>Centaurus A</vt:lpstr>
      <vt:lpstr>H.E.S.S. Resolves Centaurus A</vt:lpstr>
      <vt:lpstr>M87</vt:lpstr>
      <vt:lpstr>M87 EHT  MWL campaign 2018</vt:lpstr>
      <vt:lpstr>M87 Long-Term MWL lightcurve</vt:lpstr>
      <vt:lpstr>M87  VHE Morphology</vt:lpstr>
      <vt:lpstr>PKS 0625-354</vt:lpstr>
      <vt:lpstr>The Nature of PKS 0625-354</vt:lpstr>
      <vt:lpstr>PKS 0625-354:  Multi-Zone Leptonic Model</vt:lpstr>
      <vt:lpstr>PKS 0625-354:  VHE g-ray variability</vt:lpstr>
      <vt:lpstr>LHAASO Detection of NGC 4278</vt:lpstr>
      <vt:lpstr>LHAASO Detection of NGC 4278</vt:lpstr>
      <vt:lpstr>Summary</vt:lpstr>
      <vt:lpstr>Thank you!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Spectral Energy Distributions and Variability  of BL Lacertae in 2000</dc:title>
  <dc:creator>Markus Boettcher</dc:creator>
  <cp:lastModifiedBy>MARKUS BÖTTCHER</cp:lastModifiedBy>
  <cp:revision>1366</cp:revision>
  <dcterms:created xsi:type="dcterms:W3CDTF">2003-10-14T13:36:42Z</dcterms:created>
  <dcterms:modified xsi:type="dcterms:W3CDTF">2025-03-22T00:53:10Z</dcterms:modified>
</cp:coreProperties>
</file>