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5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60" d="100"/>
          <a:sy n="60" d="100"/>
        </p:scale>
        <p:origin x="3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苏子柔"/>
          <p:cNvSpPr txBox="1"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–苏子柔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803900"/>
            <a:ext cx="19621500" cy="1028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黑色背景下红色杜卡迪摩托车的正面图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PT内页副本1.jpeg" descr="PPT内页副本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18288000" cy="1371917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标题文本"/>
          <p:cNvSpPr txBox="1">
            <a:spLocks noGrp="1"/>
          </p:cNvSpPr>
          <p:nvPr>
            <p:ph type="title"/>
          </p:nvPr>
        </p:nvSpPr>
        <p:spPr>
          <a:xfrm>
            <a:off x="3302000" y="371476"/>
            <a:ext cx="10522149" cy="1329333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标题文本</a:t>
            </a:r>
          </a:p>
        </p:txBody>
      </p:sp>
      <p:sp>
        <p:nvSpPr>
          <p:cNvPr id="11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1110342" indent="-653142" defTabSz="1828800">
              <a:spcBef>
                <a:spcPts val="1500"/>
              </a:spcBef>
              <a:buSzPct val="100000"/>
              <a:buChar char="–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524000" indent="-609600" defTabSz="1828800">
              <a:spcBef>
                <a:spcPts val="1500"/>
              </a:spcBef>
              <a:buSzPct val="100000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2103120" indent="-731520" defTabSz="1828800">
              <a:spcBef>
                <a:spcPts val="1500"/>
              </a:spcBef>
              <a:buSzPct val="100000"/>
              <a:buChar char="–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560320" indent="-731520" defTabSz="1828800">
              <a:spcBef>
                <a:spcPts val="1500"/>
              </a:spcBef>
              <a:buSzPct val="100000"/>
              <a:buChar char="»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40555" y="12490450"/>
            <a:ext cx="581045" cy="58928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914400">
              <a:defRPr sz="2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PT内页副本1.jpeg" descr="PPT内页副本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18288000" cy="1371917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标题文本"/>
          <p:cNvSpPr txBox="1">
            <a:spLocks noGrp="1"/>
          </p:cNvSpPr>
          <p:nvPr>
            <p:ph type="title"/>
          </p:nvPr>
        </p:nvSpPr>
        <p:spPr>
          <a:xfrm>
            <a:off x="3302000" y="371476"/>
            <a:ext cx="10522149" cy="1329333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标题文本</a:t>
            </a:r>
          </a:p>
        </p:txBody>
      </p:sp>
      <p:sp>
        <p:nvSpPr>
          <p:cNvPr id="12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1110342" indent="-653142" defTabSz="1828800">
              <a:spcBef>
                <a:spcPts val="1500"/>
              </a:spcBef>
              <a:buSzPct val="100000"/>
              <a:buChar char="–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524000" indent="-609600" defTabSz="1828800">
              <a:spcBef>
                <a:spcPts val="1500"/>
              </a:spcBef>
              <a:buSzPct val="100000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2103120" indent="-731520" defTabSz="1828800">
              <a:spcBef>
                <a:spcPts val="1500"/>
              </a:spcBef>
              <a:buSzPct val="100000"/>
              <a:buChar char="–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560320" indent="-731520" defTabSz="1828800">
              <a:spcBef>
                <a:spcPts val="1500"/>
              </a:spcBef>
              <a:buSzPct val="100000"/>
              <a:buChar char="»"/>
              <a:defRPr sz="64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40555" y="12490450"/>
            <a:ext cx="581045" cy="58928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914400">
              <a:defRPr sz="2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红色杜卡迪摩托车的侧视图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红色杜卡迪摩托车的正面图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红色杜卡迪摩托车的正面图"/>
          <p:cNvSpPr>
            <a:spLocks noGrp="1"/>
          </p:cNvSpPr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杜卡迪摩托车发动机零件的特写"/>
          <p:cNvSpPr>
            <a:spLocks noGrp="1"/>
          </p:cNvSpPr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杜卡迪摩托车油箱盖的特写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杜卡迪摩托车发动机零件的黑白照片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标题 1"/>
          <p:cNvSpPr txBox="1">
            <a:spLocks noGrp="1"/>
          </p:cNvSpPr>
          <p:nvPr>
            <p:ph type="ctrTitle"/>
          </p:nvPr>
        </p:nvSpPr>
        <p:spPr>
          <a:xfrm>
            <a:off x="666750" y="2111260"/>
            <a:ext cx="23050500" cy="4559301"/>
          </a:xfrm>
          <a:prstGeom prst="rect">
            <a:avLst/>
          </a:prstGeom>
        </p:spPr>
        <p:txBody>
          <a:bodyPr/>
          <a:lstStyle>
            <a:lvl1pPr>
              <a:defRPr sz="7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large array of </a:t>
            </a:r>
            <a:r>
              <a:rPr dirty="0" err="1"/>
              <a:t>cherenkov</a:t>
            </a:r>
            <a:r>
              <a:rPr dirty="0"/>
              <a:t> telescopes (LACT): Status and prospects</a:t>
            </a:r>
          </a:p>
        </p:txBody>
      </p:sp>
      <p:sp>
        <p:nvSpPr>
          <p:cNvPr id="140" name="副标题 2"/>
          <p:cNvSpPr txBox="1">
            <a:spLocks noGrp="1"/>
          </p:cNvSpPr>
          <p:nvPr>
            <p:ph type="subTitle" sz="quarter" idx="1"/>
          </p:nvPr>
        </p:nvSpPr>
        <p:spPr>
          <a:xfrm>
            <a:off x="666750" y="8396077"/>
            <a:ext cx="23050500" cy="2656328"/>
          </a:xfrm>
          <a:prstGeom prst="rect">
            <a:avLst/>
          </a:prstGeom>
        </p:spPr>
        <p:txBody>
          <a:bodyPr/>
          <a:lstStyle/>
          <a:p>
            <a:pPr defTabSz="800735">
              <a:spcBef>
                <a:spcPts val="800"/>
              </a:spcBef>
              <a:defRPr sz="4074" b="1">
                <a:latin typeface="Georgia"/>
                <a:ea typeface="Georgia"/>
                <a:cs typeface="Georgia"/>
                <a:sym typeface="Georgia"/>
              </a:defRPr>
            </a:pPr>
            <a:r>
              <a:rPr dirty="0" err="1"/>
              <a:t>Ruizhi</a:t>
            </a:r>
            <a:r>
              <a:rPr dirty="0"/>
              <a:t> Yang</a:t>
            </a:r>
          </a:p>
          <a:p>
            <a:pPr defTabSz="800735">
              <a:spcBef>
                <a:spcPts val="800"/>
              </a:spcBef>
              <a:defRPr sz="4074" b="1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on behalf of  LACT Collaborations</a:t>
            </a:r>
          </a:p>
          <a:p>
            <a:pPr defTabSz="800735">
              <a:spcBef>
                <a:spcPts val="800"/>
              </a:spcBef>
              <a:defRPr sz="4074" b="1">
                <a:latin typeface="Georgia"/>
                <a:ea typeface="Georgia"/>
                <a:cs typeface="Georgia"/>
                <a:sym typeface="Georgia"/>
              </a:defRPr>
            </a:pPr>
            <a:endParaRPr dirty="0"/>
          </a:p>
        </p:txBody>
      </p:sp>
      <p:pic>
        <p:nvPicPr>
          <p:cNvPr id="141" name="截屏2023-05-27 下午8.45.34.png" descr="截屏2023-05-27 下午8.4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929" y="11636747"/>
            <a:ext cx="10477501" cy="181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E7220-B581-4855-0700-F50D45ACD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>
            <a:extLst>
              <a:ext uri="{FF2B5EF4-FFF2-40B4-BE49-F238E27FC236}">
                <a16:creationId xmlns:a16="http://schemas.microsoft.com/office/drawing/2014/main" id="{74865EB3-21B7-AF0D-9292-2DA15C844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6600" dirty="0"/>
              <a:t>OBSERVATION</a:t>
            </a:r>
            <a:r>
              <a:rPr lang="zh-CN" altLang="en-US" sz="6600" dirty="0"/>
              <a:t> </a:t>
            </a:r>
            <a:r>
              <a:rPr lang="en-US" altLang="zh-CN" sz="6600" dirty="0"/>
              <a:t>MODE</a:t>
            </a:r>
            <a:endParaRPr sz="6600" dirty="0"/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3B551329-79DB-881A-ED25-FC3972DDD963}"/>
              </a:ext>
            </a:extLst>
          </p:cNvPr>
          <p:cNvGrpSpPr/>
          <p:nvPr/>
        </p:nvGrpSpPr>
        <p:grpSpPr>
          <a:xfrm>
            <a:off x="8478982" y="2273734"/>
            <a:ext cx="5894266" cy="5557946"/>
            <a:chOff x="1085891" y="2603598"/>
            <a:chExt cx="4037543" cy="395425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DE92632-94A7-D76C-CB17-A95C6A072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231" r="8466" b="-328"/>
            <a:stretch/>
          </p:blipFill>
          <p:spPr>
            <a:xfrm>
              <a:off x="1085891" y="2603598"/>
              <a:ext cx="4037543" cy="3954255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1188179-23F7-E2D7-9A29-806FAF757F56}"/>
                </a:ext>
              </a:extLst>
            </p:cNvPr>
            <p:cNvSpPr txBox="1"/>
            <p:nvPr/>
          </p:nvSpPr>
          <p:spPr>
            <a:xfrm>
              <a:off x="2163848" y="344121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1</a:t>
              </a:r>
              <a:endParaRPr lang="zh-CN" altLang="en-US" sz="1400" b="1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C7AE1B5-B38B-CCA3-D02D-0571BE854292}"/>
                </a:ext>
              </a:extLst>
            </p:cNvPr>
            <p:cNvSpPr txBox="1"/>
            <p:nvPr/>
          </p:nvSpPr>
          <p:spPr>
            <a:xfrm>
              <a:off x="3330735" y="352381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2</a:t>
              </a:r>
              <a:endParaRPr lang="zh-CN" altLang="en-US" sz="1400" b="1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3DF9D8B-8507-495A-2BBF-E1557264CD12}"/>
                </a:ext>
              </a:extLst>
            </p:cNvPr>
            <p:cNvSpPr txBox="1"/>
            <p:nvPr/>
          </p:nvSpPr>
          <p:spPr>
            <a:xfrm>
              <a:off x="4389565" y="373143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3</a:t>
              </a:r>
              <a:endParaRPr lang="zh-CN" altLang="en-US" sz="1400" b="1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79BF307-481F-5C08-E62A-C346D4E447E3}"/>
                </a:ext>
              </a:extLst>
            </p:cNvPr>
            <p:cNvSpPr txBox="1"/>
            <p:nvPr/>
          </p:nvSpPr>
          <p:spPr>
            <a:xfrm>
              <a:off x="2021822" y="437539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4</a:t>
              </a:r>
              <a:endParaRPr lang="zh-CN" altLang="en-US" sz="1400" b="1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73F7FD6-FCC6-9AE2-FF14-AEBCBCFAFD3B}"/>
                </a:ext>
              </a:extLst>
            </p:cNvPr>
            <p:cNvSpPr txBox="1"/>
            <p:nvPr/>
          </p:nvSpPr>
          <p:spPr>
            <a:xfrm>
              <a:off x="2976596" y="473885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5</a:t>
              </a:r>
              <a:endParaRPr lang="zh-CN" altLang="en-US" sz="1400" b="1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3793A8C-33B1-27AD-B72C-4879CAED9643}"/>
                </a:ext>
              </a:extLst>
            </p:cNvPr>
            <p:cNvSpPr txBox="1"/>
            <p:nvPr/>
          </p:nvSpPr>
          <p:spPr>
            <a:xfrm>
              <a:off x="3840754" y="441985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6</a:t>
              </a:r>
              <a:endParaRPr lang="zh-CN" altLang="en-US" sz="1400" b="1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8458F7A-E243-799D-834B-861A29B80784}"/>
                </a:ext>
              </a:extLst>
            </p:cNvPr>
            <p:cNvSpPr txBox="1"/>
            <p:nvPr/>
          </p:nvSpPr>
          <p:spPr>
            <a:xfrm>
              <a:off x="2692544" y="564835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7</a:t>
              </a:r>
              <a:endParaRPr lang="zh-CN" altLang="en-US" sz="1400" b="1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ADA5442-FCA1-2F35-D5E4-02F9A69F7CD7}"/>
                </a:ext>
              </a:extLst>
            </p:cNvPr>
            <p:cNvSpPr txBox="1"/>
            <p:nvPr/>
          </p:nvSpPr>
          <p:spPr>
            <a:xfrm>
              <a:off x="3957911" y="519852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8</a:t>
              </a:r>
              <a:endParaRPr lang="zh-CN" altLang="en-US" sz="1400" b="1" dirty="0"/>
            </a:p>
          </p:txBody>
        </p:sp>
        <p:cxnSp>
          <p:nvCxnSpPr>
            <p:cNvPr id="15" name="Straight Connector 2">
              <a:extLst>
                <a:ext uri="{FF2B5EF4-FFF2-40B4-BE49-F238E27FC236}">
                  <a16:creationId xmlns:a16="http://schemas.microsoft.com/office/drawing/2014/main" id="{2D8D1440-AB12-798F-3987-BE261AF7A91C}"/>
                </a:ext>
              </a:extLst>
            </p:cNvPr>
            <p:cNvCxnSpPr>
              <a:cxnSpLocks/>
            </p:cNvCxnSpPr>
            <p:nvPr/>
          </p:nvCxnSpPr>
          <p:spPr>
            <a:xfrm>
              <a:off x="2121966" y="3731439"/>
              <a:ext cx="0" cy="2365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4D104E-6DDD-6C3A-3D5E-CD0348F79B53}"/>
                </a:ext>
              </a:extLst>
            </p:cNvPr>
            <p:cNvSpPr txBox="1"/>
            <p:nvPr/>
          </p:nvSpPr>
          <p:spPr>
            <a:xfrm>
              <a:off x="1830107" y="3938503"/>
              <a:ext cx="907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120-200m</a:t>
              </a:r>
              <a:endParaRPr lang="zh-CN" altLang="en-US" sz="1200" b="1" dirty="0"/>
            </a:p>
          </p:txBody>
        </p: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088923C0-CCC0-3E94-F066-28099972A386}"/>
                </a:ext>
              </a:extLst>
            </p:cNvPr>
            <p:cNvCxnSpPr>
              <a:cxnSpLocks/>
            </p:cNvCxnSpPr>
            <p:nvPr/>
          </p:nvCxnSpPr>
          <p:spPr>
            <a:xfrm>
              <a:off x="2474657" y="3811419"/>
              <a:ext cx="0" cy="1844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7">
              <a:extLst>
                <a:ext uri="{FF2B5EF4-FFF2-40B4-BE49-F238E27FC236}">
                  <a16:creationId xmlns:a16="http://schemas.microsoft.com/office/drawing/2014/main" id="{DEC445C9-FE3E-42B3-169A-B1199FD4627A}"/>
                </a:ext>
              </a:extLst>
            </p:cNvPr>
            <p:cNvCxnSpPr>
              <a:cxnSpLocks/>
            </p:cNvCxnSpPr>
            <p:nvPr/>
          </p:nvCxnSpPr>
          <p:spPr>
            <a:xfrm>
              <a:off x="2118669" y="3924543"/>
              <a:ext cx="33621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9">
              <a:extLst>
                <a:ext uri="{FF2B5EF4-FFF2-40B4-BE49-F238E27FC236}">
                  <a16:creationId xmlns:a16="http://schemas.microsoft.com/office/drawing/2014/main" id="{C995633D-1D43-223D-AC84-221C50C70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570" y="5352415"/>
              <a:ext cx="1265367" cy="4498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DA978BF7-7847-65A8-DFF9-3C1B4D055C3A}"/>
                </a:ext>
              </a:extLst>
            </p:cNvPr>
            <p:cNvSpPr txBox="1"/>
            <p:nvPr/>
          </p:nvSpPr>
          <p:spPr>
            <a:xfrm rot="20540125">
              <a:off x="3013443" y="5285941"/>
              <a:ext cx="907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350-450m</a:t>
              </a:r>
              <a:endParaRPr lang="zh-CN" altLang="en-US" sz="1200" b="1" dirty="0"/>
            </a:p>
          </p:txBody>
        </p:sp>
      </p:grpSp>
      <p:pic>
        <p:nvPicPr>
          <p:cNvPr id="24" name="Picture 36">
            <a:extLst>
              <a:ext uri="{FF2B5EF4-FFF2-40B4-BE49-F238E27FC236}">
                <a16:creationId xmlns:a16="http://schemas.microsoft.com/office/drawing/2014/main" id="{11BCF1D3-8D42-2241-B4FE-09BA7396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763" y="7922354"/>
            <a:ext cx="7301126" cy="5280866"/>
          </a:xfrm>
          <a:prstGeom prst="rect">
            <a:avLst/>
          </a:prstGeom>
        </p:spPr>
      </p:pic>
      <p:grpSp>
        <p:nvGrpSpPr>
          <p:cNvPr id="25" name="Group 13">
            <a:extLst>
              <a:ext uri="{FF2B5EF4-FFF2-40B4-BE49-F238E27FC236}">
                <a16:creationId xmlns:a16="http://schemas.microsoft.com/office/drawing/2014/main" id="{49595584-66A4-F8E8-CDF7-4AB5C827444C}"/>
              </a:ext>
            </a:extLst>
          </p:cNvPr>
          <p:cNvGrpSpPr/>
          <p:nvPr/>
        </p:nvGrpSpPr>
        <p:grpSpPr>
          <a:xfrm>
            <a:off x="14804336" y="2273734"/>
            <a:ext cx="8388173" cy="5193604"/>
            <a:chOff x="7031975" y="146585"/>
            <a:chExt cx="4624662" cy="3193985"/>
          </a:xfrm>
        </p:grpSpPr>
        <p:pic>
          <p:nvPicPr>
            <p:cNvPr id="26" name="Picture 38">
              <a:extLst>
                <a:ext uri="{FF2B5EF4-FFF2-40B4-BE49-F238E27FC236}">
                  <a16:creationId xmlns:a16="http://schemas.microsoft.com/office/drawing/2014/main" id="{4578851C-6FF3-BA29-B144-CD63D83A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1975" y="146585"/>
              <a:ext cx="4624662" cy="3193985"/>
            </a:xfrm>
            <a:prstGeom prst="rect">
              <a:avLst/>
            </a:prstGeom>
          </p:spPr>
        </p:pic>
        <p:cxnSp>
          <p:nvCxnSpPr>
            <p:cNvPr id="27" name="Straight Connector 34">
              <a:extLst>
                <a:ext uri="{FF2B5EF4-FFF2-40B4-BE49-F238E27FC236}">
                  <a16:creationId xmlns:a16="http://schemas.microsoft.com/office/drawing/2014/main" id="{60AA9958-916B-99AA-DF3E-F6C38CC4E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3375" y="264295"/>
              <a:ext cx="0" cy="2770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14">
            <a:extLst>
              <a:ext uri="{FF2B5EF4-FFF2-40B4-BE49-F238E27FC236}">
                <a16:creationId xmlns:a16="http://schemas.microsoft.com/office/drawing/2014/main" id="{124DF65A-A3B8-E872-6E7E-6EDEE288CD47}"/>
              </a:ext>
            </a:extLst>
          </p:cNvPr>
          <p:cNvGrpSpPr/>
          <p:nvPr/>
        </p:nvGrpSpPr>
        <p:grpSpPr>
          <a:xfrm>
            <a:off x="12326029" y="7467339"/>
            <a:ext cx="11921847" cy="5386196"/>
            <a:chOff x="7716257" y="3270233"/>
            <a:chExt cx="5425486" cy="3679887"/>
          </a:xfrm>
        </p:grpSpPr>
        <p:pic>
          <p:nvPicPr>
            <p:cNvPr id="29" name="Picture 37">
              <a:extLst>
                <a:ext uri="{FF2B5EF4-FFF2-40B4-BE49-F238E27FC236}">
                  <a16:creationId xmlns:a16="http://schemas.microsoft.com/office/drawing/2014/main" id="{58500B15-0CF7-2DD0-0D19-5C8503C0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0765" y="3612285"/>
              <a:ext cx="4370978" cy="3337835"/>
            </a:xfrm>
            <a:prstGeom prst="rect">
              <a:avLst/>
            </a:prstGeom>
          </p:spPr>
        </p:pic>
        <p:cxnSp>
          <p:nvCxnSpPr>
            <p:cNvPr id="30" name="Straight Connector 3">
              <a:extLst>
                <a:ext uri="{FF2B5EF4-FFF2-40B4-BE49-F238E27FC236}">
                  <a16:creationId xmlns:a16="http://schemas.microsoft.com/office/drawing/2014/main" id="{E2D14D3C-CF5F-2A6C-FCFE-2948C150FD86}"/>
                </a:ext>
              </a:extLst>
            </p:cNvPr>
            <p:cNvCxnSpPr>
              <a:cxnSpLocks/>
            </p:cNvCxnSpPr>
            <p:nvPr/>
          </p:nvCxnSpPr>
          <p:spPr>
            <a:xfrm>
              <a:off x="7716257" y="4473327"/>
              <a:ext cx="3968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F5426ECA-C39B-98C5-00D1-FAA1C83F991D}"/>
                </a:ext>
              </a:extLst>
            </p:cNvPr>
            <p:cNvSpPr txBox="1"/>
            <p:nvPr/>
          </p:nvSpPr>
          <p:spPr>
            <a:xfrm>
              <a:off x="10738960" y="3918639"/>
              <a:ext cx="999486" cy="38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1.6 km</a:t>
              </a:r>
              <a:r>
                <a:rPr lang="en-US" altLang="zh-CN" b="1" baseline="30000" dirty="0"/>
                <a:t>2</a:t>
              </a:r>
              <a:endParaRPr lang="zh-CN" altLang="en-US" b="1" baseline="30000" dirty="0"/>
            </a:p>
          </p:txBody>
        </p:sp>
        <p:cxnSp>
          <p:nvCxnSpPr>
            <p:cNvPr id="32" name="Straight Connector 25">
              <a:extLst>
                <a:ext uri="{FF2B5EF4-FFF2-40B4-BE49-F238E27FC236}">
                  <a16:creationId xmlns:a16="http://schemas.microsoft.com/office/drawing/2014/main" id="{E45EF10E-EE09-F400-AE37-EBACD9536A3E}"/>
                </a:ext>
              </a:extLst>
            </p:cNvPr>
            <p:cNvCxnSpPr>
              <a:cxnSpLocks/>
            </p:cNvCxnSpPr>
            <p:nvPr/>
          </p:nvCxnSpPr>
          <p:spPr>
            <a:xfrm>
              <a:off x="7716257" y="4814191"/>
              <a:ext cx="3968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D399B62C-B254-73B8-4C5A-76C034EA58CE}"/>
                </a:ext>
              </a:extLst>
            </p:cNvPr>
            <p:cNvSpPr txBox="1"/>
            <p:nvPr/>
          </p:nvSpPr>
          <p:spPr>
            <a:xfrm>
              <a:off x="10153967" y="3270233"/>
              <a:ext cx="1751993" cy="367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" panose="020B0502020104020203" pitchFamily="34" charset="-79"/>
                  <a:ea typeface="等线" panose="02010600030101010101" pitchFamily="2" charset="-122"/>
                  <a:cs typeface="Gill Sans" panose="020B0502020104020203" pitchFamily="34" charset="-79"/>
                </a:rPr>
                <a:t>Sensitivity of </a:t>
              </a:r>
              <a:r>
                <a:rPr lang="en-US" altLang="zh-CN" sz="2800" dirty="0">
                  <a:solidFill>
                    <a:prstClr val="black"/>
                  </a:solidFill>
                  <a:latin typeface="Gill Sans" panose="020B0502020104020203" pitchFamily="34" charset="-79"/>
                  <a:ea typeface="等线" panose="02010600030101010101" pitchFamily="2" charset="-122"/>
                  <a:cs typeface="Gill Sans" panose="020B0502020104020203" pitchFamily="34" charset="-79"/>
                </a:rPr>
                <a:t>point</a:t>
              </a:r>
              <a:r>
                <a:rPr kumimoji="0" lang="en-US" altLang="zh-CN" sz="2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" panose="020B0502020104020203" pitchFamily="34" charset="-79"/>
                  <a:ea typeface="等线" panose="02010600030101010101" pitchFamily="2" charset="-122"/>
                  <a:cs typeface="Gill Sans" panose="020B0502020104020203" pitchFamily="34" charset="-79"/>
                </a:rPr>
                <a:t> source</a:t>
              </a:r>
              <a:endParaRPr kumimoji="0" lang="zh-CN" alt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B63CAF5-F64B-2BFB-8116-E32ABF0C2418}"/>
              </a:ext>
            </a:extLst>
          </p:cNvPr>
          <p:cNvSpPr txBox="1"/>
          <p:nvPr/>
        </p:nvSpPr>
        <p:spPr>
          <a:xfrm>
            <a:off x="169247" y="2404960"/>
            <a:ext cx="7301126" cy="6169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(zenith&lt;50°) observations for lower energy thresholds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Collection area:</a:t>
            </a:r>
            <a:r>
              <a:rPr lang="zh-CN" altLang="en-US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4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 km² @ 10TeV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Angular resolution: </a:t>
            </a:r>
            <a:br>
              <a:rPr lang="en-US" altLang="zh-CN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altLang="zh-CN" sz="4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&lt;0.06° @ &gt;1TeV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4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Threshold Energy:</a:t>
            </a:r>
            <a:r>
              <a:rPr lang="zh-CN" altLang="en-US" sz="44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4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~200GeV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418B87C-7C48-69EC-6F62-397A14F78E32}"/>
              </a:ext>
            </a:extLst>
          </p:cNvPr>
          <p:cNvSpPr txBox="1"/>
          <p:nvPr/>
        </p:nvSpPr>
        <p:spPr>
          <a:xfrm>
            <a:off x="328988" y="10729877"/>
            <a:ext cx="6838034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5D5D5D"/>
                </a:solidFill>
                <a:latin typeface="+mn-ea"/>
              </a:rPr>
              <a:t>Zhang</a:t>
            </a:r>
            <a:r>
              <a:rPr lang="zh-CN" altLang="en-US" sz="4400" dirty="0">
                <a:solidFill>
                  <a:srgbClr val="5D5D5D"/>
                </a:solidFill>
                <a:latin typeface="+mn-ea"/>
              </a:rPr>
              <a:t> </a:t>
            </a:r>
            <a:r>
              <a:rPr lang="en-US" altLang="zh-CN" sz="4400" dirty="0" err="1">
                <a:solidFill>
                  <a:srgbClr val="5D5D5D"/>
                </a:solidFill>
                <a:latin typeface="+mn-ea"/>
              </a:rPr>
              <a:t>et.al</a:t>
            </a:r>
            <a:r>
              <a:rPr lang="en-US" altLang="zh-CN" sz="4400" dirty="0">
                <a:solidFill>
                  <a:srgbClr val="5D5D5D"/>
                </a:solidFill>
                <a:latin typeface="+mn-ea"/>
              </a:rPr>
              <a:t>.</a:t>
            </a:r>
          </a:p>
          <a:p>
            <a:r>
              <a:rPr lang="en-US" altLang="zh-CN" sz="4400" b="0" i="0" dirty="0">
                <a:solidFill>
                  <a:srgbClr val="5D5D5D"/>
                </a:solidFill>
                <a:effectLst/>
                <a:latin typeface="+mn-ea"/>
              </a:rPr>
              <a:t>Chinese Physics C, </a:t>
            </a:r>
          </a:p>
          <a:p>
            <a:r>
              <a:rPr lang="en-US" altLang="zh-CN" sz="4400" b="0" i="0" dirty="0">
                <a:solidFill>
                  <a:srgbClr val="5D5D5D"/>
                </a:solidFill>
                <a:effectLst/>
                <a:latin typeface="+mn-ea"/>
              </a:rPr>
              <a:t>49, 3,035001</a:t>
            </a:r>
            <a:endParaRPr lang="zh-CN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61902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953C8-0683-4D2D-1A12-18FA4325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>
            <a:extLst>
              <a:ext uri="{FF2B5EF4-FFF2-40B4-BE49-F238E27FC236}">
                <a16:creationId xmlns:a16="http://schemas.microsoft.com/office/drawing/2014/main" id="{74CA1E69-145F-9C81-3ED1-B247C5C567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6600" dirty="0"/>
              <a:t>OBSERVATION</a:t>
            </a:r>
            <a:r>
              <a:rPr lang="zh-CN" altLang="en-US" sz="6600" dirty="0"/>
              <a:t> </a:t>
            </a:r>
            <a:r>
              <a:rPr lang="en-US" altLang="zh-CN" sz="6600" dirty="0"/>
              <a:t>MODE</a:t>
            </a:r>
            <a:r>
              <a:rPr lang="zh-CN" altLang="en-US" sz="6600" dirty="0"/>
              <a:t> </a:t>
            </a:r>
            <a:r>
              <a:rPr lang="en-US" altLang="zh-CN" sz="6600" b="1" dirty="0"/>
              <a:t>(large</a:t>
            </a:r>
            <a:r>
              <a:rPr lang="zh-CN" altLang="en-US" sz="6600" b="1" dirty="0"/>
              <a:t> </a:t>
            </a:r>
            <a:r>
              <a:rPr lang="en-US" altLang="zh-CN" sz="6600" b="1" dirty="0"/>
              <a:t>zenith</a:t>
            </a:r>
            <a:r>
              <a:rPr lang="zh-CN" altLang="en-US" sz="6600" b="1" dirty="0"/>
              <a:t> </a:t>
            </a:r>
            <a:r>
              <a:rPr lang="en-US" altLang="zh-CN" sz="6600" b="1" dirty="0"/>
              <a:t>angle)</a:t>
            </a:r>
            <a:endParaRPr sz="6600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66B4D7A-1D83-DD58-2EF8-A9B68A260032}"/>
              </a:ext>
            </a:extLst>
          </p:cNvPr>
          <p:cNvSpPr txBox="1"/>
          <p:nvPr/>
        </p:nvSpPr>
        <p:spPr>
          <a:xfrm>
            <a:off x="167618" y="2189563"/>
            <a:ext cx="7301126" cy="9546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(zenith&gt;50°) observations for high energy</a:t>
            </a:r>
            <a:r>
              <a:rPr lang="zh-CN" altLang="en-US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band.</a:t>
            </a:r>
            <a:r>
              <a:rPr lang="zh-CN" altLang="en-US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US" altLang="zh-CN" sz="40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Collection area:</a:t>
            </a:r>
            <a:r>
              <a:rPr lang="zh-CN" altLang="en-US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r>
              <a:rPr lang="en-US" altLang="zh-CN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km² @ 10TeV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Angular resolution: </a:t>
            </a:r>
            <a:b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&lt;0.06° @ &gt;1TeV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Threshold Energy:</a:t>
            </a:r>
            <a:r>
              <a:rPr lang="zh-CN" altLang="en-US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~</a:t>
            </a: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lang="zh-CN" altLang="en-US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</a:t>
            </a:r>
            <a:r>
              <a:rPr lang="en-US" altLang="zh-CN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eV</a:t>
            </a:r>
          </a:p>
          <a:p>
            <a:pPr marL="57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4000" u="none" strike="noStrike" baseline="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 telescopes: LACT has four sets of eight telescopes that can simultaneously observe four UHE sources</a:t>
            </a:r>
          </a:p>
          <a:p>
            <a:pPr algn="l">
              <a:lnSpc>
                <a:spcPct val="130000"/>
              </a:lnSpc>
            </a:pPr>
            <a:endParaRPr lang="en-US" altLang="zh-CN" sz="3600" u="none" strike="noStrike" baseline="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695C30C-8318-4BFD-C0FD-E2E96C6A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05" y="2117147"/>
            <a:ext cx="5877168" cy="5594833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28EBD71D-8E5A-C9C1-CE7C-2BC95DDD3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6404" y="2189563"/>
            <a:ext cx="7924432" cy="527546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F1EEAB4D-E74E-0DB3-4844-553F28FA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66" y="8010880"/>
            <a:ext cx="8476989" cy="5275465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AF506967-D5FE-0301-E938-FA3E13E5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1973" y="8010880"/>
            <a:ext cx="8297646" cy="5275465"/>
          </a:xfrm>
          <a:prstGeom prst="rect">
            <a:avLst/>
          </a:prstGeom>
        </p:spPr>
      </p:pic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38BE53B2-6102-E585-D3D5-BCABC8C82DB0}"/>
              </a:ext>
            </a:extLst>
          </p:cNvPr>
          <p:cNvCxnSpPr>
            <a:cxnSpLocks/>
          </p:cNvCxnSpPr>
          <p:nvPr/>
        </p:nvCxnSpPr>
        <p:spPr>
          <a:xfrm>
            <a:off x="20746894" y="8393055"/>
            <a:ext cx="3156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9">
            <a:extLst>
              <a:ext uri="{FF2B5EF4-FFF2-40B4-BE49-F238E27FC236}">
                <a16:creationId xmlns:a16="http://schemas.microsoft.com/office/drawing/2014/main" id="{2714FEE0-7D18-CB79-2C0D-D1087F2C4216}"/>
              </a:ext>
            </a:extLst>
          </p:cNvPr>
          <p:cNvSpPr txBox="1"/>
          <p:nvPr/>
        </p:nvSpPr>
        <p:spPr>
          <a:xfrm>
            <a:off x="20746894" y="8368891"/>
            <a:ext cx="3035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3 km</a:t>
            </a:r>
            <a:r>
              <a:rPr lang="en-US" altLang="zh-CN" b="1" baseline="30000" dirty="0"/>
              <a:t>2</a:t>
            </a:r>
            <a:endParaRPr lang="zh-CN" altLang="en-US" b="1" baseline="300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668DCDC-FA9B-88E3-9712-1B1C6C602280}"/>
              </a:ext>
            </a:extLst>
          </p:cNvPr>
          <p:cNvSpPr txBox="1"/>
          <p:nvPr/>
        </p:nvSpPr>
        <p:spPr>
          <a:xfrm>
            <a:off x="399164" y="11162687"/>
            <a:ext cx="6838034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5D5D5D"/>
                </a:solidFill>
                <a:latin typeface="+mn-ea"/>
              </a:rPr>
              <a:t>Zhang</a:t>
            </a:r>
            <a:r>
              <a:rPr lang="zh-CN" altLang="en-US" sz="4400" dirty="0">
                <a:solidFill>
                  <a:srgbClr val="5D5D5D"/>
                </a:solidFill>
                <a:latin typeface="+mn-ea"/>
              </a:rPr>
              <a:t> </a:t>
            </a:r>
            <a:r>
              <a:rPr lang="en-US" altLang="zh-CN" sz="4400" dirty="0" err="1">
                <a:solidFill>
                  <a:srgbClr val="5D5D5D"/>
                </a:solidFill>
                <a:latin typeface="+mn-ea"/>
              </a:rPr>
              <a:t>et.al</a:t>
            </a:r>
            <a:r>
              <a:rPr lang="en-US" altLang="zh-CN" sz="4400" dirty="0">
                <a:solidFill>
                  <a:srgbClr val="5D5D5D"/>
                </a:solidFill>
                <a:latin typeface="+mn-ea"/>
              </a:rPr>
              <a:t>.</a:t>
            </a:r>
          </a:p>
          <a:p>
            <a:r>
              <a:rPr lang="en-US" altLang="zh-CN" sz="4400" b="0" i="0" dirty="0">
                <a:solidFill>
                  <a:srgbClr val="5D5D5D"/>
                </a:solidFill>
                <a:effectLst/>
                <a:latin typeface="+mn-ea"/>
              </a:rPr>
              <a:t>Chinese Physics C, </a:t>
            </a:r>
          </a:p>
          <a:p>
            <a:r>
              <a:rPr lang="en-US" altLang="zh-CN" sz="4400" b="0" i="0" dirty="0">
                <a:solidFill>
                  <a:srgbClr val="5D5D5D"/>
                </a:solidFill>
                <a:effectLst/>
                <a:latin typeface="+mn-ea"/>
              </a:rPr>
              <a:t>49, 3,035001</a:t>
            </a:r>
            <a:endParaRPr lang="zh-CN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75611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16A6-2BDF-39AC-5FFA-C54AF9B90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>
            <a:extLst>
              <a:ext uri="{FF2B5EF4-FFF2-40B4-BE49-F238E27FC236}">
                <a16:creationId xmlns:a16="http://schemas.microsoft.com/office/drawing/2014/main" id="{AE64B851-808E-D581-544C-8845A2688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6600" dirty="0"/>
              <a:t>OBSERVATION</a:t>
            </a:r>
            <a:r>
              <a:rPr lang="zh-CN" altLang="en-US" sz="6600" dirty="0"/>
              <a:t> </a:t>
            </a:r>
            <a:r>
              <a:rPr lang="en-US" altLang="zh-CN" sz="6600" dirty="0"/>
              <a:t>MODE</a:t>
            </a:r>
            <a:r>
              <a:rPr lang="zh-CN" altLang="en-US" sz="6600" dirty="0"/>
              <a:t> </a:t>
            </a:r>
            <a:r>
              <a:rPr lang="en-US" altLang="zh-CN" sz="6600" b="1" dirty="0"/>
              <a:t>(large</a:t>
            </a:r>
            <a:r>
              <a:rPr lang="zh-CN" altLang="en-US" sz="6600" b="1" dirty="0"/>
              <a:t> </a:t>
            </a:r>
            <a:r>
              <a:rPr lang="en-US" altLang="zh-CN" sz="6600" b="1" dirty="0"/>
              <a:t>zenith</a:t>
            </a:r>
            <a:r>
              <a:rPr lang="zh-CN" altLang="en-US" sz="6600" b="1" dirty="0"/>
              <a:t> </a:t>
            </a:r>
            <a:r>
              <a:rPr lang="en-US" altLang="zh-CN" sz="6600" b="1" dirty="0"/>
              <a:t>angle)</a:t>
            </a:r>
            <a:endParaRPr sz="6600" b="1" dirty="0"/>
          </a:p>
        </p:txBody>
      </p:sp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E48B3FA1-7A75-8192-75CF-882E2FE1252E}"/>
              </a:ext>
            </a:extLst>
          </p:cNvPr>
          <p:cNvCxnSpPr>
            <a:cxnSpLocks/>
          </p:cNvCxnSpPr>
          <p:nvPr/>
        </p:nvCxnSpPr>
        <p:spPr>
          <a:xfrm>
            <a:off x="20746894" y="8393055"/>
            <a:ext cx="3156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F6D2593B-05B5-B34D-0349-A14F3E94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5" y="2404461"/>
            <a:ext cx="20366182" cy="935472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815ADB-6B86-1B21-4698-E227780136B2}"/>
              </a:ext>
            </a:extLst>
          </p:cNvPr>
          <p:cNvSpPr txBox="1"/>
          <p:nvPr/>
        </p:nvSpPr>
        <p:spPr>
          <a:xfrm>
            <a:off x="5292436" y="12310164"/>
            <a:ext cx="1490749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Extend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the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FOV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to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include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the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most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interesting</a:t>
            </a:r>
            <a:r>
              <a:rPr kumimoji="0" lang="zh-CN" altLang="en-US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sources</a:t>
            </a: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69062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FE2A6-3521-F80E-E52B-2FC237E1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>
            <a:extLst>
              <a:ext uri="{FF2B5EF4-FFF2-40B4-BE49-F238E27FC236}">
                <a16:creationId xmlns:a16="http://schemas.microsoft.com/office/drawing/2014/main" id="{CEE87E04-C6B4-F3F0-F7C0-6E56530FBB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6600" dirty="0"/>
              <a:t>Muon</a:t>
            </a:r>
            <a:r>
              <a:rPr lang="zh-CN" altLang="en-US" sz="6600" dirty="0"/>
              <a:t> </a:t>
            </a:r>
            <a:r>
              <a:rPr lang="en-US" altLang="zh-CN" sz="6600" dirty="0"/>
              <a:t>information</a:t>
            </a:r>
            <a:r>
              <a:rPr lang="zh-CN" altLang="en-US" sz="6600" dirty="0"/>
              <a:t> </a:t>
            </a:r>
            <a:r>
              <a:rPr lang="en-US" altLang="zh-CN" sz="6600" dirty="0"/>
              <a:t>from</a:t>
            </a:r>
            <a:r>
              <a:rPr lang="zh-CN" altLang="en-US" sz="6600" dirty="0"/>
              <a:t> </a:t>
            </a:r>
            <a:r>
              <a:rPr lang="en-US" altLang="zh-CN" sz="6600" dirty="0"/>
              <a:t>LHAASO</a:t>
            </a:r>
            <a:endParaRPr sz="6600" b="1" dirty="0"/>
          </a:p>
        </p:txBody>
      </p:sp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85E5DE23-EDF8-07DD-6B6B-90F3BEACE79F}"/>
              </a:ext>
            </a:extLst>
          </p:cNvPr>
          <p:cNvCxnSpPr>
            <a:cxnSpLocks/>
          </p:cNvCxnSpPr>
          <p:nvPr/>
        </p:nvCxnSpPr>
        <p:spPr>
          <a:xfrm>
            <a:off x="20746894" y="8393055"/>
            <a:ext cx="3156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FB24C5A7-5022-F881-9F7C-6E95141E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666" y="3773268"/>
            <a:ext cx="10813098" cy="7951754"/>
          </a:xfrm>
          <a:prstGeom prst="rect">
            <a:avLst/>
          </a:prstGeom>
        </p:spPr>
      </p:pic>
      <p:pic>
        <p:nvPicPr>
          <p:cNvPr id="5" name="object 36">
            <a:extLst>
              <a:ext uri="{FF2B5EF4-FFF2-40B4-BE49-F238E27FC236}">
                <a16:creationId xmlns:a16="http://schemas.microsoft.com/office/drawing/2014/main" id="{F7553C75-27E7-FB95-869D-A9C3FD271DE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1181" y="3773268"/>
            <a:ext cx="10529455" cy="8289431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4E3515E7-7B46-6E43-57D5-6201355A5A22}"/>
              </a:ext>
            </a:extLst>
          </p:cNvPr>
          <p:cNvSpPr txBox="1"/>
          <p:nvPr/>
        </p:nvSpPr>
        <p:spPr>
          <a:xfrm>
            <a:off x="16772636" y="12062699"/>
            <a:ext cx="3974258" cy="950144"/>
          </a:xfrm>
          <a:prstGeom prst="rect">
            <a:avLst/>
          </a:prstGeom>
          <a:noFill/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 Light" panose="02010600030101010101" pitchFamily="2" charset="-122"/>
                <a:cs typeface="Gill Sans" panose="020B0502020104020203" pitchFamily="34" charset="-79"/>
              </a:rPr>
              <a:t>Science 373, 425 (2021)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9074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E7F07-411E-7E8E-5097-DAEFA8CC5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>
            <a:extLst>
              <a:ext uri="{FF2B5EF4-FFF2-40B4-BE49-F238E27FC236}">
                <a16:creationId xmlns:a16="http://schemas.microsoft.com/office/drawing/2014/main" id="{0F0424C1-08B1-5A15-22DF-A41BDB2685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6600" dirty="0"/>
              <a:t>Muon</a:t>
            </a:r>
            <a:r>
              <a:rPr lang="zh-CN" altLang="en-US" sz="6600" dirty="0"/>
              <a:t> </a:t>
            </a:r>
            <a:r>
              <a:rPr lang="en-US" altLang="zh-CN" sz="6600" dirty="0"/>
              <a:t>information</a:t>
            </a:r>
            <a:r>
              <a:rPr lang="zh-CN" altLang="en-US" sz="6600" dirty="0"/>
              <a:t> </a:t>
            </a:r>
            <a:r>
              <a:rPr lang="en-US" altLang="zh-CN" sz="6600" dirty="0"/>
              <a:t>from</a:t>
            </a:r>
            <a:r>
              <a:rPr lang="zh-CN" altLang="en-US" sz="6600" dirty="0"/>
              <a:t> </a:t>
            </a:r>
            <a:r>
              <a:rPr lang="en-US" altLang="zh-CN" sz="6600" dirty="0"/>
              <a:t>LHAASO</a:t>
            </a:r>
            <a:endParaRPr sz="6600" b="1" dirty="0"/>
          </a:p>
        </p:txBody>
      </p:sp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DE980CEB-561E-E747-1F8C-451AC65A6D2D}"/>
              </a:ext>
            </a:extLst>
          </p:cNvPr>
          <p:cNvCxnSpPr>
            <a:cxnSpLocks/>
          </p:cNvCxnSpPr>
          <p:nvPr/>
        </p:nvCxnSpPr>
        <p:spPr>
          <a:xfrm>
            <a:off x="20746894" y="8393055"/>
            <a:ext cx="3156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>
            <a:extLst>
              <a:ext uri="{FF2B5EF4-FFF2-40B4-BE49-F238E27FC236}">
                <a16:creationId xmlns:a16="http://schemas.microsoft.com/office/drawing/2014/main" id="{FCE459F7-B38B-E311-A1D1-0BB6531A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89" y="3842600"/>
            <a:ext cx="9514329" cy="720161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376B1F90-5A0D-928E-DF04-32E44166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816051"/>
            <a:ext cx="9434809" cy="7228164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4A14DA18-E4F7-4297-AC3D-B3A24C8EFB1B}"/>
              </a:ext>
            </a:extLst>
          </p:cNvPr>
          <p:cNvSpPr txBox="1"/>
          <p:nvPr/>
        </p:nvSpPr>
        <p:spPr>
          <a:xfrm>
            <a:off x="5478719" y="12658301"/>
            <a:ext cx="21343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Zhang, et al., </a:t>
            </a:r>
            <a:r>
              <a:rPr kumimoji="0" lang="en-US" altLang="zh-CN" sz="36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Journal of High Energy Astrophysics 43 (2024) 280–285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BCF04714-48E9-490A-BBE7-56729A22C3D4}"/>
              </a:ext>
            </a:extLst>
          </p:cNvPr>
          <p:cNvSpPr txBox="1"/>
          <p:nvPr/>
        </p:nvSpPr>
        <p:spPr>
          <a:xfrm>
            <a:off x="1764426" y="2281150"/>
            <a:ext cx="208184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The joint reconstruction of LACT and LHAASO muon detector array can increase the sensitivity of LACT by 1.6 times,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especially for extended sources and long exposure time.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4E2B49-46C1-3950-3147-F1310B02EC1F}"/>
              </a:ext>
            </a:extLst>
          </p:cNvPr>
          <p:cNvSpPr txBox="1"/>
          <p:nvPr/>
        </p:nvSpPr>
        <p:spPr>
          <a:xfrm>
            <a:off x="1435914" y="11497760"/>
            <a:ext cx="2147550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Results</a:t>
            </a:r>
            <a:r>
              <a:rPr kumimoji="0" lang="zh-CN" altLang="en-US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 </a:t>
            </a:r>
            <a:r>
              <a:rPr kumimoji="0" lang="en-US" altLang="zh-CN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for</a:t>
            </a:r>
            <a:r>
              <a:rPr kumimoji="0" lang="zh-CN" altLang="en-US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 </a:t>
            </a:r>
            <a:r>
              <a:rPr kumimoji="0" lang="en-US" altLang="zh-CN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8</a:t>
            </a:r>
            <a:r>
              <a:rPr kumimoji="0" lang="zh-CN" altLang="en-US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 </a:t>
            </a:r>
            <a:r>
              <a:rPr kumimoji="0" lang="en-US" altLang="zh-CN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telescopes</a:t>
            </a:r>
            <a:r>
              <a:rPr kumimoji="0" lang="zh-CN" altLang="en-US" sz="5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at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20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degree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zenith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angle,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for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extended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sources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kumimoji="0" lang="zh-CN" altLang="en-US" sz="500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Gill Sans" panose="020B0502020104020203" pitchFamily="34" charset="-79"/>
              <a:cs typeface="Gill Sans" panose="020B0502020104020203" pitchFamily="34" charset="-79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55186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E57B40-F300-2EE1-4DA3-EC268042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23050500" cy="3429000"/>
          </a:xfrm>
        </p:spPr>
        <p:txBody>
          <a:bodyPr>
            <a:normAutofit/>
          </a:bodyPr>
          <a:lstStyle/>
          <a:p>
            <a:r>
              <a:rPr kumimoji="1" lang="en-US" altLang="zh-CN" sz="6600" dirty="0"/>
              <a:t>schedule</a:t>
            </a:r>
            <a:endParaRPr kumimoji="1" lang="zh-CN" altLang="en-US" sz="66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1199A2-CC86-5AD0-A528-8E32780F7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641621"/>
              </p:ext>
            </p:extLst>
          </p:nvPr>
        </p:nvGraphicFramePr>
        <p:xfrm>
          <a:off x="347841" y="2920945"/>
          <a:ext cx="24036160" cy="10220868"/>
        </p:xfrm>
        <a:graphic>
          <a:graphicData uri="http://schemas.openxmlformats.org/drawingml/2006/table">
            <a:tbl>
              <a:tblPr/>
              <a:tblGrid>
                <a:gridCol w="1297542">
                  <a:extLst>
                    <a:ext uri="{9D8B030D-6E8A-4147-A177-3AD203B41FA5}">
                      <a16:colId xmlns:a16="http://schemas.microsoft.com/office/drawing/2014/main" val="3583743232"/>
                    </a:ext>
                  </a:extLst>
                </a:gridCol>
                <a:gridCol w="7486134">
                  <a:extLst>
                    <a:ext uri="{9D8B030D-6E8A-4147-A177-3AD203B41FA5}">
                      <a16:colId xmlns:a16="http://schemas.microsoft.com/office/drawing/2014/main" val="3677427990"/>
                    </a:ext>
                  </a:extLst>
                </a:gridCol>
                <a:gridCol w="3653798">
                  <a:extLst>
                    <a:ext uri="{9D8B030D-6E8A-4147-A177-3AD203B41FA5}">
                      <a16:colId xmlns:a16="http://schemas.microsoft.com/office/drawing/2014/main" val="3573608055"/>
                    </a:ext>
                  </a:extLst>
                </a:gridCol>
                <a:gridCol w="1870370">
                  <a:extLst>
                    <a:ext uri="{9D8B030D-6E8A-4147-A177-3AD203B41FA5}">
                      <a16:colId xmlns:a16="http://schemas.microsoft.com/office/drawing/2014/main" val="2200908856"/>
                    </a:ext>
                  </a:extLst>
                </a:gridCol>
                <a:gridCol w="1475408">
                  <a:extLst>
                    <a:ext uri="{9D8B030D-6E8A-4147-A177-3AD203B41FA5}">
                      <a16:colId xmlns:a16="http://schemas.microsoft.com/office/drawing/2014/main" val="116832113"/>
                    </a:ext>
                  </a:extLst>
                </a:gridCol>
                <a:gridCol w="2770761">
                  <a:extLst>
                    <a:ext uri="{9D8B030D-6E8A-4147-A177-3AD203B41FA5}">
                      <a16:colId xmlns:a16="http://schemas.microsoft.com/office/drawing/2014/main" val="752960944"/>
                    </a:ext>
                  </a:extLst>
                </a:gridCol>
                <a:gridCol w="2603659">
                  <a:extLst>
                    <a:ext uri="{9D8B030D-6E8A-4147-A177-3AD203B41FA5}">
                      <a16:colId xmlns:a16="http://schemas.microsoft.com/office/drawing/2014/main" val="3769752783"/>
                    </a:ext>
                  </a:extLst>
                </a:gridCol>
                <a:gridCol w="2878488">
                  <a:extLst>
                    <a:ext uri="{9D8B030D-6E8A-4147-A177-3AD203B41FA5}">
                      <a16:colId xmlns:a16="http://schemas.microsoft.com/office/drawing/2014/main" val="4051556797"/>
                    </a:ext>
                  </a:extLst>
                </a:gridCol>
              </a:tblGrid>
              <a:tr h="924977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alt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Construction plan 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2024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2025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2026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2027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2028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82344"/>
                  </a:ext>
                </a:extLst>
              </a:tr>
              <a:tr h="15234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1-12</a:t>
                      </a:r>
                      <a:endParaRPr lang="zh-CN" altLang="en-US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1-7</a:t>
                      </a:r>
                      <a:endParaRPr lang="zh-CN" altLang="en-US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8-12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1-12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1-12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1-12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226113"/>
                  </a:ext>
                </a:extLst>
              </a:tr>
              <a:tr h="158621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1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altLang="zh-CN" sz="4000" b="0" i="0" kern="1200" dirty="0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First telescope </a:t>
                      </a:r>
                      <a: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optimization and commissioning</a:t>
                      </a:r>
                      <a:endParaRPr lang="zh-CN" altLang="en-US" sz="4000" b="0" i="0" kern="1200" dirty="0">
                        <a:solidFill>
                          <a:schemeClr val="tx1"/>
                        </a:solidFill>
                        <a:effectLst/>
                        <a:latin typeface="Gill Sans" panose="020B0502020104020203" pitchFamily="34" charset="-79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587464"/>
                  </a:ext>
                </a:extLst>
              </a:tr>
              <a:tr h="158621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2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Second telescope construction and commissioning</a:t>
                      </a:r>
                      <a:endParaRPr lang="zh-CN" altLang="en-US" sz="4000" b="0" i="0" kern="1200" dirty="0">
                        <a:solidFill>
                          <a:schemeClr val="tx1"/>
                        </a:solidFill>
                        <a:effectLst/>
                        <a:latin typeface="Gill Sans" panose="020B0502020104020203" pitchFamily="34" charset="-79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B0F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alt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zh-CN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22348"/>
                  </a:ext>
                </a:extLst>
              </a:tr>
              <a:tr h="158621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3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The next six telescopes construction and commissioning </a:t>
                      </a:r>
                      <a:r>
                        <a:rPr lang="en-US" altLang="zh-CN" sz="4000" b="0" i="0" kern="1200" dirty="0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(total 8 </a:t>
                      </a:r>
                      <a:r>
                        <a:rPr lang="en-US" altLang="zh-CN" sz="4000" b="0" i="0" kern="1200" dirty="0" err="1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tels</a:t>
                      </a:r>
                      <a:r>
                        <a:rPr lang="en-US" altLang="zh-CN" sz="4000" b="0" i="0" kern="1200" dirty="0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)</a:t>
                      </a:r>
                      <a:endParaRPr lang="zh-CN" altLang="en-US" sz="4000" b="0" i="0" kern="1200" dirty="0">
                        <a:solidFill>
                          <a:srgbClr val="C00000"/>
                        </a:solidFill>
                        <a:effectLst/>
                        <a:latin typeface="Gill Sans" panose="020B0502020104020203" pitchFamily="34" charset="-79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altLang="en-US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altLang="en-US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997991"/>
                  </a:ext>
                </a:extLst>
              </a:tr>
              <a:tr h="153747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4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The full array complete </a:t>
                      </a:r>
                      <a:b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</a:br>
                      <a:r>
                        <a:rPr lang="en-US" altLang="zh-CN" sz="4000" b="0" i="0" kern="1200" dirty="0">
                          <a:solidFill>
                            <a:schemeClr val="tx1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the construction and commissioning </a:t>
                      </a:r>
                      <a:r>
                        <a:rPr lang="en-US" altLang="zh-CN" sz="4000" b="0" i="0" kern="1200" dirty="0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(total 32 </a:t>
                      </a:r>
                      <a:r>
                        <a:rPr lang="en-US" altLang="zh-CN" sz="4000" b="0" i="0" kern="1200" dirty="0" err="1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tels</a:t>
                      </a:r>
                      <a:r>
                        <a:rPr lang="en-US" altLang="zh-CN" sz="4000" b="0" i="0" kern="1200" dirty="0">
                          <a:solidFill>
                            <a:srgbClr val="C00000"/>
                          </a:solidFill>
                          <a:effectLst/>
                          <a:latin typeface="Gill Sans" panose="020B0502020104020203" pitchFamily="34" charset="-79"/>
                          <a:ea typeface="+mn-ea"/>
                          <a:cs typeface="Gill Sans" panose="020B0502020104020203" pitchFamily="34" charset="-79"/>
                        </a:rPr>
                        <a:t>)</a:t>
                      </a:r>
                      <a:endParaRPr lang="zh-CN" altLang="en-US" sz="4000" b="0" i="0" kern="1200" dirty="0">
                        <a:solidFill>
                          <a:srgbClr val="C00000"/>
                        </a:solidFill>
                        <a:effectLst/>
                        <a:latin typeface="Gill Sans" panose="020B0502020104020203" pitchFamily="34" charset="-79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altLang="en-US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US" sz="4000" b="0" i="0" kern="100" dirty="0">
                          <a:solidFill>
                            <a:srgbClr val="000000"/>
                          </a:solidFill>
                          <a:effectLst/>
                          <a:latin typeface="Gill Sans" panose="020B0502020104020203" pitchFamily="34" charset="-79"/>
                          <a:ea typeface="微软雅黑" panose="020B0503020204020204" pitchFamily="34" charset="-122"/>
                          <a:cs typeface="Gill Sans" panose="020B0502020104020203" pitchFamily="34" charset="-79"/>
                        </a:rPr>
                        <a:t> </a:t>
                      </a:r>
                      <a:endParaRPr lang="zh-CN" sz="4000" b="0" i="0" kern="100" dirty="0">
                        <a:solidFill>
                          <a:srgbClr val="000000"/>
                        </a:solidFill>
                        <a:effectLst/>
                        <a:latin typeface="Gill Sans" panose="020B0502020104020203" pitchFamily="34" charset="-79"/>
                        <a:ea typeface="微软雅黑" panose="020B0503020204020204" pitchFamily="34" charset="-122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89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4794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7930-8CCB-D9A7-4ACC-43008768A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1">
            <a:extLst>
              <a:ext uri="{FF2B5EF4-FFF2-40B4-BE49-F238E27FC236}">
                <a16:creationId xmlns:a16="http://schemas.microsoft.com/office/drawing/2014/main" id="{12CA6E78-AF0C-6152-EBFD-01BAB86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" y="3612760"/>
            <a:ext cx="11561342" cy="770755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11AAC5F-F143-C141-8DAD-E068E5A94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464" y="1485336"/>
            <a:ext cx="5404536" cy="1188172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0A90DE2-6271-B21D-23FB-189107537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 r="19628" b="7716"/>
          <a:stretch/>
        </p:blipFill>
        <p:spPr>
          <a:xfrm>
            <a:off x="11625927" y="3904063"/>
            <a:ext cx="7353537" cy="70442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2FB44F-4CCC-4BD1-4B46-E54937988E8A}"/>
              </a:ext>
            </a:extLst>
          </p:cNvPr>
          <p:cNvSpPr txBox="1"/>
          <p:nvPr/>
        </p:nvSpPr>
        <p:spPr>
          <a:xfrm>
            <a:off x="4488873" y="1158836"/>
            <a:ext cx="1418705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6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Prototypes</a:t>
            </a:r>
            <a:endParaRPr kumimoji="0" lang="zh-CN" altLang="en-US" sz="660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Gill Sans" panose="020B0502020104020203" pitchFamily="34" charset="-79"/>
              <a:cs typeface="Gill Sans" panose="020B0502020104020203" pitchFamily="34" charset="-79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69869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ummaries"/>
          <p:cNvSpPr txBox="1">
            <a:spLocks noGrp="1"/>
          </p:cNvSpPr>
          <p:nvPr>
            <p:ph type="title"/>
          </p:nvPr>
        </p:nvSpPr>
        <p:spPr>
          <a:xfrm>
            <a:off x="666750" y="61816"/>
            <a:ext cx="23050500" cy="3429001"/>
          </a:xfrm>
          <a:prstGeom prst="rect">
            <a:avLst/>
          </a:prstGeom>
        </p:spPr>
        <p:txBody>
          <a:bodyPr/>
          <a:lstStyle>
            <a:lvl1pPr>
              <a:defRPr sz="9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summaries</a:t>
            </a:r>
          </a:p>
        </p:txBody>
      </p:sp>
      <p:sp>
        <p:nvSpPr>
          <p:cNvPr id="181" name="连按此项以编辑"/>
          <p:cNvSpPr txBox="1">
            <a:spLocks noGrp="1"/>
          </p:cNvSpPr>
          <p:nvPr>
            <p:ph type="body" idx="1"/>
          </p:nvPr>
        </p:nvSpPr>
        <p:spPr>
          <a:xfrm>
            <a:off x="126925" y="2864528"/>
            <a:ext cx="23590325" cy="969229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4800" dirty="0">
                <a:solidFill>
                  <a:prstClr val="black"/>
                </a:solidFill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Next generation </a:t>
            </a: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IACT: </a:t>
            </a: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Large Array of Cherenkov Telescopes</a:t>
            </a:r>
            <a:r>
              <a:rPr kumimoji="0" lang="zh-CN" altLang="en-US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（</a:t>
            </a: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LACT</a:t>
            </a:r>
            <a:r>
              <a:rPr kumimoji="0" lang="zh-CN" altLang="en-US" sz="4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）</a:t>
            </a:r>
            <a:endParaRPr kumimoji="0" lang="en-US" altLang="zh-CN" sz="4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" panose="020B0502020104020203" pitchFamily="34" charset="-79"/>
              <a:ea typeface="微软雅黑" panose="020B0503020204020204" pitchFamily="34" charset="-122"/>
              <a:cs typeface="Gill Sans" panose="020B0502020104020203" pitchFamily="34" charset="-79"/>
            </a:endParaRPr>
          </a:p>
          <a:p>
            <a:pPr marL="742950" lvl="1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32 telescopes in the LHAASO site</a:t>
            </a:r>
          </a:p>
          <a:p>
            <a:pPr marL="742950" lvl="1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LACT angular resolution: &lt; 0.05° @ &gt; 10 TeV</a:t>
            </a:r>
          </a:p>
          <a:p>
            <a:pPr marL="742950" lvl="1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Muon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information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from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LHAASO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：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Joint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reconstruction</a:t>
            </a:r>
          </a:p>
          <a:p>
            <a:pPr marL="742950" lvl="1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LZA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mode: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significant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advantage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in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high</a:t>
            </a:r>
            <a:r>
              <a:rPr lang="zh-CN" alt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altitude</a:t>
            </a:r>
            <a:endParaRPr kumimoji="0" lang="en-US" altLang="zh-CN" sz="4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" panose="020B0502020104020203" pitchFamily="34" charset="-79"/>
              <a:ea typeface="微软雅黑" panose="020B0503020204020204" pitchFamily="34" charset="-122"/>
              <a:cs typeface="Gill Sans" panose="020B0502020104020203" pitchFamily="34" charset="-79"/>
            </a:endParaRPr>
          </a:p>
          <a:p>
            <a:pPr marR="0" lvl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Construction</a:t>
            </a:r>
            <a:r>
              <a:rPr lang="zh-CN" altLang="en-US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on-going</a:t>
            </a:r>
          </a:p>
          <a:p>
            <a:pPr marR="0" lvl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First telescope will start operating </a:t>
            </a:r>
            <a:r>
              <a:rPr lang="en-US" altLang="zh-CN" sz="4800" b="1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this</a:t>
            </a:r>
            <a:r>
              <a:rPr lang="zh-CN" altLang="en-US" sz="4800" b="1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 </a:t>
            </a:r>
            <a:r>
              <a:rPr lang="en-US" altLang="zh-CN" sz="4800" b="1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October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  <a:sym typeface="+mn-lt"/>
              </a:rPr>
              <a:t>and 8 telescopes will be completed by 2026, </a:t>
            </a:r>
            <a:r>
              <a:rPr lang="en-US" altLang="zh-CN" sz="4800" dirty="0">
                <a:latin typeface="Gill Sans" panose="020B0502020104020203" pitchFamily="34" charset="-79"/>
                <a:ea typeface="微软雅黑" panose="020B0503020204020204" pitchFamily="34" charset="-122"/>
                <a:cs typeface="Gill Sans" panose="020B0502020104020203" pitchFamily="34" charset="-79"/>
              </a:rPr>
              <a:t>and the  full array will be completed by 2028</a:t>
            </a:r>
          </a:p>
          <a:p>
            <a:endParaRPr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82" name="截屏2023-05-27 下午8.45.34.png" descr="截屏2023-05-27 下午8.4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014" y="11930530"/>
            <a:ext cx="10079044" cy="1747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ACT"/>
          <p:cNvSpPr txBox="1">
            <a:spLocks noGrp="1"/>
          </p:cNvSpPr>
          <p:nvPr>
            <p:ph type="title"/>
          </p:nvPr>
        </p:nvSpPr>
        <p:spPr>
          <a:xfrm>
            <a:off x="397448" y="-329894"/>
            <a:ext cx="23050501" cy="3429001"/>
          </a:xfrm>
          <a:prstGeom prst="rect">
            <a:avLst/>
          </a:prstGeom>
        </p:spPr>
        <p:txBody>
          <a:bodyPr/>
          <a:lstStyle/>
          <a:p>
            <a:r>
              <a:t>LACT</a:t>
            </a:r>
          </a:p>
        </p:txBody>
      </p:sp>
      <p:pic>
        <p:nvPicPr>
          <p:cNvPr id="144" name="已粘贴的影片.png" descr="已粘贴的影片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3" y="1847675"/>
            <a:ext cx="23784431" cy="1237283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32 telescopes in LHAASO sites…"/>
          <p:cNvSpPr txBox="1"/>
          <p:nvPr/>
        </p:nvSpPr>
        <p:spPr>
          <a:xfrm>
            <a:off x="14339753" y="2314995"/>
            <a:ext cx="9234393" cy="5168901"/>
          </a:xfrm>
          <a:prstGeom prst="rect">
            <a:avLst/>
          </a:prstGeom>
          <a:solidFill>
            <a:srgbClr val="D7DCE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32 telescopes in LHAASO sites</a:t>
            </a:r>
          </a:p>
          <a:p>
            <a:endParaRPr/>
          </a:p>
          <a:p>
            <a:pPr marL="228600" indent="-228600">
              <a:buSzPct val="100000"/>
              <a:buChar char="•"/>
            </a:pPr>
            <a:r>
              <a:t>6m Davis-Cotten type telescope</a:t>
            </a:r>
          </a:p>
          <a:p>
            <a:pPr marL="228600" indent="-228600">
              <a:buSzPct val="100000"/>
              <a:buChar char="•"/>
            </a:pPr>
            <a:endParaRPr/>
          </a:p>
          <a:p>
            <a:pPr marL="228600" indent="-228600">
              <a:buSzPct val="100000"/>
              <a:buChar char="•"/>
            </a:pPr>
            <a:r>
              <a:t>Synergy with LHAASO</a:t>
            </a:r>
          </a:p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mOTIVATIONS"/>
          <p:cNvSpPr txBox="1">
            <a:spLocks noGrp="1"/>
          </p:cNvSpPr>
          <p:nvPr>
            <p:ph type="title"/>
          </p:nvPr>
        </p:nvSpPr>
        <p:spPr>
          <a:xfrm>
            <a:off x="666749" y="-280931"/>
            <a:ext cx="23050501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 err="1"/>
              <a:t>mOTIVATIONS</a:t>
            </a:r>
            <a:endParaRPr sz="6600" dirty="0"/>
          </a:p>
        </p:txBody>
      </p:sp>
      <p:sp>
        <p:nvSpPr>
          <p:cNvPr id="148" name="ﬁrst LHAASO catalog…"/>
          <p:cNvSpPr txBox="1"/>
          <p:nvPr/>
        </p:nvSpPr>
        <p:spPr>
          <a:xfrm>
            <a:off x="293783" y="2169105"/>
            <a:ext cx="23796434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ﬁrst LHAASO catalog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• 90 VHE/UHE gamma-ray sources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• The number of UHE gamma-ray sources increased to 43，</a:t>
            </a:r>
            <a:r>
              <a:rPr b="1" dirty="0"/>
              <a:t>most are extended 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• Associate with supernova remnants, pulsar wind nebulae, pulsar clouds, and massive star clusters and so on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Half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dirty="0"/>
              <a:t> </a:t>
            </a:r>
            <a:r>
              <a:rPr b="1" dirty="0"/>
              <a:t>unidentified</a:t>
            </a:r>
          </a:p>
        </p:txBody>
      </p:sp>
      <p:pic>
        <p:nvPicPr>
          <p:cNvPr id="149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36" y="6477535"/>
            <a:ext cx="14301008" cy="600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489" y="6477535"/>
            <a:ext cx="8724767" cy="6003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OTIVATIONS"/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 err="1"/>
              <a:t>mOTIVATIONS</a:t>
            </a:r>
            <a:endParaRPr sz="6600" dirty="0"/>
          </a:p>
        </p:txBody>
      </p:sp>
      <p:sp>
        <p:nvSpPr>
          <p:cNvPr id="153" name="Limited angular resolution of LHAASO hinder morphological studies and identifications…"/>
          <p:cNvSpPr txBox="1"/>
          <p:nvPr/>
        </p:nvSpPr>
        <p:spPr>
          <a:xfrm>
            <a:off x="293783" y="3046268"/>
            <a:ext cx="2379643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Limited </a:t>
            </a:r>
            <a:r>
              <a:rPr b="1" dirty="0"/>
              <a:t>angular resolution</a:t>
            </a:r>
            <a:r>
              <a:rPr dirty="0"/>
              <a:t> of LHAASO hinder morphological studies and identifications</a:t>
            </a:r>
          </a:p>
          <a:p>
            <a:pPr marL="228599" indent="-228599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IACTs are natural solutions</a:t>
            </a:r>
          </a:p>
          <a:p>
            <a:pPr marL="228599" indent="-228599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Effective synergy require </a:t>
            </a:r>
            <a:r>
              <a:rPr b="1" dirty="0"/>
              <a:t>similar sensitivities </a:t>
            </a:r>
            <a:r>
              <a:rPr dirty="0"/>
              <a:t>with LHAASO</a:t>
            </a:r>
            <a:endParaRPr lang="en-US" dirty="0"/>
          </a:p>
        </p:txBody>
      </p:sp>
      <p:pic>
        <p:nvPicPr>
          <p:cNvPr id="154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4" y="6385881"/>
            <a:ext cx="15025059" cy="68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714" y="7279930"/>
            <a:ext cx="9334625" cy="5669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ite"/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/>
              <a:t>site</a:t>
            </a:r>
          </a:p>
        </p:txBody>
      </p:sp>
      <p:sp>
        <p:nvSpPr>
          <p:cNvPr id="158" name="LHAASO site: good infrastructures (road, electricity, computing…)…"/>
          <p:cNvSpPr txBox="1"/>
          <p:nvPr/>
        </p:nvSpPr>
        <p:spPr>
          <a:xfrm>
            <a:off x="293783" y="2911360"/>
            <a:ext cx="2379643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LHAASO site: good infrastructures (road, electricity, computing…)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Reasonable NSB rate: ~0.25 ph/m2/ns/deg2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Good weather in winter, annual exposure ~ 1400 hours</a:t>
            </a:r>
          </a:p>
        </p:txBody>
      </p:sp>
      <p:pic>
        <p:nvPicPr>
          <p:cNvPr id="159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2980" y="5424635"/>
            <a:ext cx="11212874" cy="694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" y="5451982"/>
            <a:ext cx="12984116" cy="6949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rray layout"/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/>
              <a:t>array layout</a:t>
            </a:r>
          </a:p>
        </p:txBody>
      </p:sp>
      <p:sp>
        <p:nvSpPr>
          <p:cNvPr id="163" name="32 (8 X 4) telescopes in more than 1km^2 (in the gaps of KM2A MDs)…"/>
          <p:cNvSpPr txBox="1"/>
          <p:nvPr/>
        </p:nvSpPr>
        <p:spPr>
          <a:xfrm>
            <a:off x="293783" y="2324865"/>
            <a:ext cx="2379643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32 (8 X 4) telescopes in more than 1km^2 (in the gaps of KM2A MDs)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Flexible grouping for different observing mode</a:t>
            </a:r>
          </a:p>
        </p:txBody>
      </p:sp>
      <p:pic>
        <p:nvPicPr>
          <p:cNvPr id="164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39" y="4127882"/>
            <a:ext cx="9628692" cy="907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014" y="4179620"/>
            <a:ext cx="9061084" cy="8629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LESCOPE"/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/>
              <a:t>TELESCOPE</a:t>
            </a:r>
          </a:p>
        </p:txBody>
      </p:sp>
      <p:sp>
        <p:nvSpPr>
          <p:cNvPr id="168" name="Davies-Cotton mirror…"/>
          <p:cNvSpPr txBox="1"/>
          <p:nvPr/>
        </p:nvSpPr>
        <p:spPr>
          <a:xfrm>
            <a:off x="2521639" y="2704793"/>
            <a:ext cx="11898791" cy="967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Davies-Cotton mirror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Alt-azimuth mount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SiPM camera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Readout electronics system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Slow control system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Data acquisition system</a:t>
            </a:r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228600" indent="-228600" algn="l" defTabSz="127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Calibration system</a:t>
            </a:r>
          </a:p>
        </p:txBody>
      </p:sp>
      <p:pic>
        <p:nvPicPr>
          <p:cNvPr id="16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858" y="2775417"/>
            <a:ext cx="9629508" cy="9969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IRRORS"/>
          <p:cNvSpPr txBox="1">
            <a:spLocks noGrp="1"/>
          </p:cNvSpPr>
          <p:nvPr>
            <p:ph type="title"/>
          </p:nvPr>
        </p:nvSpPr>
        <p:spPr>
          <a:xfrm>
            <a:off x="666750" y="-280931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 err="1"/>
              <a:t>mIRRORS</a:t>
            </a:r>
            <a:endParaRPr sz="6600" dirty="0"/>
          </a:p>
        </p:txBody>
      </p:sp>
      <p:sp>
        <p:nvSpPr>
          <p:cNvPr id="172" name="•Consist of 54 hexagonal spherical mirror facets…"/>
          <p:cNvSpPr txBox="1"/>
          <p:nvPr/>
        </p:nvSpPr>
        <p:spPr>
          <a:xfrm>
            <a:off x="612048" y="2009736"/>
            <a:ext cx="11898791" cy="377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•Consist of 54 hexagonal spherical mirror facets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•Diameter：~6 m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•Effect area：~24 ㎡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•Spot （80% energy）： &lt;25.8 mm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•Curvature radius of facet:  16 m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3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942" y="3023824"/>
            <a:ext cx="9272547" cy="8137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已粘贴的影片.png" descr="已粘贴的影片.png"/>
          <p:cNvPicPr>
            <a:picLocks noChangeAspect="1"/>
          </p:cNvPicPr>
          <p:nvPr/>
        </p:nvPicPr>
        <p:blipFill>
          <a:blip r:embed="rId3"/>
          <a:srcRect r="48398"/>
          <a:stretch>
            <a:fillRect/>
          </a:stretch>
        </p:blipFill>
        <p:spPr>
          <a:xfrm>
            <a:off x="1168094" y="5682714"/>
            <a:ext cx="7814463" cy="741089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Honeycomb sandwich structure mirror facet"/>
          <p:cNvSpPr txBox="1"/>
          <p:nvPr/>
        </p:nvSpPr>
        <p:spPr>
          <a:xfrm>
            <a:off x="11520073" y="11782310"/>
            <a:ext cx="1123455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Honeycomb sandwich structure mirror facet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MERA"/>
          <p:cNvSpPr txBox="1">
            <a:spLocks noGrp="1"/>
          </p:cNvSpPr>
          <p:nvPr>
            <p:ph type="title"/>
          </p:nvPr>
        </p:nvSpPr>
        <p:spPr>
          <a:xfrm>
            <a:off x="658334" y="-558728"/>
            <a:ext cx="23050500" cy="342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/>
              <a:t>CAMERA</a:t>
            </a:r>
          </a:p>
        </p:txBody>
      </p:sp>
      <p:pic>
        <p:nvPicPr>
          <p:cNvPr id="178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93" y="2504014"/>
            <a:ext cx="8021802" cy="578621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FC236E2C-C948-AA8A-0DAC-2D8CC28C8A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0303116"/>
                  </p:ext>
                </p:extLst>
              </p:nvPr>
            </p:nvGraphicFramePr>
            <p:xfrm>
              <a:off x="10398037" y="2636875"/>
              <a:ext cx="13327629" cy="463263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7042250">
                      <a:extLst>
                        <a:ext uri="{9D8B030D-6E8A-4147-A177-3AD203B41FA5}">
                          <a16:colId xmlns:a16="http://schemas.microsoft.com/office/drawing/2014/main" val="993059112"/>
                        </a:ext>
                      </a:extLst>
                    </a:gridCol>
                    <a:gridCol w="6285379">
                      <a:extLst>
                        <a:ext uri="{9D8B030D-6E8A-4147-A177-3AD203B41FA5}">
                          <a16:colId xmlns:a16="http://schemas.microsoft.com/office/drawing/2014/main" val="411446445"/>
                        </a:ext>
                      </a:extLst>
                    </a:gridCol>
                  </a:tblGrid>
                  <a:tr h="416537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Number of pixels</a:t>
                          </a:r>
                          <a:r>
                            <a:rPr lang="zh-CN" altLang="en-US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1616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557521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Pixels size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3200" b="0" i="0" smtClean="0">
                                  <a:solidFill>
                                    <a:srgbClr val="0171C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~ </m:t>
                              </m:r>
                            </m:oMath>
                          </a14:m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0.2°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76576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 err="1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FoV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3200" b="0" i="0" smtClean="0">
                                  <a:solidFill>
                                    <a:srgbClr val="0171C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~ 8</m:t>
                              </m:r>
                            </m:oMath>
                          </a14:m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°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521433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CN" altLang="en-US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  </a:t>
                          </a:r>
                          <a:r>
                            <a:rPr kumimoji="0" lang="en-US" altLang="zh-CN" sz="3200" b="0" i="0" u="none" strike="noStrike" kern="1200" baseline="0" dirty="0" err="1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SiPM</a:t>
                          </a:r>
                          <a:r>
                            <a:rPr kumimoji="0" lang="en-US" altLang="zh-CN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output pulse</a:t>
                          </a:r>
                          <a:r>
                            <a:rPr kumimoji="0" lang="zh-CN" altLang="en-US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kumimoji="0" lang="en-US" altLang="zh-CN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width</a:t>
                          </a:r>
                          <a:endParaRPr kumimoji="0" lang="zh-CN" altLang="en-US" sz="3200" b="0" i="0" u="none" strike="noStrike" kern="1200" baseline="0" dirty="0">
                            <a:solidFill>
                              <a:schemeClr val="dk1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FWHM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3200" b="0" i="0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&lt;3</m:t>
                              </m:r>
                            </m:oMath>
                          </a14:m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0 ns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2647147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Dynamic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range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of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each pixel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3.2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orders of magnitude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831406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Moon night observation capability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Yes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8684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FC236E2C-C948-AA8A-0DAC-2D8CC28C8A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0303116"/>
                  </p:ext>
                </p:extLst>
              </p:nvPr>
            </p:nvGraphicFramePr>
            <p:xfrm>
              <a:off x="10398037" y="2636875"/>
              <a:ext cx="13327629" cy="463263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7042250">
                      <a:extLst>
                        <a:ext uri="{9D8B030D-6E8A-4147-A177-3AD203B41FA5}">
                          <a16:colId xmlns:a16="http://schemas.microsoft.com/office/drawing/2014/main" val="993059112"/>
                        </a:ext>
                      </a:extLst>
                    </a:gridCol>
                    <a:gridCol w="6285379">
                      <a:extLst>
                        <a:ext uri="{9D8B030D-6E8A-4147-A177-3AD203B41FA5}">
                          <a16:colId xmlns:a16="http://schemas.microsoft.com/office/drawing/2014/main" val="41144644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Number of pixels</a:t>
                          </a:r>
                          <a:r>
                            <a:rPr lang="zh-CN" altLang="en-US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1" i="0" u="none" strike="noStrike" cap="none" spc="0" baseline="0">
                              <a:solidFill>
                                <a:schemeClr val="lt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1616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557521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Pixels size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2097" t="-81250" r="-202" b="-40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76576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 err="1">
                              <a:solidFill>
                                <a:srgbClr val="0171C0"/>
                              </a:solidFill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FoV</a:t>
                          </a:r>
                          <a:endParaRPr lang="zh-CN" altLang="en-US" sz="3200" b="0" i="0" dirty="0">
                            <a:solidFill>
                              <a:srgbClr val="0171C0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2097" t="-181250" r="-202" b="-30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521433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CN" altLang="en-US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  </a:t>
                          </a:r>
                          <a:r>
                            <a:rPr kumimoji="0" lang="en-US" altLang="zh-CN" sz="3200" b="0" i="0" u="none" strike="noStrike" kern="1200" baseline="0" dirty="0" err="1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SiPM</a:t>
                          </a:r>
                          <a:r>
                            <a:rPr kumimoji="0" lang="en-US" altLang="zh-CN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output pulse</a:t>
                          </a:r>
                          <a:r>
                            <a:rPr kumimoji="0" lang="zh-CN" altLang="en-US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kumimoji="0" lang="en-US" altLang="zh-CN" sz="3200" b="0" i="0" u="none" strike="noStrike" kern="1200" baseline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width</a:t>
                          </a:r>
                          <a:endParaRPr kumimoji="0" lang="zh-CN" altLang="en-US" sz="3200" b="0" i="0" u="none" strike="noStrike" kern="1200" baseline="0" dirty="0">
                            <a:solidFill>
                              <a:schemeClr val="dk1"/>
                            </a:solidFill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2097" t="-281250" r="-202" b="-20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2647147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Dynamic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range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of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each pixel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3.2</a:t>
                          </a:r>
                          <a:r>
                            <a:rPr lang="zh-CN" altLang="en-US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</a:t>
                          </a:r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 orders of magnitude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831406"/>
                      </a:ext>
                    </a:extLst>
                  </a:tr>
                  <a:tr h="810702"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Moon night observation capability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1pPr>
                          <a:lvl2pPr marL="0" marR="0" indent="228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2pPr>
                          <a:lvl3pPr marL="0" marR="0" indent="457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3pPr>
                          <a:lvl4pPr marL="0" marR="0" indent="685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4pPr>
                          <a:lvl5pPr marL="0" marR="0" indent="9144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5pPr>
                          <a:lvl6pPr marL="0" marR="0" indent="11430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6pPr>
                          <a:lvl7pPr marL="0" marR="0" indent="13716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7pPr>
                          <a:lvl8pPr marL="0" marR="0" indent="16002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8pPr>
                          <a:lvl9pPr marL="0" marR="0" indent="1828800" algn="ctr" defTabSz="8255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2400" b="0" i="0" u="none" strike="noStrike" cap="none" spc="0" baseline="0">
                              <a:solidFill>
                                <a:schemeClr val="dk1"/>
                              </a:solidFill>
                              <a:uFillTx/>
                              <a:latin typeface="Arial"/>
                              <a:ea typeface="微软雅黑"/>
                              <a:sym typeface="Gill Sans Light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3200" b="0" i="0" dirty="0">
                              <a:latin typeface="Gill Sans" panose="020B0502020104020203" pitchFamily="34" charset="-79"/>
                              <a:ea typeface="+mn-ea"/>
                              <a:cs typeface="Gill Sans" panose="020B0502020104020203" pitchFamily="34" charset="-79"/>
                            </a:rPr>
                            <a:t>Yes</a:t>
                          </a:r>
                          <a:endParaRPr lang="zh-CN" altLang="en-US" sz="3200" b="0" i="0" dirty="0">
                            <a:latin typeface="Gill Sans" panose="020B0502020104020203" pitchFamily="34" charset="-79"/>
                            <a:ea typeface="+mn-ea"/>
                            <a:cs typeface="Gill Sans" panose="020B0502020104020203" pitchFamily="34" charset="-79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8684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图片 8">
            <a:extLst>
              <a:ext uri="{FF2B5EF4-FFF2-40B4-BE49-F238E27FC236}">
                <a16:creationId xmlns:a16="http://schemas.microsoft.com/office/drawing/2014/main" id="{99D34632-50D4-1FE2-7B6D-4F0545813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845"/>
          <a:stretch>
            <a:fillRect/>
          </a:stretch>
        </p:blipFill>
        <p:spPr>
          <a:xfrm>
            <a:off x="10398037" y="7670036"/>
            <a:ext cx="6026821" cy="4409256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FE7E843C-F230-FDCE-7462-3E521D073D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098100" y="7593974"/>
            <a:ext cx="6106130" cy="51866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0" name="图片 72">
            <a:extLst>
              <a:ext uri="{FF2B5EF4-FFF2-40B4-BE49-F238E27FC236}">
                <a16:creationId xmlns:a16="http://schemas.microsoft.com/office/drawing/2014/main" id="{44510FDD-ED5C-0174-1A17-568CE559CC6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7" r="2610"/>
          <a:stretch/>
        </p:blipFill>
        <p:spPr bwMode="auto">
          <a:xfrm rot="5400000">
            <a:off x="2630073" y="8680969"/>
            <a:ext cx="4409256" cy="4006389"/>
          </a:xfrm>
          <a:prstGeom prst="rect">
            <a:avLst/>
          </a:prstGeom>
          <a:noFill/>
        </p:spPr>
      </p:pic>
      <p:sp>
        <p:nvSpPr>
          <p:cNvPr id="21" name="矩形 11">
            <a:extLst>
              <a:ext uri="{FF2B5EF4-FFF2-40B4-BE49-F238E27FC236}">
                <a16:creationId xmlns:a16="http://schemas.microsoft.com/office/drawing/2014/main" id="{78A87044-67E4-4BB0-C771-61DA247373E4}"/>
              </a:ext>
            </a:extLst>
          </p:cNvPr>
          <p:cNvSpPr/>
          <p:nvPr/>
        </p:nvSpPr>
        <p:spPr>
          <a:xfrm>
            <a:off x="467833" y="13013933"/>
            <a:ext cx="873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SiPM</a:t>
            </a:r>
            <a:r>
              <a:rPr kumimoji="0" lang="zh-CN" altLang="en-US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 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and Winstone cone sub-array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panose="020B0502020104020203" pitchFamily="34" charset="-79"/>
              <a:ea typeface="宋体" panose="02010600030101010101" pitchFamily="2" charset="-122"/>
              <a:cs typeface="Gill Sans" panose="020B0502020104020203" pitchFamily="34" charset="-79"/>
            </a:endParaRPr>
          </a:p>
        </p:txBody>
      </p:sp>
      <p:sp>
        <p:nvSpPr>
          <p:cNvPr id="23" name="矩形 11">
            <a:extLst>
              <a:ext uri="{FF2B5EF4-FFF2-40B4-BE49-F238E27FC236}">
                <a16:creationId xmlns:a16="http://schemas.microsoft.com/office/drawing/2014/main" id="{6FBB2D88-5604-71CC-5F2D-391C742C05C0}"/>
              </a:ext>
            </a:extLst>
          </p:cNvPr>
          <p:cNvSpPr/>
          <p:nvPr/>
        </p:nvSpPr>
        <p:spPr>
          <a:xfrm>
            <a:off x="12057988" y="12888791"/>
            <a:ext cx="873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Optical</a:t>
            </a:r>
            <a:r>
              <a:rPr kumimoji="0" lang="zh-CN" altLang="en-US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 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filter</a:t>
            </a:r>
            <a:r>
              <a:rPr kumimoji="0" lang="zh-CN" altLang="en-US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 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and</a:t>
            </a:r>
            <a:r>
              <a:rPr kumimoji="0" lang="zh-CN" altLang="en-US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 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宋体" panose="02010600030101010101" pitchFamily="2" charset="-122"/>
                <a:cs typeface="Gill Sans" panose="020B0502020104020203" pitchFamily="34" charset="-79"/>
              </a:rPr>
              <a:t>performance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panose="020B0502020104020203" pitchFamily="34" charset="-79"/>
              <a:ea typeface="宋体" panose="02010600030101010101" pitchFamily="2" charset="-122"/>
              <a:cs typeface="Gill Sans" panose="020B0502020104020203" pitchFamily="34" charset="-79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668</Words>
  <Application>Microsoft Macintosh PowerPoint</Application>
  <PresentationFormat>自定义</PresentationFormat>
  <Paragraphs>165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等线</vt:lpstr>
      <vt:lpstr>Times Roman</vt:lpstr>
      <vt:lpstr>Arial</vt:lpstr>
      <vt:lpstr>Cambria Math</vt:lpstr>
      <vt:lpstr>Gill Sans</vt:lpstr>
      <vt:lpstr>Gill Sans Light</vt:lpstr>
      <vt:lpstr>Helvetica Neue</vt:lpstr>
      <vt:lpstr>Rockwell</vt:lpstr>
      <vt:lpstr>Wingdings</vt:lpstr>
      <vt:lpstr>Showroom</vt:lpstr>
      <vt:lpstr>large array of cherenkov telescopes (LACT): Status and prospects</vt:lpstr>
      <vt:lpstr>LACT</vt:lpstr>
      <vt:lpstr>mOTIVATIONS</vt:lpstr>
      <vt:lpstr>mOTIVATIONS</vt:lpstr>
      <vt:lpstr>site</vt:lpstr>
      <vt:lpstr>array layout</vt:lpstr>
      <vt:lpstr>TELESCOPE</vt:lpstr>
      <vt:lpstr>mIRRORS</vt:lpstr>
      <vt:lpstr>CAMERA</vt:lpstr>
      <vt:lpstr>OBSERVATION MODE</vt:lpstr>
      <vt:lpstr>OBSERVATION MODE (large zenith angle)</vt:lpstr>
      <vt:lpstr>OBSERVATION MODE (large zenith angle)</vt:lpstr>
      <vt:lpstr>Muon information from LHAASO</vt:lpstr>
      <vt:lpstr>Muon information from LHAASO</vt:lpstr>
      <vt:lpstr>schedule</vt:lpstr>
      <vt:lpstr>PowerPoint 演示文稿</vt:lpstr>
      <vt:lpstr>summaries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7</cp:revision>
  <dcterms:modified xsi:type="dcterms:W3CDTF">2025-03-24T03:21:53Z</dcterms:modified>
</cp:coreProperties>
</file>