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68" r:id="rId6"/>
  </p:sldMasterIdLst>
  <p:notesMasterIdLst>
    <p:notesMasterId r:id="rId33"/>
  </p:notesMasterIdLst>
  <p:sldIdLst>
    <p:sldId id="1311" r:id="rId7"/>
    <p:sldId id="1345" r:id="rId8"/>
    <p:sldId id="13539" r:id="rId9"/>
    <p:sldId id="1347" r:id="rId10"/>
    <p:sldId id="1435" r:id="rId11"/>
    <p:sldId id="1409" r:id="rId12"/>
    <p:sldId id="1410" r:id="rId13"/>
    <p:sldId id="1411" r:id="rId14"/>
    <p:sldId id="1416" r:id="rId15"/>
    <p:sldId id="1425" r:id="rId16"/>
    <p:sldId id="1423" r:id="rId17"/>
    <p:sldId id="1424" r:id="rId18"/>
    <p:sldId id="1417" r:id="rId19"/>
    <p:sldId id="1419" r:id="rId20"/>
    <p:sldId id="1436" r:id="rId21"/>
    <p:sldId id="1337" r:id="rId22"/>
    <p:sldId id="13503" r:id="rId23"/>
    <p:sldId id="1363" r:id="rId24"/>
    <p:sldId id="1441" r:id="rId25"/>
    <p:sldId id="13542" r:id="rId26"/>
    <p:sldId id="13545" r:id="rId27"/>
    <p:sldId id="13541" r:id="rId28"/>
    <p:sldId id="1438" r:id="rId29"/>
    <p:sldId id="1439" r:id="rId30"/>
    <p:sldId id="1440" r:id="rId31"/>
    <p:sldId id="13557" r:id="rId3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DC2D3-72B6-2F4D-9241-5E250E2F41B8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619D0-97BD-1B41-9FC2-0895E4F7CB4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9045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4C54D-2798-4068-B936-26755BAFF2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6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vertical distance = 30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619D0-97BD-1B41-9FC2-0895E4F7CB4F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834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Nhit &gt;=7, Npe&gt;=21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619D0-97BD-1B41-9FC2-0895E4F7CB4F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6903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docushare.icecube.wisc.edu</a:t>
            </a:r>
            <a:r>
              <a:rPr lang="en-US" dirty="0"/>
              <a:t>/</a:t>
            </a:r>
            <a:r>
              <a:rPr lang="en-US" dirty="0" err="1"/>
              <a:t>dsweb</a:t>
            </a:r>
            <a:r>
              <a:rPr lang="en-US" dirty="0"/>
              <a:t>/Get/Version-103436/IceCube%20performance.pdf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3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14B0-4405-CE7F-3792-B70A143E3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9BFDB-B7F1-33E8-B458-A5FC3113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DD588-4785-3C39-CAFE-7FFA253A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2763-612D-D03C-515C-B57EFF3E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5E50D-8697-9B24-31D8-6829F06C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98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5228-E175-95AA-0357-1F1BADFE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49BA4-68E3-69AC-BDB2-62CDBE98E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D152E-306F-493A-23FD-0906CC37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BCE5B-82D5-DDDA-0A18-1683E3CD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9643F-532B-BD1B-2DF6-887DA148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336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5E2B3-EBA3-8037-E16B-3C763DB5F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F6C5DC-ED6B-9A69-4720-32EE6682E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11FD3-E36B-4B9E-D4A2-3042D51B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4F077-8547-5912-AD4D-78058195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5CDC8-E922-6316-D4F7-16CC7BA5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3967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3EA5537E-1155-D33F-F031-24B0B9765627}"/>
              </a:ext>
            </a:extLst>
          </p:cNvPr>
          <p:cNvGrpSpPr/>
          <p:nvPr userDrawn="1"/>
        </p:nvGrpSpPr>
        <p:grpSpPr>
          <a:xfrm>
            <a:off x="0" y="-8155"/>
            <a:ext cx="12192000" cy="6885026"/>
            <a:chOff x="0" y="-8155"/>
            <a:chExt cx="12192000" cy="6885026"/>
          </a:xfrm>
        </p:grpSpPr>
        <p:sp>
          <p:nvSpPr>
            <p:cNvPr id="213" name="ïṥḷíďê">
              <a:extLst>
                <a:ext uri="{FF2B5EF4-FFF2-40B4-BE49-F238E27FC236}">
                  <a16:creationId xmlns:a16="http://schemas.microsoft.com/office/drawing/2014/main" id="{6DCDEBA9-2B23-7487-2B8C-6D76A42763A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-8155"/>
              <a:ext cx="12192000" cy="6885026"/>
            </a:xfrm>
            <a:prstGeom prst="rect">
              <a:avLst/>
            </a:prstGeom>
            <a:blipFill dpi="0" rotWithShape="1">
              <a:blip r:embed="rId2">
                <a:alphaModFix amt="5000"/>
              </a:blip>
              <a:srcRect/>
              <a:stretch>
                <a:fillRect t="-82963" b="-8265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2" name="组合 231">
              <a:extLst>
                <a:ext uri="{FF2B5EF4-FFF2-40B4-BE49-F238E27FC236}">
                  <a16:creationId xmlns:a16="http://schemas.microsoft.com/office/drawing/2014/main" id="{87F04B9C-10FA-FDDA-E622-00AC1E0353E3}"/>
                </a:ext>
              </a:extLst>
            </p:cNvPr>
            <p:cNvGrpSpPr/>
            <p:nvPr userDrawn="1"/>
          </p:nvGrpSpPr>
          <p:grpSpPr>
            <a:xfrm>
              <a:off x="0" y="3422198"/>
              <a:ext cx="12192000" cy="3435802"/>
              <a:chOff x="0" y="3422198"/>
              <a:chExt cx="12192000" cy="3435802"/>
            </a:xfrm>
          </p:grpSpPr>
          <p:sp>
            <p:nvSpPr>
              <p:cNvPr id="227" name="išliḍe">
                <a:extLst>
                  <a:ext uri="{FF2B5EF4-FFF2-40B4-BE49-F238E27FC236}">
                    <a16:creationId xmlns:a16="http://schemas.microsoft.com/office/drawing/2014/main" id="{918CEA59-45EA-03A2-CC56-A3724B83DCBC}"/>
                  </a:ext>
                </a:extLst>
              </p:cNvPr>
              <p:cNvSpPr/>
              <p:nvPr userDrawn="1"/>
            </p:nvSpPr>
            <p:spPr>
              <a:xfrm>
                <a:off x="0" y="3422198"/>
                <a:ext cx="12192000" cy="3435802"/>
              </a:xfrm>
              <a:custGeom>
                <a:avLst/>
                <a:gdLst>
                  <a:gd name="connsiteX0" fmla="*/ 12192000 w 12192000"/>
                  <a:gd name="connsiteY0" fmla="*/ 0 h 3435802"/>
                  <a:gd name="connsiteX1" fmla="*/ 12192000 w 12192000"/>
                  <a:gd name="connsiteY1" fmla="*/ 3435802 h 3435802"/>
                  <a:gd name="connsiteX2" fmla="*/ 0 w 12192000"/>
                  <a:gd name="connsiteY2" fmla="*/ 3435802 h 3435802"/>
                  <a:gd name="connsiteX3" fmla="*/ 0 w 12192000"/>
                  <a:gd name="connsiteY3" fmla="*/ 918643 h 3435802"/>
                  <a:gd name="connsiteX4" fmla="*/ 75232 w 12192000"/>
                  <a:gd name="connsiteY4" fmla="*/ 985934 h 3435802"/>
                  <a:gd name="connsiteX5" fmla="*/ 4531924 w 12192000"/>
                  <a:gd name="connsiteY5" fmla="*/ 2012480 h 3435802"/>
                  <a:gd name="connsiteX6" fmla="*/ 12172912 w 12192000"/>
                  <a:gd name="connsiteY6" fmla="*/ 1062 h 34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435802">
                    <a:moveTo>
                      <a:pt x="12192000" y="0"/>
                    </a:moveTo>
                    <a:lnTo>
                      <a:pt x="12192000" y="3435802"/>
                    </a:lnTo>
                    <a:lnTo>
                      <a:pt x="0" y="3435802"/>
                    </a:lnTo>
                    <a:lnTo>
                      <a:pt x="0" y="918643"/>
                    </a:lnTo>
                    <a:lnTo>
                      <a:pt x="75232" y="985934"/>
                    </a:lnTo>
                    <a:cubicBezTo>
                      <a:pt x="644667" y="1462682"/>
                      <a:pt x="1957947" y="2196696"/>
                      <a:pt x="4531924" y="2012480"/>
                    </a:cubicBezTo>
                    <a:cubicBezTo>
                      <a:pt x="7807894" y="1778023"/>
                      <a:pt x="9990755" y="174703"/>
                      <a:pt x="12172912" y="1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íśľiḋê">
                <a:extLst>
                  <a:ext uri="{FF2B5EF4-FFF2-40B4-BE49-F238E27FC236}">
                    <a16:creationId xmlns:a16="http://schemas.microsoft.com/office/drawing/2014/main" id="{DFA809B1-F438-EEE1-E455-6DE8180E4836}"/>
                  </a:ext>
                </a:extLst>
              </p:cNvPr>
              <p:cNvSpPr/>
              <p:nvPr userDrawn="1"/>
            </p:nvSpPr>
            <p:spPr>
              <a:xfrm>
                <a:off x="0" y="3856991"/>
                <a:ext cx="12192000" cy="3001009"/>
              </a:xfrm>
              <a:custGeom>
                <a:avLst/>
                <a:gdLst>
                  <a:gd name="connsiteX0" fmla="*/ 12192000 w 12192000"/>
                  <a:gd name="connsiteY0" fmla="*/ 0 h 3001009"/>
                  <a:gd name="connsiteX1" fmla="*/ 12192000 w 12192000"/>
                  <a:gd name="connsiteY1" fmla="*/ 3001009 h 3001009"/>
                  <a:gd name="connsiteX2" fmla="*/ 0 w 12192000"/>
                  <a:gd name="connsiteY2" fmla="*/ 3001009 h 3001009"/>
                  <a:gd name="connsiteX3" fmla="*/ 0 w 12192000"/>
                  <a:gd name="connsiteY3" fmla="*/ 469969 h 3001009"/>
                  <a:gd name="connsiteX4" fmla="*/ 63233 w 12192000"/>
                  <a:gd name="connsiteY4" fmla="*/ 527919 h 3001009"/>
                  <a:gd name="connsiteX5" fmla="*/ 4540612 w 12192000"/>
                  <a:gd name="connsiteY5" fmla="*/ 1724693 h 3001009"/>
                  <a:gd name="connsiteX6" fmla="*/ 12138143 w 12192000"/>
                  <a:gd name="connsiteY6" fmla="*/ 963 h 300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001009">
                    <a:moveTo>
                      <a:pt x="12192000" y="0"/>
                    </a:moveTo>
                    <a:lnTo>
                      <a:pt x="12192000" y="3001009"/>
                    </a:lnTo>
                    <a:lnTo>
                      <a:pt x="0" y="3001009"/>
                    </a:lnTo>
                    <a:lnTo>
                      <a:pt x="0" y="469969"/>
                    </a:lnTo>
                    <a:lnTo>
                      <a:pt x="63233" y="527919"/>
                    </a:lnTo>
                    <a:cubicBezTo>
                      <a:pt x="642462" y="1026761"/>
                      <a:pt x="1970768" y="1811366"/>
                      <a:pt x="4540612" y="1724693"/>
                    </a:cubicBezTo>
                    <a:cubicBezTo>
                      <a:pt x="7811319" y="1614382"/>
                      <a:pt x="9960097" y="92236"/>
                      <a:pt x="12138143" y="963"/>
                    </a:cubicBezTo>
                    <a:close/>
                  </a:path>
                </a:pathLst>
              </a:custGeom>
              <a:gradFill>
                <a:gsLst>
                  <a:gs pos="49700">
                    <a:srgbClr val="107CCD"/>
                  </a:gs>
                  <a:gs pos="0">
                    <a:srgbClr val="2094D9"/>
                  </a:gs>
                  <a:gs pos="100000">
                    <a:srgbClr val="0064C0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iŝḷîḍê">
                <a:extLst>
                  <a:ext uri="{FF2B5EF4-FFF2-40B4-BE49-F238E27FC236}">
                    <a16:creationId xmlns:a16="http://schemas.microsoft.com/office/drawing/2014/main" id="{8FE15A61-F8A3-F540-908A-719BF2A7FD14}"/>
                  </a:ext>
                </a:extLst>
              </p:cNvPr>
              <p:cNvSpPr/>
              <p:nvPr userDrawn="1"/>
            </p:nvSpPr>
            <p:spPr>
              <a:xfrm>
                <a:off x="0" y="3964728"/>
                <a:ext cx="12192000" cy="2893272"/>
              </a:xfrm>
              <a:custGeom>
                <a:avLst/>
                <a:gdLst>
                  <a:gd name="connsiteX0" fmla="*/ 12192000 w 12192000"/>
                  <a:gd name="connsiteY0" fmla="*/ 0 h 2893272"/>
                  <a:gd name="connsiteX1" fmla="*/ 12192000 w 12192000"/>
                  <a:gd name="connsiteY1" fmla="*/ 2893272 h 2893272"/>
                  <a:gd name="connsiteX2" fmla="*/ 0 w 12192000"/>
                  <a:gd name="connsiteY2" fmla="*/ 2893272 h 2893272"/>
                  <a:gd name="connsiteX3" fmla="*/ 0 w 12192000"/>
                  <a:gd name="connsiteY3" fmla="*/ 1893392 h 2893272"/>
                  <a:gd name="connsiteX4" fmla="*/ 210106 w 12192000"/>
                  <a:gd name="connsiteY4" fmla="*/ 2011266 h 2893272"/>
                  <a:gd name="connsiteX5" fmla="*/ 4363314 w 12192000"/>
                  <a:gd name="connsiteY5" fmla="*/ 2506562 h 2893272"/>
                  <a:gd name="connsiteX6" fmla="*/ 11985863 w 12192000"/>
                  <a:gd name="connsiteY6" fmla="*/ 13752 h 289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2893272">
                    <a:moveTo>
                      <a:pt x="12192000" y="0"/>
                    </a:moveTo>
                    <a:lnTo>
                      <a:pt x="12192000" y="2893272"/>
                    </a:lnTo>
                    <a:lnTo>
                      <a:pt x="0" y="2893272"/>
                    </a:lnTo>
                    <a:lnTo>
                      <a:pt x="0" y="1893392"/>
                    </a:lnTo>
                    <a:lnTo>
                      <a:pt x="210106" y="2011266"/>
                    </a:lnTo>
                    <a:cubicBezTo>
                      <a:pt x="962321" y="2400739"/>
                      <a:pt x="2278130" y="2784954"/>
                      <a:pt x="4363314" y="2506562"/>
                    </a:cubicBezTo>
                    <a:cubicBezTo>
                      <a:pt x="7722774" y="2058041"/>
                      <a:pt x="9735502" y="221809"/>
                      <a:pt x="11985863" y="137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CB0"/>
                  </a:gs>
                  <a:gs pos="67000">
                    <a:srgbClr val="2094D9">
                      <a:alpha val="80000"/>
                    </a:srgbClr>
                  </a:gs>
                  <a:gs pos="100000">
                    <a:srgbClr val="006DD0"/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31250" y="5994074"/>
            <a:ext cx="2787650" cy="3453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0400" y="723900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chemeClr val="tx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  <p:sp>
        <p:nvSpPr>
          <p:cNvPr id="16" name="副标题 15">
            <a:extLst>
              <a:ext uri="{FF2B5EF4-FFF2-40B4-BE49-F238E27FC236}">
                <a16:creationId xmlns:a16="http://schemas.microsoft.com/office/drawing/2014/main" id="{6379565D-91FD-7394-8173-45D5ED547A7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255628" y="3652934"/>
            <a:ext cx="5680744" cy="5172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zh-CN" altLang="en-US" sz="1600" b="1">
                <a:solidFill>
                  <a:schemeClr val="tx1"/>
                </a:solidFill>
              </a:defRPr>
            </a:lvl1pPr>
          </a:lstStyle>
          <a:p>
            <a:pPr marL="228600" lvl="0" indent="-228600" defTabSz="914354"/>
            <a:r>
              <a:rPr lang="en-US" altLang="zh-CN" dirty="0"/>
              <a:t>Click to edit Master subtitle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70238" y="5994074"/>
            <a:ext cx="2787650" cy="3453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545B57F-7D9D-4AD8-9FE4-E5267D65BB87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72850" y="1824513"/>
            <a:ext cx="10846300" cy="1754326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zh-CN" altLang="en-US" sz="6000" b="1" dirty="0">
                <a:solidFill>
                  <a:srgbClr val="005CB0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20928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9EAB-652F-4D0A-8516-6230C08FC36C}" type="datetime1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95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16E3AB-5543-4A81-90E1-6DA395BCAC3A}" type="datetime1">
              <a:rPr lang="zh-CN" altLang="en-US" smtClean="0"/>
              <a:t>2025/3/24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î$ļíďé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ŝľiďè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8433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1683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D339937-FD18-2E6D-1E7B-1BBDA2B0EDFE}"/>
              </a:ext>
            </a:extLst>
          </p:cNvPr>
          <p:cNvGrpSpPr/>
          <p:nvPr userDrawn="1"/>
        </p:nvGrpSpPr>
        <p:grpSpPr>
          <a:xfrm>
            <a:off x="0" y="3422198"/>
            <a:ext cx="12192000" cy="3435802"/>
            <a:chOff x="0" y="3422198"/>
            <a:chExt cx="12192000" cy="3435802"/>
          </a:xfrm>
        </p:grpSpPr>
        <p:sp>
          <p:nvSpPr>
            <p:cNvPr id="10" name="iSḷîḓè">
              <a:extLst>
                <a:ext uri="{FF2B5EF4-FFF2-40B4-BE49-F238E27FC236}">
                  <a16:creationId xmlns:a16="http://schemas.microsoft.com/office/drawing/2014/main" id="{E9E4BEBD-E313-E00B-E858-7753C65CB322}"/>
                </a:ext>
              </a:extLst>
            </p:cNvPr>
            <p:cNvSpPr/>
            <p:nvPr userDrawn="1"/>
          </p:nvSpPr>
          <p:spPr>
            <a:xfrm>
              <a:off x="0" y="3422198"/>
              <a:ext cx="12192000" cy="3435802"/>
            </a:xfrm>
            <a:custGeom>
              <a:avLst/>
              <a:gdLst>
                <a:gd name="connsiteX0" fmla="*/ 12192000 w 12192000"/>
                <a:gd name="connsiteY0" fmla="*/ 0 h 3435802"/>
                <a:gd name="connsiteX1" fmla="*/ 12192000 w 12192000"/>
                <a:gd name="connsiteY1" fmla="*/ 3435802 h 3435802"/>
                <a:gd name="connsiteX2" fmla="*/ 0 w 12192000"/>
                <a:gd name="connsiteY2" fmla="*/ 3435802 h 3435802"/>
                <a:gd name="connsiteX3" fmla="*/ 0 w 12192000"/>
                <a:gd name="connsiteY3" fmla="*/ 918643 h 3435802"/>
                <a:gd name="connsiteX4" fmla="*/ 75232 w 12192000"/>
                <a:gd name="connsiteY4" fmla="*/ 985934 h 3435802"/>
                <a:gd name="connsiteX5" fmla="*/ 4531924 w 12192000"/>
                <a:gd name="connsiteY5" fmla="*/ 2012480 h 3435802"/>
                <a:gd name="connsiteX6" fmla="*/ 12172912 w 12192000"/>
                <a:gd name="connsiteY6" fmla="*/ 1062 h 34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435802">
                  <a:moveTo>
                    <a:pt x="12192000" y="0"/>
                  </a:moveTo>
                  <a:lnTo>
                    <a:pt x="12192000" y="3435802"/>
                  </a:lnTo>
                  <a:lnTo>
                    <a:pt x="0" y="3435802"/>
                  </a:lnTo>
                  <a:lnTo>
                    <a:pt x="0" y="918643"/>
                  </a:lnTo>
                  <a:lnTo>
                    <a:pt x="75232" y="985934"/>
                  </a:lnTo>
                  <a:cubicBezTo>
                    <a:pt x="644667" y="1462682"/>
                    <a:pt x="1957947" y="2196696"/>
                    <a:pt x="4531924" y="2012480"/>
                  </a:cubicBezTo>
                  <a:cubicBezTo>
                    <a:pt x="7807894" y="1778023"/>
                    <a:pt x="9990755" y="174703"/>
                    <a:pt x="12172912" y="106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iṣḷiḍe">
              <a:extLst>
                <a:ext uri="{FF2B5EF4-FFF2-40B4-BE49-F238E27FC236}">
                  <a16:creationId xmlns:a16="http://schemas.microsoft.com/office/drawing/2014/main" id="{0578AC3F-1FA1-B345-CDCF-4F0502936D58}"/>
                </a:ext>
              </a:extLst>
            </p:cNvPr>
            <p:cNvSpPr/>
            <p:nvPr userDrawn="1"/>
          </p:nvSpPr>
          <p:spPr>
            <a:xfrm>
              <a:off x="0" y="3856991"/>
              <a:ext cx="12192000" cy="3001009"/>
            </a:xfrm>
            <a:custGeom>
              <a:avLst/>
              <a:gdLst>
                <a:gd name="connsiteX0" fmla="*/ 12192000 w 12192000"/>
                <a:gd name="connsiteY0" fmla="*/ 0 h 3001009"/>
                <a:gd name="connsiteX1" fmla="*/ 12192000 w 12192000"/>
                <a:gd name="connsiteY1" fmla="*/ 3001009 h 3001009"/>
                <a:gd name="connsiteX2" fmla="*/ 0 w 12192000"/>
                <a:gd name="connsiteY2" fmla="*/ 3001009 h 3001009"/>
                <a:gd name="connsiteX3" fmla="*/ 0 w 12192000"/>
                <a:gd name="connsiteY3" fmla="*/ 469969 h 3001009"/>
                <a:gd name="connsiteX4" fmla="*/ 63233 w 12192000"/>
                <a:gd name="connsiteY4" fmla="*/ 527919 h 3001009"/>
                <a:gd name="connsiteX5" fmla="*/ 4540612 w 12192000"/>
                <a:gd name="connsiteY5" fmla="*/ 1724693 h 3001009"/>
                <a:gd name="connsiteX6" fmla="*/ 12138143 w 12192000"/>
                <a:gd name="connsiteY6" fmla="*/ 963 h 300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001009">
                  <a:moveTo>
                    <a:pt x="12192000" y="0"/>
                  </a:moveTo>
                  <a:lnTo>
                    <a:pt x="12192000" y="3001009"/>
                  </a:lnTo>
                  <a:lnTo>
                    <a:pt x="0" y="3001009"/>
                  </a:lnTo>
                  <a:lnTo>
                    <a:pt x="0" y="469969"/>
                  </a:lnTo>
                  <a:lnTo>
                    <a:pt x="63233" y="527919"/>
                  </a:lnTo>
                  <a:cubicBezTo>
                    <a:pt x="642462" y="1026761"/>
                    <a:pt x="1970768" y="1811366"/>
                    <a:pt x="4540612" y="1724693"/>
                  </a:cubicBezTo>
                  <a:cubicBezTo>
                    <a:pt x="7811319" y="1614382"/>
                    <a:pt x="9960097" y="92236"/>
                    <a:pt x="12138143" y="963"/>
                  </a:cubicBezTo>
                  <a:close/>
                </a:path>
              </a:pathLst>
            </a:custGeom>
            <a:gradFill>
              <a:gsLst>
                <a:gs pos="33000">
                  <a:srgbClr val="107CCD"/>
                </a:gs>
                <a:gs pos="0">
                  <a:schemeClr val="accent2"/>
                </a:gs>
                <a:gs pos="100000">
                  <a:schemeClr val="accent1"/>
                </a:gs>
              </a:gsLst>
              <a:lin ang="18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ïṧḻiḋé">
              <a:extLst>
                <a:ext uri="{FF2B5EF4-FFF2-40B4-BE49-F238E27FC236}">
                  <a16:creationId xmlns:a16="http://schemas.microsoft.com/office/drawing/2014/main" id="{23CF047B-5245-03BF-0F9D-7724F5A1D5B8}"/>
                </a:ext>
              </a:extLst>
            </p:cNvPr>
            <p:cNvSpPr/>
            <p:nvPr userDrawn="1"/>
          </p:nvSpPr>
          <p:spPr>
            <a:xfrm>
              <a:off x="0" y="3964728"/>
              <a:ext cx="12192000" cy="2893272"/>
            </a:xfrm>
            <a:custGeom>
              <a:avLst/>
              <a:gdLst>
                <a:gd name="connsiteX0" fmla="*/ 12192000 w 12192000"/>
                <a:gd name="connsiteY0" fmla="*/ 0 h 2893272"/>
                <a:gd name="connsiteX1" fmla="*/ 12192000 w 12192000"/>
                <a:gd name="connsiteY1" fmla="*/ 2893272 h 2893272"/>
                <a:gd name="connsiteX2" fmla="*/ 0 w 12192000"/>
                <a:gd name="connsiteY2" fmla="*/ 2893272 h 2893272"/>
                <a:gd name="connsiteX3" fmla="*/ 0 w 12192000"/>
                <a:gd name="connsiteY3" fmla="*/ 1893392 h 2893272"/>
                <a:gd name="connsiteX4" fmla="*/ 210106 w 12192000"/>
                <a:gd name="connsiteY4" fmla="*/ 2011266 h 2893272"/>
                <a:gd name="connsiteX5" fmla="*/ 4363314 w 12192000"/>
                <a:gd name="connsiteY5" fmla="*/ 2506562 h 2893272"/>
                <a:gd name="connsiteX6" fmla="*/ 11985863 w 12192000"/>
                <a:gd name="connsiteY6" fmla="*/ 13752 h 289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893272">
                  <a:moveTo>
                    <a:pt x="12192000" y="0"/>
                  </a:moveTo>
                  <a:lnTo>
                    <a:pt x="12192000" y="2893272"/>
                  </a:lnTo>
                  <a:lnTo>
                    <a:pt x="0" y="2893272"/>
                  </a:lnTo>
                  <a:lnTo>
                    <a:pt x="0" y="1893392"/>
                  </a:lnTo>
                  <a:lnTo>
                    <a:pt x="210106" y="2011266"/>
                  </a:lnTo>
                  <a:cubicBezTo>
                    <a:pt x="962321" y="2400739"/>
                    <a:pt x="2278130" y="2784954"/>
                    <a:pt x="4363314" y="2506562"/>
                  </a:cubicBezTo>
                  <a:cubicBezTo>
                    <a:pt x="7722774" y="2058041"/>
                    <a:pt x="9735502" y="221809"/>
                    <a:pt x="11985863" y="1375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zh-CN" altLang="en-US"/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FB7840-388F-444D-9151-F8CE22402EDF}" type="datetime1">
              <a:rPr lang="zh-CN" altLang="en-US" smtClean="0"/>
              <a:t>2025/3/24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00C7662-4F6D-4B06-BB36-235FC06BF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859" y="3138943"/>
            <a:ext cx="10680281" cy="535531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zh-CN" altLang="en-US" sz="3200">
                <a:solidFill>
                  <a:schemeClr val="accent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F9930E-40DF-417D-8161-BD38EB172D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5859" y="3674474"/>
            <a:ext cx="10680281" cy="313932"/>
          </a:xfrm>
        </p:spPr>
        <p:txBody>
          <a:bodyPr wrap="square">
            <a:spAutoFit/>
          </a:bodyPr>
          <a:lstStyle>
            <a:lvl1pPr marL="0" indent="0" algn="ctr">
              <a:buNone/>
              <a:defRPr lang="en-US" altLang="zh-CN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727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04E-CA31-4868-9D4A-FC5C0BAAB914}" type="datetime1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CBDA-4829-44B0-81AA-73CCFEE7D739}" type="datetime1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364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6379453-C85A-715F-F891-DA0629D7681F}"/>
              </a:ext>
            </a:extLst>
          </p:cNvPr>
          <p:cNvGrpSpPr/>
          <p:nvPr userDrawn="1"/>
        </p:nvGrpSpPr>
        <p:grpSpPr>
          <a:xfrm>
            <a:off x="0" y="-8155"/>
            <a:ext cx="12192000" cy="6885026"/>
            <a:chOff x="0" y="-8155"/>
            <a:chExt cx="12192000" cy="6885026"/>
          </a:xfrm>
        </p:grpSpPr>
        <p:sp>
          <p:nvSpPr>
            <p:cNvPr id="2" name="ïṡľîďê">
              <a:extLst>
                <a:ext uri="{FF2B5EF4-FFF2-40B4-BE49-F238E27FC236}">
                  <a16:creationId xmlns:a16="http://schemas.microsoft.com/office/drawing/2014/main" id="{AD26FEA6-2435-40B4-16C6-D25F881A725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-8155"/>
              <a:ext cx="12192000" cy="6885026"/>
            </a:xfrm>
            <a:prstGeom prst="rect">
              <a:avLst/>
            </a:prstGeom>
            <a:blipFill dpi="0" rotWithShape="1">
              <a:blip r:embed="rId2">
                <a:alphaModFix amt="5000"/>
              </a:blip>
              <a:srcRect/>
              <a:stretch>
                <a:fillRect t="-82963" b="-8265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48D75E0C-6614-E671-60A2-7A16BF99A17E}"/>
                </a:ext>
              </a:extLst>
            </p:cNvPr>
            <p:cNvGrpSpPr/>
            <p:nvPr userDrawn="1"/>
          </p:nvGrpSpPr>
          <p:grpSpPr>
            <a:xfrm>
              <a:off x="0" y="3422198"/>
              <a:ext cx="12192000" cy="3435802"/>
              <a:chOff x="0" y="3422198"/>
              <a:chExt cx="12192000" cy="3435802"/>
            </a:xfrm>
          </p:grpSpPr>
          <p:sp>
            <p:nvSpPr>
              <p:cNvPr id="4" name="iṣ1íďe">
                <a:extLst>
                  <a:ext uri="{FF2B5EF4-FFF2-40B4-BE49-F238E27FC236}">
                    <a16:creationId xmlns:a16="http://schemas.microsoft.com/office/drawing/2014/main" id="{C2E5C910-DDF4-617D-B29B-CC0C1A72C6F4}"/>
                  </a:ext>
                </a:extLst>
              </p:cNvPr>
              <p:cNvSpPr/>
              <p:nvPr userDrawn="1"/>
            </p:nvSpPr>
            <p:spPr>
              <a:xfrm>
                <a:off x="0" y="3422198"/>
                <a:ext cx="12192000" cy="3435802"/>
              </a:xfrm>
              <a:custGeom>
                <a:avLst/>
                <a:gdLst>
                  <a:gd name="connsiteX0" fmla="*/ 12192000 w 12192000"/>
                  <a:gd name="connsiteY0" fmla="*/ 0 h 3435802"/>
                  <a:gd name="connsiteX1" fmla="*/ 12192000 w 12192000"/>
                  <a:gd name="connsiteY1" fmla="*/ 3435802 h 3435802"/>
                  <a:gd name="connsiteX2" fmla="*/ 0 w 12192000"/>
                  <a:gd name="connsiteY2" fmla="*/ 3435802 h 3435802"/>
                  <a:gd name="connsiteX3" fmla="*/ 0 w 12192000"/>
                  <a:gd name="connsiteY3" fmla="*/ 918643 h 3435802"/>
                  <a:gd name="connsiteX4" fmla="*/ 75232 w 12192000"/>
                  <a:gd name="connsiteY4" fmla="*/ 985934 h 3435802"/>
                  <a:gd name="connsiteX5" fmla="*/ 4531924 w 12192000"/>
                  <a:gd name="connsiteY5" fmla="*/ 2012480 h 3435802"/>
                  <a:gd name="connsiteX6" fmla="*/ 12172912 w 12192000"/>
                  <a:gd name="connsiteY6" fmla="*/ 1062 h 34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435802">
                    <a:moveTo>
                      <a:pt x="12192000" y="0"/>
                    </a:moveTo>
                    <a:lnTo>
                      <a:pt x="12192000" y="3435802"/>
                    </a:lnTo>
                    <a:lnTo>
                      <a:pt x="0" y="3435802"/>
                    </a:lnTo>
                    <a:lnTo>
                      <a:pt x="0" y="918643"/>
                    </a:lnTo>
                    <a:lnTo>
                      <a:pt x="75232" y="985934"/>
                    </a:lnTo>
                    <a:cubicBezTo>
                      <a:pt x="644667" y="1462682"/>
                      <a:pt x="1957947" y="2196696"/>
                      <a:pt x="4531924" y="2012480"/>
                    </a:cubicBezTo>
                    <a:cubicBezTo>
                      <a:pt x="7807894" y="1778023"/>
                      <a:pt x="9990755" y="174703"/>
                      <a:pt x="12172912" y="1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ï$lîḓê">
                <a:extLst>
                  <a:ext uri="{FF2B5EF4-FFF2-40B4-BE49-F238E27FC236}">
                    <a16:creationId xmlns:a16="http://schemas.microsoft.com/office/drawing/2014/main" id="{1620FEA2-8CBF-4047-6EEA-A130C1588328}"/>
                  </a:ext>
                </a:extLst>
              </p:cNvPr>
              <p:cNvSpPr/>
              <p:nvPr userDrawn="1"/>
            </p:nvSpPr>
            <p:spPr>
              <a:xfrm>
                <a:off x="0" y="3856991"/>
                <a:ext cx="12192000" cy="3001009"/>
              </a:xfrm>
              <a:custGeom>
                <a:avLst/>
                <a:gdLst>
                  <a:gd name="connsiteX0" fmla="*/ 12192000 w 12192000"/>
                  <a:gd name="connsiteY0" fmla="*/ 0 h 3001009"/>
                  <a:gd name="connsiteX1" fmla="*/ 12192000 w 12192000"/>
                  <a:gd name="connsiteY1" fmla="*/ 3001009 h 3001009"/>
                  <a:gd name="connsiteX2" fmla="*/ 0 w 12192000"/>
                  <a:gd name="connsiteY2" fmla="*/ 3001009 h 3001009"/>
                  <a:gd name="connsiteX3" fmla="*/ 0 w 12192000"/>
                  <a:gd name="connsiteY3" fmla="*/ 469969 h 3001009"/>
                  <a:gd name="connsiteX4" fmla="*/ 63233 w 12192000"/>
                  <a:gd name="connsiteY4" fmla="*/ 527919 h 3001009"/>
                  <a:gd name="connsiteX5" fmla="*/ 4540612 w 12192000"/>
                  <a:gd name="connsiteY5" fmla="*/ 1724693 h 3001009"/>
                  <a:gd name="connsiteX6" fmla="*/ 12138143 w 12192000"/>
                  <a:gd name="connsiteY6" fmla="*/ 963 h 300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001009">
                    <a:moveTo>
                      <a:pt x="12192000" y="0"/>
                    </a:moveTo>
                    <a:lnTo>
                      <a:pt x="12192000" y="3001009"/>
                    </a:lnTo>
                    <a:lnTo>
                      <a:pt x="0" y="3001009"/>
                    </a:lnTo>
                    <a:lnTo>
                      <a:pt x="0" y="469969"/>
                    </a:lnTo>
                    <a:lnTo>
                      <a:pt x="63233" y="527919"/>
                    </a:lnTo>
                    <a:cubicBezTo>
                      <a:pt x="642462" y="1026761"/>
                      <a:pt x="1970768" y="1811366"/>
                      <a:pt x="4540612" y="1724693"/>
                    </a:cubicBezTo>
                    <a:cubicBezTo>
                      <a:pt x="7811319" y="1614382"/>
                      <a:pt x="9960097" y="92236"/>
                      <a:pt x="12138143" y="963"/>
                    </a:cubicBezTo>
                    <a:close/>
                  </a:path>
                </a:pathLst>
              </a:custGeom>
              <a:gradFill>
                <a:gsLst>
                  <a:gs pos="49700">
                    <a:srgbClr val="107CCD"/>
                  </a:gs>
                  <a:gs pos="0">
                    <a:srgbClr val="2094D9"/>
                  </a:gs>
                  <a:gs pos="100000">
                    <a:srgbClr val="0064C0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iślïḓê">
                <a:extLst>
                  <a:ext uri="{FF2B5EF4-FFF2-40B4-BE49-F238E27FC236}">
                    <a16:creationId xmlns:a16="http://schemas.microsoft.com/office/drawing/2014/main" id="{9A13115C-6D9C-439A-A0B3-07AAE44355E5}"/>
                  </a:ext>
                </a:extLst>
              </p:cNvPr>
              <p:cNvSpPr/>
              <p:nvPr userDrawn="1"/>
            </p:nvSpPr>
            <p:spPr>
              <a:xfrm>
                <a:off x="0" y="3964728"/>
                <a:ext cx="12192000" cy="2893272"/>
              </a:xfrm>
              <a:custGeom>
                <a:avLst/>
                <a:gdLst>
                  <a:gd name="connsiteX0" fmla="*/ 12192000 w 12192000"/>
                  <a:gd name="connsiteY0" fmla="*/ 0 h 2893272"/>
                  <a:gd name="connsiteX1" fmla="*/ 12192000 w 12192000"/>
                  <a:gd name="connsiteY1" fmla="*/ 2893272 h 2893272"/>
                  <a:gd name="connsiteX2" fmla="*/ 0 w 12192000"/>
                  <a:gd name="connsiteY2" fmla="*/ 2893272 h 2893272"/>
                  <a:gd name="connsiteX3" fmla="*/ 0 w 12192000"/>
                  <a:gd name="connsiteY3" fmla="*/ 1893392 h 2893272"/>
                  <a:gd name="connsiteX4" fmla="*/ 210106 w 12192000"/>
                  <a:gd name="connsiteY4" fmla="*/ 2011266 h 2893272"/>
                  <a:gd name="connsiteX5" fmla="*/ 4363314 w 12192000"/>
                  <a:gd name="connsiteY5" fmla="*/ 2506562 h 2893272"/>
                  <a:gd name="connsiteX6" fmla="*/ 11985863 w 12192000"/>
                  <a:gd name="connsiteY6" fmla="*/ 13752 h 289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2893272">
                    <a:moveTo>
                      <a:pt x="12192000" y="0"/>
                    </a:moveTo>
                    <a:lnTo>
                      <a:pt x="12192000" y="2893272"/>
                    </a:lnTo>
                    <a:lnTo>
                      <a:pt x="0" y="2893272"/>
                    </a:lnTo>
                    <a:lnTo>
                      <a:pt x="0" y="1893392"/>
                    </a:lnTo>
                    <a:lnTo>
                      <a:pt x="210106" y="2011266"/>
                    </a:lnTo>
                    <a:cubicBezTo>
                      <a:pt x="962321" y="2400739"/>
                      <a:pt x="2278130" y="2784954"/>
                      <a:pt x="4363314" y="2506562"/>
                    </a:cubicBezTo>
                    <a:cubicBezTo>
                      <a:pt x="7722774" y="2058041"/>
                      <a:pt x="9735502" y="221809"/>
                      <a:pt x="11985863" y="137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CB0"/>
                  </a:gs>
                  <a:gs pos="67000">
                    <a:srgbClr val="2094D9">
                      <a:alpha val="80000"/>
                    </a:srgbClr>
                  </a:gs>
                  <a:gs pos="100000">
                    <a:srgbClr val="006DD0"/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2320649-ACD7-42E9-A261-E6ED46ACB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101" y="2447534"/>
            <a:ext cx="10845799" cy="757130"/>
          </a:xfr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ctr">
              <a:buNone/>
              <a:defRPr lang="en-US" altLang="zh-CN" sz="4800" b="1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altLang="zh-CN" smtClean="0"/>
            </a:lvl2pPr>
            <a:lvl3pPr>
              <a:defRPr lang="en-US" altLang="zh-CN" smtClean="0"/>
            </a:lvl3pPr>
            <a:lvl4pPr>
              <a:defRPr lang="en-US" altLang="zh-CN" smtClean="0"/>
            </a:lvl4pPr>
            <a:lvl5pPr>
              <a:defRPr lang="zh-CN" altLang="en-US"/>
            </a:lvl5pPr>
          </a:lstStyle>
          <a:p>
            <a:pPr marL="228600" lvl="0" indent="-228600" defTabSz="914354">
              <a:spcBef>
                <a:spcPct val="0"/>
              </a:spcBef>
            </a:pPr>
            <a:r>
              <a:rPr lang="en-US" altLang="zh-CN" dirty="0"/>
              <a:t>Click to edit Master text styles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4614" y="6026512"/>
            <a:ext cx="3084286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1" y="6026512"/>
            <a:ext cx="3084286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0919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lide-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4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EC3A-BA04-EA21-F0B6-9349F44AF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F0016-A420-5AA6-EA53-475024B2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CD01E-0D7D-3E88-5428-B996984D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54AA3-D4E8-2919-FA20-040B89AD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94E94-D28A-1925-9F9F-A5CC3E4E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7109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lide-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A62110CE-B844-DDCB-4E5A-C5A73E0FB6CD}"/>
              </a:ext>
            </a:extLst>
          </p:cNvPr>
          <p:cNvSpPr txBox="1">
            <a:spLocks/>
          </p:cNvSpPr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857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2141971-E6FA-42AD-8738-8D1E8ABB0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417" y="2503732"/>
            <a:ext cx="1301556" cy="1301556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8A42BF98-47F2-C69E-EA19-2E07CA113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322" y="2439401"/>
            <a:ext cx="4649761" cy="1499886"/>
          </a:xfrm>
        </p:spPr>
        <p:txBody>
          <a:bodyPr/>
          <a:lstStyle>
            <a:lvl1pPr>
              <a:defRPr sz="6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47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19699D2-0A9B-43BD-971C-420B459C1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D2DF35C-3401-406E-900A-67FBC1D90CCE}"/>
              </a:ext>
            </a:extLst>
          </p:cNvPr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4D5BD04-DD40-42C3-B12E-E8E8A41E31A5}"/>
                </a:ext>
              </a:extLst>
            </p:cNvPr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E5A5014-8910-4709-9D01-48E0241B1F0A}"/>
                </a:ext>
              </a:extLst>
            </p:cNvPr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DDD3B454-8CFA-4769-95FE-542A9EF7BFFE}"/>
                </a:ext>
              </a:extLst>
            </p:cNvPr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D94225D-1E93-40B7-8283-3BD6D1BFF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141971-E6FA-42AD-8738-8D1E8ABB0C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AE45E5-7219-81C2-FBED-9D1297E37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89" y="1011617"/>
            <a:ext cx="10515600" cy="435133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2314CF99-EB25-B6F0-4EC0-C1CA5DEADC99}"/>
              </a:ext>
            </a:extLst>
          </p:cNvPr>
          <p:cNvSpPr txBox="1">
            <a:spLocks/>
          </p:cNvSpPr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71A2C33-AFF7-16C2-0A9C-17B5EFBF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627" y="227177"/>
            <a:ext cx="10515600" cy="442647"/>
          </a:xfrm>
        </p:spPr>
        <p:txBody>
          <a:bodyPr/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44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19699D2-0A9B-43BD-971C-420B459C1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D2DF35C-3401-406E-900A-67FBC1D90CCE}"/>
              </a:ext>
            </a:extLst>
          </p:cNvPr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4D5BD04-DD40-42C3-B12E-E8E8A41E31A5}"/>
                </a:ext>
              </a:extLst>
            </p:cNvPr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E5A5014-8910-4709-9D01-48E0241B1F0A}"/>
                </a:ext>
              </a:extLst>
            </p:cNvPr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DDD3B454-8CFA-4769-95FE-542A9EF7BFFE}"/>
                </a:ext>
              </a:extLst>
            </p:cNvPr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D94225D-1E93-40B7-8283-3BD6D1BFF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141971-E6FA-42AD-8738-8D1E8ABB0C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2314CF99-EB25-B6F0-4EC0-C1CA5DEADC99}"/>
              </a:ext>
            </a:extLst>
          </p:cNvPr>
          <p:cNvSpPr txBox="1">
            <a:spLocks/>
          </p:cNvSpPr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475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899" y="5719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9791" y="151234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-19343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896CF2-B098-4227-8100-E6B967F67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31" y="113661"/>
            <a:ext cx="776429" cy="7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193B-6BD4-6948-CBD4-98EDA6520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287E4-9E9F-08DA-2814-45F9A89AA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E5021-6869-321E-72F3-6F229D96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37AAF-88C7-0B17-C110-5EABE288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51C7E-C620-32B8-92BA-0A4498C7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101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F44E5-807C-39F2-5EAF-4036DC8E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AA1B9-1A53-F68A-856C-45ED754AC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9E2DC-DE1E-4BF9-982A-C32478AD2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838C1-3333-7909-DBDB-1D9E5C7C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86C73-B016-459D-2DC3-DBC16F13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61F4C-CCE8-7D93-7F64-D73B2AF5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5683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D25B-B63F-B530-7E90-371E5E7E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647F6-C283-5C0D-2165-30B5B3B55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8FE0E-3908-EFF8-DA5C-34F917B2C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7A4FD-EC65-C606-D7AC-3E11C32BA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AB7B-4557-157D-FAB3-DAAA4D6D4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826C2-E096-BD0F-4E8C-AA2EA7E4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05529-6D4B-4366-A8F2-83AF06A1E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D9DB8-2E01-F2CE-A04E-6689702C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068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CA878-BF77-F0EF-4AB4-C7A11F88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F147B-EF6A-BA02-5C38-7863610F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78E8B-F655-ED4D-3F7F-C2487B5C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C4362-5297-27C6-E63B-63184F34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2021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6468E-6BCC-AFE3-76BB-A97874A4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81790-8939-8B1E-2DE5-5060A55C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2E9E-5F36-F4F5-A5C3-8288D902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5075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5AA-DA6C-3563-FA54-948084FF5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BC33-A3FE-CB29-D058-2A01677BF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CA037-3AE0-858B-5C3D-E61A338C3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1D71C-DAD5-EE0A-6553-5A3C18FA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863D-EF91-29F2-57AD-F9123CD3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B244E-7D4A-948E-F9F9-824B75BC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3066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EC50-7B9C-CE4A-82F2-2989776F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2C4A1-6971-0A63-5B75-E8649FC6B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3B74A-744D-FC0B-A1C1-4B07620A0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0A7EE-BCAB-1162-9BF7-3113E6AC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AEDA2-A0F8-05B1-2DAA-AF54286B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D95B3-E6D9-597A-2C62-4AF594E1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0812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8BDB0-8191-37E4-54A6-C89A1DD4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97DB3-40E9-C798-8C21-6CD616F27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2B61C-7871-EFF6-EC50-244A16D81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DA1A-2F69-AA46-ACC9-4D6AA57681C4}" type="datetimeFigureOut">
              <a:rPr lang="en-CN" smtClean="0"/>
              <a:t>03/24/2025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F7901-E805-04BB-CC2C-8198842C2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A07AA-F4DF-2E30-D0AF-5F9D9C1A6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02E99-9B39-8D44-8B83-E574D588C3B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0355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3209D8-5382-4CA4-A0DF-26302FD20161}" type="datetime1">
              <a:rPr lang="zh-CN" altLang="en-US" smtClean="0"/>
              <a:t>2025/3/24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804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zh-CN" sz="1800" b="0" strike="noStrike" spc="-1">
                <a:latin typeface="Arial"/>
              </a:rPr>
              <a:t>单击以编辑标题文本格式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 dirty="0">
                <a:latin typeface="Times New Roman"/>
              </a:rPr>
              <a:t>R&amp;D of HUNT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3200" b="0" strike="noStrike" spc="-1">
                <a:latin typeface="Arial"/>
              </a:rPr>
              <a:t>点击以编辑提纲文本格式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800" b="0" strike="noStrike" spc="-1">
                <a:latin typeface="Arial"/>
              </a:rPr>
              <a:t>第二提纲级别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400" b="0" strike="noStrike" spc="-1">
                <a:latin typeface="Arial"/>
              </a:rPr>
              <a:t>第三提纲级别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000" b="0" strike="noStrike" spc="-1">
                <a:latin typeface="Arial"/>
              </a:rPr>
              <a:t>第四提纲级别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第五提纲级别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第六提纲级别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第七提纲级别</a:t>
            </a:r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5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2">
            <a:extLst>
              <a:ext uri="{FF2B5EF4-FFF2-40B4-BE49-F238E27FC236}">
                <a16:creationId xmlns:a16="http://schemas.microsoft.com/office/drawing/2014/main" id="{5F0F03B2-B213-4480-9A1A-03EBE508721D}"/>
              </a:ext>
            </a:extLst>
          </p:cNvPr>
          <p:cNvSpPr txBox="1">
            <a:spLocks/>
          </p:cNvSpPr>
          <p:nvPr/>
        </p:nvSpPr>
        <p:spPr>
          <a:xfrm>
            <a:off x="1031594" y="3665026"/>
            <a:ext cx="5666916" cy="130165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Speaker: Tian-Qi Huang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1,2</a:t>
            </a:r>
            <a:r>
              <a:rPr kumimoji="0" lang="zh-CN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 </a:t>
            </a:r>
            <a:endParaRPr kumimoji="0" lang="en-US" altLang="zh-CN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on be half of the HUNT Collaboration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1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Institute of High Energy Physics, Chinese Academy of Sciences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2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Tianfu Cosmic Ray Research Center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AB91B-6510-6A50-5660-0119C978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0D98F-C477-464D-B7CB-301160607E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mbria" panose="020F0502020204030204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2CC44-B76A-E46E-91CD-8135CB4F5324}"/>
              </a:ext>
            </a:extLst>
          </p:cNvPr>
          <p:cNvSpPr txBox="1"/>
          <p:nvPr/>
        </p:nvSpPr>
        <p:spPr>
          <a:xfrm>
            <a:off x="7383917" y="5774448"/>
            <a:ext cx="3700340" cy="323165"/>
          </a:xfrm>
          <a:prstGeom prst="rect">
            <a:avLst/>
          </a:prstGeom>
          <a:solidFill>
            <a:srgbClr val="1D4F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kern="100" dirty="0">
                <a:solidFill>
                  <a:schemeClr val="bg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@ The Chinese University of Hong Kong</a:t>
            </a:r>
            <a:endParaRPr lang="en-CN" sz="1500" kern="100" dirty="0">
              <a:solidFill>
                <a:schemeClr val="bg1"/>
              </a:solidFill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768390B-D985-DD1B-516A-2365F433EE06}"/>
              </a:ext>
            </a:extLst>
          </p:cNvPr>
          <p:cNvSpPr txBox="1">
            <a:spLocks/>
          </p:cNvSpPr>
          <p:nvPr/>
        </p:nvSpPr>
        <p:spPr>
          <a:xfrm>
            <a:off x="1031594" y="629023"/>
            <a:ext cx="1005266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C3D7F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Status and Prospects for the HUNT project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C3D7F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22E3F1-0639-D041-EDE5-400281DBA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27" y="5356119"/>
            <a:ext cx="4947456" cy="1060169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2F4CC78B-D307-4B72-1936-10ECB386F4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43" y="5238042"/>
            <a:ext cx="1118308" cy="1118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67D50-3368-6079-51E2-96BD214244E6}"/>
              </a:ext>
            </a:extLst>
          </p:cNvPr>
          <p:cNvSpPr txBox="1"/>
          <p:nvPr/>
        </p:nvSpPr>
        <p:spPr>
          <a:xfrm>
            <a:off x="8203354" y="438190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/>
              <a:t>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C9A66-4DA9-9255-9CB9-2CA9E78BA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824"/>
          <a:stretch/>
        </p:blipFill>
        <p:spPr>
          <a:xfrm>
            <a:off x="7383915" y="4330888"/>
            <a:ext cx="3700340" cy="14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AFA45-CE62-FC74-A165-9E1152ED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EAD4E41-E732-2B13-59E0-4BC4294B335A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| </a:t>
            </a:r>
            <a:r>
              <a:rPr lang="en-US" sz="3200" dirty="0" err="1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Seyfert</a:t>
            </a:r>
            <a:r>
              <a:rPr lang="en-US" sz="32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 Galaxies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4B0A685E-A110-17DE-A3D3-4EA4AF494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02578" y="1522412"/>
            <a:ext cx="5801781" cy="4351336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0C0C5780-C197-5332-49AA-88DBA478B5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5" y="1522413"/>
            <a:ext cx="5801782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985C8-816C-69CA-59FD-4192841F1F4B}"/>
              </a:ext>
            </a:extLst>
          </p:cNvPr>
          <p:cNvSpPr txBox="1"/>
          <p:nvPr/>
        </p:nvSpPr>
        <p:spPr>
          <a:xfrm>
            <a:off x="1019926" y="4862719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554E9-A2AA-CD9F-5ED0-9C6A7552DEA8}"/>
              </a:ext>
            </a:extLst>
          </p:cNvPr>
          <p:cNvSpPr txBox="1"/>
          <p:nvPr/>
        </p:nvSpPr>
        <p:spPr>
          <a:xfrm>
            <a:off x="9588048" y="4862719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19FAD-6ADB-88C2-B51D-7A1560AC5A5E}"/>
              </a:ext>
            </a:extLst>
          </p:cNvPr>
          <p:cNvSpPr txBox="1"/>
          <p:nvPr/>
        </p:nvSpPr>
        <p:spPr>
          <a:xfrm>
            <a:off x="6904473" y="5825264"/>
            <a:ext cx="4334969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N" dirty="0">
                <a:solidFill>
                  <a:schemeClr val="bg1"/>
                </a:solidFill>
              </a:rPr>
              <a:t>HUNT will discover tens of neutrino sources.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588A1-601A-117B-4074-C9FE23CD441A}"/>
              </a:ext>
            </a:extLst>
          </p:cNvPr>
          <p:cNvSpPr txBox="1"/>
          <p:nvPr/>
        </p:nvSpPr>
        <p:spPr>
          <a:xfrm>
            <a:off x="9017828" y="4133895"/>
            <a:ext cx="2247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solidFill>
                  <a:srgbClr val="B3B3B3"/>
                </a:solidFill>
              </a:rPr>
              <a:t>disk-corona model</a:t>
            </a:r>
          </a:p>
          <a:p>
            <a:r>
              <a:rPr lang="en-CN" sz="1000" dirty="0">
                <a:solidFill>
                  <a:srgbClr val="B3B3B3"/>
                </a:solidFill>
              </a:rPr>
              <a:t>(</a:t>
            </a:r>
            <a:r>
              <a:rPr lang="en-US" sz="1000" dirty="0" err="1">
                <a:solidFill>
                  <a:srgbClr val="B3B3B3"/>
                </a:solidFill>
                <a:effectLst/>
                <a:latin typeface="ArialMT"/>
              </a:rPr>
              <a:t>Kheirandish</a:t>
            </a:r>
            <a:r>
              <a:rPr lang="en-US" sz="1000" dirty="0">
                <a:solidFill>
                  <a:srgbClr val="B3B3B3"/>
                </a:solidFill>
                <a:effectLst/>
                <a:latin typeface="ArialMT"/>
              </a:rPr>
              <a:t>, KM &amp; Kimura 21 </a:t>
            </a:r>
            <a:r>
              <a:rPr lang="en-US" sz="1000" dirty="0" err="1">
                <a:solidFill>
                  <a:srgbClr val="B3B3B3"/>
                </a:solidFill>
                <a:effectLst/>
                <a:latin typeface="ArialMT"/>
              </a:rPr>
              <a:t>ApJ</a:t>
            </a:r>
            <a:r>
              <a:rPr lang="en-US" sz="1000" dirty="0">
                <a:solidFill>
                  <a:srgbClr val="B3B3B3"/>
                </a:solidFill>
                <a:effectLst/>
                <a:latin typeface="ArialMT"/>
              </a:rPr>
              <a:t> </a:t>
            </a:r>
            <a:r>
              <a:rPr lang="en-CN" sz="1000" dirty="0">
                <a:solidFill>
                  <a:srgbClr val="B3B3B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3916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B2FF0-3279-9A56-99E6-3F97BEE36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C8D172D4-3281-9D17-F4DA-08EF02EB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32"/>
          <a:stretch/>
        </p:blipFill>
        <p:spPr>
          <a:xfrm>
            <a:off x="7543800" y="2734143"/>
            <a:ext cx="3810000" cy="3556351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663B20F1-FC90-9256-AEAB-8980933ABD8F}"/>
              </a:ext>
            </a:extLst>
          </p:cNvPr>
          <p:cNvSpPr txBox="1"/>
          <p:nvPr/>
        </p:nvSpPr>
        <p:spPr>
          <a:xfrm>
            <a:off x="340965" y="1256779"/>
            <a:ext cx="6302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We simulated the 13 neutrino events observed by Baikal-GVD (</a:t>
            </a:r>
            <a:r>
              <a:rPr lang="en-US" b="0" i="0" u="none" strike="noStrike" dirty="0" err="1">
                <a:effectLst/>
              </a:rPr>
              <a:t>Zike</a:t>
            </a:r>
            <a:r>
              <a:rPr lang="en-US" b="0" i="0" u="none" strike="noStrike" dirty="0">
                <a:effectLst/>
              </a:rPr>
              <a:t> Wang, et al., 2024, </a:t>
            </a:r>
            <a:r>
              <a:rPr lang="en-US" b="0" i="0" u="none" strike="noStrike" dirty="0" err="1">
                <a:effectLst/>
              </a:rPr>
              <a:t>ChPhC</a:t>
            </a:r>
            <a:r>
              <a:rPr lang="en-US" b="0" i="0" u="none" strike="noStrike" dirty="0">
                <a:effectLst/>
              </a:rPr>
              <a:t>)</a:t>
            </a:r>
          </a:p>
          <a:p>
            <a:endParaRPr lang="en-CN" dirty="0"/>
          </a:p>
          <a:p>
            <a:r>
              <a:rPr lang="en-US" altLang="zh-CN" dirty="0">
                <a:cs typeface="+mn-ea"/>
                <a:sym typeface="+mn-lt"/>
              </a:rPr>
              <a:t>)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22614BE-2C88-7D03-32FB-5EEC7EE3CDB3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+mn-lt"/>
                <a:ea typeface="+mn-ea"/>
                <a:cs typeface="+mn-ea"/>
                <a:sym typeface="+mn-lt"/>
              </a:rPr>
              <a:t>Geant4 simulation program</a:t>
            </a:r>
            <a:endParaRPr lang="en-US" sz="32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CA448F-1563-EAD0-0BD8-99BE70AD5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9" y="2083081"/>
            <a:ext cx="7031136" cy="4222873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3F42B083-F41A-DD1B-C134-F91EB6844AE3}"/>
              </a:ext>
            </a:extLst>
          </p:cNvPr>
          <p:cNvSpPr txBox="1"/>
          <p:nvPr/>
        </p:nvSpPr>
        <p:spPr>
          <a:xfrm>
            <a:off x="7033975" y="1233629"/>
            <a:ext cx="4898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</a:rPr>
              <a:t>The linear fitting parameters are all close to 1, which shows that the detector simulation is basically correct and can be used for the simulation of HUNT experiment.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319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0B925E-F828-8FB2-6291-11A6670E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DAAA1B-6A71-D048-9CA8-514BDAA4F075}"/>
              </a:ext>
            </a:extLst>
          </p:cNvPr>
          <p:cNvSpPr txBox="1">
            <a:spLocks/>
          </p:cNvSpPr>
          <p:nvPr/>
        </p:nvSpPr>
        <p:spPr>
          <a:xfrm>
            <a:off x="661988" y="1516063"/>
            <a:ext cx="1153001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0000"/>
                </a:solidFill>
                <a:ea typeface="Microsoft YaHei UI" panose="020B0503020204020204" pitchFamily="34" charset="-122"/>
                <a:sym typeface="Arial" panose="020B0604020202020204" pitchFamily="34" charset="0"/>
              </a:rPr>
              <a:t>G4DMT</a:t>
            </a:r>
            <a:r>
              <a:rPr lang="zh-CN" altLang="en-US" dirty="0">
                <a:solidFill>
                  <a:srgbClr val="FF0000"/>
                </a:solidFill>
                <a:ea typeface="Microsoft YaHei UI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en-US" altLang="zh-CN" dirty="0">
                <a:ea typeface="Microsoft YaHei UI" panose="020B0503020204020204" pitchFamily="34" charset="-122"/>
                <a:sym typeface="Arial" panose="020B0604020202020204" pitchFamily="34" charset="0"/>
              </a:rPr>
              <a:t>GEANT4 Distributed Multiple Threads</a:t>
            </a:r>
          </a:p>
          <a:p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Can call the performance of all CPUs to help simulate a primary particle.</a:t>
            </a:r>
          </a:p>
          <a:p>
            <a:r>
              <a:rPr lang="en-US" altLang="zh-CN" dirty="0">
                <a:solidFill>
                  <a:srgbClr val="FF0000"/>
                </a:solidFill>
                <a:ea typeface="Microsoft YaHei UI" panose="020B0503020204020204" pitchFamily="34" charset="-122"/>
                <a:sym typeface="Arial" panose="020B0604020202020204" pitchFamily="34" charset="0"/>
              </a:rPr>
              <a:t>G4ART:   </a:t>
            </a:r>
            <a:r>
              <a:rPr lang="en-US" altLang="zh-CN" dirty="0">
                <a:ea typeface="Microsoft YaHei UI" panose="020B0503020204020204" pitchFamily="34" charset="-122"/>
                <a:sym typeface="Arial" panose="020B0604020202020204" pitchFamily="34" charset="0"/>
              </a:rPr>
              <a:t>GEANT4 Accelerated Ray Tracing</a:t>
            </a:r>
          </a:p>
          <a:p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 Generation of Cherenkov light on GPU. GPU ray tracing. In order to further reduce the CPU computing load.</a:t>
            </a:r>
          </a:p>
          <a:p>
            <a:endParaRPr lang="en-US" altLang="zh-CN" sz="1800" dirty="0">
              <a:latin typeface="Arial" panose="020B0604020202020204" pitchFamily="34" charset="0"/>
              <a:ea typeface="Microsoft YaHei UI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One electron (1 </a:t>
            </a:r>
            <a:r>
              <a:rPr lang="en-US" altLang="zh-CN" sz="1800" dirty="0" err="1">
                <a:ea typeface="Microsoft YaHei UI" panose="020B0503020204020204" pitchFamily="34" charset="-122"/>
                <a:sym typeface="Arial" panose="020B0604020202020204" pitchFamily="34" charset="0"/>
              </a:rPr>
              <a:t>PeV</a:t>
            </a:r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)</a:t>
            </a:r>
          </a:p>
          <a:p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default Geant4 takes 137 hours</a:t>
            </a:r>
          </a:p>
          <a:p>
            <a:pPr lvl="1"/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1-core CPU</a:t>
            </a:r>
          </a:p>
          <a:p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G4DMT + G4ART takes 410 seconds</a:t>
            </a:r>
          </a:p>
          <a:p>
            <a:pPr lvl="1"/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32-core CPU, 4 GPUs</a:t>
            </a:r>
          </a:p>
          <a:p>
            <a:r>
              <a:rPr lang="en-US" altLang="zh-CN" sz="1800" dirty="0">
                <a:ea typeface="Microsoft YaHei UI" panose="020B0503020204020204" pitchFamily="34" charset="-122"/>
                <a:sym typeface="Arial" panose="020B0604020202020204" pitchFamily="34" charset="0"/>
              </a:rPr>
              <a:t>1200 times faster</a:t>
            </a:r>
          </a:p>
          <a:p>
            <a:pPr marL="0" indent="0">
              <a:buNone/>
            </a:pPr>
            <a:endParaRPr lang="en-US" altLang="zh-CN" sz="1800" dirty="0">
              <a:latin typeface="Arial" panose="020B0604020202020204" pitchFamily="34" charset="0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2C0BB6C-78F4-87E7-DD4F-8E6B4AF6A6C0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+mn-lt"/>
                <a:ea typeface="+mn-ea"/>
                <a:cs typeface="+mn-ea"/>
                <a:sym typeface="+mn-lt"/>
              </a:rPr>
              <a:t>Geant4 </a:t>
            </a:r>
            <a:r>
              <a:rPr lang="en-US" altLang="zh-CN" sz="4000" dirty="0">
                <a:cs typeface="+mn-ea"/>
                <a:sym typeface="+mn-lt"/>
              </a:rPr>
              <a:t>simulation acceleration</a:t>
            </a:r>
            <a:endParaRPr lang="en-US" sz="32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2458F-0135-20A8-53CB-D06EBAE4259A}"/>
              </a:ext>
            </a:extLst>
          </p:cNvPr>
          <p:cNvSpPr txBox="1"/>
          <p:nvPr/>
        </p:nvSpPr>
        <p:spPr>
          <a:xfrm>
            <a:off x="5197722" y="3691731"/>
            <a:ext cx="5184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Step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Further validation of the reliability of the acceleration libraries.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To compare the output of Geant4 when using and not using these acceleration libraries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2824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D64C2B-A559-A61A-8D36-6F6AB4B5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97BCD4E-E747-586E-C6ED-1DCFEF69F59E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Prototype String @ Lake Baikal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6DA8D2-47C8-E1FF-89C1-4D651137D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389" y="1440324"/>
            <a:ext cx="3092502" cy="3277341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5E8F1EE-F10D-627C-8F5A-31DB8ADE25AD}"/>
              </a:ext>
            </a:extLst>
          </p:cNvPr>
          <p:cNvSpPr txBox="1">
            <a:spLocks/>
          </p:cNvSpPr>
          <p:nvPr/>
        </p:nvSpPr>
        <p:spPr>
          <a:xfrm>
            <a:off x="555232" y="10000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cs typeface="+mn-ea"/>
                <a:sym typeface="+mn-lt"/>
              </a:rPr>
              <a:t>12 OMs with 20-inch PMTs</a:t>
            </a:r>
          </a:p>
          <a:p>
            <a:r>
              <a:rPr lang="en-US" altLang="zh-CN" sz="2400" dirty="0">
                <a:cs typeface="+mn-ea"/>
                <a:sym typeface="+mn-lt"/>
              </a:rPr>
              <a:t> 4 LED calibration systems 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9C3EB595-65AE-D64F-45AA-CA1EF4311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919" y="3598787"/>
            <a:ext cx="3072351" cy="2831798"/>
          </a:xfrm>
          <a:prstGeom prst="rect">
            <a:avLst/>
          </a:prstGeom>
        </p:spPr>
      </p:pic>
      <p:grpSp>
        <p:nvGrpSpPr>
          <p:cNvPr id="7" name="组合 105">
            <a:extLst>
              <a:ext uri="{FF2B5EF4-FFF2-40B4-BE49-F238E27FC236}">
                <a16:creationId xmlns:a16="http://schemas.microsoft.com/office/drawing/2014/main" id="{7EAECAC5-45E2-E39E-DE81-3F72B9803DE2}"/>
              </a:ext>
            </a:extLst>
          </p:cNvPr>
          <p:cNvGrpSpPr/>
          <p:nvPr/>
        </p:nvGrpSpPr>
        <p:grpSpPr>
          <a:xfrm>
            <a:off x="80831" y="1981493"/>
            <a:ext cx="3895741" cy="4382712"/>
            <a:chOff x="8313374" y="205001"/>
            <a:chExt cx="3630859" cy="6916790"/>
          </a:xfrm>
        </p:grpSpPr>
        <p:grpSp>
          <p:nvGrpSpPr>
            <p:cNvPr id="8" name="组合 43">
              <a:extLst>
                <a:ext uri="{FF2B5EF4-FFF2-40B4-BE49-F238E27FC236}">
                  <a16:creationId xmlns:a16="http://schemas.microsoft.com/office/drawing/2014/main" id="{D4688836-2998-9965-007C-655945C81C8E}"/>
                </a:ext>
              </a:extLst>
            </p:cNvPr>
            <p:cNvGrpSpPr/>
            <p:nvPr/>
          </p:nvGrpSpPr>
          <p:grpSpPr>
            <a:xfrm>
              <a:off x="10447281" y="205001"/>
              <a:ext cx="1496952" cy="6916790"/>
              <a:chOff x="10447281" y="205001"/>
              <a:chExt cx="1496952" cy="6916790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E2258AA9-3C4B-7E14-3FA3-C2DE7E504298}"/>
                  </a:ext>
                </a:extLst>
              </p:cNvPr>
              <p:cNvGrpSpPr/>
              <p:nvPr/>
            </p:nvGrpSpPr>
            <p:grpSpPr>
              <a:xfrm>
                <a:off x="10447281" y="205001"/>
                <a:ext cx="344442" cy="6516474"/>
                <a:chOff x="9360353" y="220837"/>
                <a:chExt cx="344442" cy="6516474"/>
              </a:xfrm>
            </p:grpSpPr>
            <p:sp>
              <p:nvSpPr>
                <p:cNvPr id="53" name="椭圆 54">
                  <a:extLst>
                    <a:ext uri="{FF2B5EF4-FFF2-40B4-BE49-F238E27FC236}">
                      <a16:creationId xmlns:a16="http://schemas.microsoft.com/office/drawing/2014/main" id="{F9AE1002-95C2-D722-0036-8340F20E15BE}"/>
                    </a:ext>
                  </a:extLst>
                </p:cNvPr>
                <p:cNvSpPr/>
                <p:nvPr/>
              </p:nvSpPr>
              <p:spPr>
                <a:xfrm>
                  <a:off x="9472151" y="1450563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椭圆 55">
                  <a:extLst>
                    <a:ext uri="{FF2B5EF4-FFF2-40B4-BE49-F238E27FC236}">
                      <a16:creationId xmlns:a16="http://schemas.microsoft.com/office/drawing/2014/main" id="{E727FE12-25CE-E557-C89D-7B3E54B7787F}"/>
                    </a:ext>
                  </a:extLst>
                </p:cNvPr>
                <p:cNvSpPr/>
                <p:nvPr/>
              </p:nvSpPr>
              <p:spPr>
                <a:xfrm>
                  <a:off x="9481199" y="1011217"/>
                  <a:ext cx="223596" cy="20134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椭圆 56">
                  <a:extLst>
                    <a:ext uri="{FF2B5EF4-FFF2-40B4-BE49-F238E27FC236}">
                      <a16:creationId xmlns:a16="http://schemas.microsoft.com/office/drawing/2014/main" id="{9A85BC74-E9ED-1E11-14F5-675121936B02}"/>
                    </a:ext>
                  </a:extLst>
                </p:cNvPr>
                <p:cNvSpPr/>
                <p:nvPr/>
              </p:nvSpPr>
              <p:spPr>
                <a:xfrm>
                  <a:off x="9470762" y="1847174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椭圆 57">
                  <a:extLst>
                    <a:ext uri="{FF2B5EF4-FFF2-40B4-BE49-F238E27FC236}">
                      <a16:creationId xmlns:a16="http://schemas.microsoft.com/office/drawing/2014/main" id="{AB60F42B-3182-CF26-77EA-8FB3E3C7A6EE}"/>
                    </a:ext>
                  </a:extLst>
                </p:cNvPr>
                <p:cNvSpPr/>
                <p:nvPr/>
              </p:nvSpPr>
              <p:spPr>
                <a:xfrm>
                  <a:off x="9452589" y="284112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椭圆 58">
                  <a:extLst>
                    <a:ext uri="{FF2B5EF4-FFF2-40B4-BE49-F238E27FC236}">
                      <a16:creationId xmlns:a16="http://schemas.microsoft.com/office/drawing/2014/main" id="{3BB19CE4-BE3F-E567-E522-E05D70E93B60}"/>
                    </a:ext>
                  </a:extLst>
                </p:cNvPr>
                <p:cNvSpPr/>
                <p:nvPr/>
              </p:nvSpPr>
              <p:spPr>
                <a:xfrm>
                  <a:off x="9470820" y="239230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椭圆 59">
                  <a:extLst>
                    <a:ext uri="{FF2B5EF4-FFF2-40B4-BE49-F238E27FC236}">
                      <a16:creationId xmlns:a16="http://schemas.microsoft.com/office/drawing/2014/main" id="{2C531E53-4BCC-27C0-5A1D-067F5397B70F}"/>
                    </a:ext>
                  </a:extLst>
                </p:cNvPr>
                <p:cNvSpPr/>
                <p:nvPr/>
              </p:nvSpPr>
              <p:spPr>
                <a:xfrm>
                  <a:off x="9470762" y="3283849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椭圆 60">
                  <a:extLst>
                    <a:ext uri="{FF2B5EF4-FFF2-40B4-BE49-F238E27FC236}">
                      <a16:creationId xmlns:a16="http://schemas.microsoft.com/office/drawing/2014/main" id="{4206B3B3-095B-5298-4C45-9CF7561FBCE5}"/>
                    </a:ext>
                  </a:extLst>
                </p:cNvPr>
                <p:cNvSpPr/>
                <p:nvPr/>
              </p:nvSpPr>
              <p:spPr>
                <a:xfrm>
                  <a:off x="9461341" y="4171740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椭圆 61">
                  <a:extLst>
                    <a:ext uri="{FF2B5EF4-FFF2-40B4-BE49-F238E27FC236}">
                      <a16:creationId xmlns:a16="http://schemas.microsoft.com/office/drawing/2014/main" id="{96895F89-7638-2984-5D1D-19E0604EDD51}"/>
                    </a:ext>
                  </a:extLst>
                </p:cNvPr>
                <p:cNvSpPr/>
                <p:nvPr/>
              </p:nvSpPr>
              <p:spPr>
                <a:xfrm>
                  <a:off x="9452589" y="375978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椭圆 62">
                  <a:extLst>
                    <a:ext uri="{FF2B5EF4-FFF2-40B4-BE49-F238E27FC236}">
                      <a16:creationId xmlns:a16="http://schemas.microsoft.com/office/drawing/2014/main" id="{2261945E-8319-8236-3233-C9CD0DB0E0B9}"/>
                    </a:ext>
                  </a:extLst>
                </p:cNvPr>
                <p:cNvSpPr/>
                <p:nvPr/>
              </p:nvSpPr>
              <p:spPr>
                <a:xfrm>
                  <a:off x="9465477" y="4583696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椭圆 63">
                  <a:extLst>
                    <a:ext uri="{FF2B5EF4-FFF2-40B4-BE49-F238E27FC236}">
                      <a16:creationId xmlns:a16="http://schemas.microsoft.com/office/drawing/2014/main" id="{E28701B6-2C1B-4153-885F-15F168346296}"/>
                    </a:ext>
                  </a:extLst>
                </p:cNvPr>
                <p:cNvSpPr/>
                <p:nvPr/>
              </p:nvSpPr>
              <p:spPr>
                <a:xfrm>
                  <a:off x="9476089" y="5592857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椭圆 64">
                  <a:extLst>
                    <a:ext uri="{FF2B5EF4-FFF2-40B4-BE49-F238E27FC236}">
                      <a16:creationId xmlns:a16="http://schemas.microsoft.com/office/drawing/2014/main" id="{16388A67-F261-E4E6-D011-F300E581AFFF}"/>
                    </a:ext>
                  </a:extLst>
                </p:cNvPr>
                <p:cNvSpPr/>
                <p:nvPr/>
              </p:nvSpPr>
              <p:spPr>
                <a:xfrm>
                  <a:off x="9452589" y="517323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椭圆 65">
                  <a:extLst>
                    <a:ext uri="{FF2B5EF4-FFF2-40B4-BE49-F238E27FC236}">
                      <a16:creationId xmlns:a16="http://schemas.microsoft.com/office/drawing/2014/main" id="{72B43078-C253-3C82-4C36-C0E793483C56}"/>
                    </a:ext>
                  </a:extLst>
                </p:cNvPr>
                <p:cNvSpPr/>
                <p:nvPr/>
              </p:nvSpPr>
              <p:spPr>
                <a:xfrm>
                  <a:off x="9465477" y="6020371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等腰三角形 66">
                  <a:extLst>
                    <a:ext uri="{FF2B5EF4-FFF2-40B4-BE49-F238E27FC236}">
                      <a16:creationId xmlns:a16="http://schemas.microsoft.com/office/drawing/2014/main" id="{53EDD4B2-34AD-3030-EB44-74D22F9646CF}"/>
                    </a:ext>
                  </a:extLst>
                </p:cNvPr>
                <p:cNvSpPr/>
                <p:nvPr/>
              </p:nvSpPr>
              <p:spPr>
                <a:xfrm>
                  <a:off x="9360353" y="6535966"/>
                  <a:ext cx="223596" cy="201345"/>
                </a:xfrm>
                <a:prstGeom prst="triangle">
                  <a:avLst/>
                </a:prstGeom>
                <a:gradFill rotWithShape="1">
                  <a:gsLst>
                    <a:gs pos="0">
                      <a:schemeClr val="dk1">
                        <a:lumMod val="102000"/>
                        <a:tint val="94000"/>
                      </a:schemeClr>
                    </a:gs>
                    <a:gs pos="50000">
                      <a:schemeClr val="dk1">
                        <a:shade val="100000"/>
                        <a:lumMod val="100000"/>
                      </a:schemeClr>
                    </a:gs>
                    <a:gs pos="100000">
                      <a:schemeClr val="dk1">
                        <a:shade val="78000"/>
                        <a:lumMod val="99000"/>
                      </a:schemeClr>
                    </a:gs>
                  </a:gsLst>
                  <a:lin ang="5400000" scaled="0"/>
                </a:gradFill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cxnSp>
              <p:nvCxnSpPr>
                <p:cNvPr id="66" name="直接连接符 67">
                  <a:extLst>
                    <a:ext uri="{FF2B5EF4-FFF2-40B4-BE49-F238E27FC236}">
                      <a16:creationId xmlns:a16="http://schemas.microsoft.com/office/drawing/2014/main" id="{C5780A98-89A8-585B-5A53-48CDA63702E9}"/>
                    </a:ext>
                  </a:extLst>
                </p:cNvPr>
                <p:cNvCxnSpPr/>
                <p:nvPr/>
              </p:nvCxnSpPr>
              <p:spPr>
                <a:xfrm>
                  <a:off x="9465477" y="735046"/>
                  <a:ext cx="0" cy="5914378"/>
                </a:xfrm>
                <a:prstGeom prst="line">
                  <a:avLst/>
                </a:prstGeom>
                <a:ln w="19050" cap="flat" cmpd="sng">
                  <a:solidFill>
                    <a:schemeClr val="dk1"/>
                  </a:solidFill>
                  <a:prstDash val="solid"/>
                  <a:miter/>
                </a:ln>
              </p:spPr>
            </p:cxnSp>
            <p:cxnSp>
              <p:nvCxnSpPr>
                <p:cNvPr id="67" name="直接连接符 68">
                  <a:extLst>
                    <a:ext uri="{FF2B5EF4-FFF2-40B4-BE49-F238E27FC236}">
                      <a16:creationId xmlns:a16="http://schemas.microsoft.com/office/drawing/2014/main" id="{1C8FA824-8994-6CAE-AF09-8E4B50FA5E7A}"/>
                    </a:ext>
                  </a:extLst>
                </p:cNvPr>
                <p:cNvCxnSpPr/>
                <p:nvPr/>
              </p:nvCxnSpPr>
              <p:spPr>
                <a:xfrm>
                  <a:off x="9465477" y="220837"/>
                  <a:ext cx="0" cy="514209"/>
                </a:xfrm>
                <a:prstGeom prst="line">
                  <a:avLst/>
                </a:prstGeom>
                <a:ln w="19050" cap="flat" cmpd="sng">
                  <a:solidFill>
                    <a:schemeClr val="dk1"/>
                  </a:solidFill>
                  <a:prstDash val="solid"/>
                  <a:miter/>
                </a:ln>
              </p:spPr>
            </p:cxnSp>
          </p:grpSp>
          <p:sp>
            <p:nvSpPr>
              <p:cNvPr id="46" name="右大括号 45">
                <a:extLst>
                  <a:ext uri="{FF2B5EF4-FFF2-40B4-BE49-F238E27FC236}">
                    <a16:creationId xmlns:a16="http://schemas.microsoft.com/office/drawing/2014/main" id="{C7690B8F-F54E-B5AD-C20C-3EE89FE19A4F}"/>
                  </a:ext>
                </a:extLst>
              </p:cNvPr>
              <p:cNvSpPr/>
              <p:nvPr/>
            </p:nvSpPr>
            <p:spPr>
              <a:xfrm>
                <a:off x="11093570" y="571631"/>
                <a:ext cx="159861" cy="42356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右大括号 46">
                <a:extLst>
                  <a:ext uri="{FF2B5EF4-FFF2-40B4-BE49-F238E27FC236}">
                    <a16:creationId xmlns:a16="http://schemas.microsoft.com/office/drawing/2014/main" id="{253BAF97-00E7-5B7B-8219-C556A3D6F46A}"/>
                  </a:ext>
                </a:extLst>
              </p:cNvPr>
              <p:cNvSpPr/>
              <p:nvPr/>
            </p:nvSpPr>
            <p:spPr>
              <a:xfrm>
                <a:off x="11099904" y="999669"/>
                <a:ext cx="159861" cy="51047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右大括号 47">
                <a:extLst>
                  <a:ext uri="{FF2B5EF4-FFF2-40B4-BE49-F238E27FC236}">
                    <a16:creationId xmlns:a16="http://schemas.microsoft.com/office/drawing/2014/main" id="{007F21CE-F1A5-CA16-83E2-5607F5EDF57F}"/>
                  </a:ext>
                </a:extLst>
              </p:cNvPr>
              <p:cNvSpPr/>
              <p:nvPr/>
            </p:nvSpPr>
            <p:spPr>
              <a:xfrm>
                <a:off x="11093570" y="1969105"/>
                <a:ext cx="159861" cy="51047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C470B5D2-8899-7215-4D59-E5162C2B0417}"/>
                  </a:ext>
                </a:extLst>
              </p:cNvPr>
              <p:cNvSpPr txBox="1"/>
              <p:nvPr/>
            </p:nvSpPr>
            <p:spPr>
              <a:xfrm>
                <a:off x="11338853" y="566805"/>
                <a:ext cx="466430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cs typeface="+mn-ea"/>
                    <a:sym typeface="+mn-lt"/>
                  </a:rPr>
                  <a:t>3m</a:t>
                </a:r>
                <a:endParaRPr lang="zh-CN" altLang="en-US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469814BB-5023-3B79-1087-A21FB420B6E3}"/>
                  </a:ext>
                </a:extLst>
              </p:cNvPr>
              <p:cNvSpPr txBox="1"/>
              <p:nvPr/>
            </p:nvSpPr>
            <p:spPr>
              <a:xfrm>
                <a:off x="11353800" y="1027905"/>
                <a:ext cx="590433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30m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52DCA7F-7CBE-725C-5222-EF8E5F539468}"/>
                  </a:ext>
                </a:extLst>
              </p:cNvPr>
              <p:cNvSpPr txBox="1"/>
              <p:nvPr/>
            </p:nvSpPr>
            <p:spPr>
              <a:xfrm>
                <a:off x="11340103" y="2032683"/>
                <a:ext cx="590433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30m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66294E62-C6A7-5FE1-F033-9845EA6874E6}"/>
                  </a:ext>
                </a:extLst>
              </p:cNvPr>
              <p:cNvSpPr txBox="1"/>
              <p:nvPr/>
            </p:nvSpPr>
            <p:spPr>
              <a:xfrm>
                <a:off x="10651315" y="6538912"/>
                <a:ext cx="853379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Anchor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69">
              <a:extLst>
                <a:ext uri="{FF2B5EF4-FFF2-40B4-BE49-F238E27FC236}">
                  <a16:creationId xmlns:a16="http://schemas.microsoft.com/office/drawing/2014/main" id="{8159EC75-92F6-6C00-8AB5-B8BE36C97432}"/>
                </a:ext>
              </a:extLst>
            </p:cNvPr>
            <p:cNvGrpSpPr/>
            <p:nvPr/>
          </p:nvGrpSpPr>
          <p:grpSpPr>
            <a:xfrm>
              <a:off x="10377599" y="873138"/>
              <a:ext cx="598631" cy="5407683"/>
              <a:chOff x="10377599" y="873138"/>
              <a:chExt cx="598631" cy="5407683"/>
            </a:xfrm>
          </p:grpSpPr>
          <p:sp>
            <p:nvSpPr>
              <p:cNvPr id="41" name="矩形 70">
                <a:extLst>
                  <a:ext uri="{FF2B5EF4-FFF2-40B4-BE49-F238E27FC236}">
                    <a16:creationId xmlns:a16="http://schemas.microsoft.com/office/drawing/2014/main" id="{EC62CC80-5E48-4D8E-412C-B59CCAB7F83F}"/>
                  </a:ext>
                </a:extLst>
              </p:cNvPr>
              <p:cNvSpPr/>
              <p:nvPr/>
            </p:nvSpPr>
            <p:spPr>
              <a:xfrm>
                <a:off x="10389674" y="87313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42" name="矩形 71">
                <a:extLst>
                  <a:ext uri="{FF2B5EF4-FFF2-40B4-BE49-F238E27FC236}">
                    <a16:creationId xmlns:a16="http://schemas.microsoft.com/office/drawing/2014/main" id="{4466D25B-053E-6505-8813-5705712B86C1}"/>
                  </a:ext>
                </a:extLst>
              </p:cNvPr>
              <p:cNvSpPr/>
              <p:nvPr/>
            </p:nvSpPr>
            <p:spPr>
              <a:xfrm>
                <a:off x="10389674" y="2249424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72">
                <a:extLst>
                  <a:ext uri="{FF2B5EF4-FFF2-40B4-BE49-F238E27FC236}">
                    <a16:creationId xmlns:a16="http://schemas.microsoft.com/office/drawing/2014/main" id="{0504E413-3886-F7F1-208C-83DE1749981B}"/>
                  </a:ext>
                </a:extLst>
              </p:cNvPr>
              <p:cNvSpPr/>
              <p:nvPr/>
            </p:nvSpPr>
            <p:spPr>
              <a:xfrm>
                <a:off x="10389674" y="361982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73">
                <a:extLst>
                  <a:ext uri="{FF2B5EF4-FFF2-40B4-BE49-F238E27FC236}">
                    <a16:creationId xmlns:a16="http://schemas.microsoft.com/office/drawing/2014/main" id="{F9C58798-550A-78E7-0EB0-4E6B170D9841}"/>
                  </a:ext>
                </a:extLst>
              </p:cNvPr>
              <p:cNvSpPr/>
              <p:nvPr/>
            </p:nvSpPr>
            <p:spPr>
              <a:xfrm>
                <a:off x="10377599" y="500404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10" name="直接连接符 74">
              <a:extLst>
                <a:ext uri="{FF2B5EF4-FFF2-40B4-BE49-F238E27FC236}">
                  <a16:creationId xmlns:a16="http://schemas.microsoft.com/office/drawing/2014/main" id="{CCC4E1A7-2577-3256-2DEE-AD736D8C0C5C}"/>
                </a:ext>
              </a:extLst>
            </p:cNvPr>
            <p:cNvCxnSpPr>
              <a:stCxn id="16" idx="4"/>
              <a:endCxn id="54" idx="0"/>
            </p:cNvCxnSpPr>
            <p:nvPr/>
          </p:nvCxnSpPr>
          <p:spPr>
            <a:xfrm flipH="1">
              <a:off x="10679925" y="615888"/>
              <a:ext cx="3027" cy="37949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5">
              <a:extLst>
                <a:ext uri="{FF2B5EF4-FFF2-40B4-BE49-F238E27FC236}">
                  <a16:creationId xmlns:a16="http://schemas.microsoft.com/office/drawing/2014/main" id="{D7AECCAA-2A42-6315-0DC2-4AC330EF8492}"/>
                </a:ext>
              </a:extLst>
            </p:cNvPr>
            <p:cNvCxnSpPr>
              <a:stCxn id="54" idx="4"/>
              <a:endCxn id="55" idx="0"/>
            </p:cNvCxnSpPr>
            <p:nvPr/>
          </p:nvCxnSpPr>
          <p:spPr>
            <a:xfrm flipH="1">
              <a:off x="10669488" y="1196726"/>
              <a:ext cx="10437" cy="63461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6">
              <a:extLst>
                <a:ext uri="{FF2B5EF4-FFF2-40B4-BE49-F238E27FC236}">
                  <a16:creationId xmlns:a16="http://schemas.microsoft.com/office/drawing/2014/main" id="{A9BC5685-C68F-3485-0B9B-9361EE3B4E71}"/>
                </a:ext>
              </a:extLst>
            </p:cNvPr>
            <p:cNvCxnSpPr/>
            <p:nvPr/>
          </p:nvCxnSpPr>
          <p:spPr>
            <a:xfrm flipH="1">
              <a:off x="10226649" y="531772"/>
              <a:ext cx="332430" cy="4043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7">
              <a:extLst>
                <a:ext uri="{FF2B5EF4-FFF2-40B4-BE49-F238E27FC236}">
                  <a16:creationId xmlns:a16="http://schemas.microsoft.com/office/drawing/2014/main" id="{EC76A02F-92D1-EB33-725B-2B36F406AB13}"/>
                </a:ext>
              </a:extLst>
            </p:cNvPr>
            <p:cNvCxnSpPr/>
            <p:nvPr/>
          </p:nvCxnSpPr>
          <p:spPr>
            <a:xfrm>
              <a:off x="10226649" y="936137"/>
              <a:ext cx="0" cy="121377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8">
              <a:extLst>
                <a:ext uri="{FF2B5EF4-FFF2-40B4-BE49-F238E27FC236}">
                  <a16:creationId xmlns:a16="http://schemas.microsoft.com/office/drawing/2014/main" id="{D7934D18-5A59-212F-7A00-711E1ED396D6}"/>
                </a:ext>
              </a:extLst>
            </p:cNvPr>
            <p:cNvCxnSpPr>
              <a:endCxn id="57" idx="2"/>
            </p:cNvCxnSpPr>
            <p:nvPr/>
          </p:nvCxnSpPr>
          <p:spPr>
            <a:xfrm>
              <a:off x="10226649" y="2149911"/>
              <a:ext cx="331099" cy="32723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79">
              <a:extLst>
                <a:ext uri="{FF2B5EF4-FFF2-40B4-BE49-F238E27FC236}">
                  <a16:creationId xmlns:a16="http://schemas.microsoft.com/office/drawing/2014/main" id="{5BD78E80-EB4E-C6FE-0A2A-F76945823FED}"/>
                </a:ext>
              </a:extLst>
            </p:cNvPr>
            <p:cNvCxnSpPr>
              <a:stCxn id="57" idx="4"/>
              <a:endCxn id="58" idx="4"/>
            </p:cNvCxnSpPr>
            <p:nvPr/>
          </p:nvCxnSpPr>
          <p:spPr>
            <a:xfrm flipH="1">
              <a:off x="10669488" y="2577814"/>
              <a:ext cx="58" cy="8915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80">
              <a:extLst>
                <a:ext uri="{FF2B5EF4-FFF2-40B4-BE49-F238E27FC236}">
                  <a16:creationId xmlns:a16="http://schemas.microsoft.com/office/drawing/2014/main" id="{DDFA2F3F-3EB0-036A-AE48-7AA85BBC2577}"/>
                </a:ext>
              </a:extLst>
            </p:cNvPr>
            <p:cNvSpPr/>
            <p:nvPr/>
          </p:nvSpPr>
          <p:spPr>
            <a:xfrm>
              <a:off x="10571154" y="414543"/>
              <a:ext cx="223596" cy="20134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81">
              <a:extLst>
                <a:ext uri="{FF2B5EF4-FFF2-40B4-BE49-F238E27FC236}">
                  <a16:creationId xmlns:a16="http://schemas.microsoft.com/office/drawing/2014/main" id="{1B961D88-F108-4BF7-EA2B-B720FCC5A207}"/>
                </a:ext>
              </a:extLst>
            </p:cNvPr>
            <p:cNvGrpSpPr/>
            <p:nvPr/>
          </p:nvGrpSpPr>
          <p:grpSpPr>
            <a:xfrm>
              <a:off x="10781286" y="1932011"/>
              <a:ext cx="149902" cy="170822"/>
              <a:chOff x="10781286" y="1932011"/>
              <a:chExt cx="149902" cy="170822"/>
            </a:xfrm>
          </p:grpSpPr>
          <p:sp>
            <p:nvSpPr>
              <p:cNvPr id="39" name="椭圆 82">
                <a:extLst>
                  <a:ext uri="{FF2B5EF4-FFF2-40B4-BE49-F238E27FC236}">
                    <a16:creationId xmlns:a16="http://schemas.microsoft.com/office/drawing/2014/main" id="{417A37DC-4340-6EEF-E1F1-8F781B7EFB8D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40" name="直接连接符 83">
                <a:extLst>
                  <a:ext uri="{FF2B5EF4-FFF2-40B4-BE49-F238E27FC236}">
                    <a16:creationId xmlns:a16="http://schemas.microsoft.com/office/drawing/2014/main" id="{CCE1DF70-7F18-C9F0-208A-6705618F9929}"/>
                  </a:ext>
                </a:extLst>
              </p:cNvPr>
              <p:cNvCxnSpPr>
                <a:stCxn id="39" idx="2"/>
                <a:endCxn id="55" idx="6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84">
              <a:extLst>
                <a:ext uri="{FF2B5EF4-FFF2-40B4-BE49-F238E27FC236}">
                  <a16:creationId xmlns:a16="http://schemas.microsoft.com/office/drawing/2014/main" id="{43F29245-6D0E-1149-2EBF-83A1736D126C}"/>
                </a:ext>
              </a:extLst>
            </p:cNvPr>
            <p:cNvGrpSpPr/>
            <p:nvPr/>
          </p:nvGrpSpPr>
          <p:grpSpPr>
            <a:xfrm>
              <a:off x="10781286" y="3329011"/>
              <a:ext cx="149902" cy="170822"/>
              <a:chOff x="10781286" y="1932011"/>
              <a:chExt cx="149902" cy="170822"/>
            </a:xfrm>
          </p:grpSpPr>
          <p:sp>
            <p:nvSpPr>
              <p:cNvPr id="37" name="椭圆 85">
                <a:extLst>
                  <a:ext uri="{FF2B5EF4-FFF2-40B4-BE49-F238E27FC236}">
                    <a16:creationId xmlns:a16="http://schemas.microsoft.com/office/drawing/2014/main" id="{F191ECA4-FF37-CCC9-6DE0-05E4EF5817EA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8" name="直接连接符 86">
                <a:extLst>
                  <a:ext uri="{FF2B5EF4-FFF2-40B4-BE49-F238E27FC236}">
                    <a16:creationId xmlns:a16="http://schemas.microsoft.com/office/drawing/2014/main" id="{9381B9D1-2F9C-5C55-38E5-308567225AE4}"/>
                  </a:ext>
                </a:extLst>
              </p:cNvPr>
              <p:cNvCxnSpPr>
                <a:stCxn id="37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87">
              <a:extLst>
                <a:ext uri="{FF2B5EF4-FFF2-40B4-BE49-F238E27FC236}">
                  <a16:creationId xmlns:a16="http://schemas.microsoft.com/office/drawing/2014/main" id="{B5BBFD1C-F5F2-77E3-F4C7-CF88BA8922AF}"/>
                </a:ext>
              </a:extLst>
            </p:cNvPr>
            <p:cNvGrpSpPr/>
            <p:nvPr/>
          </p:nvGrpSpPr>
          <p:grpSpPr>
            <a:xfrm>
              <a:off x="10781286" y="4700611"/>
              <a:ext cx="149902" cy="170822"/>
              <a:chOff x="10781286" y="1932011"/>
              <a:chExt cx="149902" cy="170822"/>
            </a:xfrm>
          </p:grpSpPr>
          <p:sp>
            <p:nvSpPr>
              <p:cNvPr id="35" name="椭圆 88">
                <a:extLst>
                  <a:ext uri="{FF2B5EF4-FFF2-40B4-BE49-F238E27FC236}">
                    <a16:creationId xmlns:a16="http://schemas.microsoft.com/office/drawing/2014/main" id="{4097ED34-BEB8-8210-2BA7-2E3CA72B327D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6" name="直接连接符 89">
                <a:extLst>
                  <a:ext uri="{FF2B5EF4-FFF2-40B4-BE49-F238E27FC236}">
                    <a16:creationId xmlns:a16="http://schemas.microsoft.com/office/drawing/2014/main" id="{BCB29677-FC4B-492C-8DDD-577A7101AE74}"/>
                  </a:ext>
                </a:extLst>
              </p:cNvPr>
              <p:cNvCxnSpPr>
                <a:stCxn id="35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90">
              <a:extLst>
                <a:ext uri="{FF2B5EF4-FFF2-40B4-BE49-F238E27FC236}">
                  <a16:creationId xmlns:a16="http://schemas.microsoft.com/office/drawing/2014/main" id="{149B26A5-5CFE-F317-20B2-17BBF8EE81B8}"/>
                </a:ext>
              </a:extLst>
            </p:cNvPr>
            <p:cNvGrpSpPr/>
            <p:nvPr/>
          </p:nvGrpSpPr>
          <p:grpSpPr>
            <a:xfrm>
              <a:off x="10768586" y="6084911"/>
              <a:ext cx="149902" cy="170822"/>
              <a:chOff x="10781286" y="1932011"/>
              <a:chExt cx="149902" cy="170822"/>
            </a:xfrm>
          </p:grpSpPr>
          <p:sp>
            <p:nvSpPr>
              <p:cNvPr id="33" name="椭圆 91">
                <a:extLst>
                  <a:ext uri="{FF2B5EF4-FFF2-40B4-BE49-F238E27FC236}">
                    <a16:creationId xmlns:a16="http://schemas.microsoft.com/office/drawing/2014/main" id="{D675CC33-C8C0-070B-6974-9B943E46A5AE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4" name="直接连接符 92">
                <a:extLst>
                  <a:ext uri="{FF2B5EF4-FFF2-40B4-BE49-F238E27FC236}">
                    <a16:creationId xmlns:a16="http://schemas.microsoft.com/office/drawing/2014/main" id="{C840A5B0-3857-8153-AB13-C3547AAC06FC}"/>
                  </a:ext>
                </a:extLst>
              </p:cNvPr>
              <p:cNvCxnSpPr>
                <a:stCxn id="33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直接连接符 93">
              <a:extLst>
                <a:ext uri="{FF2B5EF4-FFF2-40B4-BE49-F238E27FC236}">
                  <a16:creationId xmlns:a16="http://schemas.microsoft.com/office/drawing/2014/main" id="{DE76D6F0-4C7D-5D19-56C9-C3E9FF65A501}"/>
                </a:ext>
              </a:extLst>
            </p:cNvPr>
            <p:cNvCxnSpPr>
              <a:stCxn id="16" idx="3"/>
            </p:cNvCxnSpPr>
            <p:nvPr/>
          </p:nvCxnSpPr>
          <p:spPr>
            <a:xfrm flipH="1">
              <a:off x="10132614" y="586402"/>
              <a:ext cx="471285" cy="6858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4">
              <a:extLst>
                <a:ext uri="{FF2B5EF4-FFF2-40B4-BE49-F238E27FC236}">
                  <a16:creationId xmlns:a16="http://schemas.microsoft.com/office/drawing/2014/main" id="{913E3C02-A0E3-9B56-006B-FB92FDCB5064}"/>
                </a:ext>
              </a:extLst>
            </p:cNvPr>
            <p:cNvCxnSpPr/>
            <p:nvPr/>
          </p:nvCxnSpPr>
          <p:spPr>
            <a:xfrm>
              <a:off x="10125145" y="1254908"/>
              <a:ext cx="0" cy="216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95">
              <a:extLst>
                <a:ext uri="{FF2B5EF4-FFF2-40B4-BE49-F238E27FC236}">
                  <a16:creationId xmlns:a16="http://schemas.microsoft.com/office/drawing/2014/main" id="{97A7736B-C777-43C8-7FB1-85D51ED14440}"/>
                </a:ext>
              </a:extLst>
            </p:cNvPr>
            <p:cNvCxnSpPr/>
            <p:nvPr/>
          </p:nvCxnSpPr>
          <p:spPr>
            <a:xfrm>
              <a:off x="10125145" y="3374781"/>
              <a:ext cx="470703" cy="4739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96">
              <a:extLst>
                <a:ext uri="{FF2B5EF4-FFF2-40B4-BE49-F238E27FC236}">
                  <a16:creationId xmlns:a16="http://schemas.microsoft.com/office/drawing/2014/main" id="{D68A5993-5763-498D-9AC5-CC7256C26F6F}"/>
                </a:ext>
              </a:extLst>
            </p:cNvPr>
            <p:cNvCxnSpPr>
              <a:stCxn id="16" idx="3"/>
            </p:cNvCxnSpPr>
            <p:nvPr/>
          </p:nvCxnSpPr>
          <p:spPr>
            <a:xfrm flipH="1">
              <a:off x="10005370" y="586402"/>
              <a:ext cx="598529" cy="12747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97">
              <a:extLst>
                <a:ext uri="{FF2B5EF4-FFF2-40B4-BE49-F238E27FC236}">
                  <a16:creationId xmlns:a16="http://schemas.microsoft.com/office/drawing/2014/main" id="{ACF88FAD-569A-CA5D-2DD2-FFC0F0197E5C}"/>
                </a:ext>
              </a:extLst>
            </p:cNvPr>
            <p:cNvCxnSpPr/>
            <p:nvPr/>
          </p:nvCxnSpPr>
          <p:spPr>
            <a:xfrm>
              <a:off x="10008615" y="1845961"/>
              <a:ext cx="0" cy="28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8">
              <a:extLst>
                <a:ext uri="{FF2B5EF4-FFF2-40B4-BE49-F238E27FC236}">
                  <a16:creationId xmlns:a16="http://schemas.microsoft.com/office/drawing/2014/main" id="{6803A61B-C692-F5D2-27FE-5E07EEE79558}"/>
                </a:ext>
              </a:extLst>
            </p:cNvPr>
            <p:cNvCxnSpPr>
              <a:endCxn id="63" idx="2"/>
            </p:cNvCxnSpPr>
            <p:nvPr/>
          </p:nvCxnSpPr>
          <p:spPr>
            <a:xfrm>
              <a:off x="10023545" y="4708281"/>
              <a:ext cx="515972" cy="54979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99">
              <a:extLst>
                <a:ext uri="{FF2B5EF4-FFF2-40B4-BE49-F238E27FC236}">
                  <a16:creationId xmlns:a16="http://schemas.microsoft.com/office/drawing/2014/main" id="{DF3B74EE-97A3-19A2-6784-1A0C032E1F2F}"/>
                </a:ext>
              </a:extLst>
            </p:cNvPr>
            <p:cNvGrpSpPr/>
            <p:nvPr/>
          </p:nvGrpSpPr>
          <p:grpSpPr>
            <a:xfrm>
              <a:off x="8313374" y="414543"/>
              <a:ext cx="1017835" cy="5787190"/>
              <a:chOff x="8399637" y="414543"/>
              <a:chExt cx="1017835" cy="5787190"/>
            </a:xfrm>
          </p:grpSpPr>
          <p:cxnSp>
            <p:nvCxnSpPr>
              <p:cNvPr id="31" name="直接箭头连接符 100">
                <a:extLst>
                  <a:ext uri="{FF2B5EF4-FFF2-40B4-BE49-F238E27FC236}">
                    <a16:creationId xmlns:a16="http://schemas.microsoft.com/office/drawing/2014/main" id="{451CCA68-FF93-996E-7155-83C8E14C5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8000" y="414543"/>
                <a:ext cx="19472" cy="578719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101">
                <a:extLst>
                  <a:ext uri="{FF2B5EF4-FFF2-40B4-BE49-F238E27FC236}">
                    <a16:creationId xmlns:a16="http://schemas.microsoft.com/office/drawing/2014/main" id="{A7666AED-E077-D5CF-DC47-5A9CE7E661B4}"/>
                  </a:ext>
                </a:extLst>
              </p:cNvPr>
              <p:cNvSpPr txBox="1"/>
              <p:nvPr/>
            </p:nvSpPr>
            <p:spPr>
              <a:xfrm>
                <a:off x="8399637" y="2883253"/>
                <a:ext cx="836945" cy="582879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~330m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28" name="文本框 102">
              <a:extLst>
                <a:ext uri="{FF2B5EF4-FFF2-40B4-BE49-F238E27FC236}">
                  <a16:creationId xmlns:a16="http://schemas.microsoft.com/office/drawing/2014/main" id="{8EEE575B-E4EF-2620-CF80-5B434C3C2C33}"/>
                </a:ext>
              </a:extLst>
            </p:cNvPr>
            <p:cNvSpPr txBox="1"/>
            <p:nvPr/>
          </p:nvSpPr>
          <p:spPr>
            <a:xfrm>
              <a:off x="9575423" y="648696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cs typeface="+mn-ea"/>
                  <a:sym typeface="+mn-lt"/>
                </a:rPr>
                <a:t>120m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文本框 103">
              <a:extLst>
                <a:ext uri="{FF2B5EF4-FFF2-40B4-BE49-F238E27FC236}">
                  <a16:creationId xmlns:a16="http://schemas.microsoft.com/office/drawing/2014/main" id="{0D6D9766-3251-1A95-EF61-DC890E7918C1}"/>
                </a:ext>
              </a:extLst>
            </p:cNvPr>
            <p:cNvSpPr txBox="1"/>
            <p:nvPr/>
          </p:nvSpPr>
          <p:spPr>
            <a:xfrm>
              <a:off x="9460608" y="1077031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cs typeface="+mn-ea"/>
                  <a:sym typeface="+mn-lt"/>
                </a:rPr>
                <a:t>228m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文本框 104">
              <a:extLst>
                <a:ext uri="{FF2B5EF4-FFF2-40B4-BE49-F238E27FC236}">
                  <a16:creationId xmlns:a16="http://schemas.microsoft.com/office/drawing/2014/main" id="{5D5283D6-705D-D0F0-C2CF-4BDBCECC4E44}"/>
                </a:ext>
              </a:extLst>
            </p:cNvPr>
            <p:cNvSpPr txBox="1"/>
            <p:nvPr/>
          </p:nvSpPr>
          <p:spPr>
            <a:xfrm>
              <a:off x="9331209" y="1613281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cs typeface="+mn-ea"/>
                  <a:sym typeface="+mn-lt"/>
                </a:rPr>
                <a:t>340m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68" name="图片 68">
            <a:extLst>
              <a:ext uri="{FF2B5EF4-FFF2-40B4-BE49-F238E27FC236}">
                <a16:creationId xmlns:a16="http://schemas.microsoft.com/office/drawing/2014/main" id="{2E92A76F-43E2-E8E1-BE9E-E11A4C043F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250" y="1424539"/>
            <a:ext cx="3743028" cy="50061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7F67E09-0B45-975E-B38E-14CEA343BB96}"/>
              </a:ext>
            </a:extLst>
          </p:cNvPr>
          <p:cNvSpPr txBox="1"/>
          <p:nvPr/>
        </p:nvSpPr>
        <p:spPr>
          <a:xfrm>
            <a:off x="10237035" y="6054863"/>
            <a:ext cx="1449243" cy="369332"/>
          </a:xfrm>
          <a:prstGeom prst="rect">
            <a:avLst/>
          </a:prstGeom>
          <a:solidFill>
            <a:srgbClr val="7F7F7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1"/>
                </a:solidFill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414185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747EF8-7164-E389-BFE3-01BAA43F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A5539B1F-3F51-5C0A-5A56-3EC660387FA8}"/>
              </a:ext>
            </a:extLst>
          </p:cNvPr>
          <p:cNvSpPr txBox="1"/>
          <p:nvPr/>
        </p:nvSpPr>
        <p:spPr>
          <a:xfrm>
            <a:off x="2144754" y="111884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Size of signal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B19D3CF3-8328-0E49-8244-A0F3AC94F190}"/>
              </a:ext>
            </a:extLst>
          </p:cNvPr>
          <p:cNvSpPr txBox="1"/>
          <p:nvPr/>
        </p:nvSpPr>
        <p:spPr>
          <a:xfrm>
            <a:off x="6832390" y="111561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Arrival time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5" name="直接箭头连接符 7">
            <a:extLst>
              <a:ext uri="{FF2B5EF4-FFF2-40B4-BE49-F238E27FC236}">
                <a16:creationId xmlns:a16="http://schemas.microsoft.com/office/drawing/2014/main" id="{DF4163C7-E2E1-23C7-46BD-1B312785F064}"/>
              </a:ext>
            </a:extLst>
          </p:cNvPr>
          <p:cNvCxnSpPr>
            <a:cxnSpLocks/>
          </p:cNvCxnSpPr>
          <p:nvPr/>
        </p:nvCxnSpPr>
        <p:spPr>
          <a:xfrm>
            <a:off x="9199123" y="1586121"/>
            <a:ext cx="55588" cy="469375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图片 6">
            <a:extLst>
              <a:ext uri="{FF2B5EF4-FFF2-40B4-BE49-F238E27FC236}">
                <a16:creationId xmlns:a16="http://schemas.microsoft.com/office/drawing/2014/main" id="{F9F51789-8708-A6E0-1046-CFBAB047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710" y="1689093"/>
            <a:ext cx="3556106" cy="4274584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A13EAE0-690B-DCAB-E8B8-EE6A7BAD4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96" y="1586121"/>
            <a:ext cx="2801795" cy="4331466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63921960-2000-CC14-8141-B3BE427D6670}"/>
              </a:ext>
            </a:extLst>
          </p:cNvPr>
          <p:cNvSpPr txBox="1"/>
          <p:nvPr/>
        </p:nvSpPr>
        <p:spPr>
          <a:xfrm>
            <a:off x="1576892" y="5980087"/>
            <a:ext cx="7122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Around 10 </a:t>
            </a:r>
            <a:r>
              <a:rPr lang="en-US" altLang="zh-CN" dirty="0"/>
              <a:t>muon-like events (&gt;=4 hits) per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analyses are on-going (e.g., reconstructing the muon direction)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B4DDDB7-8B68-02B3-5CB7-F8D8DFFF1445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Prototype String @ Lake Baikal</a:t>
            </a:r>
          </a:p>
        </p:txBody>
      </p:sp>
    </p:spTree>
    <p:extLst>
      <p:ext uri="{BB962C8B-B14F-4D97-AF65-F5344CB8AC3E}">
        <p14:creationId xmlns:p14="http://schemas.microsoft.com/office/powerpoint/2010/main" val="1178675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747EF8-7164-E389-BFE3-01BAA43F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63921960-2000-CC14-8141-B3BE427D6670}"/>
              </a:ext>
            </a:extLst>
          </p:cNvPr>
          <p:cNvSpPr txBox="1"/>
          <p:nvPr/>
        </p:nvSpPr>
        <p:spPr>
          <a:xfrm>
            <a:off x="454149" y="1465961"/>
            <a:ext cx="2997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going to deploy the other two strings (24 OMs) in Lake Baikal in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2025 completed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2026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B4DDDB7-8B68-02B3-5CB7-F8D8DFFF1445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Prototype String @ Lake Baikal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F68895B-CACC-C3DC-12BB-1D5586BCE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680" y="309968"/>
            <a:ext cx="2969025" cy="60463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F3B8948-C64C-1B0F-FCA0-52CC90E1D7F7}"/>
              </a:ext>
            </a:extLst>
          </p:cNvPr>
          <p:cNvGrpSpPr/>
          <p:nvPr/>
        </p:nvGrpSpPr>
        <p:grpSpPr>
          <a:xfrm>
            <a:off x="3707393" y="1465961"/>
            <a:ext cx="4166701" cy="4850580"/>
            <a:chOff x="838200" y="1870895"/>
            <a:chExt cx="4166701" cy="48505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031984-20DC-7D01-1440-D8CCBCFA2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70895"/>
              <a:ext cx="4166701" cy="485058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78F21B-A1EA-0AF7-7077-E68402CEE32F}"/>
                </a:ext>
              </a:extLst>
            </p:cNvPr>
            <p:cNvSpPr/>
            <p:nvPr/>
          </p:nvSpPr>
          <p:spPr>
            <a:xfrm>
              <a:off x="3207498" y="6160194"/>
              <a:ext cx="156768" cy="156768"/>
            </a:xfrm>
            <a:prstGeom prst="ellipse">
              <a:avLst/>
            </a:prstGeom>
            <a:solidFill>
              <a:srgbClr val="55B144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cxnSp>
        <p:nvCxnSpPr>
          <p:cNvPr id="21" name="直接箭头连接符 100">
            <a:extLst>
              <a:ext uri="{FF2B5EF4-FFF2-40B4-BE49-F238E27FC236}">
                <a16:creationId xmlns:a16="http://schemas.microsoft.com/office/drawing/2014/main" id="{A0AD47E9-C09F-C04D-9F05-F3D5A8F7AA55}"/>
              </a:ext>
            </a:extLst>
          </p:cNvPr>
          <p:cNvCxnSpPr>
            <a:cxnSpLocks/>
          </p:cNvCxnSpPr>
          <p:nvPr/>
        </p:nvCxnSpPr>
        <p:spPr>
          <a:xfrm>
            <a:off x="8270457" y="309968"/>
            <a:ext cx="0" cy="6046382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01">
            <a:extLst>
              <a:ext uri="{FF2B5EF4-FFF2-40B4-BE49-F238E27FC236}">
                <a16:creationId xmlns:a16="http://schemas.microsoft.com/office/drawing/2014/main" id="{CA07EB4F-0DBE-7CC0-F886-1563258699EC}"/>
              </a:ext>
            </a:extLst>
          </p:cNvPr>
          <p:cNvSpPr txBox="1"/>
          <p:nvPr/>
        </p:nvSpPr>
        <p:spPr>
          <a:xfrm>
            <a:off x="8379528" y="1835293"/>
            <a:ext cx="898003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~690m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9773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E3059E3-DA22-43A3-BAF9-71D3B2815544}"/>
              </a:ext>
            </a:extLst>
          </p:cNvPr>
          <p:cNvSpPr/>
          <p:nvPr/>
        </p:nvSpPr>
        <p:spPr>
          <a:xfrm>
            <a:off x="6632154" y="0"/>
            <a:ext cx="5591221" cy="6920753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50CB7-6BA5-3D40-9565-A95B2C615E51}"/>
              </a:ext>
            </a:extLst>
          </p:cNvPr>
          <p:cNvSpPr txBox="1"/>
          <p:nvPr/>
        </p:nvSpPr>
        <p:spPr>
          <a:xfrm>
            <a:off x="340962" y="309967"/>
            <a:ext cx="1114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Pathfinder Experiment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BAD42C33-4C88-4C90-8465-86DC8212AF30}"/>
              </a:ext>
            </a:extLst>
          </p:cNvPr>
          <p:cNvSpPr txBox="1"/>
          <p:nvPr/>
        </p:nvSpPr>
        <p:spPr>
          <a:xfrm>
            <a:off x="6971369" y="545610"/>
            <a:ext cx="3369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cs typeface="+mn-ea"/>
                <a:sym typeface="+mn-lt"/>
              </a:rPr>
              <a:t>Pathfinder Experiment Apparatus</a:t>
            </a:r>
          </a:p>
        </p:txBody>
      </p:sp>
      <p:cxnSp>
        <p:nvCxnSpPr>
          <p:cNvPr id="13" name="Straight Connector 29">
            <a:extLst>
              <a:ext uri="{FF2B5EF4-FFF2-40B4-BE49-F238E27FC236}">
                <a16:creationId xmlns:a16="http://schemas.microsoft.com/office/drawing/2014/main" id="{7663DEF6-D827-48AD-9B19-11F4D87558CA}"/>
              </a:ext>
            </a:extLst>
          </p:cNvPr>
          <p:cNvCxnSpPr>
            <a:cxnSpLocks/>
          </p:cNvCxnSpPr>
          <p:nvPr/>
        </p:nvCxnSpPr>
        <p:spPr>
          <a:xfrm>
            <a:off x="6929164" y="637943"/>
            <a:ext cx="0" cy="153889"/>
          </a:xfrm>
          <a:prstGeom prst="line">
            <a:avLst/>
          </a:prstGeom>
          <a:ln w="38100" cap="rnd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64CFD079-1712-44F2-87DD-F2F334B01363}"/>
              </a:ext>
            </a:extLst>
          </p:cNvPr>
          <p:cNvSpPr txBox="1"/>
          <p:nvPr/>
        </p:nvSpPr>
        <p:spPr>
          <a:xfrm>
            <a:off x="6705409" y="4559363"/>
            <a:ext cx="452945" cy="1993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cs typeface="+mn-ea"/>
                <a:sym typeface="+mn-lt"/>
              </a:rPr>
              <a:t>  1800 m (12.8 hours)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2" name="矩形 15">
            <a:extLst>
              <a:ext uri="{FF2B5EF4-FFF2-40B4-BE49-F238E27FC236}">
                <a16:creationId xmlns:a16="http://schemas.microsoft.com/office/drawing/2014/main" id="{DC139957-9A6C-42DD-A6CB-21501CA29314}"/>
              </a:ext>
            </a:extLst>
          </p:cNvPr>
          <p:cNvSpPr/>
          <p:nvPr/>
        </p:nvSpPr>
        <p:spPr>
          <a:xfrm>
            <a:off x="340961" y="1575246"/>
            <a:ext cx="5704015" cy="301980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0C3D7F"/>
                </a:solidFill>
                <a:cs typeface="+mn-ea"/>
                <a:sym typeface="+mn-lt"/>
              </a:rPr>
              <a:t>Experimental Site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The water of Xisha Islands in South China Sea</a:t>
            </a:r>
          </a:p>
          <a:p>
            <a:pPr>
              <a:lnSpc>
                <a:spcPct val="120000"/>
              </a:lnSpc>
            </a:pPr>
            <a:endParaRPr lang="en-US" altLang="zh-CN" sz="1400" dirty="0"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C3D7F"/>
                </a:solidFill>
                <a:cs typeface="+mn-ea"/>
                <a:sym typeface="+mn-lt"/>
              </a:rPr>
              <a:t>Experimental</a:t>
            </a:r>
            <a:r>
              <a:rPr lang="zh-CN" altLang="en-US" sz="1600" b="1" dirty="0">
                <a:solidFill>
                  <a:srgbClr val="0C3D7F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0C3D7F"/>
                </a:solidFill>
                <a:cs typeface="+mn-ea"/>
                <a:sym typeface="+mn-lt"/>
              </a:rPr>
              <a:t>Objectives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Test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of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long-distance LED calibration system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endParaRPr lang="en-US" altLang="zh-CN" sz="1600" dirty="0">
              <a:cs typeface="+mn-ea"/>
              <a:sym typeface="+mn-lt"/>
            </a:endParaRPr>
          </a:p>
          <a:p>
            <a:pPr marL="742950" lvl="1" indent="-285750">
              <a:lnSpc>
                <a:spcPct val="120000"/>
              </a:lnSpc>
              <a:buClr>
                <a:srgbClr val="778495"/>
              </a:buClr>
              <a:buSzPct val="70000"/>
              <a:buFont typeface="System Font Regular"/>
              <a:buChar char="✔️"/>
            </a:pPr>
            <a:r>
              <a:rPr lang="en-US" altLang="zh-CN" sz="1600" dirty="0">
                <a:cs typeface="+mn-ea"/>
                <a:sym typeface="+mn-lt"/>
              </a:rPr>
              <a:t>Time resolution 0.4 ns for bright pulses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Pressure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resistance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test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of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23-inch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glass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sphere</a:t>
            </a: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In-situ measurement of gamma ray background</a:t>
            </a:r>
          </a:p>
          <a:p>
            <a:pPr marL="742950" lvl="1" indent="-285750">
              <a:lnSpc>
                <a:spcPct val="120000"/>
              </a:lnSpc>
              <a:buClr>
                <a:srgbClr val="778495"/>
              </a:buClr>
              <a:buSzPct val="70000"/>
              <a:buFont typeface="System Font Regular"/>
              <a:buChar char="✔️"/>
            </a:pPr>
            <a:r>
              <a:rPr lang="en-US" sz="1600" dirty="0">
                <a:solidFill>
                  <a:schemeClr val="tx1"/>
                </a:solidFill>
                <a:effectLst/>
                <a:latin typeface="TeXGyreTermesX"/>
              </a:rPr>
              <a:t>The radioactivity for </a:t>
            </a:r>
            <a:r>
              <a:rPr lang="en-US" sz="1600" baseline="30000" dirty="0">
                <a:solidFill>
                  <a:schemeClr val="tx1"/>
                </a:solidFill>
                <a:effectLst/>
                <a:latin typeface="TeXGyreTermesX"/>
              </a:rPr>
              <a:t>40</a:t>
            </a:r>
            <a:r>
              <a:rPr lang="en-US" sz="1600" dirty="0">
                <a:solidFill>
                  <a:schemeClr val="tx1"/>
                </a:solidFill>
                <a:effectLst/>
                <a:latin typeface="TeXGyreTermesX"/>
              </a:rPr>
              <a:t>K and </a:t>
            </a:r>
            <a:r>
              <a:rPr lang="en-US" sz="1600" baseline="30000" dirty="0">
                <a:solidFill>
                  <a:schemeClr val="tx1"/>
                </a:solidFill>
                <a:effectLst/>
                <a:latin typeface="TeXGyreTermesX"/>
              </a:rPr>
              <a:t>212</a:t>
            </a:r>
            <a:r>
              <a:rPr lang="en-US" sz="1600" dirty="0">
                <a:solidFill>
                  <a:schemeClr val="tx1"/>
                </a:solidFill>
                <a:effectLst/>
                <a:latin typeface="TeXGyreTermesX"/>
              </a:rPr>
              <a:t>Pb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Clr>
                <a:srgbClr val="778495"/>
              </a:buClr>
              <a:buSzPct val="70000"/>
              <a:buFont typeface="System Font Regular"/>
              <a:buChar char="✔️"/>
            </a:pP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0688D0-5D8C-B23C-E480-72AD0F1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28" name="图片 13">
            <a:extLst>
              <a:ext uri="{FF2B5EF4-FFF2-40B4-BE49-F238E27FC236}">
                <a16:creationId xmlns:a16="http://schemas.microsoft.com/office/drawing/2014/main" id="{3E1F39A0-8CBF-F734-2CCB-81353B965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41" y="1098882"/>
            <a:ext cx="3027600" cy="2060201"/>
          </a:xfrm>
          <a:prstGeom prst="rect">
            <a:avLst/>
          </a:prstGeom>
        </p:spPr>
      </p:pic>
      <p:pic>
        <p:nvPicPr>
          <p:cNvPr id="29" name="图片 16">
            <a:extLst>
              <a:ext uri="{FF2B5EF4-FFF2-40B4-BE49-F238E27FC236}">
                <a16:creationId xmlns:a16="http://schemas.microsoft.com/office/drawing/2014/main" id="{983C2DD2-FD7C-01C6-32BA-16D92405F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1" y="1098881"/>
            <a:ext cx="1545151" cy="2060201"/>
          </a:xfrm>
          <a:prstGeom prst="rect">
            <a:avLst/>
          </a:prstGeom>
        </p:spPr>
      </p:pic>
      <p:pic>
        <p:nvPicPr>
          <p:cNvPr id="32" name="图片 10">
            <a:extLst>
              <a:ext uri="{FF2B5EF4-FFF2-40B4-BE49-F238E27FC236}">
                <a16:creationId xmlns:a16="http://schemas.microsoft.com/office/drawing/2014/main" id="{1C05A4C4-C860-74B6-547D-F3CA92EFD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26" b="-1"/>
          <a:stretch/>
        </p:blipFill>
        <p:spPr>
          <a:xfrm>
            <a:off x="7525165" y="3197351"/>
            <a:ext cx="2700747" cy="3241417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D10824-58DE-6ECA-B18B-113E55E5B594}"/>
              </a:ext>
            </a:extLst>
          </p:cNvPr>
          <p:cNvCxnSpPr>
            <a:cxnSpLocks/>
          </p:cNvCxnSpPr>
          <p:nvPr/>
        </p:nvCxnSpPr>
        <p:spPr>
          <a:xfrm>
            <a:off x="7104241" y="3197351"/>
            <a:ext cx="0" cy="3241417"/>
          </a:xfrm>
          <a:prstGeom prst="straightConnector1">
            <a:avLst/>
          </a:prstGeom>
          <a:ln w="19050">
            <a:solidFill>
              <a:srgbClr val="1B487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0358689-2F4D-782F-18C9-DC010383B0DB}"/>
              </a:ext>
            </a:extLst>
          </p:cNvPr>
          <p:cNvCxnSpPr>
            <a:cxnSpLocks/>
          </p:cNvCxnSpPr>
          <p:nvPr/>
        </p:nvCxnSpPr>
        <p:spPr>
          <a:xfrm>
            <a:off x="10519347" y="3858768"/>
            <a:ext cx="0" cy="538707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1A8D218-4E4D-3B08-2EFF-1A1DF4364384}"/>
              </a:ext>
            </a:extLst>
          </p:cNvPr>
          <p:cNvCxnSpPr>
            <a:cxnSpLocks/>
          </p:cNvCxnSpPr>
          <p:nvPr/>
        </p:nvCxnSpPr>
        <p:spPr>
          <a:xfrm>
            <a:off x="10519347" y="4397475"/>
            <a:ext cx="0" cy="482373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F246E60-5FC8-4B0B-0D0C-20EC577EDDB3}"/>
              </a:ext>
            </a:extLst>
          </p:cNvPr>
          <p:cNvCxnSpPr>
            <a:cxnSpLocks/>
          </p:cNvCxnSpPr>
          <p:nvPr/>
        </p:nvCxnSpPr>
        <p:spPr>
          <a:xfrm>
            <a:off x="10519347" y="4879848"/>
            <a:ext cx="0" cy="457200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0E6B7C-D8D4-8FC8-0C3C-B398C30AFC87}"/>
              </a:ext>
            </a:extLst>
          </p:cNvPr>
          <p:cNvCxnSpPr>
            <a:cxnSpLocks/>
          </p:cNvCxnSpPr>
          <p:nvPr/>
        </p:nvCxnSpPr>
        <p:spPr>
          <a:xfrm>
            <a:off x="10519347" y="5337048"/>
            <a:ext cx="0" cy="518160"/>
          </a:xfrm>
          <a:prstGeom prst="straightConnector1">
            <a:avLst/>
          </a:prstGeom>
          <a:ln w="19050">
            <a:solidFill>
              <a:srgbClr val="1362A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19">
            <a:extLst>
              <a:ext uri="{FF2B5EF4-FFF2-40B4-BE49-F238E27FC236}">
                <a16:creationId xmlns:a16="http://schemas.microsoft.com/office/drawing/2014/main" id="{E691C621-2C87-6357-AE25-896C3C056899}"/>
              </a:ext>
            </a:extLst>
          </p:cNvPr>
          <p:cNvSpPr txBox="1"/>
          <p:nvPr/>
        </p:nvSpPr>
        <p:spPr>
          <a:xfrm>
            <a:off x="10718999" y="4901312"/>
            <a:ext cx="84830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cs typeface="+mn-ea"/>
                <a:sym typeface="+mn-lt"/>
              </a:rPr>
              <a:t>  1,800m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1" name="文本框 19">
            <a:extLst>
              <a:ext uri="{FF2B5EF4-FFF2-40B4-BE49-F238E27FC236}">
                <a16:creationId xmlns:a16="http://schemas.microsoft.com/office/drawing/2014/main" id="{0FB97F9A-8F06-C085-3F6C-EF15DD8E40BF}"/>
              </a:ext>
            </a:extLst>
          </p:cNvPr>
          <p:cNvSpPr txBox="1"/>
          <p:nvPr/>
        </p:nvSpPr>
        <p:spPr>
          <a:xfrm>
            <a:off x="10718999" y="5416423"/>
            <a:ext cx="84830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cs typeface="+mn-ea"/>
                <a:sym typeface="+mn-lt"/>
              </a:rPr>
              <a:t>  1,800m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2" name="文本框 19">
            <a:extLst>
              <a:ext uri="{FF2B5EF4-FFF2-40B4-BE49-F238E27FC236}">
                <a16:creationId xmlns:a16="http://schemas.microsoft.com/office/drawing/2014/main" id="{EEF79B8A-814C-7BB9-037D-6191CC1B1208}"/>
              </a:ext>
            </a:extLst>
          </p:cNvPr>
          <p:cNvSpPr txBox="1"/>
          <p:nvPr/>
        </p:nvSpPr>
        <p:spPr>
          <a:xfrm>
            <a:off x="10718999" y="3969072"/>
            <a:ext cx="84830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cs typeface="+mn-ea"/>
                <a:sym typeface="+mn-lt"/>
              </a:rPr>
              <a:t>  1,800m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3" name="文本框 19">
            <a:extLst>
              <a:ext uri="{FF2B5EF4-FFF2-40B4-BE49-F238E27FC236}">
                <a16:creationId xmlns:a16="http://schemas.microsoft.com/office/drawing/2014/main" id="{0A0C334E-5DC7-34E2-3DCE-FB2179CA7DDC}"/>
              </a:ext>
            </a:extLst>
          </p:cNvPr>
          <p:cNvSpPr txBox="1"/>
          <p:nvPr/>
        </p:nvSpPr>
        <p:spPr>
          <a:xfrm>
            <a:off x="10718999" y="4464135"/>
            <a:ext cx="652743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cs typeface="+mn-ea"/>
                <a:sym typeface="+mn-lt"/>
              </a:rPr>
              <a:t>  20 m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706FB78-FCAF-DC55-818E-07C84F814C28}"/>
              </a:ext>
            </a:extLst>
          </p:cNvPr>
          <p:cNvSpPr/>
          <p:nvPr/>
        </p:nvSpPr>
        <p:spPr>
          <a:xfrm>
            <a:off x="7767589" y="3173080"/>
            <a:ext cx="305013" cy="574592"/>
          </a:xfrm>
          <a:prstGeom prst="rect">
            <a:avLst/>
          </a:prstGeom>
          <a:solidFill>
            <a:srgbClr val="F1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6A78E-9C83-0590-235F-DFE990718610}"/>
              </a:ext>
            </a:extLst>
          </p:cNvPr>
          <p:cNvSpPr/>
          <p:nvPr/>
        </p:nvSpPr>
        <p:spPr>
          <a:xfrm>
            <a:off x="10341266" y="3867834"/>
            <a:ext cx="1344397" cy="2067656"/>
          </a:xfrm>
          <a:prstGeom prst="rect">
            <a:avLst/>
          </a:prstGeom>
          <a:solidFill>
            <a:srgbClr val="F1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7B788CF-B22B-8505-CD87-3B2D3DA24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9" y="4273517"/>
            <a:ext cx="5159729" cy="2205760"/>
          </a:xfrm>
          <a:prstGeom prst="rect">
            <a:avLst/>
          </a:prstGeom>
        </p:spPr>
      </p:pic>
      <p:pic>
        <p:nvPicPr>
          <p:cNvPr id="75" name="图片 4">
            <a:extLst>
              <a:ext uri="{FF2B5EF4-FFF2-40B4-BE49-F238E27FC236}">
                <a16:creationId xmlns:a16="http://schemas.microsoft.com/office/drawing/2014/main" id="{01F382D1-CCD3-E93B-B2DF-26DE0EF3AE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9275" r="19892"/>
          <a:stretch/>
        </p:blipFill>
        <p:spPr>
          <a:xfrm>
            <a:off x="10203924" y="4528403"/>
            <a:ext cx="1829998" cy="1488053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F8FB803-D513-1ABE-4630-13DCCE066B8D}"/>
              </a:ext>
            </a:extLst>
          </p:cNvPr>
          <p:cNvCxnSpPr>
            <a:cxnSpLocks/>
          </p:cNvCxnSpPr>
          <p:nvPr/>
        </p:nvCxnSpPr>
        <p:spPr>
          <a:xfrm>
            <a:off x="9815332" y="5348623"/>
            <a:ext cx="388592" cy="0"/>
          </a:xfrm>
          <a:prstGeom prst="straightConnector1">
            <a:avLst/>
          </a:prstGeom>
          <a:ln w="28575">
            <a:solidFill>
              <a:srgbClr val="1B4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E1DB6B-692A-0322-889B-0AD60D1D5C89}"/>
              </a:ext>
            </a:extLst>
          </p:cNvPr>
          <p:cNvCxnSpPr>
            <a:cxnSpLocks/>
          </p:cNvCxnSpPr>
          <p:nvPr/>
        </p:nvCxnSpPr>
        <p:spPr>
          <a:xfrm flipH="1">
            <a:off x="7444139" y="3867834"/>
            <a:ext cx="236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8EFFF68-BB44-F560-0879-38842EE649BB}"/>
              </a:ext>
            </a:extLst>
          </p:cNvPr>
          <p:cNvSpPr/>
          <p:nvPr/>
        </p:nvSpPr>
        <p:spPr>
          <a:xfrm>
            <a:off x="7418802" y="3807204"/>
            <a:ext cx="139109" cy="103127"/>
          </a:xfrm>
          <a:prstGeom prst="rect">
            <a:avLst/>
          </a:prstGeom>
          <a:solidFill>
            <a:srgbClr val="C00000"/>
          </a:solidFill>
          <a:ln>
            <a:solidFill>
              <a:srgbClr val="3B75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文本框 19">
            <a:extLst>
              <a:ext uri="{FF2B5EF4-FFF2-40B4-BE49-F238E27FC236}">
                <a16:creationId xmlns:a16="http://schemas.microsoft.com/office/drawing/2014/main" id="{50D64FF4-F56D-71A4-2524-D75525F099BB}"/>
              </a:ext>
            </a:extLst>
          </p:cNvPr>
          <p:cNvSpPr txBox="1"/>
          <p:nvPr/>
        </p:nvSpPr>
        <p:spPr>
          <a:xfrm>
            <a:off x="7005670" y="4665506"/>
            <a:ext cx="452945" cy="187968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cs typeface="+mn-ea"/>
                <a:sym typeface="+mn-lt"/>
              </a:rPr>
              <a:t>  1100 m (5.5 hours)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2FEC1-4DF0-5AF6-A2B0-62CBDB1A5797}"/>
              </a:ext>
            </a:extLst>
          </p:cNvPr>
          <p:cNvSpPr txBox="1"/>
          <p:nvPr/>
        </p:nvSpPr>
        <p:spPr>
          <a:xfrm>
            <a:off x="10718999" y="278975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2023.2</a:t>
            </a:r>
            <a:endParaRPr lang="en-CN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0B0FB4-C7FE-6E45-5C7A-59997EE59CDB}"/>
              </a:ext>
            </a:extLst>
          </p:cNvPr>
          <p:cNvCxnSpPr>
            <a:cxnSpLocks/>
          </p:cNvCxnSpPr>
          <p:nvPr/>
        </p:nvCxnSpPr>
        <p:spPr>
          <a:xfrm>
            <a:off x="7616903" y="4356313"/>
            <a:ext cx="0" cy="576000"/>
          </a:xfrm>
          <a:prstGeom prst="straightConnector1">
            <a:avLst/>
          </a:prstGeom>
          <a:ln w="19050">
            <a:solidFill>
              <a:srgbClr val="1B487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9">
            <a:extLst>
              <a:ext uri="{FF2B5EF4-FFF2-40B4-BE49-F238E27FC236}">
                <a16:creationId xmlns:a16="http://schemas.microsoft.com/office/drawing/2014/main" id="{F89E98AC-6998-1254-40E4-204C67BD6470}"/>
              </a:ext>
            </a:extLst>
          </p:cNvPr>
          <p:cNvSpPr txBox="1"/>
          <p:nvPr/>
        </p:nvSpPr>
        <p:spPr>
          <a:xfrm>
            <a:off x="7117951" y="3999250"/>
            <a:ext cx="628698" cy="360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cs typeface="+mn-ea"/>
                <a:sym typeface="+mn-lt"/>
              </a:rPr>
              <a:t>20 m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04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81033-30AA-D65E-62D3-8707C7FCCB84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HUNT @ South China Sea</a:t>
            </a: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D85E09A9-1B62-69B0-F947-79396BDE5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3" y="3111983"/>
            <a:ext cx="4462623" cy="3490827"/>
          </a:xfrm>
          <a:prstGeom prst="rect">
            <a:avLst/>
          </a:prstGeom>
        </p:spPr>
      </p:pic>
      <p:cxnSp>
        <p:nvCxnSpPr>
          <p:cNvPr id="4" name="连接符: 曲线 5">
            <a:extLst>
              <a:ext uri="{FF2B5EF4-FFF2-40B4-BE49-F238E27FC236}">
                <a16:creationId xmlns:a16="http://schemas.microsoft.com/office/drawing/2014/main" id="{B53914BA-28F0-4DEF-4E19-E2F51D16B8A0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3180635" y="5849988"/>
            <a:ext cx="3189467" cy="474552"/>
          </a:xfrm>
          <a:prstGeom prst="curvedConnector4">
            <a:avLst>
              <a:gd name="adj1" fmla="val 45863"/>
              <a:gd name="adj2" fmla="val 148172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五边形 6">
            <a:extLst>
              <a:ext uri="{FF2B5EF4-FFF2-40B4-BE49-F238E27FC236}">
                <a16:creationId xmlns:a16="http://schemas.microsoft.com/office/drawing/2014/main" id="{5A983CBB-84FC-3113-B46E-C019C539D8AB}"/>
              </a:ext>
            </a:extLst>
          </p:cNvPr>
          <p:cNvSpPr/>
          <p:nvPr/>
        </p:nvSpPr>
        <p:spPr>
          <a:xfrm>
            <a:off x="6106229" y="5375434"/>
            <a:ext cx="1381652" cy="949108"/>
          </a:xfrm>
          <a:prstGeom prst="pen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Junction</a:t>
            </a:r>
            <a:r>
              <a:rPr lang="zh-CN" altLang="en-US" sz="1400" dirty="0">
                <a:cs typeface="+mn-ea"/>
                <a:sym typeface="+mn-lt"/>
              </a:rPr>
              <a:t> </a:t>
            </a:r>
            <a:r>
              <a:rPr lang="en-US" altLang="zh-CN" sz="1400" dirty="0">
                <a:cs typeface="+mn-ea"/>
                <a:sym typeface="+mn-lt"/>
              </a:rPr>
              <a:t>box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B7EA9132-6539-307C-75CD-0DD42C6C0731}"/>
              </a:ext>
            </a:extLst>
          </p:cNvPr>
          <p:cNvSpPr txBox="1"/>
          <p:nvPr/>
        </p:nvSpPr>
        <p:spPr>
          <a:xfrm>
            <a:off x="1814381" y="625373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altLang="zh-CN" dirty="0"/>
              <a:t>strings</a:t>
            </a:r>
            <a:r>
              <a:rPr lang="zh-CN" altLang="en-US" dirty="0"/>
              <a:t>，</a:t>
            </a:r>
            <a:r>
              <a:rPr lang="en-US" altLang="zh-CN" dirty="0"/>
              <a:t>56 OMs</a:t>
            </a: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9ADF2508-400C-2560-4379-90A898F857E5}"/>
              </a:ext>
            </a:extLst>
          </p:cNvPr>
          <p:cNvSpPr txBox="1"/>
          <p:nvPr/>
        </p:nvSpPr>
        <p:spPr>
          <a:xfrm>
            <a:off x="7203486" y="1179178"/>
            <a:ext cx="4280759" cy="9233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HUNT project receives support from the South China Sea Observation Network.</a:t>
            </a:r>
          </a:p>
          <a:p>
            <a:endParaRPr lang="en-US" altLang="zh-CN" dirty="0">
              <a:cs typeface="+mn-ea"/>
              <a:sym typeface="+mn-lt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3355D1DC-FB60-51A3-DC7D-CB763BDB60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86" y="2004150"/>
            <a:ext cx="4288069" cy="2849700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D866685A-B325-A9B6-9EC0-B9E838CBA61C}"/>
              </a:ext>
            </a:extLst>
          </p:cNvPr>
          <p:cNvSpPr txBox="1"/>
          <p:nvPr/>
        </p:nvSpPr>
        <p:spPr>
          <a:xfrm>
            <a:off x="383711" y="1060402"/>
            <a:ext cx="5722518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Long-term monitor </a:t>
            </a:r>
            <a:r>
              <a:rPr lang="en-US" altLang="zh-CN">
                <a:cs typeface="+mn-ea"/>
                <a:sym typeface="+mn-lt"/>
              </a:rPr>
              <a:t>string (Jan 2025)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cs typeface="+mn-ea"/>
                <a:sym typeface="+mn-lt"/>
              </a:rPr>
              <a:t>4 OMs, vertical spacing 10 m </a:t>
            </a:r>
          </a:p>
          <a:p>
            <a:endParaRPr lang="en-US" altLang="zh-CN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Seven-string array (2025)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cs typeface="+mn-ea"/>
                <a:sym typeface="+mn-lt"/>
              </a:rPr>
              <a:t>Demonstrate the feasibility of the South China Sea plan for the HUNT project.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cs typeface="+mn-ea"/>
                <a:sym typeface="+mn-lt"/>
              </a:rPr>
              <a:t>Measure the neutrino oscillation parameters.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8132BDD-1DE8-9FC8-07D0-D3DF9D4B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62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id="{F0221FFD-5E36-5849-976C-D9B8CF3730EA}"/>
              </a:ext>
            </a:extLst>
          </p:cNvPr>
          <p:cNvSpPr txBox="1"/>
          <p:nvPr/>
        </p:nvSpPr>
        <p:spPr>
          <a:xfrm>
            <a:off x="4443678" y="1958925"/>
            <a:ext cx="70152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LHAASO has discovered tens of Galactic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PeVatrons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which are good candidates for high-energy neutrino astronomy.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HUNT will realize unprecedented potential in discovering the neutrino counterparts of Galactic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PeVatrons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and resolving the high-energy neutrino sky.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Prototype string in Lake Baikal has observed muon-like events. We are going to deploy two strings in 2025 and 2026.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The construction of 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seven-string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array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in South China Sea will start this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A343381C-7BD8-41E3-86AE-E8981B6C947B}"/>
              </a:ext>
            </a:extLst>
          </p:cNvPr>
          <p:cNvSpPr/>
          <p:nvPr/>
        </p:nvSpPr>
        <p:spPr>
          <a:xfrm>
            <a:off x="10733427" y="781301"/>
            <a:ext cx="387815" cy="387815"/>
          </a:xfrm>
          <a:prstGeom prst="roundRect">
            <a:avLst/>
          </a:prstGeom>
          <a:solidFill>
            <a:srgbClr val="0C3D7F"/>
          </a:solidFill>
          <a:ln w="12700" cap="rnd" cmpd="sng" algn="ctr">
            <a:noFill/>
            <a:prstDash val="solid"/>
            <a:round/>
            <a:headEnd/>
            <a:tailEnd/>
          </a:ln>
          <a:effectLst>
            <a:outerShdw blurRad="254000" dist="127000" algn="ctr" rotWithShape="0">
              <a:srgbClr val="1363AC">
                <a:alpha val="32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F0502020204030204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5FD72C-7DA0-45D2-984A-E9E9D84DCE29}"/>
              </a:ext>
            </a:extLst>
          </p:cNvPr>
          <p:cNvSpPr txBox="1"/>
          <p:nvPr/>
        </p:nvSpPr>
        <p:spPr>
          <a:xfrm>
            <a:off x="4443678" y="851025"/>
            <a:ext cx="65291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>
              <a:buSzPct val="25000"/>
              <a:defRPr/>
            </a:pPr>
            <a:r>
              <a:rPr lang="en-US" altLang="zh-CN" sz="5000" b="1" dirty="0">
                <a:solidFill>
                  <a:srgbClr val="0C3D7F"/>
                </a:solidFill>
                <a:latin typeface="Cambria" panose="020F0502020204030204"/>
              </a:rPr>
              <a:t>Summary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A4E62C2-F338-86EA-8F2C-9117DD970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-171" r="45851" b="171"/>
          <a:stretch/>
        </p:blipFill>
        <p:spPr>
          <a:xfrm>
            <a:off x="0" y="-14543"/>
            <a:ext cx="3838371" cy="6877215"/>
          </a:xfrm>
          <a:prstGeom prst="rect">
            <a:avLst/>
          </a:prstGeo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F5F36E49-0FC1-5DE6-4E04-57F9196D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z="1200" smtClean="0"/>
              <a:t>18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246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ï$ḷidê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iś1íḑe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9" y="2727269"/>
            <a:ext cx="10680281" cy="701731"/>
          </a:xfrm>
        </p:spPr>
        <p:txBody>
          <a:bodyPr/>
          <a:lstStyle/>
          <a:p>
            <a:r>
              <a:rPr lang="en-GB" altLang="zh-CN" sz="4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56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117839C2-8E1E-AF3C-AEF5-19D605C3161C}"/>
              </a:ext>
            </a:extLst>
          </p:cNvPr>
          <p:cNvSpPr/>
          <p:nvPr/>
        </p:nvSpPr>
        <p:spPr>
          <a:xfrm>
            <a:off x="6095999" y="2699186"/>
            <a:ext cx="5558471" cy="3105187"/>
          </a:xfrm>
          <a:prstGeom prst="roundRect">
            <a:avLst>
              <a:gd name="adj" fmla="val 487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6FF7B02-1FE7-0AE7-C6CD-F969117BB06D}"/>
              </a:ext>
            </a:extLst>
          </p:cNvPr>
          <p:cNvSpPr/>
          <p:nvPr/>
        </p:nvSpPr>
        <p:spPr>
          <a:xfrm>
            <a:off x="528155" y="2681709"/>
            <a:ext cx="5077012" cy="3122663"/>
          </a:xfrm>
          <a:prstGeom prst="roundRect">
            <a:avLst>
              <a:gd name="adj" fmla="val 4877"/>
            </a:avLst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05238F-6FFE-9591-5B8F-7DD94274D59F}"/>
              </a:ext>
            </a:extLst>
          </p:cNvPr>
          <p:cNvSpPr txBox="1"/>
          <p:nvPr/>
        </p:nvSpPr>
        <p:spPr>
          <a:xfrm>
            <a:off x="528155" y="5977719"/>
            <a:ext cx="473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err="1">
                <a:cs typeface="+mn-ea"/>
                <a:sym typeface="+mn-lt"/>
              </a:rPr>
              <a:t>PeVatrons</a:t>
            </a:r>
            <a:r>
              <a:rPr lang="en-US" altLang="zh-CN" b="1" dirty="0">
                <a:cs typeface="+mn-ea"/>
                <a:sym typeface="+mn-lt"/>
              </a:rPr>
              <a:t>: accelerator of </a:t>
            </a:r>
            <a:r>
              <a:rPr lang="en-US" altLang="zh-CN" b="1" dirty="0" err="1">
                <a:cs typeface="+mn-ea"/>
                <a:sym typeface="+mn-lt"/>
              </a:rPr>
              <a:t>PeV</a:t>
            </a:r>
            <a:r>
              <a:rPr lang="en-US" altLang="zh-CN" b="1" dirty="0">
                <a:cs typeface="+mn-ea"/>
                <a:sym typeface="+mn-lt"/>
              </a:rPr>
              <a:t> cosmic-rays</a:t>
            </a:r>
            <a:r>
              <a:rPr lang="zh-CN" altLang="en-US" b="1" dirty="0">
                <a:cs typeface="+mn-ea"/>
                <a:sym typeface="+mn-lt"/>
              </a:rPr>
              <a:t> </a:t>
            </a:r>
            <a:r>
              <a:rPr lang="en-US" altLang="zh-CN" b="1" dirty="0">
                <a:cs typeface="+mn-ea"/>
                <a:sym typeface="+mn-lt"/>
              </a:rPr>
              <a:t>(e.g., electrons, protons)</a:t>
            </a:r>
            <a:endParaRPr lang="en-US" altLang="zh-CN" sz="1800" b="1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C380053-0E4E-6757-08DF-A03B23E1399A}"/>
              </a:ext>
            </a:extLst>
          </p:cNvPr>
          <p:cNvCxnSpPr>
            <a:cxnSpLocks/>
          </p:cNvCxnSpPr>
          <p:nvPr/>
        </p:nvCxnSpPr>
        <p:spPr>
          <a:xfrm>
            <a:off x="528155" y="5941059"/>
            <a:ext cx="5146504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4F8AFEB8-9F92-9330-E849-70027FF17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" b="-1"/>
          <a:stretch/>
        </p:blipFill>
        <p:spPr>
          <a:xfrm>
            <a:off x="775207" y="2808612"/>
            <a:ext cx="4635515" cy="286519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A8C9F42-0ED7-905A-FC37-3285F98DCC33}"/>
              </a:ext>
            </a:extLst>
          </p:cNvPr>
          <p:cNvSpPr txBox="1"/>
          <p:nvPr/>
        </p:nvSpPr>
        <p:spPr>
          <a:xfrm>
            <a:off x="6006263" y="5977719"/>
            <a:ext cx="564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EE7D31"/>
                </a:solidFill>
                <a:cs typeface="+mn-ea"/>
                <a:sym typeface="+mn-lt"/>
              </a:rPr>
              <a:t>1LHAASO catalog: 43 UHE gamma-ray sources (&gt;4</a:t>
            </a:r>
            <a:r>
              <a:rPr lang="el-GR" altLang="zh-CN" sz="1800" b="1" dirty="0">
                <a:solidFill>
                  <a:srgbClr val="EE7D31"/>
                </a:solidFill>
                <a:cs typeface="+mn-ea"/>
                <a:sym typeface="+mn-lt"/>
              </a:rPr>
              <a:t>σ</a:t>
            </a:r>
            <a:r>
              <a:rPr lang="en-US" altLang="zh-CN" b="1" dirty="0">
                <a:solidFill>
                  <a:srgbClr val="EE7D31"/>
                </a:solidFill>
                <a:cs typeface="+mn-ea"/>
                <a:sym typeface="+mn-lt"/>
              </a:rPr>
              <a:t>)</a:t>
            </a:r>
            <a:endParaRPr lang="en-US" altLang="zh-CN" sz="1800" b="1" dirty="0">
              <a:solidFill>
                <a:srgbClr val="EE7D31"/>
              </a:solidFill>
              <a:cs typeface="+mn-ea"/>
              <a:sym typeface="+mn-lt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B85D10B-9941-8ECE-495D-9D4E0B9D2773}"/>
              </a:ext>
            </a:extLst>
          </p:cNvPr>
          <p:cNvCxnSpPr>
            <a:cxnSpLocks/>
          </p:cNvCxnSpPr>
          <p:nvPr/>
        </p:nvCxnSpPr>
        <p:spPr>
          <a:xfrm>
            <a:off x="6096000" y="5941059"/>
            <a:ext cx="5573060" cy="0"/>
          </a:xfrm>
          <a:prstGeom prst="line">
            <a:avLst/>
          </a:prstGeom>
          <a:ln w="38100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F94F1CFF-C6D7-9AD0-CCA2-3A78595A9050}"/>
              </a:ext>
            </a:extLst>
          </p:cNvPr>
          <p:cNvSpPr txBox="1"/>
          <p:nvPr/>
        </p:nvSpPr>
        <p:spPr>
          <a:xfrm>
            <a:off x="340962" y="1160639"/>
            <a:ext cx="10955957" cy="144655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+mn-ea"/>
                <a:sym typeface="+mn-lt"/>
              </a:rPr>
              <a:t>High-energy Underwater Neutrino Telescope (HUNT)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+mn-ea"/>
                <a:sym typeface="+mn-lt"/>
              </a:rPr>
              <a:t>Researching the Galactic </a:t>
            </a:r>
            <a:r>
              <a:rPr lang="en-US" sz="1600" dirty="0" err="1">
                <a:cs typeface="+mn-ea"/>
                <a:sym typeface="+mn-lt"/>
              </a:rPr>
              <a:t>PeVatrons</a:t>
            </a:r>
            <a:r>
              <a:rPr lang="en-US" sz="1600" dirty="0">
                <a:cs typeface="+mn-ea"/>
                <a:sym typeface="+mn-lt"/>
              </a:rPr>
              <a:t> in the view of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+mn-ea"/>
                <a:sym typeface="+mn-lt"/>
              </a:rPr>
              <a:t>Resolving the high energy neutrino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+mn-ea"/>
                <a:sym typeface="+mn-lt"/>
              </a:rPr>
              <a:t>Understanding the propagation mechanism of high energy cosmic-rays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+mn-ea"/>
                <a:sym typeface="+mn-lt"/>
              </a:rPr>
              <a:t>Exploring the frontiers of neutrino physics and new physics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0C0B35C6-C707-C8F6-0B17-7D5AC84DED95}"/>
              </a:ext>
            </a:extLst>
          </p:cNvPr>
          <p:cNvSpPr txBox="1"/>
          <p:nvPr/>
        </p:nvSpPr>
        <p:spPr>
          <a:xfrm>
            <a:off x="340962" y="309967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Scientific Goals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5F464DD-C531-47D9-98EE-BB4A8841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B8625-5CB1-194F-7351-446A427FC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12" y="2750112"/>
            <a:ext cx="5181591" cy="1561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39351D-8BE4-03A6-D72F-BB10AA016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23" y="4202572"/>
            <a:ext cx="5181591" cy="1548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5E303-F9F1-61F9-BACD-A326EF8C1DC9}"/>
              </a:ext>
            </a:extLst>
          </p:cNvPr>
          <p:cNvSpPr txBox="1"/>
          <p:nvPr/>
        </p:nvSpPr>
        <p:spPr>
          <a:xfrm>
            <a:off x="8228056" y="4503877"/>
            <a:ext cx="14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1"/>
                </a:solidFill>
              </a:rPr>
              <a:t>E</a:t>
            </a:r>
            <a:r>
              <a:rPr lang="el-GR" b="1" baseline="-25000" dirty="0">
                <a:solidFill>
                  <a:schemeClr val="bg1"/>
                </a:solidFill>
              </a:rPr>
              <a:t>γ</a:t>
            </a:r>
            <a:r>
              <a:rPr lang="en-CN" b="1" dirty="0">
                <a:solidFill>
                  <a:schemeClr val="bg1"/>
                </a:solidFill>
              </a:rPr>
              <a:t>&gt;100 TeV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0EBB9-8B93-D1FD-D2A7-19E08AEEB74D}"/>
              </a:ext>
            </a:extLst>
          </p:cNvPr>
          <p:cNvSpPr txBox="1"/>
          <p:nvPr/>
        </p:nvSpPr>
        <p:spPr>
          <a:xfrm>
            <a:off x="10115084" y="559736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+mn-ea"/>
                <a:sym typeface="+mn-lt"/>
              </a:rPr>
              <a:t>LHAASO, 2024, 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+mn-ea"/>
                <a:sym typeface="+mn-lt"/>
              </a:rPr>
              <a:t>ApJS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320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7820-77EF-9E62-257D-593F58B6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A39C73A-8947-2BB7-CE9B-41A758952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" t="16521" r="6646" b="13162"/>
          <a:stretch/>
        </p:blipFill>
        <p:spPr>
          <a:xfrm>
            <a:off x="31724" y="2025569"/>
            <a:ext cx="5935060" cy="370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6796D-5CD2-075F-FB42-1139199B2310}"/>
              </a:ext>
            </a:extLst>
          </p:cNvPr>
          <p:cNvSpPr txBox="1"/>
          <p:nvPr/>
        </p:nvSpPr>
        <p:spPr>
          <a:xfrm>
            <a:off x="1070713" y="1426816"/>
            <a:ext cx="20120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Lake Baikal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Height: 720 m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Radius: 3.8 km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2212-strings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1-cluster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DD71EE7-EC38-D762-048C-2A7EEA9518CB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Configuration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33846-FA0A-EB2A-8F60-EF06464C1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9" t="17712" r="5412" b="12029"/>
          <a:stretch/>
        </p:blipFill>
        <p:spPr>
          <a:xfrm>
            <a:off x="5912604" y="2025569"/>
            <a:ext cx="6044087" cy="37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D01346-E718-2CB2-6399-C4D2AF894E5D}"/>
              </a:ext>
            </a:extLst>
          </p:cNvPr>
          <p:cNvSpPr txBox="1"/>
          <p:nvPr/>
        </p:nvSpPr>
        <p:spPr>
          <a:xfrm>
            <a:off x="7019252" y="1426816"/>
            <a:ext cx="21018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South China Sea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Height: 1890 m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Radius: 800 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96</a:t>
            </a:r>
            <a:r>
              <a:rPr lang="en-CN" dirty="0"/>
              <a:t>-strings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9-clusters</a:t>
            </a: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1B94643E-8FD1-957A-FC0B-087F72D256D1}"/>
              </a:ext>
            </a:extLst>
          </p:cNvPr>
          <p:cNvSpPr txBox="1"/>
          <p:nvPr/>
        </p:nvSpPr>
        <p:spPr>
          <a:xfrm>
            <a:off x="9521190" y="3270428"/>
            <a:ext cx="1214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</a:rPr>
              <a:t>×9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CFBB3E-96CD-1D73-570A-9F40AA4ECC03}"/>
              </a:ext>
            </a:extLst>
          </p:cNvPr>
          <p:cNvGrpSpPr/>
          <p:nvPr/>
        </p:nvGrpSpPr>
        <p:grpSpPr>
          <a:xfrm>
            <a:off x="8987170" y="309968"/>
            <a:ext cx="2992655" cy="2992655"/>
            <a:chOff x="8987170" y="309968"/>
            <a:chExt cx="2992655" cy="29926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25CE73-53DE-A91A-712F-E868E162B3E9}"/>
                </a:ext>
              </a:extLst>
            </p:cNvPr>
            <p:cNvGrpSpPr/>
            <p:nvPr/>
          </p:nvGrpSpPr>
          <p:grpSpPr>
            <a:xfrm>
              <a:off x="8987170" y="309968"/>
              <a:ext cx="2992655" cy="2992655"/>
              <a:chOff x="8987170" y="309968"/>
              <a:chExt cx="2992655" cy="2992655"/>
            </a:xfrm>
          </p:grpSpPr>
          <p:sp>
            <p:nvSpPr>
              <p:cNvPr id="31" name="椭圆 9">
                <a:extLst>
                  <a:ext uri="{FF2B5EF4-FFF2-40B4-BE49-F238E27FC236}">
                    <a16:creationId xmlns:a16="http://schemas.microsoft.com/office/drawing/2014/main" id="{B405D5D2-44E6-CC62-09D8-6A47F5203BCF}"/>
                  </a:ext>
                </a:extLst>
              </p:cNvPr>
              <p:cNvSpPr/>
              <p:nvPr/>
            </p:nvSpPr>
            <p:spPr>
              <a:xfrm>
                <a:off x="8987170" y="309968"/>
                <a:ext cx="2992655" cy="2992655"/>
              </a:xfrm>
              <a:prstGeom prst="ellipse">
                <a:avLst/>
              </a:prstGeom>
              <a:solidFill>
                <a:srgbClr val="0D3D7F"/>
              </a:solidFill>
              <a:ln w="76200" cap="flat" cmpd="sng" algn="ctr">
                <a:gradFill flip="none" rotWithShape="1">
                  <a:gsLst>
                    <a:gs pos="0">
                      <a:schemeClr val="tx1"/>
                    </a:gs>
                    <a:gs pos="84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108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2612">
                <a:extLst>
                  <a:ext uri="{FF2B5EF4-FFF2-40B4-BE49-F238E27FC236}">
                    <a16:creationId xmlns:a16="http://schemas.microsoft.com/office/drawing/2014/main" id="{36381506-8625-D3CC-B142-8031ADAAEF98}"/>
                  </a:ext>
                </a:extLst>
              </p:cNvPr>
              <p:cNvSpPr/>
              <p:nvPr/>
            </p:nvSpPr>
            <p:spPr>
              <a:xfrm>
                <a:off x="10316907" y="567865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2613">
                <a:extLst>
                  <a:ext uri="{FF2B5EF4-FFF2-40B4-BE49-F238E27FC236}">
                    <a16:creationId xmlns:a16="http://schemas.microsoft.com/office/drawing/2014/main" id="{65F132B7-7CB3-33D4-4913-737DE64A5838}"/>
                  </a:ext>
                </a:extLst>
              </p:cNvPr>
              <p:cNvSpPr/>
              <p:nvPr/>
            </p:nvSpPr>
            <p:spPr>
              <a:xfrm>
                <a:off x="10316907" y="2822178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2616">
                <a:extLst>
                  <a:ext uri="{FF2B5EF4-FFF2-40B4-BE49-F238E27FC236}">
                    <a16:creationId xmlns:a16="http://schemas.microsoft.com/office/drawing/2014/main" id="{DA4EA12E-2D86-96D1-B8BE-97D6F855E28B}"/>
                  </a:ext>
                </a:extLst>
              </p:cNvPr>
              <p:cNvSpPr/>
              <p:nvPr/>
            </p:nvSpPr>
            <p:spPr>
              <a:xfrm>
                <a:off x="10316907" y="2255532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5" name="直接连接符 2618">
                <a:extLst>
                  <a:ext uri="{FF2B5EF4-FFF2-40B4-BE49-F238E27FC236}">
                    <a16:creationId xmlns:a16="http://schemas.microsoft.com/office/drawing/2014/main" id="{FD6D54AF-E4B3-92DE-3F92-4CB9C38D3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4756" y="368356"/>
                <a:ext cx="0" cy="2882142"/>
              </a:xfrm>
              <a:prstGeom prst="line">
                <a:avLst/>
              </a:prstGeom>
              <a:ln w="19050">
                <a:solidFill>
                  <a:srgbClr val="FFFFFF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2614">
                <a:extLst>
                  <a:ext uri="{FF2B5EF4-FFF2-40B4-BE49-F238E27FC236}">
                    <a16:creationId xmlns:a16="http://schemas.microsoft.com/office/drawing/2014/main" id="{DE66DE29-2C21-EAB1-F2C8-BC525D75C41C}"/>
                  </a:ext>
                </a:extLst>
              </p:cNvPr>
              <p:cNvSpPr/>
              <p:nvPr/>
            </p:nvSpPr>
            <p:spPr>
              <a:xfrm>
                <a:off x="10316907" y="1688887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2615">
                <a:extLst>
                  <a:ext uri="{FF2B5EF4-FFF2-40B4-BE49-F238E27FC236}">
                    <a16:creationId xmlns:a16="http://schemas.microsoft.com/office/drawing/2014/main" id="{DF492B0E-1913-DF57-A2DA-6B166A7526B0}"/>
                  </a:ext>
                </a:extLst>
              </p:cNvPr>
              <p:cNvSpPr/>
              <p:nvPr/>
            </p:nvSpPr>
            <p:spPr>
              <a:xfrm>
                <a:off x="10316907" y="1128376"/>
                <a:ext cx="338400" cy="338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8EAD57-7BFD-1BF1-5FC2-0870E415F9DC}"/>
                </a:ext>
              </a:extLst>
            </p:cNvPr>
            <p:cNvGrpSpPr/>
            <p:nvPr/>
          </p:nvGrpSpPr>
          <p:grpSpPr>
            <a:xfrm>
              <a:off x="10357497" y="611065"/>
              <a:ext cx="252000" cy="252000"/>
              <a:chOff x="10357497" y="611065"/>
              <a:chExt cx="252000" cy="252000"/>
            </a:xfrm>
          </p:grpSpPr>
          <p:sp>
            <p:nvSpPr>
              <p:cNvPr id="28" name="Pie 27">
                <a:extLst>
                  <a:ext uri="{FF2B5EF4-FFF2-40B4-BE49-F238E27FC236}">
                    <a16:creationId xmlns:a16="http://schemas.microsoft.com/office/drawing/2014/main" id="{E32C0EAD-C847-0A31-D993-D8987C74F7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riangle 28">
                <a:extLst>
                  <a:ext uri="{FF2B5EF4-FFF2-40B4-BE49-F238E27FC236}">
                    <a16:creationId xmlns:a16="http://schemas.microsoft.com/office/drawing/2014/main" id="{CF251C3D-900B-D609-5519-50193F8F3C77}"/>
                  </a:ext>
                </a:extLst>
              </p:cNvPr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B74724D-EEE8-6E92-D08B-8077E81B56F0}"/>
                  </a:ext>
                </a:extLst>
              </p:cNvPr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D51B46-07A1-71EE-A29D-A6AC24A0E782}"/>
                </a:ext>
              </a:extLst>
            </p:cNvPr>
            <p:cNvGrpSpPr/>
            <p:nvPr/>
          </p:nvGrpSpPr>
          <p:grpSpPr>
            <a:xfrm>
              <a:off x="10357497" y="1171576"/>
              <a:ext cx="252000" cy="252000"/>
              <a:chOff x="10357497" y="611065"/>
              <a:chExt cx="252000" cy="252000"/>
            </a:xfrm>
          </p:grpSpPr>
          <p:sp>
            <p:nvSpPr>
              <p:cNvPr id="25" name="Pie 24">
                <a:extLst>
                  <a:ext uri="{FF2B5EF4-FFF2-40B4-BE49-F238E27FC236}">
                    <a16:creationId xmlns:a16="http://schemas.microsoft.com/office/drawing/2014/main" id="{2817B940-8122-AE25-0134-3AA029EAF2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8145EDA9-14A6-8AAA-78C3-88541CC21578}"/>
                  </a:ext>
                </a:extLst>
              </p:cNvPr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F5E41E0-EB67-C5C3-78DC-F57CA59F96EB}"/>
                  </a:ext>
                </a:extLst>
              </p:cNvPr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3576FF-8A18-D466-010C-753410CD24A4}"/>
                </a:ext>
              </a:extLst>
            </p:cNvPr>
            <p:cNvGrpSpPr/>
            <p:nvPr/>
          </p:nvGrpSpPr>
          <p:grpSpPr>
            <a:xfrm>
              <a:off x="10355193" y="1732087"/>
              <a:ext cx="252000" cy="252000"/>
              <a:chOff x="10357497" y="611065"/>
              <a:chExt cx="252000" cy="252000"/>
            </a:xfrm>
          </p:grpSpPr>
          <p:sp>
            <p:nvSpPr>
              <p:cNvPr id="22" name="Pie 21">
                <a:extLst>
                  <a:ext uri="{FF2B5EF4-FFF2-40B4-BE49-F238E27FC236}">
                    <a16:creationId xmlns:a16="http://schemas.microsoft.com/office/drawing/2014/main" id="{89C58001-D72C-12A8-98E5-EFCE635EFA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riangle 22">
                <a:extLst>
                  <a:ext uri="{FF2B5EF4-FFF2-40B4-BE49-F238E27FC236}">
                    <a16:creationId xmlns:a16="http://schemas.microsoft.com/office/drawing/2014/main" id="{7D3FD451-A25C-53AE-20F9-D2097646838B}"/>
                  </a:ext>
                </a:extLst>
              </p:cNvPr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4DDDAB-8EC3-0A1B-2629-63678CDEF57D}"/>
                  </a:ext>
                </a:extLst>
              </p:cNvPr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ACC040-1422-6AD9-0544-BE78797E936A}"/>
                </a:ext>
              </a:extLst>
            </p:cNvPr>
            <p:cNvGrpSpPr/>
            <p:nvPr/>
          </p:nvGrpSpPr>
          <p:grpSpPr>
            <a:xfrm>
              <a:off x="10356365" y="2292717"/>
              <a:ext cx="252000" cy="252000"/>
              <a:chOff x="10357497" y="611065"/>
              <a:chExt cx="252000" cy="252000"/>
            </a:xfrm>
          </p:grpSpPr>
          <p:sp>
            <p:nvSpPr>
              <p:cNvPr id="18" name="Pie 17">
                <a:extLst>
                  <a:ext uri="{FF2B5EF4-FFF2-40B4-BE49-F238E27FC236}">
                    <a16:creationId xmlns:a16="http://schemas.microsoft.com/office/drawing/2014/main" id="{FEE597D0-C650-520C-DBE6-690B7EB753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D67E024A-2371-0DFC-9096-E2E7C0CB238E}"/>
                  </a:ext>
                </a:extLst>
              </p:cNvPr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81C319A-70E8-BF77-4171-8604E4F8644E}"/>
                  </a:ext>
                </a:extLst>
              </p:cNvPr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36F856-C462-7FDC-A7A5-2CBB9ECE9D62}"/>
                </a:ext>
              </a:extLst>
            </p:cNvPr>
            <p:cNvGrpSpPr/>
            <p:nvPr/>
          </p:nvGrpSpPr>
          <p:grpSpPr>
            <a:xfrm>
              <a:off x="10355193" y="2865378"/>
              <a:ext cx="252000" cy="252000"/>
              <a:chOff x="10357497" y="611065"/>
              <a:chExt cx="252000" cy="252000"/>
            </a:xfrm>
          </p:grpSpPr>
          <p:sp>
            <p:nvSpPr>
              <p:cNvPr id="15" name="Pie 14">
                <a:extLst>
                  <a:ext uri="{FF2B5EF4-FFF2-40B4-BE49-F238E27FC236}">
                    <a16:creationId xmlns:a16="http://schemas.microsoft.com/office/drawing/2014/main" id="{0A9AC448-41E1-8E62-4E2D-4E98631D47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0357497" y="611065"/>
                <a:ext cx="252000" cy="252000"/>
              </a:xfrm>
              <a:prstGeom prst="pie">
                <a:avLst>
                  <a:gd name="adj1" fmla="val 5407238"/>
                  <a:gd name="adj2" fmla="val 1620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13D18F79-F602-335C-A5ED-FEEAC59F63B3}"/>
                  </a:ext>
                </a:extLst>
              </p:cNvPr>
              <p:cNvSpPr/>
              <p:nvPr/>
            </p:nvSpPr>
            <p:spPr>
              <a:xfrm>
                <a:off x="10367015" y="660663"/>
                <a:ext cx="232963" cy="6124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A883A8-AF2A-5150-B462-375305E2F260}"/>
                  </a:ext>
                </a:extLst>
              </p:cNvPr>
              <p:cNvSpPr/>
              <p:nvPr/>
            </p:nvSpPr>
            <p:spPr>
              <a:xfrm>
                <a:off x="10464178" y="619241"/>
                <a:ext cx="45719" cy="720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D295D80-D957-5AD5-ADB1-EBDF3BAA374F}"/>
              </a:ext>
            </a:extLst>
          </p:cNvPr>
          <p:cNvSpPr txBox="1"/>
          <p:nvPr/>
        </p:nvSpPr>
        <p:spPr>
          <a:xfrm>
            <a:off x="6978322" y="4661198"/>
            <a:ext cx="4205062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N" dirty="0">
                <a:solidFill>
                  <a:schemeClr val="bg1"/>
                </a:solidFill>
              </a:rPr>
              <a:t>South China Sea (water depth ~ 3000 m)</a:t>
            </a:r>
          </a:p>
          <a:p>
            <a:pPr algn="ctr"/>
            <a:r>
              <a:rPr lang="en-CN" dirty="0">
                <a:solidFill>
                  <a:schemeClr val="bg1"/>
                </a:solidFill>
              </a:rPr>
              <a:t>Lake Baikal (water depth ~ 1300 m)</a:t>
            </a:r>
          </a:p>
        </p:txBody>
      </p:sp>
    </p:spTree>
    <p:extLst>
      <p:ext uri="{BB962C8B-B14F-4D97-AF65-F5344CB8AC3E}">
        <p14:creationId xmlns:p14="http://schemas.microsoft.com/office/powerpoint/2010/main" val="681154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E5785-3104-708D-7194-03EB6DA9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99E940-8DCB-6A6D-0BE4-E8530EBE4050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</a:t>
            </a:r>
          </a:p>
        </p:txBody>
      </p:sp>
      <p:pic>
        <p:nvPicPr>
          <p:cNvPr id="6" name="Content Placeholder 21">
            <a:extLst>
              <a:ext uri="{FF2B5EF4-FFF2-40B4-BE49-F238E27FC236}">
                <a16:creationId xmlns:a16="http://schemas.microsoft.com/office/drawing/2014/main" id="{8DD37442-2067-0A1D-7865-65150A34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606288"/>
            <a:ext cx="5800724" cy="4350543"/>
          </a:xfrm>
          <a:prstGeom prst="rect">
            <a:avLst/>
          </a:prstGeom>
        </p:spPr>
      </p:pic>
      <p:sp>
        <p:nvSpPr>
          <p:cNvPr id="4" name="矩形 19">
            <a:extLst>
              <a:ext uri="{FF2B5EF4-FFF2-40B4-BE49-F238E27FC236}">
                <a16:creationId xmlns:a16="http://schemas.microsoft.com/office/drawing/2014/main" id="{4DB43DEA-A725-5EBC-EE1C-621C312F4E5A}"/>
              </a:ext>
            </a:extLst>
          </p:cNvPr>
          <p:cNvSpPr/>
          <p:nvPr/>
        </p:nvSpPr>
        <p:spPr>
          <a:xfrm>
            <a:off x="-122347" y="1466183"/>
            <a:ext cx="6218348" cy="4591271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5">
                <a:extLst>
                  <a:ext uri="{FF2B5EF4-FFF2-40B4-BE49-F238E27FC236}">
                    <a16:creationId xmlns:a16="http://schemas.microsoft.com/office/drawing/2014/main" id="{AAB81671-6DC6-F830-57E2-76AD589EA744}"/>
                  </a:ext>
                </a:extLst>
              </p:cNvPr>
              <p:cNvSpPr/>
              <p:nvPr/>
            </p:nvSpPr>
            <p:spPr>
              <a:xfrm>
                <a:off x="295276" y="1958056"/>
                <a:ext cx="5666299" cy="34337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1B4876"/>
                    </a:solidFill>
                    <a:cs typeface="+mn-ea"/>
                    <a:sym typeface="+mn-lt"/>
                  </a:rPr>
                  <a:t>Background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+mn-ea"/>
                    <a:sym typeface="+mn-lt"/>
                  </a:rPr>
                  <a:t>Atmospheric neutrinos (</a:t>
                </a:r>
                <a:r>
                  <a:rPr lang="en-US" altLang="zh-CN" sz="1600" dirty="0" err="1">
                    <a:cs typeface="+mn-ea"/>
                    <a:sym typeface="+mn-lt"/>
                  </a:rPr>
                  <a:t>MCEq</a:t>
                </a:r>
                <a:r>
                  <a:rPr lang="en-US" altLang="zh-CN" sz="1600" dirty="0">
                    <a:cs typeface="+mn-ea"/>
                    <a:sym typeface="+mn-lt"/>
                  </a:rPr>
                  <a:t>)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+mn-ea"/>
                    <a:sym typeface="+mn-lt"/>
                  </a:rPr>
                  <a:t>Diffuse astrophysical neutrinos (</a:t>
                </a:r>
                <a:r>
                  <a:rPr lang="en-US" altLang="zh-CN" sz="1600" dirty="0" err="1">
                    <a:cs typeface="+mn-ea"/>
                    <a:sym typeface="+mn-lt"/>
                  </a:rPr>
                  <a:t>dN</a:t>
                </a:r>
                <a:r>
                  <a:rPr lang="en-US" altLang="zh-CN" sz="1600" dirty="0">
                    <a:cs typeface="+mn-ea"/>
                    <a:sym typeface="+mn-lt"/>
                  </a:rPr>
                  <a:t>/</a:t>
                </a:r>
                <a:r>
                  <a:rPr lang="en-US" altLang="zh-CN" sz="1600" dirty="0" err="1">
                    <a:cs typeface="+mn-ea"/>
                    <a:sym typeface="+mn-lt"/>
                  </a:rPr>
                  <a:t>dE</a:t>
                </a:r>
                <a:r>
                  <a:rPr lang="en-US" altLang="zh-CN" sz="1600" dirty="0">
                    <a:cs typeface="+mn-ea"/>
                    <a:sym typeface="+mn-lt"/>
                  </a:rPr>
                  <a:t> ~ E</a:t>
                </a:r>
                <a:r>
                  <a:rPr lang="en-US" altLang="zh-CN" sz="1600" baseline="30000" dirty="0">
                    <a:cs typeface="+mn-ea"/>
                    <a:sym typeface="+mn-lt"/>
                  </a:rPr>
                  <a:t>-2.37</a:t>
                </a:r>
                <a:r>
                  <a:rPr lang="en-US" altLang="zh-CN" sz="1600" dirty="0">
                    <a:cs typeface="+mn-ea"/>
                    <a:sym typeface="+mn-lt"/>
                  </a:rPr>
                  <a:t>)</a:t>
                </a: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endParaRPr lang="en-US" altLang="zh-CN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0C3D7F"/>
                    </a:solidFill>
                    <a:cs typeface="+mn-ea"/>
                    <a:sym typeface="+mn-lt"/>
                  </a:rPr>
                  <a:t>Binned Likelihood 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𝐿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)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!</m:t>
                        </m:r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Spatial bin size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0.1</m:t>
                        </m:r>
                      </m:e>
                      <m:sup>
                        <m: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×</m:t>
                    </m:r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0.1</m:t>
                        </m:r>
                      </m:e>
                      <m:sup>
                        <m: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 (HEALPix Nside = 512)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ea typeface="Cambria Math" panose="02040503050406030204" pitchFamily="18" charset="0"/>
                    <a:cs typeface="+mn-ea"/>
                    <a:sym typeface="+mn-lt"/>
                  </a:rPr>
                  <a:t>Energy bin size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log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=0.4</a:t>
                </a:r>
              </a:p>
              <a:p>
                <a:pPr marL="742950" lvl="1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the energy resolution is assumed to be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log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=0.3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We approximate the median significance by replacing the data with the expectation values.</a:t>
                </a:r>
                <a:endParaRPr lang="en-US" altLang="zh-CN" sz="1600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" name="矩形 15">
                <a:extLst>
                  <a:ext uri="{FF2B5EF4-FFF2-40B4-BE49-F238E27FC236}">
                    <a16:creationId xmlns:a16="http://schemas.microsoft.com/office/drawing/2014/main" id="{AAB81671-6DC6-F830-57E2-76AD589EA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6" y="1958056"/>
                <a:ext cx="5666299" cy="3433761"/>
              </a:xfrm>
              <a:prstGeom prst="rect">
                <a:avLst/>
              </a:prstGeom>
              <a:blipFill>
                <a:blip r:embed="rId3"/>
                <a:stretch>
                  <a:fillRect l="-895" t="-369" r="-671" b="-14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1FB8E16-D556-588B-940A-AA5E83C50F6F}"/>
              </a:ext>
            </a:extLst>
          </p:cNvPr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66332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9C49BA-1453-6ABA-775F-ED80B54C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754B76C-3E58-BC17-E0F2-AF4D04B346F7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| </a:t>
            </a:r>
            <a:r>
              <a:rPr lang="en-US" sz="32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Galactic Ridge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6D6E9D3-A295-94B1-49D8-E96C1AFC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4D4D1-30CF-2DFC-7A46-3261F2110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82" y="2050156"/>
            <a:ext cx="5350449" cy="3181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34B00-69E5-A4A2-BB48-792F3A3038AA}"/>
              </a:ext>
            </a:extLst>
          </p:cNvPr>
          <p:cNvSpPr txBox="1"/>
          <p:nvPr/>
        </p:nvSpPr>
        <p:spPr>
          <a:xfrm>
            <a:off x="6947066" y="1701027"/>
            <a:ext cx="424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Diffuse gamma-rays from Galactic ridge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E0DDE-A8DA-744D-B8F3-C0FC59959AD5}"/>
              </a:ext>
            </a:extLst>
          </p:cNvPr>
          <p:cNvSpPr txBox="1"/>
          <p:nvPr/>
        </p:nvSpPr>
        <p:spPr>
          <a:xfrm>
            <a:off x="4322521" y="4036477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926BC5"/>
                </a:solidFill>
              </a:rPr>
              <a:t>E</a:t>
            </a:r>
            <a:r>
              <a:rPr lang="en-CN" baseline="-25000" dirty="0">
                <a:solidFill>
                  <a:srgbClr val="926BC5"/>
                </a:solidFill>
              </a:rPr>
              <a:t>cut</a:t>
            </a:r>
            <a:r>
              <a:rPr lang="en-CN" dirty="0">
                <a:solidFill>
                  <a:srgbClr val="926BC5"/>
                </a:solidFill>
              </a:rPr>
              <a:t>=500 TeV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1D4AB-4D30-C1EC-50FE-E65757B0DC4E}"/>
              </a:ext>
            </a:extLst>
          </p:cNvPr>
          <p:cNvSpPr txBox="1"/>
          <p:nvPr/>
        </p:nvSpPr>
        <p:spPr>
          <a:xfrm>
            <a:off x="3775551" y="4834144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08751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E7495-51A3-BD13-29F1-04D348A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EC1C2C2-B7CB-3601-5598-3A4D3E873997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| </a:t>
            </a:r>
            <a:r>
              <a:rPr lang="en-US" sz="32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LHAASO </a:t>
            </a:r>
            <a:r>
              <a:rPr lang="en-US" sz="3200" dirty="0" err="1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PeVatrons</a:t>
            </a:r>
            <a:endParaRPr lang="en-US" sz="32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71EA4849-38E1-0517-E86C-759BE079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073D9AE-831D-8237-11DA-608D766D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4580" y="1585024"/>
            <a:ext cx="5803200" cy="435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807E0-D01D-8487-3876-C542889D8B08}"/>
              </a:ext>
            </a:extLst>
          </p:cNvPr>
          <p:cNvSpPr txBox="1"/>
          <p:nvPr/>
        </p:nvSpPr>
        <p:spPr>
          <a:xfrm>
            <a:off x="8017864" y="1256617"/>
            <a:ext cx="259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1LHAASO J1809-1918u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E144A-31BF-238C-CB97-3564D03B3E04}"/>
              </a:ext>
            </a:extLst>
          </p:cNvPr>
          <p:cNvSpPr txBox="1"/>
          <p:nvPr/>
        </p:nvSpPr>
        <p:spPr>
          <a:xfrm>
            <a:off x="2210826" y="1256617"/>
            <a:ext cx="242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1LHAASO 1825-1337u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0CD14-A109-90F3-5F23-0768766BA6E3}"/>
              </a:ext>
            </a:extLst>
          </p:cNvPr>
          <p:cNvSpPr txBox="1"/>
          <p:nvPr/>
        </p:nvSpPr>
        <p:spPr>
          <a:xfrm>
            <a:off x="41790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7BA40-BA42-9CD8-3AA7-24490A291D7F}"/>
              </a:ext>
            </a:extLst>
          </p:cNvPr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47518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E7495-51A3-BD13-29F1-04D348A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EC1C2C2-B7CB-3601-5598-3A4D3E873997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|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LHAASO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PeVatrons</a:t>
            </a:r>
            <a:endParaRPr lang="en-US" sz="40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71EA4849-38E1-0517-E86C-759BE079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073D9AE-831D-8237-11DA-608D766D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4580" y="1585024"/>
            <a:ext cx="5803200" cy="435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807E0-D01D-8487-3876-C542889D8B08}"/>
              </a:ext>
            </a:extLst>
          </p:cNvPr>
          <p:cNvSpPr txBox="1"/>
          <p:nvPr/>
        </p:nvSpPr>
        <p:spPr>
          <a:xfrm>
            <a:off x="8017864" y="1256617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1LHAASO J1814-1719u*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E144A-31BF-238C-CB97-3564D03B3E04}"/>
              </a:ext>
            </a:extLst>
          </p:cNvPr>
          <p:cNvSpPr txBox="1"/>
          <p:nvPr/>
        </p:nvSpPr>
        <p:spPr>
          <a:xfrm>
            <a:off x="2210826" y="125661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1LHAASO 1825-1256u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3A408-FCD3-8472-9B05-567E9F686DB5}"/>
              </a:ext>
            </a:extLst>
          </p:cNvPr>
          <p:cNvSpPr txBox="1"/>
          <p:nvPr/>
        </p:nvSpPr>
        <p:spPr>
          <a:xfrm>
            <a:off x="41790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C4063-56D5-8492-FC1B-C7D1F774FD71}"/>
              </a:ext>
            </a:extLst>
          </p:cNvPr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41573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1A92-E66B-2116-A128-F80B3CF0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2B5F95-FABC-2D39-DB46-2488A70FB66C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|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LHAASO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PeVatrons</a:t>
            </a:r>
            <a:endParaRPr lang="en-US" sz="40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FF52EE-F311-A352-E07D-1CBC0E7E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4582" y="1606288"/>
            <a:ext cx="5803200" cy="4352400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8FF8D938-CE48-213D-4F1B-501267E08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F1767-7422-D9B6-4933-D9510A401CFA}"/>
              </a:ext>
            </a:extLst>
          </p:cNvPr>
          <p:cNvSpPr txBox="1"/>
          <p:nvPr/>
        </p:nvSpPr>
        <p:spPr>
          <a:xfrm>
            <a:off x="2210826" y="1256617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1LHAASO J1814-1636u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67FE0-CB2E-C996-14C9-87BD789ACECE}"/>
              </a:ext>
            </a:extLst>
          </p:cNvPr>
          <p:cNvSpPr txBox="1"/>
          <p:nvPr/>
        </p:nvSpPr>
        <p:spPr>
          <a:xfrm>
            <a:off x="8017864" y="1256617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1LHAASO J1908+0615u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EF5B3-8059-9062-9D2D-11E1AB56815D}"/>
              </a:ext>
            </a:extLst>
          </p:cNvPr>
          <p:cNvSpPr txBox="1"/>
          <p:nvPr/>
        </p:nvSpPr>
        <p:spPr>
          <a:xfrm>
            <a:off x="41790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FE97E-957C-2F04-D12F-0C55699E3939}"/>
              </a:ext>
            </a:extLst>
          </p:cNvPr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019882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6A2FEA-8FD2-4796-0451-80F1B3CB0602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|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Diffuse neutrinos</a:t>
            </a:r>
            <a:endParaRPr lang="en-US" sz="40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F03E6ECC-F3B3-A336-AF13-E0D2E2310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800" y="1522292"/>
            <a:ext cx="5801781" cy="4351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F33AA-B8E1-7CA8-E177-918C0D2EA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0" y="1492128"/>
            <a:ext cx="58420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ED783-BFB7-7258-5EF4-F7DCE8512B06}"/>
              </a:ext>
            </a:extLst>
          </p:cNvPr>
          <p:cNvSpPr txBox="1"/>
          <p:nvPr/>
        </p:nvSpPr>
        <p:spPr>
          <a:xfrm>
            <a:off x="41790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924CB-B8FC-0940-1C61-6CB7BA3C8ED1}"/>
              </a:ext>
            </a:extLst>
          </p:cNvPr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5981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F781E30-3A4A-46D4-9FC7-F232EF906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" y="0"/>
            <a:ext cx="9642787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E58F00A-D680-41E0-A55D-389B4421F021}"/>
              </a:ext>
            </a:extLst>
          </p:cNvPr>
          <p:cNvSpPr/>
          <p:nvPr/>
        </p:nvSpPr>
        <p:spPr>
          <a:xfrm>
            <a:off x="3267113" y="293314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8C1839-61BF-45E1-8D5B-5BD9A2AFD837}"/>
              </a:ext>
            </a:extLst>
          </p:cNvPr>
          <p:cNvSpPr txBox="1"/>
          <p:nvPr/>
        </p:nvSpPr>
        <p:spPr>
          <a:xfrm>
            <a:off x="6380890" y="1270624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HUNT Sketch </a:t>
            </a:r>
            <a:r>
              <a:rPr lang="en-US" altLang="zh-CN" sz="3200" b="1" dirty="0">
                <a:solidFill>
                  <a:srgbClr val="FFFFFF"/>
                </a:solidFill>
                <a:latin typeface="Arial"/>
                <a:ea typeface="微软雅黑"/>
                <a:cs typeface="+mn-ea"/>
                <a:sym typeface="+mn-lt"/>
              </a:rPr>
              <a:t>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3BD0B84-8FF4-44A0-BA72-AFEDAB2221C8}"/>
              </a:ext>
            </a:extLst>
          </p:cNvPr>
          <p:cNvSpPr txBox="1"/>
          <p:nvPr/>
        </p:nvSpPr>
        <p:spPr>
          <a:xfrm>
            <a:off x="6353639" y="1977749"/>
            <a:ext cx="3294492" cy="2533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~2300 strings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Length of string ~700 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horizontal distance ~130 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dirty="0">
                <a:solidFill>
                  <a:schemeClr val="bg1"/>
                </a:solidFill>
                <a:latin typeface="Arial"/>
                <a:ea typeface="微软雅黑"/>
                <a:cs typeface="+mn-ea"/>
                <a:sym typeface="+mn-lt"/>
              </a:rPr>
              <a:t>vertical distance ~30 m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~30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cubic kilometers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TeV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– 100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BEA95C0A-CC61-DB47-E568-13E21C1F407D}"/>
              </a:ext>
            </a:extLst>
          </p:cNvPr>
          <p:cNvSpPr txBox="1"/>
          <p:nvPr/>
        </p:nvSpPr>
        <p:spPr>
          <a:xfrm flipH="1">
            <a:off x="4282517" y="5124334"/>
            <a:ext cx="7569325" cy="1287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4876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Specifications: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Angular resolution: ~0.1° (tracks), &lt;3°(cascades)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Energy resolution: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logE~0.3(tracks),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+mn-cs"/>
                <a:sym typeface="Arial" panose="020B0604020202020204" pitchFamily="34" charset="0"/>
              </a:rPr>
              <a:t>E~10-30% (cascades)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7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7820-77EF-9E62-257D-593F58B6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A39C73A-8947-2BB7-CE9B-41A75895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" t="16521" r="6646" b="13162"/>
          <a:stretch/>
        </p:blipFill>
        <p:spPr>
          <a:xfrm>
            <a:off x="31724" y="2025569"/>
            <a:ext cx="5935060" cy="370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6796D-5CD2-075F-FB42-1139199B2310}"/>
              </a:ext>
            </a:extLst>
          </p:cNvPr>
          <p:cNvSpPr txBox="1"/>
          <p:nvPr/>
        </p:nvSpPr>
        <p:spPr>
          <a:xfrm>
            <a:off x="1070713" y="1426816"/>
            <a:ext cx="19285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Type 1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Height: 720 m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Radius: 3.8 km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2212-strings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1-cluster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DD71EE7-EC38-D762-048C-2A7EEA9518CB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Configuration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33846-FA0A-EB2A-8F60-EF06464C17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9" t="17712" r="5412" b="12029"/>
          <a:stretch/>
        </p:blipFill>
        <p:spPr>
          <a:xfrm>
            <a:off x="5912604" y="2025569"/>
            <a:ext cx="6044087" cy="37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D01346-E718-2CB2-6399-C4D2AF894E5D}"/>
              </a:ext>
            </a:extLst>
          </p:cNvPr>
          <p:cNvSpPr txBox="1"/>
          <p:nvPr/>
        </p:nvSpPr>
        <p:spPr>
          <a:xfrm>
            <a:off x="7019252" y="1426816"/>
            <a:ext cx="19650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Type 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Height: 1890 m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Radius: 800 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96</a:t>
            </a:r>
            <a:r>
              <a:rPr lang="en-CN" dirty="0"/>
              <a:t>-strings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9-clusters</a:t>
            </a: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1B94643E-8FD1-957A-FC0B-087F72D256D1}"/>
              </a:ext>
            </a:extLst>
          </p:cNvPr>
          <p:cNvSpPr txBox="1"/>
          <p:nvPr/>
        </p:nvSpPr>
        <p:spPr>
          <a:xfrm>
            <a:off x="9521190" y="3270428"/>
            <a:ext cx="1214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</a:rPr>
              <a:t>×9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A8550-78D8-DD7F-F4DC-D81CED8624A4}"/>
              </a:ext>
            </a:extLst>
          </p:cNvPr>
          <p:cNvSpPr txBox="1"/>
          <p:nvPr/>
        </p:nvSpPr>
        <p:spPr>
          <a:xfrm>
            <a:off x="3980599" y="5676312"/>
            <a:ext cx="3972370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N" dirty="0">
                <a:solidFill>
                  <a:schemeClr val="bg1"/>
                </a:solidFill>
              </a:rPr>
              <a:t>South China Sea (water depth ~ 3000 m)</a:t>
            </a:r>
          </a:p>
          <a:p>
            <a:pPr algn="ctr"/>
            <a:r>
              <a:rPr lang="en-CN" dirty="0">
                <a:solidFill>
                  <a:schemeClr val="bg1"/>
                </a:solidFill>
              </a:rPr>
              <a:t>Lake Baikal (water depth ~ 13</a:t>
            </a:r>
            <a:r>
              <a:rPr lang="en-US" altLang="zh-CN" dirty="0">
                <a:solidFill>
                  <a:schemeClr val="bg1"/>
                </a:solidFill>
              </a:rPr>
              <a:t>00</a:t>
            </a:r>
            <a:r>
              <a:rPr lang="en-CN" dirty="0">
                <a:solidFill>
                  <a:schemeClr val="bg1"/>
                </a:solidFill>
              </a:rPr>
              <a:t> m)</a:t>
            </a:r>
          </a:p>
        </p:txBody>
      </p:sp>
    </p:spTree>
    <p:extLst>
      <p:ext uri="{BB962C8B-B14F-4D97-AF65-F5344CB8AC3E}">
        <p14:creationId xmlns:p14="http://schemas.microsoft.com/office/powerpoint/2010/main" val="135476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51353-C7E9-1BAE-6A02-4D864D1C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4E041F7-72FD-BD9C-B35A-64BEF36D101C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Angular resolution &amp; Effective area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D3D36C-F1DF-3703-FC65-140AE75619B9}"/>
              </a:ext>
            </a:extLst>
          </p:cNvPr>
          <p:cNvGrpSpPr/>
          <p:nvPr/>
        </p:nvGrpSpPr>
        <p:grpSpPr>
          <a:xfrm>
            <a:off x="443374" y="1496352"/>
            <a:ext cx="5842000" cy="4381500"/>
            <a:chOff x="3175000" y="1238250"/>
            <a:chExt cx="5842000" cy="4381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517145-51DB-2543-5FA4-C2971EDF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175000" y="1238250"/>
              <a:ext cx="5842000" cy="4381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86887B-40F9-BBB9-72DD-1B6E5760C8D0}"/>
                </a:ext>
              </a:extLst>
            </p:cNvPr>
            <p:cNvSpPr txBox="1"/>
            <p:nvPr/>
          </p:nvSpPr>
          <p:spPr>
            <a:xfrm>
              <a:off x="4027991" y="4282632"/>
              <a:ext cx="1867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upgoing tracks </a:t>
              </a:r>
            </a:p>
            <a:p>
              <a:r>
                <a:rPr lang="en-CN" dirty="0"/>
                <a:t>(zenith &gt; 80 deg)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2F7353-5E59-F4C0-D199-517B037617A6}"/>
              </a:ext>
            </a:extLst>
          </p:cNvPr>
          <p:cNvGrpSpPr/>
          <p:nvPr/>
        </p:nvGrpSpPr>
        <p:grpSpPr>
          <a:xfrm>
            <a:off x="6285374" y="1496352"/>
            <a:ext cx="5842000" cy="4381500"/>
            <a:chOff x="6285374" y="1496352"/>
            <a:chExt cx="5842000" cy="4381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F3673B-4936-CF2D-8E1C-E4A10295F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5374" y="1496352"/>
              <a:ext cx="5842000" cy="4381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4A5592-B40A-7F69-2657-809F8DD747EB}"/>
                </a:ext>
              </a:extLst>
            </p:cNvPr>
            <p:cNvSpPr txBox="1"/>
            <p:nvPr/>
          </p:nvSpPr>
          <p:spPr>
            <a:xfrm>
              <a:off x="9880807" y="4540734"/>
              <a:ext cx="1867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upgoing tracks </a:t>
              </a:r>
            </a:p>
            <a:p>
              <a:r>
                <a:rPr lang="en-CN" dirty="0"/>
                <a:t>(zenith &gt; 80 deg)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D5CAAE-5692-2E11-F977-156CDE53E1A4}"/>
              </a:ext>
            </a:extLst>
          </p:cNvPr>
          <p:cNvSpPr txBox="1"/>
          <p:nvPr/>
        </p:nvSpPr>
        <p:spPr>
          <a:xfrm>
            <a:off x="4238640" y="4817733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EE4A3-CD42-EAFA-2F74-780E0554E23D}"/>
              </a:ext>
            </a:extLst>
          </p:cNvPr>
          <p:cNvSpPr txBox="1"/>
          <p:nvPr/>
        </p:nvSpPr>
        <p:spPr>
          <a:xfrm>
            <a:off x="7663518" y="4863899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229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E5785-3104-708D-7194-03EB6DA9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99E940-8DCB-6A6D-0BE4-E8530EBE4050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</a:t>
            </a:r>
          </a:p>
        </p:txBody>
      </p:sp>
      <p:pic>
        <p:nvPicPr>
          <p:cNvPr id="6" name="Content Placeholder 21">
            <a:extLst>
              <a:ext uri="{FF2B5EF4-FFF2-40B4-BE49-F238E27FC236}">
                <a16:creationId xmlns:a16="http://schemas.microsoft.com/office/drawing/2014/main" id="{8DD37442-2067-0A1D-7865-65150A34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606288"/>
            <a:ext cx="5800725" cy="4350543"/>
          </a:xfrm>
          <a:prstGeom prst="rect">
            <a:avLst/>
          </a:prstGeom>
        </p:spPr>
      </p:pic>
      <p:sp>
        <p:nvSpPr>
          <p:cNvPr id="4" name="矩形 19">
            <a:extLst>
              <a:ext uri="{FF2B5EF4-FFF2-40B4-BE49-F238E27FC236}">
                <a16:creationId xmlns:a16="http://schemas.microsoft.com/office/drawing/2014/main" id="{4DB43DEA-A725-5EBC-EE1C-621C312F4E5A}"/>
              </a:ext>
            </a:extLst>
          </p:cNvPr>
          <p:cNvSpPr/>
          <p:nvPr/>
        </p:nvSpPr>
        <p:spPr>
          <a:xfrm>
            <a:off x="-122347" y="1466183"/>
            <a:ext cx="6218348" cy="4591271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5">
                <a:extLst>
                  <a:ext uri="{FF2B5EF4-FFF2-40B4-BE49-F238E27FC236}">
                    <a16:creationId xmlns:a16="http://schemas.microsoft.com/office/drawing/2014/main" id="{AAB81671-6DC6-F830-57E2-76AD589EA744}"/>
                  </a:ext>
                </a:extLst>
              </p:cNvPr>
              <p:cNvSpPr/>
              <p:nvPr/>
            </p:nvSpPr>
            <p:spPr>
              <a:xfrm>
                <a:off x="340964" y="2060960"/>
                <a:ext cx="5666299" cy="34411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1B4876"/>
                    </a:solidFill>
                    <a:cs typeface="+mn-ea"/>
                    <a:sym typeface="+mn-lt"/>
                  </a:rPr>
                  <a:t>Background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+mn-ea"/>
                    <a:sym typeface="+mn-lt"/>
                  </a:rPr>
                  <a:t>Atmospheric neutrinos (</a:t>
                </a:r>
                <a:r>
                  <a:rPr lang="en-US" altLang="zh-CN" sz="1600" dirty="0" err="1">
                    <a:cs typeface="+mn-ea"/>
                    <a:sym typeface="+mn-lt"/>
                  </a:rPr>
                  <a:t>MCEq</a:t>
                </a:r>
                <a:r>
                  <a:rPr lang="en-US" altLang="zh-CN" sz="1600" dirty="0">
                    <a:cs typeface="+mn-ea"/>
                    <a:sym typeface="+mn-lt"/>
                  </a:rPr>
                  <a:t>)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+mn-ea"/>
                    <a:sym typeface="+mn-lt"/>
                  </a:rPr>
                  <a:t>Diffuse astrophysical neutrinos (</a:t>
                </a:r>
                <a:r>
                  <a:rPr lang="en-US" altLang="zh-CN" sz="1600" dirty="0" err="1">
                    <a:cs typeface="+mn-ea"/>
                    <a:sym typeface="+mn-lt"/>
                  </a:rPr>
                  <a:t>dN</a:t>
                </a:r>
                <a:r>
                  <a:rPr lang="en-US" altLang="zh-CN" sz="1600" dirty="0">
                    <a:cs typeface="+mn-ea"/>
                    <a:sym typeface="+mn-lt"/>
                  </a:rPr>
                  <a:t>/</a:t>
                </a:r>
                <a:r>
                  <a:rPr lang="en-US" altLang="zh-CN" sz="1600" dirty="0" err="1">
                    <a:cs typeface="+mn-ea"/>
                    <a:sym typeface="+mn-lt"/>
                  </a:rPr>
                  <a:t>dE</a:t>
                </a:r>
                <a:r>
                  <a:rPr lang="en-US" altLang="zh-CN" sz="1600" dirty="0">
                    <a:cs typeface="+mn-ea"/>
                    <a:sym typeface="+mn-lt"/>
                  </a:rPr>
                  <a:t> ~ E</a:t>
                </a:r>
                <a:r>
                  <a:rPr lang="en-US" altLang="zh-CN" sz="1600" baseline="30000" dirty="0">
                    <a:cs typeface="+mn-ea"/>
                    <a:sym typeface="+mn-lt"/>
                  </a:rPr>
                  <a:t>-2.37</a:t>
                </a:r>
                <a:r>
                  <a:rPr lang="en-US" altLang="zh-CN" sz="1600" dirty="0">
                    <a:cs typeface="+mn-ea"/>
                    <a:sym typeface="+mn-lt"/>
                  </a:rPr>
                  <a:t>)</a:t>
                </a: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endParaRPr lang="en-US" altLang="zh-CN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0C3D7F"/>
                    </a:solidFill>
                    <a:cs typeface="+mn-ea"/>
                    <a:sym typeface="+mn-lt"/>
                  </a:rPr>
                  <a:t>Binned Likelihood 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𝐿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)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!</m:t>
                        </m:r>
                      </m:e>
                    </m:nary>
                  </m:oMath>
                </a14:m>
                <a:endParaRPr lang="en-US" altLang="zh-CN" sz="1600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Spatial bin size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0.1</m:t>
                        </m:r>
                      </m:e>
                      <m:sup>
                        <m: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×</m:t>
                    </m:r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0.1</m:t>
                        </m:r>
                      </m:e>
                      <m:sup>
                        <m: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 (HEALPix Nside = 512)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ea typeface="Cambria Math" panose="02040503050406030204" pitchFamily="18" charset="0"/>
                    <a:cs typeface="+mn-ea"/>
                    <a:sym typeface="+mn-lt"/>
                  </a:rPr>
                  <a:t>Energy bin size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log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=0.4</a:t>
                </a:r>
              </a:p>
              <a:p>
                <a:pPr marL="742950" lvl="1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the energy resolution is assumed to be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∆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log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=0.3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+mn-ea"/>
                    <a:sym typeface="+mn-lt"/>
                  </a:rPr>
                  <a:t>We approximate the median significance by replacing the data with the expectation values.</a:t>
                </a:r>
                <a:endParaRPr lang="en-US" altLang="zh-CN" sz="1600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5" name="矩形 15">
                <a:extLst>
                  <a:ext uri="{FF2B5EF4-FFF2-40B4-BE49-F238E27FC236}">
                    <a16:creationId xmlns:a16="http://schemas.microsoft.com/office/drawing/2014/main" id="{AAB81671-6DC6-F830-57E2-76AD589EA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64" y="2060960"/>
                <a:ext cx="5666299" cy="3441198"/>
              </a:xfrm>
              <a:prstGeom prst="rect">
                <a:avLst/>
              </a:prstGeom>
              <a:blipFill>
                <a:blip r:embed="rId3"/>
                <a:stretch>
                  <a:fillRect l="-671" r="-224" b="-11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1FB8E16-D556-588B-940A-AA5E83C50F6F}"/>
              </a:ext>
            </a:extLst>
          </p:cNvPr>
          <p:cNvSpPr txBox="1"/>
          <p:nvPr/>
        </p:nvSpPr>
        <p:spPr>
          <a:xfrm>
            <a:off x="9982200" y="488238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3164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E5785-3104-708D-7194-03EB6DA9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99E940-8DCB-6A6D-0BE4-E8530EBE4050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| </a:t>
            </a:r>
            <a:r>
              <a:rPr lang="en-US" sz="32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Stacking LHAASO sources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2A55A4D4-859E-837E-E778-424C7654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534100"/>
            <a:ext cx="5801780" cy="4351335"/>
          </a:xfrm>
          <a:prstGeom prst="rect">
            <a:avLst/>
          </a:prstGeom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0F31C233-F290-4E32-BED1-A181F1025ED7}"/>
              </a:ext>
            </a:extLst>
          </p:cNvPr>
          <p:cNvSpPr/>
          <p:nvPr/>
        </p:nvSpPr>
        <p:spPr>
          <a:xfrm>
            <a:off x="-122347" y="1466183"/>
            <a:ext cx="6218348" cy="4591271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5">
                <a:extLst>
                  <a:ext uri="{FF2B5EF4-FFF2-40B4-BE49-F238E27FC236}">
                    <a16:creationId xmlns:a16="http://schemas.microsoft.com/office/drawing/2014/main" id="{F6DC867B-1C83-F9BC-423B-A62A47261B4F}"/>
                  </a:ext>
                </a:extLst>
              </p:cNvPr>
              <p:cNvSpPr/>
              <p:nvPr/>
            </p:nvSpPr>
            <p:spPr>
              <a:xfrm>
                <a:off x="294220" y="1996157"/>
                <a:ext cx="5666299" cy="34859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1B4876"/>
                    </a:solidFill>
                    <a:cs typeface="+mn-ea"/>
                    <a:sym typeface="+mn-lt"/>
                  </a:rPr>
                  <a:t>1LHAASO Catalog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43 sources with &gt;4</a:t>
                </a:r>
                <a:r>
                  <a:rPr lang="el-GR" altLang="zh-CN" dirty="0">
                    <a:cs typeface="+mn-ea"/>
                    <a:sym typeface="+mn-lt"/>
                  </a:rPr>
                  <a:t>σ</a:t>
                </a:r>
                <a:r>
                  <a:rPr lang="en-US" altLang="zh-CN" dirty="0">
                    <a:cs typeface="+mn-ea"/>
                    <a:sym typeface="+mn-lt"/>
                  </a:rPr>
                  <a:t> emission above 100 </a:t>
                </a:r>
                <a:r>
                  <a:rPr lang="en-US" altLang="zh-CN" dirty="0" err="1">
                    <a:cs typeface="+mn-ea"/>
                    <a:sym typeface="+mn-lt"/>
                  </a:rPr>
                  <a:t>TeV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median spectral index 3.28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median source extension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0.21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en-US" altLang="zh-CN" dirty="0">
                  <a:cs typeface="+mn-ea"/>
                  <a:sym typeface="+mn-lt"/>
                </a:endParaRPr>
              </a:p>
              <a:p>
                <a:pPr marL="742950" lvl="1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+mn-ea"/>
                    <a:sym typeface="+mn-lt"/>
                  </a:rPr>
                  <a:t>track angular resolution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&lt;0.2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dirty="0">
                    <a:cs typeface="+mn-ea"/>
                    <a:sym typeface="+mn-lt"/>
                  </a:rPr>
                  <a:t>  ✅</a:t>
                </a: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endParaRPr lang="en-US" altLang="zh-CN" b="1" dirty="0">
                  <a:solidFill>
                    <a:srgbClr val="0C3D7F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r>
                  <a:rPr lang="en-US" altLang="zh-CN" b="1" dirty="0">
                    <a:solidFill>
                      <a:srgbClr val="0C3D7F"/>
                    </a:solidFill>
                    <a:cs typeface="+mn-ea"/>
                    <a:sym typeface="+mn-lt"/>
                  </a:rPr>
                  <a:t>Neutrino &amp; Gamma-ray Relation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𝜈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ea"/>
                                <a:sym typeface="+mn-lt"/>
                              </a:rPr>
                              <m:t>𝛾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marL="285750" indent="-285750">
                  <a:lnSpc>
                    <a:spcPct val="120000"/>
                  </a:lnSpc>
                  <a:buClr>
                    <a:srgbClr val="778495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2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𝜈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20000"/>
                  </a:lnSpc>
                  <a:buClr>
                    <a:srgbClr val="778495"/>
                  </a:buClr>
                  <a:buSzPct val="70000"/>
                </a:pPr>
                <a:endParaRPr lang="en-US" altLang="zh-CN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7" name="矩形 15">
                <a:extLst>
                  <a:ext uri="{FF2B5EF4-FFF2-40B4-BE49-F238E27FC236}">
                    <a16:creationId xmlns:a16="http://schemas.microsoft.com/office/drawing/2014/main" id="{F6DC867B-1C83-F9BC-423B-A62A47261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20" y="1996157"/>
                <a:ext cx="5666299" cy="3485954"/>
              </a:xfrm>
              <a:prstGeom prst="rect">
                <a:avLst/>
              </a:prstGeom>
              <a:blipFill>
                <a:blip r:embed="rId3"/>
                <a:stretch>
                  <a:fillRect l="-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6A66A69-4D3C-60D4-9EA4-F611FF805287}"/>
              </a:ext>
            </a:extLst>
          </p:cNvPr>
          <p:cNvSpPr txBox="1"/>
          <p:nvPr/>
        </p:nvSpPr>
        <p:spPr>
          <a:xfrm>
            <a:off x="9982200" y="1967581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3531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BF487A-9390-B247-0F4C-E3F6B40DC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73"/>
          <a:stretch/>
        </p:blipFill>
        <p:spPr>
          <a:xfrm>
            <a:off x="6732888" y="2477714"/>
            <a:ext cx="5430536" cy="43513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9C49BA-1453-6ABA-775F-ED80B54C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754B76C-3E58-BC17-E0F2-AF4D04B346F7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| </a:t>
            </a:r>
            <a:r>
              <a:rPr lang="en-US" sz="3200" dirty="0" err="1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Microquasar</a:t>
            </a:r>
            <a:endParaRPr lang="en-US" sz="3200" dirty="0">
              <a:solidFill>
                <a:srgbClr val="000000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CA1F4B7-6DEC-9D84-07B9-8E7235BB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800" y="1522292"/>
            <a:ext cx="5801780" cy="4351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4060F-1B21-6339-703C-300335FF7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890" y="0"/>
            <a:ext cx="2278311" cy="2515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2A004-AE6A-4515-E1D7-ABDBDDFC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061" y="41748"/>
            <a:ext cx="2340243" cy="25209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24C77A-B949-674E-A433-945F26183652}"/>
              </a:ext>
            </a:extLst>
          </p:cNvPr>
          <p:cNvSpPr txBox="1"/>
          <p:nvPr/>
        </p:nvSpPr>
        <p:spPr>
          <a:xfrm>
            <a:off x="3775551" y="4834144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B73C2-124F-5071-16FD-F3C6D9FC5751}"/>
              </a:ext>
            </a:extLst>
          </p:cNvPr>
          <p:cNvSpPr txBox="1"/>
          <p:nvPr/>
        </p:nvSpPr>
        <p:spPr>
          <a:xfrm>
            <a:off x="7450389" y="2445932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LHAASO</a:t>
            </a:r>
            <a:r>
              <a:rPr lang="en-US" altLang="zh-CN" sz="1000" dirty="0"/>
              <a:t>, 2024, arXiv:2410.08988</a:t>
            </a:r>
            <a:endParaRPr lang="en-CN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8C8FA-C9E0-93E3-0A1E-76186DF7DD57}"/>
              </a:ext>
            </a:extLst>
          </p:cNvPr>
          <p:cNvSpPr txBox="1"/>
          <p:nvPr/>
        </p:nvSpPr>
        <p:spPr>
          <a:xfrm>
            <a:off x="10036734" y="2445932"/>
            <a:ext cx="1737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Alfaro R., et al., 2024, Nature</a:t>
            </a:r>
            <a:endParaRPr lang="en-CN" sz="1000" dirty="0"/>
          </a:p>
        </p:txBody>
      </p:sp>
    </p:spTree>
    <p:extLst>
      <p:ext uri="{BB962C8B-B14F-4D97-AF65-F5344CB8AC3E}">
        <p14:creationId xmlns:p14="http://schemas.microsoft.com/office/powerpoint/2010/main" val="1392265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AFA45-CE62-FC74-A165-9E1152ED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EAD4E41-E732-2B13-59E0-4BC4294B335A}"/>
              </a:ext>
            </a:extLst>
          </p:cNvPr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Discovery Potential | </a:t>
            </a:r>
            <a:r>
              <a:rPr lang="en-US" sz="3200" dirty="0" err="1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Seyfert</a:t>
            </a:r>
            <a:r>
              <a:rPr lang="en-US" sz="3200" dirty="0">
                <a:solidFill>
                  <a:srgbClr val="000000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 Galaxies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4B0A685E-A110-17DE-A3D3-4EA4AF494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02578" y="1522412"/>
            <a:ext cx="5801782" cy="4351336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0C0C5780-C197-5332-49AA-88DBA478B5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5" y="1522413"/>
            <a:ext cx="5801782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985C8-816C-69CA-59FD-4192841F1F4B}"/>
              </a:ext>
            </a:extLst>
          </p:cNvPr>
          <p:cNvSpPr txBox="1"/>
          <p:nvPr/>
        </p:nvSpPr>
        <p:spPr>
          <a:xfrm>
            <a:off x="1019926" y="4862719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554E9-A2AA-CD9F-5ED0-9C6A7552DEA8}"/>
              </a:ext>
            </a:extLst>
          </p:cNvPr>
          <p:cNvSpPr txBox="1"/>
          <p:nvPr/>
        </p:nvSpPr>
        <p:spPr>
          <a:xfrm>
            <a:off x="9676289" y="4862719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925092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7249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005CB0"/>
      </a:accent1>
      <a:accent2>
        <a:srgbClr val="1C8ED6"/>
      </a:accent2>
      <a:accent3>
        <a:srgbClr val="1B4876"/>
      </a:accent3>
      <a:accent4>
        <a:srgbClr val="294D71"/>
      </a:accent4>
      <a:accent5>
        <a:srgbClr val="3A546F"/>
      </a:accent5>
      <a:accent6>
        <a:srgbClr val="4B5C6D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C3D7F"/>
      </a:accent1>
      <a:accent2>
        <a:srgbClr val="1363AC"/>
      </a:accent2>
      <a:accent3>
        <a:srgbClr val="2A9136"/>
      </a:accent3>
      <a:accent4>
        <a:srgbClr val="52B443"/>
      </a:accent4>
      <a:accent5>
        <a:srgbClr val="FF8800"/>
      </a:accent5>
      <a:accent6>
        <a:srgbClr val="FF3F00"/>
      </a:accent6>
      <a:hlink>
        <a:srgbClr val="0C3D7F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79AAC69ADBCE49A08F192194743476" ma:contentTypeVersion="14" ma:contentTypeDescription="Create a new document." ma:contentTypeScope="" ma:versionID="cd552f6240ac70fa8a363e97fa4d5aa5">
  <xsd:schema xmlns:xsd="http://www.w3.org/2001/XMLSchema" xmlns:xs="http://www.w3.org/2001/XMLSchema" xmlns:p="http://schemas.microsoft.com/office/2006/metadata/properties" xmlns:ns3="4c4416c2-e685-49d7-9b1e-83abea545dd1" xmlns:ns4="18013ef8-4924-4bd6-8a8d-48936191aa2f" targetNamespace="http://schemas.microsoft.com/office/2006/metadata/properties" ma:root="true" ma:fieldsID="4d66b2b0d5540f8b8c60e38c165b2d6f" ns3:_="" ns4:_="">
    <xsd:import namespace="4c4416c2-e685-49d7-9b1e-83abea545dd1"/>
    <xsd:import namespace="18013ef8-4924-4bd6-8a8d-48936191aa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416c2-e685-49d7-9b1e-83abea545d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13ef8-4924-4bd6-8a8d-48936191a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4416c2-e685-49d7-9b1e-83abea545dd1" xsi:nil="true"/>
  </documentManagement>
</p:properties>
</file>

<file path=customXml/itemProps1.xml><?xml version="1.0" encoding="utf-8"?>
<ds:datastoreItem xmlns:ds="http://schemas.openxmlformats.org/officeDocument/2006/customXml" ds:itemID="{39536069-7832-4CA3-A77D-EA1E7F73DA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416c2-e685-49d7-9b1e-83abea545dd1"/>
    <ds:schemaRef ds:uri="18013ef8-4924-4bd6-8a8d-48936191a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6F3C1D-3E67-433E-9A92-8000991BBA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7BAF92-9C7E-4432-BB27-5F573E8E6BC3}">
  <ds:schemaRefs>
    <ds:schemaRef ds:uri="18013ef8-4924-4bd6-8a8d-48936191aa2f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c4416c2-e685-49d7-9b1e-83abea545dd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1123</Words>
  <Application>Microsoft Office PowerPoint</Application>
  <PresentationFormat>寬螢幕</PresentationFormat>
  <Paragraphs>247</Paragraphs>
  <Slides>26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26</vt:i4>
      </vt:variant>
    </vt:vector>
  </HeadingPairs>
  <TitlesOfParts>
    <vt:vector size="44" baseType="lpstr">
      <vt:lpstr>ArialMT</vt:lpstr>
      <vt:lpstr>Microsoft YaHei UI</vt:lpstr>
      <vt:lpstr>System Font Regular</vt:lpstr>
      <vt:lpstr>TeXGyreTermesX</vt:lpstr>
      <vt:lpstr>微软雅黑</vt:lpstr>
      <vt:lpstr>DengXian</vt:lpstr>
      <vt:lpstr>DengXian</vt:lpstr>
      <vt:lpstr>Arial</vt:lpstr>
      <vt:lpstr>Calibri</vt:lpstr>
      <vt:lpstr>Calibri Light</vt:lpstr>
      <vt:lpstr>Cambria</vt:lpstr>
      <vt:lpstr>Cambria Math</vt:lpstr>
      <vt:lpstr>Symbol</vt:lpstr>
      <vt:lpstr>Times New Roman</vt:lpstr>
      <vt:lpstr>Wingdings</vt:lpstr>
      <vt:lpstr>Office Theme</vt:lpstr>
      <vt:lpstr>Designed by iSlide</vt:lpstr>
      <vt:lpstr>1_Office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Back Up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TSE, Shing Him</cp:lastModifiedBy>
  <cp:revision>53</cp:revision>
  <dcterms:created xsi:type="dcterms:W3CDTF">2025-01-09T16:19:15Z</dcterms:created>
  <dcterms:modified xsi:type="dcterms:W3CDTF">2025-03-24T05:48:58Z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0x0101008A79AAC69ADBCE49A08F192194743476</vt:lpwstr>
  </property>
</Properties>
</file>