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3"/>
  </p:notesMasterIdLst>
  <p:sldIdLst>
    <p:sldId id="766" r:id="rId2"/>
    <p:sldId id="788" r:id="rId3"/>
    <p:sldId id="834" r:id="rId4"/>
    <p:sldId id="787" r:id="rId5"/>
    <p:sldId id="835" r:id="rId6"/>
    <p:sldId id="346" r:id="rId7"/>
    <p:sldId id="836" r:id="rId8"/>
    <p:sldId id="837" r:id="rId9"/>
    <p:sldId id="752" r:id="rId10"/>
    <p:sldId id="790" r:id="rId11"/>
    <p:sldId id="777" r:id="rId12"/>
    <p:sldId id="791" r:id="rId13"/>
    <p:sldId id="778" r:id="rId14"/>
    <p:sldId id="829" r:id="rId15"/>
    <p:sldId id="822" r:id="rId16"/>
    <p:sldId id="832" r:id="rId17"/>
    <p:sldId id="668" r:id="rId18"/>
    <p:sldId id="838" r:id="rId19"/>
    <p:sldId id="833" r:id="rId20"/>
    <p:sldId id="785" r:id="rId21"/>
    <p:sldId id="2382" r:id="rId22"/>
  </p:sldIdLst>
  <p:sldSz cx="12192000" cy="6858000"/>
  <p:notesSz cx="6858000" cy="9144000"/>
  <p:custDataLst>
    <p:tags r:id="rId24"/>
  </p:custDataLst>
  <p:defaultTextStyle>
    <a:lvl1pPr marL="0" lvl="0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1pPr>
    <a:lvl2pPr marL="457200" lvl="1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2pPr>
    <a:lvl3pPr marL="914400" lvl="2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3pPr>
    <a:lvl4pPr marL="1371600" lvl="3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4pPr>
    <a:lvl5pPr marL="1828800" lvl="4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5pPr>
    <a:lvl6pPr marL="2286000" lvl="5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6pPr>
    <a:lvl7pPr marL="2743200" lvl="6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7pPr>
    <a:lvl8pPr marL="3200400" lvl="7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8pPr>
    <a:lvl9pPr marL="3657600" lvl="8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 Min" initials="Z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FF"/>
    <a:srgbClr val="00FF99"/>
    <a:srgbClr val="0606E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4660"/>
  </p:normalViewPr>
  <p:slideViewPr>
    <p:cSldViewPr snapToGrid="0">
      <p:cViewPr varScale="1">
        <p:scale>
          <a:sx n="87" d="100"/>
          <a:sy n="87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BEA7B-AA2C-4249-BE15-AFDA891F38E5}" type="doc">
      <dgm:prSet loTypeId="urn:microsoft.com/office/officeart/2005/8/layout/hChevron3" loCatId="process" qsTypeId="urn:microsoft.com/office/officeart/2005/8/quickstyle/simple4#1" qsCatId="simple" csTypeId="urn:microsoft.com/office/officeart/2005/8/colors/colorful2#1" csCatId="colorful" phldr="1"/>
      <dgm:spPr/>
    </dgm:pt>
    <dgm:pt modelId="{99A0D843-27FC-464F-B309-884DF09ED1C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/>
            <a:t>½ KM2A</a:t>
          </a:r>
        </a:p>
      </dgm:t>
    </dgm:pt>
    <dgm:pt modelId="{A8CACA89-41C9-4AD2-901F-D16D33793797}" type="parTrans" cxnId="{6B856D86-705A-4517-B119-7120BC724CBB}">
      <dgm:prSet/>
      <dgm:spPr/>
      <dgm:t>
        <a:bodyPr/>
        <a:lstStyle/>
        <a:p>
          <a:endParaRPr lang="zh-CN" altLang="en-US" b="1"/>
        </a:p>
      </dgm:t>
    </dgm:pt>
    <dgm:pt modelId="{31BDF938-115A-46E6-AAD3-C04333DB81C7}" type="sibTrans" cxnId="{6B856D86-705A-4517-B119-7120BC724CBB}">
      <dgm:prSet/>
      <dgm:spPr/>
      <dgm:t>
        <a:bodyPr/>
        <a:lstStyle/>
        <a:p>
          <a:endParaRPr lang="zh-CN" altLang="en-US" b="1"/>
        </a:p>
      </dgm:t>
    </dgm:pt>
    <dgm:pt modelId="{845B534E-2DF2-48CC-BCD9-4435FA4E7B7F}">
      <dgm:prSet phldrT="[文本]"/>
      <dgm:spPr/>
      <dgm:t>
        <a:bodyPr/>
        <a:lstStyle/>
        <a:p>
          <a:r>
            <a:rPr lang="en-US" altLang="zh-CN" b="1" dirty="0"/>
            <a:t>¾ KM2A</a:t>
          </a:r>
          <a:endParaRPr lang="zh-CN" altLang="en-US" b="1" dirty="0"/>
        </a:p>
      </dgm:t>
    </dgm:pt>
    <dgm:pt modelId="{2A118BC6-119D-4EAD-9997-9880AC2449F6}" type="parTrans" cxnId="{1947FCF0-5288-409C-8F4C-834393F34140}">
      <dgm:prSet/>
      <dgm:spPr/>
      <dgm:t>
        <a:bodyPr/>
        <a:lstStyle/>
        <a:p>
          <a:endParaRPr lang="zh-CN" altLang="en-US" b="1"/>
        </a:p>
      </dgm:t>
    </dgm:pt>
    <dgm:pt modelId="{07AC522C-76A6-433F-BF2D-F816AD1D32D7}" type="sibTrans" cxnId="{1947FCF0-5288-409C-8F4C-834393F34140}">
      <dgm:prSet/>
      <dgm:spPr/>
      <dgm:t>
        <a:bodyPr/>
        <a:lstStyle/>
        <a:p>
          <a:endParaRPr lang="zh-CN" altLang="en-US" b="1"/>
        </a:p>
      </dgm:t>
    </dgm:pt>
    <dgm:pt modelId="{4F244F6E-FCC4-4165-9287-3F10FF7152F4}">
      <dgm:prSet phldrT="[文本]"/>
      <dgm:spPr/>
      <dgm:t>
        <a:bodyPr/>
        <a:lstStyle/>
        <a:p>
          <a:r>
            <a:rPr lang="en-US" altLang="zh-CN" b="1" dirty="0">
              <a:solidFill>
                <a:srgbClr val="FF0066"/>
              </a:solidFill>
            </a:rPr>
            <a:t>Full-KM2A</a:t>
          </a:r>
          <a:endParaRPr lang="zh-CN" altLang="en-US" b="1" dirty="0">
            <a:solidFill>
              <a:srgbClr val="FF0066"/>
            </a:solidFill>
          </a:endParaRPr>
        </a:p>
      </dgm:t>
    </dgm:pt>
    <dgm:pt modelId="{33618EF4-1A1C-459D-9F11-9B738B8F1EBE}" type="parTrans" cxnId="{59A4987B-9E78-4EBB-A2FD-B47218E6DB6D}">
      <dgm:prSet/>
      <dgm:spPr/>
      <dgm:t>
        <a:bodyPr/>
        <a:lstStyle/>
        <a:p>
          <a:endParaRPr lang="zh-CN" altLang="en-US" b="1"/>
        </a:p>
      </dgm:t>
    </dgm:pt>
    <dgm:pt modelId="{806060B5-C126-4937-A8DF-53330B63F67F}" type="sibTrans" cxnId="{59A4987B-9E78-4EBB-A2FD-B47218E6DB6D}">
      <dgm:prSet/>
      <dgm:spPr/>
      <dgm:t>
        <a:bodyPr/>
        <a:lstStyle/>
        <a:p>
          <a:endParaRPr lang="zh-CN" altLang="en-US" b="1"/>
        </a:p>
      </dgm:t>
    </dgm:pt>
    <dgm:pt modelId="{B61AF62C-1F7D-4209-B4B9-1546E576DE84}" type="pres">
      <dgm:prSet presAssocID="{176BEA7B-AA2C-4249-BE15-AFDA891F38E5}" presName="Name0" presStyleCnt="0">
        <dgm:presLayoutVars>
          <dgm:dir/>
          <dgm:resizeHandles val="exact"/>
        </dgm:presLayoutVars>
      </dgm:prSet>
      <dgm:spPr/>
    </dgm:pt>
    <dgm:pt modelId="{95BA7436-B322-4A15-B2FF-02E724B8932B}" type="pres">
      <dgm:prSet presAssocID="{99A0D843-27FC-464F-B309-884DF09ED1CA}" presName="parTxOnly" presStyleLbl="node1" presStyleIdx="0" presStyleCnt="3">
        <dgm:presLayoutVars>
          <dgm:bulletEnabled val="1"/>
        </dgm:presLayoutVars>
      </dgm:prSet>
      <dgm:spPr/>
    </dgm:pt>
    <dgm:pt modelId="{5A7B01E4-C658-4256-9739-3BD72910890C}" type="pres">
      <dgm:prSet presAssocID="{31BDF938-115A-46E6-AAD3-C04333DB81C7}" presName="parSpace" presStyleCnt="0"/>
      <dgm:spPr/>
    </dgm:pt>
    <dgm:pt modelId="{452539EF-A3E5-4E80-8E57-2674EB61FA28}" type="pres">
      <dgm:prSet presAssocID="{845B534E-2DF2-48CC-BCD9-4435FA4E7B7F}" presName="parTxOnly" presStyleLbl="node1" presStyleIdx="1" presStyleCnt="3">
        <dgm:presLayoutVars>
          <dgm:bulletEnabled val="1"/>
        </dgm:presLayoutVars>
      </dgm:prSet>
      <dgm:spPr/>
    </dgm:pt>
    <dgm:pt modelId="{554B7C6C-4987-407E-A350-A0D3380E21E4}" type="pres">
      <dgm:prSet presAssocID="{07AC522C-76A6-433F-BF2D-F816AD1D32D7}" presName="parSpace" presStyleCnt="0"/>
      <dgm:spPr/>
    </dgm:pt>
    <dgm:pt modelId="{3175450F-F4D9-4085-8AF3-837F53B6B3BE}" type="pres">
      <dgm:prSet presAssocID="{4F244F6E-FCC4-4165-9287-3F10FF7152F4}" presName="parTxOnly" presStyleLbl="node1" presStyleIdx="2" presStyleCnt="3" custLinFactNeighborX="-12070" custLinFactNeighborY="-10017">
        <dgm:presLayoutVars>
          <dgm:bulletEnabled val="1"/>
        </dgm:presLayoutVars>
      </dgm:prSet>
      <dgm:spPr/>
    </dgm:pt>
  </dgm:ptLst>
  <dgm:cxnLst>
    <dgm:cxn modelId="{86915217-D56E-4BCB-A6C4-6E4D54FD8B5F}" type="presOf" srcId="{845B534E-2DF2-48CC-BCD9-4435FA4E7B7F}" destId="{452539EF-A3E5-4E80-8E57-2674EB61FA28}" srcOrd="0" destOrd="0" presId="urn:microsoft.com/office/officeart/2005/8/layout/hChevron3"/>
    <dgm:cxn modelId="{80DCC55C-8D39-41D9-86C8-DE9B9177D0C5}" type="presOf" srcId="{176BEA7B-AA2C-4249-BE15-AFDA891F38E5}" destId="{B61AF62C-1F7D-4209-B4B9-1546E576DE84}" srcOrd="0" destOrd="0" presId="urn:microsoft.com/office/officeart/2005/8/layout/hChevron3"/>
    <dgm:cxn modelId="{59A4987B-9E78-4EBB-A2FD-B47218E6DB6D}" srcId="{176BEA7B-AA2C-4249-BE15-AFDA891F38E5}" destId="{4F244F6E-FCC4-4165-9287-3F10FF7152F4}" srcOrd="2" destOrd="0" parTransId="{33618EF4-1A1C-459D-9F11-9B738B8F1EBE}" sibTransId="{806060B5-C126-4937-A8DF-53330B63F67F}"/>
    <dgm:cxn modelId="{6B856D86-705A-4517-B119-7120BC724CBB}" srcId="{176BEA7B-AA2C-4249-BE15-AFDA891F38E5}" destId="{99A0D843-27FC-464F-B309-884DF09ED1CA}" srcOrd="0" destOrd="0" parTransId="{A8CACA89-41C9-4AD2-901F-D16D33793797}" sibTransId="{31BDF938-115A-46E6-AAD3-C04333DB81C7}"/>
    <dgm:cxn modelId="{90D733AD-9E3C-41FC-94A5-EDA4A9ADB185}" type="presOf" srcId="{4F244F6E-FCC4-4165-9287-3F10FF7152F4}" destId="{3175450F-F4D9-4085-8AF3-837F53B6B3BE}" srcOrd="0" destOrd="0" presId="urn:microsoft.com/office/officeart/2005/8/layout/hChevron3"/>
    <dgm:cxn modelId="{06FA20E3-88AA-4616-A8BF-F6A8C3B5D877}" type="presOf" srcId="{99A0D843-27FC-464F-B309-884DF09ED1CA}" destId="{95BA7436-B322-4A15-B2FF-02E724B8932B}" srcOrd="0" destOrd="0" presId="urn:microsoft.com/office/officeart/2005/8/layout/hChevron3"/>
    <dgm:cxn modelId="{1947FCF0-5288-409C-8F4C-834393F34140}" srcId="{176BEA7B-AA2C-4249-BE15-AFDA891F38E5}" destId="{845B534E-2DF2-48CC-BCD9-4435FA4E7B7F}" srcOrd="1" destOrd="0" parTransId="{2A118BC6-119D-4EAD-9997-9880AC2449F6}" sibTransId="{07AC522C-76A6-433F-BF2D-F816AD1D32D7}"/>
    <dgm:cxn modelId="{0BA5597B-6D39-404A-A01B-4DC0DF7BD195}" type="presParOf" srcId="{B61AF62C-1F7D-4209-B4B9-1546E576DE84}" destId="{95BA7436-B322-4A15-B2FF-02E724B8932B}" srcOrd="0" destOrd="0" presId="urn:microsoft.com/office/officeart/2005/8/layout/hChevron3"/>
    <dgm:cxn modelId="{6FBB4A67-C082-4111-945C-D2AE08A4D3B6}" type="presParOf" srcId="{B61AF62C-1F7D-4209-B4B9-1546E576DE84}" destId="{5A7B01E4-C658-4256-9739-3BD72910890C}" srcOrd="1" destOrd="0" presId="urn:microsoft.com/office/officeart/2005/8/layout/hChevron3"/>
    <dgm:cxn modelId="{6935AE75-690A-4E6A-82D6-008A80B7F70E}" type="presParOf" srcId="{B61AF62C-1F7D-4209-B4B9-1546E576DE84}" destId="{452539EF-A3E5-4E80-8E57-2674EB61FA28}" srcOrd="2" destOrd="0" presId="urn:microsoft.com/office/officeart/2005/8/layout/hChevron3"/>
    <dgm:cxn modelId="{A8DF83C8-7CAB-400F-BB7C-DAFF4001AE4D}" type="presParOf" srcId="{B61AF62C-1F7D-4209-B4B9-1546E576DE84}" destId="{554B7C6C-4987-407E-A350-A0D3380E21E4}" srcOrd="3" destOrd="0" presId="urn:microsoft.com/office/officeart/2005/8/layout/hChevron3"/>
    <dgm:cxn modelId="{B9A8D859-3996-492A-83E7-171DC06E121D}" type="presParOf" srcId="{B61AF62C-1F7D-4209-B4B9-1546E576DE84}" destId="{3175450F-F4D9-4085-8AF3-837F53B6B3BE}" srcOrd="4" destOrd="0" presId="urn:microsoft.com/office/officeart/2005/8/layout/hChevron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A7436-B322-4A15-B2FF-02E724B8932B}">
      <dsp:nvSpPr>
        <dsp:cNvPr id="0" name=""/>
        <dsp:cNvSpPr/>
      </dsp:nvSpPr>
      <dsp:spPr bwMode="white">
        <a:xfrm>
          <a:off x="5019" y="0"/>
          <a:ext cx="4389600" cy="81474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40005" bIns="8001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000" b="1" kern="1200" dirty="0"/>
            <a:t>½ KM2A</a:t>
          </a:r>
        </a:p>
      </dsp:txBody>
      <dsp:txXfrm>
        <a:off x="5019" y="0"/>
        <a:ext cx="4185913" cy="814747"/>
      </dsp:txXfrm>
    </dsp:sp>
    <dsp:sp modelId="{452539EF-A3E5-4E80-8E57-2674EB61FA28}">
      <dsp:nvSpPr>
        <dsp:cNvPr id="0" name=""/>
        <dsp:cNvSpPr/>
      </dsp:nvSpPr>
      <dsp:spPr bwMode="white">
        <a:xfrm>
          <a:off x="3516699" y="0"/>
          <a:ext cx="4389600" cy="814747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340759"/>
                <a:satOff val="-2919"/>
                <a:lumOff val="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000" b="1" kern="1200" dirty="0"/>
            <a:t>¾ KM2A</a:t>
          </a:r>
          <a:endParaRPr lang="zh-CN" altLang="en-US" sz="3000" b="1" kern="1200" dirty="0"/>
        </a:p>
      </dsp:txBody>
      <dsp:txXfrm>
        <a:off x="3924073" y="0"/>
        <a:ext cx="3574853" cy="814747"/>
      </dsp:txXfrm>
    </dsp:sp>
    <dsp:sp modelId="{3175450F-F4D9-4085-8AF3-837F53B6B3BE}">
      <dsp:nvSpPr>
        <dsp:cNvPr id="0" name=""/>
        <dsp:cNvSpPr/>
      </dsp:nvSpPr>
      <dsp:spPr bwMode="white">
        <a:xfrm>
          <a:off x="6922415" y="0"/>
          <a:ext cx="4389600" cy="814747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000" b="1" kern="1200" dirty="0">
              <a:solidFill>
                <a:srgbClr val="FF0066"/>
              </a:solidFill>
            </a:rPr>
            <a:t>Full-KM2A</a:t>
          </a:r>
          <a:endParaRPr lang="zh-CN" altLang="en-US" sz="3000" b="1" kern="1200" dirty="0">
            <a:solidFill>
              <a:srgbClr val="FF0066"/>
            </a:solidFill>
          </a:endParaRPr>
        </a:p>
      </dsp:txBody>
      <dsp:txXfrm>
        <a:off x="7329789" y="0"/>
        <a:ext cx="3574853" cy="814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2025/3/22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156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627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lvl="0">
              <a:defRPr lang="zh-CN" sz="6600" b="1" kern="1200">
                <a:solidFill>
                  <a:srgbClr val="3366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11725834" y="6382871"/>
            <a:ext cx="45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6A770B7-AEEC-43A0-A43B-764B1633853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baseline="0">
                <a:latin typeface="Arial" panose="020B0604020202020204"/>
                <a:ea typeface="微软雅黑" panose="020B0503020204020204" charset="-122"/>
              </a:defRPr>
            </a:lvl1pPr>
            <a:lvl2pPr lvl="1">
              <a:defRPr sz="2400" baseline="0">
                <a:latin typeface="Arial" panose="020B0604020202020204"/>
                <a:ea typeface="微软雅黑" panose="020B0503020204020204" charset="-122"/>
              </a:defRPr>
            </a:lvl2pPr>
            <a:lvl3pPr lvl="2">
              <a:defRPr baseline="0"/>
            </a:lvl3pPr>
            <a:lvl4pPr lvl="3">
              <a:defRPr baseline="0"/>
            </a:lvl4pPr>
            <a:lvl5pPr lvl="4">
              <a:defRPr baseline="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lvl="0" algn="l">
              <a:defRPr sz="3000" b="1" baseline="0">
                <a:solidFill>
                  <a:srgbClr val="0000FF"/>
                </a:solidFill>
                <a:latin typeface="Arial Black" panose="020B0A04020102020204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11725837" y="6380692"/>
            <a:ext cx="46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1695A6-4C3D-4D7D-A25D-330E09513BE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t>2025/3/22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 sz="2800" b="0" baseline="0">
                <a:latin typeface="Arial" panose="020B0604020202020204"/>
                <a:ea typeface="微软雅黑" panose="020B0503020204020204" charset="-122"/>
              </a:defRPr>
            </a:lvl1pPr>
            <a:lvl2pPr lvl="1">
              <a:defRPr sz="2400" baseline="0">
                <a:latin typeface="Arial" panose="020B0604020202020204"/>
                <a:ea typeface="微软雅黑" panose="020B0503020204020204" charset="-122"/>
              </a:defRPr>
            </a:lvl2pPr>
            <a:lvl3pPr lvl="2">
              <a:defRPr baseline="0"/>
            </a:lvl3pPr>
            <a:lvl4pPr lvl="3">
              <a:defRPr baseline="0"/>
            </a:lvl4pPr>
            <a:lvl5pPr lvl="4">
              <a:defRPr baseline="0"/>
            </a:lvl5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lt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75D74-5740-4D3B-997F-1D478845ECEB}"/>
              </a:ext>
            </a:extLst>
          </p:cNvPr>
          <p:cNvSpPr txBox="1">
            <a:spLocks/>
          </p:cNvSpPr>
          <p:nvPr userDrawn="1"/>
        </p:nvSpPr>
        <p:spPr>
          <a:xfrm>
            <a:off x="10226693" y="6445182"/>
            <a:ext cx="1796516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6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lvl="0" algn="ctr" defTabSz="914400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</p:titleStyle>
    <p:bodyStyle>
      <a:lvl1pPr marL="342900" lvl="0" indent="-342900" algn="l" defTabSz="914400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742950" lvl="1" indent="-285750" algn="l" defTabSz="914400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 defTabSz="914400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 defTabSz="914400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 defTabSz="914400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hyperlink" Target="https://www.nhepsdc.cn/resource/astro/lhaaso?ignoreheadhttps://www.nhepsdc.cn/resource/astro/lhaaso?ignorehead" TargetMode="External"/><Relationship Id="rId4" Type="http://schemas.openxmlformats.org/officeDocument/2006/relationships/hyperlink" Target="http://english.ihep.cas.cn/lhaas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44000" y="548022"/>
            <a:ext cx="12048000" cy="180642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Long-term observation of UHE emission from Crab Nebula with LHAASO</a:t>
            </a:r>
            <a:endParaRPr lang="zh-CN" altLang="en-US" sz="44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201271" y="3886200"/>
            <a:ext cx="10010588" cy="2359212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solidFill>
                  <a:srgbClr val="0000FF"/>
                </a:solidFill>
              </a:rPr>
              <a:t>Songzhan</a:t>
            </a:r>
            <a:r>
              <a:rPr lang="en-US" altLang="zh-CN" b="1" dirty="0">
                <a:solidFill>
                  <a:srgbClr val="0000FF"/>
                </a:solidFill>
              </a:rPr>
              <a:t> Chen, </a:t>
            </a:r>
            <a:r>
              <a:rPr lang="en-US" altLang="zh-CN" b="1" dirty="0" err="1">
                <a:solidFill>
                  <a:srgbClr val="0000FF"/>
                </a:solidFill>
              </a:rPr>
              <a:t>Junyang</a:t>
            </a:r>
            <a:r>
              <a:rPr lang="en-US" altLang="zh-CN" b="1" dirty="0">
                <a:solidFill>
                  <a:srgbClr val="0000FF"/>
                </a:solidFill>
              </a:rPr>
              <a:t> Zhang, </a:t>
            </a:r>
            <a:r>
              <a:rPr lang="en-US" altLang="zh-CN" b="1" dirty="0" err="1">
                <a:solidFill>
                  <a:srgbClr val="0000FF"/>
                </a:solidFill>
              </a:rPr>
              <a:t>Shaoqiang</a:t>
            </a:r>
            <a:r>
              <a:rPr lang="en-US" altLang="zh-CN" b="1">
                <a:solidFill>
                  <a:srgbClr val="0000FF"/>
                </a:solidFill>
              </a:rPr>
              <a:t> Xi</a:t>
            </a:r>
            <a:endParaRPr lang="en-US" altLang="zh-CN" b="1" dirty="0">
              <a:solidFill>
                <a:srgbClr val="0000FF"/>
              </a:solidFill>
            </a:endParaRPr>
          </a:p>
          <a:p>
            <a:r>
              <a:rPr lang="en-US" altLang="zh-CN" dirty="0"/>
              <a:t>on behalf of the LHAASO collaboration</a:t>
            </a:r>
          </a:p>
          <a:p>
            <a:r>
              <a:rPr lang="en-US" altLang="zh-CN" sz="2800" b="1" dirty="0">
                <a:solidFill>
                  <a:srgbClr val="0000FF"/>
                </a:solidFill>
              </a:rPr>
              <a:t>Institute of High Energy Physics(IHEP),CAS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88230" y="6045357"/>
            <a:ext cx="716325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/>
              <a:t>The 2</a:t>
            </a:r>
            <a:r>
              <a:rPr lang="en-US" altLang="zh-CN" sz="2000" b="1" baseline="30000" dirty="0"/>
              <a:t>nd</a:t>
            </a:r>
            <a:r>
              <a:rPr lang="en-US" altLang="zh-CN" sz="2000" b="1" dirty="0"/>
              <a:t> LHAASO  </a:t>
            </a:r>
            <a:r>
              <a:rPr lang="en-US" altLang="zh-CN" sz="2000" b="1" dirty="0" err="1"/>
              <a:t>symposium@Hong</a:t>
            </a:r>
            <a:r>
              <a:rPr lang="en-US" altLang="zh-CN" sz="2000" b="1" dirty="0"/>
              <a:t> Kong</a:t>
            </a:r>
            <a:r>
              <a:rPr lang="zh-CN" altLang="en-US" sz="2000" b="1" dirty="0"/>
              <a:t> (</a:t>
            </a:r>
            <a:r>
              <a:rPr lang="en-US" altLang="zh-CN" sz="2000" b="1" dirty="0"/>
              <a:t>March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22</a:t>
            </a:r>
            <a:r>
              <a:rPr lang="zh-CN" altLang="en-US" sz="2000" b="1" dirty="0"/>
              <a:t>, 202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of the KM2A Array</a:t>
            </a:r>
            <a:endParaRPr lang="zh-CN" altLang="en-US" sz="4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863" y="1980464"/>
            <a:ext cx="3634650" cy="352033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66" y="1956038"/>
            <a:ext cx="3619848" cy="3544761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92" y="1980464"/>
            <a:ext cx="3538125" cy="352033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graphicFrame>
        <p:nvGraphicFramePr>
          <p:cNvPr id="7" name="图示 6"/>
          <p:cNvGraphicFramePr/>
          <p:nvPr/>
        </p:nvGraphicFramePr>
        <p:xfrm>
          <a:off x="375792" y="1165718"/>
          <a:ext cx="11423000" cy="81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15380" y="566230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2019-12-27</a:t>
            </a:r>
            <a:r>
              <a:rPr lang="en-US" altLang="zh-CN" sz="2000" b="1" dirty="0">
                <a:solidFill>
                  <a:srgbClr val="0000FF"/>
                </a:solidFill>
              </a:rPr>
              <a:t>—</a:t>
            </a:r>
            <a:r>
              <a:rPr lang="en-US" altLang="zh-CN" sz="2000" b="1" dirty="0"/>
              <a:t>2020-11-30</a:t>
            </a:r>
            <a:endParaRPr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4114798" y="5662301"/>
            <a:ext cx="3096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2020-12-01</a:t>
            </a:r>
            <a:r>
              <a:rPr lang="en-US" altLang="zh-CN" sz="2000" b="1" dirty="0">
                <a:solidFill>
                  <a:srgbClr val="0000FF"/>
                </a:solidFill>
              </a:rPr>
              <a:t>—</a:t>
            </a:r>
            <a:r>
              <a:rPr lang="en-US" altLang="zh-CN" sz="2000" b="1" dirty="0"/>
              <a:t>2021-07-19</a:t>
            </a:r>
            <a:endParaRPr lang="zh-CN" altLang="en-US" sz="2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8071630" y="5632168"/>
            <a:ext cx="266429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2021-07-20</a:t>
            </a:r>
            <a:r>
              <a:rPr lang="en-US" altLang="zh-CN" sz="2400" b="1" dirty="0">
                <a:solidFill>
                  <a:srgbClr val="0000FF"/>
                </a:solidFill>
              </a:rPr>
              <a:t>—&gt;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2608" y="2428434"/>
            <a:ext cx="1402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11 months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50733" y="2386827"/>
            <a:ext cx="1515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7.6 months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BE00FC3-458E-45B3-ADFF-0F24578E57AA}"/>
              </a:ext>
            </a:extLst>
          </p:cNvPr>
          <p:cNvSpPr txBox="1"/>
          <p:nvPr/>
        </p:nvSpPr>
        <p:spPr>
          <a:xfrm>
            <a:off x="515380" y="6144429"/>
            <a:ext cx="1097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events with core located inside blue lines region are used.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4282" y="71718"/>
            <a:ext cx="9819341" cy="862581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+mn-ea"/>
              </a:rPr>
              <a:t>LHAASO-KM2A data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128216" y="1150535"/>
            <a:ext cx="8360738" cy="175145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zh-CN" b="1" dirty="0"/>
              <a:t>From 2019-12 to 2024-12</a:t>
            </a:r>
          </a:p>
          <a:p>
            <a:r>
              <a:rPr lang="en-US" altLang="zh-CN" b="1" dirty="0"/>
              <a:t>Effective data:</a:t>
            </a:r>
            <a:r>
              <a:rPr lang="en-US" altLang="zh-CN" b="1" dirty="0">
                <a:solidFill>
                  <a:srgbClr val="C00000"/>
                </a:solidFill>
              </a:rPr>
              <a:t>1700+ days</a:t>
            </a:r>
          </a:p>
          <a:p>
            <a:r>
              <a:rPr lang="en-US" altLang="zh-CN" b="1" dirty="0"/>
              <a:t>Crab Nebula observation:</a:t>
            </a:r>
            <a:r>
              <a:rPr lang="en-US" altLang="zh-CN" b="1" dirty="0">
                <a:solidFill>
                  <a:srgbClr val="C00000"/>
                </a:solidFill>
              </a:rPr>
              <a:t>13000+ hours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74F8D6F-5556-49FA-8AB5-6CA874812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2" y="3181235"/>
            <a:ext cx="10912570" cy="35422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1200" y="142852"/>
            <a:ext cx="11563200" cy="725470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maps around Crab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96FD636-2FB6-4EFC-870C-0A95D9A12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" y="2179038"/>
            <a:ext cx="4770519" cy="43011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BFC4482-68A3-4120-B207-D74F08BF391D}"/>
              </a:ext>
            </a:extLst>
          </p:cNvPr>
          <p:cNvSpPr txBox="1"/>
          <p:nvPr/>
        </p:nvSpPr>
        <p:spPr>
          <a:xfrm>
            <a:off x="1511224" y="1549552"/>
            <a:ext cx="251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&gt;100 </a:t>
            </a:r>
            <a:r>
              <a:rPr lang="en-US" altLang="zh-CN" sz="3200" b="1" dirty="0" err="1">
                <a:solidFill>
                  <a:srgbClr val="C00000"/>
                </a:solidFill>
              </a:rPr>
              <a:t>TeV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5074906-C6D3-434C-8D70-23234D252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717" y="2134327"/>
            <a:ext cx="4770519" cy="434586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B817BE2-8957-41C6-9010-CB74AA0893F9}"/>
              </a:ext>
            </a:extLst>
          </p:cNvPr>
          <p:cNvSpPr txBox="1"/>
          <p:nvPr/>
        </p:nvSpPr>
        <p:spPr>
          <a:xfrm>
            <a:off x="8064424" y="1265824"/>
            <a:ext cx="243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en-US" altLang="zh-CN" dirty="0"/>
              <a:t>&gt;1 </a:t>
            </a:r>
            <a:r>
              <a:rPr lang="en-US" altLang="zh-CN" dirty="0" err="1"/>
              <a:t>PeV</a:t>
            </a:r>
            <a:endParaRPr lang="en-US" altLang="zh-CN" dirty="0"/>
          </a:p>
          <a:p>
            <a:r>
              <a:rPr lang="en-US" altLang="zh-CN" dirty="0">
                <a:solidFill>
                  <a:srgbClr val="0000FF"/>
                </a:solidFill>
              </a:rPr>
              <a:t>4 photons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ECE62A1-859E-47D6-9C62-43193DE54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628" y="1355176"/>
            <a:ext cx="6499356" cy="54174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628" y="186301"/>
            <a:ext cx="10977930" cy="689134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+mj-ea"/>
                <a:ea typeface="+mj-ea"/>
                <a:cs typeface="微软雅黑" panose="020B0503020204020204" charset="-122"/>
              </a:rPr>
              <a:t>Updated SED</a:t>
            </a:r>
            <a:endParaRPr lang="zh-CN" altLang="en-US" sz="4000" dirty="0">
              <a:solidFill>
                <a:schemeClr val="tx1"/>
              </a:solidFill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19" name="内容占位符 1"/>
          <p:cNvSpPr>
            <a:spLocks noGrp="1"/>
          </p:cNvSpPr>
          <p:nvPr>
            <p:ph idx="1"/>
          </p:nvPr>
        </p:nvSpPr>
        <p:spPr>
          <a:xfrm>
            <a:off x="392409" y="1546817"/>
            <a:ext cx="4338379" cy="433148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eaLnBrk="1" fontAlgn="auto" latinLnBrk="0" hangingPunct="1">
              <a:lnSpc>
                <a:spcPct val="150000"/>
              </a:lnSpc>
            </a:pPr>
            <a:r>
              <a:rPr lang="en-US" altLang="zh-CN" sz="2300" b="1" dirty="0">
                <a:solidFill>
                  <a:schemeClr val="tx1"/>
                </a:solidFill>
                <a:latin typeface="+mn-ea"/>
              </a:rPr>
              <a:t>The Data enlarged by </a:t>
            </a:r>
            <a:r>
              <a:rPr lang="en-US" altLang="zh-CN" sz="2300" b="1" dirty="0">
                <a:solidFill>
                  <a:srgbClr val="C00000"/>
                </a:solidFill>
                <a:latin typeface="+mn-ea"/>
              </a:rPr>
              <a:t>9</a:t>
            </a:r>
            <a:r>
              <a:rPr lang="en-US" altLang="zh-CN" sz="2300" b="1" dirty="0">
                <a:solidFill>
                  <a:schemeClr val="tx1"/>
                </a:solidFill>
                <a:latin typeface="+mn-ea"/>
              </a:rPr>
              <a:t> </a:t>
            </a:r>
          </a:p>
          <a:p>
            <a:pPr eaLnBrk="1" fontAlgn="auto" latinLnBrk="0" hangingPunct="1">
              <a:lnSpc>
                <a:spcPct val="150000"/>
              </a:lnSpc>
            </a:pPr>
            <a:r>
              <a:rPr lang="en-US" altLang="zh-CN" sz="2300" b="1" dirty="0">
                <a:latin typeface="+mn-ea"/>
              </a:rPr>
              <a:t>The SED is </a:t>
            </a:r>
            <a:r>
              <a:rPr lang="en-US" altLang="zh-CN" sz="2300" b="1" dirty="0">
                <a:solidFill>
                  <a:schemeClr val="tx1"/>
                </a:solidFill>
                <a:latin typeface="+mn-ea"/>
              </a:rPr>
              <a:t>consistent with previous measurement</a:t>
            </a:r>
          </a:p>
          <a:p>
            <a:pPr eaLnBrk="1" fontAlgn="auto" latinLnBrk="0" hangingPunct="1">
              <a:lnSpc>
                <a:spcPct val="150000"/>
              </a:lnSpc>
            </a:pPr>
            <a:r>
              <a:rPr lang="en-US" altLang="zh-CN" sz="2300" b="1" dirty="0">
                <a:latin typeface="+mn-ea"/>
              </a:rPr>
              <a:t>Following the log-parabola function well</a:t>
            </a:r>
            <a:endParaRPr lang="en-US" altLang="zh-CN" sz="23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44415" y="3429000"/>
            <a:ext cx="114998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800" b="1" dirty="0">
                <a:solidFill>
                  <a:srgbClr val="0606EA"/>
                </a:solidFill>
                <a:latin typeface="Arial" panose="020B0604020202020204" pitchFamily="34" charset="0"/>
                <a:ea typeface="微软雅黑" panose="020B0503020204020204" charset="-122"/>
              </a:rPr>
              <a:t>89 UHE</a:t>
            </a:r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644414" y="4424037"/>
            <a:ext cx="114998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795</a:t>
            </a:r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 UHE</a:t>
            </a:r>
          </a:p>
        </p:txBody>
      </p:sp>
      <p:sp>
        <p:nvSpPr>
          <p:cNvPr id="12" name="下箭头 11"/>
          <p:cNvSpPr/>
          <p:nvPr/>
        </p:nvSpPr>
        <p:spPr>
          <a:xfrm>
            <a:off x="7022173" y="3951601"/>
            <a:ext cx="295910" cy="318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9600" y="1285875"/>
            <a:ext cx="8101840" cy="757117"/>
          </a:xfrm>
        </p:spPr>
        <p:txBody>
          <a:bodyPr/>
          <a:lstStyle/>
          <a:p>
            <a:r>
              <a:rPr lang="en-US" altLang="zh-CN" dirty="0"/>
              <a:t>The situation is similar 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4000"/>
              <a:t>SED vs One zone model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5730" y="2150110"/>
            <a:ext cx="5720080" cy="397573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378213" y="6232963"/>
            <a:ext cx="273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LHAASO coll. 2021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69D5980-7D21-47BB-AFAB-F1FA71EBD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502" y="1953761"/>
            <a:ext cx="6140584" cy="45231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937" y="71718"/>
            <a:ext cx="11610815" cy="862581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+mn-ea"/>
              </a:rPr>
              <a:t>&gt;0.1 GeV Light curve: </a:t>
            </a:r>
            <a:r>
              <a:rPr lang="en-US" altLang="zh-CN" sz="4000" dirty="0">
                <a:solidFill>
                  <a:srgbClr val="C00000"/>
                </a:solidFill>
                <a:latin typeface="+mn-ea"/>
              </a:rPr>
              <a:t>Fermi-LAT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2599A9-164A-4AC8-9715-6694C8681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21" y="1127943"/>
            <a:ext cx="11071358" cy="28362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CFD7756-D15C-4872-9634-84682D86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239" y="4126753"/>
            <a:ext cx="3853969" cy="2548426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E715195-D812-4660-B61A-B0679F30E8A3}"/>
              </a:ext>
            </a:extLst>
          </p:cNvPr>
          <p:cNvSpPr/>
          <p:nvPr/>
        </p:nvSpPr>
        <p:spPr>
          <a:xfrm>
            <a:off x="8799046" y="1303157"/>
            <a:ext cx="503741" cy="2409197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76F5E59-5696-4FF8-BD93-91DABBCCA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419" y="4157870"/>
            <a:ext cx="4194194" cy="2486192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0EF412D-ABCE-4F28-A343-4F368947FF23}"/>
              </a:ext>
            </a:extLst>
          </p:cNvPr>
          <p:cNvSpPr/>
          <p:nvPr/>
        </p:nvSpPr>
        <p:spPr>
          <a:xfrm>
            <a:off x="6909104" y="1407601"/>
            <a:ext cx="503741" cy="2409197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F7E70B6-1665-4F41-837E-F2A105626151}"/>
              </a:ext>
            </a:extLst>
          </p:cNvPr>
          <p:cNvSpPr txBox="1"/>
          <p:nvPr/>
        </p:nvSpPr>
        <p:spPr>
          <a:xfrm>
            <a:off x="3843764" y="4321629"/>
            <a:ext cx="155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2022 flare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~3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B1F1BAF-0A02-4E80-B42A-1F2784D30AA7}"/>
              </a:ext>
            </a:extLst>
          </p:cNvPr>
          <p:cNvSpPr txBox="1"/>
          <p:nvPr/>
        </p:nvSpPr>
        <p:spPr>
          <a:xfrm>
            <a:off x="7963127" y="4321629"/>
            <a:ext cx="155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2023 flare</a:t>
            </a:r>
          </a:p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~4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F4220D9-14E4-48D9-B148-F076E6406EBA}"/>
              </a:ext>
            </a:extLst>
          </p:cNvPr>
          <p:cNvSpPr txBox="1"/>
          <p:nvPr/>
        </p:nvSpPr>
        <p:spPr>
          <a:xfrm>
            <a:off x="269477" y="4321629"/>
            <a:ext cx="2941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The flares is weak comparing to others!</a:t>
            </a:r>
          </a:p>
          <a:p>
            <a:r>
              <a:rPr lang="en-US" altLang="zh-CN" sz="2400" b="1" dirty="0">
                <a:solidFill>
                  <a:srgbClr val="0000FF"/>
                </a:solidFill>
              </a:rPr>
              <a:t>The SED is similar with other flares!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7E3ECAB-2FAD-426E-9F15-C56CA3B25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39" y="4152692"/>
            <a:ext cx="11610814" cy="25988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937" y="71718"/>
            <a:ext cx="11610815" cy="862581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+mn-ea"/>
              </a:rPr>
              <a:t>&gt;25 </a:t>
            </a:r>
            <a:r>
              <a:rPr lang="en-US" altLang="zh-CN" sz="4000" dirty="0" err="1">
                <a:solidFill>
                  <a:schemeClr val="tx1"/>
                </a:solidFill>
                <a:latin typeface="+mn-ea"/>
              </a:rPr>
              <a:t>TeV</a:t>
            </a:r>
            <a:r>
              <a:rPr lang="en-US" altLang="zh-CN" sz="4000" dirty="0">
                <a:solidFill>
                  <a:schemeClr val="tx1"/>
                </a:solidFill>
                <a:latin typeface="+mn-ea"/>
              </a:rPr>
              <a:t> Light curve: </a:t>
            </a:r>
            <a:r>
              <a:rPr lang="en-US" altLang="zh-CN" sz="4000" dirty="0">
                <a:solidFill>
                  <a:srgbClr val="C00000"/>
                </a:solidFill>
                <a:latin typeface="+mn-ea"/>
              </a:rPr>
              <a:t>LHAASO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3885" y="1189990"/>
            <a:ext cx="11316168" cy="57858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5.7 events per day.  No significant flare is detected up to now.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9588" y="4403295"/>
            <a:ext cx="1353820" cy="338554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600" b="1" dirty="0">
                <a:latin typeface="Arial" panose="020B0604020202020204" pitchFamily="34" charset="0"/>
                <a:ea typeface="微软雅黑" panose="020B0503020204020204" charset="-122"/>
              </a:rPr>
              <a:t>1/2-KM2A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84588" y="4387902"/>
            <a:ext cx="1353820" cy="338554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600" b="1" dirty="0">
                <a:latin typeface="Arial" panose="020B0604020202020204" pitchFamily="34" charset="0"/>
                <a:ea typeface="微软雅黑" panose="020B0503020204020204" charset="-122"/>
              </a:rPr>
              <a:t>3/4-KM2A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222254" y="4418683"/>
            <a:ext cx="1353820" cy="307777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400" b="1" dirty="0">
                <a:latin typeface="Arial" panose="020B0604020202020204" pitchFamily="34" charset="0"/>
                <a:ea typeface="微软雅黑" panose="020B0503020204020204" charset="-122"/>
              </a:rPr>
              <a:t>Full-KM2A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392043-B93E-4C65-86A5-17AB86557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7" y="1807510"/>
            <a:ext cx="11610814" cy="234518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4247B42-D2AC-418F-86AA-A6975EBBF87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97283" y="2021618"/>
            <a:ext cx="2387295" cy="369332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b="1" dirty="0">
                <a:solidFill>
                  <a:srgbClr val="FF00FF"/>
                </a:solidFill>
                <a:latin typeface="Arial" panose="020B0604020202020204" pitchFamily="34" charset="0"/>
                <a:ea typeface="微软雅黑" panose="020B0503020204020204" charset="-122"/>
              </a:rPr>
              <a:t>Fermi-LAT &gt;0.1 GeV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7FA9B8A-BCED-415F-AA62-750574D167D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389458" y="4382740"/>
            <a:ext cx="2387295" cy="369332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b="1" dirty="0">
                <a:solidFill>
                  <a:srgbClr val="FF00FF"/>
                </a:solidFill>
                <a:latin typeface="Arial" panose="020B0604020202020204" pitchFamily="34" charset="0"/>
                <a:ea typeface="微软雅黑" panose="020B0503020204020204" charset="-122"/>
              </a:rPr>
              <a:t>LHAASO &gt;25 </a:t>
            </a:r>
            <a:r>
              <a:rPr lang="en-US" altLang="zh-CN" b="1" dirty="0" err="1">
                <a:solidFill>
                  <a:srgbClr val="FF00FF"/>
                </a:solidFill>
                <a:latin typeface="Arial" panose="020B0604020202020204" pitchFamily="34" charset="0"/>
                <a:ea typeface="微软雅黑" panose="020B0503020204020204" charset="-122"/>
              </a:rPr>
              <a:t>TeV</a:t>
            </a:r>
            <a:endParaRPr lang="en-US" altLang="zh-CN" b="1" dirty="0">
              <a:solidFill>
                <a:srgbClr val="FF00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618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1709CA9-36F4-42FE-A7D3-647573B51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7" y="4022492"/>
            <a:ext cx="11787264" cy="25483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937" y="71718"/>
            <a:ext cx="11610815" cy="862581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+mn-ea"/>
              </a:rPr>
              <a:t>UHE Light curve: </a:t>
            </a:r>
            <a:r>
              <a:rPr lang="en-US" altLang="zh-CN" sz="4000" dirty="0">
                <a:solidFill>
                  <a:srgbClr val="C00000"/>
                </a:solidFill>
                <a:latin typeface="+mn-ea"/>
              </a:rPr>
              <a:t>LHAASO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3885" y="1189990"/>
            <a:ext cx="11316168" cy="57858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0.44 UHE events per day.  No significant flare is detected up to now.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9588" y="4403295"/>
            <a:ext cx="1353820" cy="338554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600" b="1" dirty="0">
                <a:latin typeface="Arial" panose="020B0604020202020204" pitchFamily="34" charset="0"/>
                <a:ea typeface="微软雅黑" panose="020B0503020204020204" charset="-122"/>
              </a:rPr>
              <a:t>1/2-KM2A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184588" y="4387902"/>
            <a:ext cx="1353820" cy="338554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600" b="1" dirty="0">
                <a:latin typeface="Arial" panose="020B0604020202020204" pitchFamily="34" charset="0"/>
                <a:ea typeface="微软雅黑" panose="020B0503020204020204" charset="-122"/>
              </a:rPr>
              <a:t>3/4-KM2A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194877" y="4282892"/>
            <a:ext cx="1353820" cy="307777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sz="1400" b="1" dirty="0">
                <a:latin typeface="Arial" panose="020B0604020202020204" pitchFamily="34" charset="0"/>
                <a:ea typeface="微软雅黑" panose="020B0503020204020204" charset="-122"/>
              </a:rPr>
              <a:t>Full-KM2A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392043-B93E-4C65-86A5-17AB86557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7" y="1807510"/>
            <a:ext cx="11610814" cy="234518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4247B42-D2AC-418F-86AA-A6975EBBF87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97283" y="2021618"/>
            <a:ext cx="2387295" cy="369332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b="1" dirty="0">
                <a:solidFill>
                  <a:srgbClr val="FF00FF"/>
                </a:solidFill>
                <a:latin typeface="Arial" panose="020B0604020202020204" pitchFamily="34" charset="0"/>
                <a:ea typeface="微软雅黑" panose="020B0503020204020204" charset="-122"/>
              </a:rPr>
              <a:t>Fermi-LAT &gt;0.1 GeV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7FA9B8A-BCED-415F-AA62-750574D167D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389458" y="4178020"/>
            <a:ext cx="2387295" cy="369332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b="1" dirty="0">
                <a:solidFill>
                  <a:srgbClr val="FF00FF"/>
                </a:solidFill>
                <a:latin typeface="Arial" panose="020B0604020202020204" pitchFamily="34" charset="0"/>
                <a:ea typeface="微软雅黑" panose="020B0503020204020204" charset="-122"/>
              </a:rPr>
              <a:t>LHAASO &gt;0.1 </a:t>
            </a:r>
            <a:r>
              <a:rPr lang="en-US" altLang="zh-CN" b="1" dirty="0" err="1">
                <a:solidFill>
                  <a:srgbClr val="FF00FF"/>
                </a:solidFill>
                <a:latin typeface="Arial" panose="020B0604020202020204" pitchFamily="34" charset="0"/>
                <a:ea typeface="微软雅黑" panose="020B0503020204020204" charset="-122"/>
              </a:rPr>
              <a:t>PeV</a:t>
            </a:r>
            <a:endParaRPr lang="en-US" altLang="zh-CN" b="1" dirty="0">
              <a:solidFill>
                <a:srgbClr val="FF00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937" y="71718"/>
            <a:ext cx="11610815" cy="862581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+mn-ea"/>
              </a:rPr>
              <a:t>Top 10 photons Vs Fermi-LAT</a:t>
            </a:r>
            <a:endParaRPr lang="en-US" altLang="zh-CN" sz="4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03885" y="1189990"/>
            <a:ext cx="11316168" cy="57858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No significant correlation is found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247B42-D2AC-418F-86AA-A6975EBBF87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48296" y="1839595"/>
            <a:ext cx="2387295" cy="646331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charset="-122"/>
              </a:rPr>
              <a:t>Fermi-LAT &gt;0.1 GeV</a:t>
            </a:r>
          </a:p>
          <a:p>
            <a:pPr algn="l"/>
            <a:r>
              <a:rPr lang="en-US" altLang="zh-CN" b="1" dirty="0">
                <a:solidFill>
                  <a:srgbClr val="00FF99"/>
                </a:solidFill>
                <a:latin typeface="Arial" panose="020B0604020202020204" pitchFamily="34" charset="0"/>
                <a:ea typeface="微软雅黑" panose="020B0503020204020204" charset="-122"/>
              </a:rPr>
              <a:t>LHAASO &gt;0.6 </a:t>
            </a:r>
            <a:r>
              <a:rPr lang="en-US" altLang="zh-CN" b="1" dirty="0" err="1">
                <a:solidFill>
                  <a:srgbClr val="00FF99"/>
                </a:solidFill>
                <a:latin typeface="Arial" panose="020B0604020202020204" pitchFamily="34" charset="0"/>
                <a:ea typeface="微软雅黑" panose="020B0503020204020204" charset="-122"/>
              </a:rPr>
              <a:t>PeV</a:t>
            </a:r>
            <a:endParaRPr lang="en-US" altLang="zh-CN" b="1" dirty="0">
              <a:solidFill>
                <a:srgbClr val="00FF9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B98E7B-C4CA-48F5-AAB3-843E8838A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0" y="2398971"/>
            <a:ext cx="11954349" cy="41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3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D4396D4-5C6F-489D-9356-F8D4E926D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49" y="1008849"/>
            <a:ext cx="7844289" cy="33516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&gt;25 </a:t>
            </a:r>
            <a:r>
              <a:rPr lang="en-US" altLang="zh-CN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Icrab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5.7 events per day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 day: 3 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Icrab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flare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7 days: 3 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Icrab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flare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 </a:t>
            </a:r>
            <a:r>
              <a:rPr lang="en-US" altLang="zh-CN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Icrab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0.44 events per day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 day: 3 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Icrab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flare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7 days: 3 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Icrab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flare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A11BE8C-BF2A-427F-B33C-1432518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Ability for flare detecting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B4029E-34C3-469D-9F49-01D66AD04D41}"/>
              </a:ext>
            </a:extLst>
          </p:cNvPr>
          <p:cNvSpPr txBox="1"/>
          <p:nvPr/>
        </p:nvSpPr>
        <p:spPr>
          <a:xfrm>
            <a:off x="173013" y="4149921"/>
            <a:ext cx="11750722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A fast conclusion:</a:t>
            </a:r>
          </a:p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Similar flux enhancement at &gt;25 </a:t>
            </a:r>
            <a:r>
              <a:rPr lang="en-US" altLang="zh-CN" sz="3200" b="1" dirty="0" err="1">
                <a:solidFill>
                  <a:srgbClr val="C00000"/>
                </a:solidFill>
              </a:rPr>
              <a:t>TeV</a:t>
            </a:r>
            <a:r>
              <a:rPr lang="en-US" altLang="zh-CN" sz="3200" b="1" dirty="0">
                <a:solidFill>
                  <a:srgbClr val="C00000"/>
                </a:solidFill>
              </a:rPr>
              <a:t> as GeV flare can be excluded. </a:t>
            </a:r>
          </a:p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The </a:t>
            </a:r>
            <a:r>
              <a:rPr lang="en-US" altLang="zh-CN" sz="3200" b="1" dirty="0" err="1">
                <a:solidFill>
                  <a:srgbClr val="C00000"/>
                </a:solidFill>
              </a:rPr>
              <a:t>PeV</a:t>
            </a:r>
            <a:r>
              <a:rPr lang="en-US" altLang="zh-CN" sz="3200" b="1" dirty="0">
                <a:solidFill>
                  <a:srgbClr val="C00000"/>
                </a:solidFill>
              </a:rPr>
              <a:t> photons is not due to GeV flare</a:t>
            </a:r>
          </a:p>
          <a:p>
            <a:pPr algn="ctr"/>
            <a:r>
              <a:rPr lang="en-US" altLang="zh-CN" sz="3200" b="1" dirty="0">
                <a:solidFill>
                  <a:srgbClr val="C00000"/>
                </a:solidFill>
              </a:rPr>
              <a:t>This is consistent with that the magnetic field for flares is larger.  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7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66165" y="71718"/>
            <a:ext cx="11534588" cy="862581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PWNs are dominate sources at VHE and UHE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内容占位符 3"/>
          <p:cNvSpPr>
            <a:spLocks noGrp="1"/>
          </p:cNvSpPr>
          <p:nvPr>
            <p:ph idx="1"/>
          </p:nvPr>
        </p:nvSpPr>
        <p:spPr>
          <a:xfrm>
            <a:off x="341195" y="1607760"/>
            <a:ext cx="5629702" cy="4172067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zh-CN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LHAASO sources associate with pulsars.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out of 35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sources with UHE emission.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591" y="1607761"/>
            <a:ext cx="4799374" cy="417206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6584150" y="6083957"/>
            <a:ext cx="2123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LHAASO coll. 2024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46362" y="1382842"/>
            <a:ext cx="11655822" cy="451593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000FF"/>
                </a:solidFill>
                <a:latin typeface="+mn-ea"/>
              </a:rPr>
              <a:t>The </a:t>
            </a:r>
            <a:r>
              <a:rPr lang="en-US" altLang="zh-CN" b="1" dirty="0">
                <a:solidFill>
                  <a:srgbClr val="C00000"/>
                </a:solidFill>
                <a:latin typeface="+mn-ea"/>
              </a:rPr>
              <a:t>PeV gamma-ray signal </a:t>
            </a:r>
            <a:r>
              <a:rPr lang="en-US" altLang="zh-CN" b="1" dirty="0">
                <a:solidFill>
                  <a:srgbClr val="0000FF"/>
                </a:solidFill>
                <a:latin typeface="+mn-ea"/>
              </a:rPr>
              <a:t>from Crab Nebula is significantly detected (</a:t>
            </a:r>
            <a:r>
              <a:rPr lang="en-US" altLang="zh-CN" b="1" dirty="0">
                <a:solidFill>
                  <a:srgbClr val="C00000"/>
                </a:solidFill>
                <a:latin typeface="+mn-ea"/>
              </a:rPr>
              <a:t>5.7 sigma</a:t>
            </a:r>
            <a:r>
              <a:rPr lang="en-US" altLang="zh-CN" b="1" dirty="0">
                <a:solidFill>
                  <a:srgbClr val="0000FF"/>
                </a:solidFill>
                <a:latin typeface="+mn-ea"/>
              </a:rPr>
              <a:t>). </a:t>
            </a:r>
            <a:r>
              <a:rPr lang="en-US" altLang="zh-CN" b="1">
                <a:solidFill>
                  <a:srgbClr val="C00000"/>
                </a:solidFill>
                <a:latin typeface="+mn-ea"/>
              </a:rPr>
              <a:t>They are </a:t>
            </a:r>
            <a:r>
              <a:rPr lang="en-US" altLang="zh-CN" b="1" dirty="0">
                <a:solidFill>
                  <a:srgbClr val="C00000"/>
                </a:solidFill>
                <a:latin typeface="+mn-ea"/>
              </a:rPr>
              <a:t>not correlated with GeV flares.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FF"/>
                </a:solidFill>
                <a:latin typeface="+mn-ea"/>
              </a:rPr>
              <a:t>The maximum energy photon increases from </a:t>
            </a:r>
            <a:r>
              <a:rPr lang="en-US" b="1" dirty="0">
                <a:solidFill>
                  <a:srgbClr val="C00000"/>
                </a:solidFill>
                <a:latin typeface="+mn-ea"/>
              </a:rPr>
              <a:t>1.1PeV to 1.4 PeV</a:t>
            </a:r>
            <a:r>
              <a:rPr lang="en-US" altLang="zh-CN" b="1" dirty="0">
                <a:solidFill>
                  <a:srgbClr val="0000FF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606EA"/>
                </a:solidFill>
                <a:latin typeface="+mn-ea"/>
              </a:rPr>
              <a:t>The updated SED is consist with previous result but with much </a:t>
            </a:r>
            <a:r>
              <a:rPr lang="en-US" altLang="zh-CN" b="1" dirty="0">
                <a:solidFill>
                  <a:srgbClr val="C00000"/>
                </a:solidFill>
                <a:latin typeface="+mn-ea"/>
              </a:rPr>
              <a:t>better accuracy at UHE band.</a:t>
            </a:r>
            <a:r>
              <a:rPr lang="en-US" altLang="zh-CN" b="1" dirty="0">
                <a:solidFill>
                  <a:srgbClr val="0606EA"/>
                </a:solidFill>
                <a:latin typeface="+mn-ea"/>
              </a:rPr>
              <a:t> Lop-parabola SED function is favoured.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solidFill>
                  <a:srgbClr val="0606EA"/>
                </a:solidFill>
                <a:latin typeface="+mn-ea"/>
              </a:rPr>
              <a:t>No &gt;25TeV flux change during the GeV flares is found</a:t>
            </a:r>
            <a:r>
              <a:rPr lang="en-US" altLang="zh-CN" b="1" dirty="0">
                <a:solidFill>
                  <a:srgbClr val="0000FF"/>
                </a:solidFill>
                <a:latin typeface="+mn-ea"/>
              </a:rPr>
              <a:t>. This can give some information.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+mn-ea"/>
              </a:rPr>
              <a:t>S</a:t>
            </a:r>
            <a:r>
              <a:rPr lang="zh-CN" altLang="en-US" sz="4000" dirty="0">
                <a:solidFill>
                  <a:schemeClr val="tx1"/>
                </a:solidFill>
                <a:latin typeface="+mn-ea"/>
              </a:rPr>
              <a:t>ummary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 picture containing text, outdoor, sky, mountain&#10;&#10;Description automatically generated">
            <a:extLst>
              <a:ext uri="{FF2B5EF4-FFF2-40B4-BE49-F238E27FC236}">
                <a16:creationId xmlns:a16="http://schemas.microsoft.com/office/drawing/2014/main" id="{219BA7AF-2DFA-4266-AFEC-DBD9CF696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83" y="0"/>
            <a:ext cx="12288983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3D572C-F27E-40DA-828A-51C037FAC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3" y="0"/>
            <a:ext cx="12324573" cy="6857999"/>
          </a:xfrm>
          <a:prstGeom prst="rect">
            <a:avLst/>
          </a:prstGeom>
        </p:spPr>
      </p:pic>
      <p:sp>
        <p:nvSpPr>
          <p:cNvPr id="6" name="Rectangle 34">
            <a:extLst>
              <a:ext uri="{FF2B5EF4-FFF2-40B4-BE49-F238E27FC236}">
                <a16:creationId xmlns:a16="http://schemas.microsoft.com/office/drawing/2014/main" id="{096D5FA6-7D63-40C5-9F76-C7C3B953A205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981490" y="5961078"/>
            <a:ext cx="5281691" cy="99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6000" dirty="0">
                <a:solidFill>
                  <a:srgbClr val="FF00FF"/>
                </a:solidFill>
                <a:ea typeface="Gulim" panose="020B0600000101010101" pitchFamily="34" charset="-127"/>
              </a:rPr>
              <a:t>Thank you</a:t>
            </a:r>
            <a:r>
              <a:rPr lang="en-US" altLang="ko-KR" sz="4000" dirty="0">
                <a:solidFill>
                  <a:srgbClr val="FF00FF"/>
                </a:solidFill>
                <a:ea typeface="Gulim" panose="020B0600000101010101" pitchFamily="34" charset="-127"/>
              </a:rPr>
              <a:t>!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44CBDF4-36E9-45CF-B0D6-BD87EE9B8E71}"/>
              </a:ext>
            </a:extLst>
          </p:cNvPr>
          <p:cNvSpPr/>
          <p:nvPr/>
        </p:nvSpPr>
        <p:spPr>
          <a:xfrm>
            <a:off x="368489" y="185996"/>
            <a:ext cx="1125257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FF"/>
                </a:solidFill>
                <a:latin typeface="+mn-ea"/>
                <a:ea typeface="+mn-ea"/>
              </a:rPr>
              <a:t>More LHAASO results can be found from</a:t>
            </a:r>
            <a:r>
              <a:rPr lang="zh-CN" altLang="en-US" sz="3200" b="1" dirty="0">
                <a:solidFill>
                  <a:srgbClr val="FF00FF"/>
                </a:solidFill>
                <a:latin typeface="+mn-ea"/>
                <a:ea typeface="+mn-ea"/>
              </a:rPr>
              <a:t>：</a:t>
            </a:r>
            <a:endParaRPr lang="en-US" altLang="zh-CN" sz="3200" b="1" dirty="0">
              <a:solidFill>
                <a:srgbClr val="FF00FF"/>
              </a:solidFill>
              <a:latin typeface="+mn-ea"/>
              <a:ea typeface="+mn-ea"/>
            </a:endParaRPr>
          </a:p>
          <a:p>
            <a:pPr algn="ctr"/>
            <a:r>
              <a:rPr lang="en-US" altLang="zh-CN" sz="2800" b="1" dirty="0">
                <a:solidFill>
                  <a:srgbClr val="00FF99"/>
                </a:solidFill>
                <a:latin typeface="+mn-ea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http://english.ihep.cas.cn/lhaaso/</a:t>
            </a:r>
            <a:endParaRPr lang="en-US" altLang="zh-CN" sz="2800" b="1" dirty="0">
              <a:solidFill>
                <a:srgbClr val="00FF99"/>
              </a:solidFill>
              <a:latin typeface="+mn-ea"/>
              <a:ea typeface="+mn-ea"/>
            </a:endParaRPr>
          </a:p>
          <a:p>
            <a:pPr algn="ctr"/>
            <a:r>
              <a:rPr lang="en-US" altLang="zh-CN" sz="3200" b="1" dirty="0">
                <a:solidFill>
                  <a:srgbClr val="FF00FF"/>
                </a:solidFill>
                <a:latin typeface="+mn-ea"/>
                <a:ea typeface="+mn-ea"/>
              </a:rPr>
              <a:t>All the data for LHAASO papers can be found from:</a:t>
            </a:r>
            <a:endParaRPr lang="en-US" altLang="zh-CN" sz="3200" b="1" dirty="0">
              <a:solidFill>
                <a:srgbClr val="FF00FF"/>
              </a:solidFill>
              <a:latin typeface="+mn-ea"/>
              <a:ea typeface="+mn-ea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altLang="zh-CN" sz="2800" b="1" dirty="0">
                <a:solidFill>
                  <a:srgbClr val="00FF99"/>
                </a:solidFill>
                <a:latin typeface="+mn-ea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https://www.nhepsdc.cn/resource/astro/lhaaso?ignoreheadhttps://www.nhepsdc.cn/resource/astro/lhaaso?ignorehead</a:t>
            </a:r>
            <a:r>
              <a:rPr lang="en-US" altLang="zh-CN" sz="2800" b="1" dirty="0">
                <a:solidFill>
                  <a:srgbClr val="00FF99"/>
                </a:solidFill>
                <a:latin typeface="+mn-ea"/>
                <a:ea typeface="+mn-ea"/>
              </a:rPr>
              <a:t> </a:t>
            </a:r>
            <a:endParaRPr lang="zh-CN" altLang="en-US" sz="2800" b="1" dirty="0">
              <a:solidFill>
                <a:srgbClr val="00FF99"/>
              </a:solidFill>
              <a:latin typeface="+mn-ea"/>
              <a:ea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F57488-146A-498B-8603-61ACA17B7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69" y="3561651"/>
            <a:ext cx="4149171" cy="239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609" y="1650809"/>
            <a:ext cx="3144518" cy="2267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97873" y="92597"/>
            <a:ext cx="11705074" cy="82180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Crab Nebula: 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a unique case to explore PWN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 </a:t>
            </a: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41723" y="1038216"/>
            <a:ext cx="11417373" cy="6728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b="1" kern="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age and structure of Crab nebula is well measured.</a:t>
            </a:r>
            <a:endParaRPr lang="en-US" altLang="zh-CN" b="1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219" y="3954704"/>
            <a:ext cx="3170199" cy="26880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72" y="3919299"/>
            <a:ext cx="3029586" cy="275882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V="1">
            <a:off x="1960282" y="4332941"/>
            <a:ext cx="2617694" cy="7948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960282" y="5414775"/>
            <a:ext cx="3115953" cy="64939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653" y="2105892"/>
            <a:ext cx="4893943" cy="411528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007200" y="6308787"/>
            <a:ext cx="13899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Hester </a:t>
            </a:r>
            <a:r>
              <a:rPr lang="en-US" b="1" dirty="0"/>
              <a:t>2008</a:t>
            </a:r>
            <a:endParaRPr lang="zh-CN" altLang="en-US" b="1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872" y="1650808"/>
            <a:ext cx="3029586" cy="224086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77592" y="1820051"/>
            <a:ext cx="200247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mbria-Bold"/>
              </a:rPr>
              <a:t>SN@July,4</a:t>
            </a:r>
            <a:r>
              <a:rPr lang="en-US" altLang="zh-CN" sz="1400" b="1" baseline="30000" dirty="0">
                <a:solidFill>
                  <a:srgbClr val="FF0000"/>
                </a:solidFill>
                <a:latin typeface="Cambria-Bold"/>
              </a:rPr>
              <a:t>th</a:t>
            </a:r>
            <a:r>
              <a:rPr lang="en-US" altLang="zh-CN" b="1" dirty="0">
                <a:solidFill>
                  <a:srgbClr val="FF0000"/>
                </a:solidFill>
                <a:latin typeface="Cambria-Bold"/>
              </a:rPr>
              <a:t>,1054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45642" y="3439811"/>
            <a:ext cx="1218557" cy="2462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1000" b="1" dirty="0">
                <a:solidFill>
                  <a:srgbClr val="FF0000"/>
                </a:solidFill>
                <a:latin typeface="Cambria-Bold"/>
              </a:rPr>
              <a:t>IXPE coll. 2022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4805082" y="3013620"/>
            <a:ext cx="182787" cy="2187302"/>
          </a:xfrm>
          <a:prstGeom prst="straightConnector1">
            <a:avLst/>
          </a:prstGeom>
          <a:ln w="412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75341" y="71718"/>
            <a:ext cx="10363199" cy="862581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paradigm of PWN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内容占位符 3"/>
          <p:cNvSpPr>
            <a:spLocks noGrp="1"/>
          </p:cNvSpPr>
          <p:nvPr>
            <p:ph idx="1"/>
          </p:nvPr>
        </p:nvSpPr>
        <p:spPr>
          <a:xfrm>
            <a:off x="760919" y="1079549"/>
            <a:ext cx="10363199" cy="129679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Relativistic wind (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lang="en-US" altLang="zh-CN" sz="2400" b="1" baseline="3000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±</a:t>
            </a: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from central pulsar.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4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accelerated at terminal shock.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854" y="2798518"/>
            <a:ext cx="5057264" cy="3410321"/>
          </a:xfrm>
          <a:prstGeom prst="rect">
            <a:avLst/>
          </a:prstGeom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4880665" y="6337286"/>
            <a:ext cx="2123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Torres et al. </a:t>
            </a:r>
            <a:r>
              <a:rPr lang="en-US" b="1" dirty="0"/>
              <a:t>2014</a:t>
            </a:r>
            <a:endParaRPr lang="zh-CN" altLang="en-US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E2D2B98-FE7A-4979-AA84-0EBA6805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09" y="2504792"/>
            <a:ext cx="4915841" cy="37040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 discoveries from Crab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18ECF22D-DD02-4A58-9881-230A237DA556}"/>
              </a:ext>
            </a:extLst>
          </p:cNvPr>
          <p:cNvSpPr/>
          <p:nvPr/>
        </p:nvSpPr>
        <p:spPr>
          <a:xfrm>
            <a:off x="262279" y="2671723"/>
            <a:ext cx="11667442" cy="9527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B420A3-B2DB-46E2-8045-27137450DBAE}"/>
              </a:ext>
            </a:extLst>
          </p:cNvPr>
          <p:cNvSpPr txBox="1"/>
          <p:nvPr/>
        </p:nvSpPr>
        <p:spPr>
          <a:xfrm>
            <a:off x="460583" y="1262193"/>
            <a:ext cx="1707048" cy="101566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1989 </a:t>
            </a:r>
          </a:p>
          <a:p>
            <a:pPr algn="ctr"/>
            <a:r>
              <a:rPr lang="en-US" altLang="zh-CN" sz="2000" b="1" dirty="0">
                <a:solidFill>
                  <a:srgbClr val="FF00FF"/>
                </a:solidFill>
              </a:rPr>
              <a:t>VHE emission</a:t>
            </a:r>
          </a:p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Whipple 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D890CBC0-3ADC-4B4F-A008-2B6083385AFA}"/>
              </a:ext>
            </a:extLst>
          </p:cNvPr>
          <p:cNvSpPr/>
          <p:nvPr/>
        </p:nvSpPr>
        <p:spPr>
          <a:xfrm>
            <a:off x="1094443" y="2292857"/>
            <a:ext cx="328527" cy="607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7F76626-11B9-42F4-9757-DDFC5FF5CAD8}"/>
              </a:ext>
            </a:extLst>
          </p:cNvPr>
          <p:cNvSpPr txBox="1"/>
          <p:nvPr/>
        </p:nvSpPr>
        <p:spPr>
          <a:xfrm>
            <a:off x="1224341" y="4018318"/>
            <a:ext cx="2212085" cy="101566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2008</a:t>
            </a:r>
            <a:r>
              <a:rPr lang="en-US" altLang="zh-CN" sz="20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FF00FF"/>
                </a:solidFill>
              </a:rPr>
              <a:t>&gt;25 GeV Pulsar</a:t>
            </a:r>
          </a:p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MAGIC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8B3152C2-D7C8-4D96-A6DD-9DB7E3810164}"/>
              </a:ext>
            </a:extLst>
          </p:cNvPr>
          <p:cNvSpPr/>
          <p:nvPr/>
        </p:nvSpPr>
        <p:spPr>
          <a:xfrm flipV="1">
            <a:off x="2091622" y="3357783"/>
            <a:ext cx="328527" cy="645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B5B0A1A-2115-4803-9C2D-4B7B1BA75447}"/>
              </a:ext>
            </a:extLst>
          </p:cNvPr>
          <p:cNvSpPr txBox="1"/>
          <p:nvPr/>
        </p:nvSpPr>
        <p:spPr>
          <a:xfrm>
            <a:off x="3717088" y="1262192"/>
            <a:ext cx="2212085" cy="1015663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2011</a:t>
            </a:r>
            <a:r>
              <a:rPr lang="en-US" altLang="zh-CN" sz="20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FF00FF"/>
                </a:solidFill>
              </a:rPr>
              <a:t>GeV flare</a:t>
            </a:r>
          </a:p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AGILE &amp; Fermi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5FA1BC1C-59AB-41E2-A416-B90CA33FB971}"/>
              </a:ext>
            </a:extLst>
          </p:cNvPr>
          <p:cNvSpPr/>
          <p:nvPr/>
        </p:nvSpPr>
        <p:spPr>
          <a:xfrm>
            <a:off x="4635408" y="2292858"/>
            <a:ext cx="328527" cy="607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AA4BF3C-A0FB-4EDA-B98D-7418E8576073}"/>
              </a:ext>
            </a:extLst>
          </p:cNvPr>
          <p:cNvSpPr txBox="1"/>
          <p:nvPr/>
        </p:nvSpPr>
        <p:spPr>
          <a:xfrm>
            <a:off x="3595811" y="4018318"/>
            <a:ext cx="2212085" cy="101566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2011</a:t>
            </a:r>
            <a:r>
              <a:rPr lang="en-US" altLang="zh-CN" sz="20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FF00FF"/>
                </a:solidFill>
              </a:rPr>
              <a:t>&gt;100 GeV Pulsar</a:t>
            </a:r>
          </a:p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VERITAS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3CEB6065-0579-4B15-A278-754228660B87}"/>
              </a:ext>
            </a:extLst>
          </p:cNvPr>
          <p:cNvSpPr/>
          <p:nvPr/>
        </p:nvSpPr>
        <p:spPr>
          <a:xfrm flipV="1">
            <a:off x="4494603" y="3396654"/>
            <a:ext cx="328527" cy="606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3D0FE57-F887-42B4-AEBF-DED9A376CC29}"/>
              </a:ext>
            </a:extLst>
          </p:cNvPr>
          <p:cNvSpPr txBox="1"/>
          <p:nvPr/>
        </p:nvSpPr>
        <p:spPr>
          <a:xfrm>
            <a:off x="7871304" y="1247187"/>
            <a:ext cx="2212085" cy="1015663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2021</a:t>
            </a:r>
            <a:r>
              <a:rPr lang="en-US" altLang="zh-CN" sz="20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FF00FF"/>
                </a:solidFill>
              </a:rPr>
              <a:t>1 </a:t>
            </a:r>
            <a:r>
              <a:rPr lang="en-US" altLang="zh-CN" sz="2000" b="1" dirty="0" err="1">
                <a:solidFill>
                  <a:srgbClr val="FF00FF"/>
                </a:solidFill>
              </a:rPr>
              <a:t>PeV</a:t>
            </a:r>
            <a:r>
              <a:rPr lang="en-US" altLang="zh-CN" sz="2000" b="1" dirty="0">
                <a:solidFill>
                  <a:srgbClr val="FF00FF"/>
                </a:solidFill>
              </a:rPr>
              <a:t> emission</a:t>
            </a:r>
          </a:p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LHAASO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6FE22C55-A214-4DEB-9521-B46D11EFAEB9}"/>
              </a:ext>
            </a:extLst>
          </p:cNvPr>
          <p:cNvSpPr/>
          <p:nvPr/>
        </p:nvSpPr>
        <p:spPr>
          <a:xfrm>
            <a:off x="8813084" y="2277855"/>
            <a:ext cx="328527" cy="607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C98F20E-6EDA-45EF-B022-E554CC44486B}"/>
              </a:ext>
            </a:extLst>
          </p:cNvPr>
          <p:cNvSpPr txBox="1"/>
          <p:nvPr/>
        </p:nvSpPr>
        <p:spPr>
          <a:xfrm>
            <a:off x="5965345" y="4018317"/>
            <a:ext cx="2212085" cy="101566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2016</a:t>
            </a:r>
            <a:r>
              <a:rPr lang="en-US" altLang="zh-CN" sz="20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altLang="zh-CN" sz="2000" b="1" dirty="0">
                <a:solidFill>
                  <a:srgbClr val="FF00FF"/>
                </a:solidFill>
              </a:rPr>
              <a:t>&gt;1 </a:t>
            </a:r>
            <a:r>
              <a:rPr lang="en-US" altLang="zh-CN" sz="2000" b="1" dirty="0" err="1">
                <a:solidFill>
                  <a:srgbClr val="FF00FF"/>
                </a:solidFill>
              </a:rPr>
              <a:t>TeV</a:t>
            </a:r>
            <a:r>
              <a:rPr lang="en-US" altLang="zh-CN" sz="2000" b="1" dirty="0">
                <a:solidFill>
                  <a:srgbClr val="FF00FF"/>
                </a:solidFill>
              </a:rPr>
              <a:t> Pulsar</a:t>
            </a:r>
          </a:p>
          <a:p>
            <a:pPr algn="ctr"/>
            <a:r>
              <a:rPr lang="en-US" altLang="zh-CN" sz="2000" b="1" dirty="0">
                <a:solidFill>
                  <a:srgbClr val="0000FF"/>
                </a:solidFill>
              </a:rPr>
              <a:t>MAGIC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5C0BD1C5-9A7B-4FA1-9539-CF41AF0AF581}"/>
              </a:ext>
            </a:extLst>
          </p:cNvPr>
          <p:cNvSpPr/>
          <p:nvPr/>
        </p:nvSpPr>
        <p:spPr>
          <a:xfrm flipV="1">
            <a:off x="6846407" y="3396653"/>
            <a:ext cx="328527" cy="606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E676F3D-564C-4A8E-A516-AECB3D376589}"/>
              </a:ext>
            </a:extLst>
          </p:cNvPr>
          <p:cNvSpPr/>
          <p:nvPr/>
        </p:nvSpPr>
        <p:spPr>
          <a:xfrm>
            <a:off x="460583" y="5595807"/>
            <a:ext cx="11237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 results always come from what we think we know!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2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</a:rPr>
              <a:t>Crab flares 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0333" y="6284917"/>
            <a:ext cx="24968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Huang et al. 2021</a:t>
            </a:r>
            <a:endParaRPr lang="zh-CN" altLang="en-US" b="1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EA7DA3-77F5-401A-BA2B-11CABACEF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63" y="1159519"/>
            <a:ext cx="5479178" cy="1490894"/>
          </a:xfrm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Flare rate: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once per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years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enhance factor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Timescale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day to month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0076C01-9DAC-4D1C-B760-687638A03E4B}"/>
              </a:ext>
            </a:extLst>
          </p:cNvPr>
          <p:cNvSpPr/>
          <p:nvPr/>
        </p:nvSpPr>
        <p:spPr>
          <a:xfrm>
            <a:off x="7790598" y="1538263"/>
            <a:ext cx="236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A</a:t>
            </a:r>
            <a:r>
              <a:rPr lang="en-US" altLang="zh-CN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flare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343F7EC-24A0-4A47-AF0E-54AFD8A79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32" y="2736357"/>
            <a:ext cx="6236539" cy="346261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BE5A778-C2FE-4555-866B-C3316C61AD62}"/>
              </a:ext>
            </a:extLst>
          </p:cNvPr>
          <p:cNvSpPr txBox="1"/>
          <p:nvPr/>
        </p:nvSpPr>
        <p:spPr>
          <a:xfrm>
            <a:off x="8079940" y="6156935"/>
            <a:ext cx="24968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/>
              <a:t>Weisskopf  et al. 2013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DBCABD1-475D-4C7D-A5E3-62CBE3994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807" y="2088941"/>
            <a:ext cx="5479178" cy="37901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EDE942-6F42-4ECB-AC37-4F5848E73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2" y="1201672"/>
            <a:ext cx="6903493" cy="47261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</a:rPr>
              <a:t>Where does the flare emission come from?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/>
              <a:t>Inner knot region? </a:t>
            </a:r>
            <a:r>
              <a:rPr lang="en-US" altLang="zh-CN" sz="2800" b="1" dirty="0">
                <a:solidFill>
                  <a:srgbClr val="C00000"/>
                </a:solidFill>
              </a:rPr>
              <a:t>No direct evidence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</a:rPr>
              <a:t>What produces the ﬂux variations?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/>
              <a:t>Turbulence?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/>
              <a:t>High energy fluctuation?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</a:rPr>
              <a:t>How were the emitting particles accelerated?</a:t>
            </a:r>
          </a:p>
          <a:p>
            <a:pPr lvl="1">
              <a:lnSpc>
                <a:spcPct val="150000"/>
              </a:lnSpc>
            </a:pPr>
            <a:r>
              <a:rPr lang="en-US" altLang="zh-CN" sz="2800" b="1" dirty="0"/>
              <a:t>Magnetic reconnection?</a:t>
            </a:r>
          </a:p>
          <a:p>
            <a:pPr lvl="1">
              <a:lnSpc>
                <a:spcPct val="150000"/>
              </a:lnSpc>
            </a:pPr>
            <a:r>
              <a:rPr lang="en-US" altLang="zh-CN" sz="2800" b="1" dirty="0"/>
              <a:t>Terminal shock?</a:t>
            </a:r>
            <a:endParaRPr lang="zh-CN" altLang="en-US" sz="2800" b="1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DF38625-E579-4315-8730-C46CC0EA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Questions about flares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80403A-7957-4819-A285-6962F6C6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320" y="1716163"/>
            <a:ext cx="4445503" cy="36972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3A2A415-656A-4F67-8422-0CB01E04A66A}"/>
              </a:ext>
            </a:extLst>
          </p:cNvPr>
          <p:cNvSpPr/>
          <p:nvPr/>
        </p:nvSpPr>
        <p:spPr>
          <a:xfrm>
            <a:off x="8756631" y="5635381"/>
            <a:ext cx="218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Weisskopf et al 2013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41A663D-9E52-47C3-B87E-78723378A7C2}"/>
              </a:ext>
            </a:extLst>
          </p:cNvPr>
          <p:cNvSpPr/>
          <p:nvPr/>
        </p:nvSpPr>
        <p:spPr>
          <a:xfrm>
            <a:off x="8800435" y="1484611"/>
            <a:ext cx="1549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Chandra X-Ray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373136A-B80E-4C56-A35A-88112FC42E8A}"/>
              </a:ext>
            </a:extLst>
          </p:cNvPr>
          <p:cNvSpPr/>
          <p:nvPr/>
        </p:nvSpPr>
        <p:spPr>
          <a:xfrm>
            <a:off x="391971" y="6098485"/>
            <a:ext cx="11237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multiwavelength observations are needed!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8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EDE942-6F42-4ECB-AC37-4F5848E73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753" y="1147517"/>
            <a:ext cx="4883664" cy="4726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dirty="0">
                <a:solidFill>
                  <a:srgbClr val="C00000"/>
                </a:solidFill>
              </a:rPr>
              <a:t>Synchrotron radiation</a:t>
            </a:r>
          </a:p>
          <a:p>
            <a:pPr lvl="1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E</a:t>
            </a:r>
            <a:r>
              <a:rPr lang="en-US" altLang="zh-CN" sz="2000" b="1" baseline="-25000" dirty="0">
                <a:solidFill>
                  <a:srgbClr val="C00000"/>
                </a:solidFill>
              </a:rPr>
              <a:t>syn</a:t>
            </a:r>
            <a:r>
              <a:rPr lang="en-US" altLang="zh-CN" sz="2000" b="1" dirty="0">
                <a:solidFill>
                  <a:srgbClr val="C00000"/>
                </a:solidFill>
              </a:rPr>
              <a:t>~B.E</a:t>
            </a:r>
            <a:r>
              <a:rPr lang="en-US" altLang="zh-CN" sz="2000" b="1" baseline="-25000" dirty="0">
                <a:solidFill>
                  <a:srgbClr val="C00000"/>
                </a:solidFill>
              </a:rPr>
              <a:t>e</a:t>
            </a:r>
            <a:r>
              <a:rPr lang="en-US" altLang="zh-CN" sz="2000" b="1" baseline="30000" dirty="0">
                <a:solidFill>
                  <a:srgbClr val="C00000"/>
                </a:solidFill>
              </a:rPr>
              <a:t>2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dirty="0">
                <a:solidFill>
                  <a:srgbClr val="0000FF"/>
                </a:solidFill>
              </a:rPr>
              <a:t>Same region</a:t>
            </a:r>
          </a:p>
          <a:p>
            <a:pPr lvl="1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B~0.1mG, </a:t>
            </a:r>
            <a:r>
              <a:rPr lang="en-US" altLang="zh-CN" sz="2000" b="1" dirty="0" err="1">
                <a:solidFill>
                  <a:srgbClr val="C00000"/>
                </a:solidFill>
              </a:rPr>
              <a:t>E</a:t>
            </a:r>
            <a:r>
              <a:rPr lang="en-US" altLang="zh-CN" sz="2000" b="1" baseline="-25000" dirty="0" err="1">
                <a:solidFill>
                  <a:srgbClr val="C00000"/>
                </a:solidFill>
              </a:rPr>
              <a:t>e</a:t>
            </a:r>
            <a:r>
              <a:rPr lang="en-US" altLang="zh-CN" sz="2000" b="1" baseline="-25000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</a:rPr>
              <a:t>~1-5PeV, E</a:t>
            </a:r>
            <a:r>
              <a:rPr lang="el-GR" altLang="zh-CN" sz="2000" b="1" baseline="-25000" dirty="0">
                <a:solidFill>
                  <a:srgbClr val="C00000"/>
                </a:solidFill>
              </a:rPr>
              <a:t>γ</a:t>
            </a:r>
            <a:r>
              <a:rPr lang="en-US" altLang="zh-CN" sz="2000" b="1" dirty="0">
                <a:solidFill>
                  <a:srgbClr val="C00000"/>
                </a:solidFill>
              </a:rPr>
              <a:t>~</a:t>
            </a:r>
            <a:r>
              <a:rPr lang="en-US" altLang="zh-CN" sz="2000" b="1" dirty="0" err="1">
                <a:solidFill>
                  <a:srgbClr val="C00000"/>
                </a:solidFill>
              </a:rPr>
              <a:t>PeV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dirty="0">
                <a:solidFill>
                  <a:srgbClr val="0000FF"/>
                </a:solidFill>
              </a:rPr>
              <a:t>Different region</a:t>
            </a:r>
          </a:p>
          <a:p>
            <a:pPr lvl="1"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</a:rPr>
              <a:t>B~x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en-US" altLang="zh-CN" sz="2000" b="1" dirty="0">
                <a:solidFill>
                  <a:srgbClr val="0000FF"/>
                </a:solidFill>
              </a:rPr>
              <a:t>, </a:t>
            </a:r>
            <a:r>
              <a:rPr lang="en-US" altLang="zh-CN" sz="2000" b="1" dirty="0" err="1">
                <a:solidFill>
                  <a:srgbClr val="0000FF"/>
                </a:solidFill>
              </a:rPr>
              <a:t>E</a:t>
            </a:r>
            <a:r>
              <a:rPr lang="en-US" altLang="zh-CN" sz="2000" b="1" baseline="-25000" dirty="0" err="1">
                <a:solidFill>
                  <a:srgbClr val="0000FF"/>
                </a:solidFill>
              </a:rPr>
              <a:t>e</a:t>
            </a:r>
            <a:r>
              <a:rPr lang="en-US" altLang="zh-CN" sz="2000" b="1" dirty="0">
                <a:solidFill>
                  <a:srgbClr val="0000FF"/>
                </a:solidFill>
              </a:rPr>
              <a:t> ~x</a:t>
            </a:r>
            <a:r>
              <a:rPr lang="en-US" altLang="zh-CN" sz="2000" b="1" dirty="0">
                <a:solidFill>
                  <a:srgbClr val="C00000"/>
                </a:solidFill>
              </a:rPr>
              <a:t>0.3</a:t>
            </a:r>
            <a:r>
              <a:rPr lang="en-US" altLang="zh-CN" sz="2000" b="1" dirty="0">
                <a:solidFill>
                  <a:srgbClr val="0000FF"/>
                </a:solidFill>
              </a:rPr>
              <a:t>, E</a:t>
            </a:r>
            <a:r>
              <a:rPr lang="el-GR" altLang="zh-CN" sz="2000" b="1" baseline="-25000" dirty="0">
                <a:solidFill>
                  <a:srgbClr val="0000FF"/>
                </a:solidFill>
              </a:rPr>
              <a:t>γ</a:t>
            </a:r>
            <a:r>
              <a:rPr lang="en-US" altLang="zh-CN" sz="2000" b="1" dirty="0">
                <a:solidFill>
                  <a:srgbClr val="0000FF"/>
                </a:solidFill>
              </a:rPr>
              <a:t>~x</a:t>
            </a:r>
            <a:r>
              <a:rPr lang="en-US" altLang="zh-CN" sz="2000" b="1" dirty="0">
                <a:solidFill>
                  <a:srgbClr val="C00000"/>
                </a:solidFill>
              </a:rPr>
              <a:t>0.2</a:t>
            </a:r>
          </a:p>
          <a:p>
            <a:pPr lvl="1">
              <a:lnSpc>
                <a:spcPct val="150000"/>
              </a:lnSpc>
            </a:pPr>
            <a:r>
              <a:rPr lang="en-US" altLang="zh-CN" sz="2000" b="1" dirty="0">
                <a:solidFill>
                  <a:srgbClr val="0000FF"/>
                </a:solidFill>
              </a:rPr>
              <a:t>B~x</a:t>
            </a:r>
            <a:r>
              <a:rPr lang="en-US" altLang="zh-CN" sz="2000" b="1" dirty="0">
                <a:solidFill>
                  <a:srgbClr val="C00000"/>
                </a:solidFill>
              </a:rPr>
              <a:t>100</a:t>
            </a:r>
            <a:r>
              <a:rPr lang="en-US" altLang="zh-CN" sz="2000" b="1" dirty="0">
                <a:solidFill>
                  <a:srgbClr val="0000FF"/>
                </a:solidFill>
              </a:rPr>
              <a:t>, </a:t>
            </a:r>
            <a:r>
              <a:rPr lang="en-US" altLang="zh-CN" sz="2000" b="1" dirty="0" err="1">
                <a:solidFill>
                  <a:srgbClr val="0000FF"/>
                </a:solidFill>
              </a:rPr>
              <a:t>E</a:t>
            </a:r>
            <a:r>
              <a:rPr lang="en-US" altLang="zh-CN" sz="2000" b="1" baseline="-25000" dirty="0" err="1">
                <a:solidFill>
                  <a:srgbClr val="0000FF"/>
                </a:solidFill>
              </a:rPr>
              <a:t>e</a:t>
            </a:r>
            <a:r>
              <a:rPr lang="en-US" altLang="zh-CN" sz="2000" b="1" dirty="0">
                <a:solidFill>
                  <a:srgbClr val="0000FF"/>
                </a:solidFill>
              </a:rPr>
              <a:t> ~x</a:t>
            </a:r>
            <a:r>
              <a:rPr lang="en-US" altLang="zh-CN" sz="2000" b="1" dirty="0">
                <a:solidFill>
                  <a:srgbClr val="C00000"/>
                </a:solidFill>
              </a:rPr>
              <a:t>0.1</a:t>
            </a:r>
            <a:r>
              <a:rPr lang="en-US" altLang="zh-CN" sz="2000" b="1" dirty="0">
                <a:solidFill>
                  <a:srgbClr val="0000FF"/>
                </a:solidFill>
              </a:rPr>
              <a:t>, E</a:t>
            </a:r>
            <a:r>
              <a:rPr lang="el-GR" altLang="zh-CN" sz="2000" b="1" baseline="-25000" dirty="0">
                <a:solidFill>
                  <a:srgbClr val="0000FF"/>
                </a:solidFill>
              </a:rPr>
              <a:t>γ</a:t>
            </a:r>
            <a:r>
              <a:rPr lang="en-US" altLang="zh-CN" sz="2000" b="1" dirty="0">
                <a:solidFill>
                  <a:srgbClr val="0000FF"/>
                </a:solidFill>
              </a:rPr>
              <a:t>~x</a:t>
            </a:r>
            <a:r>
              <a:rPr lang="en-US" altLang="zh-CN" sz="2000" b="1" dirty="0">
                <a:solidFill>
                  <a:srgbClr val="C00000"/>
                </a:solidFill>
              </a:rPr>
              <a:t>0.05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DF38625-E579-4315-8730-C46CC0EA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Where is the IC component of the flare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3A2A415-656A-4F67-8422-0CB01E04A66A}"/>
              </a:ext>
            </a:extLst>
          </p:cNvPr>
          <p:cNvSpPr/>
          <p:nvPr/>
        </p:nvSpPr>
        <p:spPr>
          <a:xfrm>
            <a:off x="4839782" y="5740583"/>
            <a:ext cx="190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LHAASO coll. 2021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5647CD-D39A-4B41-8400-97384B25BC40}"/>
              </a:ext>
            </a:extLst>
          </p:cNvPr>
          <p:cNvSpPr/>
          <p:nvPr/>
        </p:nvSpPr>
        <p:spPr>
          <a:xfrm>
            <a:off x="320790" y="6191928"/>
            <a:ext cx="11237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monitor UHE for potential changes!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5A9DA31-476A-4CF7-9F8C-AED99C6EB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69" y="1395162"/>
            <a:ext cx="5975404" cy="42308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557CC1E-4EE6-4F24-A608-B5B5F3ED2162}"/>
              </a:ext>
            </a:extLst>
          </p:cNvPr>
          <p:cNvSpPr/>
          <p:nvPr/>
        </p:nvSpPr>
        <p:spPr>
          <a:xfrm>
            <a:off x="4550099" y="1648783"/>
            <a:ext cx="361378" cy="352071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326BBF4-B50C-4411-984F-E38ECE079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082" y="4917595"/>
            <a:ext cx="3322650" cy="6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hep.cas.cn/lhaaso/kpxc/202211/W020221101517667339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4" y="1616587"/>
            <a:ext cx="6054030" cy="48236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LHAASO</a:t>
            </a:r>
            <a:r>
              <a:rPr lang="zh-CN" altLang="en-US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endParaRPr lang="zh-CN" altLang="en-US" sz="5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67735" y="1154921"/>
            <a:ext cx="342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</a:rPr>
              <a:t>LHAASO</a:t>
            </a:r>
            <a:r>
              <a:rPr lang="en-US" altLang="zh-CN" sz="2400" b="1" baseline="300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</a:rPr>
              <a:t>@4410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</a:rPr>
              <a:t>m</a:t>
            </a:r>
            <a:endParaRPr lang="zh-CN" altLang="en-US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4062" y="1332719"/>
            <a:ext cx="5731435" cy="11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78000m</a:t>
            </a:r>
            <a:r>
              <a:rPr lang="en-US" altLang="zh-CN" sz="2000" b="1" baseline="30000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WCDA for 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  <a:ea typeface="+mn-ea"/>
              </a:rPr>
              <a:t>0.1-20 </a:t>
            </a:r>
            <a:r>
              <a:rPr lang="en-US" altLang="zh-CN" sz="2000" b="1" dirty="0" err="1">
                <a:solidFill>
                  <a:srgbClr val="C00000"/>
                </a:solidFill>
                <a:latin typeface="+mn-ea"/>
                <a:ea typeface="+mn-ea"/>
              </a:rPr>
              <a:t>TeV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</a:t>
            </a: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-rays 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1.3 km</a:t>
            </a:r>
            <a:r>
              <a:rPr lang="en-US" altLang="zh-CN" sz="2000" b="1" baseline="30000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KM2A for 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  <a:ea typeface="+mn-ea"/>
              </a:rPr>
              <a:t>4-10000 </a:t>
            </a:r>
            <a:r>
              <a:rPr lang="en-US" altLang="zh-CN" sz="2000" b="1" dirty="0" err="1">
                <a:solidFill>
                  <a:srgbClr val="C00000"/>
                </a:solidFill>
                <a:latin typeface="+mn-ea"/>
                <a:ea typeface="+mn-ea"/>
              </a:rPr>
              <a:t>TeV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l-GR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</a:t>
            </a: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-rays</a:t>
            </a:r>
          </a:p>
        </p:txBody>
      </p:sp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541207" y="2791011"/>
            <a:ext cx="4957147" cy="353209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Q4ODQwNThiYTg4YTBlNDhkZDRmNGNiNWM5NWE1Yz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813</Words>
  <Application>Microsoft Office PowerPoint</Application>
  <PresentationFormat>宽屏</PresentationFormat>
  <Paragraphs>148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Cambria-Bold</vt:lpstr>
      <vt:lpstr>Gulim</vt:lpstr>
      <vt:lpstr>宋体</vt:lpstr>
      <vt:lpstr>微软雅黑</vt:lpstr>
      <vt:lpstr>Arial</vt:lpstr>
      <vt:lpstr>Arial Black</vt:lpstr>
      <vt:lpstr>Calibri</vt:lpstr>
      <vt:lpstr>Times New Roman</vt:lpstr>
      <vt:lpstr>Verdana</vt:lpstr>
      <vt:lpstr>Wingdings</vt:lpstr>
      <vt:lpstr>Office 主题​​</vt:lpstr>
      <vt:lpstr>Long-term observation of UHE emission from Crab Nebula with LHAASO</vt:lpstr>
      <vt:lpstr>PWNs are dominate sources at VHE and UHE</vt:lpstr>
      <vt:lpstr>Crab Nebula: a unique case to explore PWN </vt:lpstr>
      <vt:lpstr>The Standard paradigm of PWN</vt:lpstr>
      <vt:lpstr>Surprise discoveries from Crab</vt:lpstr>
      <vt:lpstr>Crab flares </vt:lpstr>
      <vt:lpstr>Questions about flares</vt:lpstr>
      <vt:lpstr>Where is the IC component of the flare</vt:lpstr>
      <vt:lpstr>LHAASO detectors</vt:lpstr>
      <vt:lpstr>Evolution of the KM2A Array</vt:lpstr>
      <vt:lpstr>LHAASO-KM2A data</vt:lpstr>
      <vt:lpstr>Significance maps around Crab</vt:lpstr>
      <vt:lpstr>Updated SED</vt:lpstr>
      <vt:lpstr>SED vs One zone model</vt:lpstr>
      <vt:lpstr>&gt;0.1 GeV Light curve: Fermi-LAT</vt:lpstr>
      <vt:lpstr>&gt;25 TeV Light curve: LHAASO</vt:lpstr>
      <vt:lpstr>UHE Light curve: LHAASO</vt:lpstr>
      <vt:lpstr>Top 10 photons Vs Fermi-LAT</vt:lpstr>
      <vt:lpstr>Ability for flare detecting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基于LHAASO实验的粒子天体物理前沿问题研究 </dc:title>
  <dc:creator>zhen cao</dc:creator>
  <cp:lastModifiedBy>chensz</cp:lastModifiedBy>
  <cp:revision>1865</cp:revision>
  <dcterms:created xsi:type="dcterms:W3CDTF">2020-11-22T12:55:00Z</dcterms:created>
  <dcterms:modified xsi:type="dcterms:W3CDTF">2025-03-22T03:48:51Z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C7882E41088B4F9E874B0EF51054E7E3</vt:lpwstr>
  </property>
</Properties>
</file>