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232" r:id="rId2"/>
    <p:sldId id="1384" r:id="rId3"/>
    <p:sldId id="1385" r:id="rId4"/>
    <p:sldId id="1387" r:id="rId5"/>
    <p:sldId id="1386" r:id="rId6"/>
    <p:sldId id="1381" r:id="rId7"/>
    <p:sldId id="1382" r:id="rId8"/>
    <p:sldId id="1379" r:id="rId9"/>
    <p:sldId id="1383" r:id="rId1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A249"/>
    <a:srgbClr val="0070C0"/>
    <a:srgbClr val="003399"/>
    <a:srgbClr val="4D8357"/>
    <a:srgbClr val="FDCC6D"/>
    <a:srgbClr val="E6E6E6"/>
    <a:srgbClr val="FFFFFF"/>
    <a:srgbClr val="005800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 autoAdjust="0"/>
    <p:restoredTop sz="94522" autoAdjust="0"/>
  </p:normalViewPr>
  <p:slideViewPr>
    <p:cSldViewPr>
      <p:cViewPr varScale="1">
        <p:scale>
          <a:sx n="117" d="100"/>
          <a:sy n="117" d="100"/>
        </p:scale>
        <p:origin x="888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7" d="100"/>
          <a:sy n="87" d="100"/>
        </p:scale>
        <p:origin x="35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E11B-FB15-1F21-D4C4-AFD112C25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基于</a:t>
            </a:r>
            <a:r>
              <a:rPr lang="en-US" altLang="zh-CN" sz="4400" dirty="0"/>
              <a:t>BEPCII</a:t>
            </a:r>
            <a:r>
              <a:rPr lang="zh-CN" altLang="en-US" sz="4400"/>
              <a:t>的</a:t>
            </a:r>
            <a:r>
              <a:rPr lang="en-US" altLang="zh-CN" sz="4400" dirty="0"/>
              <a:t>Compton</a:t>
            </a:r>
            <a:r>
              <a:rPr lang="zh-CN" altLang="en-US" sz="4400"/>
              <a:t>极化仪</a:t>
            </a:r>
            <a:br>
              <a:rPr lang="en-HK" altLang="zh-CN" sz="4400"/>
            </a:br>
            <a:r>
              <a:rPr lang="zh-CN" altLang="en-HK" sz="4400"/>
              <a:t>总体进展</a:t>
            </a:r>
            <a:r>
              <a:rPr lang="zh-CN" altLang="en-US" sz="4400"/>
              <a:t>和近期工作计划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EE2D5-5D0E-9E09-6788-84C4AC0F8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3861048"/>
            <a:ext cx="9433048" cy="1152128"/>
          </a:xfrm>
        </p:spPr>
        <p:txBody>
          <a:bodyPr>
            <a:normAutofit lnSpcReduction="10000"/>
          </a:bodyPr>
          <a:lstStyle/>
          <a:p>
            <a:r>
              <a:rPr lang="zh-CN" altLang="en-HK"/>
              <a:t>段哲</a:t>
            </a:r>
            <a:endParaRPr lang="en-HK" altLang="zh-CN" dirty="0"/>
          </a:p>
          <a:p>
            <a:r>
              <a:rPr lang="en-US" dirty="0"/>
              <a:t>2024. 0</a:t>
            </a:r>
            <a:r>
              <a:rPr lang="en-US" altLang="zh-CN" dirty="0"/>
              <a:t>8</a:t>
            </a:r>
            <a:r>
              <a:rPr lang="en-US" dirty="0"/>
              <a:t>. </a:t>
            </a:r>
            <a:r>
              <a:rPr lang="en-US" altLang="zh-CN" dirty="0"/>
              <a:t>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7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6166CD-545D-48C1-98CA-F63F78193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1192184"/>
                <a:ext cx="8462824" cy="54051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激光定标靶</a:t>
                </a:r>
                <a:r>
                  <a:rPr lang="zh-CN" altLang="en-US"/>
                  <a:t>（祝德充）</a:t>
                </a:r>
                <a:endParaRPr lang="en-US"/>
              </a:p>
              <a:p>
                <a:pPr lvl="1"/>
                <a:r>
                  <a:rPr lang="en-US"/>
                  <a:t>空天院完成设计</a:t>
                </a:r>
                <a:r>
                  <a:rPr lang="zh-CN" altLang="en-US"/>
                  <a:t>，已进行</a:t>
                </a:r>
                <a:r>
                  <a:rPr lang="en-US"/>
                  <a:t>图纸审定</a:t>
                </a:r>
                <a:r>
                  <a:rPr lang="zh-CN" altLang="en-US"/>
                  <a:t>，交付加工</a:t>
                </a:r>
                <a:endParaRPr lang="en-HK" altLang="zh-CN"/>
              </a:p>
              <a:p>
                <a:pPr lvl="2"/>
                <a:r>
                  <a:rPr lang="zh-CN" altLang="en-US"/>
                  <a:t>增加了准直靶标</a:t>
                </a:r>
                <a:endParaRPr lang="en-HK" altLang="zh-CN"/>
              </a:p>
              <a:p>
                <a:pPr lvl="2"/>
                <a:r>
                  <a:rPr lang="zh-CN" altLang="en-US"/>
                  <a:t>增加了</a:t>
                </a:r>
                <a:r>
                  <a:rPr lang="zh-CN" altLang="en-HK"/>
                  <a:t>电子尺</a:t>
                </a:r>
                <a:r>
                  <a:rPr lang="zh-CN" altLang="en-US"/>
                  <a:t>用于精确测量电机位置</a:t>
                </a:r>
                <a:endParaRPr lang="en-HK" altLang="zh-CN"/>
              </a:p>
              <a:p>
                <a:pPr lvl="1"/>
                <a:r>
                  <a:rPr lang="zh-CN" altLang="en-US"/>
                  <a:t>漫散射实验取得进展（祝德充、张婉、苏梦雨、王凯）</a:t>
                </a:r>
                <a:endParaRPr lang="en-HK" altLang="zh-CN"/>
              </a:p>
              <a:p>
                <a:pPr lvl="2"/>
                <a:r>
                  <a:rPr lang="zh-CN" altLang="en-US"/>
                  <a:t>水平方向测量精度</a:t>
                </a:r>
                <a:r>
                  <a:rPr lang="en-US" altLang="zh-CN"/>
                  <a:t>&lt;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/>
                  <a:t>70</a:t>
                </a:r>
                <a:r>
                  <a:rPr lang="zh-CN" altLang="en-US"/>
                  <a:t>微米</a:t>
                </a:r>
                <a:endParaRPr lang="en-HK" altLang="zh-CN"/>
              </a:p>
              <a:p>
                <a:pPr lvl="2"/>
                <a:r>
                  <a:rPr lang="zh-CN" altLang="en-US"/>
                  <a:t>激光器垂直方向有抖动，已购置新激光器进行实验</a:t>
                </a:r>
                <a:endParaRPr lang="en-US" altLang="zh-CN"/>
              </a:p>
              <a:p>
                <a:pPr lvl="2"/>
                <a:r>
                  <a:rPr lang="zh-CN" altLang="en-US"/>
                  <a:t>不同靶片厚度（</a:t>
                </a:r>
                <a:r>
                  <a:rPr lang="en-US" altLang="zh-CN"/>
                  <a:t>0.1mm-0.3mm</a:t>
                </a:r>
                <a:r>
                  <a:rPr lang="zh-CN" altLang="en-US"/>
                  <a:t>）对光斑大小影响不大</a:t>
                </a:r>
                <a:endParaRPr lang="en-HK" altLang="zh-CN"/>
              </a:p>
              <a:p>
                <a:pPr lvl="2"/>
                <a:r>
                  <a:rPr lang="zh-CN" altLang="en-US"/>
                  <a:t>正在测试靶片上用于对焦的刻度</a:t>
                </a:r>
                <a:endParaRPr lang="en-HK" altLang="zh-CN"/>
              </a:p>
              <a:p>
                <a:r>
                  <a:rPr lang="en-US"/>
                  <a:t>激光靶支架</a:t>
                </a:r>
                <a:r>
                  <a:rPr lang="zh-CN" altLang="en-US"/>
                  <a:t>、代用真空盒、波纹管已经交付加工（周宁闯）</a:t>
                </a:r>
                <a:endParaRPr lang="en-HK" altLang="zh-CN"/>
              </a:p>
              <a:p>
                <a:r>
                  <a:rPr lang="zh-CN" altLang="en-US"/>
                  <a:t>极化测量的</a:t>
                </a:r>
                <a:r>
                  <a:rPr lang="en-US" altLang="zh-CN"/>
                  <a:t>Monte-Carlo</a:t>
                </a:r>
                <a:r>
                  <a:rPr lang="zh-CN" altLang="en-US"/>
                  <a:t>模拟接近完成（唐光毅、今天报告）</a:t>
                </a:r>
                <a:endParaRPr lang="en-HK" altLang="zh-CN"/>
              </a:p>
              <a:p>
                <a:endParaRPr lang="en-HK" altLang="zh-CN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6166CD-545D-48C1-98CA-F63F78193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1192184"/>
                <a:ext cx="8462824" cy="5405168"/>
              </a:xfrm>
              <a:blipFill>
                <a:blip r:embed="rId2"/>
                <a:stretch>
                  <a:fillRect l="-750" t="-1174" r="-1199" b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51CCE0F-DB7C-369B-677D-F82CE417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总体进展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6DA89-2BEE-E7CC-B488-FE6F6A5C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3FA97-E619-7BA7-A0D1-9AFB1836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60" y="1165839"/>
            <a:ext cx="3607390" cy="2810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4947E6-65F1-5FDD-AD53-A842912B6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60" y="4088028"/>
            <a:ext cx="3305270" cy="226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5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721FD8-198F-A0CB-E567-86CA53B34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12192000" cy="5590403"/>
          </a:xfrm>
        </p:spPr>
        <p:txBody>
          <a:bodyPr>
            <a:normAutofit fontScale="92500"/>
          </a:bodyPr>
          <a:lstStyle/>
          <a:p>
            <a:r>
              <a:rPr lang="en-US"/>
              <a:t>同步光计算和光子吸收器设计正在进行中</a:t>
            </a:r>
            <a:r>
              <a:rPr lang="zh-CN" altLang="en-US"/>
              <a:t>（李琦，下周报告）</a:t>
            </a:r>
            <a:endParaRPr lang="en-HK" altLang="zh-CN"/>
          </a:p>
          <a:p>
            <a:pPr lvl="1"/>
            <a:r>
              <a:rPr lang="zh-CN" altLang="en-US"/>
              <a:t>需要重新加工一个前室真空盒？ 周宁闯反映加工周期</a:t>
            </a:r>
            <a:r>
              <a:rPr lang="en-US" altLang="zh-CN"/>
              <a:t>1.5</a:t>
            </a:r>
            <a:r>
              <a:rPr lang="zh-CN" altLang="en-US"/>
              <a:t>年</a:t>
            </a:r>
            <a:r>
              <a:rPr lang="en-US" altLang="zh-CN"/>
              <a:t>-2</a:t>
            </a:r>
            <a:r>
              <a:rPr lang="zh-CN" altLang="en-US"/>
              <a:t>年，不符合明年暑期完成储存环真空改造的时间节点</a:t>
            </a:r>
            <a:endParaRPr lang="en-HK" altLang="zh-CN"/>
          </a:p>
          <a:p>
            <a:pPr lvl="1"/>
            <a:r>
              <a:rPr lang="zh-CN" altLang="en-US"/>
              <a:t>有没有别的办法？</a:t>
            </a:r>
            <a:endParaRPr lang="en-HK" altLang="zh-CN"/>
          </a:p>
          <a:p>
            <a:r>
              <a:rPr lang="zh-CN" altLang="en-US"/>
              <a:t>经讨论，决定拆除屏蔽棚屋中的</a:t>
            </a:r>
            <a:r>
              <a:rPr lang="en-US" altLang="zh-CN"/>
              <a:t>Be</a:t>
            </a:r>
            <a:r>
              <a:rPr lang="zh-CN" altLang="en-US"/>
              <a:t>窗和碳吸收体，替代为一段真空盒</a:t>
            </a:r>
            <a:endParaRPr lang="en-HK" altLang="zh-CN"/>
          </a:p>
          <a:p>
            <a:r>
              <a:rPr lang="zh-CN" altLang="en-US"/>
              <a:t>针对定时需求进行了初步讨论（雷革）</a:t>
            </a:r>
            <a:endParaRPr lang="en-HK" altLang="zh-CN"/>
          </a:p>
          <a:p>
            <a:pPr lvl="1"/>
            <a:r>
              <a:rPr lang="zh-CN" altLang="en-US"/>
              <a:t>参考线系统： 一路</a:t>
            </a:r>
            <a:r>
              <a:rPr lang="en-US" altLang="zh-CN"/>
              <a:t>499.8MHz</a:t>
            </a:r>
            <a:r>
              <a:rPr lang="zh-CN" altLang="en-US"/>
              <a:t>信号，同步精度好于</a:t>
            </a:r>
            <a:r>
              <a:rPr lang="en-US" altLang="zh-CN"/>
              <a:t>100</a:t>
            </a:r>
            <a:r>
              <a:rPr lang="zh-CN" altLang="en-US"/>
              <a:t>飞秒（</a:t>
            </a:r>
            <a:r>
              <a:rPr lang="en-US" altLang="zh-CN"/>
              <a:t>RMS</a:t>
            </a:r>
            <a:r>
              <a:rPr lang="zh-CN" altLang="en-US"/>
              <a:t>）</a:t>
            </a:r>
            <a:endParaRPr lang="en-HK" altLang="zh-CN"/>
          </a:p>
          <a:p>
            <a:pPr lvl="1"/>
            <a:r>
              <a:rPr lang="zh-CN" altLang="en-US"/>
              <a:t>时序触发及回旋时钟系统（各信号与主定时同步，同步精度好于</a:t>
            </a:r>
            <a:r>
              <a:rPr lang="en-US" altLang="zh-CN"/>
              <a:t>30ps</a:t>
            </a:r>
            <a:r>
              <a:rPr lang="zh-CN" altLang="en-US"/>
              <a:t>（</a:t>
            </a:r>
            <a:r>
              <a:rPr lang="en-US" altLang="zh-CN"/>
              <a:t>RMS</a:t>
            </a:r>
            <a:r>
              <a:rPr lang="zh-CN" altLang="en-US"/>
              <a:t>））：</a:t>
            </a:r>
            <a:endParaRPr lang="en-HK" altLang="zh-CN"/>
          </a:p>
          <a:p>
            <a:pPr lvl="2"/>
            <a:r>
              <a:rPr lang="zh-CN" altLang="en-US"/>
              <a:t>回旋时钟： </a:t>
            </a:r>
            <a:r>
              <a:rPr lang="en-US" altLang="zh-CN"/>
              <a:t>499.8MHz/396</a:t>
            </a:r>
            <a:r>
              <a:rPr lang="zh-CN" altLang="en-US"/>
              <a:t>，同</a:t>
            </a:r>
            <a:r>
              <a:rPr lang="en-US" altLang="zh-CN"/>
              <a:t>0</a:t>
            </a:r>
            <a:r>
              <a:rPr lang="zh-CN" altLang="en-US"/>
              <a:t>号</a:t>
            </a:r>
            <a:r>
              <a:rPr lang="en-US" altLang="zh-CN"/>
              <a:t>bucket</a:t>
            </a:r>
            <a:r>
              <a:rPr lang="zh-CN" altLang="en-US"/>
              <a:t>精确同步；</a:t>
            </a:r>
            <a:endParaRPr lang="en-HK" altLang="zh-CN"/>
          </a:p>
          <a:p>
            <a:pPr lvl="2"/>
            <a:r>
              <a:rPr lang="zh-CN" altLang="en-US"/>
              <a:t>数据采集触发信号（</a:t>
            </a:r>
            <a:r>
              <a:rPr lang="en-US" altLang="zh-CN"/>
              <a:t>50Hz</a:t>
            </a:r>
            <a:r>
              <a:rPr lang="zh-CN" altLang="en-US"/>
              <a:t>），延时和脉宽可调，延时调节精度为</a:t>
            </a:r>
            <a:r>
              <a:rPr lang="en-US" altLang="zh-CN"/>
              <a:t>10ns</a:t>
            </a:r>
            <a:r>
              <a:rPr lang="zh-CN" altLang="en-US"/>
              <a:t>和</a:t>
            </a:r>
            <a:r>
              <a:rPr lang="en-US" altLang="zh-CN"/>
              <a:t>10ps</a:t>
            </a:r>
          </a:p>
          <a:p>
            <a:pPr lvl="2"/>
            <a:r>
              <a:rPr lang="zh-CN" altLang="en-US"/>
              <a:t>激光圆偏振态在左旋、右旋间切换使能触发</a:t>
            </a:r>
            <a:endParaRPr lang="en-HK" altLang="zh-CN"/>
          </a:p>
          <a:p>
            <a:r>
              <a:rPr lang="zh-CN" altLang="en-US"/>
              <a:t>提交了河南项目的第一批采购申请，靳松在郑州落实</a:t>
            </a:r>
            <a:r>
              <a:rPr lang="en-US" altLang="zh-CN"/>
              <a:t>CEPC</a:t>
            </a:r>
            <a:r>
              <a:rPr lang="zh-CN" altLang="en-US"/>
              <a:t>经费的采购审批流程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75FEE7-EECB-F61A-D273-45C3A27A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总体进展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69159-6DF5-2217-B7DD-80B54C39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5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8C821F-E6A9-C874-FDC4-94D6969D2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同步光计算和光子吸收器设计</a:t>
            </a:r>
            <a:endParaRPr lang="en-HK" altLang="zh-CN"/>
          </a:p>
          <a:p>
            <a:r>
              <a:rPr lang="en-US"/>
              <a:t>针对暑期前端区改造</a:t>
            </a:r>
            <a:r>
              <a:rPr lang="zh-CN" altLang="en-US"/>
              <a:t>，定稿并签定给通用系统的</a:t>
            </a:r>
            <a:r>
              <a:rPr lang="en-US"/>
              <a:t>工作联系单</a:t>
            </a:r>
          </a:p>
          <a:p>
            <a:r>
              <a:rPr lang="en-US"/>
              <a:t>同李延春老师讨论确定束线设备交接方案</a:t>
            </a:r>
          </a:p>
          <a:p>
            <a:r>
              <a:rPr lang="zh-CN" altLang="en-US"/>
              <a:t>准备对棚屋的改造方案，</a:t>
            </a:r>
            <a:r>
              <a:rPr lang="zh-CN" altLang="en-HK"/>
              <a:t>以</a:t>
            </a:r>
            <a:r>
              <a:rPr lang="zh-CN" altLang="en-US"/>
              <a:t>满足</a:t>
            </a:r>
            <a:r>
              <a:rPr lang="en-US" altLang="zh-CN"/>
              <a:t>9</a:t>
            </a:r>
            <a:r>
              <a:rPr lang="zh-CN" altLang="en-US"/>
              <a:t>月份开展激光传输实验的需求</a:t>
            </a:r>
            <a:endParaRPr lang="en-US"/>
          </a:p>
          <a:p>
            <a:r>
              <a:rPr lang="en-US"/>
              <a:t>确定正式激光器的参数</a:t>
            </a:r>
            <a:r>
              <a:rPr lang="zh-CN" altLang="en-US"/>
              <a:t>，准备激光器及相关光学设备的采购</a:t>
            </a:r>
            <a:endParaRPr lang="en-HK" altLang="zh-CN"/>
          </a:p>
          <a:p>
            <a:r>
              <a:rPr lang="zh-CN" altLang="en-US"/>
              <a:t>讨论束线上偏转杂散电子的二极铁设计方案</a:t>
            </a:r>
            <a:endParaRPr lang="en-HK" altLang="zh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9EEF08-3AB9-53C7-C356-36390F17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近期工作计划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4CF94-DDC2-A90B-2902-BC0092BB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49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D0680A-4A2E-C676-25C6-96BF3C53B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EF3D6C-DE41-5F53-B9E0-909DB2A2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DCF5D-B50D-204B-909C-3E0CFCE2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19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D6F817-CE47-9A8D-48BC-29A7221E9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1247040" cy="4840303"/>
          </a:xfrm>
        </p:spPr>
        <p:txBody>
          <a:bodyPr/>
          <a:lstStyle/>
          <a:p>
            <a:r>
              <a:rPr lang="zh-CN" sz="180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时间确认：</a:t>
            </a:r>
            <a:r>
              <a:rPr lang="en-US" sz="180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sz="180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sz="180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sz="180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号激光靶到货，</a:t>
            </a:r>
            <a:r>
              <a:rPr lang="en-US" sz="180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sz="180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sz="180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sz="180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号之前石英窗、法兰设备就绪。</a:t>
            </a:r>
            <a:r>
              <a:rPr lang="en-US" sz="180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sz="180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sz="180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sz="180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号前，给机械明确石英窗长度尺寸等参数。</a:t>
            </a:r>
            <a:r>
              <a:rPr lang="en-HK">
                <a:effectLst/>
              </a:rPr>
              <a:t> </a:t>
            </a:r>
          </a:p>
          <a:p>
            <a:pPr lvl="1"/>
            <a:r>
              <a:rPr lang="en-HK" sz="1800">
                <a:latin typeface="SimSun" panose="02010600030101010101" pitchFamily="2" charset="-122"/>
                <a:ea typeface="SimSun" panose="02010600030101010101" pitchFamily="2" charset="-122"/>
              </a:rPr>
              <a:t>初步考虑暂不安装屏蔽棚屋内的石英窗</a:t>
            </a:r>
          </a:p>
          <a:p>
            <a:pPr lvl="2"/>
            <a:r>
              <a:rPr lang="en-HK" sz="1800">
                <a:latin typeface="SimSun" panose="02010600030101010101" pitchFamily="2" charset="-122"/>
                <a:ea typeface="SimSun" panose="02010600030101010101" pitchFamily="2" charset="-122"/>
              </a:rPr>
              <a:t>石英窗厚度</a:t>
            </a:r>
            <a:r>
              <a:rPr lang="en-US" altLang="zh-CN" sz="1800">
                <a:latin typeface="SimSun" panose="02010600030101010101" pitchFamily="2" charset="-122"/>
                <a:ea typeface="SimSun" panose="02010600030101010101" pitchFamily="2" charset="-122"/>
              </a:rPr>
              <a:t>~5mm</a:t>
            </a:r>
            <a:r>
              <a:rPr lang="zh-CN" altLang="en-US" sz="1800">
                <a:latin typeface="SimSun" panose="02010600030101010101" pitchFamily="2" charset="-122"/>
                <a:ea typeface="SimSun" panose="02010600030101010101" pitchFamily="2" charset="-122"/>
              </a:rPr>
              <a:t>量级，比</a:t>
            </a:r>
            <a:r>
              <a:rPr lang="en-US" altLang="zh-CN" sz="1800">
                <a:latin typeface="SimSun" panose="02010600030101010101" pitchFamily="2" charset="-122"/>
                <a:ea typeface="SimSun" panose="02010600030101010101" pitchFamily="2" charset="-122"/>
              </a:rPr>
              <a:t>Be</a:t>
            </a:r>
            <a:r>
              <a:rPr lang="zh-CN" altLang="en-US" sz="1800">
                <a:latin typeface="SimSun" panose="02010600030101010101" pitchFamily="2" charset="-122"/>
                <a:ea typeface="SimSun" panose="02010600030101010101" pitchFamily="2" charset="-122"/>
              </a:rPr>
              <a:t>窗（</a:t>
            </a:r>
            <a:r>
              <a:rPr lang="en-US" altLang="zh-CN" sz="1800">
                <a:latin typeface="SimSun" panose="02010600030101010101" pitchFamily="2" charset="-122"/>
                <a:ea typeface="SimSun" panose="02010600030101010101" pitchFamily="2" charset="-122"/>
              </a:rPr>
              <a:t>0.25mm</a:t>
            </a:r>
            <a:r>
              <a:rPr lang="zh-CN" altLang="en-US" sz="1800">
                <a:latin typeface="SimSun" panose="02010600030101010101" pitchFamily="2" charset="-122"/>
                <a:ea typeface="SimSun" panose="02010600030101010101" pitchFamily="2" charset="-122"/>
              </a:rPr>
              <a:t>厚得多）</a:t>
            </a:r>
            <a:endParaRPr lang="en-HK" altLang="zh-CN" sz="180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2"/>
            <a:r>
              <a:rPr lang="zh-CN" altLang="en-US" sz="1800">
                <a:latin typeface="SimSun" panose="02010600030101010101" pitchFamily="2" charset="-122"/>
                <a:ea typeface="SimSun" panose="02010600030101010101" pitchFamily="2" charset="-122"/>
              </a:rPr>
              <a:t>担心屏蔽棚屋内的石英窗，使</a:t>
            </a:r>
            <a:r>
              <a:rPr lang="en-US" altLang="zh-CN" sz="1800">
                <a:latin typeface="SimSun" panose="02010600030101010101" pitchFamily="2" charset="-122"/>
                <a:ea typeface="SimSun" panose="02010600030101010101" pitchFamily="2" charset="-122"/>
              </a:rPr>
              <a:t>gamma</a:t>
            </a:r>
            <a:r>
              <a:rPr lang="zh-CN" altLang="en-US" sz="1800">
                <a:latin typeface="SimSun" panose="02010600030101010101" pitchFamily="2" charset="-122"/>
                <a:ea typeface="SimSun" panose="02010600030101010101" pitchFamily="2" charset="-122"/>
              </a:rPr>
              <a:t>提前转换为</a:t>
            </a:r>
            <a:r>
              <a:rPr lang="en-US" altLang="zh-CN" sz="1800">
                <a:latin typeface="SimSun" panose="02010600030101010101" pitchFamily="2" charset="-122"/>
                <a:ea typeface="SimSun" panose="02010600030101010101" pitchFamily="2" charset="-122"/>
              </a:rPr>
              <a:t>e+/e-</a:t>
            </a:r>
            <a:r>
              <a:rPr lang="zh-CN" altLang="en-US" sz="1800">
                <a:latin typeface="SimSun" panose="02010600030101010101" pitchFamily="2" charset="-122"/>
                <a:ea typeface="SimSun" panose="02010600030101010101" pitchFamily="2" charset="-122"/>
              </a:rPr>
              <a:t>，影响分辨（待模拟确认）</a:t>
            </a:r>
            <a:endParaRPr lang="en-HK" altLang="zh-CN" sz="180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914400" lvl="2" indent="0">
              <a:buNone/>
            </a:pPr>
            <a:endParaRPr lang="en-HK" altLang="zh-CN" sz="1800"/>
          </a:p>
          <a:p>
            <a:r>
              <a:rPr lang="zh-CN" sz="180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第一个激光靶下游的设备影响光子吸收器拆装，</a:t>
            </a:r>
            <a:r>
              <a:rPr lang="en-US" sz="180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sz="180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sz="180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180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号停机后去现场看，确定是什么元件并现场测量尺寸。</a:t>
            </a:r>
            <a:endParaRPr lang="en-HK" altLang="zh-CN" sz="180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sz="2000">
                <a:ea typeface="SimSun" panose="02010600030101010101" pitchFamily="2" charset="-122"/>
                <a:cs typeface="Times New Roman" panose="02020603050405020304" pitchFamily="18" charset="0"/>
              </a:rPr>
              <a:t>确认为挡</a:t>
            </a:r>
            <a:r>
              <a:rPr lang="zh-CN" altLang="en-HK" sz="2000">
                <a:ea typeface="SimSun" panose="02010600030101010101" pitchFamily="2" charset="-122"/>
                <a:cs typeface="Times New Roman" panose="02020603050405020304" pitchFamily="18" charset="0"/>
              </a:rPr>
              <a:t>光器</a:t>
            </a:r>
            <a:r>
              <a:rPr lang="zh-CN" altLang="en-US" sz="2000">
                <a:ea typeface="SimSun" panose="02010600030101010101" pitchFamily="2" charset="-122"/>
                <a:cs typeface="Times New Roman" panose="02020603050405020304" pitchFamily="18" charset="0"/>
              </a:rPr>
              <a:t>，尺寸还没有测量</a:t>
            </a:r>
            <a:r>
              <a:rPr lang="en-HK" sz="2000">
                <a:effectLst/>
              </a:rPr>
              <a:t> </a:t>
            </a:r>
          </a:p>
          <a:p>
            <a:endParaRPr lang="en-HK" altLang="zh-CN" sz="180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请韩老师联系多学科中心相关同事，</a:t>
            </a:r>
            <a:endParaRPr lang="en-HK" altLang="zh-CN" sz="180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sz="180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同李琦老师交接束线真空设备及控制系统</a:t>
            </a:r>
            <a:r>
              <a:rPr lang="en-HK" sz="1600">
                <a:effectLst/>
              </a:rPr>
              <a:t> </a:t>
            </a:r>
            <a:r>
              <a:rPr lang="zh-CN" altLang="en-US" sz="1600">
                <a:effectLst/>
              </a:rPr>
              <a:t> ？？</a:t>
            </a:r>
            <a:endParaRPr lang="en-HK" altLang="zh-CN" sz="1600">
              <a:effectLst/>
            </a:endParaRPr>
          </a:p>
          <a:p>
            <a:pPr marL="0" indent="0">
              <a:buNone/>
            </a:pPr>
            <a:endParaRPr lang="en-HK" sz="2400">
              <a:effectLst/>
            </a:endParaRPr>
          </a:p>
          <a:p>
            <a:pPr lvl="1"/>
            <a:endParaRPr lang="en-HK"/>
          </a:p>
          <a:p>
            <a:pPr lvl="2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5FD2BD-019F-ED15-AE01-BD5D587C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上次会议遗留问题及回应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CD53B-96C9-D625-BA98-E6FE2AA8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F7C15-9688-638A-A4A2-63F65871B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92" y="4005801"/>
            <a:ext cx="1925558" cy="2564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D7B2F-20F5-26BC-BC43-48EE14F3B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292" y="4006477"/>
            <a:ext cx="3379663" cy="253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D6F817-CE47-9A8D-48BC-29A7221E9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1247040" cy="54292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雷革老师问</a:t>
            </a:r>
            <a:r>
              <a:rPr lang="zh-CN" altLang="en-US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 激光定标靶控制是否由控制系统来做，</a:t>
            </a:r>
            <a:endParaRPr lang="en-HK" altLang="zh-CN" sz="2000" kern="10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algn="just"/>
            <a:r>
              <a:rPr lang="zh-CN" altLang="en-US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祝德充：如果需要接入</a:t>
            </a:r>
            <a:r>
              <a:rPr lang="en-US" altLang="zh-CN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epics</a:t>
            </a:r>
            <a:r>
              <a:rPr lang="zh-CN" altLang="en-US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，建议由控制系统来做。会后讨论</a:t>
            </a:r>
            <a:endParaRPr lang="en-HK" altLang="zh-CN" sz="2000" kern="10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HK" altLang="zh-CN" sz="200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sz="200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激光靶的标定和准直需要定方案和排任务时间。</a:t>
            </a:r>
            <a:r>
              <a:rPr lang="en-HK" sz="200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pPr lvl="1" algn="just"/>
            <a:r>
              <a:rPr lang="en-US" altLang="zh-CN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HK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日，请门玲鸰老师去</a:t>
            </a:r>
            <a:r>
              <a:rPr lang="en-US" altLang="zh-CN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4W2</a:t>
            </a:r>
            <a:r>
              <a:rPr lang="zh-CN" altLang="en-US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屏蔽门处看了一下现场情况，近期联系董岚老师讨论准直排期</a:t>
            </a:r>
            <a:endParaRPr lang="en-HK" altLang="zh-CN" sz="2000" kern="10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algn="just"/>
            <a:r>
              <a:rPr lang="zh-CN" altLang="en-US" sz="2000" kern="10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标定和准直精度，同激光靶的方案有关（漫反射还是镜面反射），待确认</a:t>
            </a:r>
            <a:endParaRPr lang="en-HK" altLang="zh-CN" sz="2000" kern="10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HK" sz="2400" kern="10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sz="180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因光束线安装年代久远，需要校核刀口法兰标准，或者拆某些法兰做密封检漏实验。确保新旧设备间真空顺利密封。</a:t>
            </a:r>
            <a:r>
              <a:rPr lang="en-HK" sz="1600">
                <a:effectLst/>
              </a:rPr>
              <a:t> </a:t>
            </a:r>
            <a:endParaRPr lang="en-HK" sz="2400" kern="10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algn="just"/>
            <a:r>
              <a:rPr lang="en-US" altLang="zh-CN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BII</a:t>
            </a:r>
            <a:r>
              <a:rPr lang="zh-CN" altLang="en-US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期间应该用的</a:t>
            </a:r>
            <a:r>
              <a:rPr lang="en-US" altLang="zh-CN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KYKY</a:t>
            </a:r>
            <a:r>
              <a:rPr lang="zh-CN" altLang="en-US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标准，李琦已经比对过不同的标准，现在的垫片尺寸应该可以封上。</a:t>
            </a:r>
            <a:endParaRPr lang="en-HK" altLang="zh-CN" sz="2000" kern="10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algn="just"/>
            <a:r>
              <a:rPr lang="zh-CN" altLang="en-US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李琦、王建力：法兰都</a:t>
            </a:r>
            <a:r>
              <a:rPr lang="zh-CN" altLang="en-HK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按</a:t>
            </a:r>
            <a:r>
              <a:rPr lang="en-US" altLang="zh-CN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BII</a:t>
            </a:r>
            <a:r>
              <a:rPr lang="zh-CN" altLang="en-US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旧的来做。</a:t>
            </a:r>
            <a:endParaRPr lang="en-HK" altLang="zh-CN" sz="2000" kern="10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algn="just"/>
            <a:r>
              <a:rPr lang="zh-CN" altLang="en-HK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所有</a:t>
            </a:r>
            <a:r>
              <a:rPr lang="zh-CN" altLang="en-US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法兰接口按</a:t>
            </a:r>
            <a:r>
              <a:rPr lang="en-US" altLang="zh-CN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BII</a:t>
            </a:r>
            <a:r>
              <a:rPr lang="zh-CN" altLang="en-US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图册加工</a:t>
            </a:r>
            <a:endParaRPr lang="en-HK" altLang="zh-CN" sz="2000" kern="10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HK" sz="2400" kern="10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180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sz="180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sz="180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180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号停机后，测量隧道内下游末端到锯齿墙的距离，提供给孙献静老师磁铁参数包括积分场强等，请孙老师开始磁铁方案设计。</a:t>
            </a:r>
            <a:r>
              <a:rPr lang="en-HK" sz="1600">
                <a:effectLst/>
              </a:rPr>
              <a:t> </a:t>
            </a:r>
          </a:p>
          <a:p>
            <a:pPr lvl="1" algn="just"/>
            <a:r>
              <a:rPr lang="en-HK" sz="2000" kern="1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会后讨论</a:t>
            </a:r>
            <a:endParaRPr lang="en-HK" sz="2000" kern="10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algn="just"/>
            <a:endParaRPr lang="en-HK" sz="2000">
              <a:effectLst/>
            </a:endParaRPr>
          </a:p>
          <a:p>
            <a:pPr lvl="1"/>
            <a:endParaRPr lang="en-HK"/>
          </a:p>
          <a:p>
            <a:pPr lvl="2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5FD2BD-019F-ED15-AE01-BD5D587C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上次会议遗留问题及回应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CD53B-96C9-D625-BA98-E6FE2AA8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3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3DB42-179C-BD00-08E2-3132E5AC0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8" y="1114192"/>
            <a:ext cx="11103024" cy="23591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r>
              <a:rPr lang="en-US" altLang="zh-CN" sz="240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日</a:t>
            </a:r>
            <a:r>
              <a:rPr lang="en-US" altLang="zh-CN" sz="2400">
                <a:latin typeface="SimSun" panose="02010600030101010101" pitchFamily="2" charset="-122"/>
                <a:ea typeface="SimSun" panose="02010600030101010101" pitchFamily="2" charset="-122"/>
              </a:rPr>
              <a:t>-3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日下隧道进行了实地测量、更新</a:t>
            </a:r>
            <a:r>
              <a:rPr lang="en-US" altLang="zh-CN" sz="2400">
                <a:latin typeface="SimSun" panose="02010600030101010101" pitchFamily="2" charset="-122"/>
                <a:ea typeface="SimSun" panose="02010600030101010101" pitchFamily="2" charset="-122"/>
              </a:rPr>
              <a:t>CAD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模型（详见周宁闯报告）</a:t>
            </a:r>
            <a:endParaRPr lang="en-HK" altLang="zh-CN" sz="240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激光定标靶的初步设计（详见祝德充报告），</a:t>
            </a:r>
            <a:r>
              <a:rPr lang="en-US" altLang="zh-CN" sz="2400"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r>
              <a:rPr lang="en-US" altLang="zh-CN" sz="240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日同</a:t>
            </a:r>
            <a:r>
              <a:rPr lang="en-US" altLang="zh-CN" sz="2400">
                <a:latin typeface="SimSun" panose="02010600030101010101" pitchFamily="2" charset="-122"/>
                <a:ea typeface="SimSun" panose="02010600030101010101" pitchFamily="2" charset="-122"/>
              </a:rPr>
              <a:t>Aurelien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2400">
                <a:latin typeface="SimSun" panose="02010600030101010101" pitchFamily="2" charset="-122"/>
                <a:ea typeface="SimSun" panose="02010600030101010101" pitchFamily="2" charset="-122"/>
              </a:rPr>
              <a:t>Martens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2400">
                <a:latin typeface="SimSun" panose="02010600030101010101" pitchFamily="2" charset="-122"/>
                <a:ea typeface="SimSun" panose="02010600030101010101" pitchFamily="2" charset="-122"/>
              </a:rPr>
              <a:t>IJCLab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）进行了讨论</a:t>
            </a:r>
            <a:endParaRPr lang="en-HK" altLang="zh-CN" sz="240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2400"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月</a:t>
            </a:r>
            <a:r>
              <a:rPr lang="en-US" altLang="zh-CN" sz="240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日唐光毅、梁志均、段哲一起讨论了</a:t>
            </a:r>
            <a:r>
              <a:rPr lang="en-US" altLang="zh-CN" sz="2400">
                <a:latin typeface="SimSun" panose="02010600030101010101" pitchFamily="2" charset="-122"/>
                <a:ea typeface="SimSun" panose="02010600030101010101" pitchFamily="2" charset="-122"/>
              </a:rPr>
              <a:t>Monte-Carlo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模拟进展，需要更新数据重建和拟合</a:t>
            </a:r>
            <a:endParaRPr lang="en-HK" altLang="zh-CN" sz="240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HK" sz="2400">
                <a:latin typeface="SimSun" panose="02010600030101010101" pitchFamily="2" charset="-122"/>
                <a:ea typeface="SimSun" panose="02010600030101010101" pitchFamily="2" charset="-122"/>
              </a:rPr>
              <a:t>下面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为张月雷提供的相关隧道安装计划 （和周、王、祝讨论，给张月雷的工作联系单）</a:t>
            </a:r>
            <a:endParaRPr lang="en-HK" altLang="zh-CN" sz="240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218DE5-15DE-C06E-0F38-4CBB45BF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总体进展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228D7-F3C4-4367-3F1D-92CBE59F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3367F-66D7-DC3E-977C-839AA2AED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933056"/>
            <a:ext cx="10719759" cy="2634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E8EB8C-3F62-BECC-E736-0E96AC0BC7A6}"/>
              </a:ext>
            </a:extLst>
          </p:cNvPr>
          <p:cNvSpPr txBox="1"/>
          <p:nvPr/>
        </p:nvSpPr>
        <p:spPr>
          <a:xfrm>
            <a:off x="2063552" y="3562034"/>
            <a:ext cx="913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先拆</a:t>
            </a:r>
            <a:r>
              <a:rPr lang="zh-CN" altLang="en-US"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， 留出空间， 换</a:t>
            </a:r>
            <a:r>
              <a:rPr lang="en-US" altLang="zh-CN"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R4O-6</a:t>
            </a:r>
            <a:r>
              <a:rPr lang="zh-CN" altLang="en-US"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</a:rPr>
              <a:t>光子吸收器，再装激光靶。 这里的分工需要找韩、张核实（）</a:t>
            </a:r>
            <a:endParaRPr lang="en-US">
              <a:highlight>
                <a:srgbClr val="FFFF00"/>
              </a:highligh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019D35-4B46-1E8B-8ED8-2BB977268545}"/>
              </a:ext>
            </a:extLst>
          </p:cNvPr>
          <p:cNvCxnSpPr/>
          <p:nvPr/>
        </p:nvCxnSpPr>
        <p:spPr>
          <a:xfrm flipH="1">
            <a:off x="3503712" y="4062563"/>
            <a:ext cx="792088" cy="590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1F13FBA-74AE-15CB-1123-F3C44B9A41DF}"/>
              </a:ext>
            </a:extLst>
          </p:cNvPr>
          <p:cNvSpPr txBox="1"/>
          <p:nvPr/>
        </p:nvSpPr>
        <p:spPr>
          <a:xfrm>
            <a:off x="4218810" y="4254467"/>
            <a:ext cx="352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激光靶提前布线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45F6B-75EB-451F-D9EE-4F40B69A71CB}"/>
              </a:ext>
            </a:extLst>
          </p:cNvPr>
          <p:cNvSpPr txBox="1"/>
          <p:nvPr/>
        </p:nvSpPr>
        <p:spPr>
          <a:xfrm>
            <a:off x="3111070" y="4963794"/>
            <a:ext cx="352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束线真空盒准直和准直组提前沟通</a:t>
            </a:r>
            <a:r>
              <a:rPr lang="zh-CN" altLang="en-US">
                <a:highlight>
                  <a:srgbClr val="FFFF00"/>
                </a:highlight>
              </a:rPr>
              <a:t>，如开展，则提前进行</a:t>
            </a:r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9232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94411-2517-9441-8D34-EC23712C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0C0AC-CEEC-5380-1399-21FBBD84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697"/>
            <a:ext cx="12152200" cy="50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3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96519</TotalTime>
  <Words>917</Words>
  <Application>Microsoft Macintosh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微软雅黑</vt:lpstr>
      <vt:lpstr>SimSun</vt:lpstr>
      <vt:lpstr>Arial</vt:lpstr>
      <vt:lpstr>Arial Black</vt:lpstr>
      <vt:lpstr>Calibri</vt:lpstr>
      <vt:lpstr>Cambria Math</vt:lpstr>
      <vt:lpstr>Wingdings</vt:lpstr>
      <vt:lpstr>Office 主题</vt:lpstr>
      <vt:lpstr>基于BEPCII的Compton极化仪 总体进展和近期工作计划</vt:lpstr>
      <vt:lpstr>总体进展</vt:lpstr>
      <vt:lpstr>总体进展</vt:lpstr>
      <vt:lpstr>近期工作计划</vt:lpstr>
      <vt:lpstr>PowerPoint Presentation</vt:lpstr>
      <vt:lpstr>上次会议遗留问题及回应</vt:lpstr>
      <vt:lpstr>上次会议遗留问题及回应</vt:lpstr>
      <vt:lpstr>总体进展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ZHE DUAN</cp:lastModifiedBy>
  <cp:revision>4832</cp:revision>
  <cp:lastPrinted>2022-11-06T05:19:21Z</cp:lastPrinted>
  <dcterms:created xsi:type="dcterms:W3CDTF">2012-09-04T11:33:36Z</dcterms:created>
  <dcterms:modified xsi:type="dcterms:W3CDTF">2024-08-08T01:21:58Z</dcterms:modified>
</cp:coreProperties>
</file>