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3" r:id="rId2"/>
    <p:sldId id="276" r:id="rId3"/>
    <p:sldId id="274" r:id="rId4"/>
    <p:sldId id="281" r:id="rId5"/>
    <p:sldId id="278" r:id="rId6"/>
    <p:sldId id="260" r:id="rId7"/>
    <p:sldId id="279" r:id="rId8"/>
    <p:sldId id="268" r:id="rId9"/>
    <p:sldId id="269" r:id="rId10"/>
    <p:sldId id="280" r:id="rId11"/>
    <p:sldId id="266" r:id="rId12"/>
    <p:sldId id="270" r:id="rId13"/>
    <p:sldId id="271" r:id="rId14"/>
    <p:sldId id="272" r:id="rId15"/>
    <p:sldId id="275" r:id="rId1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7853C-536D-4A76-A0AE-DD22124D55A5}" styleName="主题样式 1 - 强调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 showGuides="1">
      <p:cViewPr varScale="1">
        <p:scale>
          <a:sx n="95" d="100"/>
          <a:sy n="95" d="100"/>
        </p:scale>
        <p:origin x="102" y="3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4C2B97-A30E-4DE8-8A53-F0193CD7EB39}" type="datetimeFigureOut">
              <a:rPr lang="zh-CN" altLang="en-US" smtClean="0"/>
              <a:t>2024/7/19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E49DE1-1E8B-4FAC-8F89-A5F6B8FC3E5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7090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E49DE1-1E8B-4FAC-8F89-A5F6B8FC3E5E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89887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E49DE1-1E8B-4FAC-8F89-A5F6B8FC3E5E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2400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A0C57D2-C3E7-CF00-E5EB-F20B78D46C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5CE38CF6-C168-9F8C-03FD-8BD763CBA2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2DC92A8-5ABF-9E6C-C139-CC9D671CB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90E87-D336-4693-A183-B48BEF6B3054}" type="datetimeFigureOut">
              <a:rPr lang="zh-CN" altLang="en-US" smtClean="0"/>
              <a:t>2024/7/19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2F1843B-E1F1-9AFE-DF39-78CBFBDF1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C6FC9BE-EFA9-5252-BB7A-D88AC5744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77882-2710-4C59-9936-C8256400F39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8358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6830122-3349-E48B-DA30-D7E191357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E54F8A1-36F0-C16B-02FF-36E5DA02BA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169E22E-3529-25B0-EA25-F8FFF7AD2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90E87-D336-4693-A183-B48BEF6B3054}" type="datetimeFigureOut">
              <a:rPr lang="zh-CN" altLang="en-US" smtClean="0"/>
              <a:t>2024/7/19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83BA95F-5C6F-1741-7887-00CA42AAF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8F5E823-18BB-8BB9-4421-37FF6B5A0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77882-2710-4C59-9936-C8256400F39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7644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76A73185-2675-9117-E2DB-90AE434A6C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22A6E1E6-2E0E-735D-956A-D8A6F4B27C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F86649E-6370-2E66-3642-A00EFF85C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90E87-D336-4693-A183-B48BEF6B3054}" type="datetimeFigureOut">
              <a:rPr lang="zh-CN" altLang="en-US" smtClean="0"/>
              <a:t>2024/7/19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76BBB5F-DB30-51F1-9E92-A96B0CEC7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3850C70-806A-63B5-7ED6-3A178C250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77882-2710-4C59-9936-C8256400F39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9622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B1DF3B9-6745-2EFD-C986-7108A8DBF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92E2256-3955-9CDA-37DD-B79D175288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7332352-3B67-26D2-3741-27A90717E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90E87-D336-4693-A183-B48BEF6B3054}" type="datetimeFigureOut">
              <a:rPr lang="zh-CN" altLang="en-US" smtClean="0"/>
              <a:t>2024/7/19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8D7195F-DC31-C76E-C513-6A6394D4A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5E65944-6D85-ED98-4D41-802A5651E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77882-2710-4C59-9936-C8256400F39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6892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1B4D5DF-FDE2-28A8-FD91-21442AE80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6A0465F-685B-4F85-6EDD-D6E0F2702B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311BCE7-8626-EFD1-2886-F76E7598B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90E87-D336-4693-A183-B48BEF6B3054}" type="datetimeFigureOut">
              <a:rPr lang="zh-CN" altLang="en-US" smtClean="0"/>
              <a:t>2024/7/19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264F411-E268-ABA9-86FC-5EECA28AE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3DF182B-95A3-685D-A289-85ACDD8B6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77882-2710-4C59-9936-C8256400F39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602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6459D7E-DBEB-13B2-34ED-F478A48B6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7FC89E8-5CCD-B038-61CA-966AC9058A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E0C16415-CEEB-7BC7-11BF-6A57B2775D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93C11E7-A0C6-63F5-2011-60E116576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90E87-D336-4693-A183-B48BEF6B3054}" type="datetimeFigureOut">
              <a:rPr lang="zh-CN" altLang="en-US" smtClean="0"/>
              <a:t>2024/7/19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C8979D8-E484-05D8-5175-D4F40C62C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2E98229-FCF7-0B9D-AAD1-D13528378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77882-2710-4C59-9936-C8256400F39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1798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959A2BE-1224-0BA1-503B-EA2E11031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7102448-6470-E213-AE21-44A4E75851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A6DF9E1A-CDAB-55A8-2417-422CE3D33B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E4B5B189-B2CB-E3E3-6481-7553B3C85E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9EEA7365-AE6B-981E-403C-6CA634F45E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0E1B0A87-4321-B6F8-0F95-EA9EC4B29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90E87-D336-4693-A183-B48BEF6B3054}" type="datetimeFigureOut">
              <a:rPr lang="zh-CN" altLang="en-US" smtClean="0"/>
              <a:t>2024/7/19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375A5615-ACF2-1F3E-18B1-7E6201B41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F5DBFD98-B98D-0DF8-76D2-24FC99371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77882-2710-4C59-9936-C8256400F39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6903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08F9083-4844-77D0-D702-F386E1A70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E73C058F-E2F3-E814-3542-B3B67EB8E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90E87-D336-4693-A183-B48BEF6B3054}" type="datetimeFigureOut">
              <a:rPr lang="zh-CN" altLang="en-US" smtClean="0"/>
              <a:t>2024/7/19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74952087-FD02-390A-1563-38F08AEB0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DB89889-1C82-84F9-9EF8-E65953546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77882-2710-4C59-9936-C8256400F39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5771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CA5DBE27-8F88-FF90-3E2C-F4B4C23FE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90E87-D336-4693-A183-B48BEF6B3054}" type="datetimeFigureOut">
              <a:rPr lang="zh-CN" altLang="en-US" smtClean="0"/>
              <a:t>2024/7/19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D4F9A4C1-DD24-0530-E823-5D6D97AB8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580D18B-E7DB-3E1F-57B9-A44F9B162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77882-2710-4C59-9936-C8256400F39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8870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7866CBE-E2CE-A7ED-A8EE-7499D3C53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A17ECC4-41B2-A783-60B3-DCA624CEE6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1702EBA-8912-9FD1-41D9-8A1BF0AE1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600CBBC-681C-3259-EE03-BF4ECB116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90E87-D336-4693-A183-B48BEF6B3054}" type="datetimeFigureOut">
              <a:rPr lang="zh-CN" altLang="en-US" smtClean="0"/>
              <a:t>2024/7/19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87A18BA-8129-94F5-EED2-8ED99C372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67F1D2E-BE4E-D57D-9645-D39C4C679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77882-2710-4C59-9936-C8256400F39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752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442E243-0725-A76C-80A1-2861EB756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D0998AFA-3998-45AA-E6E6-3A04946008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14222D56-C158-BD98-BD7E-50D91D2323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73ADCDD-7FF4-55E9-5D8E-0833D4B2A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90E87-D336-4693-A183-B48BEF6B3054}" type="datetimeFigureOut">
              <a:rPr lang="zh-CN" altLang="en-US" smtClean="0"/>
              <a:t>2024/7/19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BF4DC6E-9918-367D-C591-AF7EDFA4E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C983A30-47AA-8915-2591-53F78204C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77882-2710-4C59-9936-C8256400F39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642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86ED9EE0-00CA-6F18-F136-B24EECF71E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61809BC-5690-1840-0FBF-D87AA21530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42B3294-AE11-7809-10A2-31EEB33145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90E87-D336-4693-A183-B48BEF6B3054}" type="datetimeFigureOut">
              <a:rPr lang="zh-CN" altLang="en-US" smtClean="0"/>
              <a:t>2024/7/19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DCCA143-60E1-2AB9-5471-64481BEC24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74CC7B0-3FB7-4902-97B3-5DEE32AB5B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77882-2710-4C59-9936-C8256400F39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9602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13">
            <a:extLst>
              <a:ext uri="{FF2B5EF4-FFF2-40B4-BE49-F238E27FC236}">
                <a16:creationId xmlns:a16="http://schemas.microsoft.com/office/drawing/2014/main" id="{B9C246F9-2055-88AD-5FF8-F960556DE339}"/>
              </a:ext>
            </a:extLst>
          </p:cNvPr>
          <p:cNvSpPr txBox="1"/>
          <p:nvPr/>
        </p:nvSpPr>
        <p:spPr>
          <a:xfrm>
            <a:off x="355539" y="346721"/>
            <a:ext cx="3007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电缆结构与材料参数</a:t>
            </a: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6FBFAD06-25EC-BF4E-EAAE-1C76CCF8F6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87167" y="1583448"/>
            <a:ext cx="3242609" cy="4203098"/>
          </a:xfrm>
          <a:prstGeom prst="rect">
            <a:avLst/>
          </a:prstGeom>
        </p:spPr>
      </p:pic>
      <p:sp>
        <p:nvSpPr>
          <p:cNvPr id="9" name="文本框 8">
            <a:extLst>
              <a:ext uri="{FF2B5EF4-FFF2-40B4-BE49-F238E27FC236}">
                <a16:creationId xmlns:a16="http://schemas.microsoft.com/office/drawing/2014/main" id="{CC8A2917-B83C-C661-4FF7-C2BE91220B8C}"/>
              </a:ext>
            </a:extLst>
          </p:cNvPr>
          <p:cNvSpPr txBox="1"/>
          <p:nvPr/>
        </p:nvSpPr>
        <p:spPr>
          <a:xfrm>
            <a:off x="854110" y="981879"/>
            <a:ext cx="6531429" cy="29586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/>
              <a:t>电缆结构：</a:t>
            </a:r>
            <a:endParaRPr lang="en-US" altLang="zh-CN" dirty="0"/>
          </a:p>
          <a:p>
            <a:pPr lvl="1">
              <a:lnSpc>
                <a:spcPct val="150000"/>
              </a:lnSpc>
            </a:pPr>
            <a:r>
              <a:rPr lang="zh-CN" altLang="en-US" dirty="0"/>
              <a:t>铌钛</a:t>
            </a:r>
            <a:r>
              <a:rPr lang="en-US" altLang="zh-CN" dirty="0"/>
              <a:t>/</a:t>
            </a:r>
            <a:r>
              <a:rPr lang="zh-CN" altLang="en-US" dirty="0"/>
              <a:t>铜卢瑟福电缆：</a:t>
            </a:r>
            <a:r>
              <a:rPr lang="en-US" altLang="zh-CN" dirty="0"/>
              <a:t>2.2mm*20.5mm</a:t>
            </a:r>
          </a:p>
          <a:p>
            <a:pPr lvl="1">
              <a:lnSpc>
                <a:spcPct val="150000"/>
              </a:lnSpc>
            </a:pPr>
            <a:r>
              <a:rPr lang="zh-CN" altLang="en-US" dirty="0"/>
              <a:t>中间稳定体（纯铝</a:t>
            </a:r>
            <a:r>
              <a:rPr lang="en-US" altLang="zh-CN" dirty="0"/>
              <a:t>/</a:t>
            </a:r>
            <a:r>
              <a:rPr lang="zh-CN" altLang="en-US" dirty="0"/>
              <a:t>掺杂铝）：</a:t>
            </a:r>
            <a:r>
              <a:rPr lang="en-US" altLang="zh-CN" dirty="0"/>
              <a:t>12mm*32mm</a:t>
            </a:r>
          </a:p>
          <a:p>
            <a:pPr lvl="1">
              <a:lnSpc>
                <a:spcPct val="150000"/>
              </a:lnSpc>
            </a:pPr>
            <a:r>
              <a:rPr lang="zh-CN" altLang="en-US" dirty="0"/>
              <a:t>加强结构（铝合金）与电缆整体：</a:t>
            </a:r>
            <a:r>
              <a:rPr lang="en-US" altLang="zh-CN" dirty="0"/>
              <a:t>22mm*56mm</a:t>
            </a:r>
          </a:p>
          <a:p>
            <a:pPr>
              <a:lnSpc>
                <a:spcPct val="150000"/>
              </a:lnSpc>
            </a:pPr>
            <a:endParaRPr lang="en-US" altLang="zh-CN" dirty="0"/>
          </a:p>
          <a:p>
            <a:pPr>
              <a:lnSpc>
                <a:spcPct val="150000"/>
              </a:lnSpc>
            </a:pPr>
            <a:r>
              <a:rPr lang="zh-CN" altLang="en-US" dirty="0"/>
              <a:t>绝缘厚度：</a:t>
            </a:r>
            <a:r>
              <a:rPr lang="en-US" altLang="zh-CN" dirty="0"/>
              <a:t>0.5mm</a:t>
            </a:r>
          </a:p>
          <a:p>
            <a:pPr>
              <a:lnSpc>
                <a:spcPct val="150000"/>
              </a:lnSpc>
            </a:pPr>
            <a:r>
              <a:rPr lang="zh-CN" altLang="en-US" dirty="0"/>
              <a:t>接触设置：线圈整体浸胶，采用</a:t>
            </a:r>
            <a:r>
              <a:rPr lang="en-US" altLang="zh-CN" dirty="0"/>
              <a:t>Bonded</a:t>
            </a:r>
            <a:r>
              <a:rPr lang="zh-CN" altLang="en-US" dirty="0"/>
              <a:t>接触</a:t>
            </a:r>
            <a:endParaRPr lang="en-US" altLang="zh-CN" dirty="0"/>
          </a:p>
        </p:txBody>
      </p:sp>
      <p:graphicFrame>
        <p:nvGraphicFramePr>
          <p:cNvPr id="11" name="表格 10">
            <a:extLst>
              <a:ext uri="{FF2B5EF4-FFF2-40B4-BE49-F238E27FC236}">
                <a16:creationId xmlns:a16="http://schemas.microsoft.com/office/drawing/2014/main" id="{89C97FEC-266B-9CA7-D117-63FE7FDA44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680137"/>
              </p:ext>
            </p:extLst>
          </p:nvPr>
        </p:nvGraphicFramePr>
        <p:xfrm>
          <a:off x="622998" y="4396806"/>
          <a:ext cx="7604370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0874">
                  <a:extLst>
                    <a:ext uri="{9D8B030D-6E8A-4147-A177-3AD203B41FA5}">
                      <a16:colId xmlns:a16="http://schemas.microsoft.com/office/drawing/2014/main" val="3107234400"/>
                    </a:ext>
                  </a:extLst>
                </a:gridCol>
                <a:gridCol w="1520874">
                  <a:extLst>
                    <a:ext uri="{9D8B030D-6E8A-4147-A177-3AD203B41FA5}">
                      <a16:colId xmlns:a16="http://schemas.microsoft.com/office/drawing/2014/main" val="3919069370"/>
                    </a:ext>
                  </a:extLst>
                </a:gridCol>
                <a:gridCol w="1520874">
                  <a:extLst>
                    <a:ext uri="{9D8B030D-6E8A-4147-A177-3AD203B41FA5}">
                      <a16:colId xmlns:a16="http://schemas.microsoft.com/office/drawing/2014/main" val="3043019381"/>
                    </a:ext>
                  </a:extLst>
                </a:gridCol>
                <a:gridCol w="1520874">
                  <a:extLst>
                    <a:ext uri="{9D8B030D-6E8A-4147-A177-3AD203B41FA5}">
                      <a16:colId xmlns:a16="http://schemas.microsoft.com/office/drawing/2014/main" val="1263432575"/>
                    </a:ext>
                  </a:extLst>
                </a:gridCol>
                <a:gridCol w="1520874">
                  <a:extLst>
                    <a:ext uri="{9D8B030D-6E8A-4147-A177-3AD203B41FA5}">
                      <a16:colId xmlns:a16="http://schemas.microsoft.com/office/drawing/2014/main" val="3043910513"/>
                    </a:ext>
                  </a:extLst>
                </a:gridCol>
              </a:tblGrid>
              <a:tr h="551179">
                <a:tc>
                  <a:txBody>
                    <a:bodyPr/>
                    <a:lstStyle/>
                    <a:p>
                      <a:pPr algn="ctr"/>
                      <a:endParaRPr lang="zh-CN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/>
                        <a:t>纯铝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/>
                        <a:t>掺杂铝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dirty="0"/>
                        <a:t>铌钛超导</a:t>
                      </a:r>
                      <a:endParaRPr lang="en-US" altLang="zh-CN" sz="16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dirty="0"/>
                        <a:t>复合线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/>
                        <a:t>铝合金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10357075"/>
                  </a:ext>
                </a:extLst>
              </a:tr>
              <a:tr h="52781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/>
                        <a:t>屈服强度</a:t>
                      </a:r>
                      <a:r>
                        <a:rPr lang="en-US" altLang="zh-CN" sz="1600" dirty="0"/>
                        <a:t>@4.2K</a:t>
                      </a:r>
                      <a:endParaRPr lang="zh-CN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~40 MPa</a:t>
                      </a:r>
                      <a:endParaRPr lang="zh-CN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105 MPa</a:t>
                      </a:r>
                      <a:endParaRPr lang="zh-CN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&gt; 800 MPa</a:t>
                      </a:r>
                      <a:endParaRPr lang="zh-CN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&gt;500 MPa</a:t>
                      </a:r>
                      <a:endParaRPr lang="zh-CN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18483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87013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13">
            <a:extLst>
              <a:ext uri="{FF2B5EF4-FFF2-40B4-BE49-F238E27FC236}">
                <a16:creationId xmlns:a16="http://schemas.microsoft.com/office/drawing/2014/main" id="{B9C246F9-2055-88AD-5FF8-F960556DE339}"/>
              </a:ext>
            </a:extLst>
          </p:cNvPr>
          <p:cNvSpPr txBox="1"/>
          <p:nvPr/>
        </p:nvSpPr>
        <p:spPr>
          <a:xfrm>
            <a:off x="150829" y="468826"/>
            <a:ext cx="7608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降温至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4.2K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 励磁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3T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，各材料上的等效应力（线圈端部）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14C9E1BC-C398-4C6B-682F-96B361F33127}"/>
              </a:ext>
            </a:extLst>
          </p:cNvPr>
          <p:cNvSpPr txBox="1"/>
          <p:nvPr/>
        </p:nvSpPr>
        <p:spPr>
          <a:xfrm>
            <a:off x="678729" y="879333"/>
            <a:ext cx="17251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LcPeriod"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稳定体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8D707FF3-8789-327E-9F88-3E3DD863C2EE}"/>
              </a:ext>
            </a:extLst>
          </p:cNvPr>
          <p:cNvSpPr txBox="1"/>
          <p:nvPr/>
        </p:nvSpPr>
        <p:spPr>
          <a:xfrm>
            <a:off x="6062576" y="820350"/>
            <a:ext cx="17251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LcPeriod" startAt="2"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加强铝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9B5EFC89-7B68-08C9-B3F4-E7F0FBDE17F5}"/>
              </a:ext>
            </a:extLst>
          </p:cNvPr>
          <p:cNvSpPr txBox="1"/>
          <p:nvPr/>
        </p:nvSpPr>
        <p:spPr>
          <a:xfrm>
            <a:off x="593888" y="3759156"/>
            <a:ext cx="17251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LcPeriod" startAt="3"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铌钛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D44A17C5-8B38-F4F4-2037-B7DE33D64EC5}"/>
              </a:ext>
            </a:extLst>
          </p:cNvPr>
          <p:cNvSpPr txBox="1"/>
          <p:nvPr/>
        </p:nvSpPr>
        <p:spPr>
          <a:xfrm>
            <a:off x="6034296" y="3759156"/>
            <a:ext cx="17251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LcPeriod" startAt="4"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绝缘</a:t>
            </a: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052D3F2B-CF00-CBEA-C04A-DF6B41177F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6396" y="4215001"/>
            <a:ext cx="4459771" cy="2482576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1B3946CC-6139-0BDD-A0E5-6612604846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6396" y="1158904"/>
            <a:ext cx="4711154" cy="2632427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8BDCE1B5-44F7-509F-CB48-5CC84711073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74346" y="1111471"/>
            <a:ext cx="4711154" cy="2622992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460167B8-CF11-90A6-92B1-94CA89ACC4C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74346" y="4122403"/>
            <a:ext cx="4711154" cy="2640677"/>
          </a:xfrm>
          <a:prstGeom prst="rect">
            <a:avLst/>
          </a:prstGeom>
        </p:spPr>
      </p:pic>
      <p:sp>
        <p:nvSpPr>
          <p:cNvPr id="2" name="文本框 1">
            <a:extLst>
              <a:ext uri="{FF2B5EF4-FFF2-40B4-BE49-F238E27FC236}">
                <a16:creationId xmlns:a16="http://schemas.microsoft.com/office/drawing/2014/main" id="{6F5848D1-0382-65F8-7345-E360016A7438}"/>
              </a:ext>
            </a:extLst>
          </p:cNvPr>
          <p:cNvSpPr txBox="1"/>
          <p:nvPr/>
        </p:nvSpPr>
        <p:spPr>
          <a:xfrm>
            <a:off x="0" y="37183"/>
            <a:ext cx="60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Option 2</a:t>
            </a:r>
            <a:endParaRPr lang="zh-CN" altLang="en-US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953492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13">
            <a:extLst>
              <a:ext uri="{FF2B5EF4-FFF2-40B4-BE49-F238E27FC236}">
                <a16:creationId xmlns:a16="http://schemas.microsoft.com/office/drawing/2014/main" id="{B9C246F9-2055-88AD-5FF8-F960556DE339}"/>
              </a:ext>
            </a:extLst>
          </p:cNvPr>
          <p:cNvSpPr txBox="1"/>
          <p:nvPr/>
        </p:nvSpPr>
        <p:spPr>
          <a:xfrm>
            <a:off x="396547" y="377900"/>
            <a:ext cx="4781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变形情况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CCED4317-8F36-13B7-6CE6-FADECF28F251}"/>
              </a:ext>
            </a:extLst>
          </p:cNvPr>
          <p:cNvSpPr txBox="1"/>
          <p:nvPr/>
        </p:nvSpPr>
        <p:spPr>
          <a:xfrm>
            <a:off x="661018" y="859104"/>
            <a:ext cx="26289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LcPeriod" startAt="7"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变形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FA3789CA-07C4-829E-EB3D-FD8B867B2525}"/>
              </a:ext>
            </a:extLst>
          </p:cNvPr>
          <p:cNvSpPr txBox="1"/>
          <p:nvPr/>
        </p:nvSpPr>
        <p:spPr>
          <a:xfrm>
            <a:off x="1162210" y="1654418"/>
            <a:ext cx="26289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径向 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14.15mm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135C0831-06D1-0C61-4F0E-3D10373C1BAE}"/>
              </a:ext>
            </a:extLst>
          </p:cNvPr>
          <p:cNvSpPr txBox="1"/>
          <p:nvPr/>
        </p:nvSpPr>
        <p:spPr>
          <a:xfrm>
            <a:off x="1176350" y="3537412"/>
            <a:ext cx="26289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轴向 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19.86mm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D7B8E5B9-67B5-1AC5-DC97-896558B85089}"/>
              </a:ext>
            </a:extLst>
          </p:cNvPr>
          <p:cNvSpPr txBox="1"/>
          <p:nvPr/>
        </p:nvSpPr>
        <p:spPr>
          <a:xfrm>
            <a:off x="1162209" y="5164349"/>
            <a:ext cx="26289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总变形 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24.05mm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6C9AA5EA-55AC-C5FD-3877-3179A2A6C4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8612" y="1197658"/>
            <a:ext cx="8538411" cy="1746678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8D52B929-4BA4-BB1C-016E-788CB32B08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1950" y="3122537"/>
            <a:ext cx="8013700" cy="1698426"/>
          </a:xfrm>
          <a:prstGeom prst="rect">
            <a:avLst/>
          </a:prstGeom>
        </p:spPr>
      </p:pic>
      <p:pic>
        <p:nvPicPr>
          <p:cNvPr id="15" name="图片 14">
            <a:extLst>
              <a:ext uri="{FF2B5EF4-FFF2-40B4-BE49-F238E27FC236}">
                <a16:creationId xmlns:a16="http://schemas.microsoft.com/office/drawing/2014/main" id="{EBB3388E-400F-1741-FA38-82AA95A3142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01950" y="5082671"/>
            <a:ext cx="8405073" cy="1729505"/>
          </a:xfrm>
          <a:prstGeom prst="rect">
            <a:avLst/>
          </a:prstGeom>
        </p:spPr>
      </p:pic>
      <p:sp>
        <p:nvSpPr>
          <p:cNvPr id="3" name="文本框 2">
            <a:extLst>
              <a:ext uri="{FF2B5EF4-FFF2-40B4-BE49-F238E27FC236}">
                <a16:creationId xmlns:a16="http://schemas.microsoft.com/office/drawing/2014/main" id="{935C4E64-5ACD-E363-F6DB-7E7D61473D5F}"/>
              </a:ext>
            </a:extLst>
          </p:cNvPr>
          <p:cNvSpPr txBox="1"/>
          <p:nvPr/>
        </p:nvSpPr>
        <p:spPr>
          <a:xfrm>
            <a:off x="0" y="37183"/>
            <a:ext cx="60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Option 2</a:t>
            </a:r>
            <a:endParaRPr lang="zh-CN" altLang="en-US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787051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>
            <a:extLst>
              <a:ext uri="{FF2B5EF4-FFF2-40B4-BE49-F238E27FC236}">
                <a16:creationId xmlns:a16="http://schemas.microsoft.com/office/drawing/2014/main" id="{BE8A5B06-5DEA-03A6-9A71-D0EDA3F6C3F4}"/>
              </a:ext>
            </a:extLst>
          </p:cNvPr>
          <p:cNvSpPr txBox="1"/>
          <p:nvPr/>
        </p:nvSpPr>
        <p:spPr>
          <a:xfrm>
            <a:off x="386498" y="436165"/>
            <a:ext cx="430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降温至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4.2K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，等效应力分布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2450513D-268A-54E8-16A3-17274C9729A4}"/>
              </a:ext>
            </a:extLst>
          </p:cNvPr>
          <p:cNvSpPr txBox="1"/>
          <p:nvPr/>
        </p:nvSpPr>
        <p:spPr>
          <a:xfrm>
            <a:off x="393483" y="3248467"/>
            <a:ext cx="5562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降温至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4.2K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，励磁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3T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，等效应力分布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9FA7C06D-52AD-8EE0-8F80-B769F0D1E4C3}"/>
              </a:ext>
            </a:extLst>
          </p:cNvPr>
          <p:cNvSpPr txBox="1"/>
          <p:nvPr/>
        </p:nvSpPr>
        <p:spPr>
          <a:xfrm>
            <a:off x="0" y="37183"/>
            <a:ext cx="60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Option 3</a:t>
            </a:r>
            <a:endParaRPr lang="zh-CN" altLang="en-US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90DD4EE4-3362-34F5-9DC9-79F2278900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347" y="757833"/>
            <a:ext cx="10391775" cy="2286000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59F5F29B-8C8D-C68B-4344-A2DDDB42A6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7347" y="3814167"/>
            <a:ext cx="10296525" cy="2105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0989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13">
            <a:extLst>
              <a:ext uri="{FF2B5EF4-FFF2-40B4-BE49-F238E27FC236}">
                <a16:creationId xmlns:a16="http://schemas.microsoft.com/office/drawing/2014/main" id="{B9C246F9-2055-88AD-5FF8-F960556DE339}"/>
              </a:ext>
            </a:extLst>
          </p:cNvPr>
          <p:cNvSpPr txBox="1"/>
          <p:nvPr/>
        </p:nvSpPr>
        <p:spPr>
          <a:xfrm>
            <a:off x="150829" y="408536"/>
            <a:ext cx="7877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降温至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4.2K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 励磁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3T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，各材料上的应力（线圈端部）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14C9E1BC-C398-4C6B-682F-96B361F33127}"/>
              </a:ext>
            </a:extLst>
          </p:cNvPr>
          <p:cNvSpPr txBox="1"/>
          <p:nvPr/>
        </p:nvSpPr>
        <p:spPr>
          <a:xfrm>
            <a:off x="678729" y="819043"/>
            <a:ext cx="17251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LcPeriod"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稳定体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8D707FF3-8789-327E-9F88-3E3DD863C2EE}"/>
              </a:ext>
            </a:extLst>
          </p:cNvPr>
          <p:cNvSpPr txBox="1"/>
          <p:nvPr/>
        </p:nvSpPr>
        <p:spPr>
          <a:xfrm>
            <a:off x="6062576" y="760060"/>
            <a:ext cx="17251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LcPeriod" startAt="2"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绝缘（剪切）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9B5EFC89-7B68-08C9-B3F4-E7F0FBDE17F5}"/>
              </a:ext>
            </a:extLst>
          </p:cNvPr>
          <p:cNvSpPr txBox="1"/>
          <p:nvPr/>
        </p:nvSpPr>
        <p:spPr>
          <a:xfrm>
            <a:off x="593888" y="3698866"/>
            <a:ext cx="17251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LcPeriod" startAt="3"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铌钛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D44A17C5-8B38-F4F4-2037-B7DE33D64EC5}"/>
              </a:ext>
            </a:extLst>
          </p:cNvPr>
          <p:cNvSpPr txBox="1"/>
          <p:nvPr/>
        </p:nvSpPr>
        <p:spPr>
          <a:xfrm>
            <a:off x="6034296" y="3698866"/>
            <a:ext cx="17251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LcPeriod" startAt="4"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绝缘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FC254BC7-D125-4A51-D1C6-66E37B6120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8926" y="4265567"/>
            <a:ext cx="3907790" cy="2317672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A772FCFD-48A3-0D32-FC89-17CD4369FB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3474" y="1109559"/>
            <a:ext cx="4157023" cy="267897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F53F2D90-B92A-3FD9-2CAC-69F133E847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4689" y="4086582"/>
            <a:ext cx="4157022" cy="2675641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3F2008DA-43D7-90AC-67F4-CDFCA5A255F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24689" y="1064030"/>
            <a:ext cx="4157022" cy="2669420"/>
          </a:xfrm>
          <a:prstGeom prst="rect">
            <a:avLst/>
          </a:prstGeom>
        </p:spPr>
      </p:pic>
      <p:sp>
        <p:nvSpPr>
          <p:cNvPr id="15" name="文本框 14">
            <a:extLst>
              <a:ext uri="{FF2B5EF4-FFF2-40B4-BE49-F238E27FC236}">
                <a16:creationId xmlns:a16="http://schemas.microsoft.com/office/drawing/2014/main" id="{B63FC782-AA6B-874F-DAA5-5A9D4EA3E05B}"/>
              </a:ext>
            </a:extLst>
          </p:cNvPr>
          <p:cNvSpPr txBox="1"/>
          <p:nvPr/>
        </p:nvSpPr>
        <p:spPr>
          <a:xfrm>
            <a:off x="0" y="37183"/>
            <a:ext cx="60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Option 3</a:t>
            </a:r>
            <a:endParaRPr lang="zh-CN" altLang="en-US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060768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13">
            <a:extLst>
              <a:ext uri="{FF2B5EF4-FFF2-40B4-BE49-F238E27FC236}">
                <a16:creationId xmlns:a16="http://schemas.microsoft.com/office/drawing/2014/main" id="{B9C246F9-2055-88AD-5FF8-F960556DE339}"/>
              </a:ext>
            </a:extLst>
          </p:cNvPr>
          <p:cNvSpPr txBox="1"/>
          <p:nvPr/>
        </p:nvSpPr>
        <p:spPr>
          <a:xfrm>
            <a:off x="386498" y="430669"/>
            <a:ext cx="4781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降温至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4.2K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，励磁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3T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，变形情况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CCED4317-8F36-13B7-6CE6-FADECF28F251}"/>
              </a:ext>
            </a:extLst>
          </p:cNvPr>
          <p:cNvSpPr txBox="1"/>
          <p:nvPr/>
        </p:nvSpPr>
        <p:spPr>
          <a:xfrm>
            <a:off x="661018" y="859104"/>
            <a:ext cx="26289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LcPeriod" startAt="7"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变形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FA3789CA-07C4-829E-EB3D-FD8B867B2525}"/>
              </a:ext>
            </a:extLst>
          </p:cNvPr>
          <p:cNvSpPr txBox="1"/>
          <p:nvPr/>
        </p:nvSpPr>
        <p:spPr>
          <a:xfrm>
            <a:off x="1162210" y="1654418"/>
            <a:ext cx="26289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径向 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14.21mm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135C0831-06D1-0C61-4F0E-3D10373C1BAE}"/>
              </a:ext>
            </a:extLst>
          </p:cNvPr>
          <p:cNvSpPr txBox="1"/>
          <p:nvPr/>
        </p:nvSpPr>
        <p:spPr>
          <a:xfrm>
            <a:off x="1176350" y="3537412"/>
            <a:ext cx="26289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轴向 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20.9 mm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D7B8E5B9-67B5-1AC5-DC97-896558B85089}"/>
              </a:ext>
            </a:extLst>
          </p:cNvPr>
          <p:cNvSpPr txBox="1"/>
          <p:nvPr/>
        </p:nvSpPr>
        <p:spPr>
          <a:xfrm>
            <a:off x="1162209" y="5164349"/>
            <a:ext cx="26289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总变形 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24.8mm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296E2069-B837-2A0F-5BCF-8DB00791B9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3110" y="1028381"/>
            <a:ext cx="8647872" cy="1954547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1BDA216D-413D-997B-708A-9330048A68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83110" y="3091955"/>
            <a:ext cx="8440753" cy="1731836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EF479C3D-36BD-C6FD-C7C8-F123674B593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83110" y="4930486"/>
            <a:ext cx="8574661" cy="1927514"/>
          </a:xfrm>
          <a:prstGeom prst="rect">
            <a:avLst/>
          </a:prstGeom>
        </p:spPr>
      </p:pic>
      <p:sp>
        <p:nvSpPr>
          <p:cNvPr id="16" name="文本框 15">
            <a:extLst>
              <a:ext uri="{FF2B5EF4-FFF2-40B4-BE49-F238E27FC236}">
                <a16:creationId xmlns:a16="http://schemas.microsoft.com/office/drawing/2014/main" id="{5669674C-5E81-8A2E-B1D1-5333D20282B9}"/>
              </a:ext>
            </a:extLst>
          </p:cNvPr>
          <p:cNvSpPr txBox="1"/>
          <p:nvPr/>
        </p:nvSpPr>
        <p:spPr>
          <a:xfrm>
            <a:off x="0" y="37183"/>
            <a:ext cx="60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Option 3</a:t>
            </a:r>
            <a:endParaRPr lang="zh-CN" altLang="en-US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36120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框 10">
            <a:extLst>
              <a:ext uri="{FF2B5EF4-FFF2-40B4-BE49-F238E27FC236}">
                <a16:creationId xmlns:a16="http://schemas.microsoft.com/office/drawing/2014/main" id="{FA3789CA-07C4-829E-EB3D-FD8B867B2525}"/>
              </a:ext>
            </a:extLst>
          </p:cNvPr>
          <p:cNvSpPr txBox="1"/>
          <p:nvPr/>
        </p:nvSpPr>
        <p:spPr>
          <a:xfrm>
            <a:off x="746785" y="635700"/>
            <a:ext cx="34760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电缆组成：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/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铝稳定体：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27.5%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RRR400</a:t>
            </a:r>
          </a:p>
          <a:p>
            <a:pPr lvl="1"/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铝合金：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68.8%, RRR1</a:t>
            </a:r>
          </a:p>
          <a:p>
            <a:pPr lvl="1"/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铜：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1.85%</a:t>
            </a:r>
          </a:p>
          <a:p>
            <a:pPr lvl="1"/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NBTI: 1.85%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5669674C-5E81-8A2E-B1D1-5333D20282B9}"/>
              </a:ext>
            </a:extLst>
          </p:cNvPr>
          <p:cNvSpPr txBox="1"/>
          <p:nvPr/>
        </p:nvSpPr>
        <p:spPr>
          <a:xfrm>
            <a:off x="0" y="37183"/>
            <a:ext cx="60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Option 2</a:t>
            </a:r>
            <a:r>
              <a:rPr lang="zh-CN" altLang="en-US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的失超计算</a:t>
            </a:r>
            <a:endParaRPr lang="zh-CN" altLang="en-US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DF22A084-E231-69EC-F26B-CB22CF5817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3575910"/>
              </p:ext>
            </p:extLst>
          </p:nvPr>
        </p:nvGraphicFramePr>
        <p:xfrm>
          <a:off x="4071704" y="503829"/>
          <a:ext cx="4671715" cy="158718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306031">
                  <a:extLst>
                    <a:ext uri="{9D8B030D-6E8A-4147-A177-3AD203B41FA5}">
                      <a16:colId xmlns:a16="http://schemas.microsoft.com/office/drawing/2014/main" val="1071199339"/>
                    </a:ext>
                  </a:extLst>
                </a:gridCol>
                <a:gridCol w="790204">
                  <a:extLst>
                    <a:ext uri="{9D8B030D-6E8A-4147-A177-3AD203B41FA5}">
                      <a16:colId xmlns:a16="http://schemas.microsoft.com/office/drawing/2014/main" val="3852761276"/>
                    </a:ext>
                  </a:extLst>
                </a:gridCol>
                <a:gridCol w="995072">
                  <a:extLst>
                    <a:ext uri="{9D8B030D-6E8A-4147-A177-3AD203B41FA5}">
                      <a16:colId xmlns:a16="http://schemas.microsoft.com/office/drawing/2014/main" val="1001752018"/>
                    </a:ext>
                  </a:extLst>
                </a:gridCol>
                <a:gridCol w="790204">
                  <a:extLst>
                    <a:ext uri="{9D8B030D-6E8A-4147-A177-3AD203B41FA5}">
                      <a16:colId xmlns:a16="http://schemas.microsoft.com/office/drawing/2014/main" val="361989569"/>
                    </a:ext>
                  </a:extLst>
                </a:gridCol>
                <a:gridCol w="790204">
                  <a:extLst>
                    <a:ext uri="{9D8B030D-6E8A-4147-A177-3AD203B41FA5}">
                      <a16:colId xmlns:a16="http://schemas.microsoft.com/office/drawing/2014/main" val="1143114003"/>
                    </a:ext>
                  </a:extLst>
                </a:gridCol>
              </a:tblGrid>
              <a:tr h="26453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泄能电阻</a:t>
                      </a:r>
                      <a:r>
                        <a:rPr lang="en-US" altLang="zh-CN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/</a:t>
                      </a:r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m</a:t>
                      </a:r>
                      <a:r>
                        <a:rPr lang="el-G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Ω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40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45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1" u="none" strike="noStrike">
                          <a:solidFill>
                            <a:srgbClr val="FF0000"/>
                          </a:solidFill>
                          <a:effectLst/>
                        </a:rPr>
                        <a:t>50</a:t>
                      </a:r>
                      <a:endParaRPr lang="en-US" altLang="zh-CN" sz="1100" b="1" i="0" u="none" strike="noStrike">
                        <a:solidFill>
                          <a:srgbClr val="FF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55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3488857"/>
                  </a:ext>
                </a:extLst>
              </a:tr>
              <a:tr h="26453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移能效率</a:t>
                      </a:r>
                      <a:endParaRPr lang="zh-CN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57.71%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63.47%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1" u="none" strike="noStrike">
                          <a:solidFill>
                            <a:srgbClr val="FF0000"/>
                          </a:solidFill>
                          <a:effectLst/>
                        </a:rPr>
                        <a:t>64.52%</a:t>
                      </a:r>
                      <a:endParaRPr lang="en-US" altLang="zh-CN" sz="1100" b="1" i="0" u="none" strike="noStrike">
                        <a:solidFill>
                          <a:srgbClr val="FF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73.50%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7237841"/>
                  </a:ext>
                </a:extLst>
              </a:tr>
              <a:tr h="26453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最终温度</a:t>
                      </a:r>
                      <a:r>
                        <a:rPr lang="en-US" altLang="zh-C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/</a:t>
                      </a:r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K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106.1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100.26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1" u="none" strike="noStrike">
                          <a:solidFill>
                            <a:srgbClr val="FF0000"/>
                          </a:solidFill>
                          <a:effectLst/>
                        </a:rPr>
                        <a:t>94.16</a:t>
                      </a:r>
                      <a:endParaRPr lang="en-US" altLang="zh-CN" sz="1100" b="1" i="0" u="none" strike="noStrike">
                        <a:solidFill>
                          <a:srgbClr val="FF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88.92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2449386"/>
                  </a:ext>
                </a:extLst>
              </a:tr>
              <a:tr h="26453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端电压</a:t>
                      </a:r>
                      <a:r>
                        <a:rPr lang="en-US" altLang="zh-C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/</a:t>
                      </a:r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V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668.08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751.59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1" u="none" strike="noStrike">
                          <a:solidFill>
                            <a:srgbClr val="FF0000"/>
                          </a:solidFill>
                          <a:effectLst/>
                        </a:rPr>
                        <a:t>835.1</a:t>
                      </a:r>
                      <a:endParaRPr lang="en-US" altLang="zh-CN" sz="1100" b="1" i="0" u="none" strike="noStrike">
                        <a:solidFill>
                          <a:srgbClr val="FF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918.61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5955526"/>
                  </a:ext>
                </a:extLst>
              </a:tr>
              <a:tr h="26453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线圈电压</a:t>
                      </a:r>
                      <a:r>
                        <a:rPr lang="en-US" altLang="zh-C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/</a:t>
                      </a:r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V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868.57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679.79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519.02</a:t>
                      </a:r>
                      <a:endParaRPr lang="en-US" altLang="zh-CN" sz="1100" b="1" i="0" u="none" strike="noStrike" dirty="0">
                        <a:solidFill>
                          <a:srgbClr val="FF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391.59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7570552"/>
                  </a:ext>
                </a:extLst>
              </a:tr>
              <a:tr h="26453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时间常数</a:t>
                      </a:r>
                      <a:r>
                        <a:rPr lang="en-US" altLang="zh-CN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/</a:t>
                      </a:r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139.8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141.8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1" u="none" strike="noStrike">
                          <a:solidFill>
                            <a:srgbClr val="FF0000"/>
                          </a:solidFill>
                          <a:effectLst/>
                        </a:rPr>
                        <a:t>142</a:t>
                      </a:r>
                      <a:endParaRPr lang="en-US" altLang="zh-CN" sz="1100" b="1" i="0" u="none" strike="noStrike">
                        <a:solidFill>
                          <a:srgbClr val="FF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141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1856572"/>
                  </a:ext>
                </a:extLst>
              </a:tr>
            </a:tbl>
          </a:graphicData>
        </a:graphic>
      </p:graphicFrame>
      <p:pic>
        <p:nvPicPr>
          <p:cNvPr id="9" name="图片 8">
            <a:extLst>
              <a:ext uri="{FF2B5EF4-FFF2-40B4-BE49-F238E27FC236}">
                <a16:creationId xmlns:a16="http://schemas.microsoft.com/office/drawing/2014/main" id="{ECB50B6F-5753-29FD-F393-2273469050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114" y="2653988"/>
            <a:ext cx="4036146" cy="3156985"/>
          </a:xfrm>
          <a:prstGeom prst="rect">
            <a:avLst/>
          </a:prstGeom>
        </p:spPr>
      </p:pic>
      <p:pic>
        <p:nvPicPr>
          <p:cNvPr id="18" name="图片 17">
            <a:extLst>
              <a:ext uri="{FF2B5EF4-FFF2-40B4-BE49-F238E27FC236}">
                <a16:creationId xmlns:a16="http://schemas.microsoft.com/office/drawing/2014/main" id="{7956E99D-DBEE-A68F-3EC4-0B35398FC2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82210" y="2653988"/>
            <a:ext cx="3885520" cy="3156985"/>
          </a:xfrm>
          <a:prstGeom prst="rect">
            <a:avLst/>
          </a:prstGeom>
        </p:spPr>
      </p:pic>
      <p:pic>
        <p:nvPicPr>
          <p:cNvPr id="21" name="图片 20">
            <a:extLst>
              <a:ext uri="{FF2B5EF4-FFF2-40B4-BE49-F238E27FC236}">
                <a16:creationId xmlns:a16="http://schemas.microsoft.com/office/drawing/2014/main" id="{EF2541A9-F0A0-C765-6CF1-98732842BD6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40441" y="2203661"/>
            <a:ext cx="2855842" cy="2267708"/>
          </a:xfrm>
          <a:prstGeom prst="rect">
            <a:avLst/>
          </a:prstGeom>
        </p:spPr>
      </p:pic>
      <p:pic>
        <p:nvPicPr>
          <p:cNvPr id="23" name="图片 22">
            <a:extLst>
              <a:ext uri="{FF2B5EF4-FFF2-40B4-BE49-F238E27FC236}">
                <a16:creationId xmlns:a16="http://schemas.microsoft.com/office/drawing/2014/main" id="{89255F19-4666-6F07-9167-F06D3A931E4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801599" y="4496080"/>
            <a:ext cx="2894684" cy="2361920"/>
          </a:xfrm>
          <a:prstGeom prst="rect">
            <a:avLst/>
          </a:prstGeom>
        </p:spPr>
      </p:pic>
      <p:sp>
        <p:nvSpPr>
          <p:cNvPr id="24" name="文本框 23">
            <a:extLst>
              <a:ext uri="{FF2B5EF4-FFF2-40B4-BE49-F238E27FC236}">
                <a16:creationId xmlns:a16="http://schemas.microsoft.com/office/drawing/2014/main" id="{4194AF43-2894-7AA0-CD87-842D6A4DD21B}"/>
              </a:ext>
            </a:extLst>
          </p:cNvPr>
          <p:cNvSpPr txBox="1"/>
          <p:nvPr/>
        </p:nvSpPr>
        <p:spPr>
          <a:xfrm>
            <a:off x="330114" y="2346211"/>
            <a:ext cx="2935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/>
              <a:t>不同阻值泄能电阻的电流衰减曲线</a:t>
            </a: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E588A2C5-301F-202B-6AEC-020927811CCE}"/>
              </a:ext>
            </a:extLst>
          </p:cNvPr>
          <p:cNvSpPr txBox="1"/>
          <p:nvPr/>
        </p:nvSpPr>
        <p:spPr>
          <a:xfrm>
            <a:off x="4366260" y="2346210"/>
            <a:ext cx="2935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/>
              <a:t>不同阻值泄能电阻的失超温度曲线</a:t>
            </a: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3BE6D552-4DA5-60FE-4EE0-474C7EAE5BD5}"/>
              </a:ext>
            </a:extLst>
          </p:cNvPr>
          <p:cNvSpPr txBox="1"/>
          <p:nvPr/>
        </p:nvSpPr>
        <p:spPr>
          <a:xfrm>
            <a:off x="8697001" y="1944789"/>
            <a:ext cx="34012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/>
              <a:t>不同阻值泄能电阻的端电压与线圈电压</a:t>
            </a:r>
          </a:p>
        </p:txBody>
      </p:sp>
    </p:spTree>
    <p:extLst>
      <p:ext uri="{BB962C8B-B14F-4D97-AF65-F5344CB8AC3E}">
        <p14:creationId xmlns:p14="http://schemas.microsoft.com/office/powerpoint/2010/main" val="4149095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83EDFBB4-9829-009C-A27B-187524CDB5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8141" y="969247"/>
            <a:ext cx="5911780" cy="4325308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0DEA2921-9B0D-66B0-6870-28870E8258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437" y="1076065"/>
            <a:ext cx="5077900" cy="4016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795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13">
            <a:extLst>
              <a:ext uri="{FF2B5EF4-FFF2-40B4-BE49-F238E27FC236}">
                <a16:creationId xmlns:a16="http://schemas.microsoft.com/office/drawing/2014/main" id="{B9C246F9-2055-88AD-5FF8-F960556DE339}"/>
              </a:ext>
            </a:extLst>
          </p:cNvPr>
          <p:cNvSpPr txBox="1"/>
          <p:nvPr/>
        </p:nvSpPr>
        <p:spPr>
          <a:xfrm>
            <a:off x="386499" y="366818"/>
            <a:ext cx="3007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方案对比</a:t>
            </a: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A68A7AC0-B277-E8D3-E75A-CEAD8E9C96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7494689"/>
              </p:ext>
            </p:extLst>
          </p:nvPr>
        </p:nvGraphicFramePr>
        <p:xfrm>
          <a:off x="4249260" y="626128"/>
          <a:ext cx="7556241" cy="57373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9463">
                  <a:extLst>
                    <a:ext uri="{9D8B030D-6E8A-4147-A177-3AD203B41FA5}">
                      <a16:colId xmlns:a16="http://schemas.microsoft.com/office/drawing/2014/main" val="3175844969"/>
                    </a:ext>
                  </a:extLst>
                </a:gridCol>
                <a:gridCol w="1079463">
                  <a:extLst>
                    <a:ext uri="{9D8B030D-6E8A-4147-A177-3AD203B41FA5}">
                      <a16:colId xmlns:a16="http://schemas.microsoft.com/office/drawing/2014/main" val="3145179723"/>
                    </a:ext>
                  </a:extLst>
                </a:gridCol>
                <a:gridCol w="1079463">
                  <a:extLst>
                    <a:ext uri="{9D8B030D-6E8A-4147-A177-3AD203B41FA5}">
                      <a16:colId xmlns:a16="http://schemas.microsoft.com/office/drawing/2014/main" val="2220936676"/>
                    </a:ext>
                  </a:extLst>
                </a:gridCol>
                <a:gridCol w="1079463">
                  <a:extLst>
                    <a:ext uri="{9D8B030D-6E8A-4147-A177-3AD203B41FA5}">
                      <a16:colId xmlns:a16="http://schemas.microsoft.com/office/drawing/2014/main" val="2604741050"/>
                    </a:ext>
                  </a:extLst>
                </a:gridCol>
                <a:gridCol w="1079463">
                  <a:extLst>
                    <a:ext uri="{9D8B030D-6E8A-4147-A177-3AD203B41FA5}">
                      <a16:colId xmlns:a16="http://schemas.microsoft.com/office/drawing/2014/main" val="3351225355"/>
                    </a:ext>
                  </a:extLst>
                </a:gridCol>
                <a:gridCol w="1079463">
                  <a:extLst>
                    <a:ext uri="{9D8B030D-6E8A-4147-A177-3AD203B41FA5}">
                      <a16:colId xmlns:a16="http://schemas.microsoft.com/office/drawing/2014/main" val="3184033805"/>
                    </a:ext>
                  </a:extLst>
                </a:gridCol>
                <a:gridCol w="1079463">
                  <a:extLst>
                    <a:ext uri="{9D8B030D-6E8A-4147-A177-3AD203B41FA5}">
                      <a16:colId xmlns:a16="http://schemas.microsoft.com/office/drawing/2014/main" val="2918717268"/>
                    </a:ext>
                  </a:extLst>
                </a:gridCol>
              </a:tblGrid>
              <a:tr h="566940"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/>
                        <a:t>Option 1-2</a:t>
                      </a:r>
                      <a:endParaRPr lang="zh-CN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Option 2</a:t>
                      </a:r>
                      <a:endParaRPr lang="zh-CN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Option 3</a:t>
                      </a:r>
                      <a:endParaRPr lang="zh-CN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9176040"/>
                  </a:ext>
                </a:extLst>
              </a:tr>
              <a:tr h="419987"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应力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应变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应力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应变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应力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应变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95176974"/>
                  </a:ext>
                </a:extLst>
              </a:tr>
              <a:tr h="642437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铝稳定体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0" dirty="0">
                          <a:solidFill>
                            <a:schemeClr val="tx1"/>
                          </a:solidFill>
                        </a:rPr>
                        <a:t>46.2MPa</a:t>
                      </a:r>
                      <a:endParaRPr lang="zh-CN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0" dirty="0">
                          <a:solidFill>
                            <a:schemeClr val="tx1"/>
                          </a:solidFill>
                        </a:rPr>
                        <a:t>3.68‰</a:t>
                      </a:r>
                      <a:endParaRPr lang="zh-CN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0" dirty="0">
                          <a:solidFill>
                            <a:schemeClr val="tx1"/>
                          </a:solidFill>
                        </a:rPr>
                        <a:t>102 MPa</a:t>
                      </a:r>
                      <a:endParaRPr lang="zh-CN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0" dirty="0">
                          <a:solidFill>
                            <a:schemeClr val="tx1"/>
                          </a:solidFill>
                        </a:rPr>
                        <a:t>2.28‰</a:t>
                      </a:r>
                      <a:endParaRPr lang="zh-CN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0" dirty="0">
                          <a:solidFill>
                            <a:schemeClr val="tx1"/>
                          </a:solidFill>
                        </a:rPr>
                        <a:t>103 MPa</a:t>
                      </a:r>
                      <a:endParaRPr lang="zh-CN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0" dirty="0">
                          <a:solidFill>
                            <a:schemeClr val="tx1"/>
                          </a:solidFill>
                        </a:rPr>
                        <a:t>2.58‰</a:t>
                      </a:r>
                      <a:endParaRPr lang="zh-CN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95412875"/>
                  </a:ext>
                </a:extLst>
              </a:tr>
              <a:tr h="642437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铌钛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0" dirty="0">
                          <a:solidFill>
                            <a:schemeClr val="tx1"/>
                          </a:solidFill>
                        </a:rPr>
                        <a:t>184MPa</a:t>
                      </a:r>
                      <a:endParaRPr lang="zh-CN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0" dirty="0">
                          <a:solidFill>
                            <a:schemeClr val="tx1"/>
                          </a:solidFill>
                        </a:rPr>
                        <a:t>1.41‰</a:t>
                      </a:r>
                      <a:endParaRPr lang="zh-CN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0" dirty="0">
                          <a:solidFill>
                            <a:schemeClr val="tx1"/>
                          </a:solidFill>
                        </a:rPr>
                        <a:t>223 MPa</a:t>
                      </a:r>
                      <a:endParaRPr lang="zh-CN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0" dirty="0">
                          <a:solidFill>
                            <a:schemeClr val="tx1"/>
                          </a:solidFill>
                        </a:rPr>
                        <a:t>1.71‰</a:t>
                      </a:r>
                      <a:endParaRPr lang="zh-CN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0" dirty="0">
                          <a:solidFill>
                            <a:schemeClr val="tx1"/>
                          </a:solidFill>
                        </a:rPr>
                        <a:t>288 MPa</a:t>
                      </a:r>
                      <a:endParaRPr lang="zh-CN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0" dirty="0">
                          <a:solidFill>
                            <a:schemeClr val="tx1"/>
                          </a:solidFill>
                        </a:rPr>
                        <a:t>2.21‰</a:t>
                      </a:r>
                      <a:endParaRPr lang="zh-CN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43883149"/>
                  </a:ext>
                </a:extLst>
              </a:tr>
              <a:tr h="642437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加强铝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0" dirty="0">
                          <a:solidFill>
                            <a:schemeClr val="tx1"/>
                          </a:solidFill>
                        </a:rPr>
                        <a:t>117MPa</a:t>
                      </a:r>
                      <a:endParaRPr lang="zh-CN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0" dirty="0">
                          <a:solidFill>
                            <a:schemeClr val="tx1"/>
                          </a:solidFill>
                        </a:rPr>
                        <a:t>1.51‰</a:t>
                      </a:r>
                      <a:endParaRPr lang="zh-CN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0" dirty="0">
                          <a:solidFill>
                            <a:schemeClr val="tx1"/>
                          </a:solidFill>
                        </a:rPr>
                        <a:t>125MPa</a:t>
                      </a:r>
                      <a:endParaRPr lang="zh-CN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0" dirty="0">
                          <a:solidFill>
                            <a:schemeClr val="tx1"/>
                          </a:solidFill>
                        </a:rPr>
                        <a:t>1.68‰</a:t>
                      </a:r>
                      <a:endParaRPr lang="zh-CN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0" dirty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zh-CN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0" dirty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zh-CN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55325169"/>
                  </a:ext>
                </a:extLst>
              </a:tr>
              <a:tr h="806866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绝缘（剪切）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>
                          <a:solidFill>
                            <a:schemeClr val="tx1"/>
                          </a:solidFill>
                        </a:rPr>
                        <a:t>15.2MPa</a:t>
                      </a:r>
                      <a:endParaRPr lang="zh-CN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b="0" dirty="0">
                          <a:solidFill>
                            <a:schemeClr val="tx1"/>
                          </a:solidFill>
                        </a:rPr>
                        <a:t>8.26‰</a:t>
                      </a:r>
                      <a:endParaRPr lang="zh-CN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>
                          <a:solidFill>
                            <a:schemeClr val="tx1"/>
                          </a:solidFill>
                        </a:rPr>
                        <a:t>13.6 MPa</a:t>
                      </a:r>
                      <a:endParaRPr lang="zh-CN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0" dirty="0">
                          <a:solidFill>
                            <a:schemeClr val="tx1"/>
                          </a:solidFill>
                        </a:rPr>
                        <a:t>6‰</a:t>
                      </a:r>
                      <a:endParaRPr lang="zh-CN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0" dirty="0">
                          <a:solidFill>
                            <a:schemeClr val="tx1"/>
                          </a:solidFill>
                        </a:rPr>
                        <a:t>14.2 MPa</a:t>
                      </a:r>
                      <a:endParaRPr lang="zh-CN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0" dirty="0">
                          <a:solidFill>
                            <a:schemeClr val="tx1"/>
                          </a:solidFill>
                        </a:rPr>
                        <a:t>8‰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88084361"/>
                  </a:ext>
                </a:extLst>
              </a:tr>
              <a:tr h="806866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绝缘（等效）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0" dirty="0">
                          <a:solidFill>
                            <a:schemeClr val="tx1"/>
                          </a:solidFill>
                        </a:rPr>
                        <a:t>66.5MPa</a:t>
                      </a:r>
                      <a:endParaRPr lang="zh-CN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0" dirty="0">
                          <a:solidFill>
                            <a:schemeClr val="tx1"/>
                          </a:solidFill>
                        </a:rPr>
                        <a:t>50.1 MPa</a:t>
                      </a:r>
                      <a:endParaRPr lang="zh-CN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0" dirty="0">
                          <a:solidFill>
                            <a:schemeClr val="tx1"/>
                          </a:solidFill>
                        </a:rPr>
                        <a:t>66 MPa</a:t>
                      </a:r>
                      <a:endParaRPr lang="zh-CN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79122589"/>
                  </a:ext>
                </a:extLst>
              </a:tr>
              <a:tr h="642437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支撑筒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116</a:t>
                      </a:r>
                      <a:r>
                        <a:rPr lang="en-US" altLang="zh-CN" b="0" dirty="0">
                          <a:solidFill>
                            <a:schemeClr val="tx1"/>
                          </a:solidFill>
                        </a:rPr>
                        <a:t>MPa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1.50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105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126 MPa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1.63‰</a:t>
                      </a:r>
                      <a:endParaRPr lang="zh-CN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62639781"/>
                  </a:ext>
                </a:extLst>
              </a:tr>
              <a:tr h="566940">
                <a:tc>
                  <a:txBody>
                    <a:bodyPr/>
                    <a:lstStyle/>
                    <a:p>
                      <a:pPr algn="ctr"/>
                      <a:r>
                        <a:rPr lang="zh-CN" altLang="en-US" b="1" dirty="0"/>
                        <a:t>总变形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1" dirty="0"/>
                        <a:t>23.76</a:t>
                      </a:r>
                      <a:endParaRPr lang="zh-CN" altLang="en-US" b="1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b="1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1" dirty="0"/>
                        <a:t>24.68 mm</a:t>
                      </a:r>
                      <a:endParaRPr lang="zh-CN" altLang="en-US" b="1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b="1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b="1" dirty="0"/>
                        <a:t>24.82 mm</a:t>
                      </a:r>
                      <a:endParaRPr lang="zh-CN" altLang="en-US" b="1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5509229"/>
                  </a:ext>
                </a:extLst>
              </a:tr>
            </a:tbl>
          </a:graphicData>
        </a:graphic>
      </p:graphicFrame>
      <p:pic>
        <p:nvPicPr>
          <p:cNvPr id="8" name="图片 7">
            <a:extLst>
              <a:ext uri="{FF2B5EF4-FFF2-40B4-BE49-F238E27FC236}">
                <a16:creationId xmlns:a16="http://schemas.microsoft.com/office/drawing/2014/main" id="{6FBFAD06-25EC-BF4E-EAAE-1C76CCF8F6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810" y="1526229"/>
            <a:ext cx="3242609" cy="4203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225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1">
            <a:extLst>
              <a:ext uri="{FF2B5EF4-FFF2-40B4-BE49-F238E27FC236}">
                <a16:creationId xmlns:a16="http://schemas.microsoft.com/office/drawing/2014/main" id="{45324365-78F9-3765-6124-4285C7638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65311" y="6289679"/>
            <a:ext cx="918882" cy="222436"/>
          </a:xfrm>
        </p:spPr>
        <p:txBody>
          <a:bodyPr/>
          <a:lstStyle/>
          <a:p>
            <a:fld id="{E31375A4-56A4-47D6-9801-1991572033F7}" type="slidenum">
              <a:rPr lang="en-US" altLang="zh-CN" smtClean="0"/>
              <a:pPr/>
              <a:t>4</a:t>
            </a:fld>
            <a:endParaRPr lang="zh-CN" altLang="en-US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EF093841-0B09-F7DC-2C13-3895A18BD3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47528" y="4867832"/>
            <a:ext cx="4102755" cy="1954672"/>
          </a:xfrm>
          <a:prstGeom prst="rect">
            <a:avLst/>
          </a:prstGeom>
        </p:spPr>
      </p:pic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E84D3B64-EA47-BD55-3250-4E43B03C0A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0254713"/>
              </p:ext>
            </p:extLst>
          </p:nvPr>
        </p:nvGraphicFramePr>
        <p:xfrm>
          <a:off x="636493" y="732702"/>
          <a:ext cx="7611035" cy="413513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9650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25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34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913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Material</a:t>
                      </a:r>
                      <a:endParaRPr lang="zh-CN" sz="18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800" kern="100" dirty="0">
                          <a:effectLst/>
                        </a:rPr>
                        <a:t>Von Mises stress,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800" kern="100" dirty="0">
                          <a:effectLst/>
                        </a:rPr>
                        <a:t>MPa</a:t>
                      </a:r>
                      <a:endParaRPr lang="zh-CN" altLang="zh-CN" sz="180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800" kern="100" dirty="0">
                          <a:effectLst/>
                        </a:rPr>
                        <a:t>Option1</a:t>
                      </a:r>
                      <a:endParaRPr lang="zh-CN" sz="18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800" kern="100" dirty="0">
                          <a:effectLst/>
                        </a:rPr>
                        <a:t>Von Mises stress,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800" kern="100" dirty="0">
                          <a:effectLst/>
                        </a:rPr>
                        <a:t>MPa</a:t>
                      </a:r>
                      <a:endParaRPr lang="zh-CN" altLang="zh-CN" sz="180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800" kern="100" dirty="0">
                          <a:effectLst/>
                        </a:rPr>
                        <a:t>Option2</a:t>
                      </a:r>
                      <a:endParaRPr lang="zh-CN" altLang="zh-CN" sz="18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0478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effectLst/>
                        </a:rPr>
                        <a:t>Coil at 4.2 K</a:t>
                      </a:r>
                      <a:endParaRPr lang="zh-CN" sz="1800" b="1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04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Pure Aluminum</a:t>
                      </a:r>
                      <a:endParaRPr lang="zh-CN" sz="18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 11.2-44</a:t>
                      </a:r>
                      <a:endParaRPr lang="zh-CN" sz="18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8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12.8-96.5</a:t>
                      </a:r>
                      <a:endParaRPr lang="zh-CN" altLang="en-US" sz="18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04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SC cable</a:t>
                      </a:r>
                      <a:endParaRPr lang="zh-CN" sz="18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180-234</a:t>
                      </a:r>
                      <a:endParaRPr lang="zh-CN" sz="18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188-246</a:t>
                      </a:r>
                      <a:endParaRPr lang="zh-CN" sz="18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04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Al alloy</a:t>
                      </a:r>
                      <a:endParaRPr lang="zh-CN" sz="18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34.3-57.2</a:t>
                      </a:r>
                      <a:endParaRPr lang="zh-CN" sz="18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30.2-57.1</a:t>
                      </a:r>
                      <a:endParaRPr lang="zh-CN" sz="18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0478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effectLst/>
                        </a:rPr>
                        <a:t>Coil at 4.2 K, energized</a:t>
                      </a:r>
                      <a:endParaRPr lang="zh-CN" sz="1800" b="1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04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Pure Aluminum</a:t>
                      </a:r>
                      <a:endParaRPr lang="zh-CN" sz="18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40.3-46.2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52.5-102</a:t>
                      </a:r>
                      <a:endParaRPr lang="zh-CN" sz="18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04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SC cable</a:t>
                      </a:r>
                      <a:endParaRPr lang="zh-CN" sz="18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49.4-184</a:t>
                      </a:r>
                      <a:endParaRPr lang="zh-CN" sz="18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80-223</a:t>
                      </a:r>
                      <a:endParaRPr lang="zh-CN" sz="18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04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Al alloy</a:t>
                      </a:r>
                      <a:endParaRPr lang="zh-CN" sz="18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57.1-117</a:t>
                      </a:r>
                      <a:endParaRPr lang="zh-CN" sz="18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46.7-125</a:t>
                      </a:r>
                      <a:endParaRPr lang="zh-CN" sz="18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文本框 6">
            <a:extLst>
              <a:ext uri="{FF2B5EF4-FFF2-40B4-BE49-F238E27FC236}">
                <a16:creationId xmlns:a16="http://schemas.microsoft.com/office/drawing/2014/main" id="{3B3442F2-2C31-72B2-4722-CDCFA77CE5D8}"/>
              </a:ext>
            </a:extLst>
          </p:cNvPr>
          <p:cNvSpPr txBox="1"/>
          <p:nvPr/>
        </p:nvSpPr>
        <p:spPr>
          <a:xfrm>
            <a:off x="8346142" y="4698555"/>
            <a:ext cx="30587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dirty="0" err="1"/>
              <a:t>Cms</a:t>
            </a:r>
            <a:r>
              <a:rPr lang="en-US" altLang="zh-CN" sz="1600" dirty="0"/>
              <a:t> TDR</a:t>
            </a:r>
            <a:r>
              <a:rPr lang="zh-CN" altLang="en-US" sz="1600" dirty="0"/>
              <a:t>的应力结果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F1B1BE80-431A-AE35-CA6B-515F10856306}"/>
              </a:ext>
            </a:extLst>
          </p:cNvPr>
          <p:cNvSpPr txBox="1"/>
          <p:nvPr/>
        </p:nvSpPr>
        <p:spPr>
          <a:xfrm>
            <a:off x="510990" y="305849"/>
            <a:ext cx="30587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dirty="0"/>
              <a:t>CEPC</a:t>
            </a:r>
            <a:r>
              <a:rPr lang="zh-CN" altLang="en-US" sz="1600" dirty="0"/>
              <a:t>的应力结果</a:t>
            </a:r>
          </a:p>
        </p:txBody>
      </p:sp>
    </p:spTree>
    <p:extLst>
      <p:ext uri="{BB962C8B-B14F-4D97-AF65-F5344CB8AC3E}">
        <p14:creationId xmlns:p14="http://schemas.microsoft.com/office/powerpoint/2010/main" val="2358286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13">
            <a:extLst>
              <a:ext uri="{FF2B5EF4-FFF2-40B4-BE49-F238E27FC236}">
                <a16:creationId xmlns:a16="http://schemas.microsoft.com/office/drawing/2014/main" id="{B9C246F9-2055-88AD-5FF8-F960556DE339}"/>
              </a:ext>
            </a:extLst>
          </p:cNvPr>
          <p:cNvSpPr txBox="1"/>
          <p:nvPr/>
        </p:nvSpPr>
        <p:spPr>
          <a:xfrm>
            <a:off x="168110" y="428633"/>
            <a:ext cx="5730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降温至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4.2K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14C9E1BC-C398-4C6B-682F-96B361F33127}"/>
              </a:ext>
            </a:extLst>
          </p:cNvPr>
          <p:cNvSpPr txBox="1"/>
          <p:nvPr/>
        </p:nvSpPr>
        <p:spPr>
          <a:xfrm>
            <a:off x="678729" y="839140"/>
            <a:ext cx="17251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LcPeriod"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铌钛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8D707FF3-8789-327E-9F88-3E3DD863C2EE}"/>
              </a:ext>
            </a:extLst>
          </p:cNvPr>
          <p:cNvSpPr txBox="1"/>
          <p:nvPr/>
        </p:nvSpPr>
        <p:spPr>
          <a:xfrm>
            <a:off x="583839" y="2746326"/>
            <a:ext cx="17251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LcPeriod" startAt="2"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铝稳定体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9B5EFC89-7B68-08C9-B3F4-E7F0FBDE17F5}"/>
              </a:ext>
            </a:extLst>
          </p:cNvPr>
          <p:cNvSpPr txBox="1"/>
          <p:nvPr/>
        </p:nvSpPr>
        <p:spPr>
          <a:xfrm>
            <a:off x="617333" y="4724172"/>
            <a:ext cx="17251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LcPeriod" startAt="3"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加强铝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2832D39A-7D73-7481-705E-F39426FE1152}"/>
              </a:ext>
            </a:extLst>
          </p:cNvPr>
          <p:cNvSpPr txBox="1"/>
          <p:nvPr/>
        </p:nvSpPr>
        <p:spPr>
          <a:xfrm>
            <a:off x="0" y="37183"/>
            <a:ext cx="60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Option 1</a:t>
            </a:r>
            <a:endParaRPr lang="zh-CN" altLang="en-US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EFF03E5C-0068-05EB-7D9B-E8CD35BC0C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7738" y="3079948"/>
            <a:ext cx="9412114" cy="1593355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644AD4D2-4324-D601-A667-00598EC1DD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3319" y="5062726"/>
            <a:ext cx="9566871" cy="1758091"/>
          </a:xfrm>
          <a:prstGeom prst="rect">
            <a:avLst/>
          </a:prstGeom>
        </p:spPr>
      </p:pic>
      <p:pic>
        <p:nvPicPr>
          <p:cNvPr id="20" name="图片 19">
            <a:extLst>
              <a:ext uri="{FF2B5EF4-FFF2-40B4-BE49-F238E27FC236}">
                <a16:creationId xmlns:a16="http://schemas.microsoft.com/office/drawing/2014/main" id="{A0F72C24-38FB-75CC-6F0A-DA71567B51E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3320" y="1217453"/>
            <a:ext cx="8813244" cy="1505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985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13">
            <a:extLst>
              <a:ext uri="{FF2B5EF4-FFF2-40B4-BE49-F238E27FC236}">
                <a16:creationId xmlns:a16="http://schemas.microsoft.com/office/drawing/2014/main" id="{B9C246F9-2055-88AD-5FF8-F960556DE339}"/>
              </a:ext>
            </a:extLst>
          </p:cNvPr>
          <p:cNvSpPr txBox="1"/>
          <p:nvPr/>
        </p:nvSpPr>
        <p:spPr>
          <a:xfrm>
            <a:off x="168110" y="428633"/>
            <a:ext cx="5730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降温至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4.2K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 励磁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3T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，各材料上的等效应力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14C9E1BC-C398-4C6B-682F-96B361F33127}"/>
              </a:ext>
            </a:extLst>
          </p:cNvPr>
          <p:cNvSpPr txBox="1"/>
          <p:nvPr/>
        </p:nvSpPr>
        <p:spPr>
          <a:xfrm>
            <a:off x="678729" y="839140"/>
            <a:ext cx="17251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LcPeriod"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铌钛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8D707FF3-8789-327E-9F88-3E3DD863C2EE}"/>
              </a:ext>
            </a:extLst>
          </p:cNvPr>
          <p:cNvSpPr txBox="1"/>
          <p:nvPr/>
        </p:nvSpPr>
        <p:spPr>
          <a:xfrm>
            <a:off x="583839" y="2746326"/>
            <a:ext cx="17251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LcPeriod" startAt="2"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铝稳定体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9B5EFC89-7B68-08C9-B3F4-E7F0FBDE17F5}"/>
              </a:ext>
            </a:extLst>
          </p:cNvPr>
          <p:cNvSpPr txBox="1"/>
          <p:nvPr/>
        </p:nvSpPr>
        <p:spPr>
          <a:xfrm>
            <a:off x="583838" y="4863964"/>
            <a:ext cx="17251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LcPeriod" startAt="3"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加强铝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2832D39A-7D73-7481-705E-F39426FE1152}"/>
              </a:ext>
            </a:extLst>
          </p:cNvPr>
          <p:cNvSpPr txBox="1"/>
          <p:nvPr/>
        </p:nvSpPr>
        <p:spPr>
          <a:xfrm>
            <a:off x="0" y="37183"/>
            <a:ext cx="60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Option 1</a:t>
            </a:r>
            <a:endParaRPr lang="zh-CN" altLang="en-US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5" name="图片 14">
            <a:extLst>
              <a:ext uri="{FF2B5EF4-FFF2-40B4-BE49-F238E27FC236}">
                <a16:creationId xmlns:a16="http://schemas.microsoft.com/office/drawing/2014/main" id="{3C8D4400-2D1F-2797-CE1C-D2BCD4E5DF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729" y="3143985"/>
            <a:ext cx="9138511" cy="1817268"/>
          </a:xfrm>
          <a:prstGeom prst="rect">
            <a:avLst/>
          </a:prstGeom>
        </p:spPr>
      </p:pic>
      <p:pic>
        <p:nvPicPr>
          <p:cNvPr id="21" name="图片 20">
            <a:extLst>
              <a:ext uri="{FF2B5EF4-FFF2-40B4-BE49-F238E27FC236}">
                <a16:creationId xmlns:a16="http://schemas.microsoft.com/office/drawing/2014/main" id="{B96A0799-3E3B-D214-A121-AE905604B7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894" y="5185603"/>
            <a:ext cx="8250639" cy="1735316"/>
          </a:xfrm>
          <a:prstGeom prst="rect">
            <a:avLst/>
          </a:prstGeom>
        </p:spPr>
      </p:pic>
      <p:pic>
        <p:nvPicPr>
          <p:cNvPr id="3" name="图片 2">
            <a:extLst>
              <a:ext uri="{FF2B5EF4-FFF2-40B4-BE49-F238E27FC236}">
                <a16:creationId xmlns:a16="http://schemas.microsoft.com/office/drawing/2014/main" id="{4DB5905F-B36A-8AAC-477A-6AA7F1A1F67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1979" y="1112227"/>
            <a:ext cx="9256470" cy="1652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392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13">
            <a:extLst>
              <a:ext uri="{FF2B5EF4-FFF2-40B4-BE49-F238E27FC236}">
                <a16:creationId xmlns:a16="http://schemas.microsoft.com/office/drawing/2014/main" id="{B9C246F9-2055-88AD-5FF8-F960556DE339}"/>
              </a:ext>
            </a:extLst>
          </p:cNvPr>
          <p:cNvSpPr txBox="1"/>
          <p:nvPr/>
        </p:nvSpPr>
        <p:spPr>
          <a:xfrm>
            <a:off x="168110" y="428633"/>
            <a:ext cx="5730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降温至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4.2K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 励磁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3T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，各材料上的等效应力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14C9E1BC-C398-4C6B-682F-96B361F33127}"/>
              </a:ext>
            </a:extLst>
          </p:cNvPr>
          <p:cNvSpPr txBox="1"/>
          <p:nvPr/>
        </p:nvSpPr>
        <p:spPr>
          <a:xfrm>
            <a:off x="678729" y="839140"/>
            <a:ext cx="17251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LcPeriod" startAt="4"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绝缘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7DAA31D3-1C24-996E-7D3C-0A7E65A9C0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52" y="1381229"/>
            <a:ext cx="9877425" cy="1905000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F96318DB-76D3-4F55-D972-D582D3A345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52" y="3869493"/>
            <a:ext cx="9944100" cy="2076450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4792364F-2F79-AD74-775B-AEE369637DF9}"/>
              </a:ext>
            </a:extLst>
          </p:cNvPr>
          <p:cNvSpPr txBox="1"/>
          <p:nvPr/>
        </p:nvSpPr>
        <p:spPr>
          <a:xfrm>
            <a:off x="0" y="37183"/>
            <a:ext cx="60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Option 1</a:t>
            </a:r>
            <a:endParaRPr lang="zh-CN" altLang="en-US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67466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>
            <a:extLst>
              <a:ext uri="{FF2B5EF4-FFF2-40B4-BE49-F238E27FC236}">
                <a16:creationId xmlns:a16="http://schemas.microsoft.com/office/drawing/2014/main" id="{BE8A5B06-5DEA-03A6-9A71-D0EDA3F6C3F4}"/>
              </a:ext>
            </a:extLst>
          </p:cNvPr>
          <p:cNvSpPr txBox="1"/>
          <p:nvPr/>
        </p:nvSpPr>
        <p:spPr>
          <a:xfrm>
            <a:off x="386498" y="642332"/>
            <a:ext cx="34620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降温至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4.2K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，等效应力分布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2450513D-268A-54E8-16A3-17274C9729A4}"/>
              </a:ext>
            </a:extLst>
          </p:cNvPr>
          <p:cNvSpPr txBox="1"/>
          <p:nvPr/>
        </p:nvSpPr>
        <p:spPr>
          <a:xfrm>
            <a:off x="386498" y="3495045"/>
            <a:ext cx="4647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降温至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4.2K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，励磁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3T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，等效应力分布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463CC595-470E-63F5-ECE3-556A50E949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898" y="4086012"/>
            <a:ext cx="11272835" cy="2185987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EE7AF71B-19E7-A358-36C6-4533A4ECD0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364" y="1096062"/>
            <a:ext cx="11250369" cy="2015469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9136EABD-45B7-5384-2496-861BF7877C52}"/>
              </a:ext>
            </a:extLst>
          </p:cNvPr>
          <p:cNvSpPr txBox="1"/>
          <p:nvPr/>
        </p:nvSpPr>
        <p:spPr>
          <a:xfrm>
            <a:off x="0" y="37183"/>
            <a:ext cx="60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Option 2</a:t>
            </a:r>
            <a:endParaRPr lang="zh-CN" altLang="en-US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76317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13">
            <a:extLst>
              <a:ext uri="{FF2B5EF4-FFF2-40B4-BE49-F238E27FC236}">
                <a16:creationId xmlns:a16="http://schemas.microsoft.com/office/drawing/2014/main" id="{B9C246F9-2055-88AD-5FF8-F960556DE339}"/>
              </a:ext>
            </a:extLst>
          </p:cNvPr>
          <p:cNvSpPr txBox="1"/>
          <p:nvPr/>
        </p:nvSpPr>
        <p:spPr>
          <a:xfrm>
            <a:off x="150829" y="468826"/>
            <a:ext cx="7608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降温至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4.2K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14C9E1BC-C398-4C6B-682F-96B361F33127}"/>
              </a:ext>
            </a:extLst>
          </p:cNvPr>
          <p:cNvSpPr txBox="1"/>
          <p:nvPr/>
        </p:nvSpPr>
        <p:spPr>
          <a:xfrm>
            <a:off x="678729" y="879333"/>
            <a:ext cx="17251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LcPeriod"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稳定体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8D707FF3-8789-327E-9F88-3E3DD863C2EE}"/>
              </a:ext>
            </a:extLst>
          </p:cNvPr>
          <p:cNvSpPr txBox="1"/>
          <p:nvPr/>
        </p:nvSpPr>
        <p:spPr>
          <a:xfrm>
            <a:off x="593887" y="2465951"/>
            <a:ext cx="17251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LcPeriod" startAt="2"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加强铝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9B5EFC89-7B68-08C9-B3F4-E7F0FBDE17F5}"/>
              </a:ext>
            </a:extLst>
          </p:cNvPr>
          <p:cNvSpPr txBox="1"/>
          <p:nvPr/>
        </p:nvSpPr>
        <p:spPr>
          <a:xfrm>
            <a:off x="678729" y="4352009"/>
            <a:ext cx="17251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LcPeriod" startAt="3"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铌钛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6F5848D1-0382-65F8-7345-E360016A7438}"/>
              </a:ext>
            </a:extLst>
          </p:cNvPr>
          <p:cNvSpPr txBox="1"/>
          <p:nvPr/>
        </p:nvSpPr>
        <p:spPr>
          <a:xfrm>
            <a:off x="0" y="37183"/>
            <a:ext cx="60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Option 2</a:t>
            </a:r>
            <a:endParaRPr lang="zh-CN" altLang="en-US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38FD942A-BCC0-83BA-F312-317D7FE062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729" y="2847059"/>
            <a:ext cx="9934575" cy="1504950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5BC0DD28-680F-88FB-E0BC-A341D9D13F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1646" y="1133308"/>
            <a:ext cx="9598688" cy="1375197"/>
          </a:xfrm>
          <a:prstGeom prst="rect">
            <a:avLst/>
          </a:prstGeom>
        </p:spPr>
      </p:pic>
      <p:pic>
        <p:nvPicPr>
          <p:cNvPr id="15" name="图片 14">
            <a:extLst>
              <a:ext uri="{FF2B5EF4-FFF2-40B4-BE49-F238E27FC236}">
                <a16:creationId xmlns:a16="http://schemas.microsoft.com/office/drawing/2014/main" id="{5EDC08F2-859A-45B1-C0EA-6CB3018F99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7020" y="4979474"/>
            <a:ext cx="9934575" cy="140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8647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2522</TotalTime>
  <Words>518</Words>
  <Application>Microsoft Office PowerPoint</Application>
  <PresentationFormat>宽屏</PresentationFormat>
  <Paragraphs>189</Paragraphs>
  <Slides>15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1" baseType="lpstr">
      <vt:lpstr>等线</vt:lpstr>
      <vt:lpstr>等线 Light</vt:lpstr>
      <vt:lpstr>微软雅黑</vt:lpstr>
      <vt:lpstr>Arial</vt:lpstr>
      <vt:lpstr>Calibri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menglin wang</dc:creator>
  <cp:lastModifiedBy>menglin wang</cp:lastModifiedBy>
  <cp:revision>17</cp:revision>
  <dcterms:created xsi:type="dcterms:W3CDTF">2024-04-12T08:21:51Z</dcterms:created>
  <dcterms:modified xsi:type="dcterms:W3CDTF">2024-07-19T07:58:52Z</dcterms:modified>
</cp:coreProperties>
</file>