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953" r:id="rId2"/>
    <p:sldId id="907" r:id="rId3"/>
    <p:sldId id="1018" r:id="rId4"/>
    <p:sldId id="1028" r:id="rId5"/>
    <p:sldId id="1061" r:id="rId6"/>
    <p:sldId id="1090" r:id="rId7"/>
    <p:sldId id="1064" r:id="rId8"/>
    <p:sldId id="1066" r:id="rId9"/>
    <p:sldId id="1050" r:id="rId10"/>
    <p:sldId id="1077" r:id="rId11"/>
    <p:sldId id="1068" r:id="rId12"/>
    <p:sldId id="1070" r:id="rId13"/>
    <p:sldId id="1072" r:id="rId14"/>
    <p:sldId id="1074" r:id="rId15"/>
    <p:sldId id="1076" r:id="rId16"/>
    <p:sldId id="1073" r:id="rId17"/>
    <p:sldId id="1079" r:id="rId18"/>
    <p:sldId id="1078" r:id="rId19"/>
    <p:sldId id="1080" r:id="rId20"/>
    <p:sldId id="1082" r:id="rId21"/>
    <p:sldId id="1086" r:id="rId22"/>
    <p:sldId id="1083" r:id="rId23"/>
    <p:sldId id="1085" r:id="rId24"/>
    <p:sldId id="1103" r:id="rId25"/>
    <p:sldId id="1089" r:id="rId26"/>
    <p:sldId id="1091" r:id="rId27"/>
    <p:sldId id="1092" r:id="rId28"/>
    <p:sldId id="1096" r:id="rId29"/>
    <p:sldId id="1097" r:id="rId30"/>
    <p:sldId id="1098" r:id="rId31"/>
    <p:sldId id="1099" r:id="rId32"/>
    <p:sldId id="1057" r:id="rId33"/>
    <p:sldId id="1104" r:id="rId34"/>
    <p:sldId id="996" r:id="rId35"/>
    <p:sldId id="1107" r:id="rId36"/>
    <p:sldId id="1105" r:id="rId37"/>
    <p:sldId id="1120" r:id="rId38"/>
    <p:sldId id="1108" r:id="rId39"/>
    <p:sldId id="1110" r:id="rId40"/>
    <p:sldId id="1000" r:id="rId41"/>
    <p:sldId id="1119" r:id="rId42"/>
    <p:sldId id="971" r:id="rId43"/>
    <p:sldId id="1118" r:id="rId44"/>
    <p:sldId id="1101" r:id="rId4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FFFFFF"/>
    <a:srgbClr val="0000FF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91732" autoAdjust="0"/>
  </p:normalViewPr>
  <p:slideViewPr>
    <p:cSldViewPr>
      <p:cViewPr varScale="1">
        <p:scale>
          <a:sx n="109" d="100"/>
          <a:sy n="109" d="100"/>
        </p:scale>
        <p:origin x="45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941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47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46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7" Type="http://schemas.openxmlformats.org/officeDocument/2006/relationships/image" Target="../media/image7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4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127448" y="2480570"/>
            <a:ext cx="9649072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mockup tunnel progress and MDI layout design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王海静 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CEPC DAY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2024.8.29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5949280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07CDBD3-6234-4175-B256-E6FD9657A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8148">
            <a:off x="335999" y="1580292"/>
            <a:ext cx="11520000" cy="2310448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F7AE84F8-D0B7-4437-932F-DBE80BA4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Mockup</a:t>
            </a:r>
            <a:r>
              <a:rPr lang="zh-CN" altLang="en-US" dirty="0"/>
              <a:t>展示模型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3BA330-35CE-4DD2-99F6-D180D426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47DDEF8-18B9-4354-967B-859CC7D0F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4221442"/>
            <a:ext cx="9000000" cy="197344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215B196-8382-4B54-829D-101825ADD4E4}"/>
              </a:ext>
            </a:extLst>
          </p:cNvPr>
          <p:cNvSpPr txBox="1"/>
          <p:nvPr/>
        </p:nvSpPr>
        <p:spPr>
          <a:xfrm>
            <a:off x="5171973" y="1854606"/>
            <a:ext cx="1679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二极铁装配体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0DFAFD5-92D1-4197-9D0B-33560865A0AC}"/>
              </a:ext>
            </a:extLst>
          </p:cNvPr>
          <p:cNvSpPr txBox="1"/>
          <p:nvPr/>
        </p:nvSpPr>
        <p:spPr>
          <a:xfrm>
            <a:off x="3390307" y="1819704"/>
            <a:ext cx="1679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二极铁装配体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C98820A-E729-4071-B5AB-70C0E613AD91}"/>
              </a:ext>
            </a:extLst>
          </p:cNvPr>
          <p:cNvSpPr txBox="1"/>
          <p:nvPr/>
        </p:nvSpPr>
        <p:spPr>
          <a:xfrm>
            <a:off x="7122290" y="1819704"/>
            <a:ext cx="167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二极铁装配体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CDB79A5-8521-4338-9C28-FFF14DD494F4}"/>
              </a:ext>
            </a:extLst>
          </p:cNvPr>
          <p:cNvSpPr txBox="1"/>
          <p:nvPr/>
        </p:nvSpPr>
        <p:spPr>
          <a:xfrm>
            <a:off x="1228563" y="1853703"/>
            <a:ext cx="1679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二极铁装配体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B931966-C164-4FD5-8DAF-93650CF9BF71}"/>
              </a:ext>
            </a:extLst>
          </p:cNvPr>
          <p:cNvSpPr txBox="1"/>
          <p:nvPr/>
        </p:nvSpPr>
        <p:spPr>
          <a:xfrm>
            <a:off x="2068265" y="4036776"/>
            <a:ext cx="9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校正铁装配体</a:t>
            </a:r>
            <a:endParaRPr 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2932F08-619E-40EC-840B-6A7D42117260}"/>
              </a:ext>
            </a:extLst>
          </p:cNvPr>
          <p:cNvSpPr txBox="1"/>
          <p:nvPr/>
        </p:nvSpPr>
        <p:spPr>
          <a:xfrm>
            <a:off x="3647728" y="40367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四极铁装配体</a:t>
            </a:r>
            <a:endParaRPr 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6D992B-9989-493F-8E9F-8693327C5267}"/>
              </a:ext>
            </a:extLst>
          </p:cNvPr>
          <p:cNvSpPr txBox="1"/>
          <p:nvPr/>
        </p:nvSpPr>
        <p:spPr>
          <a:xfrm>
            <a:off x="7122290" y="3882113"/>
            <a:ext cx="199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六极铁装配体</a:t>
            </a:r>
            <a:endParaRPr 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7188CE0-0326-4E43-9796-784D231DFD79}"/>
              </a:ext>
            </a:extLst>
          </p:cNvPr>
          <p:cNvSpPr txBox="1"/>
          <p:nvPr/>
        </p:nvSpPr>
        <p:spPr>
          <a:xfrm>
            <a:off x="2279576" y="285293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真空连接装配体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F7DD9A2-A898-4D05-8C6F-C6CC4157EC4C}"/>
              </a:ext>
            </a:extLst>
          </p:cNvPr>
          <p:cNvSpPr txBox="1"/>
          <p:nvPr/>
        </p:nvSpPr>
        <p:spPr>
          <a:xfrm>
            <a:off x="6167299" y="302464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真空连接装配体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4905641-547B-4DF6-9392-514909CB0AFE}"/>
              </a:ext>
            </a:extLst>
          </p:cNvPr>
          <p:cNvSpPr txBox="1"/>
          <p:nvPr/>
        </p:nvSpPr>
        <p:spPr>
          <a:xfrm>
            <a:off x="5807968" y="59492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BPM</a:t>
            </a:r>
            <a:r>
              <a:rPr lang="zh-CN" altLang="en-US" dirty="0"/>
              <a:t>装配体</a:t>
            </a:r>
            <a:endParaRPr 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52504CB-A0C2-4B06-A527-8F244FC481E1}"/>
              </a:ext>
            </a:extLst>
          </p:cNvPr>
          <p:cNvSpPr txBox="1"/>
          <p:nvPr/>
        </p:nvSpPr>
        <p:spPr>
          <a:xfrm>
            <a:off x="7696944" y="5838397"/>
            <a:ext cx="214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真空连接装配体</a:t>
            </a:r>
            <a:r>
              <a:rPr lang="en-US" altLang="zh-CN" dirty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1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511948F-1B33-4EEF-82F4-355B6F5D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Mockup</a:t>
            </a:r>
            <a:r>
              <a:rPr lang="zh-CN" altLang="en-US" dirty="0"/>
              <a:t>展示模型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9390E2-0DDE-4D18-AD89-A9CC05F8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EC13569-71A4-4CAE-9A69-41223C4BEE9C}"/>
              </a:ext>
            </a:extLst>
          </p:cNvPr>
          <p:cNvGrpSpPr>
            <a:grpSpLocks noChangeAspect="1"/>
          </p:cNvGrpSpPr>
          <p:nvPr/>
        </p:nvGrpSpPr>
        <p:grpSpPr>
          <a:xfrm>
            <a:off x="137591" y="2969299"/>
            <a:ext cx="7920000" cy="2509577"/>
            <a:chOff x="0" y="2164843"/>
            <a:chExt cx="11821566" cy="374585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29C9F0F-308F-456E-B1EC-8AA03F9C2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579696"/>
              <a:ext cx="11520000" cy="2892732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1D4BE1D-BC1B-4423-85DD-B7868BE32C2D}"/>
                </a:ext>
              </a:extLst>
            </p:cNvPr>
            <p:cNvSpPr txBox="1"/>
            <p:nvPr/>
          </p:nvSpPr>
          <p:spPr>
            <a:xfrm>
              <a:off x="911424" y="5572139"/>
              <a:ext cx="17114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钢筋混凝土基座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02038DF-1940-44B7-8E07-DD4FA1B3726E}"/>
                </a:ext>
              </a:extLst>
            </p:cNvPr>
            <p:cNvSpPr txBox="1"/>
            <p:nvPr/>
          </p:nvSpPr>
          <p:spPr>
            <a:xfrm>
              <a:off x="2711624" y="4676081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调节机构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83486A1-295E-45C5-A937-9C9F9969B75E}"/>
                </a:ext>
              </a:extLst>
            </p:cNvPr>
            <p:cNvCxnSpPr/>
            <p:nvPr/>
          </p:nvCxnSpPr>
          <p:spPr>
            <a:xfrm flipH="1" flipV="1">
              <a:off x="1775520" y="5045413"/>
              <a:ext cx="127248" cy="5267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23BA4AA-A74D-4C23-B10D-A6BA0A42A91D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 flipV="1">
              <a:off x="2063552" y="4293097"/>
              <a:ext cx="648072" cy="5522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273F361-4FE2-4D5D-A52B-B1CB14B98FDD}"/>
                </a:ext>
              </a:extLst>
            </p:cNvPr>
            <p:cNvSpPr txBox="1"/>
            <p:nvPr/>
          </p:nvSpPr>
          <p:spPr>
            <a:xfrm>
              <a:off x="2622847" y="2529147"/>
              <a:ext cx="1024881" cy="505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铁芯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601F692B-A439-41D6-8781-817CCDB4200C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3135288" y="3034480"/>
              <a:ext cx="296415" cy="3945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51CC6ED-D7D9-4634-BD0B-25E1E58DE052}"/>
                </a:ext>
              </a:extLst>
            </p:cNvPr>
            <p:cNvSpPr txBox="1"/>
            <p:nvPr/>
          </p:nvSpPr>
          <p:spPr>
            <a:xfrm>
              <a:off x="4480475" y="2361221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辅助线圈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CEF70F0-A1CE-4DE6-966F-3F4555522655}"/>
                </a:ext>
              </a:extLst>
            </p:cNvPr>
            <p:cNvCxnSpPr>
              <a:cxnSpLocks/>
            </p:cNvCxnSpPr>
            <p:nvPr/>
          </p:nvCxnSpPr>
          <p:spPr>
            <a:xfrm>
              <a:off x="5087888" y="2713814"/>
              <a:ext cx="222449" cy="7151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763A149-BBF4-439A-8347-718447EC3065}"/>
                </a:ext>
              </a:extLst>
            </p:cNvPr>
            <p:cNvSpPr txBox="1"/>
            <p:nvPr/>
          </p:nvSpPr>
          <p:spPr>
            <a:xfrm>
              <a:off x="80233" y="2529147"/>
              <a:ext cx="1586345" cy="505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水电连接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F631957-AC1B-4A1D-AFE3-4E741A600E69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H="1">
              <a:off x="850990" y="3034480"/>
              <a:ext cx="22416" cy="3945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6C9E2AF-0BE0-4515-A8EF-092B479EE3B6}"/>
                </a:ext>
              </a:extLst>
            </p:cNvPr>
            <p:cNvSpPr txBox="1"/>
            <p:nvPr/>
          </p:nvSpPr>
          <p:spPr>
            <a:xfrm>
              <a:off x="10075940" y="2164843"/>
              <a:ext cx="1354096" cy="505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主线圈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CB2A0A74-D39E-4D15-843D-6D04EF2D27CF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10752989" y="2670176"/>
              <a:ext cx="244999" cy="5027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55887AB-00A0-44D0-947A-975D201996EF}"/>
                </a:ext>
              </a:extLst>
            </p:cNvPr>
            <p:cNvSpPr txBox="1"/>
            <p:nvPr/>
          </p:nvSpPr>
          <p:spPr>
            <a:xfrm>
              <a:off x="10350897" y="4138025"/>
              <a:ext cx="1470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内外层铅屏蔽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C1485E21-FD24-4E07-96AD-381D2D3A983B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 flipH="1">
              <a:off x="11086232" y="3391430"/>
              <a:ext cx="50328" cy="7465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42B826BD-2026-4FE2-84A2-2F5A3AF81427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10488488" y="3573016"/>
              <a:ext cx="597744" cy="5650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BA8FE8E4-853D-4ED5-9A94-87CC95150266}"/>
                </a:ext>
              </a:extLst>
            </p:cNvPr>
            <p:cNvSpPr txBox="1"/>
            <p:nvPr/>
          </p:nvSpPr>
          <p:spPr>
            <a:xfrm>
              <a:off x="7680176" y="4293097"/>
              <a:ext cx="1152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不锈钢支撑块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6C6C999-F1BA-4B1D-9550-EDAC7421162C}"/>
                </a:ext>
              </a:extLst>
            </p:cNvPr>
            <p:cNvCxnSpPr>
              <a:endCxn id="36" idx="0"/>
            </p:cNvCxnSpPr>
            <p:nvPr/>
          </p:nvCxnSpPr>
          <p:spPr>
            <a:xfrm flipH="1">
              <a:off x="8256240" y="3639361"/>
              <a:ext cx="481360" cy="6537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CB0A67E2-AA63-4814-AEA8-E9BE379E3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353" y="4917950"/>
            <a:ext cx="2880000" cy="1711256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85E1ABD6-AAEE-41DE-BD83-793F8806DE48}"/>
              </a:ext>
            </a:extLst>
          </p:cNvPr>
          <p:cNvGrpSpPr>
            <a:grpSpLocks noChangeAspect="1"/>
          </p:cNvGrpSpPr>
          <p:nvPr/>
        </p:nvGrpSpPr>
        <p:grpSpPr>
          <a:xfrm>
            <a:off x="7895991" y="2631046"/>
            <a:ext cx="3839874" cy="2238114"/>
            <a:chOff x="5775204" y="505587"/>
            <a:chExt cx="6113599" cy="3563380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DD58E45-85A0-4A81-9819-E85739FF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4301" y="505587"/>
              <a:ext cx="3097514" cy="3563380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31F7D12-05A4-4DBA-87F3-A1DC67CAB9C8}"/>
                </a:ext>
              </a:extLst>
            </p:cNvPr>
            <p:cNvSpPr txBox="1"/>
            <p:nvPr/>
          </p:nvSpPr>
          <p:spPr>
            <a:xfrm>
              <a:off x="10587703" y="3283350"/>
              <a:ext cx="1301100" cy="29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外层铅屏蔽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F86F02C-C705-455A-84B9-7874E4101E75}"/>
                </a:ext>
              </a:extLst>
            </p:cNvPr>
            <p:cNvSpPr txBox="1"/>
            <p:nvPr/>
          </p:nvSpPr>
          <p:spPr>
            <a:xfrm>
              <a:off x="10639225" y="2219451"/>
              <a:ext cx="1072800" cy="29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真空连接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FD86404-00DE-44CD-80A0-20B6B9968585}"/>
                </a:ext>
              </a:extLst>
            </p:cNvPr>
            <p:cNvSpPr txBox="1"/>
            <p:nvPr/>
          </p:nvSpPr>
          <p:spPr>
            <a:xfrm>
              <a:off x="5974281" y="3004134"/>
              <a:ext cx="1356378" cy="539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主线圈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D0BF162-9E62-493E-8E83-DD625CF26C5D}"/>
                </a:ext>
              </a:extLst>
            </p:cNvPr>
            <p:cNvSpPr txBox="1"/>
            <p:nvPr/>
          </p:nvSpPr>
          <p:spPr>
            <a:xfrm>
              <a:off x="6081231" y="1942643"/>
              <a:ext cx="1222075" cy="931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辅助线圈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95B9175B-15D0-4B55-918B-1F4BEC55AC81}"/>
                </a:ext>
              </a:extLst>
            </p:cNvPr>
            <p:cNvSpPr txBox="1"/>
            <p:nvPr/>
          </p:nvSpPr>
          <p:spPr>
            <a:xfrm>
              <a:off x="5775204" y="826001"/>
              <a:ext cx="1339223" cy="931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内层铅屏蔽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2AB1EFEF-EA19-4434-B912-457B567788CF}"/>
                </a:ext>
              </a:extLst>
            </p:cNvPr>
            <p:cNvCxnSpPr>
              <a:cxnSpLocks/>
              <a:endCxn id="40" idx="3"/>
            </p:cNvCxnSpPr>
            <p:nvPr/>
          </p:nvCxnSpPr>
          <p:spPr>
            <a:xfrm flipH="1" flipV="1">
              <a:off x="7114427" y="1291522"/>
              <a:ext cx="741744" cy="5672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739BA4BD-A0B5-4F6B-A9C5-31B8FEE461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86472" y="2110570"/>
              <a:ext cx="247829" cy="418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8AB8DDA8-E337-4DF6-99D6-21F765ED038C}"/>
                </a:ext>
              </a:extLst>
            </p:cNvPr>
            <p:cNvCxnSpPr>
              <a:cxnSpLocks/>
              <a:endCxn id="34" idx="3"/>
            </p:cNvCxnSpPr>
            <p:nvPr/>
          </p:nvCxnSpPr>
          <p:spPr>
            <a:xfrm flipH="1">
              <a:off x="7330660" y="2757600"/>
              <a:ext cx="525511" cy="516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A836DF8E-A28F-4CE6-BE67-45CA2DF7C21D}"/>
                </a:ext>
              </a:extLst>
            </p:cNvPr>
            <p:cNvCxnSpPr>
              <a:cxnSpLocks/>
              <a:endCxn id="40" idx="3"/>
            </p:cNvCxnSpPr>
            <p:nvPr/>
          </p:nvCxnSpPr>
          <p:spPr>
            <a:xfrm flipH="1" flipV="1">
              <a:off x="7114427" y="1291522"/>
              <a:ext cx="1027669" cy="16406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66B9212F-8215-4040-9498-2230EBC5D444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9131059" y="1559657"/>
              <a:ext cx="1508166" cy="8054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55F31613-62CF-4E66-8210-D063EE82B630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 flipV="1">
              <a:off x="8970715" y="2365100"/>
              <a:ext cx="1668510" cy="929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F203DD17-2BFE-426C-9A88-769EF8E88FE4}"/>
                </a:ext>
              </a:extLst>
            </p:cNvPr>
            <p:cNvCxnSpPr>
              <a:stCxn id="30" idx="1"/>
            </p:cNvCxnSpPr>
            <p:nvPr/>
          </p:nvCxnSpPr>
          <p:spPr>
            <a:xfrm flipH="1">
              <a:off x="9696400" y="3429000"/>
              <a:ext cx="891303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2813DF50-DB6C-49D3-AF6C-E93CF7B798C8}"/>
                </a:ext>
              </a:extLst>
            </p:cNvPr>
            <p:cNvCxnSpPr>
              <a:stCxn id="30" idx="1"/>
            </p:cNvCxnSpPr>
            <p:nvPr/>
          </p:nvCxnSpPr>
          <p:spPr>
            <a:xfrm flipH="1">
              <a:off x="7752184" y="3429000"/>
              <a:ext cx="2835519" cy="228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8B27CF6-5232-4DFA-8787-84CDAEA6D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Collider</a:t>
            </a:r>
            <a:r>
              <a:rPr lang="zh-CN" altLang="en-US" sz="2400" dirty="0"/>
              <a:t>二极铁装配体</a:t>
            </a:r>
            <a:endParaRPr lang="en-US" altLang="zh-CN" sz="2400" dirty="0"/>
          </a:p>
          <a:p>
            <a:pPr lvl="1"/>
            <a:r>
              <a:rPr lang="zh-CN" altLang="en-US" sz="2000" dirty="0"/>
              <a:t>一台二极铁，四个铁芯，主线圈、铅屏蔽及水电链接有区别。</a:t>
            </a:r>
            <a:endParaRPr lang="en-US" altLang="zh-CN" sz="2000" dirty="0"/>
          </a:p>
          <a:p>
            <a:pPr lvl="1"/>
            <a:r>
              <a:rPr lang="zh-CN" altLang="en-US" sz="2000" dirty="0"/>
              <a:t>为避免波纹管与铅的干涉，真空连接处</a:t>
            </a:r>
            <a:r>
              <a:rPr lang="zh-CN" altLang="en-US" sz="2000" dirty="0">
                <a:solidFill>
                  <a:srgbClr val="FF0000"/>
                </a:solidFill>
              </a:rPr>
              <a:t>外层改为外移的屏蔽墙，内层改为钨，厚度减薄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r>
              <a:rPr lang="zh-CN" altLang="en-US" sz="2000" dirty="0"/>
              <a:t>每个铁芯尺寸：</a:t>
            </a:r>
            <a:r>
              <a:rPr lang="en-US" altLang="zh-CN" sz="2000" dirty="0"/>
              <a:t>5450-530-160mm</a:t>
            </a:r>
            <a:r>
              <a:rPr lang="zh-CN" altLang="en-US" sz="2000" dirty="0"/>
              <a:t>。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71695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890BDF02-7C63-431B-BFEC-F6F77343C6A6}"/>
              </a:ext>
            </a:extLst>
          </p:cNvPr>
          <p:cNvGrpSpPr/>
          <p:nvPr/>
        </p:nvGrpSpPr>
        <p:grpSpPr>
          <a:xfrm>
            <a:off x="176272" y="2694818"/>
            <a:ext cx="5400000" cy="3546439"/>
            <a:chOff x="5015880" y="2492896"/>
            <a:chExt cx="5400000" cy="354643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2B86164-6832-45E3-944F-B1FFFFFE8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5880" y="2492896"/>
              <a:ext cx="5400000" cy="3277457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12865F3-CAA5-453E-A1DC-9F9C55FE93C0}"/>
                </a:ext>
              </a:extLst>
            </p:cNvPr>
            <p:cNvSpPr txBox="1"/>
            <p:nvPr/>
          </p:nvSpPr>
          <p:spPr>
            <a:xfrm>
              <a:off x="7076167" y="2852936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四极铁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8F28ECD-CE49-43F6-8864-27006AD9DD3C}"/>
                </a:ext>
              </a:extLst>
            </p:cNvPr>
            <p:cNvSpPr txBox="1"/>
            <p:nvPr/>
          </p:nvSpPr>
          <p:spPr>
            <a:xfrm>
              <a:off x="6708068" y="570078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基座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50D0D51-E611-46B5-BC13-F360FC40411A}"/>
                </a:ext>
              </a:extLst>
            </p:cNvPr>
            <p:cNvSpPr txBox="1"/>
            <p:nvPr/>
          </p:nvSpPr>
          <p:spPr>
            <a:xfrm>
              <a:off x="7824192" y="5399224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调节机构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06D3BAA-250B-4012-B0D3-1B772F1E11BE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7500157" y="3191490"/>
              <a:ext cx="80066" cy="7206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C78325F-C7B2-4E2C-A96C-631ACA9FA2D7}"/>
                </a:ext>
              </a:extLst>
            </p:cNvPr>
            <p:cNvCxnSpPr>
              <a:stCxn id="9" idx="0"/>
            </p:cNvCxnSpPr>
            <p:nvPr/>
          </p:nvCxnSpPr>
          <p:spPr>
            <a:xfrm flipH="1" flipV="1">
              <a:off x="6960096" y="5453427"/>
              <a:ext cx="144016" cy="2473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6EBAA352-2A39-4D2C-9FBB-B91ABE082233}"/>
                </a:ext>
              </a:extLst>
            </p:cNvPr>
            <p:cNvCxnSpPr>
              <a:stCxn id="27" idx="0"/>
            </p:cNvCxnSpPr>
            <p:nvPr/>
          </p:nvCxnSpPr>
          <p:spPr>
            <a:xfrm flipH="1" flipV="1">
              <a:off x="8184232" y="4797152"/>
              <a:ext cx="288032" cy="6020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8B27CF6-5232-4DFA-8787-84CDAEA6D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Collider</a:t>
            </a:r>
            <a:r>
              <a:rPr lang="zh-CN" altLang="en-US" sz="2400" dirty="0"/>
              <a:t>四极铁装配体</a:t>
            </a:r>
            <a:endParaRPr lang="en-US" altLang="zh-CN" sz="2400" dirty="0"/>
          </a:p>
          <a:p>
            <a:pPr lvl="1"/>
            <a:r>
              <a:rPr lang="zh-CN" altLang="en-US" sz="2000" dirty="0"/>
              <a:t>铁芯尺寸 </a:t>
            </a:r>
            <a:r>
              <a:rPr lang="en-US" altLang="zh-CN" sz="2000" dirty="0"/>
              <a:t>3000-734-600 mm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r>
              <a:rPr lang="zh-CN" altLang="en-US" sz="2000" dirty="0"/>
              <a:t>两处真空盒垫块，使真空盒定位精度≤</a:t>
            </a:r>
            <a:r>
              <a:rPr lang="en-US" altLang="zh-CN" sz="2000" dirty="0"/>
              <a:t>1mm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511948F-1B33-4EEF-82F4-355B6F5D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Mockup</a:t>
            </a:r>
            <a:r>
              <a:rPr lang="zh-CN" altLang="en-US" dirty="0"/>
              <a:t>展示模型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9390E2-0DDE-4D18-AD89-A9CC05F8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28" name="内容占位符 1">
            <a:extLst>
              <a:ext uri="{FF2B5EF4-FFF2-40B4-BE49-F238E27FC236}">
                <a16:creationId xmlns:a16="http://schemas.microsoft.com/office/drawing/2014/main" id="{6A67D986-4CC4-418F-BA1F-D8BC3B924ADD}"/>
              </a:ext>
            </a:extLst>
          </p:cNvPr>
          <p:cNvSpPr txBox="1">
            <a:spLocks/>
          </p:cNvSpPr>
          <p:nvPr/>
        </p:nvSpPr>
        <p:spPr>
          <a:xfrm>
            <a:off x="6048374" y="1285861"/>
            <a:ext cx="5786054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Collider</a:t>
            </a:r>
            <a:r>
              <a:rPr lang="zh-CN" altLang="en-US" sz="2400" dirty="0"/>
              <a:t>六极铁装配体</a:t>
            </a:r>
            <a:endParaRPr lang="en-US" altLang="zh-CN" sz="2400" dirty="0"/>
          </a:p>
          <a:p>
            <a:pPr lvl="1"/>
            <a:r>
              <a:rPr lang="zh-CN" altLang="en-US" sz="2000" dirty="0"/>
              <a:t>三台六极铁共架，六极铁相同，内外环方向不同。铁芯尺寸</a:t>
            </a:r>
            <a:r>
              <a:rPr lang="en-US" altLang="zh-CN" sz="2000" dirty="0"/>
              <a:t>1384-348-362mm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r>
              <a:rPr lang="zh-CN" altLang="en-US" sz="2000" dirty="0"/>
              <a:t>铁芯间距仅</a:t>
            </a:r>
            <a:r>
              <a:rPr lang="en-US" altLang="zh-CN" sz="2000" dirty="0"/>
              <a:t>2mm</a:t>
            </a:r>
            <a:r>
              <a:rPr lang="zh-CN" altLang="en-US" sz="2000" dirty="0"/>
              <a:t>，且准直精度要求高，需预准直。</a:t>
            </a:r>
            <a:r>
              <a:rPr lang="en-US" altLang="zh-CN" sz="2000" dirty="0"/>
              <a:t>Mockup</a:t>
            </a:r>
            <a:r>
              <a:rPr lang="zh-CN" altLang="en-US" sz="2000" dirty="0">
                <a:solidFill>
                  <a:srgbClr val="FF0000"/>
                </a:solidFill>
              </a:rPr>
              <a:t>不模拟预准直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r>
              <a:rPr lang="zh-CN" altLang="en-US" sz="2000" dirty="0"/>
              <a:t>无真空盒垫块。因极头间隙较小，水冷管高度由</a:t>
            </a:r>
            <a:r>
              <a:rPr lang="en-US" altLang="zh-CN" sz="2000" dirty="0"/>
              <a:t>18mm</a:t>
            </a:r>
            <a:r>
              <a:rPr lang="zh-CN" altLang="en-US" sz="2000" dirty="0"/>
              <a:t>改为</a:t>
            </a:r>
            <a:r>
              <a:rPr lang="en-US" altLang="zh-CN" sz="2000" dirty="0"/>
              <a:t>14mm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0E21299-FBD0-42CA-97E3-D57DFB3DA78F}"/>
              </a:ext>
            </a:extLst>
          </p:cNvPr>
          <p:cNvGrpSpPr>
            <a:grpSpLocks noChangeAspect="1"/>
          </p:cNvGrpSpPr>
          <p:nvPr/>
        </p:nvGrpSpPr>
        <p:grpSpPr>
          <a:xfrm>
            <a:off x="6027504" y="3864304"/>
            <a:ext cx="5988224" cy="2871611"/>
            <a:chOff x="594374" y="2734119"/>
            <a:chExt cx="7485280" cy="3589513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A72BC8F1-867D-4E27-961D-59710984D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374" y="2780928"/>
              <a:ext cx="7200000" cy="3263119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0063F549-A53C-46C8-B982-0E07FCD12165}"/>
                </a:ext>
              </a:extLst>
            </p:cNvPr>
            <p:cNvSpPr txBox="1"/>
            <p:nvPr/>
          </p:nvSpPr>
          <p:spPr>
            <a:xfrm>
              <a:off x="2351584" y="5982557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基座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6458BC5-09E4-4AA9-B7F9-F133DAFDEA84}"/>
                </a:ext>
              </a:extLst>
            </p:cNvPr>
            <p:cNvSpPr txBox="1"/>
            <p:nvPr/>
          </p:nvSpPr>
          <p:spPr>
            <a:xfrm>
              <a:off x="3585951" y="5900440"/>
              <a:ext cx="1299704" cy="42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调节机构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FE5F21D-CC13-4631-9D1E-33901AF13E5F}"/>
                </a:ext>
              </a:extLst>
            </p:cNvPr>
            <p:cNvSpPr txBox="1"/>
            <p:nvPr/>
          </p:nvSpPr>
          <p:spPr>
            <a:xfrm>
              <a:off x="3863752" y="2734119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六极铁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97B4DABD-BB38-4062-A8FB-9D49703AD0B2}"/>
                </a:ext>
              </a:extLst>
            </p:cNvPr>
            <p:cNvSpPr txBox="1"/>
            <p:nvPr/>
          </p:nvSpPr>
          <p:spPr>
            <a:xfrm>
              <a:off x="5270505" y="5507005"/>
              <a:ext cx="1343343" cy="42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共架支架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D4A76CD7-68BC-42BC-909B-7B5D1C755142}"/>
                </a:ext>
              </a:extLst>
            </p:cNvPr>
            <p:cNvSpPr txBox="1"/>
            <p:nvPr/>
          </p:nvSpPr>
          <p:spPr>
            <a:xfrm>
              <a:off x="6744070" y="5013176"/>
              <a:ext cx="1335584" cy="42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上层支架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C1586A1B-AD8B-42C2-9827-5095CFDA8688}"/>
                </a:ext>
              </a:extLst>
            </p:cNvPr>
            <p:cNvCxnSpPr>
              <a:stCxn id="33" idx="0"/>
            </p:cNvCxnSpPr>
            <p:nvPr/>
          </p:nvCxnSpPr>
          <p:spPr>
            <a:xfrm flipH="1" flipV="1">
              <a:off x="2351584" y="5659507"/>
              <a:ext cx="396044" cy="3230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BE91C70E-C483-4501-8974-75D17634B2EE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V="1">
              <a:off x="4235804" y="4869160"/>
              <a:ext cx="59995" cy="10312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4D857369-B47F-466C-9C6A-0C952AB32265}"/>
                </a:ext>
              </a:extLst>
            </p:cNvPr>
            <p:cNvCxnSpPr/>
            <p:nvPr/>
          </p:nvCxnSpPr>
          <p:spPr>
            <a:xfrm flipH="1" flipV="1">
              <a:off x="5418820" y="4757000"/>
              <a:ext cx="605172" cy="7500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B7C6563C-B1A3-4A5A-9894-847ECE045B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9074" y="4149080"/>
              <a:ext cx="763070" cy="8640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A6303452-23A2-46A1-8A49-C512D8024423}"/>
                </a:ext>
              </a:extLst>
            </p:cNvPr>
            <p:cNvCxnSpPr/>
            <p:nvPr/>
          </p:nvCxnSpPr>
          <p:spPr>
            <a:xfrm flipH="1">
              <a:off x="3647728" y="3103451"/>
              <a:ext cx="715454" cy="2535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A961712C-565E-45DD-9AA8-CF92A7FB4DB5}"/>
                </a:ext>
              </a:extLst>
            </p:cNvPr>
            <p:cNvCxnSpPr/>
            <p:nvPr/>
          </p:nvCxnSpPr>
          <p:spPr>
            <a:xfrm flipH="1">
              <a:off x="3863752" y="3103451"/>
              <a:ext cx="470322" cy="9016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22629F32-1FB8-44D8-95D6-F8DA6A24D00E}"/>
                </a:ext>
              </a:extLst>
            </p:cNvPr>
            <p:cNvCxnSpPr>
              <a:cxnSpLocks/>
            </p:cNvCxnSpPr>
            <p:nvPr/>
          </p:nvCxnSpPr>
          <p:spPr>
            <a:xfrm>
              <a:off x="4334074" y="3103451"/>
              <a:ext cx="716251" cy="369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5283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8C449FBA-E925-4074-9D77-ABAB6D337A91}"/>
              </a:ext>
            </a:extLst>
          </p:cNvPr>
          <p:cNvGrpSpPr>
            <a:grpSpLocks noChangeAspect="1"/>
          </p:cNvGrpSpPr>
          <p:nvPr/>
        </p:nvGrpSpPr>
        <p:grpSpPr>
          <a:xfrm>
            <a:off x="1323420" y="3146534"/>
            <a:ext cx="4045093" cy="3705362"/>
            <a:chOff x="5922595" y="1154948"/>
            <a:chExt cx="5283730" cy="4839971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8EC8A45C-12D9-43F2-A483-F46F3AF56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37600" y="1285861"/>
              <a:ext cx="3600000" cy="4339726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098652C1-4C8B-4CFD-8CCA-20A4C5DFEECE}"/>
                </a:ext>
              </a:extLst>
            </p:cNvPr>
            <p:cNvSpPr txBox="1"/>
            <p:nvPr/>
          </p:nvSpPr>
          <p:spPr>
            <a:xfrm>
              <a:off x="6308180" y="1538919"/>
              <a:ext cx="1739908" cy="442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相邻二极铁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61F9621D-425D-4C98-AD43-675A17D653C9}"/>
                </a:ext>
              </a:extLst>
            </p:cNvPr>
            <p:cNvSpPr txBox="1"/>
            <p:nvPr/>
          </p:nvSpPr>
          <p:spPr>
            <a:xfrm>
              <a:off x="9619194" y="1162354"/>
              <a:ext cx="1248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相邻四极铁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39F63B2-71F1-46C9-B442-822083EAC8D8}"/>
                </a:ext>
              </a:extLst>
            </p:cNvPr>
            <p:cNvSpPr txBox="1"/>
            <p:nvPr/>
          </p:nvSpPr>
          <p:spPr>
            <a:xfrm>
              <a:off x="9987293" y="4567394"/>
              <a:ext cx="955070" cy="442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CH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铁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E6C92A4-ADCC-4677-AF7A-073E850F4A2F}"/>
                </a:ext>
              </a:extLst>
            </p:cNvPr>
            <p:cNvSpPr txBox="1"/>
            <p:nvPr/>
          </p:nvSpPr>
          <p:spPr>
            <a:xfrm>
              <a:off x="8737600" y="1154948"/>
              <a:ext cx="944564" cy="442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CV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铁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A17A7D55-F062-4EC7-ADF5-E723DFBACF26}"/>
                </a:ext>
              </a:extLst>
            </p:cNvPr>
            <p:cNvSpPr txBox="1"/>
            <p:nvPr/>
          </p:nvSpPr>
          <p:spPr>
            <a:xfrm>
              <a:off x="7885065" y="1524278"/>
              <a:ext cx="104856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真空盒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54D978F-40B9-468C-85FB-53B3CEE4A20B}"/>
                </a:ext>
              </a:extLst>
            </p:cNvPr>
            <p:cNvSpPr txBox="1"/>
            <p:nvPr/>
          </p:nvSpPr>
          <p:spPr>
            <a:xfrm>
              <a:off x="6240016" y="3882667"/>
              <a:ext cx="1143506" cy="442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铅屏蔽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2C4F9242-0906-4DA8-8738-99C9229100C5}"/>
                </a:ext>
              </a:extLst>
            </p:cNvPr>
            <p:cNvCxnSpPr/>
            <p:nvPr/>
          </p:nvCxnSpPr>
          <p:spPr>
            <a:xfrm flipH="1">
              <a:off x="7248128" y="1877473"/>
              <a:ext cx="79878" cy="831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D8BF9BC3-2080-4B47-9AC2-1334B4B9D21C}"/>
                </a:ext>
              </a:extLst>
            </p:cNvPr>
            <p:cNvCxnSpPr/>
            <p:nvPr/>
          </p:nvCxnSpPr>
          <p:spPr>
            <a:xfrm flipH="1">
              <a:off x="8048086" y="1827132"/>
              <a:ext cx="424178" cy="14814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BA8A0325-408C-45FE-A817-C6D19708D550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 flipH="1">
              <a:off x="10160000" y="1500908"/>
              <a:ext cx="83234" cy="5599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82809C1D-23C7-4F70-9DA9-AB48728389A2}"/>
                </a:ext>
              </a:extLst>
            </p:cNvPr>
            <p:cNvCxnSpPr>
              <a:cxnSpLocks/>
              <a:stCxn id="36" idx="2"/>
            </p:cNvCxnSpPr>
            <p:nvPr/>
          </p:nvCxnSpPr>
          <p:spPr>
            <a:xfrm flipH="1">
              <a:off x="8899460" y="1597170"/>
              <a:ext cx="310423" cy="6092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FA0A88AE-728E-4DBC-97BF-1E32A0E9B2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33439" y="3497187"/>
              <a:ext cx="860167" cy="10184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C6AE1641-45AD-4FE8-9460-CF4DBA11C71C}"/>
                </a:ext>
              </a:extLst>
            </p:cNvPr>
            <p:cNvSpPr txBox="1"/>
            <p:nvPr/>
          </p:nvSpPr>
          <p:spPr>
            <a:xfrm>
              <a:off x="5922595" y="4515600"/>
              <a:ext cx="1757583" cy="84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共架支架及调节机构</a:t>
              </a:r>
              <a:endParaRPr lang="en-US" dirty="0"/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BD62CF10-97E1-4AEF-9096-F2FA51A17F37}"/>
                </a:ext>
              </a:extLst>
            </p:cNvPr>
            <p:cNvCxnSpPr/>
            <p:nvPr/>
          </p:nvCxnSpPr>
          <p:spPr>
            <a:xfrm flipV="1">
              <a:off x="7442568" y="3455724"/>
              <a:ext cx="105804" cy="5962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76655FF2-F151-488A-AB5D-D39D2AFDED32}"/>
                </a:ext>
              </a:extLst>
            </p:cNvPr>
            <p:cNvCxnSpPr/>
            <p:nvPr/>
          </p:nvCxnSpPr>
          <p:spPr>
            <a:xfrm flipV="1">
              <a:off x="7491573" y="3429000"/>
              <a:ext cx="556513" cy="6229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193CE00E-D13C-4053-A65B-4AC059E88874}"/>
                </a:ext>
              </a:extLst>
            </p:cNvPr>
            <p:cNvCxnSpPr/>
            <p:nvPr/>
          </p:nvCxnSpPr>
          <p:spPr>
            <a:xfrm flipV="1">
              <a:off x="7495470" y="3228919"/>
              <a:ext cx="2123724" cy="8230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EB32AAA6-C0B2-4DED-A44A-D36BD5945264}"/>
                </a:ext>
              </a:extLst>
            </p:cNvPr>
            <p:cNvCxnSpPr>
              <a:cxnSpLocks/>
              <a:stCxn id="48" idx="0"/>
            </p:cNvCxnSpPr>
            <p:nvPr/>
          </p:nvCxnSpPr>
          <p:spPr>
            <a:xfrm flipV="1">
              <a:off x="6801387" y="4221223"/>
              <a:ext cx="1246699" cy="2943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9E49A3EC-51B9-4441-949A-4DDEEAF229AA}"/>
                </a:ext>
              </a:extLst>
            </p:cNvPr>
            <p:cNvSpPr txBox="1"/>
            <p:nvPr/>
          </p:nvSpPr>
          <p:spPr>
            <a:xfrm>
              <a:off x="9637157" y="5158905"/>
              <a:ext cx="1569168" cy="482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上层支架</a:t>
              </a:r>
              <a:endParaRPr lang="en-US" dirty="0"/>
            </a:p>
          </p:txBody>
        </p: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C66EBA08-CA0B-421D-B6A2-E8D29875B49B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 flipH="1" flipV="1">
              <a:off x="8908403" y="3924842"/>
              <a:ext cx="1513338" cy="12340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3954E49B-EBDF-4152-A410-AF6C07AA4294}"/>
                </a:ext>
              </a:extLst>
            </p:cNvPr>
            <p:cNvSpPr txBox="1"/>
            <p:nvPr/>
          </p:nvSpPr>
          <p:spPr>
            <a:xfrm>
              <a:off x="8737600" y="5625587"/>
              <a:ext cx="881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基座</a:t>
              </a:r>
              <a:endParaRPr lang="en-US" dirty="0"/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8D84027B-313A-4DE3-8032-3FEF81C7AAAC}"/>
                </a:ext>
              </a:extLst>
            </p:cNvPr>
            <p:cNvCxnSpPr>
              <a:stCxn id="61" idx="0"/>
            </p:cNvCxnSpPr>
            <p:nvPr/>
          </p:nvCxnSpPr>
          <p:spPr>
            <a:xfrm flipH="1" flipV="1">
              <a:off x="8965529" y="5074472"/>
              <a:ext cx="212868" cy="5511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8B27CF6-5232-4DFA-8787-84CDAEA6D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5990456" cy="484030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Collider</a:t>
            </a:r>
            <a:r>
              <a:rPr lang="zh-CN" altLang="en-US" sz="2400" dirty="0"/>
              <a:t>校正铁装配体</a:t>
            </a:r>
            <a:endParaRPr lang="en-US" altLang="zh-CN" sz="2400" dirty="0"/>
          </a:p>
          <a:p>
            <a:pPr lvl="1"/>
            <a:r>
              <a:rPr lang="zh-CN" altLang="en-US" sz="2000" dirty="0"/>
              <a:t>两台校正铁（</a:t>
            </a:r>
            <a:r>
              <a:rPr lang="en-US" altLang="zh-CN" sz="2000" dirty="0"/>
              <a:t>CH</a:t>
            </a:r>
            <a:r>
              <a:rPr lang="zh-CN" altLang="en-US" sz="2000" dirty="0"/>
              <a:t>、</a:t>
            </a:r>
            <a:r>
              <a:rPr lang="en-US" altLang="zh-CN" sz="2000" dirty="0"/>
              <a:t>CV</a:t>
            </a:r>
            <a:r>
              <a:rPr lang="zh-CN" altLang="en-US" sz="2000" dirty="0"/>
              <a:t>）共架。</a:t>
            </a:r>
            <a:endParaRPr lang="en-US" altLang="zh-CN" sz="2000" dirty="0"/>
          </a:p>
          <a:p>
            <a:pPr lvl="1"/>
            <a:r>
              <a:rPr lang="zh-CN" altLang="en-US" sz="2000" dirty="0"/>
              <a:t>铁芯间距</a:t>
            </a:r>
            <a:r>
              <a:rPr lang="en-US" altLang="zh-CN" sz="2000" dirty="0"/>
              <a:t>4.4mm</a:t>
            </a:r>
            <a:r>
              <a:rPr lang="zh-CN" altLang="en-US" sz="2000" dirty="0"/>
              <a:t>，需预准直。</a:t>
            </a:r>
            <a:r>
              <a:rPr lang="en-US" altLang="zh-CN" sz="2000" dirty="0"/>
              <a:t>Mockup</a:t>
            </a:r>
            <a:r>
              <a:rPr lang="zh-CN" altLang="en-US" sz="2000" dirty="0"/>
              <a:t>不模拟预准直。</a:t>
            </a:r>
            <a:endParaRPr lang="en-US" altLang="zh-CN" sz="2000" dirty="0"/>
          </a:p>
          <a:p>
            <a:pPr lvl="1"/>
            <a:r>
              <a:rPr lang="zh-CN" altLang="en-US" sz="2000" dirty="0"/>
              <a:t>无真空盒垫块。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511948F-1B33-4EEF-82F4-355B6F5D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/>
          <a:lstStyle/>
          <a:p>
            <a:r>
              <a:rPr lang="en-US" altLang="zh-CN" dirty="0"/>
              <a:t>Mockup</a:t>
            </a:r>
            <a:r>
              <a:rPr lang="zh-CN" altLang="en-US" dirty="0"/>
              <a:t>展示模型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9390E2-0DDE-4D18-AD89-A9CC05F8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63" name="内容占位符 1">
            <a:extLst>
              <a:ext uri="{FF2B5EF4-FFF2-40B4-BE49-F238E27FC236}">
                <a16:creationId xmlns:a16="http://schemas.microsoft.com/office/drawing/2014/main" id="{8585EB2E-0066-4EE3-8EA5-7B3F7FCFE3A6}"/>
              </a:ext>
            </a:extLst>
          </p:cNvPr>
          <p:cNvSpPr txBox="1">
            <a:spLocks/>
          </p:cNvSpPr>
          <p:nvPr/>
        </p:nvSpPr>
        <p:spPr>
          <a:xfrm>
            <a:off x="6356937" y="1279529"/>
            <a:ext cx="5499703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Collider BPM</a:t>
            </a:r>
            <a:r>
              <a:rPr lang="zh-CN" altLang="en-US" sz="2400" dirty="0"/>
              <a:t>装配体</a:t>
            </a:r>
            <a:endParaRPr lang="en-US" altLang="zh-CN" sz="2400" dirty="0"/>
          </a:p>
          <a:p>
            <a:pPr lvl="1"/>
            <a:r>
              <a:rPr lang="zh-CN" altLang="en-US" sz="2000" dirty="0"/>
              <a:t>两个</a:t>
            </a:r>
            <a:r>
              <a:rPr lang="en-US" altLang="zh-CN" sz="2000" dirty="0"/>
              <a:t>BPM</a:t>
            </a:r>
            <a:r>
              <a:rPr lang="zh-CN" altLang="en-US" sz="2000" dirty="0"/>
              <a:t>共架，不与磁铁支撑相连</a:t>
            </a:r>
            <a:r>
              <a:rPr lang="en-US" altLang="zh-CN" sz="2000" dirty="0"/>
              <a:t>/</a:t>
            </a:r>
            <a:r>
              <a:rPr lang="zh-CN" altLang="en-US" sz="2000" dirty="0"/>
              <a:t>接触。</a:t>
            </a:r>
            <a:endParaRPr lang="en-US" altLang="zh-CN" sz="2000" dirty="0"/>
          </a:p>
          <a:p>
            <a:pPr lvl="1"/>
            <a:r>
              <a:rPr lang="zh-CN" altLang="en-US" sz="2000" dirty="0"/>
              <a:t>内外环</a:t>
            </a:r>
            <a:r>
              <a:rPr lang="en-US" altLang="zh-CN" sz="2000" dirty="0"/>
              <a:t>BPM</a:t>
            </a:r>
            <a:r>
              <a:rPr lang="zh-CN" altLang="en-US" sz="2000" dirty="0"/>
              <a:t>安装时预准直。</a:t>
            </a:r>
            <a:r>
              <a:rPr lang="en-US" altLang="zh-CN" sz="2000" dirty="0"/>
              <a:t>Mockup</a:t>
            </a:r>
            <a:r>
              <a:rPr lang="zh-CN" altLang="en-US" sz="2000" dirty="0"/>
              <a:t>不模拟预准直。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B94E8B98-239A-4F10-A45E-073ECBF0E2A9}"/>
              </a:ext>
            </a:extLst>
          </p:cNvPr>
          <p:cNvGrpSpPr/>
          <p:nvPr/>
        </p:nvGrpSpPr>
        <p:grpSpPr>
          <a:xfrm>
            <a:off x="6234589" y="2946232"/>
            <a:ext cx="5688122" cy="3764288"/>
            <a:chOff x="1294401" y="2774625"/>
            <a:chExt cx="5688122" cy="3764288"/>
          </a:xfrm>
        </p:grpSpPr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E0C38CE2-4BA4-4539-BB01-516BBA43E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4401" y="2774625"/>
              <a:ext cx="4320000" cy="3764288"/>
            </a:xfrm>
            <a:prstGeom prst="rect">
              <a:avLst/>
            </a:prstGeom>
          </p:spPr>
        </p:pic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5211DF88-BCAB-4C59-8681-105465050D06}"/>
                </a:ext>
              </a:extLst>
            </p:cNvPr>
            <p:cNvSpPr txBox="1"/>
            <p:nvPr/>
          </p:nvSpPr>
          <p:spPr>
            <a:xfrm>
              <a:off x="5583628" y="3148789"/>
              <a:ext cx="13456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BPM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CD4F39D0-7BF1-423F-9CAE-865E52D83D70}"/>
                </a:ext>
              </a:extLst>
            </p:cNvPr>
            <p:cNvSpPr txBox="1"/>
            <p:nvPr/>
          </p:nvSpPr>
          <p:spPr>
            <a:xfrm>
              <a:off x="5579476" y="3673230"/>
              <a:ext cx="12736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上层支架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BBF8334F-1EE3-45B7-8BB7-1B263340AA55}"/>
                </a:ext>
              </a:extLst>
            </p:cNvPr>
            <p:cNvSpPr txBox="1"/>
            <p:nvPr/>
          </p:nvSpPr>
          <p:spPr>
            <a:xfrm>
              <a:off x="5577973" y="4251267"/>
              <a:ext cx="1404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下层支架机调节机构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E447507A-9447-4F6E-9812-631DAC8FDF93}"/>
                </a:ext>
              </a:extLst>
            </p:cNvPr>
            <p:cNvSpPr txBox="1"/>
            <p:nvPr/>
          </p:nvSpPr>
          <p:spPr>
            <a:xfrm>
              <a:off x="5614401" y="5150273"/>
              <a:ext cx="684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基座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BED85D56-D24D-4FFA-A975-317E7CF60636}"/>
                </a:ext>
              </a:extLst>
            </p:cNvPr>
            <p:cNvCxnSpPr>
              <a:endCxn id="67" idx="1"/>
            </p:cNvCxnSpPr>
            <p:nvPr/>
          </p:nvCxnSpPr>
          <p:spPr>
            <a:xfrm>
              <a:off x="4367808" y="3148789"/>
              <a:ext cx="1215820" cy="1692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1ABE55DE-A557-4258-AF0C-2823EC202B0D}"/>
                </a:ext>
              </a:extLst>
            </p:cNvPr>
            <p:cNvCxnSpPr>
              <a:endCxn id="68" idx="1"/>
            </p:cNvCxnSpPr>
            <p:nvPr/>
          </p:nvCxnSpPr>
          <p:spPr>
            <a:xfrm>
              <a:off x="4511824" y="3726826"/>
              <a:ext cx="1067652" cy="1156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B85B360B-44EF-4B4E-8847-1B282FBD917C}"/>
                </a:ext>
              </a:extLst>
            </p:cNvPr>
            <p:cNvCxnSpPr/>
            <p:nvPr/>
          </p:nvCxnSpPr>
          <p:spPr>
            <a:xfrm>
              <a:off x="4511824" y="4197671"/>
              <a:ext cx="1102577" cy="4666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52D7C095-58FC-40A1-B65F-58734CE003EB}"/>
                </a:ext>
              </a:extLst>
            </p:cNvPr>
            <p:cNvCxnSpPr>
              <a:endCxn id="70" idx="1"/>
            </p:cNvCxnSpPr>
            <p:nvPr/>
          </p:nvCxnSpPr>
          <p:spPr>
            <a:xfrm>
              <a:off x="4511824" y="5319550"/>
              <a:ext cx="110257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029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8B27CF6-5232-4DFA-8787-84CDAEA6D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Collider</a:t>
            </a:r>
            <a:r>
              <a:rPr lang="zh-CN" altLang="en-US" sz="2400" dirty="0"/>
              <a:t>真空设备</a:t>
            </a:r>
            <a:endParaRPr lang="en-US" altLang="zh-CN" sz="2400" dirty="0"/>
          </a:p>
          <a:p>
            <a:pPr lvl="1"/>
            <a:r>
              <a:rPr lang="zh-CN" altLang="en-US" sz="2000" dirty="0"/>
              <a:t>两种真空连接及支撑，分别支撑于地面及六极铁支架。内外环分别调节。</a:t>
            </a:r>
            <a:endParaRPr lang="en-US" altLang="zh-CN" sz="2000" dirty="0"/>
          </a:p>
          <a:p>
            <a:pPr lvl="1"/>
            <a:r>
              <a:rPr lang="zh-CN" altLang="en-US" sz="2000" dirty="0"/>
              <a:t>所有真空盒形式相同，长短不同。法兰直接与真空盒套在一起，有台阶限位，</a:t>
            </a:r>
            <a:r>
              <a:rPr lang="zh-CN" altLang="en-US" sz="2000" dirty="0">
                <a:solidFill>
                  <a:srgbClr val="FF0000"/>
                </a:solidFill>
              </a:rPr>
              <a:t>均不固定</a:t>
            </a:r>
            <a:r>
              <a:rPr lang="zh-CN" altLang="en-US" sz="2000" dirty="0"/>
              <a:t>，以便于模拟真空连接。</a:t>
            </a:r>
            <a:endParaRPr lang="en-US" altLang="zh-CN" sz="2000" dirty="0"/>
          </a:p>
          <a:p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511948F-1B33-4EEF-82F4-355B6F5D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/>
          <a:lstStyle/>
          <a:p>
            <a:r>
              <a:rPr lang="en-US" altLang="zh-CN" dirty="0"/>
              <a:t>Mockup</a:t>
            </a:r>
            <a:r>
              <a:rPr lang="zh-CN" altLang="en-US" dirty="0"/>
              <a:t>展示模型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9390E2-0DDE-4D18-AD89-A9CC05F8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C0FA0C99-FAE8-4713-8AD5-ED1E39405D1B}"/>
              </a:ext>
            </a:extLst>
          </p:cNvPr>
          <p:cNvGrpSpPr/>
          <p:nvPr/>
        </p:nvGrpSpPr>
        <p:grpSpPr>
          <a:xfrm>
            <a:off x="608154" y="3353013"/>
            <a:ext cx="7948597" cy="3185900"/>
            <a:chOff x="2385780" y="3353013"/>
            <a:chExt cx="7948597" cy="31859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2E06DE5-65FC-4175-BEBF-F81AC9304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4377" y="3418402"/>
              <a:ext cx="2520000" cy="3120511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78DE2DF-64C6-4639-BE8F-9556DA4637E2}"/>
                </a:ext>
              </a:extLst>
            </p:cNvPr>
            <p:cNvSpPr txBox="1"/>
            <p:nvPr/>
          </p:nvSpPr>
          <p:spPr>
            <a:xfrm>
              <a:off x="6240016" y="388727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真空连接段</a:t>
              </a:r>
              <a:endParaRPr 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D0EBCDE-3C49-419C-9D76-A31546642771}"/>
                </a:ext>
              </a:extLst>
            </p:cNvPr>
            <p:cNvSpPr txBox="1"/>
            <p:nvPr/>
          </p:nvSpPr>
          <p:spPr>
            <a:xfrm>
              <a:off x="6240016" y="453915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SP-50</a:t>
              </a:r>
              <a:r>
                <a:rPr lang="zh-CN" altLang="en-US" dirty="0"/>
                <a:t>泵</a:t>
              </a:r>
              <a:endParaRPr 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B96F622-473D-452A-8989-D5682FC2A2B8}"/>
                </a:ext>
              </a:extLst>
            </p:cNvPr>
            <p:cNvSpPr txBox="1"/>
            <p:nvPr/>
          </p:nvSpPr>
          <p:spPr>
            <a:xfrm>
              <a:off x="6240016" y="523349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泵调节机构</a:t>
              </a:r>
              <a:endParaRPr lang="en-US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DD95B73-FBB7-43DE-ABCC-255630975879}"/>
                </a:ext>
              </a:extLst>
            </p:cNvPr>
            <p:cNvSpPr txBox="1"/>
            <p:nvPr/>
          </p:nvSpPr>
          <p:spPr>
            <a:xfrm>
              <a:off x="6240016" y="5884452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泵下层支架</a:t>
              </a:r>
              <a:endParaRPr lang="en-US" dirty="0"/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D73C8F2B-8E93-4116-9CA0-91A07BE1BE90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7608168" y="4071942"/>
              <a:ext cx="998017" cy="4187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27551A23-702F-40A6-AE0C-BAD969EF1E06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7248128" y="4723818"/>
              <a:ext cx="1556150" cy="2986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5AB276B7-79E6-4E8E-9712-B1A9C988133B}"/>
                </a:ext>
              </a:extLst>
            </p:cNvPr>
            <p:cNvCxnSpPr>
              <a:stCxn id="11" idx="3"/>
            </p:cNvCxnSpPr>
            <p:nvPr/>
          </p:nvCxnSpPr>
          <p:spPr>
            <a:xfrm>
              <a:off x="7680176" y="5418165"/>
              <a:ext cx="1124102" cy="2700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97C0B1B7-3602-476C-A37F-B44B2AD61F03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7680176" y="6069118"/>
              <a:ext cx="1015824" cy="366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5F55C86A-A1CA-4C13-B667-FF41CD7B8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5780" y="3353013"/>
              <a:ext cx="3240000" cy="2716506"/>
            </a:xfrm>
            <a:prstGeom prst="rect">
              <a:avLst/>
            </a:prstGeom>
          </p:spPr>
        </p:pic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28C00503-FD4D-4699-974B-5F793291623B}"/>
                </a:ext>
              </a:extLst>
            </p:cNvPr>
            <p:cNvCxnSpPr>
              <a:endCxn id="7" idx="1"/>
            </p:cNvCxnSpPr>
            <p:nvPr/>
          </p:nvCxnSpPr>
          <p:spPr>
            <a:xfrm flipV="1">
              <a:off x="4601639" y="4071942"/>
              <a:ext cx="1638377" cy="9505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C5E4A3C1-E902-46CD-9406-9216D4785C67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4377624" y="4256608"/>
              <a:ext cx="1862392" cy="467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6A9F38DA-7B81-4EAA-9400-941B2E4087F4}"/>
                </a:ext>
              </a:extLst>
            </p:cNvPr>
            <p:cNvCxnSpPr>
              <a:endCxn id="11" idx="1"/>
            </p:cNvCxnSpPr>
            <p:nvPr/>
          </p:nvCxnSpPr>
          <p:spPr>
            <a:xfrm flipV="1">
              <a:off x="4601639" y="5418165"/>
              <a:ext cx="1638377" cy="3232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08720B6D-9CDC-4F16-9B61-3A1929A61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5185" y="4256608"/>
            <a:ext cx="2520000" cy="18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07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4776694-40BA-4EA2-B013-A1750987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弧区</a:t>
            </a:r>
            <a:r>
              <a:rPr lang="en-US" altLang="zh-CN" sz="2400" dirty="0"/>
              <a:t>Booster</a:t>
            </a:r>
          </a:p>
          <a:p>
            <a:pPr lvl="1"/>
            <a:r>
              <a:rPr lang="zh-CN" altLang="en-US" sz="2000" dirty="0"/>
              <a:t>磁铁：</a:t>
            </a:r>
            <a:r>
              <a:rPr lang="en-US" altLang="zh-CN" sz="2000" dirty="0"/>
              <a:t>ABS+</a:t>
            </a:r>
            <a:r>
              <a:rPr lang="zh-CN" altLang="en-US" sz="2000" dirty="0"/>
              <a:t>钢，外形尺寸公差</a:t>
            </a:r>
            <a:r>
              <a:rPr lang="en-US" altLang="zh-CN" sz="2000" dirty="0"/>
              <a:t>±2mm</a:t>
            </a:r>
            <a:r>
              <a:rPr lang="zh-CN" altLang="en-US" sz="2000" dirty="0"/>
              <a:t>。可按照实际磁铁设计进行</a:t>
            </a:r>
            <a:r>
              <a:rPr lang="zh-CN" altLang="en-US" sz="2000" dirty="0">
                <a:solidFill>
                  <a:srgbClr val="FF0000"/>
                </a:solidFill>
              </a:rPr>
              <a:t>开合</a:t>
            </a:r>
            <a:r>
              <a:rPr lang="zh-CN" altLang="en-US" sz="2000" dirty="0"/>
              <a:t>，固定</a:t>
            </a:r>
            <a:r>
              <a:rPr lang="zh-CN" altLang="en-US" sz="2000" dirty="0">
                <a:solidFill>
                  <a:srgbClr val="FF0000"/>
                </a:solidFill>
              </a:rPr>
              <a:t>靶标座</a:t>
            </a:r>
            <a:r>
              <a:rPr lang="zh-CN" altLang="en-US" sz="2000" dirty="0"/>
              <a:t>，可进行</a:t>
            </a:r>
            <a:r>
              <a:rPr lang="zh-CN" altLang="en-US" sz="2000" dirty="0">
                <a:solidFill>
                  <a:srgbClr val="FF0000"/>
                </a:solidFill>
              </a:rPr>
              <a:t>工艺安装</a:t>
            </a:r>
            <a:r>
              <a:rPr lang="zh-CN" altLang="en-US" sz="2000" dirty="0"/>
              <a:t>实验</a:t>
            </a:r>
            <a:endParaRPr lang="en-US" altLang="zh-CN" sz="2000" dirty="0"/>
          </a:p>
          <a:p>
            <a:pPr lvl="1"/>
            <a:r>
              <a:rPr lang="en-US" altLang="zh-CN" sz="2000" dirty="0"/>
              <a:t>Booster</a:t>
            </a:r>
            <a:r>
              <a:rPr lang="zh-CN" altLang="en-US" sz="2000" dirty="0"/>
              <a:t>磁铁</a:t>
            </a:r>
            <a:r>
              <a:rPr lang="zh-CN" altLang="en-US" sz="2000" dirty="0">
                <a:solidFill>
                  <a:srgbClr val="FF0000"/>
                </a:solidFill>
              </a:rPr>
              <a:t>无需铅屏蔽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/>
            <a:r>
              <a:rPr lang="zh-CN" altLang="en-US" sz="2000" dirty="0"/>
              <a:t>真空、束测设备：</a:t>
            </a:r>
            <a:r>
              <a:rPr lang="en-US" altLang="zh-CN" sz="2000" dirty="0"/>
              <a:t>ABS+</a:t>
            </a:r>
            <a:r>
              <a:rPr lang="zh-CN" altLang="en-US" sz="2000" dirty="0"/>
              <a:t>钢，长度尺寸公差</a:t>
            </a:r>
            <a:r>
              <a:rPr lang="en-US" altLang="zh-CN" sz="2000" dirty="0"/>
              <a:t>±4mm</a:t>
            </a:r>
            <a:r>
              <a:rPr lang="zh-CN" altLang="en-US" sz="2000" dirty="0"/>
              <a:t>，径向尺寸公差</a:t>
            </a:r>
            <a:r>
              <a:rPr lang="en-US" altLang="zh-CN" sz="2000" dirty="0"/>
              <a:t>±1mm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r>
              <a:rPr lang="zh-CN" altLang="en-US" sz="2000" dirty="0"/>
              <a:t>按照</a:t>
            </a:r>
            <a:r>
              <a:rPr lang="en-US" altLang="zh-CN" sz="2000" dirty="0"/>
              <a:t>TDR</a:t>
            </a:r>
            <a:r>
              <a:rPr lang="zh-CN" altLang="en-US" sz="2000" dirty="0"/>
              <a:t>设计，</a:t>
            </a:r>
            <a:r>
              <a:rPr lang="en-US" altLang="zh-CN" sz="2000" dirty="0"/>
              <a:t>Booster</a:t>
            </a:r>
            <a:r>
              <a:rPr lang="zh-CN" altLang="en-US" sz="2000" dirty="0"/>
              <a:t>位于</a:t>
            </a:r>
            <a:r>
              <a:rPr lang="en-US" altLang="zh-CN" sz="2000" dirty="0"/>
              <a:t>Collider</a:t>
            </a:r>
            <a:r>
              <a:rPr lang="zh-CN" altLang="en-US" sz="2000" dirty="0"/>
              <a:t>上方，并固定于隧道顶。目前也在同步考虑其他方式，但仍以</a:t>
            </a:r>
            <a:r>
              <a:rPr lang="zh-CN" altLang="en-US" sz="2000" dirty="0">
                <a:solidFill>
                  <a:srgbClr val="FF0000"/>
                </a:solidFill>
              </a:rPr>
              <a:t>固定于隧道顶为基本方案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r>
              <a:rPr lang="zh-CN" altLang="en-US" sz="2000" dirty="0"/>
              <a:t>上层支撑：碳钢架，工程中用锚杆将顶板固定于隧道，钢架安装与顶板。</a:t>
            </a:r>
            <a:r>
              <a:rPr lang="en-US" altLang="zh-CN" sz="2000" dirty="0"/>
              <a:t>Mockup</a:t>
            </a:r>
            <a:r>
              <a:rPr lang="zh-CN" altLang="en-US" sz="2000" dirty="0"/>
              <a:t>中隧道用钢架模拟，隧道截面与设计相同。</a:t>
            </a:r>
            <a:endParaRPr lang="en-US" altLang="zh-CN" sz="2000" dirty="0"/>
          </a:p>
          <a:p>
            <a:pPr lvl="1"/>
            <a:r>
              <a:rPr lang="zh-CN" altLang="en-US" sz="2000" dirty="0"/>
              <a:t>磁铁调节机构：螺杆调节，与</a:t>
            </a:r>
            <a:r>
              <a:rPr lang="en-US" altLang="zh-CN" sz="2000" dirty="0"/>
              <a:t>Collider</a:t>
            </a:r>
            <a:r>
              <a:rPr lang="zh-CN" altLang="en-US" sz="2000" dirty="0"/>
              <a:t>螺杆调节机构类似，留有替换自动调节机构接口。</a:t>
            </a:r>
            <a:endParaRPr lang="en-US" altLang="zh-CN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7AE84F8-D0B7-4437-932F-DBE80BA4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Mockup</a:t>
            </a:r>
            <a:r>
              <a:rPr lang="zh-CN" altLang="en-US" dirty="0"/>
              <a:t>展示模型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3BA330-35CE-4DD2-99F6-D180D426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222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1BAA97C-C505-4473-809D-91BB63EE0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700808"/>
            <a:ext cx="10658475" cy="1895475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647D2AD-A5B4-4BC2-B8BF-FEC690F0B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弧区</a:t>
            </a:r>
            <a:r>
              <a:rPr lang="en-US" altLang="zh-CN" sz="2400" dirty="0"/>
              <a:t>Booster</a:t>
            </a:r>
            <a:endParaRPr 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6F4674E-B58D-49C9-A3C4-EB26A608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Mockup</a:t>
            </a:r>
            <a:r>
              <a:rPr lang="zh-CN" altLang="en-US" dirty="0"/>
              <a:t>展示模型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30C1FC-657D-4E9C-91BA-0860FEE1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5E3E678-267A-4A5C-A9A6-FD1C55BAE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539" y="3773358"/>
            <a:ext cx="5400000" cy="258299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0B3FDE0-4AB6-4871-8677-5A26082466F2}"/>
              </a:ext>
            </a:extLst>
          </p:cNvPr>
          <p:cNvSpPr txBox="1"/>
          <p:nvPr/>
        </p:nvSpPr>
        <p:spPr>
          <a:xfrm>
            <a:off x="2561823" y="3278879"/>
            <a:ext cx="1679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二极铁装配体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57D6812-0D3C-4585-A46A-9E9D7CBACD2B}"/>
              </a:ext>
            </a:extLst>
          </p:cNvPr>
          <p:cNvSpPr txBox="1"/>
          <p:nvPr/>
        </p:nvSpPr>
        <p:spPr>
          <a:xfrm>
            <a:off x="3901846" y="3259723"/>
            <a:ext cx="1679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二极铁装配体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F7A98C8-F952-45A3-B783-C3939F85826E}"/>
              </a:ext>
            </a:extLst>
          </p:cNvPr>
          <p:cNvSpPr txBox="1"/>
          <p:nvPr/>
        </p:nvSpPr>
        <p:spPr>
          <a:xfrm>
            <a:off x="5545107" y="3264315"/>
            <a:ext cx="1679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二极铁装配体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BC2517C-3A74-4CF1-B651-D9ABFF209410}"/>
              </a:ext>
            </a:extLst>
          </p:cNvPr>
          <p:cNvSpPr txBox="1"/>
          <p:nvPr/>
        </p:nvSpPr>
        <p:spPr>
          <a:xfrm>
            <a:off x="7224511" y="3328051"/>
            <a:ext cx="1679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二极铁装配体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980F478-7A74-4C70-857A-12128F5FEB5B}"/>
              </a:ext>
            </a:extLst>
          </p:cNvPr>
          <p:cNvSpPr txBox="1"/>
          <p:nvPr/>
        </p:nvSpPr>
        <p:spPr>
          <a:xfrm>
            <a:off x="8638075" y="3336066"/>
            <a:ext cx="1679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二极铁装配体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6AFCA25-065D-435E-A39C-B37F3A8867A1}"/>
              </a:ext>
            </a:extLst>
          </p:cNvPr>
          <p:cNvSpPr txBox="1"/>
          <p:nvPr/>
        </p:nvSpPr>
        <p:spPr>
          <a:xfrm>
            <a:off x="3020550" y="6303239"/>
            <a:ext cx="1534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四极铁装配体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6493A28-60E7-4F62-A883-40D491846058}"/>
              </a:ext>
            </a:extLst>
          </p:cNvPr>
          <p:cNvSpPr txBox="1"/>
          <p:nvPr/>
        </p:nvSpPr>
        <p:spPr>
          <a:xfrm>
            <a:off x="4894717" y="6187074"/>
            <a:ext cx="1534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校正铁装配体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DE509AE-3806-4761-A7CE-EBC5F9553698}"/>
              </a:ext>
            </a:extLst>
          </p:cNvPr>
          <p:cNvSpPr txBox="1"/>
          <p:nvPr/>
        </p:nvSpPr>
        <p:spPr>
          <a:xfrm>
            <a:off x="1655336" y="6303306"/>
            <a:ext cx="1534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BPM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装配体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5B04E0C-57F8-4EE2-9729-F0220DFB4A34}"/>
              </a:ext>
            </a:extLst>
          </p:cNvPr>
          <p:cNvSpPr txBox="1"/>
          <p:nvPr/>
        </p:nvSpPr>
        <p:spPr>
          <a:xfrm>
            <a:off x="10092491" y="3322371"/>
            <a:ext cx="1679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六极铁装配体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5BD45EB-3F35-4F07-B089-24EE117812A4}"/>
              </a:ext>
            </a:extLst>
          </p:cNvPr>
          <p:cNvSpPr txBox="1"/>
          <p:nvPr/>
        </p:nvSpPr>
        <p:spPr>
          <a:xfrm>
            <a:off x="3401525" y="2067947"/>
            <a:ext cx="1861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真空连接装配体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6ABC016-4198-4256-AC56-A811F04CA46E}"/>
              </a:ext>
            </a:extLst>
          </p:cNvPr>
          <p:cNvSpPr txBox="1"/>
          <p:nvPr/>
        </p:nvSpPr>
        <p:spPr>
          <a:xfrm>
            <a:off x="6327513" y="2072334"/>
            <a:ext cx="1861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真空连接装配体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7269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C9D53AF7-3115-4202-A43D-7B7B3E939606}"/>
              </a:ext>
            </a:extLst>
          </p:cNvPr>
          <p:cNvGrpSpPr/>
          <p:nvPr/>
        </p:nvGrpSpPr>
        <p:grpSpPr>
          <a:xfrm>
            <a:off x="177952" y="2840960"/>
            <a:ext cx="7200000" cy="3770260"/>
            <a:chOff x="177952" y="2840960"/>
            <a:chExt cx="7200000" cy="377026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87B86EB-9768-4F39-A936-45AE8B6D5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952" y="2840960"/>
              <a:ext cx="7200000" cy="377026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BEA471B-6CF5-43F2-BA64-50D239ECD5AA}"/>
                </a:ext>
              </a:extLst>
            </p:cNvPr>
            <p:cNvSpPr txBox="1"/>
            <p:nvPr/>
          </p:nvSpPr>
          <p:spPr>
            <a:xfrm>
              <a:off x="2077344" y="5917922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铁芯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E9B550B-8730-4BA3-B0A9-37BE506D6BDD}"/>
                </a:ext>
              </a:extLst>
            </p:cNvPr>
            <p:cNvSpPr txBox="1"/>
            <p:nvPr/>
          </p:nvSpPr>
          <p:spPr>
            <a:xfrm>
              <a:off x="796716" y="5919733"/>
              <a:ext cx="6618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线圈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C0BA18A9-3514-47D8-B845-CA2975555618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H="1" flipV="1">
              <a:off x="983432" y="5445225"/>
              <a:ext cx="144216" cy="4745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E89CA67-8989-4115-90A7-7A7AEEB84B3D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H="1" flipV="1">
              <a:off x="2279576" y="5572140"/>
              <a:ext cx="193812" cy="3457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136F0B5-431C-4C74-9827-DAA6F964DC6C}"/>
                </a:ext>
              </a:extLst>
            </p:cNvPr>
            <p:cNvSpPr txBox="1"/>
            <p:nvPr/>
          </p:nvSpPr>
          <p:spPr>
            <a:xfrm>
              <a:off x="263352" y="4509120"/>
              <a:ext cx="669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调节机构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AD7ACCA-F512-43CE-949E-CC6ABCF51E55}"/>
                </a:ext>
              </a:extLst>
            </p:cNvPr>
            <p:cNvSpPr txBox="1"/>
            <p:nvPr/>
          </p:nvSpPr>
          <p:spPr>
            <a:xfrm>
              <a:off x="198491" y="3580788"/>
              <a:ext cx="733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上层钢架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3C864CC-99D5-456E-AB61-05C7EC425791}"/>
                </a:ext>
              </a:extLst>
            </p:cNvPr>
            <p:cNvCxnSpPr/>
            <p:nvPr/>
          </p:nvCxnSpPr>
          <p:spPr>
            <a:xfrm>
              <a:off x="796716" y="3903953"/>
              <a:ext cx="330932" cy="1731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8F51E28-5187-45E0-AB66-6709432F1A7C}"/>
                </a:ext>
              </a:extLst>
            </p:cNvPr>
            <p:cNvCxnSpPr/>
            <p:nvPr/>
          </p:nvCxnSpPr>
          <p:spPr>
            <a:xfrm>
              <a:off x="796716" y="4726090"/>
              <a:ext cx="4818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4776694-40BA-4EA2-B013-A1750987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Booster</a:t>
            </a:r>
            <a:r>
              <a:rPr lang="zh-CN" altLang="en-US" sz="2400" dirty="0"/>
              <a:t>二极铁装配体</a:t>
            </a:r>
            <a:endParaRPr lang="en-US" altLang="zh-CN" sz="2400" dirty="0"/>
          </a:p>
          <a:p>
            <a:pPr lvl="1"/>
            <a:r>
              <a:rPr lang="zh-CN" altLang="en-US" sz="2000" dirty="0"/>
              <a:t>五台二极铁，完全相同。铁芯尺寸</a:t>
            </a:r>
            <a:r>
              <a:rPr lang="en-US" altLang="zh-CN" sz="2000" dirty="0"/>
              <a:t>4608-392-272mm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r>
              <a:rPr lang="zh-CN" altLang="en-US" sz="2000" dirty="0"/>
              <a:t>上下铁芯均有三个并排工字钢加固。</a:t>
            </a:r>
            <a:r>
              <a:rPr lang="en-US" altLang="zh-CN" sz="2000" dirty="0"/>
              <a:t>Mockup</a:t>
            </a:r>
            <a:r>
              <a:rPr lang="zh-CN" altLang="en-US" sz="2000" dirty="0"/>
              <a:t>保留上铁芯工字钢，且材料为碳钢。</a:t>
            </a:r>
            <a:endParaRPr lang="en-US" altLang="zh-CN" sz="2000" dirty="0"/>
          </a:p>
          <a:p>
            <a:pPr lvl="1"/>
            <a:r>
              <a:rPr lang="zh-CN" altLang="en-US" sz="2000" dirty="0"/>
              <a:t>内置真空盒垫块，使真空盒定位精度≤</a:t>
            </a:r>
            <a:r>
              <a:rPr lang="en-US" altLang="zh-CN" sz="2000" dirty="0"/>
              <a:t>1mm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endParaRPr lang="en-US" altLang="zh-CN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7AE84F8-D0B7-4437-932F-DBE80BA4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Mockup</a:t>
            </a:r>
            <a:r>
              <a:rPr lang="zh-CN" altLang="en-US" dirty="0"/>
              <a:t>展示模型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3BA330-35CE-4DD2-99F6-D180D426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FF5B822-59A9-412D-A795-1C123B536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3357512"/>
            <a:ext cx="3600000" cy="273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0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4776694-40BA-4EA2-B013-A1750987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Booster</a:t>
            </a:r>
            <a:r>
              <a:rPr lang="zh-CN" altLang="en-US" sz="2400" dirty="0"/>
              <a:t>四极铁装配体</a:t>
            </a:r>
            <a:endParaRPr lang="en-US" altLang="zh-CN" sz="2400" dirty="0"/>
          </a:p>
          <a:p>
            <a:pPr lvl="1"/>
            <a:r>
              <a:rPr lang="zh-CN" altLang="en-US" sz="2000" dirty="0"/>
              <a:t>一台四极铁，铁芯尺寸</a:t>
            </a:r>
            <a:r>
              <a:rPr lang="en-US" altLang="zh-CN" sz="2000" dirty="0"/>
              <a:t>1984-482-482mm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r>
              <a:rPr lang="zh-CN" altLang="en-US" sz="2000" dirty="0"/>
              <a:t>无需真空盒垫块。</a:t>
            </a:r>
            <a:endParaRPr lang="en-US" altLang="zh-CN" sz="2000" dirty="0"/>
          </a:p>
          <a:p>
            <a:pPr lvl="1"/>
            <a:endParaRPr lang="en-US" altLang="zh-CN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7AE84F8-D0B7-4437-932F-DBE80BA4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Mockup</a:t>
            </a:r>
            <a:r>
              <a:rPr lang="zh-CN" altLang="en-US" dirty="0"/>
              <a:t>展示模型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3BA330-35CE-4DD2-99F6-D180D426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EDE1303-7988-44D2-A1A2-07ADD9A4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17" y="2907479"/>
            <a:ext cx="4320000" cy="32053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88E670-D0A8-4323-8D6D-4D73D6833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374" y="3185348"/>
            <a:ext cx="3240000" cy="3147252"/>
          </a:xfrm>
          <a:prstGeom prst="rect">
            <a:avLst/>
          </a:prstGeom>
        </p:spPr>
      </p:pic>
      <p:sp>
        <p:nvSpPr>
          <p:cNvPr id="9" name="内容占位符 1">
            <a:extLst>
              <a:ext uri="{FF2B5EF4-FFF2-40B4-BE49-F238E27FC236}">
                <a16:creationId xmlns:a16="http://schemas.microsoft.com/office/drawing/2014/main" id="{D520C979-E28C-4C2A-B61E-3F39E3D483A5}"/>
              </a:ext>
            </a:extLst>
          </p:cNvPr>
          <p:cNvSpPr txBox="1">
            <a:spLocks/>
          </p:cNvSpPr>
          <p:nvPr/>
        </p:nvSpPr>
        <p:spPr>
          <a:xfrm>
            <a:off x="6744072" y="1389079"/>
            <a:ext cx="5198368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Booster</a:t>
            </a:r>
            <a:r>
              <a:rPr lang="zh-CN" altLang="en-US" sz="2400" dirty="0"/>
              <a:t>六极铁装配体</a:t>
            </a:r>
            <a:endParaRPr lang="en-US" altLang="zh-CN" sz="2400" dirty="0"/>
          </a:p>
          <a:p>
            <a:pPr lvl="1"/>
            <a:r>
              <a:rPr lang="zh-CN" altLang="en-US" sz="2000" dirty="0"/>
              <a:t>一台六极铁（全环仅</a:t>
            </a:r>
            <a:r>
              <a:rPr lang="en-US" altLang="zh-CN" sz="2000" dirty="0"/>
              <a:t>100</a:t>
            </a:r>
            <a:r>
              <a:rPr lang="zh-CN" altLang="en-US" sz="2000" dirty="0"/>
              <a:t>台），铁芯尺寸</a:t>
            </a:r>
            <a:r>
              <a:rPr lang="en-US" altLang="zh-CN" sz="2000" dirty="0"/>
              <a:t>1984-482-482mm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r>
              <a:rPr lang="zh-CN" altLang="en-US" sz="2000" dirty="0"/>
              <a:t>无需真空盒垫块。因极头间隙较小，水冷管高度由</a:t>
            </a:r>
            <a:r>
              <a:rPr lang="en-US" altLang="zh-CN" sz="2000" dirty="0"/>
              <a:t>18mm</a:t>
            </a:r>
            <a:r>
              <a:rPr lang="zh-CN" altLang="en-US" sz="2000" dirty="0"/>
              <a:t>改为</a:t>
            </a:r>
            <a:r>
              <a:rPr lang="en-US" altLang="zh-CN" sz="2000" dirty="0"/>
              <a:t>14mm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908701E-9ADA-4853-B354-37AD04805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687" y="3336654"/>
            <a:ext cx="2160000" cy="3368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C6E602F-FE02-45D8-8B23-094B20800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440" y="4203453"/>
            <a:ext cx="2160000" cy="184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7AE84F8-D0B7-4437-932F-DBE80BA4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Mockup</a:t>
            </a:r>
            <a:r>
              <a:rPr lang="zh-CN" altLang="en-US" dirty="0"/>
              <a:t>展示模型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3BA330-35CE-4DD2-99F6-D180D426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5B311C8E-B503-442E-8586-07A3CB5B13C9}"/>
              </a:ext>
            </a:extLst>
          </p:cNvPr>
          <p:cNvSpPr txBox="1">
            <a:spLocks/>
          </p:cNvSpPr>
          <p:nvPr/>
        </p:nvSpPr>
        <p:spPr>
          <a:xfrm>
            <a:off x="644624" y="1164898"/>
            <a:ext cx="422724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Booster</a:t>
            </a:r>
            <a:r>
              <a:rPr lang="zh-CN" altLang="en-US" sz="2400" dirty="0"/>
              <a:t>校正铁装配体</a:t>
            </a:r>
            <a:endParaRPr lang="en-US" altLang="zh-CN" sz="2400" dirty="0"/>
          </a:p>
          <a:p>
            <a:pPr lvl="1"/>
            <a:r>
              <a:rPr lang="zh-CN" altLang="en-US" sz="2000" dirty="0"/>
              <a:t>一台校正铁，铁芯尺寸</a:t>
            </a:r>
            <a:r>
              <a:rPr lang="en-US" altLang="zh-CN" sz="2000" dirty="0"/>
              <a:t>550-318-242mm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r>
              <a:rPr lang="zh-CN" altLang="en-US" sz="2000" dirty="0"/>
              <a:t>铁芯可上下开合，无需真空盒垫块。</a:t>
            </a:r>
            <a:endParaRPr lang="en-US" altLang="zh-CN" sz="2000" dirty="0"/>
          </a:p>
          <a:p>
            <a:pPr lvl="1"/>
            <a:endParaRPr lang="en-US" altLang="zh-CN" sz="20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D17A2D8-A66A-43E7-968A-30DDAE3F4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725" y="3759850"/>
            <a:ext cx="2520000" cy="20543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2DA3A58-4C70-401C-8904-85E57F83C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76" y="3068960"/>
            <a:ext cx="2520000" cy="3505803"/>
          </a:xfrm>
          <a:prstGeom prst="rect">
            <a:avLst/>
          </a:prstGeom>
        </p:spPr>
      </p:pic>
      <p:sp>
        <p:nvSpPr>
          <p:cNvPr id="12" name="内容占位符 1">
            <a:extLst>
              <a:ext uri="{FF2B5EF4-FFF2-40B4-BE49-F238E27FC236}">
                <a16:creationId xmlns:a16="http://schemas.microsoft.com/office/drawing/2014/main" id="{B55BADD8-38B2-4526-B55B-949C1221C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64" y="1177878"/>
            <a:ext cx="4118368" cy="484030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Booster</a:t>
            </a:r>
            <a:r>
              <a:rPr lang="zh-CN" altLang="en-US" sz="2400" dirty="0"/>
              <a:t>真空设备</a:t>
            </a:r>
            <a:endParaRPr lang="en-US" altLang="zh-CN" sz="2400" dirty="0"/>
          </a:p>
          <a:p>
            <a:pPr lvl="1"/>
            <a:r>
              <a:rPr lang="zh-CN" altLang="en-US" sz="2000" dirty="0"/>
              <a:t>因每段真空盒两端为真空连接</a:t>
            </a:r>
            <a:r>
              <a:rPr lang="en-US" altLang="zh-CN" sz="2000" dirty="0"/>
              <a:t>/BPM</a:t>
            </a:r>
            <a:r>
              <a:rPr lang="zh-CN" altLang="en-US" sz="2000" dirty="0"/>
              <a:t>，真空盒不设计单独支架。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ACAFE7E-8257-461C-A573-3CC6A3176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324" y="2967233"/>
            <a:ext cx="2160000" cy="333037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C32F40B-732A-4606-82D6-A4C1460D5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4927" y="2936351"/>
            <a:ext cx="2160000" cy="2967097"/>
          </a:xfrm>
          <a:prstGeom prst="rect">
            <a:avLst/>
          </a:prstGeom>
        </p:spPr>
      </p:pic>
      <p:sp>
        <p:nvSpPr>
          <p:cNvPr id="15" name="内容占位符 1">
            <a:extLst>
              <a:ext uri="{FF2B5EF4-FFF2-40B4-BE49-F238E27FC236}">
                <a16:creationId xmlns:a16="http://schemas.microsoft.com/office/drawing/2014/main" id="{67675D15-3A1A-48FC-BC28-477F4B0A56A3}"/>
              </a:ext>
            </a:extLst>
          </p:cNvPr>
          <p:cNvSpPr txBox="1">
            <a:spLocks/>
          </p:cNvSpPr>
          <p:nvPr/>
        </p:nvSpPr>
        <p:spPr>
          <a:xfrm>
            <a:off x="8579174" y="1164898"/>
            <a:ext cx="3612826" cy="12764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Booster</a:t>
            </a:r>
            <a:r>
              <a:rPr lang="zh-CN" altLang="en-US" sz="2400" dirty="0"/>
              <a:t> </a:t>
            </a:r>
            <a:r>
              <a:rPr lang="en-US" altLang="zh-CN" sz="2400" dirty="0"/>
              <a:t>BPM</a:t>
            </a:r>
            <a:r>
              <a:rPr lang="zh-CN" altLang="en-US" sz="2400" dirty="0"/>
              <a:t>装配体</a:t>
            </a:r>
            <a:endParaRPr lang="en-US" altLang="zh-CN" sz="2400" dirty="0"/>
          </a:p>
          <a:p>
            <a:pPr lvl="1"/>
            <a:r>
              <a:rPr lang="zh-CN" altLang="en-US" sz="2000" dirty="0"/>
              <a:t>单独支撑，且不与磁铁支撑相连</a:t>
            </a:r>
            <a:r>
              <a:rPr lang="en-US" altLang="zh-CN" sz="2000" dirty="0"/>
              <a:t>/</a:t>
            </a:r>
            <a:r>
              <a:rPr lang="zh-CN" altLang="en-US" sz="2000" dirty="0"/>
              <a:t>接触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37369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6"/>
            <a:ext cx="10578570" cy="47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 mockup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进展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弧区布局及工艺安装考虑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Mockup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展示模型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高精度自动准直调节系统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时间计划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MDI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进展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MDI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布局进展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MDI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机械准直要求及下一步计划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E178E2B-4347-4772-B6A5-9F818205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Mockup</a:t>
            </a:r>
            <a:r>
              <a:rPr lang="zh-CN" altLang="en-US" dirty="0"/>
              <a:t>展示模型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A65230-C6BE-4113-8959-9653B253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E9AFD27E-6ACB-41D9-AA21-83CFD541224A}"/>
              </a:ext>
            </a:extLst>
          </p:cNvPr>
          <p:cNvSpPr txBox="1">
            <a:spLocks/>
          </p:cNvSpPr>
          <p:nvPr/>
        </p:nvSpPr>
        <p:spPr>
          <a:xfrm>
            <a:off x="609600" y="1285861"/>
            <a:ext cx="10454952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RF</a:t>
            </a:r>
            <a:r>
              <a:rPr lang="zh-CN" altLang="en-US" sz="2400" dirty="0"/>
              <a:t>区模型</a:t>
            </a:r>
            <a:endParaRPr lang="en-US" sz="2000" dirty="0"/>
          </a:p>
          <a:p>
            <a:pPr lvl="1"/>
            <a:r>
              <a:rPr lang="en-US" sz="2000" dirty="0"/>
              <a:t>1</a:t>
            </a:r>
            <a:r>
              <a:rPr lang="zh-CN" altLang="en-US" sz="2000" dirty="0"/>
              <a:t>对撞环模组、波导及支撑，</a:t>
            </a:r>
            <a:r>
              <a:rPr lang="en-US" altLang="zh-CN" sz="2000" dirty="0"/>
              <a:t>1</a:t>
            </a:r>
            <a:r>
              <a:rPr lang="zh-CN" altLang="en-US" sz="2000" dirty="0"/>
              <a:t>增强器模组、波导及支撑。</a:t>
            </a:r>
            <a:endParaRPr lang="en-US" altLang="zh-CN" sz="2000" dirty="0"/>
          </a:p>
          <a:p>
            <a:pPr lvl="1"/>
            <a:r>
              <a:rPr lang="zh-CN" altLang="en-US" sz="2000" dirty="0"/>
              <a:t>模组及波导：</a:t>
            </a:r>
            <a:r>
              <a:rPr lang="en-US" altLang="zh-CN" sz="2000" dirty="0"/>
              <a:t> ABS+</a:t>
            </a:r>
            <a:r>
              <a:rPr lang="zh-CN" altLang="en-US" sz="2000" dirty="0"/>
              <a:t>钢，外形尺寸公差</a:t>
            </a:r>
            <a:r>
              <a:rPr lang="en-US" altLang="zh-CN" sz="2000" dirty="0"/>
              <a:t>±4mm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r>
              <a:rPr lang="zh-CN" altLang="en-US" sz="2000" dirty="0"/>
              <a:t>模组支撑：碳钢</a:t>
            </a:r>
            <a:endParaRPr lang="en-US" altLang="zh-CN" sz="2000" dirty="0"/>
          </a:p>
          <a:p>
            <a:pPr lvl="1"/>
            <a:r>
              <a:rPr lang="en-US" altLang="zh-CN" sz="2000" dirty="0"/>
              <a:t>RF</a:t>
            </a:r>
            <a:r>
              <a:rPr lang="zh-CN" altLang="en-US" sz="2000" dirty="0"/>
              <a:t>模组仅安装展示，</a:t>
            </a:r>
            <a:r>
              <a:rPr lang="zh-CN" altLang="en-US" sz="2000" dirty="0">
                <a:solidFill>
                  <a:srgbClr val="FF0000"/>
                </a:solidFill>
              </a:rPr>
              <a:t>不进行工艺安装实验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r>
              <a:rPr lang="zh-CN" altLang="en-US" sz="2000" dirty="0"/>
              <a:t>因模组较长，在制作时需</a:t>
            </a:r>
            <a:r>
              <a:rPr lang="zh-CN" altLang="en-US" sz="2000" dirty="0">
                <a:solidFill>
                  <a:srgbClr val="FF0000"/>
                </a:solidFill>
              </a:rPr>
              <a:t>分段</a:t>
            </a:r>
            <a:r>
              <a:rPr lang="zh-CN" altLang="en-US" sz="2000" dirty="0"/>
              <a:t>，安装时进行</a:t>
            </a:r>
            <a:r>
              <a:rPr lang="zh-CN" altLang="en-US" sz="2000" dirty="0">
                <a:solidFill>
                  <a:srgbClr val="FF0000"/>
                </a:solidFill>
              </a:rPr>
              <a:t>拼装</a:t>
            </a:r>
            <a:r>
              <a:rPr lang="zh-CN" altLang="en-US" sz="2000" dirty="0"/>
              <a:t>及外观处理。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50B806F-BD30-4A67-B523-B4BC7DB92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3791797"/>
            <a:ext cx="7920000" cy="297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BA3DC9F-6631-4CB9-92DD-FE271DD6D230}"/>
              </a:ext>
            </a:extLst>
          </p:cNvPr>
          <p:cNvSpPr txBox="1"/>
          <p:nvPr/>
        </p:nvSpPr>
        <p:spPr>
          <a:xfrm>
            <a:off x="3503712" y="6488961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Collider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模组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2D8295C-BB23-4BD3-BAC6-6927184F7C0E}"/>
              </a:ext>
            </a:extLst>
          </p:cNvPr>
          <p:cNvSpPr txBox="1"/>
          <p:nvPr/>
        </p:nvSpPr>
        <p:spPr>
          <a:xfrm>
            <a:off x="6557156" y="3790467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Booster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模组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136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D9E9AAE-96A5-4DDE-8167-84B9D62B9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381" y="1758226"/>
            <a:ext cx="2880000" cy="3767237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CF8EAD53-8090-4DC4-88D8-C07079C9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Mockup</a:t>
            </a:r>
            <a:r>
              <a:rPr lang="zh-CN" altLang="en-US" dirty="0"/>
              <a:t>展示模型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76A9FF-12E4-4F54-8475-5772648DD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9FBB13-CDC7-4C67-BCBC-201B829C4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12" y="1823584"/>
            <a:ext cx="7200000" cy="24433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90D2621-D0BB-4D7B-A1E4-E907A05E2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88" y="4365697"/>
            <a:ext cx="7920000" cy="1754233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6486236-5940-47B5-978B-D683182A529C}"/>
              </a:ext>
            </a:extLst>
          </p:cNvPr>
          <p:cNvCxnSpPr/>
          <p:nvPr/>
        </p:nvCxnSpPr>
        <p:spPr>
          <a:xfrm>
            <a:off x="4483136" y="1823584"/>
            <a:ext cx="0" cy="244827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05D7685B-A158-4C5E-87D7-E719F582C87D}"/>
              </a:ext>
            </a:extLst>
          </p:cNvPr>
          <p:cNvSpPr txBox="1"/>
          <p:nvPr/>
        </p:nvSpPr>
        <p:spPr>
          <a:xfrm>
            <a:off x="4051088" y="1408637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拼接线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7ED8F1C-FE42-4262-8CDE-0EFB41AF1913}"/>
              </a:ext>
            </a:extLst>
          </p:cNvPr>
          <p:cNvCxnSpPr/>
          <p:nvPr/>
        </p:nvCxnSpPr>
        <p:spPr>
          <a:xfrm>
            <a:off x="5419240" y="4440728"/>
            <a:ext cx="0" cy="176568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B239E440-19BB-43CD-98FF-31AD07045BA9}"/>
              </a:ext>
            </a:extLst>
          </p:cNvPr>
          <p:cNvSpPr txBox="1"/>
          <p:nvPr/>
        </p:nvSpPr>
        <p:spPr>
          <a:xfrm>
            <a:off x="4987192" y="4127840"/>
            <a:ext cx="1080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拼接线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1F80D93-281C-43E2-BABC-A3565335A505}"/>
              </a:ext>
            </a:extLst>
          </p:cNvPr>
          <p:cNvSpPr txBox="1"/>
          <p:nvPr/>
        </p:nvSpPr>
        <p:spPr>
          <a:xfrm>
            <a:off x="10488488" y="2757432"/>
            <a:ext cx="1483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波导搭接于隧道内墙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667E816-A4AD-4345-918A-4844B8F7F7A0}"/>
              </a:ext>
            </a:extLst>
          </p:cNvPr>
          <p:cNvCxnSpPr>
            <a:endCxn id="13" idx="1"/>
          </p:cNvCxnSpPr>
          <p:nvPr/>
        </p:nvCxnSpPr>
        <p:spPr>
          <a:xfrm>
            <a:off x="9480376" y="2324622"/>
            <a:ext cx="1008112" cy="725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3CB633E-D0CE-40C8-9FA5-E74909530B00}"/>
              </a:ext>
            </a:extLst>
          </p:cNvPr>
          <p:cNvCxnSpPr>
            <a:endCxn id="13" idx="1"/>
          </p:cNvCxnSpPr>
          <p:nvPr/>
        </p:nvCxnSpPr>
        <p:spPr>
          <a:xfrm flipV="1">
            <a:off x="10358852" y="3049820"/>
            <a:ext cx="129636" cy="8326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内容占位符 1">
            <a:extLst>
              <a:ext uri="{FF2B5EF4-FFF2-40B4-BE49-F238E27FC236}">
                <a16:creationId xmlns:a16="http://schemas.microsoft.com/office/drawing/2014/main" id="{A28C176C-2F00-4750-B043-AE932E33D38C}"/>
              </a:ext>
            </a:extLst>
          </p:cNvPr>
          <p:cNvSpPr txBox="1">
            <a:spLocks/>
          </p:cNvSpPr>
          <p:nvPr/>
        </p:nvSpPr>
        <p:spPr>
          <a:xfrm>
            <a:off x="609600" y="1285861"/>
            <a:ext cx="10454952" cy="640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RF</a:t>
            </a:r>
            <a:r>
              <a:rPr lang="zh-CN" altLang="en-US" sz="2400" dirty="0"/>
              <a:t>区模型</a:t>
            </a: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3323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E178E2B-4347-4772-B6A5-9F818205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Mockup</a:t>
            </a:r>
            <a:r>
              <a:rPr lang="zh-CN" altLang="en-US" dirty="0"/>
              <a:t>展示模型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A65230-C6BE-4113-8959-9653B253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E9AFD27E-6ACB-41D9-AA21-83CFD541224A}"/>
              </a:ext>
            </a:extLst>
          </p:cNvPr>
          <p:cNvSpPr txBox="1">
            <a:spLocks/>
          </p:cNvSpPr>
          <p:nvPr/>
        </p:nvSpPr>
        <p:spPr>
          <a:xfrm>
            <a:off x="609600" y="1285861"/>
            <a:ext cx="10454952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Collider</a:t>
            </a:r>
            <a:r>
              <a:rPr lang="zh-CN" altLang="en-US" sz="2400" dirty="0"/>
              <a:t>模组</a:t>
            </a:r>
            <a:endParaRPr lang="en-US" altLang="zh-CN" sz="2400" dirty="0"/>
          </a:p>
          <a:p>
            <a:pPr lvl="1"/>
            <a:r>
              <a:rPr lang="zh-CN" altLang="en-US" sz="2000" dirty="0"/>
              <a:t>长度</a:t>
            </a:r>
            <a:r>
              <a:rPr lang="en-US" altLang="zh-CN" sz="2000" dirty="0"/>
              <a:t>-</a:t>
            </a:r>
            <a:r>
              <a:rPr lang="zh-CN" altLang="en-US" sz="2000" dirty="0"/>
              <a:t>直径：</a:t>
            </a:r>
            <a:r>
              <a:rPr lang="en-US" altLang="zh-CN" sz="2000" dirty="0"/>
              <a:t>9518-1644mm</a:t>
            </a:r>
          </a:p>
          <a:p>
            <a:pPr lvl="1"/>
            <a:r>
              <a:rPr lang="zh-CN" altLang="en-US" sz="2000" dirty="0"/>
              <a:t>外壳及冷屏局部</a:t>
            </a:r>
            <a:r>
              <a:rPr lang="en-US" altLang="zh-CN" sz="2000" dirty="0"/>
              <a:t>1/4</a:t>
            </a:r>
            <a:r>
              <a:rPr lang="zh-CN" altLang="en-US" sz="2000" dirty="0">
                <a:solidFill>
                  <a:srgbClr val="FF0000"/>
                </a:solidFill>
              </a:rPr>
              <a:t>透明</a:t>
            </a:r>
            <a:r>
              <a:rPr lang="zh-CN" altLang="en-US" sz="2000" dirty="0"/>
              <a:t>，</a:t>
            </a:r>
            <a:r>
              <a:rPr lang="en-US" altLang="zh-CN" sz="2000" dirty="0"/>
              <a:t>2</a:t>
            </a:r>
            <a:r>
              <a:rPr lang="zh-CN" altLang="en-US" sz="2000" dirty="0"/>
              <a:t>串腔可见，且其中一串腔为</a:t>
            </a:r>
            <a:r>
              <a:rPr lang="en-US" altLang="zh-CN" sz="2000" dirty="0"/>
              <a:t>1/4</a:t>
            </a:r>
            <a:r>
              <a:rPr lang="zh-CN" altLang="en-US" sz="2000" dirty="0"/>
              <a:t>剖视，无波导。</a:t>
            </a:r>
            <a:endParaRPr lang="en-US" altLang="zh-CN" sz="2000" dirty="0"/>
          </a:p>
          <a:p>
            <a:pPr lvl="1"/>
            <a:r>
              <a:rPr lang="zh-CN" altLang="en-US" sz="2000" dirty="0"/>
              <a:t>仅制作</a:t>
            </a:r>
            <a:r>
              <a:rPr lang="en-US" altLang="zh-CN" sz="2000" dirty="0">
                <a:solidFill>
                  <a:srgbClr val="FF0000"/>
                </a:solidFill>
              </a:rPr>
              <a:t>3</a:t>
            </a:r>
            <a:r>
              <a:rPr lang="zh-CN" altLang="en-US" sz="2000" dirty="0">
                <a:solidFill>
                  <a:srgbClr val="FF0000"/>
                </a:solidFill>
              </a:rPr>
              <a:t>串腔</a:t>
            </a:r>
            <a:r>
              <a:rPr lang="zh-CN" altLang="en-US" sz="2000" dirty="0"/>
              <a:t>，一串剖视，一串可见不剖视，一串斜向可见，其余为空真空室组件。</a:t>
            </a:r>
            <a:endParaRPr lang="en-US" sz="2000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B401414-D368-4BEB-AC76-8BE1F92B2E7D}"/>
              </a:ext>
            </a:extLst>
          </p:cNvPr>
          <p:cNvGrpSpPr/>
          <p:nvPr/>
        </p:nvGrpSpPr>
        <p:grpSpPr>
          <a:xfrm>
            <a:off x="1030302" y="3031358"/>
            <a:ext cx="4320000" cy="3683790"/>
            <a:chOff x="911424" y="2780928"/>
            <a:chExt cx="4320000" cy="368379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C6A95EE-9616-4C20-B2C5-4BBCDE5C0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424" y="2780928"/>
              <a:ext cx="4320000" cy="3017772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6EC156B-9A48-4861-989D-93CEBBEB16BD}"/>
                </a:ext>
              </a:extLst>
            </p:cNvPr>
            <p:cNvSpPr txBox="1"/>
            <p:nvPr/>
          </p:nvSpPr>
          <p:spPr>
            <a:xfrm>
              <a:off x="1991544" y="6126164"/>
              <a:ext cx="10445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局部透明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E0289F6-F507-4217-9591-AC672680C13E}"/>
                </a:ext>
              </a:extLst>
            </p:cNvPr>
            <p:cNvSpPr txBox="1"/>
            <p:nvPr/>
          </p:nvSpPr>
          <p:spPr>
            <a:xfrm>
              <a:off x="3647728" y="6126164"/>
              <a:ext cx="12926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一串腔剖视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5BF83F4A-8301-41CE-B13C-D9DD54618B92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2513842" y="4289814"/>
              <a:ext cx="413806" cy="1836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A80A1A5-9FBE-4900-9A1D-8C13E0E65B36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 flipV="1">
              <a:off x="3791745" y="4653136"/>
              <a:ext cx="502310" cy="14730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07D8F419-B963-4BF7-8EDB-07529C9AB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504" y="3827344"/>
            <a:ext cx="5400000" cy="276129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4C4003D-7B0F-40FE-B828-EC0A071C9BC2}"/>
              </a:ext>
            </a:extLst>
          </p:cNvPr>
          <p:cNvSpPr txBox="1"/>
          <p:nvPr/>
        </p:nvSpPr>
        <p:spPr>
          <a:xfrm>
            <a:off x="9552384" y="370601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波导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1F45C9A-3454-43FF-BAA2-5A04E06F4430}"/>
              </a:ext>
            </a:extLst>
          </p:cNvPr>
          <p:cNvSpPr txBox="1"/>
          <p:nvPr/>
        </p:nvSpPr>
        <p:spPr>
          <a:xfrm>
            <a:off x="5771004" y="3694502"/>
            <a:ext cx="136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真空室组件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84637A43-7B9A-4AE4-826B-EDC9DD1B7B8B}"/>
              </a:ext>
            </a:extLst>
          </p:cNvPr>
          <p:cNvCxnSpPr>
            <a:stCxn id="17" idx="2"/>
          </p:cNvCxnSpPr>
          <p:nvPr/>
        </p:nvCxnSpPr>
        <p:spPr>
          <a:xfrm>
            <a:off x="6455320" y="4033056"/>
            <a:ext cx="144736" cy="908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7D5CEE9-344B-470E-A8A1-A50602D36B3F}"/>
              </a:ext>
            </a:extLst>
          </p:cNvPr>
          <p:cNvCxnSpPr>
            <a:stCxn id="16" idx="2"/>
          </p:cNvCxnSpPr>
          <p:nvPr/>
        </p:nvCxnSpPr>
        <p:spPr>
          <a:xfrm>
            <a:off x="9912424" y="4044566"/>
            <a:ext cx="72008" cy="4579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C82B7065-4D21-438D-BB1F-1AF67E333A5E}"/>
              </a:ext>
            </a:extLst>
          </p:cNvPr>
          <p:cNvSpPr txBox="1"/>
          <p:nvPr/>
        </p:nvSpPr>
        <p:spPr>
          <a:xfrm>
            <a:off x="7513014" y="6261894"/>
            <a:ext cx="705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支撑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54FB264-8DAF-43D2-8ADC-CCFCEC61FEC7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7865874" y="6037980"/>
            <a:ext cx="196948" cy="2239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534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E178E2B-4347-4772-B6A5-9F818205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Mockup</a:t>
            </a:r>
            <a:r>
              <a:rPr lang="zh-CN" altLang="en-US" dirty="0"/>
              <a:t>展示模型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A65230-C6BE-4113-8959-9653B253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E9AFD27E-6ACB-41D9-AA21-83CFD541224A}"/>
              </a:ext>
            </a:extLst>
          </p:cNvPr>
          <p:cNvSpPr txBox="1">
            <a:spLocks/>
          </p:cNvSpPr>
          <p:nvPr/>
        </p:nvSpPr>
        <p:spPr>
          <a:xfrm>
            <a:off x="609600" y="1285861"/>
            <a:ext cx="10454952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Booster</a:t>
            </a:r>
            <a:r>
              <a:rPr lang="zh-CN" altLang="en-US" sz="2400" dirty="0"/>
              <a:t>模组</a:t>
            </a:r>
            <a:endParaRPr lang="en-US" altLang="zh-CN" sz="2400" dirty="0"/>
          </a:p>
          <a:p>
            <a:pPr lvl="1"/>
            <a:r>
              <a:rPr lang="zh-CN" altLang="en-US" sz="2000" dirty="0"/>
              <a:t>长度</a:t>
            </a:r>
            <a:r>
              <a:rPr lang="en-US" altLang="zh-CN" sz="2000" dirty="0"/>
              <a:t>-</a:t>
            </a:r>
            <a:r>
              <a:rPr lang="zh-CN" altLang="en-US" sz="2000" dirty="0"/>
              <a:t>直径：</a:t>
            </a:r>
            <a:r>
              <a:rPr lang="en-US" altLang="zh-CN" sz="2000" dirty="0"/>
              <a:t>12623-1160mm</a:t>
            </a:r>
          </a:p>
          <a:p>
            <a:pPr lvl="1"/>
            <a:r>
              <a:rPr lang="zh-CN" altLang="en-US" sz="2000" dirty="0"/>
              <a:t>外壳及冷屏局部</a:t>
            </a:r>
            <a:r>
              <a:rPr lang="zh-CN" altLang="en-US" sz="2000" dirty="0">
                <a:solidFill>
                  <a:srgbClr val="FF0000"/>
                </a:solidFill>
              </a:rPr>
              <a:t>透明</a:t>
            </a:r>
            <a:r>
              <a:rPr lang="zh-CN" altLang="en-US" sz="2000" dirty="0"/>
              <a:t>，</a:t>
            </a:r>
            <a:r>
              <a:rPr lang="en-US" altLang="zh-CN" sz="2000" dirty="0"/>
              <a:t>2.5</a:t>
            </a:r>
            <a:r>
              <a:rPr lang="zh-CN" altLang="en-US" sz="2000" dirty="0"/>
              <a:t>串腔可见，且其中一串腔为氦池透明，可见腔体。</a:t>
            </a:r>
            <a:endParaRPr lang="en-US" altLang="zh-CN" sz="2000" dirty="0"/>
          </a:p>
          <a:p>
            <a:pPr lvl="1"/>
            <a:r>
              <a:rPr lang="zh-CN" altLang="en-US" sz="2000" dirty="0"/>
              <a:t>仅制作</a:t>
            </a:r>
            <a:r>
              <a:rPr lang="en-US" altLang="zh-CN" sz="2000" dirty="0">
                <a:solidFill>
                  <a:srgbClr val="FF0000"/>
                </a:solidFill>
              </a:rPr>
              <a:t>3</a:t>
            </a:r>
            <a:r>
              <a:rPr lang="zh-CN" altLang="en-US" sz="2000" dirty="0">
                <a:solidFill>
                  <a:srgbClr val="FF0000"/>
                </a:solidFill>
              </a:rPr>
              <a:t>串腔</a:t>
            </a:r>
            <a:r>
              <a:rPr lang="zh-CN" altLang="en-US" sz="2000" dirty="0"/>
              <a:t>，一串可见腔，两串可见氦池，其余为空真空室组件。</a:t>
            </a:r>
            <a:endParaRPr lang="en-US" sz="2000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CE6B822-6F4D-48AF-ACAC-6E7AD9C8FCBA}"/>
              </a:ext>
            </a:extLst>
          </p:cNvPr>
          <p:cNvGrpSpPr/>
          <p:nvPr/>
        </p:nvGrpSpPr>
        <p:grpSpPr>
          <a:xfrm>
            <a:off x="589157" y="3427526"/>
            <a:ext cx="5400000" cy="2928825"/>
            <a:chOff x="1055440" y="3212976"/>
            <a:chExt cx="5400000" cy="292882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31D6615-0326-40EC-AE9C-94870B54D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5440" y="3212976"/>
              <a:ext cx="5400000" cy="2451025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BCAA103-7117-4E41-B122-CB5E19B76892}"/>
                </a:ext>
              </a:extLst>
            </p:cNvPr>
            <p:cNvSpPr txBox="1"/>
            <p:nvPr/>
          </p:nvSpPr>
          <p:spPr>
            <a:xfrm>
              <a:off x="2999656" y="5768436"/>
              <a:ext cx="11875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局部透明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BD67A59-32AA-4170-A81D-6CB9A1924B2B}"/>
                </a:ext>
              </a:extLst>
            </p:cNvPr>
            <p:cNvSpPr txBox="1"/>
            <p:nvPr/>
          </p:nvSpPr>
          <p:spPr>
            <a:xfrm>
              <a:off x="4079776" y="5356483"/>
              <a:ext cx="1437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一串腔可见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43676CB-D3A7-4C9C-8137-03E4AC411522}"/>
                </a:ext>
              </a:extLst>
            </p:cNvPr>
            <p:cNvSpPr txBox="1"/>
            <p:nvPr/>
          </p:nvSpPr>
          <p:spPr>
            <a:xfrm>
              <a:off x="1092533" y="5803247"/>
              <a:ext cx="17327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两串氦池可见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53F3B08-C101-43AA-A7C2-5DE4DDC0DE3F}"/>
                </a:ext>
              </a:extLst>
            </p:cNvPr>
            <p:cNvCxnSpPr>
              <a:stCxn id="9" idx="0"/>
            </p:cNvCxnSpPr>
            <p:nvPr/>
          </p:nvCxnSpPr>
          <p:spPr>
            <a:xfrm flipV="1">
              <a:off x="1958898" y="5085184"/>
              <a:ext cx="32646" cy="7180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F0D67F1-7A85-4AEE-94A5-5629452B6AF4}"/>
                </a:ext>
              </a:extLst>
            </p:cNvPr>
            <p:cNvCxnSpPr>
              <a:stCxn id="9" idx="0"/>
            </p:cNvCxnSpPr>
            <p:nvPr/>
          </p:nvCxnSpPr>
          <p:spPr>
            <a:xfrm flipV="1">
              <a:off x="1958898" y="4941168"/>
              <a:ext cx="866364" cy="862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51993E8-9DF6-4CAC-8202-026E564452C4}"/>
                </a:ext>
              </a:extLst>
            </p:cNvPr>
            <p:cNvCxnSpPr>
              <a:stCxn id="6" idx="0"/>
            </p:cNvCxnSpPr>
            <p:nvPr/>
          </p:nvCxnSpPr>
          <p:spPr>
            <a:xfrm flipH="1" flipV="1">
              <a:off x="3431704" y="5085184"/>
              <a:ext cx="161719" cy="6832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4ECD949B-72A0-41E6-B301-0C14BFC5D882}"/>
                </a:ext>
              </a:extLst>
            </p:cNvPr>
            <p:cNvCxnSpPr>
              <a:stCxn id="8" idx="0"/>
            </p:cNvCxnSpPr>
            <p:nvPr/>
          </p:nvCxnSpPr>
          <p:spPr>
            <a:xfrm flipV="1">
              <a:off x="4798314" y="4653136"/>
              <a:ext cx="217566" cy="7033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DAC079F-E753-4040-A265-73F923402027}"/>
              </a:ext>
            </a:extLst>
          </p:cNvPr>
          <p:cNvGrpSpPr/>
          <p:nvPr/>
        </p:nvGrpSpPr>
        <p:grpSpPr>
          <a:xfrm>
            <a:off x="6202845" y="3717032"/>
            <a:ext cx="5400000" cy="2208279"/>
            <a:chOff x="6202845" y="3717032"/>
            <a:chExt cx="5400000" cy="2208279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D7650E2C-DAC0-4C01-B4BE-CD0A0F18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2845" y="4050716"/>
              <a:ext cx="5400000" cy="1295164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8217488-95C5-470B-A228-84D2CE0D1AB6}"/>
                </a:ext>
              </a:extLst>
            </p:cNvPr>
            <p:cNvSpPr txBox="1"/>
            <p:nvPr/>
          </p:nvSpPr>
          <p:spPr>
            <a:xfrm>
              <a:off x="7320136" y="3717032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支撑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FFCE25A-F728-48C6-8774-E567B8635CF1}"/>
                </a:ext>
              </a:extLst>
            </p:cNvPr>
            <p:cNvSpPr txBox="1"/>
            <p:nvPr/>
          </p:nvSpPr>
          <p:spPr>
            <a:xfrm>
              <a:off x="6601598" y="5571033"/>
              <a:ext cx="1437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真空室组件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34C5129-4633-4F56-90AC-6960856ADE18}"/>
                </a:ext>
              </a:extLst>
            </p:cNvPr>
            <p:cNvSpPr txBox="1"/>
            <p:nvPr/>
          </p:nvSpPr>
          <p:spPr>
            <a:xfrm>
              <a:off x="8544272" y="5586757"/>
              <a:ext cx="682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波导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0B3A467B-CCFA-4655-AD28-73B000484512}"/>
                </a:ext>
              </a:extLst>
            </p:cNvPr>
            <p:cNvCxnSpPr/>
            <p:nvPr/>
          </p:nvCxnSpPr>
          <p:spPr>
            <a:xfrm flipH="1">
              <a:off x="7320136" y="4050716"/>
              <a:ext cx="360040" cy="3143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9B6103CD-C567-4406-B547-187B7EF06B6B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7320136" y="4867686"/>
              <a:ext cx="0" cy="7033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7547F8D7-CF05-4E49-8458-51BF9503F20E}"/>
                </a:ext>
              </a:extLst>
            </p:cNvPr>
            <p:cNvCxnSpPr>
              <a:stCxn id="21" idx="0"/>
            </p:cNvCxnSpPr>
            <p:nvPr/>
          </p:nvCxnSpPr>
          <p:spPr>
            <a:xfrm flipH="1" flipV="1">
              <a:off x="8616280" y="4725144"/>
              <a:ext cx="269146" cy="8616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534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648229AC-A32B-43C0-B544-2C827B5A519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55440" y="2996952"/>
          <a:ext cx="928935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339">
                  <a:extLst>
                    <a:ext uri="{9D8B030D-6E8A-4147-A177-3AD203B41FA5}">
                      <a16:colId xmlns:a16="http://schemas.microsoft.com/office/drawing/2014/main" val="2355346083"/>
                    </a:ext>
                  </a:extLst>
                </a:gridCol>
                <a:gridCol w="2322339">
                  <a:extLst>
                    <a:ext uri="{9D8B030D-6E8A-4147-A177-3AD203B41FA5}">
                      <a16:colId xmlns:a16="http://schemas.microsoft.com/office/drawing/2014/main" val="679408574"/>
                    </a:ext>
                  </a:extLst>
                </a:gridCol>
                <a:gridCol w="2322339">
                  <a:extLst>
                    <a:ext uri="{9D8B030D-6E8A-4147-A177-3AD203B41FA5}">
                      <a16:colId xmlns:a16="http://schemas.microsoft.com/office/drawing/2014/main" val="2691613858"/>
                    </a:ext>
                  </a:extLst>
                </a:gridCol>
                <a:gridCol w="2322339">
                  <a:extLst>
                    <a:ext uri="{9D8B030D-6E8A-4147-A177-3AD203B41FA5}">
                      <a16:colId xmlns:a16="http://schemas.microsoft.com/office/drawing/2014/main" val="290219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设备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设备人行道侧边缘</a:t>
                      </a:r>
                      <a:r>
                        <a:rPr lang="en-US" altLang="zh-CN" dirty="0"/>
                        <a:t>-</a:t>
                      </a:r>
                      <a:r>
                        <a:rPr lang="zh-CN" altLang="en-US" dirty="0"/>
                        <a:t>两环中心线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设备靠墙侧边缘</a:t>
                      </a:r>
                      <a:r>
                        <a:rPr lang="en-US" altLang="zh-CN" dirty="0"/>
                        <a:t>-</a:t>
                      </a:r>
                      <a:r>
                        <a:rPr lang="zh-CN" altLang="en-US" dirty="0"/>
                        <a:t>两环中心线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是否满足</a:t>
                      </a:r>
                      <a:r>
                        <a:rPr lang="en-US" altLang="zh-CN" dirty="0"/>
                        <a:t>TDR</a:t>
                      </a:r>
                      <a:r>
                        <a:rPr lang="zh-CN" altLang="en-US" dirty="0"/>
                        <a:t>布局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32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Collider</a:t>
                      </a:r>
                      <a:r>
                        <a:rPr lang="zh-CN" altLang="en-US" dirty="0"/>
                        <a:t>二极铁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42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Collider</a:t>
                      </a:r>
                      <a:r>
                        <a:rPr lang="zh-CN" altLang="en-US" dirty="0"/>
                        <a:t>四极铁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44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Collider</a:t>
                      </a:r>
                      <a:r>
                        <a:rPr lang="zh-CN" altLang="en-US" dirty="0"/>
                        <a:t>六极铁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445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Collider</a:t>
                      </a:r>
                      <a:r>
                        <a:rPr lang="zh-CN" altLang="en-US" dirty="0"/>
                        <a:t>校正铁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645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ColliderBPM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188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Collider</a:t>
                      </a:r>
                      <a:r>
                        <a:rPr lang="zh-CN" altLang="en-US" dirty="0"/>
                        <a:t>真空连接组件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853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Collider</a:t>
                      </a:r>
                      <a:r>
                        <a:rPr lang="zh-CN" altLang="en-US" dirty="0"/>
                        <a:t>模组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111636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A615C16B-521D-4466-9F68-61A81C6C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Mockup </a:t>
            </a:r>
            <a:r>
              <a:rPr lang="zh-CN" altLang="en-US" dirty="0"/>
              <a:t>展示模型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DBCB64-21F8-4752-B103-F71DF8F1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52FB3595-9449-4803-89DB-15B877D41F1B}"/>
              </a:ext>
            </a:extLst>
          </p:cNvPr>
          <p:cNvSpPr txBox="1">
            <a:spLocks/>
          </p:cNvSpPr>
          <p:nvPr/>
        </p:nvSpPr>
        <p:spPr>
          <a:xfrm>
            <a:off x="609599" y="1285861"/>
            <a:ext cx="10598969" cy="1495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弧区</a:t>
            </a:r>
            <a:r>
              <a:rPr lang="en-US" altLang="zh-CN" sz="2000" dirty="0"/>
              <a:t> CDR/TDR</a:t>
            </a:r>
            <a:r>
              <a:rPr lang="zh-CN" altLang="en-US" sz="2000" dirty="0"/>
              <a:t>隧道截面布局中，以两个环中心线距隧道中心</a:t>
            </a:r>
            <a:r>
              <a:rPr lang="en-US" altLang="zh-CN" sz="2000" dirty="0"/>
              <a:t>1675mm</a:t>
            </a:r>
            <a:r>
              <a:rPr lang="zh-CN" altLang="en-US" sz="2000" dirty="0"/>
              <a:t>。以两个环中心线为基准，人行道侧及靠墙侧设备尺寸均为</a:t>
            </a:r>
            <a:r>
              <a:rPr lang="en-US" altLang="zh-CN" sz="2000" dirty="0"/>
              <a:t>350mm</a:t>
            </a:r>
            <a:r>
              <a:rPr lang="zh-CN" altLang="en-US" sz="2000" dirty="0"/>
              <a:t>，总宽度</a:t>
            </a:r>
            <a:r>
              <a:rPr lang="en-US" altLang="zh-CN" sz="2000" dirty="0"/>
              <a:t>700mm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r>
              <a:rPr lang="en-US" altLang="zh-CN" sz="2000" dirty="0"/>
              <a:t>RF</a:t>
            </a:r>
            <a:r>
              <a:rPr lang="zh-CN" altLang="en-US" sz="2000" dirty="0"/>
              <a:t>区 </a:t>
            </a:r>
            <a:r>
              <a:rPr lang="en-US" altLang="zh-CN" sz="2000" dirty="0"/>
              <a:t>CDR/TDR</a:t>
            </a:r>
            <a:r>
              <a:rPr lang="zh-CN" altLang="en-US" sz="2000" dirty="0"/>
              <a:t>隧道截面布局中，模组中心距墙</a:t>
            </a:r>
            <a:r>
              <a:rPr lang="en-US" altLang="zh-CN" sz="2000" dirty="0"/>
              <a:t>2187mm</a:t>
            </a:r>
            <a:r>
              <a:rPr lang="zh-CN" altLang="en-US" sz="2000" dirty="0"/>
              <a:t>，距隧道中心</a:t>
            </a:r>
            <a:r>
              <a:rPr lang="en-US" altLang="zh-CN" sz="2000" dirty="0"/>
              <a:t>813mm</a:t>
            </a:r>
            <a:r>
              <a:rPr lang="zh-CN" altLang="en-US" sz="2000" dirty="0"/>
              <a:t>。以模组中心线为基准，人行道侧尺寸为</a:t>
            </a:r>
            <a:r>
              <a:rPr lang="en-US" altLang="zh-CN" sz="2000" dirty="0"/>
              <a:t>1288mm</a:t>
            </a:r>
            <a:r>
              <a:rPr lang="zh-CN" altLang="en-US" sz="2000" dirty="0"/>
              <a:t>，靠墙侧尺寸</a:t>
            </a:r>
            <a:r>
              <a:rPr lang="en-US" altLang="zh-CN" sz="2000" dirty="0"/>
              <a:t>750mm</a:t>
            </a:r>
            <a:r>
              <a:rPr lang="zh-CN" altLang="en-US" sz="2000" dirty="0"/>
              <a:t>，总宽度</a:t>
            </a:r>
            <a:r>
              <a:rPr lang="en-US" altLang="zh-CN" sz="2000" dirty="0"/>
              <a:t>2038mm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endParaRPr lang="en-US" altLang="zh-CN" sz="2000" dirty="0"/>
          </a:p>
          <a:p>
            <a:pPr lvl="1"/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648356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50BC016-6F3E-4DAD-A999-32F4FC5B8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CEPC</a:t>
            </a:r>
            <a:r>
              <a:rPr lang="zh-CN" altLang="en-US" sz="2400" dirty="0"/>
              <a:t>磁铁设备众多，占全部加速器设备的比例达</a:t>
            </a:r>
            <a:r>
              <a:rPr lang="en-US" altLang="zh-CN" sz="2400" dirty="0"/>
              <a:t>90%</a:t>
            </a:r>
            <a:r>
              <a:rPr lang="zh-CN" altLang="en-US" sz="2400" dirty="0"/>
              <a:t>以上，按照经验的准直调节将耗时巨大。因此在保证精度的同时</a:t>
            </a:r>
            <a:r>
              <a:rPr lang="zh-CN" altLang="en-US" sz="2400" dirty="0">
                <a:solidFill>
                  <a:srgbClr val="FF0000"/>
                </a:solidFill>
              </a:rPr>
              <a:t>提高准直效率</a:t>
            </a:r>
            <a:r>
              <a:rPr lang="zh-CN" altLang="en-US" sz="2400" dirty="0"/>
              <a:t>是</a:t>
            </a:r>
            <a:r>
              <a:rPr lang="en-US" altLang="zh-CN" sz="2400" dirty="0"/>
              <a:t>CEPC</a:t>
            </a:r>
            <a:r>
              <a:rPr lang="zh-CN" altLang="en-US" sz="2400" dirty="0"/>
              <a:t>工程设计的重要内容之一。</a:t>
            </a:r>
            <a:endParaRPr lang="en-US" altLang="zh-CN" sz="2400" dirty="0"/>
          </a:p>
          <a:p>
            <a:r>
              <a:rPr lang="zh-CN" altLang="en-US" sz="2400" dirty="0"/>
              <a:t>目前普遍准直方法为激光跟踪仪，人工放球，逐点测量，效率低。</a:t>
            </a:r>
            <a:endParaRPr lang="en-US" altLang="zh-CN" sz="2400" dirty="0"/>
          </a:p>
          <a:p>
            <a:r>
              <a:rPr lang="zh-CN" altLang="en-US" sz="2400" dirty="0"/>
              <a:t>目前常见调节方法</a:t>
            </a:r>
            <a:endParaRPr lang="en-US" altLang="zh-CN" sz="2400" dirty="0"/>
          </a:p>
          <a:p>
            <a:pPr lvl="1"/>
            <a:r>
              <a:rPr lang="zh-CN" altLang="en-US" sz="2000" dirty="0"/>
              <a:t>自动调整，如</a:t>
            </a:r>
            <a:r>
              <a:rPr lang="en-US" altLang="zh-CN" sz="2000" dirty="0"/>
              <a:t>TPS</a:t>
            </a:r>
            <a:r>
              <a:rPr lang="zh-CN" altLang="en-US" sz="2000" dirty="0"/>
              <a:t>、</a:t>
            </a:r>
            <a:r>
              <a:rPr lang="en-US" altLang="zh-CN" sz="2000" dirty="0"/>
              <a:t>EBS</a:t>
            </a:r>
            <a:r>
              <a:rPr lang="zh-CN" altLang="en-US" sz="2000" dirty="0"/>
              <a:t>、</a:t>
            </a:r>
            <a:r>
              <a:rPr lang="en-US" altLang="zh-CN" sz="2000" dirty="0"/>
              <a:t>HEPS-TF</a:t>
            </a:r>
            <a:r>
              <a:rPr lang="zh-CN" altLang="en-US" sz="2000" dirty="0"/>
              <a:t>等，效率高，价格高，且不适合</a:t>
            </a:r>
            <a:r>
              <a:rPr lang="en-US" altLang="zh-CN" sz="2000" dirty="0"/>
              <a:t>CEPC</a:t>
            </a:r>
            <a:r>
              <a:rPr lang="zh-CN" altLang="en-US" sz="2000" dirty="0"/>
              <a:t>的强辐射环境。</a:t>
            </a:r>
            <a:endParaRPr lang="en-US" altLang="zh-CN" sz="2000" dirty="0"/>
          </a:p>
          <a:p>
            <a:pPr lvl="1"/>
            <a:r>
              <a:rPr lang="zh-CN" altLang="en-US" sz="2000" dirty="0"/>
              <a:t>手动调整，如</a:t>
            </a:r>
            <a:r>
              <a:rPr lang="en-US" altLang="zh-CN" sz="2000" dirty="0"/>
              <a:t>HEPS</a:t>
            </a:r>
            <a:r>
              <a:rPr lang="zh-CN" altLang="en-US" sz="2000" dirty="0"/>
              <a:t>、</a:t>
            </a:r>
            <a:r>
              <a:rPr lang="en-US" altLang="zh-CN" sz="2000" dirty="0"/>
              <a:t>APSU</a:t>
            </a:r>
            <a:r>
              <a:rPr lang="zh-CN" altLang="en-US" sz="2000" dirty="0"/>
              <a:t>等，效率低，价格低。</a:t>
            </a:r>
            <a:endParaRPr lang="en-US" altLang="zh-CN" sz="2000" dirty="0"/>
          </a:p>
          <a:p>
            <a:r>
              <a:rPr lang="zh-CN" altLang="en-US" sz="2400" dirty="0"/>
              <a:t>本课题将研究一种新的准直调节方法</a:t>
            </a:r>
            <a:endParaRPr lang="en-US" altLang="zh-CN" sz="2400" dirty="0"/>
          </a:p>
          <a:p>
            <a:pPr lvl="1"/>
            <a:r>
              <a:rPr lang="zh-CN" altLang="en-US" sz="2000" dirty="0"/>
              <a:t>高精度测量场：</a:t>
            </a:r>
            <a:r>
              <a:rPr lang="zh-CN" altLang="en-US" sz="2000" dirty="0">
                <a:solidFill>
                  <a:srgbClr val="FF0000"/>
                </a:solidFill>
              </a:rPr>
              <a:t>多目摄影测量</a:t>
            </a:r>
            <a:r>
              <a:rPr lang="zh-CN" altLang="en-US" sz="2000" dirty="0"/>
              <a:t>，多点同步监测，效率高</a:t>
            </a:r>
            <a:endParaRPr lang="en-US" altLang="zh-CN" sz="2000" dirty="0"/>
          </a:p>
          <a:p>
            <a:pPr lvl="1"/>
            <a:r>
              <a:rPr lang="zh-CN" altLang="en-US" sz="2000" dirty="0"/>
              <a:t>自动调整结构：</a:t>
            </a:r>
            <a:r>
              <a:rPr lang="zh-CN" altLang="en-US" sz="2000" dirty="0">
                <a:solidFill>
                  <a:srgbClr val="FF0000"/>
                </a:solidFill>
              </a:rPr>
              <a:t>可移动驱动</a:t>
            </a:r>
            <a:r>
              <a:rPr lang="zh-CN" altLang="en-US" sz="2000" dirty="0"/>
              <a:t>，统一快速插拔接口</a:t>
            </a:r>
            <a:endParaRPr 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A831ABC-2F1D-4241-A513-ACDCAB8A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高精度自动准直调节系统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B389D7-B652-429C-8D84-9898D7B6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692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13074BA-1D51-4549-917C-C26E9942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7646640" cy="4840303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高精度测量场</a:t>
            </a:r>
            <a:endParaRPr lang="en-US" altLang="zh-CN" sz="2400" dirty="0"/>
          </a:p>
          <a:p>
            <a:pPr lvl="1"/>
            <a:r>
              <a:rPr lang="zh-CN" altLang="en-US" sz="2000" dirty="0"/>
              <a:t>需要准直的磁铁及单元：二极铁、四极铁、六极铁单元</a:t>
            </a:r>
            <a:endParaRPr lang="en-US" altLang="zh-CN" sz="2000" dirty="0"/>
          </a:p>
          <a:p>
            <a:pPr lvl="1"/>
            <a:r>
              <a:rPr lang="zh-CN" altLang="en-US" sz="2000" dirty="0"/>
              <a:t>相机配置：</a:t>
            </a:r>
            <a:r>
              <a:rPr lang="en-US" altLang="zh-CN" sz="2000" dirty="0">
                <a:solidFill>
                  <a:srgbClr val="FF0000"/>
                </a:solidFill>
              </a:rPr>
              <a:t>4</a:t>
            </a:r>
            <a:r>
              <a:rPr lang="zh-CN" altLang="en-US" sz="2000" dirty="0">
                <a:solidFill>
                  <a:srgbClr val="FF0000"/>
                </a:solidFill>
              </a:rPr>
              <a:t>相机</a:t>
            </a:r>
            <a:r>
              <a:rPr lang="zh-CN" altLang="en-US" sz="2000" dirty="0"/>
              <a:t>，满足上述磁铁及单元的测量范围需求，基准点测量精度优于</a:t>
            </a:r>
            <a:r>
              <a:rPr lang="en-US" altLang="zh-CN" sz="2000" dirty="0"/>
              <a:t>45μm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r>
              <a:rPr lang="zh-CN" altLang="en-US" sz="2000" dirty="0"/>
              <a:t>选取高精度</a:t>
            </a:r>
            <a:r>
              <a:rPr lang="en-US" altLang="zh-CN" sz="2000" dirty="0"/>
              <a:t>CMOS</a:t>
            </a:r>
            <a:r>
              <a:rPr lang="zh-CN" altLang="en-US" sz="2000" dirty="0"/>
              <a:t>器件，提高像点求取</a:t>
            </a:r>
            <a:r>
              <a:rPr lang="zh-CN" altLang="en-US" sz="2000" dirty="0">
                <a:solidFill>
                  <a:srgbClr val="FF0000"/>
                </a:solidFill>
              </a:rPr>
              <a:t>精度</a:t>
            </a:r>
            <a:r>
              <a:rPr lang="zh-CN" altLang="en-US" sz="2000" dirty="0"/>
              <a:t>。</a:t>
            </a:r>
          </a:p>
          <a:p>
            <a:pPr lvl="1"/>
            <a:r>
              <a:rPr lang="zh-CN" altLang="en-US" sz="2000" dirty="0"/>
              <a:t>相机间主光轴交会角控制在</a:t>
            </a:r>
            <a:r>
              <a:rPr lang="zh-CN" altLang="en-US" sz="2000" dirty="0">
                <a:solidFill>
                  <a:srgbClr val="FF0000"/>
                </a:solidFill>
              </a:rPr>
              <a:t>最佳摄影测量需求</a:t>
            </a:r>
            <a:r>
              <a:rPr lang="zh-CN" altLang="en-US" sz="2000" dirty="0"/>
              <a:t>范围（</a:t>
            </a:r>
            <a:r>
              <a:rPr lang="en-US" altLang="zh-CN" sz="2000" dirty="0"/>
              <a:t>60°~120°</a:t>
            </a:r>
            <a:r>
              <a:rPr lang="zh-CN" altLang="en-US" sz="2000" dirty="0"/>
              <a:t>）之内。</a:t>
            </a:r>
          </a:p>
          <a:p>
            <a:pPr lvl="1"/>
            <a:r>
              <a:rPr lang="zh-CN" altLang="en-US" sz="2000" dirty="0"/>
              <a:t>满足测量精度的条件下选取短焦距镜头</a:t>
            </a:r>
            <a:r>
              <a:rPr lang="zh-CN" altLang="en-US" sz="2000" dirty="0">
                <a:solidFill>
                  <a:srgbClr val="FF0000"/>
                </a:solidFill>
              </a:rPr>
              <a:t>提高测量范围</a:t>
            </a:r>
            <a:r>
              <a:rPr lang="zh-CN" altLang="en-US" sz="2000" dirty="0"/>
              <a:t>，减小测量场体积。</a:t>
            </a:r>
          </a:p>
          <a:p>
            <a:pPr lvl="1"/>
            <a:endParaRPr 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ED333DB-A135-4E46-A3EF-52C0CA3C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高精度自动准直调节系统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5B234D-E44F-4943-8D1B-8B8E6709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CE479C7-61EF-4CD1-B27A-77ABFCDD7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691" y="771972"/>
            <a:ext cx="3600000" cy="331276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2C7EED-4116-4393-B893-637910F0D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549" y="4191454"/>
            <a:ext cx="3868834" cy="23474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FD484D1-C241-4400-A7C9-F0003BA7409B}"/>
              </a:ext>
            </a:extLst>
          </p:cNvPr>
          <p:cNvSpPr txBox="1"/>
          <p:nvPr/>
        </p:nvSpPr>
        <p:spPr>
          <a:xfrm>
            <a:off x="1814789" y="4925835"/>
            <a:ext cx="5145234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latin typeface="华光隶变_CNKI" panose="02000500000000000000" pitchFamily="2" charset="-122"/>
                <a:ea typeface="华光隶变_CNKI" panose="02000500000000000000" pitchFamily="2" charset="-122"/>
              </a:rPr>
              <a:t>三维视觉测量精度与相机</a:t>
            </a:r>
            <a:r>
              <a:rPr lang="en-US" altLang="zh-CN" dirty="0">
                <a:latin typeface="华光隶变_CNKI" panose="02000500000000000000" pitchFamily="2" charset="-122"/>
                <a:ea typeface="华光隶变_CNKI" panose="02000500000000000000" pitchFamily="2" charset="-122"/>
              </a:rPr>
              <a:t>CMOS</a:t>
            </a:r>
            <a:r>
              <a:rPr lang="zh-CN" altLang="en-US" dirty="0">
                <a:latin typeface="华光隶变_CNKI" panose="02000500000000000000" pitchFamily="2" charset="-122"/>
                <a:ea typeface="华光隶变_CNKI" panose="02000500000000000000" pitchFamily="2" charset="-122"/>
              </a:rPr>
              <a:t>参数、相机焦距、相机间距离、相机间主光轴交会角度有关。相机间距离和</a:t>
            </a:r>
            <a:r>
              <a:rPr lang="en-US" altLang="zh-CN" dirty="0">
                <a:latin typeface="华光隶变_CNKI" panose="02000500000000000000" pitchFamily="2" charset="-122"/>
                <a:ea typeface="华光隶变_CNKI" panose="02000500000000000000" pitchFamily="2" charset="-122"/>
              </a:rPr>
              <a:t>CCD</a:t>
            </a:r>
            <a:r>
              <a:rPr lang="zh-CN" altLang="en-US" dirty="0">
                <a:latin typeface="华光隶变_CNKI" panose="02000500000000000000" pitchFamily="2" charset="-122"/>
                <a:ea typeface="华光隶变_CNKI" panose="02000500000000000000" pitchFamily="2" charset="-122"/>
              </a:rPr>
              <a:t>参数一定的条件下，焦距越大，测量精度越高，测量范围越小，需要综合考虑。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AD76E0D-D0FF-42A0-BF98-958494A62943}"/>
              </a:ext>
            </a:extLst>
          </p:cNvPr>
          <p:cNvSpPr txBox="1"/>
          <p:nvPr/>
        </p:nvSpPr>
        <p:spPr>
          <a:xfrm>
            <a:off x="5879976" y="1285861"/>
            <a:ext cx="108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王小龙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09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8D90AC-B9F0-4859-8A5A-2AE9DB363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146" y="1124744"/>
            <a:ext cx="4320000" cy="2748225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E427E18-36EE-4494-9335-51A132DB8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6782544" cy="4840303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测量方案</a:t>
            </a:r>
            <a:endParaRPr lang="en-US" altLang="zh-CN" sz="2400" dirty="0"/>
          </a:p>
          <a:p>
            <a:pPr lvl="1"/>
            <a:r>
              <a:rPr lang="zh-CN" altLang="en-US" sz="2000" dirty="0"/>
              <a:t>输入控制点和设备基准点理论坐标</a:t>
            </a:r>
          </a:p>
          <a:p>
            <a:pPr lvl="1"/>
            <a:r>
              <a:rPr lang="zh-CN" altLang="en-US" sz="2000" dirty="0"/>
              <a:t>以控制点为基准定位测量系统</a:t>
            </a:r>
          </a:p>
          <a:p>
            <a:pPr lvl="1"/>
            <a:r>
              <a:rPr lang="zh-CN" altLang="en-US" sz="2000" dirty="0"/>
              <a:t>在基准点上安放摄影测量半球靶标实现基准点测量</a:t>
            </a:r>
          </a:p>
          <a:p>
            <a:pPr lvl="1"/>
            <a:r>
              <a:rPr lang="zh-CN" altLang="en-US" sz="2000" dirty="0"/>
              <a:t>用编码点实现点名自动识别</a:t>
            </a:r>
          </a:p>
          <a:p>
            <a:pPr lvl="1"/>
            <a:r>
              <a:rPr lang="zh-CN" altLang="en-US" sz="2000" dirty="0"/>
              <a:t>安放标准尺提供长度基准</a:t>
            </a:r>
          </a:p>
          <a:p>
            <a:pPr lvl="1"/>
            <a:r>
              <a:rPr lang="zh-CN" altLang="en-US" sz="2000" dirty="0"/>
              <a:t>实时显示和输出各基准点实测坐标与理论坐标的偏差</a:t>
            </a:r>
          </a:p>
          <a:p>
            <a:pPr lvl="1"/>
            <a:endParaRPr 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C7FFBEF-2336-46B1-B86D-DF4B6CBD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高精度自动准直调节系统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48BBA1-0763-40D6-B8CC-68058892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27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456CBD5-C32A-473F-BB8E-678ABE5DE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977302"/>
              </p:ext>
            </p:extLst>
          </p:nvPr>
        </p:nvGraphicFramePr>
        <p:xfrm>
          <a:off x="6744072" y="4010000"/>
          <a:ext cx="5166149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984668">
                  <a:extLst>
                    <a:ext uri="{9D8B030D-6E8A-4147-A177-3AD203B41FA5}">
                      <a16:colId xmlns:a16="http://schemas.microsoft.com/office/drawing/2014/main" val="998437582"/>
                    </a:ext>
                  </a:extLst>
                </a:gridCol>
                <a:gridCol w="4181481">
                  <a:extLst>
                    <a:ext uri="{9D8B030D-6E8A-4147-A177-3AD203B41FA5}">
                      <a16:colId xmlns:a16="http://schemas.microsoft.com/office/drawing/2014/main" val="35366450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项目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参数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379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传感器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CMOS</a:t>
                      </a: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NOIP1SE025KA-GDI25</a:t>
                      </a: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987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分辨率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5120×5120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862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像素尺寸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4.5μm×4.5μm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044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靶面尺寸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23.04mm×23.04mm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80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曝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全局曝光模式，曝光时间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1μs 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1s/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帧率；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27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焦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21mm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506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视场角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47.6°×47.6°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886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测量范围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1~35m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500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精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单相机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3μm+3μm/m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双相机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)10μm+10μm/m</a:t>
                      </a:r>
                      <a:r>
                        <a:rPr lang="zh-CN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924969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BE19D9F4-7EA6-4910-8A6C-FBC1C1D1E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89" y="4478001"/>
            <a:ext cx="5584944" cy="218827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7F5C6B9-8AF1-4A25-9E99-D4BA77C6AD1B}"/>
              </a:ext>
            </a:extLst>
          </p:cNvPr>
          <p:cNvSpPr txBox="1"/>
          <p:nvPr/>
        </p:nvSpPr>
        <p:spPr>
          <a:xfrm>
            <a:off x="5879976" y="1285861"/>
            <a:ext cx="108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王小龙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64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2CF5A1C-297F-4954-AF92-2B741B8FD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09" y="1299362"/>
            <a:ext cx="10972800" cy="4840303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自动调整结构</a:t>
            </a:r>
            <a:endParaRPr lang="en-US" altLang="zh-CN" sz="2400" dirty="0"/>
          </a:p>
          <a:p>
            <a:pPr lvl="1"/>
            <a:r>
              <a:rPr lang="zh-CN" altLang="en-US" sz="2000" dirty="0"/>
              <a:t>涉及磁铁及单元：</a:t>
            </a:r>
            <a:r>
              <a:rPr lang="en-US" altLang="zh-CN" sz="2000" dirty="0"/>
              <a:t>Collider </a:t>
            </a:r>
            <a:r>
              <a:rPr lang="zh-CN" altLang="en-US" sz="2000" dirty="0"/>
              <a:t>二极铁、四极铁及六极铁单元</a:t>
            </a:r>
            <a:endParaRPr lang="en-US" altLang="zh-CN" sz="2000" dirty="0"/>
          </a:p>
          <a:p>
            <a:pPr lvl="1"/>
            <a:r>
              <a:rPr lang="zh-CN" altLang="en-US" sz="2000" dirty="0"/>
              <a:t>二极铁：基于</a:t>
            </a:r>
            <a:r>
              <a:rPr lang="zh-CN" altLang="en-US" sz="2000" dirty="0">
                <a:solidFill>
                  <a:srgbClr val="FF0000"/>
                </a:solidFill>
              </a:rPr>
              <a:t>螺杆</a:t>
            </a:r>
            <a:r>
              <a:rPr lang="zh-CN" altLang="en-US" sz="2000" dirty="0"/>
              <a:t>的调节，结构简单，调节范围大，预算低，承重低</a:t>
            </a:r>
            <a:endParaRPr lang="en-US" altLang="zh-CN" sz="2000" dirty="0"/>
          </a:p>
          <a:p>
            <a:pPr lvl="1"/>
            <a:r>
              <a:rPr lang="zh-CN" altLang="en-US" sz="2000" dirty="0"/>
              <a:t>四极铁</a:t>
            </a:r>
            <a:r>
              <a:rPr lang="en-US" altLang="zh-CN" sz="2000" dirty="0"/>
              <a:t>/</a:t>
            </a:r>
            <a:r>
              <a:rPr lang="zh-CN" altLang="en-US" sz="2000" dirty="0"/>
              <a:t>六极铁单元：基于</a:t>
            </a:r>
            <a:r>
              <a:rPr lang="zh-CN" altLang="en-US" sz="2000" dirty="0">
                <a:solidFill>
                  <a:srgbClr val="FF0000"/>
                </a:solidFill>
              </a:rPr>
              <a:t>楔块</a:t>
            </a:r>
            <a:r>
              <a:rPr lang="zh-CN" altLang="en-US" sz="2000" dirty="0"/>
              <a:t>调节，需配合增减垫片加大调节范围，预算高，承重高</a:t>
            </a:r>
            <a:endParaRPr lang="en-US" altLang="zh-CN" sz="2000" dirty="0"/>
          </a:p>
          <a:p>
            <a:pPr lvl="1"/>
            <a:r>
              <a:rPr lang="zh-CN" altLang="en-US" sz="2000" dirty="0"/>
              <a:t>考虑三种形式，目前基于可移驱动车为基本方案</a:t>
            </a:r>
            <a:endParaRPr 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15B6788-D9F2-431E-8514-552506A9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高精度自动准直调节系统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1C37B9-438D-41CE-A6E9-EBD8CB51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AA80BA-6650-48FF-BCB8-4D4A092E0E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7"/>
          <a:stretch/>
        </p:blipFill>
        <p:spPr>
          <a:xfrm>
            <a:off x="609600" y="3683163"/>
            <a:ext cx="3240000" cy="23487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3D9D2B-3EE5-4004-B62E-3575011C2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742" y="4119663"/>
            <a:ext cx="4320000" cy="168845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EF3F053-44D8-4E81-BD82-CD57BDBA827A}"/>
              </a:ext>
            </a:extLst>
          </p:cNvPr>
          <p:cNvSpPr txBox="1"/>
          <p:nvPr/>
        </p:nvSpPr>
        <p:spPr>
          <a:xfrm>
            <a:off x="767408" y="605659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：可移驱动及调节机构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A565EB5-F936-4ED0-8304-2E7CBA02D2F7}"/>
              </a:ext>
            </a:extLst>
          </p:cNvPr>
          <p:cNvSpPr txBox="1"/>
          <p:nvPr/>
        </p:nvSpPr>
        <p:spPr>
          <a:xfrm>
            <a:off x="4749298" y="6056949"/>
            <a:ext cx="269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：可移调整车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2A5CB3B-D193-4E20-A517-833BC20813BD}"/>
              </a:ext>
            </a:extLst>
          </p:cNvPr>
          <p:cNvSpPr txBox="1"/>
          <p:nvPr/>
        </p:nvSpPr>
        <p:spPr>
          <a:xfrm>
            <a:off x="9046804" y="5958078"/>
            <a:ext cx="269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：可移驱动车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9F956DF-9D98-495D-86E2-E02391EA74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37"/>
          <a:stretch/>
        </p:blipFill>
        <p:spPr>
          <a:xfrm>
            <a:off x="8772418" y="4157619"/>
            <a:ext cx="2880000" cy="17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5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3F61ED5-127D-4C8B-9C39-F27CD592C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7060537" cy="4840303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垂直调整：</a:t>
            </a:r>
            <a:endParaRPr lang="en-US" altLang="zh-CN" sz="2400" dirty="0"/>
          </a:p>
          <a:p>
            <a:pPr lvl="1"/>
            <a:r>
              <a:rPr lang="zh-CN" altLang="en-US" sz="2000" dirty="0"/>
              <a:t>二极铁：螺旋升降机或同心大螺纹</a:t>
            </a:r>
            <a:r>
              <a:rPr lang="en-US" altLang="zh-CN" sz="2000" dirty="0"/>
              <a:t>+</a:t>
            </a:r>
            <a:r>
              <a:rPr lang="zh-CN" altLang="en-US" sz="2000" dirty="0"/>
              <a:t>涡轮螺杆，输出轴错开在人行道侧引出</a:t>
            </a:r>
            <a:endParaRPr lang="en-US" altLang="zh-CN" sz="2000" dirty="0"/>
          </a:p>
          <a:p>
            <a:pPr lvl="1"/>
            <a:r>
              <a:rPr lang="zh-CN" altLang="en-US" sz="2000" dirty="0"/>
              <a:t>四极铁</a:t>
            </a:r>
            <a:r>
              <a:rPr lang="en-US" altLang="zh-CN" sz="2000" dirty="0"/>
              <a:t>/</a:t>
            </a:r>
            <a:r>
              <a:rPr lang="zh-CN" altLang="en-US" sz="2000" dirty="0"/>
              <a:t>六极铁：楔块，垫片增加调节范围</a:t>
            </a:r>
            <a:endParaRPr lang="en-US" altLang="zh-CN" sz="2000" dirty="0"/>
          </a:p>
          <a:p>
            <a:r>
              <a:rPr lang="zh-CN" altLang="en-US" sz="2400" dirty="0"/>
              <a:t>水平调整：</a:t>
            </a:r>
            <a:endParaRPr lang="en-US" altLang="zh-CN" sz="2400" dirty="0"/>
          </a:p>
          <a:p>
            <a:pPr lvl="1"/>
            <a:r>
              <a:rPr lang="zh-CN" altLang="en-US" sz="2000" dirty="0"/>
              <a:t>螺纹调节</a:t>
            </a:r>
            <a:r>
              <a:rPr lang="en-US" altLang="zh-CN" sz="2000" dirty="0"/>
              <a:t>+</a:t>
            </a:r>
            <a:r>
              <a:rPr lang="zh-CN" altLang="en-US" sz="2000" dirty="0"/>
              <a:t>万向节转向，在人行道侧引出</a:t>
            </a:r>
            <a:endParaRPr 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6BA350D-D180-488A-A4A4-5B5439F0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高精度自动准直调节系统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2F3403-1B08-4940-AAC7-B863DDFC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3A8FD6A-A3F2-4BA7-A7C9-8CA033C1F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11" y="3786903"/>
            <a:ext cx="2880000" cy="269511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8891AA2-5878-46C9-8717-4735931E071A}"/>
              </a:ext>
            </a:extLst>
          </p:cNvPr>
          <p:cNvSpPr txBox="1"/>
          <p:nvPr/>
        </p:nvSpPr>
        <p:spPr>
          <a:xfrm>
            <a:off x="292300" y="5310653"/>
            <a:ext cx="1381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螺旋升降机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0063ACF-1331-4E2B-BDC9-D537E9549DB1}"/>
              </a:ext>
            </a:extLst>
          </p:cNvPr>
          <p:cNvSpPr txBox="1"/>
          <p:nvPr/>
        </p:nvSpPr>
        <p:spPr>
          <a:xfrm>
            <a:off x="227388" y="489311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万向节转向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CF901B5-9FEF-4C72-A5EF-44AE42736545}"/>
              </a:ext>
            </a:extLst>
          </p:cNvPr>
          <p:cNvCxnSpPr>
            <a:cxnSpLocks/>
          </p:cNvCxnSpPr>
          <p:nvPr/>
        </p:nvCxnSpPr>
        <p:spPr>
          <a:xfrm flipV="1">
            <a:off x="1451484" y="5175068"/>
            <a:ext cx="926627" cy="304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625B02E-87E3-4C12-B1EA-8268F41ACD91}"/>
              </a:ext>
            </a:extLst>
          </p:cNvPr>
          <p:cNvCxnSpPr/>
          <p:nvPr/>
        </p:nvCxnSpPr>
        <p:spPr>
          <a:xfrm flipV="1">
            <a:off x="1271464" y="4586111"/>
            <a:ext cx="360040" cy="3249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FE7F0DE9-FD14-4306-8834-725463A81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512" y="4124406"/>
            <a:ext cx="3600000" cy="2052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42E3EC4-2B23-46D7-8232-EDF377366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137" y="4026249"/>
            <a:ext cx="2880000" cy="207228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1FF485E-0736-46F0-A160-1EAC06357BEB}"/>
              </a:ext>
            </a:extLst>
          </p:cNvPr>
          <p:cNvSpPr txBox="1"/>
          <p:nvPr/>
        </p:nvSpPr>
        <p:spPr>
          <a:xfrm>
            <a:off x="1177244" y="6466339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二极铁螺旋升降机方案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AA5DE2D-4A26-4F01-BB13-A44313961C1E}"/>
              </a:ext>
            </a:extLst>
          </p:cNvPr>
          <p:cNvSpPr txBox="1"/>
          <p:nvPr/>
        </p:nvSpPr>
        <p:spPr>
          <a:xfrm>
            <a:off x="5087888" y="6236664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二极铁同心大螺纹方案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C2D1143-FE99-4DA8-AA99-98BE0310D4E1}"/>
              </a:ext>
            </a:extLst>
          </p:cNvPr>
          <p:cNvSpPr txBox="1"/>
          <p:nvPr/>
        </p:nvSpPr>
        <p:spPr>
          <a:xfrm>
            <a:off x="8722932" y="6236664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四极铁楔块方案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2AB7A0F-5061-4697-8DF0-311F451A8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970" y="1196089"/>
            <a:ext cx="3600000" cy="22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0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E691D86-C45B-48EE-9B37-49A33555C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1247040" cy="4840303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内容</a:t>
            </a:r>
            <a:endParaRPr lang="en-US" altLang="zh-CN" sz="2400" dirty="0"/>
          </a:p>
          <a:p>
            <a:pPr lvl="1"/>
            <a:r>
              <a:rPr lang="zh-CN" altLang="en-US" sz="2000" dirty="0"/>
              <a:t>弧区：</a:t>
            </a:r>
            <a:r>
              <a:rPr lang="en-US" altLang="zh-CN" sz="2000" dirty="0"/>
              <a:t>Collider</a:t>
            </a:r>
            <a:r>
              <a:rPr lang="zh-CN" altLang="en-US" sz="2000" dirty="0"/>
              <a:t>及</a:t>
            </a:r>
            <a:r>
              <a:rPr lang="en-US" altLang="zh-CN" sz="2000" dirty="0"/>
              <a:t>Booster</a:t>
            </a:r>
            <a:r>
              <a:rPr lang="zh-CN" altLang="en-US" sz="2000" dirty="0"/>
              <a:t>各一个标准</a:t>
            </a:r>
            <a:r>
              <a:rPr lang="en-US" altLang="zh-CN" sz="2000" dirty="0"/>
              <a:t>cell</a:t>
            </a:r>
            <a:r>
              <a:rPr lang="zh-CN" altLang="en-US" sz="2000" dirty="0"/>
              <a:t>（含二极铁、四极铁、六极铁、校正铁、</a:t>
            </a:r>
            <a:r>
              <a:rPr lang="en-US" altLang="zh-CN" sz="2000" dirty="0"/>
              <a:t>BPM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pPr lvl="1"/>
            <a:r>
              <a:rPr lang="en-US" altLang="zh-CN" sz="2000" dirty="0"/>
              <a:t>RF</a:t>
            </a:r>
            <a:r>
              <a:rPr lang="zh-CN" altLang="en-US" sz="2000" dirty="0"/>
              <a:t>区：</a:t>
            </a:r>
            <a:r>
              <a:rPr lang="en-US" altLang="zh-CN" sz="2000" dirty="0"/>
              <a:t>Collider</a:t>
            </a:r>
            <a:r>
              <a:rPr lang="zh-CN" altLang="en-US" sz="2000" dirty="0"/>
              <a:t>及</a:t>
            </a:r>
            <a:r>
              <a:rPr lang="en-US" altLang="zh-CN" sz="2000" dirty="0"/>
              <a:t>Booster</a:t>
            </a:r>
            <a:r>
              <a:rPr lang="zh-CN" altLang="en-US" sz="2000" dirty="0"/>
              <a:t>模组各一台</a:t>
            </a:r>
            <a:endParaRPr lang="en-US" altLang="zh-CN" sz="2000" dirty="0"/>
          </a:p>
          <a:p>
            <a:pPr lvl="1"/>
            <a:r>
              <a:rPr lang="zh-CN" altLang="en-US" sz="2000" dirty="0"/>
              <a:t>针对上述设备的工艺安装、准直、稳定性等技术验证</a:t>
            </a:r>
            <a:endParaRPr lang="en-US" altLang="zh-CN" sz="2000" dirty="0"/>
          </a:p>
          <a:p>
            <a:r>
              <a:rPr lang="zh-CN" altLang="en-US" sz="2400" dirty="0"/>
              <a:t>目的及意义</a:t>
            </a:r>
            <a:endParaRPr lang="en-US" altLang="zh-CN" sz="24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540B88A-BB71-4649-927F-49F9BB59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2" name="标题 2">
            <a:extLst>
              <a:ext uri="{FF2B5EF4-FFF2-40B4-BE49-F238E27FC236}">
                <a16:creationId xmlns:a16="http://schemas.microsoft.com/office/drawing/2014/main" id="{59C13907-08A3-4784-BAAA-8999F452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CEPC mockup</a:t>
            </a:r>
            <a:r>
              <a:rPr lang="zh-CN" altLang="en-US" dirty="0"/>
              <a:t>进展</a:t>
            </a:r>
            <a:endParaRPr lang="en-US" dirty="0"/>
          </a:p>
        </p:txBody>
      </p:sp>
      <p:sp>
        <p:nvSpPr>
          <p:cNvPr id="8" name="内容占位符 1">
            <a:extLst>
              <a:ext uri="{FF2B5EF4-FFF2-40B4-BE49-F238E27FC236}">
                <a16:creationId xmlns:a16="http://schemas.microsoft.com/office/drawing/2014/main" id="{0EAFA606-2BFB-4340-AE18-34D4D0FCA71D}"/>
              </a:ext>
            </a:extLst>
          </p:cNvPr>
          <p:cNvSpPr txBox="1">
            <a:spLocks/>
          </p:cNvSpPr>
          <p:nvPr/>
        </p:nvSpPr>
        <p:spPr>
          <a:xfrm>
            <a:off x="365076" y="3717032"/>
            <a:ext cx="6055568" cy="22375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开工前需验证相关</a:t>
            </a:r>
            <a:r>
              <a:rPr lang="zh-CN" altLang="en-US" sz="2400" dirty="0">
                <a:solidFill>
                  <a:srgbClr val="FF0000"/>
                </a:solidFill>
              </a:rPr>
              <a:t>关键技术及工艺流程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lvl="1"/>
            <a:r>
              <a:rPr lang="zh-CN" altLang="en-US" sz="2000" dirty="0"/>
              <a:t>磁铁</a:t>
            </a:r>
            <a:r>
              <a:rPr lang="en-US" altLang="zh-CN" sz="2000" dirty="0"/>
              <a:t>&amp;</a:t>
            </a:r>
            <a:r>
              <a:rPr lang="zh-CN" altLang="en-US" sz="2000" dirty="0"/>
              <a:t>支撑的稳定性与调节灵活性。</a:t>
            </a:r>
            <a:endParaRPr lang="en-US" altLang="zh-CN" sz="2000" dirty="0"/>
          </a:p>
          <a:p>
            <a:pPr lvl="1"/>
            <a:r>
              <a:rPr lang="zh-CN" altLang="en-US" sz="2000" dirty="0"/>
              <a:t>准直方法及准直效率优化。</a:t>
            </a:r>
            <a:endParaRPr lang="en-US" altLang="zh-CN" sz="2000" dirty="0"/>
          </a:p>
          <a:p>
            <a:pPr lvl="1"/>
            <a:r>
              <a:rPr lang="zh-CN" altLang="en-US" sz="2000" dirty="0"/>
              <a:t>工艺安装及设备</a:t>
            </a:r>
            <a:r>
              <a:rPr lang="en-US" altLang="zh-CN" sz="2000" dirty="0"/>
              <a:t>/</a:t>
            </a:r>
            <a:r>
              <a:rPr lang="zh-CN" altLang="en-US" sz="2000" dirty="0"/>
              <a:t>操作空间验证。</a:t>
            </a:r>
            <a:endParaRPr lang="en-US" altLang="zh-CN" sz="2000" dirty="0"/>
          </a:p>
          <a:p>
            <a:pPr lvl="1"/>
            <a:r>
              <a:rPr lang="zh-CN" altLang="en-US" sz="2000" dirty="0"/>
              <a:t>其他需要在隧道进行的操作验证。</a:t>
            </a:r>
            <a:endParaRPr lang="en-US" altLang="zh-CN" sz="2000" dirty="0"/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0B453F81-DE79-4F8C-A12F-98EA3CCDA7FF}"/>
              </a:ext>
            </a:extLst>
          </p:cNvPr>
          <p:cNvSpPr txBox="1">
            <a:spLocks/>
          </p:cNvSpPr>
          <p:nvPr/>
        </p:nvSpPr>
        <p:spPr>
          <a:xfrm>
            <a:off x="6524303" y="3717031"/>
            <a:ext cx="5479504" cy="22375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CEPC</a:t>
            </a:r>
            <a:r>
              <a:rPr lang="zh-CN" altLang="en-US" sz="2400" dirty="0"/>
              <a:t>有效的</a:t>
            </a:r>
            <a:r>
              <a:rPr lang="zh-CN" altLang="en-US" sz="2400" dirty="0">
                <a:solidFill>
                  <a:srgbClr val="FF0000"/>
                </a:solidFill>
              </a:rPr>
              <a:t>宣传展示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lvl="1"/>
            <a:r>
              <a:rPr lang="zh-CN" altLang="en-US" sz="2000" dirty="0"/>
              <a:t>典型区段的</a:t>
            </a:r>
            <a:r>
              <a:rPr lang="en-US" altLang="zh-CN" sz="2000" dirty="0"/>
              <a:t>1:1</a:t>
            </a:r>
            <a:r>
              <a:rPr lang="zh-CN" altLang="en-US" sz="2000" dirty="0"/>
              <a:t>步入式隧道内景展示。</a:t>
            </a:r>
            <a:endParaRPr lang="en-US" altLang="zh-CN" sz="2000" dirty="0"/>
          </a:p>
          <a:p>
            <a:pPr lvl="1"/>
            <a:r>
              <a:rPr lang="zh-CN" altLang="en-US" sz="2000" dirty="0"/>
              <a:t>科普宣传。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011679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EF96B67-636C-4340-B0E6-E8CE9961A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提高磁铁支架系统固有频率对于降低振动、提高束流稳定性有重要作用。</a:t>
            </a:r>
            <a:endParaRPr 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0CFD09F-A91A-4780-926E-DE86B142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稳定性测试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E824F8-27FF-44DB-9F61-7EC31589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30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508F3D-7D4F-41CC-B85F-8A71E193E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76" y="2164975"/>
            <a:ext cx="2880000" cy="20402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C8CDD3-A007-4DFA-B54F-8E1E3607E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512" y="2094600"/>
            <a:ext cx="2880000" cy="2110598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32FBCC87-3042-43E4-A36F-B3BDB551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8168" y="1999852"/>
            <a:ext cx="2880000" cy="220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61DE474-9047-4F6C-A829-74AACC32AF96}"/>
              </a:ext>
            </a:extLst>
          </p:cNvPr>
          <p:cNvSpPr txBox="1"/>
          <p:nvPr/>
        </p:nvSpPr>
        <p:spPr>
          <a:xfrm>
            <a:off x="2862512" y="28486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HEPS site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E2824AC-E30D-4F17-8BE0-2C8FA45F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51" y="4874561"/>
            <a:ext cx="4320480" cy="17477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1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sym typeface="Wingdings" pitchFamily="2" charset="2"/>
              </a:rPr>
              <a:t>大地振动随固有频率提高而降低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sym typeface="Wingdings" pitchFamily="2" charset="2"/>
              </a:rPr>
              <a:t> 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sym typeface="Wingdings" pitchFamily="2" charset="2"/>
              </a:rPr>
              <a:t>位移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sym typeface="Wingdings" pitchFamily="2" charset="2"/>
              </a:rPr>
              <a:t> PSD ~ f-4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sym typeface="Wingdings" pitchFamily="2" charset="2"/>
              </a:rPr>
              <a:t>谱位移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sym typeface="Wingdings" pitchFamily="2" charset="2"/>
              </a:rPr>
              <a:t>~ f-2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55C9834D-9016-431D-80D6-EFD65191D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4511913"/>
            <a:ext cx="4320480" cy="21105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1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sym typeface="Wingdings" pitchFamily="2" charset="2"/>
              </a:rPr>
              <a:t>大地振动随固有频率提高而降低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sym typeface="Wingdings" pitchFamily="2" charset="2"/>
              </a:rPr>
              <a:t> 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sym typeface="Wingdings" pitchFamily="2" charset="2"/>
              </a:rPr>
              <a:t>大地振动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sym typeface="Wingdings" pitchFamily="2" charset="2"/>
              </a:rPr>
              <a:t>磁铁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sym typeface="Wingdings" pitchFamily="2" charset="2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sym typeface="Wingdings" pitchFamily="2" charset="2"/>
              </a:rPr>
              <a:t>支撑系统结构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sym typeface="Wingdings" pitchFamily="2" charset="2"/>
              </a:rPr>
              <a:t>阻尼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sym typeface="Wingdings" pitchFamily="2" charset="2"/>
              </a:rPr>
              <a:t>地基及基座</a:t>
            </a:r>
          </a:p>
        </p:txBody>
      </p:sp>
    </p:spTree>
    <p:extLst>
      <p:ext uri="{BB962C8B-B14F-4D97-AF65-F5344CB8AC3E}">
        <p14:creationId xmlns:p14="http://schemas.microsoft.com/office/powerpoint/2010/main" val="132326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EF96B67-636C-4340-B0E6-E8CE9961A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2"/>
            <a:ext cx="6494512" cy="2575186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将跟随勘察可研进行实地测量</a:t>
            </a:r>
            <a:endParaRPr lang="en-US" altLang="zh-CN" sz="2400" dirty="0"/>
          </a:p>
          <a:p>
            <a:pPr lvl="1"/>
            <a:r>
              <a:rPr lang="zh-CN" altLang="en-US" sz="2000" dirty="0"/>
              <a:t>设置对照组，依据</a:t>
            </a:r>
            <a:r>
              <a:rPr lang="en-US" altLang="zh-CN" sz="2000" dirty="0"/>
              <a:t>HEPS</a:t>
            </a:r>
            <a:r>
              <a:rPr lang="zh-CN" altLang="en-US" sz="2000" dirty="0"/>
              <a:t>经验进行基座浇注及支架样机测试。</a:t>
            </a:r>
            <a:endParaRPr lang="en-US" altLang="zh-CN" sz="2000" dirty="0"/>
          </a:p>
          <a:p>
            <a:pPr lvl="1"/>
            <a:r>
              <a:rPr lang="zh-CN" altLang="en-US" sz="2000" dirty="0"/>
              <a:t>根据支架调节机构刚度及实地测量结果，评估工程安装后磁铁</a:t>
            </a:r>
            <a:r>
              <a:rPr lang="en-US" altLang="zh-CN" sz="2000" dirty="0"/>
              <a:t>-</a:t>
            </a:r>
            <a:r>
              <a:rPr lang="zh-CN" altLang="en-US" sz="2000" dirty="0"/>
              <a:t>支撑的固有频率。</a:t>
            </a:r>
            <a:endParaRPr lang="en-US" altLang="zh-CN" sz="2000" dirty="0"/>
          </a:p>
          <a:p>
            <a:pPr lvl="1"/>
            <a:r>
              <a:rPr lang="zh-CN" altLang="en-US" sz="2000" dirty="0"/>
              <a:t>根据评估结果优化支架设计。</a:t>
            </a:r>
            <a:endParaRPr lang="en-US" altLang="zh-CN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0CFD09F-A91A-4780-926E-DE86B142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稳定性测试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E824F8-27FF-44DB-9F61-7EC31589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3EDA016-DBAF-4B75-80AA-59462AA8A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418455"/>
            <a:ext cx="3600000" cy="2248289"/>
          </a:xfrm>
          <a:prstGeom prst="rect">
            <a:avLst/>
          </a:prstGeom>
        </p:spPr>
      </p:pic>
      <p:sp>
        <p:nvSpPr>
          <p:cNvPr id="13" name="内容占位符 1">
            <a:extLst>
              <a:ext uri="{FF2B5EF4-FFF2-40B4-BE49-F238E27FC236}">
                <a16:creationId xmlns:a16="http://schemas.microsoft.com/office/drawing/2014/main" id="{B0D2C950-2020-451E-AA19-CF697A0F9E0A}"/>
              </a:ext>
            </a:extLst>
          </p:cNvPr>
          <p:cNvSpPr txBox="1">
            <a:spLocks/>
          </p:cNvSpPr>
          <p:nvPr/>
        </p:nvSpPr>
        <p:spPr>
          <a:xfrm>
            <a:off x="640705" y="4219915"/>
            <a:ext cx="6362453" cy="2248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已有基础</a:t>
            </a:r>
            <a:endParaRPr lang="en-US" altLang="zh-CN" sz="2400" dirty="0"/>
          </a:p>
          <a:p>
            <a:pPr lvl="1"/>
            <a:r>
              <a:rPr lang="en-US" altLang="zh-CN" sz="2000" dirty="0"/>
              <a:t>HEPS</a:t>
            </a:r>
            <a:r>
              <a:rPr lang="zh-CN" altLang="en-US" sz="2000" dirty="0"/>
              <a:t>工程中积累了一定的</a:t>
            </a:r>
            <a:r>
              <a:rPr lang="zh-CN" altLang="en-US" sz="2000" dirty="0">
                <a:solidFill>
                  <a:srgbClr val="FF0000"/>
                </a:solidFill>
              </a:rPr>
              <a:t>基座制作及浇注</a:t>
            </a:r>
            <a:r>
              <a:rPr lang="zh-CN" altLang="en-US" sz="2000" dirty="0"/>
              <a:t>经验</a:t>
            </a:r>
            <a:endParaRPr lang="en-US" altLang="zh-CN" sz="2000" dirty="0"/>
          </a:p>
          <a:p>
            <a:pPr lvl="1"/>
            <a:r>
              <a:rPr lang="en-US" altLang="zh-CN" sz="2000" dirty="0"/>
              <a:t>HEPS</a:t>
            </a:r>
            <a:r>
              <a:rPr lang="zh-CN" altLang="en-US" sz="2000" dirty="0"/>
              <a:t>工程中提出了</a:t>
            </a:r>
            <a:r>
              <a:rPr lang="zh-CN" altLang="en-US" sz="2000" dirty="0">
                <a:solidFill>
                  <a:srgbClr val="FF0000"/>
                </a:solidFill>
              </a:rPr>
              <a:t>有限元指导的锤击测试方法</a:t>
            </a:r>
            <a:r>
              <a:rPr lang="zh-CN" altLang="en-US" sz="2000" dirty="0"/>
              <a:t>，测试条件简单，精度高，效率高。</a:t>
            </a:r>
            <a:endParaRPr lang="en-US" altLang="zh-CN" sz="2000" dirty="0"/>
          </a:p>
          <a:p>
            <a:pPr lvl="1"/>
            <a:r>
              <a:rPr lang="zh-CN" altLang="en-US" sz="2000" dirty="0"/>
              <a:t>以上工作基础可直接应用。</a:t>
            </a:r>
            <a:endParaRPr lang="en-US" altLang="zh-CN" sz="2000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D898797-D402-4F30-A1FB-DA5D41E00E4A}"/>
              </a:ext>
            </a:extLst>
          </p:cNvPr>
          <p:cNvGrpSpPr/>
          <p:nvPr/>
        </p:nvGrpSpPr>
        <p:grpSpPr>
          <a:xfrm>
            <a:off x="7536160" y="4022725"/>
            <a:ext cx="3772962" cy="2319846"/>
            <a:chOff x="5220072" y="4067944"/>
            <a:chExt cx="3772962" cy="2319846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D94500D-689C-468F-A2D1-740FA0754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72" y="4365104"/>
              <a:ext cx="3600000" cy="2022686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AC037E5-BA67-4E59-8CC4-ACCD2C61D2DA}"/>
                </a:ext>
              </a:extLst>
            </p:cNvPr>
            <p:cNvSpPr txBox="1"/>
            <p:nvPr/>
          </p:nvSpPr>
          <p:spPr>
            <a:xfrm>
              <a:off x="6335043" y="5229200"/>
              <a:ext cx="1512168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[M1,k1,Q1]</a:t>
              </a:r>
              <a:endParaRPr lang="zh-CN" altLang="en-US" sz="2000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B6280CC-EEB8-4A0F-9614-8DCE62966E1C}"/>
                </a:ext>
              </a:extLst>
            </p:cNvPr>
            <p:cNvSpPr txBox="1"/>
            <p:nvPr/>
          </p:nvSpPr>
          <p:spPr>
            <a:xfrm>
              <a:off x="6418548" y="4070134"/>
              <a:ext cx="1512168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[M2,k2,Q2]</a:t>
              </a:r>
              <a:endParaRPr lang="zh-CN" altLang="en-US" sz="2000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DE6CE8-1502-41BE-A4CC-3FE389AC7F51}"/>
                </a:ext>
              </a:extLst>
            </p:cNvPr>
            <p:cNvSpPr txBox="1"/>
            <p:nvPr/>
          </p:nvSpPr>
          <p:spPr>
            <a:xfrm>
              <a:off x="8092534" y="4067944"/>
              <a:ext cx="900500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Joint</a:t>
              </a:r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42D17C0B-F99F-488A-B16F-ECAF58D4844C}"/>
                </a:ext>
              </a:extLst>
            </p:cNvPr>
            <p:cNvCxnSpPr/>
            <p:nvPr/>
          </p:nvCxnSpPr>
          <p:spPr bwMode="auto">
            <a:xfrm flipH="1">
              <a:off x="7668344" y="4470244"/>
              <a:ext cx="946448" cy="3269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9235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91608EBB-5BE8-4DBB-AADA-4641153E9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045745"/>
              </p:ext>
            </p:extLst>
          </p:nvPr>
        </p:nvGraphicFramePr>
        <p:xfrm>
          <a:off x="609600" y="1340768"/>
          <a:ext cx="10972800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976">
                  <a:extLst>
                    <a:ext uri="{9D8B030D-6E8A-4147-A177-3AD203B41FA5}">
                      <a16:colId xmlns:a16="http://schemas.microsoft.com/office/drawing/2014/main" val="242465057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46094755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93042228"/>
                    </a:ext>
                  </a:extLst>
                </a:gridCol>
                <a:gridCol w="4118248">
                  <a:extLst>
                    <a:ext uri="{9D8B030D-6E8A-4147-A177-3AD203B41FA5}">
                      <a16:colId xmlns:a16="http://schemas.microsoft.com/office/drawing/2014/main" val="3056075115"/>
                    </a:ext>
                  </a:extLst>
                </a:gridCol>
              </a:tblGrid>
              <a:tr h="315947">
                <a:tc>
                  <a:txBody>
                    <a:bodyPr/>
                    <a:lstStyle/>
                    <a:p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预计完成时间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7285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Mockup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展示模型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三维设计及总装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859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评审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8.16 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已完成，目前正在准备招标图纸，并按照评审意见更新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7188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研制及安装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3904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验收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006504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高精度自动准直调节系统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调节机构样机及性能测试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4689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调节机构批量及性能测试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4050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高精度测量场软件开发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2056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高精度测量场系统调试及精度验证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4878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高效准直调节联调及验收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13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稳定性实验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稳定性实验对照组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Collider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有对照组，主要测试固有频率及放大比，监测沉降量、地基振动等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0098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稳定性实验不同位置测试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91784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A43617D9-6575-4877-82A2-614415A6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时间计划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03B1C6-CBEC-4670-84EB-F280661B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833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5EE8E12-92A7-43F0-8082-2BF529ED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MDI</a:t>
            </a:r>
            <a:r>
              <a:rPr lang="zh-CN" altLang="en-US" dirty="0"/>
              <a:t>进展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839AB7-BD0E-426B-AD47-4AC10930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FA4AD6-E44D-4CCA-B348-653AADA48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000" y="100944"/>
            <a:ext cx="3600000" cy="2275403"/>
          </a:xfrm>
          <a:prstGeom prst="rect">
            <a:avLst/>
          </a:prstGeom>
        </p:spPr>
      </p:pic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9C513838-35B1-4CD4-A254-5502DF122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2"/>
            <a:ext cx="3421968" cy="2575186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MDI</a:t>
            </a:r>
            <a:r>
              <a:rPr lang="zh-CN" altLang="en-US" sz="2400" dirty="0"/>
              <a:t>机械布局</a:t>
            </a:r>
            <a:endParaRPr lang="en-US" altLang="zh-CN" sz="2400" dirty="0"/>
          </a:p>
          <a:p>
            <a:pPr lvl="1"/>
            <a:r>
              <a:rPr lang="zh-CN" altLang="en-US" sz="1800" dirty="0"/>
              <a:t>探测角</a:t>
            </a:r>
            <a:r>
              <a:rPr lang="en-US" altLang="zh-CN" sz="1800" dirty="0"/>
              <a:t>acos0.99</a:t>
            </a:r>
          </a:p>
          <a:p>
            <a:pPr lvl="1"/>
            <a:r>
              <a:rPr lang="en-US" altLang="zh-CN" sz="1800" dirty="0"/>
              <a:t>IP</a:t>
            </a:r>
            <a:r>
              <a:rPr lang="zh-CN" altLang="en-US" sz="1800" dirty="0"/>
              <a:t>铍管：</a:t>
            </a:r>
            <a:r>
              <a:rPr lang="en-US" altLang="zh-CN" sz="1800" dirty="0"/>
              <a:t>±700mm</a:t>
            </a:r>
          </a:p>
          <a:p>
            <a:pPr lvl="1"/>
            <a:r>
              <a:rPr lang="zh-CN" altLang="en-US" sz="1800" dirty="0"/>
              <a:t>探测器轭铁长度：</a:t>
            </a:r>
            <a:r>
              <a:rPr lang="en-US" altLang="zh-CN" sz="1800" dirty="0"/>
              <a:t>11120mm</a:t>
            </a:r>
            <a:r>
              <a:rPr lang="en-US" altLang="zh-CN" sz="1800" dirty="0">
                <a:sym typeface="Wingdings" panose="05000000000000000000" pitchFamily="2" charset="2"/>
              </a:rPr>
              <a:t>11750mm</a:t>
            </a:r>
            <a:r>
              <a:rPr lang="zh-CN" altLang="en-US" sz="1800" dirty="0">
                <a:sym typeface="Wingdings" panose="05000000000000000000" pitchFamily="2" charset="2"/>
              </a:rPr>
              <a:t>，恒温器支撑相应外移</a:t>
            </a:r>
            <a:endParaRPr lang="en-US" altLang="zh-CN" sz="1800" dirty="0">
              <a:sym typeface="Wingdings" panose="05000000000000000000" pitchFamily="2" charset="2"/>
            </a:endParaRPr>
          </a:p>
          <a:p>
            <a:pPr lvl="1"/>
            <a:endParaRPr lang="en-US" altLang="zh-CN" sz="18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1B96963-EFB3-4347-B9CF-11F49D431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2101747"/>
            <a:ext cx="7920000" cy="46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14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74400FB-C75F-45D2-91BE-F37C0AC6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sp>
        <p:nvSpPr>
          <p:cNvPr id="22" name="标题 3">
            <a:extLst>
              <a:ext uri="{FF2B5EF4-FFF2-40B4-BE49-F238E27FC236}">
                <a16:creationId xmlns:a16="http://schemas.microsoft.com/office/drawing/2014/main" id="{FA33C703-CBE1-41F4-8BF9-193A9B3B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/>
          <a:lstStyle/>
          <a:p>
            <a:r>
              <a:rPr lang="en-US" dirty="0"/>
              <a:t>MDI </a:t>
            </a:r>
            <a:r>
              <a:rPr lang="zh-CN" altLang="en-US" dirty="0"/>
              <a:t>进展</a:t>
            </a:r>
            <a:endParaRPr 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46D73D2-6E2C-40F9-8EB3-15E8B12DB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840805"/>
            <a:ext cx="9000000" cy="5176389"/>
          </a:xfrm>
          <a:prstGeom prst="rect">
            <a:avLst/>
          </a:prstGeom>
          <a:noFill/>
        </p:spPr>
      </p:pic>
      <p:sp>
        <p:nvSpPr>
          <p:cNvPr id="23" name="内容占位符 1">
            <a:extLst>
              <a:ext uri="{FF2B5EF4-FFF2-40B4-BE49-F238E27FC236}">
                <a16:creationId xmlns:a16="http://schemas.microsoft.com/office/drawing/2014/main" id="{6F95906C-D579-49BE-8A72-8B9E86213823}"/>
              </a:ext>
            </a:extLst>
          </p:cNvPr>
          <p:cNvSpPr txBox="1">
            <a:spLocks/>
          </p:cNvSpPr>
          <p:nvPr/>
        </p:nvSpPr>
        <p:spPr>
          <a:xfrm>
            <a:off x="335338" y="5706611"/>
            <a:ext cx="11144782" cy="1008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距探测角距离</a:t>
            </a:r>
            <a:endParaRPr lang="en-US" altLang="zh-CN" sz="2000" dirty="0"/>
          </a:p>
          <a:p>
            <a:pPr lvl="1"/>
            <a:r>
              <a:rPr lang="en-US" altLang="zh-CN" sz="1800" dirty="0"/>
              <a:t>IP chamber flange: 5.3mm   RVC: 14.9mm (pressure tube)   Shielding outside cryostat: 16.5mm</a:t>
            </a:r>
          </a:p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82886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A55597B-987E-4868-A5A3-FC1578272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0E1BC88-A0C4-48B1-9E97-9DD647E2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MDI</a:t>
            </a:r>
            <a:r>
              <a:rPr lang="zh-CN" altLang="en-US" dirty="0"/>
              <a:t>进展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727DBF-BFA6-4FEB-838D-A279C2ECE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378786-20A2-4863-8421-F3BEB2A8F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432906"/>
            <a:ext cx="9000000" cy="49234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4C75EAC-E2E1-48B3-A5C6-54CD93987BA8}"/>
              </a:ext>
            </a:extLst>
          </p:cNvPr>
          <p:cNvSpPr txBox="1"/>
          <p:nvPr/>
        </p:nvSpPr>
        <p:spPr>
          <a:xfrm>
            <a:off x="9768408" y="143290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王毅伟</a:t>
            </a:r>
            <a:endParaRPr lang="en-US" dirty="0"/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CB542193-D475-4414-A92C-CD16895EE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999" y="4256976"/>
            <a:ext cx="4910901" cy="22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63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741C194-6FE0-492F-9211-5220160E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3470176" cy="484030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MDI</a:t>
            </a:r>
            <a:r>
              <a:rPr lang="zh-CN" altLang="en-US" sz="2400" dirty="0"/>
              <a:t>机械布局</a:t>
            </a:r>
            <a:endParaRPr lang="en-US" altLang="zh-CN" sz="2400" dirty="0"/>
          </a:p>
          <a:p>
            <a:pPr lvl="1"/>
            <a:r>
              <a:rPr lang="en-US" altLang="zh-CN" sz="2000" dirty="0"/>
              <a:t>Q3</a:t>
            </a:r>
            <a:r>
              <a:rPr lang="zh-CN" altLang="en-US" sz="2000" dirty="0"/>
              <a:t>及反抵螺线管：位于恒温器支撑的导轨床身，恒温器拆除时需先移走。</a:t>
            </a:r>
            <a:endParaRPr lang="en-US" altLang="zh-CN" sz="2000" dirty="0"/>
          </a:p>
          <a:p>
            <a:pPr lvl="1"/>
            <a:r>
              <a:rPr lang="zh-CN" altLang="en-US" sz="2000" dirty="0"/>
              <a:t>反抵螺线管：</a:t>
            </a:r>
            <a:r>
              <a:rPr lang="en-US" altLang="zh-CN" sz="2000" dirty="0"/>
              <a:t>11~12m</a:t>
            </a:r>
            <a:endParaRPr 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70C5531-572A-4248-8D2A-A46818D7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MDI</a:t>
            </a:r>
            <a:r>
              <a:rPr lang="zh-CN" altLang="en-US" dirty="0"/>
              <a:t>进展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44189F-0959-4481-802C-D2F936E9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34D746-C78F-4DD7-AAFF-5E552679D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44"/>
          <a:stretch/>
        </p:blipFill>
        <p:spPr>
          <a:xfrm>
            <a:off x="4110633" y="2977201"/>
            <a:ext cx="7920000" cy="374848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BEBC41F-4A13-404F-B8B9-049139E57FA5}"/>
              </a:ext>
            </a:extLst>
          </p:cNvPr>
          <p:cNvSpPr txBox="1"/>
          <p:nvPr/>
        </p:nvSpPr>
        <p:spPr>
          <a:xfrm>
            <a:off x="9264352" y="3059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Q3</a:t>
            </a:r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AF1DBC8-86B3-4D0A-8BFE-072092F46EBB}"/>
              </a:ext>
            </a:extLst>
          </p:cNvPr>
          <p:cNvSpPr txBox="1"/>
          <p:nvPr/>
        </p:nvSpPr>
        <p:spPr>
          <a:xfrm>
            <a:off x="10344472" y="305966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反抵螺线管</a:t>
            </a:r>
            <a:endParaRPr 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28C82BE-FC23-4DE7-824C-E2D4FF753602}"/>
              </a:ext>
            </a:extLst>
          </p:cNvPr>
          <p:cNvCxnSpPr>
            <a:stCxn id="6" idx="2"/>
          </p:cNvCxnSpPr>
          <p:nvPr/>
        </p:nvCxnSpPr>
        <p:spPr>
          <a:xfrm flipH="1">
            <a:off x="9336360" y="3429000"/>
            <a:ext cx="216024" cy="864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0F351AC-A238-4B6E-BF04-EA13109E2C3D}"/>
              </a:ext>
            </a:extLst>
          </p:cNvPr>
          <p:cNvCxnSpPr>
            <a:stCxn id="7" idx="2"/>
          </p:cNvCxnSpPr>
          <p:nvPr/>
        </p:nvCxnSpPr>
        <p:spPr>
          <a:xfrm>
            <a:off x="10812524" y="3705999"/>
            <a:ext cx="108012" cy="597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703270FC-0BFA-4D1E-A536-5C3D32033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02" y="505587"/>
            <a:ext cx="7200000" cy="2139952"/>
          </a:xfrm>
          <a:prstGeom prst="rect">
            <a:avLst/>
          </a:prstGeom>
          <a:noFill/>
        </p:spPr>
      </p:pic>
      <p:pic>
        <p:nvPicPr>
          <p:cNvPr id="13" name="table">
            <a:extLst>
              <a:ext uri="{FF2B5EF4-FFF2-40B4-BE49-F238E27FC236}">
                <a16:creationId xmlns:a16="http://schemas.microsoft.com/office/drawing/2014/main" id="{DFD7CD6F-6EC0-406D-A166-957E0ACF23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815"/>
          <a:stretch/>
        </p:blipFill>
        <p:spPr>
          <a:xfrm>
            <a:off x="691296" y="3946228"/>
            <a:ext cx="324069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48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7A3EB6B4-AE14-4F6B-AD7B-0A034B83F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608393"/>
              </p:ext>
            </p:extLst>
          </p:nvPr>
        </p:nvGraphicFramePr>
        <p:xfrm>
          <a:off x="1127448" y="3068960"/>
          <a:ext cx="942855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41517689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524170281"/>
                    </a:ext>
                  </a:extLst>
                </a:gridCol>
                <a:gridCol w="3595911">
                  <a:extLst>
                    <a:ext uri="{9D8B030D-6E8A-4147-A177-3AD203B41FA5}">
                      <a16:colId xmlns:a16="http://schemas.microsoft.com/office/drawing/2014/main" val="3294601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TDR</a:t>
                      </a:r>
                      <a:r>
                        <a:rPr lang="zh-CN" altLang="en-US" dirty="0"/>
                        <a:t>设计尺寸（</a:t>
                      </a:r>
                      <a:r>
                        <a:rPr lang="en-US" altLang="zh-CN" dirty="0"/>
                        <a:t>phi</a:t>
                      </a:r>
                      <a:r>
                        <a:rPr lang="zh-CN" altLang="en-US" dirty="0"/>
                        <a:t>内</a:t>
                      </a:r>
                      <a:r>
                        <a:rPr lang="en-US" altLang="zh-CN" dirty="0"/>
                        <a:t>-phi</a:t>
                      </a:r>
                      <a:r>
                        <a:rPr lang="zh-CN" altLang="en-US" dirty="0"/>
                        <a:t>外，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当前设计尺寸（</a:t>
                      </a:r>
                      <a:r>
                        <a:rPr lang="en-US" altLang="zh-CN" dirty="0"/>
                        <a:t>phi</a:t>
                      </a:r>
                      <a:r>
                        <a:rPr lang="zh-CN" altLang="en-US" dirty="0"/>
                        <a:t>内</a:t>
                      </a:r>
                      <a:r>
                        <a:rPr lang="en-US" altLang="zh-CN" dirty="0"/>
                        <a:t>-phi</a:t>
                      </a:r>
                      <a:r>
                        <a:rPr lang="zh-CN" altLang="en-US" dirty="0"/>
                        <a:t>外，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473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Q1a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40-88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40-61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57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Q1b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52-103.4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52-78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55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62-126.4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62-88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15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反抵螺线管（</a:t>
                      </a:r>
                      <a:r>
                        <a:rPr lang="en-US" altLang="zh-CN" dirty="0"/>
                        <a:t>15</a:t>
                      </a:r>
                      <a:r>
                        <a:rPr lang="zh-CN" altLang="en-US" dirty="0"/>
                        <a:t>段）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130-374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130-350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672033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FF0D0D82-E7AD-49BF-8BAA-E48975D0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MDI</a:t>
            </a:r>
            <a:r>
              <a:rPr lang="zh-CN" altLang="en-US" dirty="0"/>
              <a:t>进展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B1BEDC-4F30-4018-B077-F219D2B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37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A697C0D4-AE7B-47EE-B205-729AC21E81AC}"/>
              </a:ext>
            </a:extLst>
          </p:cNvPr>
          <p:cNvSpPr txBox="1">
            <a:spLocks/>
          </p:cNvSpPr>
          <p:nvPr/>
        </p:nvSpPr>
        <p:spPr>
          <a:xfrm>
            <a:off x="609599" y="1285861"/>
            <a:ext cx="10820437" cy="1854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MDI</a:t>
            </a:r>
            <a:r>
              <a:rPr lang="zh-CN" altLang="en-US" sz="2400" dirty="0"/>
              <a:t>机械布局</a:t>
            </a:r>
            <a:endParaRPr lang="en-US" altLang="zh-CN" sz="2400" dirty="0"/>
          </a:p>
          <a:p>
            <a:pPr lvl="1"/>
            <a:r>
              <a:rPr lang="zh-CN" altLang="en-US" sz="2000" dirty="0"/>
              <a:t>超导铁无铁芯，</a:t>
            </a:r>
            <a:r>
              <a:rPr lang="zh-CN" altLang="en-US" sz="2000" dirty="0">
                <a:solidFill>
                  <a:srgbClr val="FF0000"/>
                </a:solidFill>
              </a:rPr>
              <a:t>尺寸有所减小</a:t>
            </a:r>
            <a:r>
              <a:rPr lang="zh-CN" altLang="en-US" sz="2000" dirty="0"/>
              <a:t>。</a:t>
            </a:r>
            <a:r>
              <a:rPr lang="en-US" altLang="zh-CN" sz="2000" dirty="0"/>
              <a:t>Q1a</a:t>
            </a:r>
            <a:r>
              <a:rPr lang="zh-CN" altLang="en-US" sz="2000" dirty="0"/>
              <a:t>、</a:t>
            </a:r>
            <a:r>
              <a:rPr lang="en-US" altLang="zh-CN" sz="2000" dirty="0"/>
              <a:t>Q1b</a:t>
            </a:r>
            <a:r>
              <a:rPr lang="zh-CN" altLang="en-US" sz="2000" dirty="0"/>
              <a:t>、</a:t>
            </a:r>
            <a:r>
              <a:rPr lang="en-US" altLang="zh-CN" sz="2000" dirty="0"/>
              <a:t>Q2</a:t>
            </a:r>
            <a:r>
              <a:rPr lang="zh-CN" altLang="en-US" sz="2000" dirty="0"/>
              <a:t>总重有</a:t>
            </a:r>
            <a:r>
              <a:rPr lang="en-US" altLang="zh-CN" sz="2000" dirty="0"/>
              <a:t>452kg</a:t>
            </a:r>
            <a:r>
              <a:rPr lang="zh-CN" altLang="en-US" sz="2000" dirty="0"/>
              <a:t>减少至</a:t>
            </a:r>
            <a:r>
              <a:rPr lang="en-US" altLang="zh-CN" sz="2000" dirty="0"/>
              <a:t>100kg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r>
              <a:rPr lang="zh-CN" altLang="en-US" sz="2000" dirty="0"/>
              <a:t>恒温器总重（恒温器</a:t>
            </a:r>
            <a:r>
              <a:rPr lang="en-US" altLang="zh-CN" sz="2000" dirty="0"/>
              <a:t>+</a:t>
            </a:r>
            <a:r>
              <a:rPr lang="zh-CN" altLang="en-US" sz="2000" dirty="0"/>
              <a:t>铁</a:t>
            </a:r>
            <a:r>
              <a:rPr lang="en-US" altLang="zh-CN" sz="2000" dirty="0"/>
              <a:t>+</a:t>
            </a:r>
            <a:r>
              <a:rPr lang="zh-CN" altLang="en-US" sz="2000" dirty="0"/>
              <a:t>冷质量）：约</a:t>
            </a:r>
            <a:r>
              <a:rPr lang="en-US" altLang="zh-CN" sz="2000" dirty="0"/>
              <a:t>3.2</a:t>
            </a:r>
            <a:r>
              <a:rPr lang="zh-CN" altLang="en-US" sz="2000" dirty="0"/>
              <a:t>吨</a:t>
            </a:r>
            <a:endParaRPr lang="en-US" altLang="zh-CN" sz="2000" dirty="0"/>
          </a:p>
          <a:p>
            <a:pPr lvl="1"/>
            <a:r>
              <a:rPr lang="en-US" altLang="zh-CN" sz="2000" dirty="0"/>
              <a:t>Q1a</a:t>
            </a:r>
            <a:r>
              <a:rPr lang="zh-CN" altLang="en-US" sz="2000" dirty="0"/>
              <a:t>处由于尺寸限制，</a:t>
            </a:r>
            <a:r>
              <a:rPr lang="zh-CN" altLang="en-US" sz="2000" dirty="0">
                <a:solidFill>
                  <a:srgbClr val="FF0000"/>
                </a:solidFill>
              </a:rPr>
              <a:t>无冷屏</a:t>
            </a:r>
            <a:r>
              <a:rPr lang="zh-CN" altLang="en-US" sz="2000" dirty="0"/>
              <a:t>，</a:t>
            </a:r>
            <a:r>
              <a:rPr lang="en-US" altLang="zh-CN" sz="2000" dirty="0"/>
              <a:t>Q1b</a:t>
            </a:r>
            <a:r>
              <a:rPr lang="zh-CN" altLang="en-US" sz="2000" dirty="0"/>
              <a:t>和</a:t>
            </a:r>
            <a:r>
              <a:rPr lang="en-US" altLang="zh-CN" sz="2000" dirty="0"/>
              <a:t>Q2</a:t>
            </a:r>
            <a:r>
              <a:rPr lang="zh-CN" altLang="en-US" sz="2000" dirty="0"/>
              <a:t>处有冷屏。</a:t>
            </a:r>
            <a:endParaRPr lang="en-US" altLang="zh-CN" sz="2000" dirty="0"/>
          </a:p>
          <a:p>
            <a:pPr lvl="1"/>
            <a:endParaRPr 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52CF89B-51DA-47EC-B9EB-7B7307A47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2" y="4972573"/>
            <a:ext cx="4320000" cy="17387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5270BAA-73FA-48F7-A9D9-832BAADE0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561" y="4923160"/>
            <a:ext cx="4320000" cy="18903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320E877-248B-4BEE-8D85-3C252040B16C}"/>
              </a:ext>
            </a:extLst>
          </p:cNvPr>
          <p:cNvSpPr txBox="1"/>
          <p:nvPr/>
        </p:nvSpPr>
        <p:spPr>
          <a:xfrm>
            <a:off x="8400256" y="11967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朱应顺，杨啸晨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21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49F6F41-19BF-4AEC-8B09-614896F4E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/>
              <a:t>位移和振动可导致发射度增长，影响亮度</a:t>
            </a:r>
            <a:endParaRPr lang="en-US" altLang="zh-CN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zh-CN" altLang="en-US" dirty="0"/>
              <a:t>真空内壁台阶可产生高次模，</a:t>
            </a:r>
            <a:r>
              <a:rPr lang="en-US" altLang="zh-CN" dirty="0"/>
              <a:t>RVC</a:t>
            </a:r>
            <a:r>
              <a:rPr lang="zh-CN" altLang="en-US"/>
              <a:t>连接需验证真空漏率</a:t>
            </a:r>
            <a:endParaRPr lang="en-US" altLang="zh-CN" dirty="0"/>
          </a:p>
          <a:p>
            <a:pPr lvl="1"/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A0E3910-BB2C-4F8E-B029-54BE5C47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MDI</a:t>
            </a:r>
            <a:r>
              <a:rPr lang="zh-CN" altLang="en-US" dirty="0"/>
              <a:t>要求及下一步计划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71FBF4-07F4-472F-8EFB-28855394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38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5352D71-D68E-4BE9-A98A-B2F867CAD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02080"/>
              </p:ext>
            </p:extLst>
          </p:nvPr>
        </p:nvGraphicFramePr>
        <p:xfrm>
          <a:off x="1547874" y="1988840"/>
          <a:ext cx="90010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830">
                  <a:extLst>
                    <a:ext uri="{9D8B030D-6E8A-4147-A177-3AD203B41FA5}">
                      <a16:colId xmlns:a16="http://schemas.microsoft.com/office/drawing/2014/main" val="4059825551"/>
                    </a:ext>
                  </a:extLst>
                </a:gridCol>
                <a:gridCol w="2616670">
                  <a:extLst>
                    <a:ext uri="{9D8B030D-6E8A-4147-A177-3AD203B41FA5}">
                      <a16:colId xmlns:a16="http://schemas.microsoft.com/office/drawing/2014/main" val="109109070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2547781774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2984469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机械相关要求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目前响应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其他相关因素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20947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磁铁就位精度≤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100μm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调节分辨率≤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5μm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已有经验，≤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5μm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准直方法、准直精度分解、地基（安装基础）沉降、校正铁等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4820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磁铁不均匀变形小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FEA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~30μm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4664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磁铁振动小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磁铁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&amp;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支撑高固有频率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FEA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~30Hz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材料阻尼，安装基础稳定性，大地振动等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2504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磁铁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&amp;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支撑放大系数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等待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FEA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分析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281730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875D856E-E9D4-4F38-B956-DAE66D3D1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416590"/>
              </p:ext>
            </p:extLst>
          </p:nvPr>
        </p:nvGraphicFramePr>
        <p:xfrm>
          <a:off x="1541797" y="4834332"/>
          <a:ext cx="90010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830">
                  <a:extLst>
                    <a:ext uri="{9D8B030D-6E8A-4147-A177-3AD203B41FA5}">
                      <a16:colId xmlns:a16="http://schemas.microsoft.com/office/drawing/2014/main" val="4059825551"/>
                    </a:ext>
                  </a:extLst>
                </a:gridCol>
                <a:gridCol w="2616670">
                  <a:extLst>
                    <a:ext uri="{9D8B030D-6E8A-4147-A177-3AD203B41FA5}">
                      <a16:colId xmlns:a16="http://schemas.microsoft.com/office/drawing/2014/main" val="109109070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2547781774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2984469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机械相关要求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目达标前响应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其他相关因素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20947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内壁台阶小于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0.5mm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（经验值）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真空盒变形＜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FEA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0.5mm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安装误差、辅助支撑位置等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4820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真空盒允许变形内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RVC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真空漏率</a:t>
                      </a:r>
                      <a:r>
                        <a:rPr lang="en-US" altLang="zh-CN" dirty="0"/>
                        <a:t>2.7</a:t>
                      </a:r>
                      <a:r>
                        <a:rPr lang="en-US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</a:t>
                      </a:r>
                      <a:r>
                        <a:rPr lang="en-US" altLang="zh-CN" dirty="0"/>
                        <a:t>10</a:t>
                      </a:r>
                      <a:r>
                        <a:rPr lang="en-US" altLang="zh-CN" baseline="30000" dirty="0"/>
                        <a:t>–11</a:t>
                      </a:r>
                      <a:r>
                        <a:rPr lang="en-US" altLang="zh-CN" dirty="0"/>
                        <a:t> Pa·m</a:t>
                      </a:r>
                      <a:r>
                        <a:rPr lang="en-US" altLang="zh-CN" baseline="30000" dirty="0"/>
                        <a:t>3</a:t>
                      </a:r>
                      <a:r>
                        <a:rPr lang="en-US" altLang="zh-CN" dirty="0"/>
                        <a:t>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将实验验证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758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071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A9D1AAC-326B-43DF-8335-5D3C7DE4B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对圆柱悬臂梁</a:t>
            </a:r>
            <a:endParaRPr lang="en-US" altLang="zh-CN" sz="2400" dirty="0"/>
          </a:p>
          <a:p>
            <a:pPr lvl="1"/>
            <a:r>
              <a:rPr lang="zh-CN" altLang="en-US" sz="2000" dirty="0"/>
              <a:t>变形及模态与悬臂长度、直径及材料性能（比刚度）有关</a:t>
            </a:r>
            <a:endParaRPr lang="en-US" altLang="zh-CN" sz="2000" dirty="0"/>
          </a:p>
          <a:p>
            <a:r>
              <a:rPr lang="zh-CN" altLang="en-US" sz="2400" dirty="0"/>
              <a:t>对同心圆柱悬臂梁</a:t>
            </a:r>
            <a:endParaRPr lang="en-US" altLang="zh-CN" sz="2400" dirty="0"/>
          </a:p>
          <a:p>
            <a:pPr lvl="1"/>
            <a:r>
              <a:rPr lang="zh-CN" altLang="en-US" sz="2000" dirty="0"/>
              <a:t>变形还与密度比有关</a:t>
            </a:r>
            <a:endParaRPr 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22F8B09-FADA-4DE5-AB46-1A2F850F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MDI</a:t>
            </a:r>
            <a:r>
              <a:rPr lang="zh-CN" altLang="en-US" dirty="0"/>
              <a:t>要求及下一步计划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15C632-6A71-4F42-9A19-A2BD4ACF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74C1D3D-C2A8-4A62-AA2C-6883A5CDAD1C}"/>
                  </a:ext>
                </a:extLst>
              </p:cNvPr>
              <p:cNvSpPr txBox="1"/>
              <p:nvPr/>
            </p:nvSpPr>
            <p:spPr>
              <a:xfrm>
                <a:off x="6464357" y="1289611"/>
                <a:ext cx="2259721" cy="5547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74C1D3D-C2A8-4A62-AA2C-6883A5CD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357" y="1289611"/>
                <a:ext cx="2259721" cy="5547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AEB998E-75F2-42E2-B447-E46C4246921E}"/>
                  </a:ext>
                </a:extLst>
              </p:cNvPr>
              <p:cNvSpPr txBox="1"/>
              <p:nvPr/>
            </p:nvSpPr>
            <p:spPr>
              <a:xfrm>
                <a:off x="9046592" y="1171519"/>
                <a:ext cx="2710101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=3.5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3.5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AEB998E-75F2-42E2-B447-E46C42469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592" y="1171519"/>
                <a:ext cx="2710101" cy="818366"/>
              </a:xfrm>
              <a:prstGeom prst="rect">
                <a:avLst/>
              </a:prstGeom>
              <a:blipFill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4F72463-10A8-4FC2-991B-C9923EB3F170}"/>
                  </a:ext>
                </a:extLst>
              </p:cNvPr>
              <p:cNvSpPr txBox="1"/>
              <p:nvPr/>
            </p:nvSpPr>
            <p:spPr>
              <a:xfrm>
                <a:off x="6528048" y="2407424"/>
                <a:ext cx="2644635" cy="534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i="1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  <m:r>
                            <m:rPr>
                              <m:sty m:val="p"/>
                            </m:r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EI</m:t>
                          </m:r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4F72463-10A8-4FC2-991B-C9923EB3F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2407424"/>
                <a:ext cx="2644635" cy="534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BA139B16-940B-4736-BAFD-7C0EA1CDE9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4435595"/>
                  </p:ext>
                </p:extLst>
              </p:nvPr>
            </p:nvGraphicFramePr>
            <p:xfrm>
              <a:off x="6428146" y="2975951"/>
              <a:ext cx="4938391" cy="172669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47169">
                      <a:extLst>
                        <a:ext uri="{9D8B030D-6E8A-4147-A177-3AD203B41FA5}">
                          <a16:colId xmlns:a16="http://schemas.microsoft.com/office/drawing/2014/main" val="1871802792"/>
                        </a:ext>
                      </a:extLst>
                    </a:gridCol>
                    <a:gridCol w="1347169">
                      <a:extLst>
                        <a:ext uri="{9D8B030D-6E8A-4147-A177-3AD203B41FA5}">
                          <a16:colId xmlns:a16="http://schemas.microsoft.com/office/drawing/2014/main" val="3487150484"/>
                        </a:ext>
                      </a:extLst>
                    </a:gridCol>
                    <a:gridCol w="2244053">
                      <a:extLst>
                        <a:ext uri="{9D8B030D-6E8A-4147-A177-3AD203B41FA5}">
                          <a16:colId xmlns:a16="http://schemas.microsoft.com/office/drawing/2014/main" val="1064600669"/>
                        </a:ext>
                      </a:extLst>
                    </a:gridCol>
                  </a:tblGrid>
                  <a:tr h="400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Material 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Density (kg/m3)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Specific stiffness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(Nm/kg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10</a:t>
                          </a:r>
                          <a:r>
                            <a:rPr lang="en-US" sz="1800" baseline="30000" dirty="0">
                              <a:effectLst/>
                            </a:rPr>
                            <a:t>3</a:t>
                          </a:r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51271780"/>
                      </a:ext>
                    </a:extLst>
                  </a:tr>
                  <a:tr h="69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altLang="zh-CN" sz="1800" dirty="0">
                              <a:effectLst/>
                            </a:rPr>
                            <a:t>SS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8000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31225621"/>
                      </a:ext>
                    </a:extLst>
                  </a:tr>
                  <a:tr h="69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Ti-6Al-4V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4430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25.7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324839539"/>
                      </a:ext>
                    </a:extLst>
                  </a:tr>
                  <a:tr h="69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A6061 (Al)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2700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25.5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461734296"/>
                      </a:ext>
                    </a:extLst>
                  </a:tr>
                  <a:tr h="69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Copper (Cu)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8960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12.3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346187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BA139B16-940B-4736-BAFD-7C0EA1CDE9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4435595"/>
                  </p:ext>
                </p:extLst>
              </p:nvPr>
            </p:nvGraphicFramePr>
            <p:xfrm>
              <a:off x="6428146" y="2975951"/>
              <a:ext cx="4938391" cy="172669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47169">
                      <a:extLst>
                        <a:ext uri="{9D8B030D-6E8A-4147-A177-3AD203B41FA5}">
                          <a16:colId xmlns:a16="http://schemas.microsoft.com/office/drawing/2014/main" val="1871802792"/>
                        </a:ext>
                      </a:extLst>
                    </a:gridCol>
                    <a:gridCol w="1347169">
                      <a:extLst>
                        <a:ext uri="{9D8B030D-6E8A-4147-A177-3AD203B41FA5}">
                          <a16:colId xmlns:a16="http://schemas.microsoft.com/office/drawing/2014/main" val="3487150484"/>
                        </a:ext>
                      </a:extLst>
                    </a:gridCol>
                    <a:gridCol w="2244053">
                      <a:extLst>
                        <a:ext uri="{9D8B030D-6E8A-4147-A177-3AD203B41FA5}">
                          <a16:colId xmlns:a16="http://schemas.microsoft.com/office/drawing/2014/main" val="1064600669"/>
                        </a:ext>
                      </a:extLst>
                    </a:gridCol>
                  </a:tblGrid>
                  <a:tr h="6106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Material 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Density (kg/m3)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5"/>
                          <a:stretch>
                            <a:fillRect l="-120054" t="-12000" r="-1084" b="-207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1271780"/>
                      </a:ext>
                    </a:extLst>
                  </a:tr>
                  <a:tr h="2790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altLang="zh-CN" sz="1800" dirty="0">
                              <a:effectLst/>
                            </a:rPr>
                            <a:t>SS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8000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31225621"/>
                      </a:ext>
                    </a:extLst>
                  </a:tr>
                  <a:tr h="2790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Ti-6Al-4V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4430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25.7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324839539"/>
                      </a:ext>
                    </a:extLst>
                  </a:tr>
                  <a:tr h="2790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A6061 (Al)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2700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25.5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461734296"/>
                      </a:ext>
                    </a:extLst>
                  </a:tr>
                  <a:tr h="2790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Copper (Cu)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8960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12.3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346187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C52A484C-D614-4D5E-9EC8-53D0E94614C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79" y="3212976"/>
            <a:ext cx="5039995" cy="1453515"/>
          </a:xfrm>
          <a:prstGeom prst="rect">
            <a:avLst/>
          </a:prstGeom>
          <a:noFill/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BD6273E1-215E-4E60-B365-1EB6C2B0D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912246"/>
              </p:ext>
            </p:extLst>
          </p:nvPr>
        </p:nvGraphicFramePr>
        <p:xfrm>
          <a:off x="5447928" y="4845489"/>
          <a:ext cx="639492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020">
                  <a:extLst>
                    <a:ext uri="{9D8B030D-6E8A-4147-A177-3AD203B41FA5}">
                      <a16:colId xmlns:a16="http://schemas.microsoft.com/office/drawing/2014/main" val="3362621275"/>
                    </a:ext>
                  </a:extLst>
                </a:gridCol>
                <a:gridCol w="759631">
                  <a:extLst>
                    <a:ext uri="{9D8B030D-6E8A-4147-A177-3AD203B41FA5}">
                      <a16:colId xmlns:a16="http://schemas.microsoft.com/office/drawing/2014/main" val="2533399765"/>
                    </a:ext>
                  </a:extLst>
                </a:gridCol>
                <a:gridCol w="760646">
                  <a:extLst>
                    <a:ext uri="{9D8B030D-6E8A-4147-A177-3AD203B41FA5}">
                      <a16:colId xmlns:a16="http://schemas.microsoft.com/office/drawing/2014/main" val="1797164176"/>
                    </a:ext>
                  </a:extLst>
                </a:gridCol>
                <a:gridCol w="760646">
                  <a:extLst>
                    <a:ext uri="{9D8B030D-6E8A-4147-A177-3AD203B41FA5}">
                      <a16:colId xmlns:a16="http://schemas.microsoft.com/office/drawing/2014/main" val="2639845139"/>
                    </a:ext>
                  </a:extLst>
                </a:gridCol>
                <a:gridCol w="760646">
                  <a:extLst>
                    <a:ext uri="{9D8B030D-6E8A-4147-A177-3AD203B41FA5}">
                      <a16:colId xmlns:a16="http://schemas.microsoft.com/office/drawing/2014/main" val="983070184"/>
                    </a:ext>
                  </a:extLst>
                </a:gridCol>
                <a:gridCol w="912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15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altLang="zh-CN" sz="1800" dirty="0"/>
                        <a:t>Temperature</a:t>
                      </a:r>
                      <a:endParaRPr lang="zh-CN" altLang="en-US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sz="1800" dirty="0"/>
                        <a:t>uneven deformation in Y direction (um)</a:t>
                      </a:r>
                      <a:endParaRPr lang="zh-CN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Displacement in Z direction (mm)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227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Q1a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Q1b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Q2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Q1a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Q1b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Q2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83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295K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5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31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14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0.3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0.26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0.24</a:t>
                      </a:r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4.2K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7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30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12</a:t>
                      </a:r>
                      <a:endParaRPr lang="zh-CN" altLang="en-US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800" dirty="0"/>
                        <a:t>Contract with temperature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729616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91516F8D-0F21-4012-81FA-61F0E8E0E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379" y="4631026"/>
            <a:ext cx="3600000" cy="194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0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789087F-8EAD-4B0A-865B-37E3ABB69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53" y="1285861"/>
            <a:ext cx="4464119" cy="3439283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根据郑州现场及目前工期，</a:t>
            </a:r>
            <a:r>
              <a:rPr lang="en-US" altLang="zh-CN" sz="2400" dirty="0"/>
              <a:t>CEPC mockup</a:t>
            </a:r>
            <a:r>
              <a:rPr lang="zh-CN" altLang="en-US" sz="2400" dirty="0"/>
              <a:t>整体分三步走</a:t>
            </a:r>
            <a:endParaRPr lang="en-US" altLang="zh-CN" sz="2400" dirty="0"/>
          </a:p>
          <a:p>
            <a:r>
              <a:rPr lang="zh-CN" altLang="en-US" sz="2400" dirty="0"/>
              <a:t>前提工作：</a:t>
            </a:r>
            <a:endParaRPr lang="en-US" altLang="zh-CN" sz="2400" dirty="0"/>
          </a:p>
          <a:p>
            <a:pPr lvl="1"/>
            <a:r>
              <a:rPr lang="zh-CN" altLang="en-US" sz="2000" dirty="0"/>
              <a:t>较为详细的</a:t>
            </a:r>
            <a:r>
              <a:rPr lang="en-US" altLang="zh-CN" sz="2000" dirty="0"/>
              <a:t>CEPC</a:t>
            </a:r>
            <a:r>
              <a:rPr lang="zh-CN" altLang="en-US" sz="2000" dirty="0"/>
              <a:t>设备布局</a:t>
            </a:r>
            <a:endParaRPr lang="en-US" altLang="zh-CN" sz="2000" dirty="0"/>
          </a:p>
          <a:p>
            <a:pPr lvl="1"/>
            <a:r>
              <a:rPr lang="zh-CN" altLang="en-US" sz="2000" dirty="0"/>
              <a:t>工艺安装初步方案</a:t>
            </a:r>
            <a:endParaRPr 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7BD515-2F0C-4F3B-964C-287FC18B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8" name="标题 2">
            <a:extLst>
              <a:ext uri="{FF2B5EF4-FFF2-40B4-BE49-F238E27FC236}">
                <a16:creationId xmlns:a16="http://schemas.microsoft.com/office/drawing/2014/main" id="{3A83DC91-E1FE-4452-A926-3131A8F3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CEPC mockup</a:t>
            </a:r>
            <a:r>
              <a:rPr lang="zh-CN" altLang="en-US" dirty="0"/>
              <a:t>进展</a:t>
            </a:r>
            <a:endParaRPr lang="en-US" dirty="0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E2275E54-C218-470B-AA26-34CB86F49F8C}"/>
              </a:ext>
            </a:extLst>
          </p:cNvPr>
          <p:cNvSpPr/>
          <p:nvPr/>
        </p:nvSpPr>
        <p:spPr>
          <a:xfrm>
            <a:off x="5303913" y="1374632"/>
            <a:ext cx="6126124" cy="17368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</a:rPr>
              <a:t>第一步：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</a:rPr>
              <a:t>Mockup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</a:rPr>
              <a:t>展示模型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</a:rPr>
              <a:t>展示模型：弧区实验段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</a:rPr>
              <a:t>+RF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</a:rPr>
              <a:t>区展示段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</a:rPr>
              <a:t>钢架模拟隧道墙，场地现有地基，磁铁为轻材料展示模型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</a:rPr>
              <a:t>加快展示模型进度：简单调节机构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913BC97-B237-4E82-AAC7-C490361F1421}"/>
              </a:ext>
            </a:extLst>
          </p:cNvPr>
          <p:cNvSpPr/>
          <p:nvPr/>
        </p:nvSpPr>
        <p:spPr>
          <a:xfrm>
            <a:off x="5303912" y="3447106"/>
            <a:ext cx="6126125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</a:rPr>
              <a:t>第二步：高精度自动准直调节系统研制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</a:rPr>
              <a:t>高精度测量场：多目摄影测量系统，多点同步监测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</a:rPr>
              <a:t>自动调节机构：可移动驱动，统一快速插拔接口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A75F173E-210F-448A-802E-AEF8E0D98E3D}"/>
              </a:ext>
            </a:extLst>
          </p:cNvPr>
          <p:cNvSpPr/>
          <p:nvPr/>
        </p:nvSpPr>
        <p:spPr>
          <a:xfrm>
            <a:off x="5303913" y="5364530"/>
            <a:ext cx="6126124" cy="8007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</a:rPr>
              <a:t>第三步：稳定性测试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</a:rPr>
              <a:t>跟随勘察可研进行实地测量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5" name="箭头: 下 4">
            <a:extLst>
              <a:ext uri="{FF2B5EF4-FFF2-40B4-BE49-F238E27FC236}">
                <a16:creationId xmlns:a16="http://schemas.microsoft.com/office/drawing/2014/main" id="{D914188B-EF89-4B42-BBF1-B3DC7C82F5DE}"/>
              </a:ext>
            </a:extLst>
          </p:cNvPr>
          <p:cNvSpPr/>
          <p:nvPr/>
        </p:nvSpPr>
        <p:spPr>
          <a:xfrm>
            <a:off x="8256240" y="3111510"/>
            <a:ext cx="360040" cy="299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60266AC2-727F-4C63-ACD0-245A33D4B9E0}"/>
              </a:ext>
            </a:extLst>
          </p:cNvPr>
          <p:cNvSpPr/>
          <p:nvPr/>
        </p:nvSpPr>
        <p:spPr>
          <a:xfrm>
            <a:off x="8228620" y="4995486"/>
            <a:ext cx="360040" cy="299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77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内容占位符 7">
            <a:extLst>
              <a:ext uri="{FF2B5EF4-FFF2-40B4-BE49-F238E27FC236}">
                <a16:creationId xmlns:a16="http://schemas.microsoft.com/office/drawing/2014/main" id="{591B1AC5-7CCF-4CC9-AF03-6A230FA757B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50467" y="3180499"/>
          <a:ext cx="7521533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6232">
                  <a:extLst>
                    <a:ext uri="{9D8B030D-6E8A-4147-A177-3AD203B41FA5}">
                      <a16:colId xmlns:a16="http://schemas.microsoft.com/office/drawing/2014/main" val="251847356"/>
                    </a:ext>
                  </a:extLst>
                </a:gridCol>
                <a:gridCol w="1876232">
                  <a:extLst>
                    <a:ext uri="{9D8B030D-6E8A-4147-A177-3AD203B41FA5}">
                      <a16:colId xmlns:a16="http://schemas.microsoft.com/office/drawing/2014/main" val="1068635078"/>
                    </a:ext>
                  </a:extLst>
                </a:gridCol>
                <a:gridCol w="3769069">
                  <a:extLst>
                    <a:ext uri="{9D8B030D-6E8A-4147-A177-3AD203B41FA5}">
                      <a16:colId xmlns:a16="http://schemas.microsoft.com/office/drawing/2014/main" val="19734949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No. of order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Frequency (Hz)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Mode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2144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14.5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Integral vertical sway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9742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14.9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Integral horizontal sway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4804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51.7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Integral vertical wave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0476482"/>
                  </a:ext>
                </a:extLst>
              </a:tr>
            </a:tbl>
          </a:graphicData>
        </a:graphic>
      </p:graphicFrame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B5AF871-04B1-465F-AB50-0E1E51DF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40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2882C99A-7A60-45DC-9D2D-9CF747C6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MDI</a:t>
            </a:r>
            <a:r>
              <a:rPr lang="zh-CN" altLang="en-US" dirty="0"/>
              <a:t>要求及下一步计划</a:t>
            </a:r>
            <a:endParaRPr lang="en-US" dirty="0"/>
          </a:p>
        </p:txBody>
      </p:sp>
      <p:pic>
        <p:nvPicPr>
          <p:cNvPr id="5" name="图片 4" descr="C:\Users\wangh\AppData\Local\Temp\WeChat Files\5c1cc3ba90205473335fe4518dbe4d5.png">
            <a:extLst>
              <a:ext uri="{FF2B5EF4-FFF2-40B4-BE49-F238E27FC236}">
                <a16:creationId xmlns:a16="http://schemas.microsoft.com/office/drawing/2014/main" id="{E99780A7-7D2B-4008-9887-BFDC1F6E5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62" y="1336279"/>
            <a:ext cx="3600000" cy="22744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内容占位符 1">
            <a:extLst>
              <a:ext uri="{FF2B5EF4-FFF2-40B4-BE49-F238E27FC236}">
                <a16:creationId xmlns:a16="http://schemas.microsoft.com/office/drawing/2014/main" id="{BF23B1E1-E848-485A-A2CF-F7E9866CF2F8}"/>
              </a:ext>
            </a:extLst>
          </p:cNvPr>
          <p:cNvSpPr txBox="1">
            <a:spLocks/>
          </p:cNvSpPr>
          <p:nvPr/>
        </p:nvSpPr>
        <p:spPr>
          <a:xfrm>
            <a:off x="620350" y="1282093"/>
            <a:ext cx="7757112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动态稳定性分析</a:t>
            </a:r>
            <a:endParaRPr lang="en-US" sz="2800" dirty="0"/>
          </a:p>
          <a:p>
            <a:pPr lvl="1">
              <a:spcBef>
                <a:spcPts val="0"/>
              </a:spcBef>
              <a:buFont typeface="Arial" pitchFamily="34" charset="0"/>
              <a:buChar char="–"/>
            </a:pPr>
            <a:r>
              <a:rPr lang="zh-CN" altLang="en-US" dirty="0"/>
              <a:t>恒温器端部固定，一阶固有频率</a:t>
            </a:r>
            <a:r>
              <a:rPr lang="en-US" altLang="zh-CN" dirty="0"/>
              <a:t>14.5HZ</a:t>
            </a:r>
          </a:p>
          <a:p>
            <a:pPr lvl="1">
              <a:spcBef>
                <a:spcPts val="0"/>
              </a:spcBef>
              <a:buFont typeface="Arial" pitchFamily="34" charset="0"/>
              <a:buChar char="–"/>
            </a:pPr>
            <a:r>
              <a:rPr lang="zh-CN" altLang="en-US" dirty="0"/>
              <a:t>辅助支撑：固有频率</a:t>
            </a:r>
            <a:r>
              <a:rPr lang="en-US" altLang="zh-CN" dirty="0"/>
              <a:t>14Hz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29HZ</a:t>
            </a:r>
            <a:r>
              <a:rPr lang="zh-CN" altLang="en-US" dirty="0"/>
              <a:t>。</a:t>
            </a:r>
            <a:r>
              <a:rPr lang="en-US" altLang="zh-CN" dirty="0"/>
              <a:t>1-50HZ</a:t>
            </a:r>
            <a:r>
              <a:rPr lang="zh-CN" altLang="en-US" dirty="0"/>
              <a:t>谐波响应振幅大幅减小。磁铁位移大幅减少。</a:t>
            </a:r>
            <a:endParaRPr lang="en-US" altLang="zh-CN" dirty="0"/>
          </a:p>
          <a:p>
            <a:pPr lvl="1">
              <a:spcBef>
                <a:spcPts val="0"/>
              </a:spcBef>
              <a:buFont typeface="Arial" pitchFamily="34" charset="0"/>
              <a:buChar char="–"/>
            </a:pPr>
            <a:endParaRPr 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301F55D-0E5A-4D3E-976D-1503B53F0B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4078733"/>
            <a:ext cx="2879725" cy="2324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3E86BD-78BB-4461-A6BC-7EC91C9BB5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75" y="4360338"/>
            <a:ext cx="4807054" cy="24035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A00BA53-14AF-4713-A216-45EAF111E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00" y="4574298"/>
            <a:ext cx="2880000" cy="19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79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661C60F-5D58-44F1-9DA1-E1ECE522D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EDR</a:t>
            </a:r>
            <a:r>
              <a:rPr lang="zh-CN" altLang="en-US" dirty="0"/>
              <a:t>计划</a:t>
            </a:r>
            <a:endParaRPr lang="en-US" altLang="zh-CN" dirty="0"/>
          </a:p>
          <a:p>
            <a:pPr lvl="1"/>
            <a:r>
              <a:rPr lang="zh-CN" altLang="en-US" dirty="0"/>
              <a:t>布局细化：</a:t>
            </a:r>
            <a:r>
              <a:rPr lang="en-US" altLang="zh-CN" dirty="0"/>
              <a:t>IP BPM</a:t>
            </a:r>
            <a:r>
              <a:rPr lang="zh-CN" altLang="en-US" dirty="0"/>
              <a:t>，与探测器接口</a:t>
            </a:r>
            <a:endParaRPr lang="en-US" altLang="zh-CN" dirty="0"/>
          </a:p>
          <a:p>
            <a:pPr lvl="1"/>
            <a:r>
              <a:rPr lang="zh-CN" altLang="en-US" dirty="0"/>
              <a:t>结构细化：布局相关结构设计，预准直可调机构、恒温器支撑</a:t>
            </a:r>
            <a:endParaRPr lang="en-US" altLang="zh-CN" dirty="0"/>
          </a:p>
          <a:p>
            <a:pPr lvl="1"/>
            <a:r>
              <a:rPr lang="zh-CN" altLang="en-US" dirty="0"/>
              <a:t>整体分析：与低温统一模型，增加支撑结构，考虑</a:t>
            </a:r>
            <a:r>
              <a:rPr lang="en-US" altLang="zh-CN" dirty="0"/>
              <a:t>quench</a:t>
            </a:r>
            <a:r>
              <a:rPr lang="zh-CN" altLang="en-US" dirty="0"/>
              <a:t>等意外情况</a:t>
            </a:r>
            <a:endParaRPr lang="en-US" altLang="zh-CN" dirty="0"/>
          </a:p>
          <a:p>
            <a:pPr lvl="1"/>
            <a:r>
              <a:rPr lang="zh-CN" altLang="en-US" dirty="0"/>
              <a:t>减振</a:t>
            </a:r>
            <a:r>
              <a:rPr lang="en-US" altLang="zh-CN" dirty="0"/>
              <a:t>/</a:t>
            </a:r>
            <a:r>
              <a:rPr lang="zh-CN" altLang="en-US" dirty="0"/>
              <a:t>隔振方案：阻尼材料、主动减振</a:t>
            </a:r>
            <a:endParaRPr lang="en-US" altLang="zh-CN" dirty="0"/>
          </a:p>
          <a:p>
            <a:pPr lvl="1"/>
            <a:r>
              <a:rPr lang="en-US" altLang="zh-CN" dirty="0"/>
              <a:t>MDI</a:t>
            </a:r>
            <a:r>
              <a:rPr lang="zh-CN" altLang="en-US" dirty="0"/>
              <a:t>装配集成方案设计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9F2B6B0-2A73-4AF0-BC11-68246F66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MDI</a:t>
            </a:r>
            <a:r>
              <a:rPr lang="zh-CN" altLang="en-US" dirty="0"/>
              <a:t>要求及下一步计划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2BD654-53EA-4CAC-B5D4-A969D0CA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146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ED1C4AF-04DA-4AAF-9287-0CAB23E1B613}"/>
                  </a:ext>
                </a:extLst>
              </p:cNvPr>
              <p:cNvSpPr/>
              <p:nvPr/>
            </p:nvSpPr>
            <p:spPr>
              <a:xfrm>
                <a:off x="597466" y="1432924"/>
                <a:ext cx="6796508" cy="308847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540000" lvl="2" indent="-342900">
                  <a:lnSpc>
                    <a:spcPct val="110000"/>
                  </a:lnSpc>
                  <a:spcBef>
                    <a:spcPts val="800"/>
                  </a:spcBef>
                  <a:spcAft>
                    <a:spcPts val="5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800" dirty="0"/>
                  <a:t>Leak rate: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∙∆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zh-CN" sz="2800" dirty="0"/>
              </a:p>
              <a:p>
                <a:pPr marL="540000" lvl="2" indent="-342900">
                  <a:lnSpc>
                    <a:spcPct val="110000"/>
                  </a:lnSpc>
                  <a:spcBef>
                    <a:spcPts val="800"/>
                  </a:spcBef>
                  <a:spcAft>
                    <a:spcPts val="5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800" dirty="0"/>
                  <a:t>Decrease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sz="2800" dirty="0"/>
                  <a:t> (experience from CSNS)</a:t>
                </a:r>
              </a:p>
              <a:p>
                <a:pPr marL="742950" lvl="1" indent="-285750">
                  <a:lnSpc>
                    <a:spcPct val="110000"/>
                  </a:lnSpc>
                  <a:spcBef>
                    <a:spcPct val="20000"/>
                  </a:spcBef>
                  <a:spcAft>
                    <a:spcPts val="500"/>
                  </a:spcAft>
                  <a:buClr>
                    <a:srgbClr val="FFC000"/>
                  </a:buClr>
                  <a:buSzPct val="80000"/>
                  <a:buFont typeface="Arial" pitchFamily="34" charset="0"/>
                  <a:buChar char="–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</a:rPr>
                  <a:t>Single-layer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sym typeface="Wingdings" panose="05000000000000000000" pitchFamily="2" charset="2"/>
                  </a:rPr>
                  <a:t> double layer, leak rate can be improved from 1e-6 Pa.m3/s to 8.5e-10 Pa.m3/s.</a:t>
                </a:r>
              </a:p>
              <a:p>
                <a:pPr marL="540000" lvl="2" indent="-342900">
                  <a:lnSpc>
                    <a:spcPct val="110000"/>
                  </a:lnSpc>
                  <a:spcBef>
                    <a:spcPts val="800"/>
                  </a:spcBef>
                  <a:spcAft>
                    <a:spcPts val="5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zh-CN" altLang="en-US" sz="2800" dirty="0">
                    <a:sym typeface="Wingdings" panose="05000000000000000000" pitchFamily="2" charset="2"/>
                  </a:rPr>
                  <a:t> </a:t>
                </a:r>
                <a:r>
                  <a:rPr lang="en-US" altLang="zh-CN" sz="2800" dirty="0"/>
                  <a:t>Decrease conductance C</a:t>
                </a:r>
              </a:p>
              <a:p>
                <a:pPr marL="742950" lvl="1" indent="-285750">
                  <a:lnSpc>
                    <a:spcPct val="110000"/>
                  </a:lnSpc>
                  <a:spcBef>
                    <a:spcPct val="20000"/>
                  </a:spcBef>
                  <a:spcAft>
                    <a:spcPts val="500"/>
                  </a:spcAft>
                  <a:buClr>
                    <a:srgbClr val="FFC000"/>
                  </a:buClr>
                  <a:buSzPct val="80000"/>
                  <a:buFont typeface="Wingdings" panose="05000000000000000000" pitchFamily="2" charset="2"/>
                  <a:buChar char="Ø"/>
                </a:pPr>
                <a:endPara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ED1C4AF-04DA-4AAF-9287-0CAB23E1B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66" y="1432924"/>
                <a:ext cx="6796508" cy="3088474"/>
              </a:xfrm>
              <a:prstGeom prst="rect">
                <a:avLst/>
              </a:prstGeom>
              <a:blipFill>
                <a:blip r:embed="rId2"/>
                <a:stretch>
                  <a:fillRect t="-11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1B3CFDC8-6761-42A3-BFC5-48950EFC0CED}"/>
                  </a:ext>
                </a:extLst>
              </p:cNvPr>
              <p:cNvSpPr/>
              <p:nvPr/>
            </p:nvSpPr>
            <p:spPr>
              <a:xfrm>
                <a:off x="1199456" y="3565328"/>
                <a:ext cx="4575868" cy="43973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=34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（</m:t>
                          </m:r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）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𝑒𝑥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fName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</m:e>
                          </m:func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−3</m:t>
                          </m:r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𝐿𝑤𝑅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1B3CFDC8-6761-42A3-BFC5-48950EFC0C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3565328"/>
                <a:ext cx="4575868" cy="439736"/>
              </a:xfrm>
              <a:prstGeom prst="rect">
                <a:avLst/>
              </a:prstGeom>
              <a:blipFill>
                <a:blip r:embed="rId3"/>
                <a:stretch>
                  <a:fillRect t="-106579" r="-9947" b="-1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内容占位符 1">
                <a:extLst>
                  <a:ext uri="{FF2B5EF4-FFF2-40B4-BE49-F238E27FC236}">
                    <a16:creationId xmlns:a16="http://schemas.microsoft.com/office/drawing/2014/main" id="{13D24B0C-B00F-4BAD-B880-8887B725D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352" y="4403403"/>
                <a:ext cx="7464737" cy="1856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110000"/>
                  </a:lnSpc>
                  <a:spcBef>
                    <a:spcPts val="800"/>
                  </a:spcBef>
                  <a:spcAft>
                    <a:spcPts val="5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defRPr sz="2400" b="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0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r>
                  <a:rPr lang="en-US" dirty="0">
                    <a:cs typeface="Arial" panose="020B0604020202020204" pitchFamily="34" charset="0"/>
                  </a:rPr>
                  <a:t>For sealings with the same </a:t>
                </a:r>
                <a:r>
                  <a:rPr lang="en-US" i="1" dirty="0">
                    <a:cs typeface="Arial" panose="020B0604020202020204" pitchFamily="34" charset="0"/>
                  </a:rPr>
                  <a:t>F/L</a:t>
                </a:r>
              </a:p>
              <a:p>
                <a:pPr marL="0" lvl="1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Arial" panose="020B0604020202020204" pitchFamily="34" charset="0"/>
                  </a:rPr>
                  <a:t>Decrease roughness A, demonstrated by J-PARC</a:t>
                </a:r>
              </a:p>
              <a:p>
                <a:pPr marL="0" lvl="1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Arial" panose="020B0604020202020204" pitchFamily="34" charset="0"/>
                  </a:rPr>
                  <a:t>Decease the perimeter L </a:t>
                </a:r>
                <a:r>
                  <a:rPr lang="en-US" dirty="0">
                    <a:cs typeface="Arial" panose="020B0604020202020204" pitchFamily="34" charset="0"/>
                    <a:sym typeface="Wingdings" panose="05000000000000000000" pitchFamily="2" charset="2"/>
                  </a:rPr>
                  <a:t>almost determined by layout</a:t>
                </a:r>
                <a:endParaRPr lang="en-US" dirty="0">
                  <a:cs typeface="Arial" panose="020B0604020202020204" pitchFamily="34" charset="0"/>
                </a:endParaRPr>
              </a:p>
              <a:p>
                <a:pPr marL="0" lvl="1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Arial" panose="020B0604020202020204" pitchFamily="34" charset="0"/>
                  </a:rPr>
                  <a:t>Decrease the hardness of gasket materials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cs typeface="Arial" panose="020B0604020202020204" pitchFamily="34" charset="0"/>
                    <a:sym typeface="Wingdings" panose="05000000000000000000" pitchFamily="2" charset="2"/>
                  </a:rPr>
                  <a:t>using copper</a:t>
                </a:r>
                <a:endParaRPr lang="en-US" dirty="0">
                  <a:cs typeface="Arial" panose="020B0604020202020204" pitchFamily="34" charset="0"/>
                </a:endParaRPr>
              </a:p>
              <a:p>
                <a:pPr marL="0" lvl="1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Arial" panose="020B0604020202020204" pitchFamily="34" charset="0"/>
                  </a:rPr>
                  <a:t>Decrease the seal width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cs typeface="Arial" panose="020B0604020202020204" pitchFamily="34" charset="0"/>
                    <a:sym typeface="Wingdings" panose="05000000000000000000" pitchFamily="2" charset="2"/>
                  </a:rPr>
                  <a:t>knife-edge seal</a:t>
                </a:r>
                <a:endParaRPr lang="en-US" dirty="0">
                  <a:cs typeface="Arial" panose="020B0604020202020204" pitchFamily="34" charset="0"/>
                </a:endParaRPr>
              </a:p>
              <a:p>
                <a:endParaRPr lang="en-US" altLang="zh-CN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内容占位符 1">
                <a:extLst>
                  <a:ext uri="{FF2B5EF4-FFF2-40B4-BE49-F238E27FC236}">
                    <a16:creationId xmlns:a16="http://schemas.microsoft.com/office/drawing/2014/main" id="{13D24B0C-B00F-4BAD-B880-8887B725D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4403403"/>
                <a:ext cx="7464737" cy="1856332"/>
              </a:xfrm>
              <a:prstGeom prst="rect">
                <a:avLst/>
              </a:prstGeom>
              <a:blipFill>
                <a:blip r:embed="rId4"/>
                <a:stretch>
                  <a:fillRect l="-651" t="-647" b="-55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头: 下 21">
            <a:extLst>
              <a:ext uri="{FF2B5EF4-FFF2-40B4-BE49-F238E27FC236}">
                <a16:creationId xmlns:a16="http://schemas.microsoft.com/office/drawing/2014/main" id="{BB0FB712-FAF9-44F3-90CD-95D39199FD7E}"/>
              </a:ext>
            </a:extLst>
          </p:cNvPr>
          <p:cNvSpPr/>
          <p:nvPr/>
        </p:nvSpPr>
        <p:spPr>
          <a:xfrm>
            <a:off x="3361214" y="3989478"/>
            <a:ext cx="385333" cy="447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75AF1416-A6E4-44F1-A414-7F8D267A40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82"/>
          <a:stretch/>
        </p:blipFill>
        <p:spPr>
          <a:xfrm>
            <a:off x="7910891" y="4128092"/>
            <a:ext cx="3600000" cy="240695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4D68E7A-C31D-4EF7-839E-FB9C8DF8FE87}"/>
              </a:ext>
            </a:extLst>
          </p:cNvPr>
          <p:cNvSpPr txBox="1"/>
          <p:nvPr/>
        </p:nvSpPr>
        <p:spPr>
          <a:xfrm>
            <a:off x="8555204" y="1355772"/>
            <a:ext cx="1541297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Inflatable seal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925DA2E-088A-445D-9F65-A82F2FBE6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168" y="1817895"/>
            <a:ext cx="3600000" cy="235182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CAE3759-1D4B-45F9-B2F9-71242AC7C58F}"/>
              </a:ext>
            </a:extLst>
          </p:cNvPr>
          <p:cNvSpPr txBox="1"/>
          <p:nvPr/>
        </p:nvSpPr>
        <p:spPr>
          <a:xfrm>
            <a:off x="8069198" y="64533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Roughness and conductance, J-PARC</a:t>
            </a:r>
            <a:endParaRPr lang="zh-CN" altLang="en-US" dirty="0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1C8C5A07-81E5-410F-BFC8-608BFA4B1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MDI</a:t>
            </a:r>
            <a:r>
              <a:rPr lang="zh-CN" altLang="en-US" dirty="0"/>
              <a:t>要求及下一步计划</a:t>
            </a:r>
          </a:p>
        </p:txBody>
      </p:sp>
    </p:spTree>
    <p:extLst>
      <p:ext uri="{BB962C8B-B14F-4D97-AF65-F5344CB8AC3E}">
        <p14:creationId xmlns:p14="http://schemas.microsoft.com/office/powerpoint/2010/main" val="3498562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8C5FE26-9647-47A7-A2D0-B6D250FD18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7" y="3219618"/>
            <a:ext cx="4320000" cy="3000148"/>
          </a:xfrm>
          <a:prstGeom prst="rect">
            <a:avLst/>
          </a:prstGeom>
          <a:noFill/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6C5C8D9-367D-4663-AC91-F8AF23B0B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EDR</a:t>
            </a:r>
            <a:r>
              <a:rPr lang="zh-CN" altLang="en-US" dirty="0"/>
              <a:t>计划</a:t>
            </a:r>
            <a:endParaRPr lang="en-US" altLang="zh-CN" dirty="0"/>
          </a:p>
          <a:p>
            <a:pPr lvl="1"/>
            <a:r>
              <a:rPr lang="zh-CN" altLang="en-US" sz="2000" dirty="0"/>
              <a:t>研制</a:t>
            </a:r>
            <a:r>
              <a:rPr lang="en-US" altLang="zh-CN" sz="2000" dirty="0"/>
              <a:t>RVC</a:t>
            </a:r>
            <a:r>
              <a:rPr lang="zh-CN" altLang="en-US" sz="2000" dirty="0"/>
              <a:t>样机，漏率指标：≤</a:t>
            </a:r>
            <a:r>
              <a:rPr lang="en-US" altLang="zh-CN" sz="2000" dirty="0"/>
              <a:t>2.7e-11Pa.m3/s</a:t>
            </a:r>
          </a:p>
          <a:p>
            <a:pPr lvl="1"/>
            <a:r>
              <a:rPr lang="zh-CN" altLang="en-US" sz="2000" dirty="0"/>
              <a:t>预计</a:t>
            </a:r>
            <a:r>
              <a:rPr lang="en-US" altLang="zh-CN" sz="2000" dirty="0"/>
              <a:t>26</a:t>
            </a:r>
            <a:r>
              <a:rPr lang="zh-CN" altLang="en-US" sz="2000" dirty="0"/>
              <a:t>年完成实验</a:t>
            </a:r>
            <a:endParaRPr lang="en-US" altLang="zh-CN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EEEFDAA-046A-454C-B5C2-8134DADC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MDI</a:t>
            </a:r>
            <a:r>
              <a:rPr lang="zh-CN" altLang="en-US" dirty="0"/>
              <a:t>要求及下一步计划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394BC7-5FC9-4033-9A64-F50D12C23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8878" y="63500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189BA6-3E71-4E53-8115-D72402BD2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278" y="2753156"/>
            <a:ext cx="4320000" cy="355764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55A1AC0-3AB5-4F5A-B7D9-FCDDECD5BFDE}"/>
              </a:ext>
            </a:extLst>
          </p:cNvPr>
          <p:cNvSpPr txBox="1"/>
          <p:nvPr/>
        </p:nvSpPr>
        <p:spPr>
          <a:xfrm>
            <a:off x="10296024" y="4833475"/>
            <a:ext cx="156866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加速器端支撑组件（三方向可调节固定），模拟恒温器末端的变形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ECEAC7A-7310-41AB-9A0D-D7CC9F16960D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9297632" y="4734089"/>
            <a:ext cx="998392" cy="838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A4961012-F087-41E1-B9F8-711DCF87887B}"/>
              </a:ext>
            </a:extLst>
          </p:cNvPr>
          <p:cNvSpPr txBox="1"/>
          <p:nvPr/>
        </p:nvSpPr>
        <p:spPr>
          <a:xfrm>
            <a:off x="4977839" y="4490609"/>
            <a:ext cx="120937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IP</a:t>
            </a:r>
            <a:r>
              <a:rPr lang="zh-CN" altLang="en-US" dirty="0"/>
              <a:t>真空盒模拟件，模拟</a:t>
            </a:r>
            <a:r>
              <a:rPr lang="en-US" altLang="zh-CN" dirty="0"/>
              <a:t>IP</a:t>
            </a:r>
            <a:r>
              <a:rPr lang="zh-CN" altLang="en-US" dirty="0"/>
              <a:t>真空盒已固定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4F8ECA8-1043-498E-B916-AB1EB819AE00}"/>
              </a:ext>
            </a:extLst>
          </p:cNvPr>
          <p:cNvSpPr txBox="1"/>
          <p:nvPr/>
        </p:nvSpPr>
        <p:spPr>
          <a:xfrm>
            <a:off x="7729076" y="5920189"/>
            <a:ext cx="226285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远程连接装置（充气型波纹管为例）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75B7F06-2AA7-4D91-BC12-06E6725F54CA}"/>
              </a:ext>
            </a:extLst>
          </p:cNvPr>
          <p:cNvCxnSpPr/>
          <p:nvPr/>
        </p:nvCxnSpPr>
        <p:spPr>
          <a:xfrm flipV="1">
            <a:off x="6234514" y="4265200"/>
            <a:ext cx="1324763" cy="568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0F9BE83-1666-48DB-B5CB-6ED4DC0866B4}"/>
              </a:ext>
            </a:extLst>
          </p:cNvPr>
          <p:cNvCxnSpPr>
            <a:endCxn id="9" idx="0"/>
          </p:cNvCxnSpPr>
          <p:nvPr/>
        </p:nvCxnSpPr>
        <p:spPr>
          <a:xfrm>
            <a:off x="7653410" y="4454612"/>
            <a:ext cx="1207093" cy="1465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D7295BFA-0BAA-423D-86F8-DAD663CD4330}"/>
              </a:ext>
            </a:extLst>
          </p:cNvPr>
          <p:cNvSpPr txBox="1"/>
          <p:nvPr/>
        </p:nvSpPr>
        <p:spPr>
          <a:xfrm>
            <a:off x="7472566" y="2799580"/>
            <a:ext cx="12060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恒温器外壳模拟件</a:t>
            </a:r>
          </a:p>
        </p:txBody>
      </p:sp>
    </p:spTree>
    <p:extLst>
      <p:ext uri="{BB962C8B-B14F-4D97-AF65-F5344CB8AC3E}">
        <p14:creationId xmlns:p14="http://schemas.microsoft.com/office/powerpoint/2010/main" val="206717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3582D15-BC19-4FBB-90B7-EEAD2F1F0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6600" dirty="0"/>
          </a:p>
          <a:p>
            <a:pPr marL="0" indent="0" algn="ctr">
              <a:buNone/>
            </a:pPr>
            <a:r>
              <a:rPr lang="zh-CN" altLang="en-US" sz="9600" dirty="0"/>
              <a:t>谢谢各位老师！</a:t>
            </a:r>
            <a:endParaRPr lang="en-US" sz="96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BB27A02-A73C-4221-BA12-EBA259FF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051CD6-D864-4C5F-80BD-60879257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05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752377F-A096-4564-9DBE-16E4D7A78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mockup</a:t>
            </a:r>
            <a:r>
              <a:rPr lang="zh-CN" altLang="en-US" dirty="0"/>
              <a:t>进展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C8178D-6C2D-41FE-87DB-CEA2744D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8C6342-2300-4821-957D-E6F351B7F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3865875"/>
            <a:ext cx="11520000" cy="28492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04D87F-634B-4CB7-BBFD-0C2547104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153754"/>
            <a:ext cx="9000000" cy="3676741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79B3828-6DA2-4D87-9602-0D5B5B8C6B86}"/>
              </a:ext>
            </a:extLst>
          </p:cNvPr>
          <p:cNvCxnSpPr/>
          <p:nvPr/>
        </p:nvCxnSpPr>
        <p:spPr>
          <a:xfrm flipH="1">
            <a:off x="1271464" y="3501008"/>
            <a:ext cx="4392488" cy="1329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32A3C77-B59B-48E8-8A73-5A9CD7EF060A}"/>
              </a:ext>
            </a:extLst>
          </p:cNvPr>
          <p:cNvCxnSpPr/>
          <p:nvPr/>
        </p:nvCxnSpPr>
        <p:spPr>
          <a:xfrm>
            <a:off x="9624392" y="3580443"/>
            <a:ext cx="1805645" cy="1648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86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860A0053-09D2-4EA5-8D06-88077E1C9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745394"/>
              </p:ext>
            </p:extLst>
          </p:nvPr>
        </p:nvGraphicFramePr>
        <p:xfrm>
          <a:off x="1703512" y="1554708"/>
          <a:ext cx="8229600" cy="4653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45626107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330616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244877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91661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Mockup 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展示模型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磁铁模型尺寸公差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±2mm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6119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RF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模组尺寸公差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±4mm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6357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设备调节准直精度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毫米量级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39256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高精度自动准直调节系统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调节范围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Y≥±30mm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X/Z≥20mm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0128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调节分辨率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≤10μm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013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支撑磁铁最大重量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≥7ton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4144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标定场范围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1m~20m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2067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采集频率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≥15 Hz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033231"/>
                  </a:ext>
                </a:extLst>
              </a:tr>
              <a:tr h="40685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空间单点测量误差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≤ 10μm+10μm/m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703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稳定性测试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预测磁铁能达到的固有频率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优化磁铁支撑结构</a:t>
                      </a:r>
                      <a:endParaRPr 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394680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2FD80800-72AA-446F-96E4-8237EEE5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mockup</a:t>
            </a:r>
            <a:r>
              <a:rPr lang="zh-CN" altLang="en-US" dirty="0"/>
              <a:t>进展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0F202C-92B8-49C1-A280-5172ACB5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69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E355A8B-7F70-45AF-ADE2-69A7A9B5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318163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Collider</a:t>
            </a:r>
            <a:r>
              <a:rPr lang="zh-CN" altLang="en-US" sz="2400" dirty="0"/>
              <a:t>弧区选取</a:t>
            </a:r>
            <a:r>
              <a:rPr lang="en-US" altLang="zh-CN" sz="2400" dirty="0"/>
              <a:t>1 FODO cell</a:t>
            </a:r>
            <a:r>
              <a:rPr lang="zh-CN" altLang="en-US" sz="2400" dirty="0"/>
              <a:t>，长度约</a:t>
            </a:r>
            <a:r>
              <a:rPr lang="en-US" altLang="zh-CN" sz="2400" dirty="0"/>
              <a:t>31</a:t>
            </a:r>
            <a:r>
              <a:rPr lang="zh-CN" altLang="en-US" sz="2400" dirty="0"/>
              <a:t>米</a:t>
            </a:r>
            <a:endParaRPr lang="en-US" altLang="zh-CN" sz="2400" dirty="0"/>
          </a:p>
          <a:p>
            <a:pPr lvl="1"/>
            <a:r>
              <a:rPr lang="zh-CN" altLang="en-US" sz="2000" dirty="0"/>
              <a:t>充分考虑真空度、设备长度等约束进行设备布局</a:t>
            </a:r>
            <a:endParaRPr lang="en-US" altLang="zh-CN" sz="2000" dirty="0"/>
          </a:p>
          <a:p>
            <a:pPr lvl="1"/>
            <a:r>
              <a:rPr lang="zh-CN" altLang="en-US" sz="2000" dirty="0"/>
              <a:t>因双孔径二极铁、四极铁长度较长，采用局部多点支撑方案，因此无需预准直</a:t>
            </a:r>
            <a:endParaRPr lang="en-US" altLang="zh-CN" sz="2000" dirty="0"/>
          </a:p>
          <a:p>
            <a:pPr lvl="1"/>
            <a:r>
              <a:rPr lang="zh-CN" altLang="en-US" sz="2000" dirty="0"/>
              <a:t>内外环相邻六极铁共架安装，需预准直（精度要求高，且相邻间距小）</a:t>
            </a:r>
            <a:endParaRPr lang="en-US" altLang="zh-CN" sz="2000" dirty="0"/>
          </a:p>
          <a:p>
            <a:pPr lvl="1"/>
            <a:r>
              <a:rPr lang="zh-CN" altLang="en-US" sz="2000" dirty="0"/>
              <a:t>内外环相邻校正铁共架安装，需预准直（相邻间距小）</a:t>
            </a:r>
            <a:endParaRPr lang="en-US" altLang="zh-CN" sz="2000" dirty="0"/>
          </a:p>
          <a:p>
            <a:r>
              <a:rPr lang="en-US" altLang="zh-CN" sz="2400" dirty="0"/>
              <a:t>Booster</a:t>
            </a:r>
            <a:r>
              <a:rPr lang="zh-CN" altLang="en-US" sz="2400" dirty="0"/>
              <a:t>弧区选取</a:t>
            </a:r>
            <a:r>
              <a:rPr lang="en-US" altLang="zh-CN" sz="2400" dirty="0"/>
              <a:t>1 FODO cell</a:t>
            </a:r>
            <a:r>
              <a:rPr lang="zh-CN" altLang="en-US" sz="2400" dirty="0"/>
              <a:t>，长度约</a:t>
            </a:r>
            <a:r>
              <a:rPr lang="en-US" altLang="zh-CN" sz="2400" dirty="0"/>
              <a:t>29</a:t>
            </a:r>
            <a:r>
              <a:rPr lang="zh-CN" altLang="en-US" sz="2400" dirty="0"/>
              <a:t>米</a:t>
            </a:r>
            <a:endParaRPr lang="en-US" altLang="zh-CN" sz="2400" dirty="0"/>
          </a:p>
          <a:p>
            <a:pPr lvl="1"/>
            <a:r>
              <a:rPr lang="zh-CN" altLang="en-US" sz="2000" dirty="0"/>
              <a:t>所有磁铁单独支撑，不预准直。</a:t>
            </a:r>
            <a:endParaRPr lang="en-US" sz="2000" dirty="0"/>
          </a:p>
          <a:p>
            <a:pPr lvl="1"/>
            <a:endParaRPr lang="en-US" altLang="zh-CN" sz="2000" dirty="0"/>
          </a:p>
          <a:p>
            <a:endParaRPr 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E87389B-DEB5-4D50-BC44-18266C03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</a:t>
            </a:r>
            <a:r>
              <a:rPr lang="zh-CN" altLang="en-US" dirty="0"/>
              <a:t>弧区布局及工艺安装考虑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CA7A92-24E2-4A2E-8A66-6D680B32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A1460FD-24D1-4B7F-8160-0F9AF2E26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4268840"/>
            <a:ext cx="11563350" cy="1000125"/>
          </a:xfrm>
          <a:prstGeom prst="rect">
            <a:avLst/>
          </a:prstGeom>
        </p:spPr>
      </p:pic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CA00C211-460D-4D81-A1FA-021F8D5EC799}"/>
              </a:ext>
            </a:extLst>
          </p:cNvPr>
          <p:cNvSpPr txBox="1">
            <a:spLocks/>
          </p:cNvSpPr>
          <p:nvPr/>
        </p:nvSpPr>
        <p:spPr>
          <a:xfrm>
            <a:off x="666712" y="3460633"/>
            <a:ext cx="10915688" cy="4893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EDDCB4-4BAD-4BBB-8556-6043F1976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74" y="5340886"/>
            <a:ext cx="10800000" cy="96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2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6DD7512-EB8E-4A89-B574-4807B3009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5125880" cy="4840303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真空盒安装方式</a:t>
            </a:r>
            <a:endParaRPr lang="en-US" altLang="zh-CN" sz="2400" dirty="0"/>
          </a:p>
          <a:p>
            <a:pPr lvl="1"/>
            <a:r>
              <a:rPr lang="en-US" altLang="zh-CN" sz="2000" dirty="0"/>
              <a:t>Collider &amp; Booster</a:t>
            </a:r>
            <a:r>
              <a:rPr lang="zh-CN" altLang="en-US" sz="2000" dirty="0"/>
              <a:t>：二极铁内需</a:t>
            </a:r>
            <a:r>
              <a:rPr lang="zh-CN" altLang="en-US" sz="2000" dirty="0">
                <a:solidFill>
                  <a:srgbClr val="FF0000"/>
                </a:solidFill>
              </a:rPr>
              <a:t>增加垫块</a:t>
            </a:r>
            <a:r>
              <a:rPr lang="zh-CN" altLang="en-US" sz="2000" dirty="0"/>
              <a:t>，减小真空盒变形。</a:t>
            </a:r>
            <a:endParaRPr lang="en-US" altLang="zh-CN" sz="2000" dirty="0"/>
          </a:p>
          <a:p>
            <a:pPr lvl="1"/>
            <a:r>
              <a:rPr lang="en-US" altLang="zh-CN" sz="2000" dirty="0"/>
              <a:t>Collider</a:t>
            </a:r>
            <a:r>
              <a:rPr lang="zh-CN" altLang="en-US" sz="2000" dirty="0"/>
              <a:t>因布局紧凑，且离地面近，操作较为方便，真空盒贯穿</a:t>
            </a:r>
            <a:r>
              <a:rPr lang="en-US" altLang="zh-CN" sz="2000" dirty="0"/>
              <a:t>2</a:t>
            </a:r>
            <a:r>
              <a:rPr lang="zh-CN" altLang="en-US" sz="2000" dirty="0"/>
              <a:t>块二极铁铁芯。</a:t>
            </a:r>
            <a:endParaRPr lang="en-US" altLang="zh-CN" sz="2000" dirty="0"/>
          </a:p>
          <a:p>
            <a:pPr lvl="1"/>
            <a:r>
              <a:rPr lang="en-US" altLang="zh-CN" sz="2000" dirty="0"/>
              <a:t>Booster</a:t>
            </a:r>
            <a:r>
              <a:rPr lang="zh-CN" altLang="en-US" sz="2000" dirty="0"/>
              <a:t>以长真空盒为基本方案（贯穿</a:t>
            </a:r>
            <a:r>
              <a:rPr lang="en-US" altLang="zh-CN" sz="2000" dirty="0"/>
              <a:t>2</a:t>
            </a:r>
            <a:r>
              <a:rPr lang="zh-CN" altLang="en-US" sz="2000" dirty="0"/>
              <a:t>块二极铁），同时考虑与二极铁铁芯一一对应方案，减小隧道磁铁开合。</a:t>
            </a:r>
            <a:endParaRPr 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3B63683-3E36-44C2-A097-71697BAA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</a:t>
            </a:r>
            <a:r>
              <a:rPr lang="zh-CN" altLang="en-US" dirty="0"/>
              <a:t>弧区布局及工艺安装考虑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358186-0B8F-47D8-B908-11B891AD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6668395-649A-4F7F-8DB4-A89FA82D7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58880"/>
              </p:ext>
            </p:extLst>
          </p:nvPr>
        </p:nvGraphicFramePr>
        <p:xfrm>
          <a:off x="5919578" y="1242763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2229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060388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25273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米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米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56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铜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123.9 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7.8 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608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铝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6061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64.1 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4.0 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  <a:endParaRPr 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16249"/>
                  </a:ext>
                </a:extLst>
              </a:tr>
            </a:tbl>
          </a:graphicData>
        </a:graphic>
      </p:graphicFrame>
      <p:grpSp>
        <p:nvGrpSpPr>
          <p:cNvPr id="9" name="组合 8">
            <a:extLst>
              <a:ext uri="{FF2B5EF4-FFF2-40B4-BE49-F238E27FC236}">
                <a16:creationId xmlns:a16="http://schemas.microsoft.com/office/drawing/2014/main" id="{F24AF133-0F0C-4798-8959-A8A4C33AEE3C}"/>
              </a:ext>
            </a:extLst>
          </p:cNvPr>
          <p:cNvGrpSpPr/>
          <p:nvPr/>
        </p:nvGrpSpPr>
        <p:grpSpPr>
          <a:xfrm>
            <a:off x="5735480" y="2457747"/>
            <a:ext cx="6120000" cy="2324219"/>
            <a:chOff x="479376" y="2978438"/>
            <a:chExt cx="6120000" cy="232421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E23E8C1-5A5E-49CB-8458-EB8D096EA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376" y="3429000"/>
              <a:ext cx="2520000" cy="179330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7C8CD8C-D555-463A-89D1-B7041FAC3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376" y="3354328"/>
              <a:ext cx="3600000" cy="1948329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DF2796D-9EED-464A-9638-33204F34CD5B}"/>
                </a:ext>
              </a:extLst>
            </p:cNvPr>
            <p:cNvSpPr txBox="1"/>
            <p:nvPr/>
          </p:nvSpPr>
          <p:spPr>
            <a:xfrm>
              <a:off x="1343952" y="2978438"/>
              <a:ext cx="43924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真空盒变形模拟：一端固定，一端简支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1104721B-B507-4028-806D-36CDEF0ABA93}"/>
              </a:ext>
            </a:extLst>
          </p:cNvPr>
          <p:cNvSpPr txBox="1"/>
          <p:nvPr/>
        </p:nvSpPr>
        <p:spPr>
          <a:xfrm>
            <a:off x="3719736" y="4667011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不同真空布局对比（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cell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米）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130CA2B6-2916-457B-9AE4-0136769D8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869853"/>
              </p:ext>
            </p:extLst>
          </p:nvPr>
        </p:nvGraphicFramePr>
        <p:xfrm>
          <a:off x="1415480" y="5008810"/>
          <a:ext cx="845556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197">
                  <a:extLst>
                    <a:ext uri="{9D8B030D-6E8A-4147-A177-3AD203B41FA5}">
                      <a16:colId xmlns:a16="http://schemas.microsoft.com/office/drawing/2014/main" val="1453689921"/>
                    </a:ext>
                  </a:extLst>
                </a:gridCol>
                <a:gridCol w="1877847">
                  <a:extLst>
                    <a:ext uri="{9D8B030D-6E8A-4147-A177-3AD203B41FA5}">
                      <a16:colId xmlns:a16="http://schemas.microsoft.com/office/drawing/2014/main" val="119393268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75268946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02325186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900002939"/>
                    </a:ext>
                  </a:extLst>
                </a:gridCol>
              </a:tblGrid>
              <a:tr h="145629">
                <a:tc>
                  <a:txBody>
                    <a:bodyPr/>
                    <a:lstStyle/>
                    <a:p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真空盒长度（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真空盒种类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真空盒数量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全环预算增加（万元）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50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二极铁单独真空盒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2070~5364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7000~8000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087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二极铁单独或与四极铁共用真空盒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4847~7714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659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当前设计真空布局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2830~10335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167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92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4776694-40BA-4EA2-B013-A1750987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3223259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弧区</a:t>
            </a:r>
            <a:r>
              <a:rPr lang="en-US" altLang="zh-CN" sz="2400" dirty="0"/>
              <a:t>Collider</a:t>
            </a:r>
          </a:p>
          <a:p>
            <a:pPr lvl="1"/>
            <a:r>
              <a:rPr lang="zh-CN" altLang="en-US" sz="2000" dirty="0"/>
              <a:t>磁铁：</a:t>
            </a:r>
            <a:r>
              <a:rPr lang="en-US" altLang="zh-CN" sz="2000" dirty="0"/>
              <a:t>ABS+</a:t>
            </a:r>
            <a:r>
              <a:rPr lang="zh-CN" altLang="en-US" sz="2000" dirty="0"/>
              <a:t>钢，外形尺寸公差</a:t>
            </a:r>
            <a:r>
              <a:rPr lang="en-US" altLang="zh-CN" sz="2000" dirty="0"/>
              <a:t>±2mm</a:t>
            </a:r>
            <a:r>
              <a:rPr lang="zh-CN" altLang="en-US" sz="2000" dirty="0"/>
              <a:t>。可按照实际磁铁设计进行</a:t>
            </a:r>
            <a:r>
              <a:rPr lang="zh-CN" altLang="en-US" sz="2000" dirty="0">
                <a:solidFill>
                  <a:srgbClr val="FF0000"/>
                </a:solidFill>
              </a:rPr>
              <a:t>开合</a:t>
            </a:r>
            <a:r>
              <a:rPr lang="zh-CN" altLang="en-US" sz="2000" dirty="0"/>
              <a:t>，固定</a:t>
            </a:r>
            <a:r>
              <a:rPr lang="zh-CN" altLang="en-US" sz="2000" dirty="0">
                <a:solidFill>
                  <a:srgbClr val="FF0000"/>
                </a:solidFill>
              </a:rPr>
              <a:t>靶标座</a:t>
            </a:r>
            <a:r>
              <a:rPr lang="zh-CN" altLang="en-US" sz="2000" dirty="0"/>
              <a:t>，可进行</a:t>
            </a:r>
            <a:r>
              <a:rPr lang="zh-CN" altLang="en-US" sz="2000" dirty="0">
                <a:solidFill>
                  <a:srgbClr val="FF0000"/>
                </a:solidFill>
              </a:rPr>
              <a:t>工艺安装</a:t>
            </a:r>
            <a:r>
              <a:rPr lang="zh-CN" altLang="en-US" sz="2000" dirty="0"/>
              <a:t>实验。</a:t>
            </a:r>
            <a:endParaRPr lang="en-US" altLang="zh-CN" sz="2000" dirty="0"/>
          </a:p>
          <a:p>
            <a:pPr lvl="1"/>
            <a:r>
              <a:rPr lang="zh-CN" altLang="en-US" sz="2000" dirty="0"/>
              <a:t>所有磁铁内部均有</a:t>
            </a:r>
            <a:r>
              <a:rPr lang="en-US" altLang="zh-CN" sz="2000" dirty="0"/>
              <a:t>25mm</a:t>
            </a:r>
            <a:r>
              <a:rPr lang="zh-CN" altLang="en-US" sz="2000" dirty="0"/>
              <a:t>铅屏蔽，且束流方向盖住线圈。</a:t>
            </a:r>
            <a:r>
              <a:rPr lang="en-US" altLang="zh-CN" sz="2000" dirty="0"/>
              <a:t>Mockup</a:t>
            </a:r>
            <a:r>
              <a:rPr lang="zh-CN" altLang="en-US" sz="2000" dirty="0"/>
              <a:t>采用</a:t>
            </a:r>
            <a:r>
              <a:rPr lang="en-US" altLang="zh-CN" sz="2000" dirty="0"/>
              <a:t>ABS</a:t>
            </a:r>
            <a:r>
              <a:rPr lang="zh-CN" altLang="en-US" sz="2000" dirty="0"/>
              <a:t>材料。</a:t>
            </a:r>
            <a:endParaRPr lang="en-US" altLang="zh-CN" sz="2000" dirty="0"/>
          </a:p>
          <a:p>
            <a:pPr lvl="1"/>
            <a:r>
              <a:rPr lang="zh-CN" altLang="en-US" sz="2000" dirty="0"/>
              <a:t>真空、束测设备：</a:t>
            </a:r>
            <a:r>
              <a:rPr lang="en-US" altLang="zh-CN" sz="2000" dirty="0"/>
              <a:t>ABS+</a:t>
            </a:r>
            <a:r>
              <a:rPr lang="zh-CN" altLang="en-US" sz="2000" dirty="0"/>
              <a:t>钢，长度尺寸公差</a:t>
            </a:r>
            <a:r>
              <a:rPr lang="en-US" altLang="zh-CN" sz="2000" dirty="0"/>
              <a:t>±4mm</a:t>
            </a:r>
            <a:r>
              <a:rPr lang="zh-CN" altLang="en-US" sz="2000" dirty="0"/>
              <a:t>，径向尺寸公差</a:t>
            </a:r>
            <a:r>
              <a:rPr lang="en-US" altLang="zh-CN" sz="2000" dirty="0"/>
              <a:t>±1mm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r>
              <a:rPr lang="zh-CN" altLang="en-US" sz="2000" dirty="0"/>
              <a:t>下层支撑：</a:t>
            </a:r>
            <a:r>
              <a:rPr lang="en-US" altLang="zh-CN" sz="2000" dirty="0"/>
              <a:t>C60</a:t>
            </a:r>
            <a:r>
              <a:rPr lang="zh-CN" altLang="en-US" sz="2000" dirty="0"/>
              <a:t>钢筋混凝土或碳钢架（泵支撑）</a:t>
            </a:r>
            <a:endParaRPr lang="en-US" altLang="zh-CN" sz="2000" dirty="0"/>
          </a:p>
          <a:p>
            <a:pPr lvl="1"/>
            <a:r>
              <a:rPr lang="zh-CN" altLang="en-US" sz="2000" dirty="0"/>
              <a:t>磁铁调节机构：垂直楔块调节（四极铁及六极铁支架）或螺杆调节（其他设备），留有替换自动调节机构接口。</a:t>
            </a:r>
            <a:endParaRPr lang="en-US" altLang="zh-CN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7AE84F8-D0B7-4437-932F-DBE80BA4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Mockup</a:t>
            </a:r>
            <a:r>
              <a:rPr lang="zh-CN" altLang="en-US" dirty="0"/>
              <a:t>展示模型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3BA330-35CE-4DD2-99F6-D180D426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567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43597</TotalTime>
  <Words>3809</Words>
  <Application>Microsoft Office PowerPoint</Application>
  <PresentationFormat>宽屏</PresentationFormat>
  <Paragraphs>635</Paragraphs>
  <Slides>44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7" baseType="lpstr">
      <vt:lpstr>MS Mincho</vt:lpstr>
      <vt:lpstr>等线</vt:lpstr>
      <vt:lpstr>华光隶变_CNKI</vt:lpstr>
      <vt:lpstr>宋体</vt:lpstr>
      <vt:lpstr>微软雅黑</vt:lpstr>
      <vt:lpstr>Arial</vt:lpstr>
      <vt:lpstr>Arial Black</vt:lpstr>
      <vt:lpstr>Calibri</vt:lpstr>
      <vt:lpstr>Cambria Math</vt:lpstr>
      <vt:lpstr>Symbol</vt:lpstr>
      <vt:lpstr>Times New Roman</vt:lpstr>
      <vt:lpstr>Wingdings</vt:lpstr>
      <vt:lpstr>Office 主题</vt:lpstr>
      <vt:lpstr>PowerPoint 演示文稿</vt:lpstr>
      <vt:lpstr>Content</vt:lpstr>
      <vt:lpstr>CEPC mockup进展</vt:lpstr>
      <vt:lpstr>CEPC mockup进展</vt:lpstr>
      <vt:lpstr>CEPC mockup进展</vt:lpstr>
      <vt:lpstr>CEPC mockup进展</vt:lpstr>
      <vt:lpstr>CEPC 弧区布局及工艺安装考虑</vt:lpstr>
      <vt:lpstr>CEPC 弧区布局及工艺安装考虑</vt:lpstr>
      <vt:lpstr>Mockup展示模型</vt:lpstr>
      <vt:lpstr>Mockup展示模型</vt:lpstr>
      <vt:lpstr>Mockup展示模型</vt:lpstr>
      <vt:lpstr>Mockup展示模型</vt:lpstr>
      <vt:lpstr>Mockup展示模型</vt:lpstr>
      <vt:lpstr>Mockup展示模型</vt:lpstr>
      <vt:lpstr>Mockup展示模型</vt:lpstr>
      <vt:lpstr>Mockup展示模型</vt:lpstr>
      <vt:lpstr>Mockup展示模型</vt:lpstr>
      <vt:lpstr>Mockup展示模型</vt:lpstr>
      <vt:lpstr>Mockup展示模型</vt:lpstr>
      <vt:lpstr>Mockup展示模型</vt:lpstr>
      <vt:lpstr>Mockup展示模型</vt:lpstr>
      <vt:lpstr>Mockup展示模型</vt:lpstr>
      <vt:lpstr>Mockup展示模型</vt:lpstr>
      <vt:lpstr>Mockup 展示模型</vt:lpstr>
      <vt:lpstr>高精度自动准直调节系统</vt:lpstr>
      <vt:lpstr>高精度自动准直调节系统</vt:lpstr>
      <vt:lpstr>高精度自动准直调节系统</vt:lpstr>
      <vt:lpstr>高精度自动准直调节系统</vt:lpstr>
      <vt:lpstr>高精度自动准直调节系统</vt:lpstr>
      <vt:lpstr>稳定性测试</vt:lpstr>
      <vt:lpstr>稳定性测试</vt:lpstr>
      <vt:lpstr>时间计划</vt:lpstr>
      <vt:lpstr>MDI进展</vt:lpstr>
      <vt:lpstr>MDI 进展</vt:lpstr>
      <vt:lpstr>MDI进展</vt:lpstr>
      <vt:lpstr>MDI进展</vt:lpstr>
      <vt:lpstr>MDI进展</vt:lpstr>
      <vt:lpstr>MDI要求及下一步计划</vt:lpstr>
      <vt:lpstr>MDI要求及下一步计划</vt:lpstr>
      <vt:lpstr>MDI要求及下一步计划</vt:lpstr>
      <vt:lpstr>MDI要求及下一步计划</vt:lpstr>
      <vt:lpstr>MDI要求及下一步计划</vt:lpstr>
      <vt:lpstr>MDI要求及下一步计划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wanghaijing</cp:lastModifiedBy>
  <cp:revision>2364</cp:revision>
  <cp:lastPrinted>2022-11-06T05:19:21Z</cp:lastPrinted>
  <dcterms:created xsi:type="dcterms:W3CDTF">2012-09-04T11:33:36Z</dcterms:created>
  <dcterms:modified xsi:type="dcterms:W3CDTF">2024-08-29T05:36:27Z</dcterms:modified>
</cp:coreProperties>
</file>