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688" r:id="rId4"/>
  </p:sldMasterIdLst>
  <p:notesMasterIdLst>
    <p:notesMasterId r:id="rId18"/>
  </p:notesMasterIdLst>
  <p:handoutMasterIdLst>
    <p:handoutMasterId r:id="rId19"/>
  </p:handoutMasterIdLst>
  <p:sldIdLst>
    <p:sldId id="301" r:id="rId5"/>
    <p:sldId id="627" r:id="rId6"/>
    <p:sldId id="661" r:id="rId7"/>
    <p:sldId id="330" r:id="rId8"/>
    <p:sldId id="664" r:id="rId9"/>
    <p:sldId id="663" r:id="rId10"/>
    <p:sldId id="665" r:id="rId11"/>
    <p:sldId id="667" r:id="rId12"/>
    <p:sldId id="660" r:id="rId13"/>
    <p:sldId id="659" r:id="rId14"/>
    <p:sldId id="630" r:id="rId15"/>
    <p:sldId id="666" r:id="rId16"/>
    <p:sldId id="332" r:id="rId17"/>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736"/>
    <a:srgbClr val="EBF6FC"/>
    <a:srgbClr val="36A9AC"/>
    <a:srgbClr val="D61E42"/>
    <a:srgbClr val="A80C26"/>
    <a:srgbClr val="2261A6"/>
    <a:srgbClr val="E6E6E6"/>
    <a:srgbClr val="495ADB"/>
    <a:srgbClr val="544DD7"/>
    <a:srgbClr val="0807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163DC6-8F37-40B8-BE66-1AA7FEC6DE30}" v="1" dt="2024-08-29T05:37:09.97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3981" autoAdjust="0"/>
  </p:normalViewPr>
  <p:slideViewPr>
    <p:cSldViewPr snapToGrid="0">
      <p:cViewPr varScale="1">
        <p:scale>
          <a:sx n="102" d="100"/>
          <a:sy n="102" d="100"/>
        </p:scale>
        <p:origin x="966"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0"/>
    </p:cViewPr>
  </p:sorterViewPr>
  <p:notesViewPr>
    <p:cSldViewPr snapToGrid="0" showGuides="1">
      <p:cViewPr varScale="1">
        <p:scale>
          <a:sx n="64" d="100"/>
          <a:sy n="64" d="100"/>
        </p:scale>
        <p:origin x="27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i Kang" userId="3842e24db60fbe64" providerId="LiveId" clId="{EC163DC6-8F37-40B8-BE66-1AA7FEC6DE30}"/>
    <pc:docChg chg="undo redo custSel delSld modSld">
      <pc:chgData name="Rui Kang" userId="3842e24db60fbe64" providerId="LiveId" clId="{EC163DC6-8F37-40B8-BE66-1AA7FEC6DE30}" dt="2024-08-29T05:37:33.991" v="58" actId="20577"/>
      <pc:docMkLst>
        <pc:docMk/>
      </pc:docMkLst>
      <pc:sldChg chg="del">
        <pc:chgData name="Rui Kang" userId="3842e24db60fbe64" providerId="LiveId" clId="{EC163DC6-8F37-40B8-BE66-1AA7FEC6DE30}" dt="2024-08-29T05:36:31.306" v="0" actId="47"/>
        <pc:sldMkLst>
          <pc:docMk/>
          <pc:sldMk cId="1800755611" sldId="288"/>
        </pc:sldMkLst>
      </pc:sldChg>
      <pc:sldChg chg="modSp mod">
        <pc:chgData name="Rui Kang" userId="3842e24db60fbe64" providerId="LiveId" clId="{EC163DC6-8F37-40B8-BE66-1AA7FEC6DE30}" dt="2024-08-29T05:37:33.991" v="58" actId="20577"/>
        <pc:sldMkLst>
          <pc:docMk/>
          <pc:sldMk cId="3704794118" sldId="301"/>
        </pc:sldMkLst>
        <pc:spChg chg="mod">
          <ac:chgData name="Rui Kang" userId="3842e24db60fbe64" providerId="LiveId" clId="{EC163DC6-8F37-40B8-BE66-1AA7FEC6DE30}" dt="2024-08-29T05:36:44.436" v="1" actId="6549"/>
          <ac:spMkLst>
            <pc:docMk/>
            <pc:sldMk cId="3704794118" sldId="301"/>
            <ac:spMk id="4" creationId="{00000000-0000-0000-0000-000000000000}"/>
          </ac:spMkLst>
        </pc:spChg>
        <pc:spChg chg="mod">
          <ac:chgData name="Rui Kang" userId="3842e24db60fbe64" providerId="LiveId" clId="{EC163DC6-8F37-40B8-BE66-1AA7FEC6DE30}" dt="2024-08-29T05:36:56.047" v="5" actId="20577"/>
          <ac:spMkLst>
            <pc:docMk/>
            <pc:sldMk cId="3704794118" sldId="301"/>
            <ac:spMk id="11" creationId="{A70FCA2B-86BF-4251-9F18-73DE1DE5EA8D}"/>
          </ac:spMkLst>
        </pc:spChg>
        <pc:spChg chg="mod">
          <ac:chgData name="Rui Kang" userId="3842e24db60fbe64" providerId="LiveId" clId="{EC163DC6-8F37-40B8-BE66-1AA7FEC6DE30}" dt="2024-08-29T05:37:33.991" v="58" actId="20577"/>
          <ac:spMkLst>
            <pc:docMk/>
            <pc:sldMk cId="3704794118" sldId="301"/>
            <ac:spMk id="13" creationId="{785816F2-AEF2-4FFE-A0DA-84B4490709A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7C49B2-44E8-4EFD-A97B-B11A258AE913}" type="datetimeFigureOut">
              <a:rPr lang="zh-CN" altLang="en-US" smtClean="0"/>
              <a:pPr/>
              <a:t>2024/8/29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B3AF3-F35D-4318-B7D7-AB8D96882FE1}" type="slidenum">
              <a:rPr lang="zh-CN" altLang="en-US" smtClean="0"/>
              <a:pPr/>
              <a:t>‹#›</a:t>
            </a:fld>
            <a:endParaRPr lang="zh-CN" altLang="en-US"/>
          </a:p>
        </p:txBody>
      </p:sp>
    </p:spTree>
    <p:extLst>
      <p:ext uri="{BB962C8B-B14F-4D97-AF65-F5344CB8AC3E}">
        <p14:creationId xmlns:p14="http://schemas.microsoft.com/office/powerpoint/2010/main" val="320774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pPr/>
              <a:t>2024/8/29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pPr/>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2</a:t>
            </a:fld>
            <a:endParaRPr lang="zh-CN" altLang="en-US"/>
          </a:p>
        </p:txBody>
      </p:sp>
    </p:spTree>
    <p:extLst>
      <p:ext uri="{BB962C8B-B14F-4D97-AF65-F5344CB8AC3E}">
        <p14:creationId xmlns:p14="http://schemas.microsoft.com/office/powerpoint/2010/main" val="47979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3</a:t>
            </a:fld>
            <a:endParaRPr lang="zh-CN" altLang="en-US"/>
          </a:p>
        </p:txBody>
      </p:sp>
    </p:spTree>
    <p:extLst>
      <p:ext uri="{BB962C8B-B14F-4D97-AF65-F5344CB8AC3E}">
        <p14:creationId xmlns:p14="http://schemas.microsoft.com/office/powerpoint/2010/main" val="107121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5</a:t>
            </a:fld>
            <a:endParaRPr lang="zh-CN" altLang="en-US"/>
          </a:p>
        </p:txBody>
      </p:sp>
    </p:spTree>
    <p:extLst>
      <p:ext uri="{BB962C8B-B14F-4D97-AF65-F5344CB8AC3E}">
        <p14:creationId xmlns:p14="http://schemas.microsoft.com/office/powerpoint/2010/main" val="409217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127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635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10</a:t>
            </a:fld>
            <a:endParaRPr lang="zh-CN" altLang="en-US"/>
          </a:p>
        </p:txBody>
      </p:sp>
    </p:spTree>
    <p:extLst>
      <p:ext uri="{BB962C8B-B14F-4D97-AF65-F5344CB8AC3E}">
        <p14:creationId xmlns:p14="http://schemas.microsoft.com/office/powerpoint/2010/main" val="1213736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6982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56A2-31D7-F8EE-5F30-0DC6ACB5E10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12B363-778A-D1FC-681F-E2FCECDDE8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C5BF3A8-8E29-22FF-B86D-26ED767F55B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AC2ABFE-D0A1-0232-123A-37E3D2016E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11002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9.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hyperlink" Target="http://www.officeplus.cn/Template/Home.shtml" TargetMode="Externa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ECB370-12D0-4478-B2C1-42041D354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副标题 2">
            <a:extLst>
              <a:ext uri="{FF2B5EF4-FFF2-40B4-BE49-F238E27FC236}">
                <a16:creationId xmlns:a16="http://schemas.microsoft.com/office/drawing/2014/main" id="{DE4774FD-CA84-4334-A5E6-4018CC8F8387}"/>
              </a:ext>
            </a:extLst>
          </p:cNvPr>
          <p:cNvSpPr>
            <a:spLocks noGrp="1"/>
          </p:cNvSpPr>
          <p:nvPr>
            <p:ph type="subTitle" idx="1"/>
          </p:nvPr>
        </p:nvSpPr>
        <p:spPr>
          <a:xfrm>
            <a:off x="669926" y="2877828"/>
            <a:ext cx="10850562" cy="444594"/>
          </a:xfrm>
        </p:spPr>
        <p:txBody>
          <a:bodyPr anchor="ctr">
            <a:normAutofit/>
          </a:bodyPr>
          <a:lstStyle>
            <a:lvl1pPr marL="0" indent="0" algn="ctr">
              <a:buNone/>
              <a:defRPr sz="20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1" name="标题 1">
            <a:extLst>
              <a:ext uri="{FF2B5EF4-FFF2-40B4-BE49-F238E27FC236}">
                <a16:creationId xmlns:a16="http://schemas.microsoft.com/office/drawing/2014/main" id="{51BC89B0-625D-43E6-B3D9-96B6348FD82D}"/>
              </a:ext>
            </a:extLst>
          </p:cNvPr>
          <p:cNvSpPr>
            <a:spLocks noGrp="1"/>
          </p:cNvSpPr>
          <p:nvPr>
            <p:ph type="ctrTitle"/>
          </p:nvPr>
        </p:nvSpPr>
        <p:spPr>
          <a:xfrm>
            <a:off x="669926" y="1786122"/>
            <a:ext cx="10850562" cy="1072602"/>
          </a:xfrm>
        </p:spPr>
        <p:txBody>
          <a:bodyPr anchor="ctr">
            <a:normAutofit/>
          </a:bodyPr>
          <a:lstStyle>
            <a:lvl1pPr algn="ctr">
              <a:defRPr sz="4000">
                <a:solidFill>
                  <a:schemeClr val="accent1"/>
                </a:solidFill>
              </a:defRPr>
            </a:lvl1pPr>
          </a:lstStyle>
          <a:p>
            <a:r>
              <a:rPr lang="en-US" dirty="0"/>
              <a:t>Click to edit Master title style</a:t>
            </a:r>
            <a:endParaRPr lang="zh-CN" altLang="en-US" dirty="0"/>
          </a:p>
        </p:txBody>
      </p:sp>
      <p:sp>
        <p:nvSpPr>
          <p:cNvPr id="14" name="文本占位符 13">
            <a:extLst>
              <a:ext uri="{FF2B5EF4-FFF2-40B4-BE49-F238E27FC236}">
                <a16:creationId xmlns:a16="http://schemas.microsoft.com/office/drawing/2014/main" id="{F63CF7FF-9841-453A-8D11-A8042CB0D3C4}"/>
              </a:ext>
            </a:extLst>
          </p:cNvPr>
          <p:cNvSpPr>
            <a:spLocks noGrp="1"/>
          </p:cNvSpPr>
          <p:nvPr>
            <p:ph type="body" sz="quarter" idx="10" hasCustomPrompt="1"/>
          </p:nvPr>
        </p:nvSpPr>
        <p:spPr>
          <a:xfrm>
            <a:off x="669926" y="4052304"/>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5" name="文本占位符 13">
            <a:extLst>
              <a:ext uri="{FF2B5EF4-FFF2-40B4-BE49-F238E27FC236}">
                <a16:creationId xmlns:a16="http://schemas.microsoft.com/office/drawing/2014/main" id="{B30B88CF-5CF5-40AB-A59C-05AF2340EE0B}"/>
              </a:ext>
            </a:extLst>
          </p:cNvPr>
          <p:cNvSpPr>
            <a:spLocks noGrp="1"/>
          </p:cNvSpPr>
          <p:nvPr>
            <p:ph type="body" sz="quarter" idx="11" hasCustomPrompt="1"/>
          </p:nvPr>
        </p:nvSpPr>
        <p:spPr>
          <a:xfrm>
            <a:off x="669926" y="4348575"/>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关注微软Office文档">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3BB9638-2D2F-48B1-A8CF-673B237DCC17}"/>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120C7C91-35F0-46E5-B511-2314CED2655F}"/>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a:extLst>
              <a:ext uri="{FF2B5EF4-FFF2-40B4-BE49-F238E27FC236}">
                <a16:creationId xmlns:a16="http://schemas.microsoft.com/office/drawing/2014/main" id="{25779B21-3BC1-4E47-8650-6B0E785B5142}"/>
              </a:ext>
            </a:extLst>
          </p:cNvPr>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a:extLst>
              <a:ext uri="{FF2B5EF4-FFF2-40B4-BE49-F238E27FC236}">
                <a16:creationId xmlns:a16="http://schemas.microsoft.com/office/drawing/2014/main" id="{343024A3-25F7-4B9A-9876-36F35421F6E6}"/>
              </a:ext>
            </a:extLst>
          </p:cNvPr>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a:extLst>
              <a:ext uri="{FF2B5EF4-FFF2-40B4-BE49-F238E27FC236}">
                <a16:creationId xmlns:a16="http://schemas.microsoft.com/office/drawing/2014/main" id="{5524D02C-49CE-4D3D-8B89-07CEC3966F49}"/>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48212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3E71CC84-193F-4D28-98D9-17F9952F968C}"/>
              </a:ext>
            </a:extLst>
          </p:cNvPr>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3A9F197-1133-4CEE-860F-85366976D0AC}"/>
              </a:ext>
            </a:extLst>
          </p:cNvPr>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AA954438-2CEB-4119-883B-8B9196F98504}"/>
              </a:ext>
            </a:extLst>
          </p:cNvPr>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a:extLst>
              <a:ext uri="{FF2B5EF4-FFF2-40B4-BE49-F238E27FC236}">
                <a16:creationId xmlns:a16="http://schemas.microsoft.com/office/drawing/2014/main" id="{4CD1A364-B227-4CFB-9287-6198C6C0443B}"/>
              </a:ext>
            </a:extLst>
          </p:cNvPr>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EA6AD26-5781-4DAD-8C16-8C73B2C177AD}"/>
              </a:ext>
            </a:extLst>
          </p:cNvPr>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a:extLst>
              <a:ext uri="{FF2B5EF4-FFF2-40B4-BE49-F238E27FC236}">
                <a16:creationId xmlns:a16="http://schemas.microsoft.com/office/drawing/2014/main" id="{72806FD0-33B9-40F1-B8F9-079524CA002C}"/>
              </a:ext>
            </a:extLst>
          </p:cNvPr>
          <p:cNvCxnSpPr>
            <a:cxnSpLocks/>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59FFD7E-3944-43A3-A5DD-D8673483D044}"/>
              </a:ext>
            </a:extLst>
          </p:cNvPr>
          <p:cNvCxnSpPr>
            <a:cxnSpLocks/>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C76706F4-B20C-489C-ACB9-010EF43FEF70}"/>
              </a:ext>
            </a:extLst>
          </p:cNvPr>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C50F7A0F-4C8A-4DA1-8AA3-1810FF4E70A3}"/>
              </a:ext>
            </a:extLst>
          </p:cNvPr>
          <p:cNvPicPr>
            <a:picLocks noChangeAspect="1"/>
          </p:cNvPicPr>
          <p:nvPr userDrawn="1"/>
        </p:nvPicPr>
        <p:blipFill rotWithShape="1">
          <a:blip r:embed="rId2">
            <a:clrChange>
              <a:clrFrom>
                <a:srgbClr val="FFFFFF"/>
              </a:clrFrom>
              <a:clrTo>
                <a:srgbClr val="FFFFFF">
                  <a:alpha val="0"/>
                </a:srgbClr>
              </a:clrTo>
            </a:clrChange>
          </a:blip>
          <a:srcRect l="13924" t="13924" r="13924" b="13924"/>
          <a:stretch/>
        </p:blipFill>
        <p:spPr>
          <a:xfrm>
            <a:off x="4705130" y="1673081"/>
            <a:ext cx="2743200" cy="2743200"/>
          </a:xfrm>
          <a:prstGeom prst="rect">
            <a:avLst/>
          </a:prstGeom>
        </p:spPr>
      </p:pic>
      <p:pic>
        <p:nvPicPr>
          <p:cNvPr id="15" name="图片 14">
            <a:extLst>
              <a:ext uri="{FF2B5EF4-FFF2-40B4-BE49-F238E27FC236}">
                <a16:creationId xmlns:a16="http://schemas.microsoft.com/office/drawing/2014/main" id="{260AD2DE-F13F-4332-90AE-87C7001EAD9A}"/>
              </a:ext>
            </a:extLst>
          </p:cNvPr>
          <p:cNvPicPr>
            <a:picLocks noChangeAspect="1"/>
          </p:cNvPicPr>
          <p:nvPr userDrawn="1"/>
        </p:nvPicPr>
        <p:blipFill rotWithShape="1">
          <a:blip r:embed="rId3">
            <a:clrChange>
              <a:clrFrom>
                <a:srgbClr val="FFFFFF"/>
              </a:clrFrom>
              <a:clrTo>
                <a:srgbClr val="FFFFFF">
                  <a:alpha val="0"/>
                </a:srgbClr>
              </a:clrTo>
            </a:clrChange>
          </a:blip>
          <a:srcRect l="14439" r="14439"/>
          <a:stretch/>
        </p:blipFill>
        <p:spPr>
          <a:xfrm>
            <a:off x="8519321" y="1673081"/>
            <a:ext cx="2743200" cy="2743200"/>
          </a:xfrm>
          <a:prstGeom prst="rect">
            <a:avLst/>
          </a:prstGeom>
        </p:spPr>
      </p:pic>
      <p:pic>
        <p:nvPicPr>
          <p:cNvPr id="16" name="图片 15">
            <a:extLst>
              <a:ext uri="{FF2B5EF4-FFF2-40B4-BE49-F238E27FC236}">
                <a16:creationId xmlns:a16="http://schemas.microsoft.com/office/drawing/2014/main" id="{19418449-E7C2-4E37-8045-DD4782B12524}"/>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a:extLst>
              <a:ext uri="{FF2B5EF4-FFF2-40B4-BE49-F238E27FC236}">
                <a16:creationId xmlns:a16="http://schemas.microsoft.com/office/drawing/2014/main" id="{9A11A6D6-1DBD-4A10-8942-D3DDC4E182E9}"/>
              </a:ext>
            </a:extLst>
          </p:cNvPr>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a:extLst>
              <a:ext uri="{FF2B5EF4-FFF2-40B4-BE49-F238E27FC236}">
                <a16:creationId xmlns:a16="http://schemas.microsoft.com/office/drawing/2014/main" id="{6274E825-3465-469E-BD06-097F250CA889}"/>
              </a:ext>
            </a:extLst>
          </p:cNvPr>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a:extLst>
              <a:ext uri="{FF2B5EF4-FFF2-40B4-BE49-F238E27FC236}">
                <a16:creationId xmlns:a16="http://schemas.microsoft.com/office/drawing/2014/main" id="{4EC4AC92-2800-4841-84A3-26E495F2D178}"/>
              </a:ext>
            </a:extLst>
          </p:cNvPr>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a:extLst>
              <a:ext uri="{FF2B5EF4-FFF2-40B4-BE49-F238E27FC236}">
                <a16:creationId xmlns:a16="http://schemas.microsoft.com/office/drawing/2014/main" id="{F3D082CA-914B-42B8-A86E-16893B7234C9}"/>
              </a:ext>
            </a:extLst>
          </p:cNvPr>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421E3BB-42AC-4DCD-9031-7215136A1844}"/>
              </a:ext>
            </a:extLst>
          </p:cNvPr>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a:extLst>
              <a:ext uri="{FF2B5EF4-FFF2-40B4-BE49-F238E27FC236}">
                <a16:creationId xmlns:a16="http://schemas.microsoft.com/office/drawing/2014/main" id="{46C855E7-2DCA-4970-A954-7CB7F69FADAB}"/>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80262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ECB370-12D0-4478-B2C1-42041D354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副标题 2">
            <a:extLst>
              <a:ext uri="{FF2B5EF4-FFF2-40B4-BE49-F238E27FC236}">
                <a16:creationId xmlns:a16="http://schemas.microsoft.com/office/drawing/2014/main" id="{DE4774FD-CA84-4334-A5E6-4018CC8F8387}"/>
              </a:ext>
            </a:extLst>
          </p:cNvPr>
          <p:cNvSpPr>
            <a:spLocks noGrp="1"/>
          </p:cNvSpPr>
          <p:nvPr>
            <p:ph type="subTitle" idx="1"/>
          </p:nvPr>
        </p:nvSpPr>
        <p:spPr>
          <a:xfrm>
            <a:off x="669926" y="2877828"/>
            <a:ext cx="10850562" cy="444594"/>
          </a:xfrm>
        </p:spPr>
        <p:txBody>
          <a:bodyPr anchor="ctr">
            <a:normAutofit/>
          </a:bodyPr>
          <a:lstStyle>
            <a:lvl1pPr marL="0" indent="0" algn="ctr">
              <a:buNone/>
              <a:defRPr sz="20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1" name="标题 1">
            <a:extLst>
              <a:ext uri="{FF2B5EF4-FFF2-40B4-BE49-F238E27FC236}">
                <a16:creationId xmlns:a16="http://schemas.microsoft.com/office/drawing/2014/main" id="{51BC89B0-625D-43E6-B3D9-96B6348FD82D}"/>
              </a:ext>
            </a:extLst>
          </p:cNvPr>
          <p:cNvSpPr>
            <a:spLocks noGrp="1"/>
          </p:cNvSpPr>
          <p:nvPr>
            <p:ph type="ctrTitle"/>
          </p:nvPr>
        </p:nvSpPr>
        <p:spPr>
          <a:xfrm>
            <a:off x="669926" y="1786122"/>
            <a:ext cx="10850562" cy="1072602"/>
          </a:xfrm>
        </p:spPr>
        <p:txBody>
          <a:bodyPr anchor="ctr">
            <a:normAutofit/>
          </a:bodyPr>
          <a:lstStyle>
            <a:lvl1pPr algn="ctr">
              <a:defRPr sz="4000">
                <a:solidFill>
                  <a:schemeClr val="accent1"/>
                </a:solidFill>
              </a:defRPr>
            </a:lvl1pPr>
          </a:lstStyle>
          <a:p>
            <a:r>
              <a:rPr lang="en-US" dirty="0"/>
              <a:t>Click to edit Master title style</a:t>
            </a:r>
            <a:endParaRPr lang="zh-CN" altLang="en-US" dirty="0"/>
          </a:p>
        </p:txBody>
      </p:sp>
      <p:sp>
        <p:nvSpPr>
          <p:cNvPr id="14" name="文本占位符 13">
            <a:extLst>
              <a:ext uri="{FF2B5EF4-FFF2-40B4-BE49-F238E27FC236}">
                <a16:creationId xmlns:a16="http://schemas.microsoft.com/office/drawing/2014/main" id="{F63CF7FF-9841-453A-8D11-A8042CB0D3C4}"/>
              </a:ext>
            </a:extLst>
          </p:cNvPr>
          <p:cNvSpPr>
            <a:spLocks noGrp="1"/>
          </p:cNvSpPr>
          <p:nvPr>
            <p:ph type="body" sz="quarter" idx="10" hasCustomPrompt="1"/>
          </p:nvPr>
        </p:nvSpPr>
        <p:spPr>
          <a:xfrm>
            <a:off x="669926" y="4052304"/>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5" name="文本占位符 13">
            <a:extLst>
              <a:ext uri="{FF2B5EF4-FFF2-40B4-BE49-F238E27FC236}">
                <a16:creationId xmlns:a16="http://schemas.microsoft.com/office/drawing/2014/main" id="{B30B88CF-5CF5-40AB-A59C-05AF2340EE0B}"/>
              </a:ext>
            </a:extLst>
          </p:cNvPr>
          <p:cNvSpPr>
            <a:spLocks noGrp="1"/>
          </p:cNvSpPr>
          <p:nvPr>
            <p:ph type="body" sz="quarter" idx="11" hasCustomPrompt="1"/>
          </p:nvPr>
        </p:nvSpPr>
        <p:spPr>
          <a:xfrm>
            <a:off x="669926" y="4348575"/>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96878124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F495E1F-136D-4BE1-A02C-183CC0F34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a:extLst>
              <a:ext uri="{FF2B5EF4-FFF2-40B4-BE49-F238E27FC236}">
                <a16:creationId xmlns:a16="http://schemas.microsoft.com/office/drawing/2014/main" id="{8EB21F71-7218-4FD8-ABCC-48727071BB9A}"/>
              </a:ext>
            </a:extLst>
          </p:cNvPr>
          <p:cNvSpPr>
            <a:spLocks noGrp="1"/>
          </p:cNvSpPr>
          <p:nvPr>
            <p:ph type="title"/>
          </p:nvPr>
        </p:nvSpPr>
        <p:spPr>
          <a:xfrm>
            <a:off x="4812269" y="2106386"/>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6" name="文本占位符 2">
            <a:extLst>
              <a:ext uri="{FF2B5EF4-FFF2-40B4-BE49-F238E27FC236}">
                <a16:creationId xmlns:a16="http://schemas.microsoft.com/office/drawing/2014/main" id="{19F0CF5A-B131-4349-8F42-32CB3037708D}"/>
              </a:ext>
            </a:extLst>
          </p:cNvPr>
          <p:cNvSpPr>
            <a:spLocks noGrp="1"/>
          </p:cNvSpPr>
          <p:nvPr>
            <p:ph type="body" idx="1"/>
          </p:nvPr>
        </p:nvSpPr>
        <p:spPr>
          <a:xfrm>
            <a:off x="4813385" y="3001736"/>
            <a:ext cx="5419185" cy="1015623"/>
          </a:xfr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1171851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a:extLst>
              <a:ext uri="{FF2B5EF4-FFF2-40B4-BE49-F238E27FC236}">
                <a16:creationId xmlns:a16="http://schemas.microsoft.com/office/drawing/2014/main" id="{F021CB09-2624-4284-AFC6-0124B76CA500}"/>
              </a:ext>
            </a:extLst>
          </p:cNvPr>
          <p:cNvSpPr>
            <a:spLocks noGrp="1"/>
          </p:cNvSpPr>
          <p:nvPr>
            <p:ph type="dt" sz="half" idx="10"/>
          </p:nvPr>
        </p:nvSpPr>
        <p:spPr>
          <a:xfrm>
            <a:off x="5401732" y="6240463"/>
            <a:ext cx="1388536" cy="2063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4" name="页脚占位符 3">
            <a:extLst>
              <a:ext uri="{FF2B5EF4-FFF2-40B4-BE49-F238E27FC236}">
                <a16:creationId xmlns:a16="http://schemas.microsoft.com/office/drawing/2014/main" id="{783C9B21-C950-4BB2-8D5A-8D24BC999BCB}"/>
              </a:ext>
            </a:extLst>
          </p:cNvPr>
          <p:cNvSpPr>
            <a:spLocks noGrp="1"/>
          </p:cNvSpPr>
          <p:nvPr>
            <p:ph type="ftr" sz="quarter" idx="11"/>
          </p:nvPr>
        </p:nvSpPr>
        <p:spPr>
          <a:xfrm>
            <a:off x="669924" y="6240463"/>
            <a:ext cx="4140201" cy="2063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15" name="灯片编号占位符 4">
            <a:extLst>
              <a:ext uri="{FF2B5EF4-FFF2-40B4-BE49-F238E27FC236}">
                <a16:creationId xmlns:a16="http://schemas.microsoft.com/office/drawing/2014/main" id="{74383B9E-1B45-4B85-959B-1AF9865EE542}"/>
              </a:ext>
            </a:extLst>
          </p:cNvPr>
          <p:cNvSpPr>
            <a:spLocks noGrp="1"/>
          </p:cNvSpPr>
          <p:nvPr>
            <p:ph type="sldNum" sz="quarter" idx="12"/>
          </p:nvPr>
        </p:nvSpPr>
        <p:spPr>
          <a:xfrm>
            <a:off x="8610599" y="6240463"/>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6" name="标题 5">
            <a:extLst>
              <a:ext uri="{FF2B5EF4-FFF2-40B4-BE49-F238E27FC236}">
                <a16:creationId xmlns:a16="http://schemas.microsoft.com/office/drawing/2014/main" id="{09678C7F-4932-45D0-B060-27F796ED5A0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zh-CN" altLang="en-US" dirty="0"/>
          </a:p>
        </p:txBody>
      </p:sp>
      <p:sp>
        <p:nvSpPr>
          <p:cNvPr id="17" name="内容占位符 7">
            <a:extLst>
              <a:ext uri="{FF2B5EF4-FFF2-40B4-BE49-F238E27FC236}">
                <a16:creationId xmlns:a16="http://schemas.microsoft.com/office/drawing/2014/main" id="{BF34A00D-273C-4CDA-9216-5588AB015D23}"/>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427048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04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18E05-6741-489F-BC17-B35692DAB7F8}"/>
              </a:ext>
            </a:extLst>
          </p:cNvPr>
          <p:cNvSpPr>
            <a:spLocks noGrp="1"/>
          </p:cNvSpPr>
          <p:nvPr>
            <p:ph type="title" hasCustomPrompt="1"/>
          </p:nvPr>
        </p:nvSpPr>
        <p:spPr>
          <a:xfrm>
            <a:off x="669924" y="1"/>
            <a:ext cx="10615491" cy="1028699"/>
          </a:xfrm>
        </p:spPr>
        <p:txBody>
          <a:bodyPr/>
          <a:lstStyle>
            <a:lvl1pPr>
              <a:defRPr/>
            </a:lvl1pPr>
          </a:lstStyle>
          <a:p>
            <a:r>
              <a:rPr lang="en-US" altLang="zh-CN" dirty="0"/>
              <a:t>Click to edit Master title style</a:t>
            </a:r>
            <a:endParaRPr lang="en-US" dirty="0"/>
          </a:p>
        </p:txBody>
      </p:sp>
      <p:sp>
        <p:nvSpPr>
          <p:cNvPr id="7" name="Date Placeholder 2">
            <a:extLst>
              <a:ext uri="{FF2B5EF4-FFF2-40B4-BE49-F238E27FC236}">
                <a16:creationId xmlns:a16="http://schemas.microsoft.com/office/drawing/2014/main" id="{3BD9754C-2EB9-4F25-A6A6-BC54AF851172}"/>
              </a:ext>
            </a:extLst>
          </p:cNvPr>
          <p:cNvSpPr>
            <a:spLocks noGrp="1"/>
          </p:cNvSpPr>
          <p:nvPr>
            <p:ph type="dt" sz="half" idx="10"/>
          </p:nvPr>
        </p:nvSpPr>
        <p:spPr>
          <a:xfrm>
            <a:off x="5401732" y="6240463"/>
            <a:ext cx="1388536" cy="2063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8" name="Footer Placeholder 3">
            <a:extLst>
              <a:ext uri="{FF2B5EF4-FFF2-40B4-BE49-F238E27FC236}">
                <a16:creationId xmlns:a16="http://schemas.microsoft.com/office/drawing/2014/main" id="{3FE0A611-686D-4957-B01C-FA736556DA37}"/>
              </a:ext>
            </a:extLst>
          </p:cNvPr>
          <p:cNvSpPr>
            <a:spLocks noGrp="1"/>
          </p:cNvSpPr>
          <p:nvPr>
            <p:ph type="ftr" sz="quarter" idx="11"/>
          </p:nvPr>
        </p:nvSpPr>
        <p:spPr>
          <a:xfrm>
            <a:off x="669924" y="6240463"/>
            <a:ext cx="4140201" cy="2063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9" name="Slide Number Placeholder 4">
            <a:extLst>
              <a:ext uri="{FF2B5EF4-FFF2-40B4-BE49-F238E27FC236}">
                <a16:creationId xmlns:a16="http://schemas.microsoft.com/office/drawing/2014/main" id="{4C7B408F-7D37-4BBC-9EBF-42E5395640E8}"/>
              </a:ext>
            </a:extLst>
          </p:cNvPr>
          <p:cNvSpPr>
            <a:spLocks noGrp="1"/>
          </p:cNvSpPr>
          <p:nvPr>
            <p:ph type="sldNum" sz="quarter" idx="12"/>
          </p:nvPr>
        </p:nvSpPr>
        <p:spPr>
          <a:xfrm>
            <a:off x="8610599" y="6240463"/>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348832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EAB898-6665-4BFE-A7DA-D0B6B0EAF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标题 1">
            <a:extLst>
              <a:ext uri="{FF2B5EF4-FFF2-40B4-BE49-F238E27FC236}">
                <a16:creationId xmlns:a16="http://schemas.microsoft.com/office/drawing/2014/main" id="{23DCF18F-1C52-4FAC-8ABB-3B8FEFDBDBB9}"/>
              </a:ext>
            </a:extLst>
          </p:cNvPr>
          <p:cNvSpPr>
            <a:spLocks noGrp="1"/>
          </p:cNvSpPr>
          <p:nvPr>
            <p:ph type="ctrTitle" hasCustomPrompt="1"/>
          </p:nvPr>
        </p:nvSpPr>
        <p:spPr>
          <a:xfrm>
            <a:off x="4766581" y="1807491"/>
            <a:ext cx="5426076" cy="1621509"/>
          </a:xfrm>
        </p:spPr>
        <p:txBody>
          <a:bodyPr anchor="b">
            <a:normAutofit/>
          </a:bodyPr>
          <a:lstStyle>
            <a:lvl1pPr marL="0" indent="0" algn="l">
              <a:buFont typeface="Arial" panose="020B0604020202020204" pitchFamily="34" charset="0"/>
              <a:buNone/>
              <a:defRPr sz="3200">
                <a:solidFill>
                  <a:schemeClr val="accent1"/>
                </a:solidFill>
              </a:defRPr>
            </a:lvl1pPr>
          </a:lstStyle>
          <a:p>
            <a:r>
              <a:rPr lang="en-US" altLang="zh-CN" dirty="0"/>
              <a:t>Conclusion</a:t>
            </a:r>
            <a:endParaRPr lang="zh-CN" altLang="en-US" dirty="0"/>
          </a:p>
        </p:txBody>
      </p:sp>
      <p:sp>
        <p:nvSpPr>
          <p:cNvPr id="7" name="文本占位符 62">
            <a:extLst>
              <a:ext uri="{FF2B5EF4-FFF2-40B4-BE49-F238E27FC236}">
                <a16:creationId xmlns:a16="http://schemas.microsoft.com/office/drawing/2014/main" id="{3573A750-9A1A-4E4F-BB95-77AF14ED7CCF}"/>
              </a:ext>
            </a:extLst>
          </p:cNvPr>
          <p:cNvSpPr>
            <a:spLocks noGrp="1"/>
          </p:cNvSpPr>
          <p:nvPr>
            <p:ph type="body" sz="quarter" idx="18" hasCustomPrompt="1"/>
          </p:nvPr>
        </p:nvSpPr>
        <p:spPr>
          <a:xfrm>
            <a:off x="4766581" y="4113727"/>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8" name="文本占位符 13">
            <a:extLst>
              <a:ext uri="{FF2B5EF4-FFF2-40B4-BE49-F238E27FC236}">
                <a16:creationId xmlns:a16="http://schemas.microsoft.com/office/drawing/2014/main" id="{980AC26D-505D-4F35-96F2-8E856207FF8F}"/>
              </a:ext>
            </a:extLst>
          </p:cNvPr>
          <p:cNvSpPr>
            <a:spLocks noGrp="1"/>
          </p:cNvSpPr>
          <p:nvPr>
            <p:ph type="body" sz="quarter" idx="10" hasCustomPrompt="1"/>
          </p:nvPr>
        </p:nvSpPr>
        <p:spPr>
          <a:xfrm>
            <a:off x="4766582" y="3817456"/>
            <a:ext cx="5426076" cy="296271"/>
          </a:xfrm>
        </p:spPr>
        <p:txBody>
          <a:bodyPr vert="horz" anchor="ctr">
            <a:noAutofit/>
          </a:bodyPr>
          <a:lstStyle>
            <a:lvl1pPr marL="0" indent="0" algn="l">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Tree>
    <p:extLst>
      <p:ext uri="{BB962C8B-B14F-4D97-AF65-F5344CB8AC3E}">
        <p14:creationId xmlns:p14="http://schemas.microsoft.com/office/powerpoint/2010/main" val="230714513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DC275-985E-45AD-860F-39764B073DE1}"/>
              </a:ext>
            </a:extLst>
          </p:cNvPr>
          <p:cNvSpPr>
            <a:spLocks noGrp="1"/>
          </p:cNvSpPr>
          <p:nvPr>
            <p:ph type="title" hasCustomPrompt="1"/>
          </p:nvPr>
        </p:nvSpPr>
        <p:spPr>
          <a:xfrm>
            <a:off x="349494" y="0"/>
            <a:ext cx="10552968" cy="1028699"/>
          </a:xfrm>
        </p:spPr>
        <p:txBody>
          <a:bodyPr/>
          <a:lstStyle>
            <a:lvl1pPr>
              <a:defRPr/>
            </a:lvl1p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406E8A6F-5490-408C-8C53-2F6FF0E099C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4" name="页脚占位符 3">
            <a:extLst>
              <a:ext uri="{FF2B5EF4-FFF2-40B4-BE49-F238E27FC236}">
                <a16:creationId xmlns:a16="http://schemas.microsoft.com/office/drawing/2014/main" id="{A5A3F001-13E7-4974-B329-DB5883BD24E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5" name="灯片编号占位符 4">
            <a:extLst>
              <a:ext uri="{FF2B5EF4-FFF2-40B4-BE49-F238E27FC236}">
                <a16:creationId xmlns:a16="http://schemas.microsoft.com/office/drawing/2014/main" id="{B7927F79-CA31-477B-A081-7FA1A46F44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408099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ECB370-12D0-4478-B2C1-42041D354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副标题 2">
            <a:extLst>
              <a:ext uri="{FF2B5EF4-FFF2-40B4-BE49-F238E27FC236}">
                <a16:creationId xmlns:a16="http://schemas.microsoft.com/office/drawing/2014/main" id="{DE4774FD-CA84-4334-A5E6-4018CC8F8387}"/>
              </a:ext>
            </a:extLst>
          </p:cNvPr>
          <p:cNvSpPr>
            <a:spLocks noGrp="1"/>
          </p:cNvSpPr>
          <p:nvPr>
            <p:ph type="subTitle" idx="1"/>
          </p:nvPr>
        </p:nvSpPr>
        <p:spPr>
          <a:xfrm>
            <a:off x="669926" y="2877828"/>
            <a:ext cx="10850562" cy="444594"/>
          </a:xfrm>
        </p:spPr>
        <p:txBody>
          <a:bodyPr anchor="ctr">
            <a:normAutofit/>
          </a:bodyPr>
          <a:lstStyle>
            <a:lvl1pPr marL="0" indent="0" algn="ctr">
              <a:buNone/>
              <a:defRPr sz="2000">
                <a:solidFill>
                  <a:schemeClr val="accent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1" name="标题 1">
            <a:extLst>
              <a:ext uri="{FF2B5EF4-FFF2-40B4-BE49-F238E27FC236}">
                <a16:creationId xmlns:a16="http://schemas.microsoft.com/office/drawing/2014/main" id="{51BC89B0-625D-43E6-B3D9-96B6348FD82D}"/>
              </a:ext>
            </a:extLst>
          </p:cNvPr>
          <p:cNvSpPr>
            <a:spLocks noGrp="1"/>
          </p:cNvSpPr>
          <p:nvPr>
            <p:ph type="ctrTitle"/>
          </p:nvPr>
        </p:nvSpPr>
        <p:spPr>
          <a:xfrm>
            <a:off x="669926" y="1786122"/>
            <a:ext cx="10850562" cy="1072602"/>
          </a:xfrm>
        </p:spPr>
        <p:txBody>
          <a:bodyPr anchor="ctr">
            <a:normAutofit/>
          </a:bodyPr>
          <a:lstStyle>
            <a:lvl1pPr algn="ctr">
              <a:defRPr sz="4000">
                <a:solidFill>
                  <a:schemeClr val="accent1"/>
                </a:solidFill>
              </a:defRPr>
            </a:lvl1pPr>
          </a:lstStyle>
          <a:p>
            <a:r>
              <a:rPr lang="en-US" dirty="0"/>
              <a:t>Click to edit Master title style</a:t>
            </a:r>
            <a:endParaRPr lang="zh-CN" altLang="en-US" dirty="0"/>
          </a:p>
        </p:txBody>
      </p:sp>
      <p:sp>
        <p:nvSpPr>
          <p:cNvPr id="14" name="文本占位符 13">
            <a:extLst>
              <a:ext uri="{FF2B5EF4-FFF2-40B4-BE49-F238E27FC236}">
                <a16:creationId xmlns:a16="http://schemas.microsoft.com/office/drawing/2014/main" id="{F63CF7FF-9841-453A-8D11-A8042CB0D3C4}"/>
              </a:ext>
            </a:extLst>
          </p:cNvPr>
          <p:cNvSpPr>
            <a:spLocks noGrp="1"/>
          </p:cNvSpPr>
          <p:nvPr>
            <p:ph type="body" sz="quarter" idx="10" hasCustomPrompt="1"/>
          </p:nvPr>
        </p:nvSpPr>
        <p:spPr>
          <a:xfrm>
            <a:off x="669926" y="4052304"/>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5" name="文本占位符 13">
            <a:extLst>
              <a:ext uri="{FF2B5EF4-FFF2-40B4-BE49-F238E27FC236}">
                <a16:creationId xmlns:a16="http://schemas.microsoft.com/office/drawing/2014/main" id="{B30B88CF-5CF5-40AB-A59C-05AF2340EE0B}"/>
              </a:ext>
            </a:extLst>
          </p:cNvPr>
          <p:cNvSpPr>
            <a:spLocks noGrp="1"/>
          </p:cNvSpPr>
          <p:nvPr>
            <p:ph type="body" sz="quarter" idx="11" hasCustomPrompt="1"/>
          </p:nvPr>
        </p:nvSpPr>
        <p:spPr>
          <a:xfrm>
            <a:off x="669926" y="4348575"/>
            <a:ext cx="10850562" cy="296271"/>
          </a:xfrm>
        </p:spPr>
        <p:txBody>
          <a:bodyPr vert="horz" anchor="ctr">
            <a:noAutofit/>
          </a:bodyPr>
          <a:lstStyle>
            <a:lvl1pPr marL="0" indent="0" algn="ctr">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19468701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F495E1F-136D-4BE1-A02C-183CC0F34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a:extLst>
              <a:ext uri="{FF2B5EF4-FFF2-40B4-BE49-F238E27FC236}">
                <a16:creationId xmlns:a16="http://schemas.microsoft.com/office/drawing/2014/main" id="{8EB21F71-7218-4FD8-ABCC-48727071BB9A}"/>
              </a:ext>
            </a:extLst>
          </p:cNvPr>
          <p:cNvSpPr>
            <a:spLocks noGrp="1"/>
          </p:cNvSpPr>
          <p:nvPr>
            <p:ph type="title"/>
          </p:nvPr>
        </p:nvSpPr>
        <p:spPr>
          <a:xfrm>
            <a:off x="4812269" y="2106386"/>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6" name="文本占位符 2">
            <a:extLst>
              <a:ext uri="{FF2B5EF4-FFF2-40B4-BE49-F238E27FC236}">
                <a16:creationId xmlns:a16="http://schemas.microsoft.com/office/drawing/2014/main" id="{19F0CF5A-B131-4349-8F42-32CB3037708D}"/>
              </a:ext>
            </a:extLst>
          </p:cNvPr>
          <p:cNvSpPr>
            <a:spLocks noGrp="1"/>
          </p:cNvSpPr>
          <p:nvPr>
            <p:ph type="body" idx="1"/>
          </p:nvPr>
        </p:nvSpPr>
        <p:spPr>
          <a:xfrm>
            <a:off x="4813385" y="3001736"/>
            <a:ext cx="5419185" cy="1015623"/>
          </a:xfr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F495E1F-136D-4BE1-A02C-183CC0F34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a:extLst>
              <a:ext uri="{FF2B5EF4-FFF2-40B4-BE49-F238E27FC236}">
                <a16:creationId xmlns:a16="http://schemas.microsoft.com/office/drawing/2014/main" id="{8EB21F71-7218-4FD8-ABCC-48727071BB9A}"/>
              </a:ext>
            </a:extLst>
          </p:cNvPr>
          <p:cNvSpPr>
            <a:spLocks noGrp="1"/>
          </p:cNvSpPr>
          <p:nvPr>
            <p:ph type="title"/>
          </p:nvPr>
        </p:nvSpPr>
        <p:spPr>
          <a:xfrm>
            <a:off x="4812269" y="2106386"/>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6" name="文本占位符 2">
            <a:extLst>
              <a:ext uri="{FF2B5EF4-FFF2-40B4-BE49-F238E27FC236}">
                <a16:creationId xmlns:a16="http://schemas.microsoft.com/office/drawing/2014/main" id="{19F0CF5A-B131-4349-8F42-32CB3037708D}"/>
              </a:ext>
            </a:extLst>
          </p:cNvPr>
          <p:cNvSpPr>
            <a:spLocks noGrp="1"/>
          </p:cNvSpPr>
          <p:nvPr>
            <p:ph type="body" idx="1"/>
          </p:nvPr>
        </p:nvSpPr>
        <p:spPr>
          <a:xfrm>
            <a:off x="4813385" y="3001736"/>
            <a:ext cx="5419185" cy="1015623"/>
          </a:xfrm>
        </p:spPr>
        <p:txBody>
          <a:bodyPr anchor="t">
            <a:normAutofit/>
          </a:bodyPr>
          <a:lstStyle>
            <a:lvl1pPr marL="0" indent="0" algn="l">
              <a:lnSpc>
                <a:spcPct val="100000"/>
              </a:lnSpc>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756369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a:extLst>
              <a:ext uri="{FF2B5EF4-FFF2-40B4-BE49-F238E27FC236}">
                <a16:creationId xmlns:a16="http://schemas.microsoft.com/office/drawing/2014/main" id="{F021CB09-2624-4284-AFC6-0124B76CA500}"/>
              </a:ext>
            </a:extLst>
          </p:cNvPr>
          <p:cNvSpPr>
            <a:spLocks noGrp="1"/>
          </p:cNvSpPr>
          <p:nvPr>
            <p:ph type="dt" sz="half" idx="10"/>
          </p:nvPr>
        </p:nvSpPr>
        <p:spPr>
          <a:xfrm>
            <a:off x="5401732" y="6240463"/>
            <a:ext cx="1388536" cy="2063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4" name="页脚占位符 3">
            <a:extLst>
              <a:ext uri="{FF2B5EF4-FFF2-40B4-BE49-F238E27FC236}">
                <a16:creationId xmlns:a16="http://schemas.microsoft.com/office/drawing/2014/main" id="{783C9B21-C950-4BB2-8D5A-8D24BC999BCB}"/>
              </a:ext>
            </a:extLst>
          </p:cNvPr>
          <p:cNvSpPr>
            <a:spLocks noGrp="1"/>
          </p:cNvSpPr>
          <p:nvPr>
            <p:ph type="ftr" sz="quarter" idx="11"/>
          </p:nvPr>
        </p:nvSpPr>
        <p:spPr>
          <a:xfrm>
            <a:off x="669924" y="6240463"/>
            <a:ext cx="4140201" cy="2063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15" name="灯片编号占位符 4">
            <a:extLst>
              <a:ext uri="{FF2B5EF4-FFF2-40B4-BE49-F238E27FC236}">
                <a16:creationId xmlns:a16="http://schemas.microsoft.com/office/drawing/2014/main" id="{74383B9E-1B45-4B85-959B-1AF9865EE542}"/>
              </a:ext>
            </a:extLst>
          </p:cNvPr>
          <p:cNvSpPr>
            <a:spLocks noGrp="1"/>
          </p:cNvSpPr>
          <p:nvPr>
            <p:ph type="sldNum" sz="quarter" idx="12"/>
          </p:nvPr>
        </p:nvSpPr>
        <p:spPr>
          <a:xfrm>
            <a:off x="8610599" y="6240463"/>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6" name="标题 5">
            <a:extLst>
              <a:ext uri="{FF2B5EF4-FFF2-40B4-BE49-F238E27FC236}">
                <a16:creationId xmlns:a16="http://schemas.microsoft.com/office/drawing/2014/main" id="{09678C7F-4932-45D0-B060-27F796ED5A0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zh-CN" altLang="en-US" dirty="0"/>
          </a:p>
        </p:txBody>
      </p:sp>
      <p:sp>
        <p:nvSpPr>
          <p:cNvPr id="17" name="内容占位符 7">
            <a:extLst>
              <a:ext uri="{FF2B5EF4-FFF2-40B4-BE49-F238E27FC236}">
                <a16:creationId xmlns:a16="http://schemas.microsoft.com/office/drawing/2014/main" id="{BF34A00D-273C-4CDA-9216-5588AB015D23}"/>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26688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852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18E05-6741-489F-BC17-B35692DAB7F8}"/>
              </a:ext>
            </a:extLst>
          </p:cNvPr>
          <p:cNvSpPr>
            <a:spLocks noGrp="1"/>
          </p:cNvSpPr>
          <p:nvPr>
            <p:ph type="title" hasCustomPrompt="1"/>
          </p:nvPr>
        </p:nvSpPr>
        <p:spPr>
          <a:xfrm>
            <a:off x="669924" y="1"/>
            <a:ext cx="10615491" cy="1028699"/>
          </a:xfrm>
        </p:spPr>
        <p:txBody>
          <a:bodyPr/>
          <a:lstStyle>
            <a:lvl1pPr>
              <a:defRPr/>
            </a:lvl1pPr>
          </a:lstStyle>
          <a:p>
            <a:r>
              <a:rPr lang="en-US" altLang="zh-CN" dirty="0"/>
              <a:t>Click to edit Master title style</a:t>
            </a:r>
            <a:endParaRPr lang="en-US" dirty="0"/>
          </a:p>
        </p:txBody>
      </p:sp>
      <p:sp>
        <p:nvSpPr>
          <p:cNvPr id="7" name="Date Placeholder 2">
            <a:extLst>
              <a:ext uri="{FF2B5EF4-FFF2-40B4-BE49-F238E27FC236}">
                <a16:creationId xmlns:a16="http://schemas.microsoft.com/office/drawing/2014/main" id="{3BD9754C-2EB9-4F25-A6A6-BC54AF851172}"/>
              </a:ext>
            </a:extLst>
          </p:cNvPr>
          <p:cNvSpPr>
            <a:spLocks noGrp="1"/>
          </p:cNvSpPr>
          <p:nvPr>
            <p:ph type="dt" sz="half" idx="10"/>
          </p:nvPr>
        </p:nvSpPr>
        <p:spPr>
          <a:xfrm>
            <a:off x="5401732" y="6240463"/>
            <a:ext cx="1388536" cy="20638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8" name="Footer Placeholder 3">
            <a:extLst>
              <a:ext uri="{FF2B5EF4-FFF2-40B4-BE49-F238E27FC236}">
                <a16:creationId xmlns:a16="http://schemas.microsoft.com/office/drawing/2014/main" id="{3FE0A611-686D-4957-B01C-FA736556DA37}"/>
              </a:ext>
            </a:extLst>
          </p:cNvPr>
          <p:cNvSpPr>
            <a:spLocks noGrp="1"/>
          </p:cNvSpPr>
          <p:nvPr>
            <p:ph type="ftr" sz="quarter" idx="11"/>
          </p:nvPr>
        </p:nvSpPr>
        <p:spPr>
          <a:xfrm>
            <a:off x="669924" y="6240463"/>
            <a:ext cx="4140201" cy="2063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9" name="Slide Number Placeholder 4">
            <a:extLst>
              <a:ext uri="{FF2B5EF4-FFF2-40B4-BE49-F238E27FC236}">
                <a16:creationId xmlns:a16="http://schemas.microsoft.com/office/drawing/2014/main" id="{4C7B408F-7D37-4BBC-9EBF-42E5395640E8}"/>
              </a:ext>
            </a:extLst>
          </p:cNvPr>
          <p:cNvSpPr>
            <a:spLocks noGrp="1"/>
          </p:cNvSpPr>
          <p:nvPr>
            <p:ph type="sldNum" sz="quarter" idx="12"/>
          </p:nvPr>
        </p:nvSpPr>
        <p:spPr>
          <a:xfrm>
            <a:off x="8610599" y="6240463"/>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397187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EAB898-6665-4BFE-A7DA-D0B6B0EAF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标题 1">
            <a:extLst>
              <a:ext uri="{FF2B5EF4-FFF2-40B4-BE49-F238E27FC236}">
                <a16:creationId xmlns:a16="http://schemas.microsoft.com/office/drawing/2014/main" id="{23DCF18F-1C52-4FAC-8ABB-3B8FEFDBDBB9}"/>
              </a:ext>
            </a:extLst>
          </p:cNvPr>
          <p:cNvSpPr>
            <a:spLocks noGrp="1"/>
          </p:cNvSpPr>
          <p:nvPr>
            <p:ph type="ctrTitle" hasCustomPrompt="1"/>
          </p:nvPr>
        </p:nvSpPr>
        <p:spPr>
          <a:xfrm>
            <a:off x="4766581" y="1807491"/>
            <a:ext cx="5426076" cy="1621509"/>
          </a:xfrm>
        </p:spPr>
        <p:txBody>
          <a:bodyPr anchor="b">
            <a:normAutofit/>
          </a:bodyPr>
          <a:lstStyle>
            <a:lvl1pPr marL="0" indent="0" algn="l">
              <a:buFont typeface="Arial" panose="020B0604020202020204" pitchFamily="34" charset="0"/>
              <a:buNone/>
              <a:defRPr sz="3200">
                <a:solidFill>
                  <a:schemeClr val="accent1"/>
                </a:solidFill>
              </a:defRPr>
            </a:lvl1pPr>
          </a:lstStyle>
          <a:p>
            <a:r>
              <a:rPr lang="en-US" altLang="zh-CN" dirty="0"/>
              <a:t>Conclusion</a:t>
            </a:r>
            <a:endParaRPr lang="zh-CN" altLang="en-US" dirty="0"/>
          </a:p>
        </p:txBody>
      </p:sp>
      <p:sp>
        <p:nvSpPr>
          <p:cNvPr id="7" name="文本占位符 62">
            <a:extLst>
              <a:ext uri="{FF2B5EF4-FFF2-40B4-BE49-F238E27FC236}">
                <a16:creationId xmlns:a16="http://schemas.microsoft.com/office/drawing/2014/main" id="{3573A750-9A1A-4E4F-BB95-77AF14ED7CCF}"/>
              </a:ext>
            </a:extLst>
          </p:cNvPr>
          <p:cNvSpPr>
            <a:spLocks noGrp="1"/>
          </p:cNvSpPr>
          <p:nvPr>
            <p:ph type="body" sz="quarter" idx="18" hasCustomPrompt="1"/>
          </p:nvPr>
        </p:nvSpPr>
        <p:spPr>
          <a:xfrm>
            <a:off x="4766581" y="4113727"/>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8" name="文本占位符 13">
            <a:extLst>
              <a:ext uri="{FF2B5EF4-FFF2-40B4-BE49-F238E27FC236}">
                <a16:creationId xmlns:a16="http://schemas.microsoft.com/office/drawing/2014/main" id="{980AC26D-505D-4F35-96F2-8E856207FF8F}"/>
              </a:ext>
            </a:extLst>
          </p:cNvPr>
          <p:cNvSpPr>
            <a:spLocks noGrp="1"/>
          </p:cNvSpPr>
          <p:nvPr>
            <p:ph type="body" sz="quarter" idx="10" hasCustomPrompt="1"/>
          </p:nvPr>
        </p:nvSpPr>
        <p:spPr>
          <a:xfrm>
            <a:off x="4766582" y="3817456"/>
            <a:ext cx="5426076" cy="296271"/>
          </a:xfrm>
        </p:spPr>
        <p:txBody>
          <a:bodyPr vert="horz" anchor="ctr">
            <a:noAutofit/>
          </a:bodyPr>
          <a:lstStyle>
            <a:lvl1pPr marL="0" indent="0" algn="l">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Tree>
    <p:extLst>
      <p:ext uri="{BB962C8B-B14F-4D97-AF65-F5344CB8AC3E}">
        <p14:creationId xmlns:p14="http://schemas.microsoft.com/office/powerpoint/2010/main" val="222735826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DC275-985E-45AD-860F-39764B073DE1}"/>
              </a:ext>
            </a:extLst>
          </p:cNvPr>
          <p:cNvSpPr>
            <a:spLocks noGrp="1"/>
          </p:cNvSpPr>
          <p:nvPr>
            <p:ph type="title" hasCustomPrompt="1"/>
          </p:nvPr>
        </p:nvSpPr>
        <p:spPr>
          <a:xfrm>
            <a:off x="349494" y="0"/>
            <a:ext cx="10552968" cy="1028699"/>
          </a:xfrm>
        </p:spPr>
        <p:txBody>
          <a:bodyPr/>
          <a:lstStyle>
            <a:lvl1pPr>
              <a:defRPr/>
            </a:lvl1p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406E8A6F-5490-408C-8C53-2F6FF0E099C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4" name="页脚占位符 3">
            <a:extLst>
              <a:ext uri="{FF2B5EF4-FFF2-40B4-BE49-F238E27FC236}">
                <a16:creationId xmlns:a16="http://schemas.microsoft.com/office/drawing/2014/main" id="{A5A3F001-13E7-4974-B329-DB5883BD24E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5" name="灯片编号占位符 4">
            <a:extLst>
              <a:ext uri="{FF2B5EF4-FFF2-40B4-BE49-F238E27FC236}">
                <a16:creationId xmlns:a16="http://schemas.microsoft.com/office/drawing/2014/main" id="{B7927F79-CA31-477B-A081-7FA1A46F44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46384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3" name="日期占位符 2">
            <a:extLst>
              <a:ext uri="{FF2B5EF4-FFF2-40B4-BE49-F238E27FC236}">
                <a16:creationId xmlns:a16="http://schemas.microsoft.com/office/drawing/2014/main" id="{F021CB09-2624-4284-AFC6-0124B76CA500}"/>
              </a:ext>
            </a:extLst>
          </p:cNvPr>
          <p:cNvSpPr>
            <a:spLocks noGrp="1"/>
          </p:cNvSpPr>
          <p:nvPr>
            <p:ph type="dt" sz="half" idx="10"/>
          </p:nvPr>
        </p:nvSpPr>
        <p:spPr>
          <a:xfrm>
            <a:off x="5401732" y="6240463"/>
            <a:ext cx="1388536" cy="206381"/>
          </a:xfrm>
        </p:spPr>
        <p:txBody>
          <a:bodyPr/>
          <a:lstStyle/>
          <a:p>
            <a:endParaRPr lang="zh-CN" altLang="en-US"/>
          </a:p>
        </p:txBody>
      </p:sp>
      <p:sp>
        <p:nvSpPr>
          <p:cNvPr id="14" name="页脚占位符 3">
            <a:extLst>
              <a:ext uri="{FF2B5EF4-FFF2-40B4-BE49-F238E27FC236}">
                <a16:creationId xmlns:a16="http://schemas.microsoft.com/office/drawing/2014/main" id="{783C9B21-C950-4BB2-8D5A-8D24BC999BCB}"/>
              </a:ext>
            </a:extLst>
          </p:cNvPr>
          <p:cNvSpPr>
            <a:spLocks noGrp="1"/>
          </p:cNvSpPr>
          <p:nvPr>
            <p:ph type="ftr" sz="quarter" idx="11"/>
          </p:nvPr>
        </p:nvSpPr>
        <p:spPr>
          <a:xfrm>
            <a:off x="669924" y="6240463"/>
            <a:ext cx="4140201" cy="206381"/>
          </a:xfrm>
        </p:spPr>
        <p:txBody>
          <a:bodyPr/>
          <a:lstStyle/>
          <a:p>
            <a:endParaRPr lang="zh-CN" altLang="en-US" dirty="0"/>
          </a:p>
        </p:txBody>
      </p:sp>
      <p:sp>
        <p:nvSpPr>
          <p:cNvPr id="15" name="灯片编号占位符 4">
            <a:extLst>
              <a:ext uri="{FF2B5EF4-FFF2-40B4-BE49-F238E27FC236}">
                <a16:creationId xmlns:a16="http://schemas.microsoft.com/office/drawing/2014/main" id="{74383B9E-1B45-4B85-959B-1AF9865EE542}"/>
              </a:ext>
            </a:extLst>
          </p:cNvPr>
          <p:cNvSpPr>
            <a:spLocks noGrp="1"/>
          </p:cNvSpPr>
          <p:nvPr>
            <p:ph type="sldNum" sz="quarter" idx="12"/>
          </p:nvPr>
        </p:nvSpPr>
        <p:spPr>
          <a:xfrm>
            <a:off x="8610599" y="6240463"/>
            <a:ext cx="2909888" cy="206381"/>
          </a:xfrm>
        </p:spPr>
        <p:txBody>
          <a:bodyPr/>
          <a:lstStyle/>
          <a:p>
            <a:fld id="{5DD3DB80-B894-403A-B48E-6FDC1A72010E}" type="slidenum">
              <a:rPr lang="zh-CN" altLang="en-US" smtClean="0"/>
              <a:pPr/>
              <a:t>‹#›</a:t>
            </a:fld>
            <a:endParaRPr lang="zh-CN" altLang="en-US"/>
          </a:p>
        </p:txBody>
      </p:sp>
      <p:sp>
        <p:nvSpPr>
          <p:cNvPr id="16" name="标题 5">
            <a:extLst>
              <a:ext uri="{FF2B5EF4-FFF2-40B4-BE49-F238E27FC236}">
                <a16:creationId xmlns:a16="http://schemas.microsoft.com/office/drawing/2014/main" id="{09678C7F-4932-45D0-B060-27F796ED5A0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zh-CN" altLang="en-US" dirty="0"/>
          </a:p>
        </p:txBody>
      </p:sp>
      <p:sp>
        <p:nvSpPr>
          <p:cNvPr id="17" name="内容占位符 7">
            <a:extLst>
              <a:ext uri="{FF2B5EF4-FFF2-40B4-BE49-F238E27FC236}">
                <a16:creationId xmlns:a16="http://schemas.microsoft.com/office/drawing/2014/main" id="{BF34A00D-273C-4CDA-9216-5588AB015D23}"/>
              </a:ext>
            </a:extLst>
          </p:cNvPr>
          <p:cNvSpPr>
            <a:spLocks noGrp="1"/>
          </p:cNvSpPr>
          <p:nvPr>
            <p:ph sz="quarter" idx="13" hasCustomPrompt="1"/>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2678293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6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18E05-6741-489F-BC17-B35692DAB7F8}"/>
              </a:ext>
            </a:extLst>
          </p:cNvPr>
          <p:cNvSpPr>
            <a:spLocks noGrp="1"/>
          </p:cNvSpPr>
          <p:nvPr>
            <p:ph type="title" hasCustomPrompt="1"/>
          </p:nvPr>
        </p:nvSpPr>
        <p:spPr>
          <a:xfrm>
            <a:off x="669924" y="1"/>
            <a:ext cx="10850563" cy="1028699"/>
          </a:xfrm>
        </p:spPr>
        <p:txBody>
          <a:bodyPr/>
          <a:lstStyle>
            <a:lvl1pPr>
              <a:defRPr/>
            </a:lvl1pPr>
          </a:lstStyle>
          <a:p>
            <a:r>
              <a:rPr lang="en-US" altLang="zh-CN" dirty="0"/>
              <a:t>Click to edit Master title style</a:t>
            </a:r>
            <a:endParaRPr lang="en-US" dirty="0"/>
          </a:p>
        </p:txBody>
      </p:sp>
      <p:sp>
        <p:nvSpPr>
          <p:cNvPr id="7" name="Date Placeholder 2">
            <a:extLst>
              <a:ext uri="{FF2B5EF4-FFF2-40B4-BE49-F238E27FC236}">
                <a16:creationId xmlns:a16="http://schemas.microsoft.com/office/drawing/2014/main" id="{3BD9754C-2EB9-4F25-A6A6-BC54AF851172}"/>
              </a:ext>
            </a:extLst>
          </p:cNvPr>
          <p:cNvSpPr>
            <a:spLocks noGrp="1"/>
          </p:cNvSpPr>
          <p:nvPr>
            <p:ph type="dt" sz="half" idx="10"/>
          </p:nvPr>
        </p:nvSpPr>
        <p:spPr>
          <a:xfrm>
            <a:off x="5401732" y="6240463"/>
            <a:ext cx="1388536" cy="206381"/>
          </a:xfrm>
        </p:spPr>
        <p:txBody>
          <a:bodyPr/>
          <a:lstStyle/>
          <a:p>
            <a:endParaRPr lang="zh-CN" altLang="en-US"/>
          </a:p>
        </p:txBody>
      </p:sp>
      <p:sp>
        <p:nvSpPr>
          <p:cNvPr id="8" name="Footer Placeholder 3">
            <a:extLst>
              <a:ext uri="{FF2B5EF4-FFF2-40B4-BE49-F238E27FC236}">
                <a16:creationId xmlns:a16="http://schemas.microsoft.com/office/drawing/2014/main" id="{3FE0A611-686D-4957-B01C-FA736556DA37}"/>
              </a:ext>
            </a:extLst>
          </p:cNvPr>
          <p:cNvSpPr>
            <a:spLocks noGrp="1"/>
          </p:cNvSpPr>
          <p:nvPr>
            <p:ph type="ftr" sz="quarter" idx="11"/>
          </p:nvPr>
        </p:nvSpPr>
        <p:spPr>
          <a:xfrm>
            <a:off x="669924" y="6240463"/>
            <a:ext cx="4140201" cy="206381"/>
          </a:xfrm>
        </p:spPr>
        <p:txBody>
          <a:bodyPr/>
          <a:lstStyle/>
          <a:p>
            <a:endParaRPr lang="zh-CN" altLang="en-US" dirty="0"/>
          </a:p>
        </p:txBody>
      </p:sp>
      <p:sp>
        <p:nvSpPr>
          <p:cNvPr id="9" name="Slide Number Placeholder 4">
            <a:extLst>
              <a:ext uri="{FF2B5EF4-FFF2-40B4-BE49-F238E27FC236}">
                <a16:creationId xmlns:a16="http://schemas.microsoft.com/office/drawing/2014/main" id="{4C7B408F-7D37-4BBC-9EBF-42E5395640E8}"/>
              </a:ext>
            </a:extLst>
          </p:cNvPr>
          <p:cNvSpPr>
            <a:spLocks noGrp="1"/>
          </p:cNvSpPr>
          <p:nvPr>
            <p:ph type="sldNum" sz="quarter" idx="12"/>
          </p:nvPr>
        </p:nvSpPr>
        <p:spPr>
          <a:xfrm>
            <a:off x="8610599" y="6240463"/>
            <a:ext cx="2909888" cy="206381"/>
          </a:xfrm>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94037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EAB898-6665-4BFE-A7DA-D0B6B0EAF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标题 1">
            <a:extLst>
              <a:ext uri="{FF2B5EF4-FFF2-40B4-BE49-F238E27FC236}">
                <a16:creationId xmlns:a16="http://schemas.microsoft.com/office/drawing/2014/main" id="{23DCF18F-1C52-4FAC-8ABB-3B8FEFDBDBB9}"/>
              </a:ext>
            </a:extLst>
          </p:cNvPr>
          <p:cNvSpPr>
            <a:spLocks noGrp="1"/>
          </p:cNvSpPr>
          <p:nvPr>
            <p:ph type="ctrTitle" hasCustomPrompt="1"/>
          </p:nvPr>
        </p:nvSpPr>
        <p:spPr>
          <a:xfrm>
            <a:off x="4766581" y="1807491"/>
            <a:ext cx="5426076" cy="1621509"/>
          </a:xfrm>
        </p:spPr>
        <p:txBody>
          <a:bodyPr anchor="b">
            <a:normAutofit/>
          </a:bodyPr>
          <a:lstStyle>
            <a:lvl1pPr marL="0" indent="0" algn="l">
              <a:buFont typeface="Arial" panose="020B0604020202020204" pitchFamily="34" charset="0"/>
              <a:buNone/>
              <a:defRPr sz="3200">
                <a:solidFill>
                  <a:schemeClr val="accent1"/>
                </a:solidFill>
              </a:defRPr>
            </a:lvl1pPr>
          </a:lstStyle>
          <a:p>
            <a:r>
              <a:rPr lang="en-US" altLang="zh-CN" dirty="0"/>
              <a:t>Conclusion</a:t>
            </a:r>
            <a:endParaRPr lang="zh-CN" altLang="en-US" dirty="0"/>
          </a:p>
        </p:txBody>
      </p:sp>
      <p:sp>
        <p:nvSpPr>
          <p:cNvPr id="7" name="文本占位符 62">
            <a:extLst>
              <a:ext uri="{FF2B5EF4-FFF2-40B4-BE49-F238E27FC236}">
                <a16:creationId xmlns:a16="http://schemas.microsoft.com/office/drawing/2014/main" id="{3573A750-9A1A-4E4F-BB95-77AF14ED7CCF}"/>
              </a:ext>
            </a:extLst>
          </p:cNvPr>
          <p:cNvSpPr>
            <a:spLocks noGrp="1"/>
          </p:cNvSpPr>
          <p:nvPr>
            <p:ph type="body" sz="quarter" idx="18" hasCustomPrompt="1"/>
          </p:nvPr>
        </p:nvSpPr>
        <p:spPr>
          <a:xfrm>
            <a:off x="4766581" y="4113727"/>
            <a:ext cx="5426076" cy="310871"/>
          </a:xfrm>
        </p:spPr>
        <p:txBody>
          <a:bodyPr vert="horz" lIns="91440" tIns="45720" rIns="91440" bIns="45720" rtlCol="0">
            <a:normAutofit/>
          </a:bodyPr>
          <a:lstStyle>
            <a:lvl1pPr marL="0" indent="0" algn="l">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Data</a:t>
            </a:r>
          </a:p>
        </p:txBody>
      </p:sp>
      <p:sp>
        <p:nvSpPr>
          <p:cNvPr id="8" name="文本占位符 13">
            <a:extLst>
              <a:ext uri="{FF2B5EF4-FFF2-40B4-BE49-F238E27FC236}">
                <a16:creationId xmlns:a16="http://schemas.microsoft.com/office/drawing/2014/main" id="{980AC26D-505D-4F35-96F2-8E856207FF8F}"/>
              </a:ext>
            </a:extLst>
          </p:cNvPr>
          <p:cNvSpPr>
            <a:spLocks noGrp="1"/>
          </p:cNvSpPr>
          <p:nvPr>
            <p:ph type="body" sz="quarter" idx="10" hasCustomPrompt="1"/>
          </p:nvPr>
        </p:nvSpPr>
        <p:spPr>
          <a:xfrm>
            <a:off x="4766582" y="3817456"/>
            <a:ext cx="5426076" cy="296271"/>
          </a:xfrm>
        </p:spPr>
        <p:txBody>
          <a:bodyPr vert="horz" anchor="ctr">
            <a:noAutofit/>
          </a:bodyPr>
          <a:lstStyle>
            <a:lvl1pPr marL="0" indent="0" algn="l">
              <a:buNone/>
              <a:defRPr sz="1500" b="0">
                <a:solidFill>
                  <a:schemeClr val="tx1"/>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DC275-985E-45AD-860F-39764B073DE1}"/>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3" name="日期占位符 2">
            <a:extLst>
              <a:ext uri="{FF2B5EF4-FFF2-40B4-BE49-F238E27FC236}">
                <a16:creationId xmlns:a16="http://schemas.microsoft.com/office/drawing/2014/main" id="{406E8A6F-5490-408C-8C53-2F6FF0E099CB}"/>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A5A3F001-13E7-4974-B329-DB5883BD24E7}"/>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B7927F79-CA31-477B-A081-7FA1A46F44A0}"/>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169339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模板使用技巧 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dirty="0">
              <a:solidFill>
                <a:schemeClr val="tx1">
                  <a:lumMod val="75000"/>
                  <a:lumOff val="25000"/>
                </a:schemeClr>
              </a:solidFill>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6313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模板使用技巧 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dirty="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797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a:extLst>
              <a:ext uri="{FF2B5EF4-FFF2-40B4-BE49-F238E27FC236}">
                <a16:creationId xmlns:a16="http://schemas.microsoft.com/office/drawing/2014/main" id="{ED2FF44A-F9A2-4734-B9FC-7C1F743F65D4}"/>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a:extLst>
              <a:ext uri="{FF2B5EF4-FFF2-40B4-BE49-F238E27FC236}">
                <a16:creationId xmlns:a16="http://schemas.microsoft.com/office/drawing/2014/main" id="{8236A47E-D89B-44EB-9BF9-7FB07A284DC7}"/>
              </a:ext>
            </a:extLst>
          </p:cNvPr>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10" name="直接连接符 9">
            <a:extLst>
              <a:ext uri="{FF2B5EF4-FFF2-40B4-BE49-F238E27FC236}">
                <a16:creationId xmlns:a16="http://schemas.microsoft.com/office/drawing/2014/main" id="{890EC732-A8F9-4A9A-AC20-F97FE80F7E32}"/>
              </a:ext>
            </a:extLst>
          </p:cNvPr>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a:extLst>
              <a:ext uri="{FF2B5EF4-FFF2-40B4-BE49-F238E27FC236}">
                <a16:creationId xmlns:a16="http://schemas.microsoft.com/office/drawing/2014/main" id="{B202BAAB-B381-4751-972E-4B7523C14782}"/>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endParaRPr lang="zh-CN" altLang="en-US"/>
          </a:p>
        </p:txBody>
      </p:sp>
      <p:sp>
        <p:nvSpPr>
          <p:cNvPr id="12" name="页脚占位符 4">
            <a:extLst>
              <a:ext uri="{FF2B5EF4-FFF2-40B4-BE49-F238E27FC236}">
                <a16:creationId xmlns:a16="http://schemas.microsoft.com/office/drawing/2014/main" id="{7D59A130-CDC7-49D3-9E11-DF24A2740795}"/>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zh-CN" altLang="en-US" dirty="0"/>
          </a:p>
        </p:txBody>
      </p:sp>
      <p:sp>
        <p:nvSpPr>
          <p:cNvPr id="13" name="灯片编号占位符 5">
            <a:extLst>
              <a:ext uri="{FF2B5EF4-FFF2-40B4-BE49-F238E27FC236}">
                <a16:creationId xmlns:a16="http://schemas.microsoft.com/office/drawing/2014/main" id="{4F3C11EF-40A7-4E60-85E3-29F5F570CF77}"/>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2" r:id="rId3"/>
    <p:sldLayoutId id="2147483664" r:id="rId4"/>
    <p:sldLayoutId id="2147483665" r:id="rId5"/>
    <p:sldLayoutId id="2147483661" r:id="rId6"/>
    <p:sldLayoutId id="2147483666" r:id="rId7"/>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08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a:extLst>
              <a:ext uri="{FF2B5EF4-FFF2-40B4-BE49-F238E27FC236}">
                <a16:creationId xmlns:a16="http://schemas.microsoft.com/office/drawing/2014/main" id="{ED2FF44A-F9A2-4734-B9FC-7C1F743F65D4}"/>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a:extLst>
              <a:ext uri="{FF2B5EF4-FFF2-40B4-BE49-F238E27FC236}">
                <a16:creationId xmlns:a16="http://schemas.microsoft.com/office/drawing/2014/main" id="{8236A47E-D89B-44EB-9BF9-7FB07A284DC7}"/>
              </a:ext>
            </a:extLst>
          </p:cNvPr>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10" name="直接连接符 9">
            <a:extLst>
              <a:ext uri="{FF2B5EF4-FFF2-40B4-BE49-F238E27FC236}">
                <a16:creationId xmlns:a16="http://schemas.microsoft.com/office/drawing/2014/main" id="{890EC732-A8F9-4A9A-AC20-F97FE80F7E32}"/>
              </a:ext>
            </a:extLst>
          </p:cNvPr>
          <p:cNvCxnSpPr/>
          <p:nvPr userDrawn="1"/>
        </p:nvCxnSpPr>
        <p:spPr>
          <a:xfrm>
            <a:off x="669924" y="708275"/>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a:extLst>
              <a:ext uri="{FF2B5EF4-FFF2-40B4-BE49-F238E27FC236}">
                <a16:creationId xmlns:a16="http://schemas.microsoft.com/office/drawing/2014/main" id="{B202BAAB-B381-4751-972E-4B7523C14782}"/>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2" name="页脚占位符 4">
            <a:extLst>
              <a:ext uri="{FF2B5EF4-FFF2-40B4-BE49-F238E27FC236}">
                <a16:creationId xmlns:a16="http://schemas.microsoft.com/office/drawing/2014/main" id="{7D59A130-CDC7-49D3-9E11-DF24A2740795}"/>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13" name="灯片编号占位符 5">
            <a:extLst>
              <a:ext uri="{FF2B5EF4-FFF2-40B4-BE49-F238E27FC236}">
                <a16:creationId xmlns:a16="http://schemas.microsoft.com/office/drawing/2014/main" id="{4F3C11EF-40A7-4E60-85E3-29F5F570CF77}"/>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25946515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p15:clr>
            <a:srgbClr val="F26B43"/>
          </p15:clr>
        </p15:guide>
        <p15:guide id="2" pos="7257">
          <p15:clr>
            <a:srgbClr val="F26B43"/>
          </p15:clr>
        </p15:guide>
        <p15:guide id="3" orient="horz" pos="648">
          <p15:clr>
            <a:srgbClr val="F26B43"/>
          </p15:clr>
        </p15:guide>
        <p15:guide id="4" orient="horz" pos="712">
          <p15:clr>
            <a:srgbClr val="F26B43"/>
          </p15:clr>
        </p15:guide>
        <p15:guide id="5" orient="horz" pos="3931">
          <p15:clr>
            <a:srgbClr val="F26B43"/>
          </p15:clr>
        </p15:guide>
        <p15:guide id="6" orient="horz" pos="386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标题占位符 1">
            <a:extLst>
              <a:ext uri="{FF2B5EF4-FFF2-40B4-BE49-F238E27FC236}">
                <a16:creationId xmlns:a16="http://schemas.microsoft.com/office/drawing/2014/main" id="{ED2FF44A-F9A2-4734-B9FC-7C1F743F65D4}"/>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9" name="文本占位符 2">
            <a:extLst>
              <a:ext uri="{FF2B5EF4-FFF2-40B4-BE49-F238E27FC236}">
                <a16:creationId xmlns:a16="http://schemas.microsoft.com/office/drawing/2014/main" id="{8236A47E-D89B-44EB-9BF9-7FB07A284DC7}"/>
              </a:ext>
            </a:extLst>
          </p:cNvPr>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zh-CN" altLang="en-US" dirty="0"/>
          </a:p>
        </p:txBody>
      </p:sp>
      <p:cxnSp>
        <p:nvCxnSpPr>
          <p:cNvPr id="10" name="直接连接符 9">
            <a:extLst>
              <a:ext uri="{FF2B5EF4-FFF2-40B4-BE49-F238E27FC236}">
                <a16:creationId xmlns:a16="http://schemas.microsoft.com/office/drawing/2014/main" id="{890EC732-A8F9-4A9A-AC20-F97FE80F7E32}"/>
              </a:ext>
            </a:extLst>
          </p:cNvPr>
          <p:cNvCxnSpPr/>
          <p:nvPr userDrawn="1"/>
        </p:nvCxnSpPr>
        <p:spPr>
          <a:xfrm>
            <a:off x="669924" y="708275"/>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日期占位符 3">
            <a:extLst>
              <a:ext uri="{FF2B5EF4-FFF2-40B4-BE49-F238E27FC236}">
                <a16:creationId xmlns:a16="http://schemas.microsoft.com/office/drawing/2014/main" id="{B202BAAB-B381-4751-972E-4B7523C14782}"/>
              </a:ext>
            </a:extLst>
          </p:cNvPr>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
        <p:nvSpPr>
          <p:cNvPr id="12" name="页脚占位符 4">
            <a:extLst>
              <a:ext uri="{FF2B5EF4-FFF2-40B4-BE49-F238E27FC236}">
                <a16:creationId xmlns:a16="http://schemas.microsoft.com/office/drawing/2014/main" id="{7D59A130-CDC7-49D3-9E11-DF24A2740795}"/>
              </a:ext>
            </a:extLst>
          </p:cNvPr>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13" name="灯片编号占位符 5">
            <a:extLst>
              <a:ext uri="{FF2B5EF4-FFF2-40B4-BE49-F238E27FC236}">
                <a16:creationId xmlns:a16="http://schemas.microsoft.com/office/drawing/2014/main" id="{4F3C11EF-40A7-4E60-85E3-29F5F570CF77}"/>
              </a:ext>
            </a:extLst>
          </p:cNvPr>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33543153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hf hdr="0" ft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p15:clr>
            <a:srgbClr val="F26B43"/>
          </p15:clr>
        </p15:guide>
        <p15:guide id="2" pos="7257">
          <p15:clr>
            <a:srgbClr val="F26B43"/>
          </p15:clr>
        </p15:guide>
        <p15:guide id="3" orient="horz" pos="648">
          <p15:clr>
            <a:srgbClr val="F26B43"/>
          </p15:clr>
        </p15:guide>
        <p15:guide id="4" orient="horz" pos="712">
          <p15:clr>
            <a:srgbClr val="F26B43"/>
          </p15:clr>
        </p15:guide>
        <p15:guide id="5" orient="horz" pos="3931">
          <p15:clr>
            <a:srgbClr val="F26B43"/>
          </p15:clr>
        </p15:guide>
        <p15:guide id="6" orient="horz" pos="386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wmf"/><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38398" y="2305611"/>
            <a:ext cx="10850562" cy="1386871"/>
          </a:xfrm>
        </p:spPr>
        <p:txBody>
          <a:bodyPr>
            <a:normAutofit/>
          </a:bodyPr>
          <a:lstStyle/>
          <a:p>
            <a:pPr>
              <a:lnSpc>
                <a:spcPct val="150000"/>
              </a:lnSpc>
            </a:pPr>
            <a:r>
              <a:rPr lang="zh-CN" altLang="en-US" sz="4800" dirty="0">
                <a:solidFill>
                  <a:schemeClr val="tx1"/>
                </a:solidFill>
              </a:rPr>
              <a:t>高温及高场超导磁体技术</a:t>
            </a:r>
            <a:endParaRPr lang="zh-CN" altLang="en-US" sz="4800" dirty="0">
              <a:solidFill>
                <a:schemeClr val="tx1"/>
              </a:solidFill>
              <a:latin typeface="Times New Roman" panose="02020603050405020304" pitchFamily="18" charset="0"/>
            </a:endParaRPr>
          </a:p>
        </p:txBody>
      </p:sp>
      <p:sp>
        <p:nvSpPr>
          <p:cNvPr id="11" name="副标题 2">
            <a:extLst>
              <a:ext uri="{FF2B5EF4-FFF2-40B4-BE49-F238E27FC236}">
                <a16:creationId xmlns:a16="http://schemas.microsoft.com/office/drawing/2014/main" id="{A70FCA2B-86BF-4251-9F18-73DE1DE5EA8D}"/>
              </a:ext>
            </a:extLst>
          </p:cNvPr>
          <p:cNvSpPr txBox="1">
            <a:spLocks/>
          </p:cNvSpPr>
          <p:nvPr/>
        </p:nvSpPr>
        <p:spPr>
          <a:xfrm>
            <a:off x="8826565" y="5437166"/>
            <a:ext cx="2702698" cy="1175100"/>
          </a:xfrm>
          <a:prstGeom prst="rect">
            <a:avLst/>
          </a:prstGeom>
        </p:spPr>
        <p:txBody>
          <a:bodyPr vert="horz" lIns="91440" tIns="45720" rIns="91440" bIns="45720" rtlCol="0" anchor="ctr">
            <a:normAutofit/>
          </a:bodyPr>
          <a:lstStyle>
            <a:lvl1pPr marL="0" indent="0" algn="ctr" defTabSz="914354" rtl="0" eaLnBrk="1" latinLnBrk="0" hangingPunct="1">
              <a:lnSpc>
                <a:spcPct val="90000"/>
              </a:lnSpc>
              <a:spcBef>
                <a:spcPts val="1000"/>
              </a:spcBef>
              <a:buFont typeface="Arial" panose="020B0604020202020204" pitchFamily="34" charset="0"/>
              <a:buNone/>
              <a:defRPr sz="2000" kern="1200">
                <a:solidFill>
                  <a:schemeClr val="accent1"/>
                </a:solidFill>
                <a:latin typeface="+mn-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zh-CN" altLang="en-US" sz="1800" dirty="0">
                <a:solidFill>
                  <a:schemeClr val="tx1"/>
                </a:solidFill>
                <a:latin typeface="Times New Roman" panose="02020603050405020304" pitchFamily="18" charset="0"/>
              </a:rPr>
              <a:t>团队负责人：徐庆金</a:t>
            </a:r>
            <a:endParaRPr lang="en-US" altLang="zh-CN" sz="1800" dirty="0">
              <a:solidFill>
                <a:schemeClr val="tx1"/>
              </a:solidFill>
              <a:latin typeface="Times New Roman" panose="02020603050405020304" pitchFamily="18" charset="0"/>
            </a:endParaRPr>
          </a:p>
          <a:p>
            <a:pPr algn="l">
              <a:lnSpc>
                <a:spcPct val="100000"/>
              </a:lnSpc>
            </a:pPr>
            <a:r>
              <a:rPr lang="zh-CN" altLang="en-US" sz="1800" dirty="0">
                <a:solidFill>
                  <a:schemeClr val="tx1"/>
                </a:solidFill>
                <a:latin typeface="Times New Roman" panose="02020603050405020304" pitchFamily="18" charset="0"/>
              </a:rPr>
              <a:t>报告时间：</a:t>
            </a:r>
            <a:r>
              <a:rPr lang="en-US" altLang="zh-CN" sz="1800" dirty="0">
                <a:solidFill>
                  <a:schemeClr val="tx1"/>
                </a:solidFill>
                <a:latin typeface="Times New Roman" panose="02020603050405020304" pitchFamily="18" charset="0"/>
              </a:rPr>
              <a:t>2024.08.29</a:t>
            </a:r>
          </a:p>
        </p:txBody>
      </p:sp>
      <p:sp>
        <p:nvSpPr>
          <p:cNvPr id="13" name="文本框 12">
            <a:extLst>
              <a:ext uri="{FF2B5EF4-FFF2-40B4-BE49-F238E27FC236}">
                <a16:creationId xmlns:a16="http://schemas.microsoft.com/office/drawing/2014/main" id="{785816F2-AEF2-4FFE-A0DA-84B4490709A4}"/>
              </a:ext>
            </a:extLst>
          </p:cNvPr>
          <p:cNvSpPr txBox="1"/>
          <p:nvPr/>
        </p:nvSpPr>
        <p:spPr>
          <a:xfrm>
            <a:off x="3010119" y="3789876"/>
            <a:ext cx="6852338" cy="597215"/>
          </a:xfrm>
          <a:prstGeom prst="rect">
            <a:avLst/>
          </a:prstGeom>
          <a:noFill/>
        </p:spPr>
        <p:txBody>
          <a:bodyPr wrap="square" rtlCol="0">
            <a:spAutoFit/>
          </a:bodyPr>
          <a:lstStyle/>
          <a:p>
            <a:pPr algn="ctr">
              <a:lnSpc>
                <a:spcPct val="130000"/>
              </a:lnSpc>
            </a:pPr>
            <a:r>
              <a:rPr lang="zh-CN" altLang="en-US" sz="2800" dirty="0">
                <a:latin typeface="Times New Roman" panose="02020603050405020304" pitchFamily="18" charset="0"/>
                <a:ea typeface="微软雅黑" panose="020B0503020204020204" pitchFamily="34" charset="-122"/>
              </a:rPr>
              <a:t>加速器中心 </a:t>
            </a:r>
            <a:r>
              <a:rPr lang="en-US" altLang="zh-CN" sz="2800">
                <a:latin typeface="Times New Roman" panose="02020603050405020304" pitchFamily="18" charset="0"/>
                <a:ea typeface="微软雅黑" panose="020B0503020204020204" pitchFamily="34" charset="-122"/>
              </a:rPr>
              <a:t>/ </a:t>
            </a:r>
            <a:r>
              <a:rPr lang="zh-CN" altLang="en-US" sz="2800">
                <a:latin typeface="Times New Roman" panose="02020603050405020304" pitchFamily="18" charset="0"/>
                <a:ea typeface="微软雅黑" panose="020B0503020204020204" pitchFamily="34" charset="-122"/>
              </a:rPr>
              <a:t>超导磁体</a:t>
            </a:r>
            <a:r>
              <a:rPr lang="zh-CN" altLang="en-US" sz="2800" dirty="0">
                <a:latin typeface="Times New Roman" panose="02020603050405020304" pitchFamily="18" charset="0"/>
                <a:ea typeface="微软雅黑" panose="020B0503020204020204" pitchFamily="34" charset="-122"/>
              </a:rPr>
              <a:t>组</a:t>
            </a:r>
            <a:endParaRPr lang="zh-CN" altLang="en-US" sz="2800" dirty="0"/>
          </a:p>
        </p:txBody>
      </p:sp>
      <p:grpSp>
        <p:nvGrpSpPr>
          <p:cNvPr id="14" name="组合 13">
            <a:extLst>
              <a:ext uri="{FF2B5EF4-FFF2-40B4-BE49-F238E27FC236}">
                <a16:creationId xmlns:a16="http://schemas.microsoft.com/office/drawing/2014/main" id="{D640C95F-469F-4AAD-AAEF-B5D1B31D6530}"/>
              </a:ext>
            </a:extLst>
          </p:cNvPr>
          <p:cNvGrpSpPr/>
          <p:nvPr/>
        </p:nvGrpSpPr>
        <p:grpSpPr>
          <a:xfrm>
            <a:off x="6983407" y="249641"/>
            <a:ext cx="5065755" cy="1369334"/>
            <a:chOff x="6983407" y="249641"/>
            <a:chExt cx="5065755" cy="1369334"/>
          </a:xfrm>
        </p:grpSpPr>
        <p:grpSp>
          <p:nvGrpSpPr>
            <p:cNvPr id="15" name="组合 14">
              <a:extLst>
                <a:ext uri="{FF2B5EF4-FFF2-40B4-BE49-F238E27FC236}">
                  <a16:creationId xmlns:a16="http://schemas.microsoft.com/office/drawing/2014/main" id="{B4846D3F-641A-4A76-991B-5213B1C30DC3}"/>
                </a:ext>
              </a:extLst>
            </p:cNvPr>
            <p:cNvGrpSpPr/>
            <p:nvPr/>
          </p:nvGrpSpPr>
          <p:grpSpPr>
            <a:xfrm>
              <a:off x="6983407" y="389635"/>
              <a:ext cx="2465143" cy="1229340"/>
              <a:chOff x="9726857" y="125133"/>
              <a:chExt cx="2465143" cy="1229340"/>
            </a:xfrm>
          </p:grpSpPr>
          <p:sp>
            <p:nvSpPr>
              <p:cNvPr id="20" name="矩形 19">
                <a:extLst>
                  <a:ext uri="{FF2B5EF4-FFF2-40B4-BE49-F238E27FC236}">
                    <a16:creationId xmlns:a16="http://schemas.microsoft.com/office/drawing/2014/main" id="{9D063185-C7AC-4536-AC85-B78B726C4F78}"/>
                  </a:ext>
                </a:extLst>
              </p:cNvPr>
              <p:cNvSpPr/>
              <p:nvPr/>
            </p:nvSpPr>
            <p:spPr>
              <a:xfrm>
                <a:off x="9726857" y="872931"/>
                <a:ext cx="2465143" cy="481542"/>
              </a:xfrm>
              <a:prstGeom prst="rect">
                <a:avLst/>
              </a:prstGeom>
            </p:spPr>
            <p:txBody>
              <a:bodyPr wrap="square">
                <a:spAutoFit/>
              </a:bodyPr>
              <a:lstStyle/>
              <a:p>
                <a:pPr lvl="0" algn="ctr">
                  <a:lnSpc>
                    <a:spcPct val="120000"/>
                  </a:lnSpc>
                  <a:buClr>
                    <a:srgbClr val="D15A3E"/>
                  </a:buClr>
                  <a:buSzPct val="100000"/>
                </a:pPr>
                <a:r>
                  <a:rPr lang="zh-CN" altLang="en-US" sz="1100"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1100" dirty="0">
                  <a:solidFill>
                    <a:srgbClr val="2D2E2D"/>
                  </a:solidFill>
                  <a:latin typeface="Times New Roman" panose="02020603050405020304" pitchFamily="18" charset="0"/>
                  <a:ea typeface="Microsoft YaHei UI" panose="020B0503020204020204" pitchFamily="34" charset="-122"/>
                </a:endParaRPr>
              </a:p>
              <a:p>
                <a:pPr lvl="0" algn="ctr">
                  <a:lnSpc>
                    <a:spcPct val="120000"/>
                  </a:lnSpc>
                  <a:buClr>
                    <a:srgbClr val="D15A3E"/>
                  </a:buClr>
                  <a:buSzPct val="100000"/>
                </a:pPr>
                <a:r>
                  <a:rPr lang="zh-CN" altLang="en-US" sz="1100" dirty="0">
                    <a:solidFill>
                      <a:srgbClr val="2D2E2D"/>
                    </a:solidFill>
                    <a:latin typeface="Times New Roman" panose="02020603050405020304" pitchFamily="18" charset="0"/>
                    <a:ea typeface="Microsoft YaHei UI" panose="020B0503020204020204" pitchFamily="34" charset="-122"/>
                  </a:rPr>
                  <a:t> </a:t>
                </a:r>
                <a:r>
                  <a:rPr lang="en-US" altLang="zh-CN" sz="1100"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1" name="图片 20">
                <a:extLst>
                  <a:ext uri="{FF2B5EF4-FFF2-40B4-BE49-F238E27FC236}">
                    <a16:creationId xmlns:a16="http://schemas.microsoft.com/office/drawing/2014/main" id="{52805483-9D9C-4BCC-9DFC-CCF99C11E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9725" y="125133"/>
                <a:ext cx="1079406" cy="726393"/>
              </a:xfrm>
              <a:prstGeom prst="rect">
                <a:avLst/>
              </a:prstGeom>
            </p:spPr>
          </p:pic>
        </p:grpSp>
        <p:cxnSp>
          <p:nvCxnSpPr>
            <p:cNvPr id="16" name="直接连接符 15">
              <a:extLst>
                <a:ext uri="{FF2B5EF4-FFF2-40B4-BE49-F238E27FC236}">
                  <a16:creationId xmlns:a16="http://schemas.microsoft.com/office/drawing/2014/main" id="{3E5972BF-9E2A-42C2-89C4-0286E5DB398A}"/>
                </a:ext>
              </a:extLst>
            </p:cNvPr>
            <p:cNvCxnSpPr/>
            <p:nvPr/>
          </p:nvCxnSpPr>
          <p:spPr>
            <a:xfrm>
              <a:off x="9550401" y="457200"/>
              <a:ext cx="0" cy="99906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A6A91F50-3620-4E43-9D93-460279EEEDC0}"/>
                </a:ext>
              </a:extLst>
            </p:cNvPr>
            <p:cNvGrpSpPr/>
            <p:nvPr/>
          </p:nvGrpSpPr>
          <p:grpSpPr>
            <a:xfrm>
              <a:off x="9584019" y="249641"/>
              <a:ext cx="2465143" cy="1352888"/>
              <a:chOff x="9465481" y="249641"/>
              <a:chExt cx="2465143" cy="1352888"/>
            </a:xfrm>
          </p:grpSpPr>
          <p:sp>
            <p:nvSpPr>
              <p:cNvPr id="18" name="矩形 17">
                <a:extLst>
                  <a:ext uri="{FF2B5EF4-FFF2-40B4-BE49-F238E27FC236}">
                    <a16:creationId xmlns:a16="http://schemas.microsoft.com/office/drawing/2014/main" id="{20BF0EFE-38C3-40E7-8E89-25931EF205F0}"/>
                  </a:ext>
                </a:extLst>
              </p:cNvPr>
              <p:cNvSpPr/>
              <p:nvPr/>
            </p:nvSpPr>
            <p:spPr>
              <a:xfrm>
                <a:off x="9465481" y="1120987"/>
                <a:ext cx="2465143" cy="481542"/>
              </a:xfrm>
              <a:prstGeom prst="rect">
                <a:avLst/>
              </a:prstGeom>
            </p:spPr>
            <p:txBody>
              <a:bodyPr wrap="square">
                <a:spAutoFit/>
              </a:bodyPr>
              <a:lstStyle/>
              <a:p>
                <a:pPr lvl="0" algn="ctr">
                  <a:lnSpc>
                    <a:spcPct val="120000"/>
                  </a:lnSpc>
                  <a:buClr>
                    <a:srgbClr val="D15A3E"/>
                  </a:buClr>
                  <a:buSzPct val="100000"/>
                </a:pPr>
                <a:r>
                  <a:rPr lang="zh-CN" altLang="en-US" sz="1100" dirty="0">
                    <a:solidFill>
                      <a:srgbClr val="2D2E2D"/>
                    </a:solidFill>
                    <a:latin typeface="Times New Roman" panose="02020603050405020304" pitchFamily="18" charset="0"/>
                    <a:ea typeface="Microsoft YaHei UI" panose="020B0503020204020204" pitchFamily="34" charset="-122"/>
                  </a:rPr>
                  <a:t>中科院高能所超导磁体组</a:t>
                </a:r>
                <a:endParaRPr lang="en-US" altLang="zh-CN" sz="1100" dirty="0">
                  <a:solidFill>
                    <a:srgbClr val="2D2E2D"/>
                  </a:solidFill>
                  <a:latin typeface="Times New Roman" panose="02020603050405020304" pitchFamily="18" charset="0"/>
                  <a:ea typeface="Microsoft YaHei UI" panose="020B0503020204020204" pitchFamily="34" charset="-122"/>
                </a:endParaRPr>
              </a:p>
              <a:p>
                <a:pPr lvl="0" algn="ctr">
                  <a:lnSpc>
                    <a:spcPct val="120000"/>
                  </a:lnSpc>
                  <a:buClr>
                    <a:srgbClr val="D15A3E"/>
                  </a:buClr>
                  <a:buSzPct val="100000"/>
                </a:pPr>
                <a:r>
                  <a:rPr lang="en-US" altLang="zh-CN" sz="1100" dirty="0">
                    <a:solidFill>
                      <a:srgbClr val="2D2E2D"/>
                    </a:solidFill>
                    <a:latin typeface="Times New Roman" panose="02020603050405020304" pitchFamily="18" charset="0"/>
                    <a:ea typeface="Microsoft YaHei UI" panose="020B0503020204020204" pitchFamily="34" charset="-122"/>
                  </a:rPr>
                  <a:t>Superconducting Magnet Group,</a:t>
                </a:r>
                <a:r>
                  <a:rPr lang="zh-CN" altLang="en-US" sz="1100" dirty="0">
                    <a:solidFill>
                      <a:srgbClr val="2D2E2D"/>
                    </a:solidFill>
                    <a:latin typeface="Times New Roman" panose="02020603050405020304" pitchFamily="18" charset="0"/>
                    <a:ea typeface="Microsoft YaHei UI" panose="020B0503020204020204" pitchFamily="34" charset="-122"/>
                  </a:rPr>
                  <a:t> </a:t>
                </a:r>
                <a:r>
                  <a:rPr lang="en-US" altLang="zh-CN" sz="1100" dirty="0">
                    <a:solidFill>
                      <a:srgbClr val="2D2E2D"/>
                    </a:solidFill>
                    <a:latin typeface="Times New Roman" panose="02020603050405020304" pitchFamily="18" charset="0"/>
                    <a:ea typeface="Microsoft YaHei UI" panose="020B0503020204020204" pitchFamily="34" charset="-122"/>
                  </a:rPr>
                  <a:t>IHEP</a:t>
                </a:r>
              </a:p>
            </p:txBody>
          </p:sp>
          <p:pic>
            <p:nvPicPr>
              <p:cNvPr id="19" name="图片 18">
                <a:extLst>
                  <a:ext uri="{FF2B5EF4-FFF2-40B4-BE49-F238E27FC236}">
                    <a16:creationId xmlns:a16="http://schemas.microsoft.com/office/drawing/2014/main" id="{F68A41F4-6161-41FC-9D78-F8834363C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5808" y="249641"/>
                <a:ext cx="1804487" cy="1352888"/>
              </a:xfrm>
              <a:prstGeom prst="rect">
                <a:avLst/>
              </a:prstGeom>
            </p:spPr>
          </p:pic>
        </p:grpSp>
      </p:grpSp>
    </p:spTree>
    <p:extLst>
      <p:ext uri="{BB962C8B-B14F-4D97-AF65-F5344CB8AC3E}">
        <p14:creationId xmlns:p14="http://schemas.microsoft.com/office/powerpoint/2010/main" val="3704794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1658599" y="6446844"/>
            <a:ext cx="442179" cy="3010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4"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4.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铁基超导带材</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失超传播速度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(NZPV)</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结果</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grpSp>
        <p:nvGrpSpPr>
          <p:cNvPr id="2" name="组合 1">
            <a:extLst>
              <a:ext uri="{FF2B5EF4-FFF2-40B4-BE49-F238E27FC236}">
                <a16:creationId xmlns:a16="http://schemas.microsoft.com/office/drawing/2014/main" id="{E0E421BA-0096-D235-5CB3-A8F144D75BDD}"/>
              </a:ext>
            </a:extLst>
          </p:cNvPr>
          <p:cNvGrpSpPr/>
          <p:nvPr/>
        </p:nvGrpSpPr>
        <p:grpSpPr>
          <a:xfrm>
            <a:off x="440721" y="769865"/>
            <a:ext cx="11265503" cy="5978303"/>
            <a:chOff x="440721" y="769865"/>
            <a:chExt cx="11265503" cy="5978303"/>
          </a:xfrm>
        </p:grpSpPr>
        <p:pic>
          <p:nvPicPr>
            <p:cNvPr id="19" name="图片 18">
              <a:extLst>
                <a:ext uri="{FF2B5EF4-FFF2-40B4-BE49-F238E27FC236}">
                  <a16:creationId xmlns:a16="http://schemas.microsoft.com/office/drawing/2014/main" id="{CA47A9EB-FD15-31D0-3610-F944F22680C9}"/>
                </a:ext>
              </a:extLst>
            </p:cNvPr>
            <p:cNvPicPr>
              <a:picLocks noChangeAspect="1"/>
            </p:cNvPicPr>
            <p:nvPr/>
          </p:nvPicPr>
          <p:blipFill>
            <a:blip r:embed="rId3"/>
            <a:stretch>
              <a:fillRect/>
            </a:stretch>
          </p:blipFill>
          <p:spPr>
            <a:xfrm>
              <a:off x="440721" y="4073908"/>
              <a:ext cx="3064479" cy="2674260"/>
            </a:xfrm>
            <a:prstGeom prst="rect">
              <a:avLst/>
            </a:prstGeom>
          </p:spPr>
        </p:pic>
        <p:pic>
          <p:nvPicPr>
            <p:cNvPr id="22" name="图片 21">
              <a:extLst>
                <a:ext uri="{FF2B5EF4-FFF2-40B4-BE49-F238E27FC236}">
                  <a16:creationId xmlns:a16="http://schemas.microsoft.com/office/drawing/2014/main" id="{48CC46C7-7B61-F3FE-CFE3-F912239EEBD9}"/>
                </a:ext>
              </a:extLst>
            </p:cNvPr>
            <p:cNvPicPr>
              <a:picLocks noChangeAspect="1"/>
            </p:cNvPicPr>
            <p:nvPr/>
          </p:nvPicPr>
          <p:blipFill rotWithShape="1">
            <a:blip r:embed="rId4"/>
            <a:srcRect l="3674"/>
            <a:stretch/>
          </p:blipFill>
          <p:spPr>
            <a:xfrm>
              <a:off x="655306" y="1172317"/>
              <a:ext cx="3282393" cy="2053591"/>
            </a:xfrm>
            <a:prstGeom prst="rect">
              <a:avLst/>
            </a:prstGeom>
          </p:spPr>
        </p:pic>
        <p:sp>
          <p:nvSpPr>
            <p:cNvPr id="23" name="文本框 22">
              <a:extLst>
                <a:ext uri="{FF2B5EF4-FFF2-40B4-BE49-F238E27FC236}">
                  <a16:creationId xmlns:a16="http://schemas.microsoft.com/office/drawing/2014/main" id="{877A867E-A867-D9EC-5F89-23E480504254}"/>
                </a:ext>
              </a:extLst>
            </p:cNvPr>
            <p:cNvSpPr txBox="1"/>
            <p:nvPr/>
          </p:nvSpPr>
          <p:spPr>
            <a:xfrm>
              <a:off x="490026" y="769865"/>
              <a:ext cx="1909497"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测试样品安装图</a:t>
              </a:r>
            </a:p>
          </p:txBody>
        </p:sp>
        <p:sp>
          <p:nvSpPr>
            <p:cNvPr id="27" name="文本框 26">
              <a:extLst>
                <a:ext uri="{FF2B5EF4-FFF2-40B4-BE49-F238E27FC236}">
                  <a16:creationId xmlns:a16="http://schemas.microsoft.com/office/drawing/2014/main" id="{6F38B83E-FD70-7970-D2FF-DD3688CE9850}"/>
                </a:ext>
              </a:extLst>
            </p:cNvPr>
            <p:cNvSpPr txBox="1"/>
            <p:nvPr/>
          </p:nvSpPr>
          <p:spPr>
            <a:xfrm>
              <a:off x="490026" y="3722592"/>
              <a:ext cx="3060453"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IBS</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带材失超传播速度对比图</a:t>
              </a:r>
            </a:p>
          </p:txBody>
        </p:sp>
        <p:pic>
          <p:nvPicPr>
            <p:cNvPr id="13" name="图片 12">
              <a:extLst>
                <a:ext uri="{FF2B5EF4-FFF2-40B4-BE49-F238E27FC236}">
                  <a16:creationId xmlns:a16="http://schemas.microsoft.com/office/drawing/2014/main" id="{D51AC699-FF9A-5A07-52DE-78EEBDDDC1FE}"/>
                </a:ext>
              </a:extLst>
            </p:cNvPr>
            <p:cNvPicPr>
              <a:picLocks noChangeAspect="1"/>
            </p:cNvPicPr>
            <p:nvPr/>
          </p:nvPicPr>
          <p:blipFill>
            <a:blip r:embed="rId5"/>
            <a:stretch>
              <a:fillRect/>
            </a:stretch>
          </p:blipFill>
          <p:spPr>
            <a:xfrm>
              <a:off x="4423061" y="1086212"/>
              <a:ext cx="3217728" cy="2487447"/>
            </a:xfrm>
            <a:prstGeom prst="rect">
              <a:avLst/>
            </a:prstGeom>
          </p:spPr>
        </p:pic>
        <p:sp>
          <p:nvSpPr>
            <p:cNvPr id="25" name="文本框 24">
              <a:extLst>
                <a:ext uri="{FF2B5EF4-FFF2-40B4-BE49-F238E27FC236}">
                  <a16:creationId xmlns:a16="http://schemas.microsoft.com/office/drawing/2014/main" id="{AB750699-BA2B-C772-2071-D3382C9BBB58}"/>
                </a:ext>
              </a:extLst>
            </p:cNvPr>
            <p:cNvSpPr txBox="1"/>
            <p:nvPr/>
          </p:nvSpPr>
          <p:spPr>
            <a:xfrm>
              <a:off x="4418413" y="769865"/>
              <a:ext cx="1955856"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失超传播</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V-t</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曲线</a:t>
              </a:r>
            </a:p>
          </p:txBody>
        </p:sp>
        <p:pic>
          <p:nvPicPr>
            <p:cNvPr id="21" name="图片 20">
              <a:extLst>
                <a:ext uri="{FF2B5EF4-FFF2-40B4-BE49-F238E27FC236}">
                  <a16:creationId xmlns:a16="http://schemas.microsoft.com/office/drawing/2014/main" id="{0F79573D-EC0E-0639-31C2-B6FC408585D8}"/>
                </a:ext>
              </a:extLst>
            </p:cNvPr>
            <p:cNvPicPr>
              <a:picLocks noChangeAspect="1"/>
            </p:cNvPicPr>
            <p:nvPr/>
          </p:nvPicPr>
          <p:blipFill>
            <a:blip r:embed="rId6"/>
            <a:stretch>
              <a:fillRect/>
            </a:stretch>
          </p:blipFill>
          <p:spPr>
            <a:xfrm>
              <a:off x="4375750" y="4080540"/>
              <a:ext cx="3020133" cy="2636279"/>
            </a:xfrm>
            <a:prstGeom prst="rect">
              <a:avLst/>
            </a:prstGeom>
          </p:spPr>
        </p:pic>
        <p:sp>
          <p:nvSpPr>
            <p:cNvPr id="28" name="文本框 27">
              <a:extLst>
                <a:ext uri="{FF2B5EF4-FFF2-40B4-BE49-F238E27FC236}">
                  <a16:creationId xmlns:a16="http://schemas.microsoft.com/office/drawing/2014/main" id="{8C2C5EAC-9D49-55D6-B590-43FEFEA71C8B}"/>
                </a:ext>
              </a:extLst>
            </p:cNvPr>
            <p:cNvSpPr txBox="1"/>
            <p:nvPr/>
          </p:nvSpPr>
          <p:spPr>
            <a:xfrm>
              <a:off x="4418413" y="3722592"/>
              <a:ext cx="3195105"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不同程度损伤的</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IBS</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带材</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NZPV</a:t>
              </a:r>
              <a:endParaRPr kumimoji="0" lang="zh-CN" altLang="en-US" sz="16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17" name="图片 16">
              <a:extLst>
                <a:ext uri="{FF2B5EF4-FFF2-40B4-BE49-F238E27FC236}">
                  <a16:creationId xmlns:a16="http://schemas.microsoft.com/office/drawing/2014/main" id="{FDCEB01E-FF7C-F4C3-8525-A61848B0FC3F}"/>
                </a:ext>
              </a:extLst>
            </p:cNvPr>
            <p:cNvPicPr>
              <a:picLocks noChangeAspect="1"/>
            </p:cNvPicPr>
            <p:nvPr/>
          </p:nvPicPr>
          <p:blipFill>
            <a:blip r:embed="rId7"/>
            <a:stretch>
              <a:fillRect/>
            </a:stretch>
          </p:blipFill>
          <p:spPr>
            <a:xfrm>
              <a:off x="8098880" y="1148650"/>
              <a:ext cx="2969457" cy="2483740"/>
            </a:xfrm>
            <a:prstGeom prst="rect">
              <a:avLst/>
            </a:prstGeom>
          </p:spPr>
        </p:pic>
        <p:sp>
          <p:nvSpPr>
            <p:cNvPr id="26" name="文本框 25">
              <a:extLst>
                <a:ext uri="{FF2B5EF4-FFF2-40B4-BE49-F238E27FC236}">
                  <a16:creationId xmlns:a16="http://schemas.microsoft.com/office/drawing/2014/main" id="{43D6BE4E-EA28-419B-E2B5-F0FDF0903E60}"/>
                </a:ext>
              </a:extLst>
            </p:cNvPr>
            <p:cNvSpPr txBox="1"/>
            <p:nvPr/>
          </p:nvSpPr>
          <p:spPr>
            <a:xfrm>
              <a:off x="8001613" y="769865"/>
              <a:ext cx="2651688" cy="33855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失超前后</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温度变化曲线</a:t>
              </a:r>
            </a:p>
          </p:txBody>
        </p:sp>
        <p:sp>
          <p:nvSpPr>
            <p:cNvPr id="24" name="文本框 23">
              <a:extLst>
                <a:ext uri="{FF2B5EF4-FFF2-40B4-BE49-F238E27FC236}">
                  <a16:creationId xmlns:a16="http://schemas.microsoft.com/office/drawing/2014/main" id="{93D61E06-155C-0BCC-DC4A-05D09BE203B4}"/>
                </a:ext>
              </a:extLst>
            </p:cNvPr>
            <p:cNvSpPr txBox="1"/>
            <p:nvPr/>
          </p:nvSpPr>
          <p:spPr>
            <a:xfrm>
              <a:off x="8001613" y="3854506"/>
              <a:ext cx="3704611" cy="700898"/>
            </a:xfrm>
            <a:prstGeom prst="rect">
              <a:avLst/>
            </a:prstGeom>
            <a:solidFill>
              <a:schemeClr val="bg1">
                <a:lumMod val="95000"/>
              </a:schemeClr>
            </a:solidFill>
          </p:spPr>
          <p:txBody>
            <a:bodyPr wrap="square" rtlCol="0">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系统测试了不同温度下</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(15-25 K) </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，不同传输电流</a:t>
              </a:r>
              <a:r>
                <a:rPr kumimoji="0" lang="en-US" altLang="zh-CN" sz="1600" b="0" i="1" u="none" strike="noStrike" kern="1200" cap="none" spc="0" normalizeH="0" baseline="0" noProof="0" dirty="0" err="1">
                  <a:ln>
                    <a:noFill/>
                  </a:ln>
                  <a:solidFill>
                    <a:prstClr val="black"/>
                  </a:solidFill>
                  <a:effectLst/>
                  <a:uLnTx/>
                  <a:uFillTx/>
                  <a:latin typeface="Arial"/>
                  <a:ea typeface="微软雅黑"/>
                  <a:cs typeface="+mn-cs"/>
                </a:rPr>
                <a:t>I</a:t>
              </a:r>
              <a:r>
                <a:rPr kumimoji="0" lang="en-US" altLang="zh-CN" sz="1600" b="0" i="0" u="none" strike="noStrike" kern="1200" cap="none" spc="0" normalizeH="0" baseline="-25000" noProof="0" dirty="0" err="1">
                  <a:ln>
                    <a:noFill/>
                  </a:ln>
                  <a:solidFill>
                    <a:prstClr val="black"/>
                  </a:solidFill>
                  <a:effectLst/>
                  <a:uLnTx/>
                  <a:uFillTx/>
                  <a:latin typeface="Arial"/>
                  <a:ea typeface="微软雅黑"/>
                  <a:cs typeface="+mn-cs"/>
                </a:rPr>
                <a:t>op</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下的</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NZPV</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值；</a:t>
              </a:r>
              <a:endParaRPr kumimoji="0" lang="en-US" altLang="zh-CN" sz="16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44" name="文本框 43">
              <a:extLst>
                <a:ext uri="{FF2B5EF4-FFF2-40B4-BE49-F238E27FC236}">
                  <a16:creationId xmlns:a16="http://schemas.microsoft.com/office/drawing/2014/main" id="{60353A84-BFAD-757C-0D47-31D2E0FC0210}"/>
                </a:ext>
              </a:extLst>
            </p:cNvPr>
            <p:cNvSpPr txBox="1"/>
            <p:nvPr/>
          </p:nvSpPr>
          <p:spPr>
            <a:xfrm>
              <a:off x="8001613" y="4719540"/>
              <a:ext cx="3704611" cy="362343"/>
            </a:xfrm>
            <a:prstGeom prst="rect">
              <a:avLst/>
            </a:prstGeom>
            <a:solidFill>
              <a:schemeClr val="accent2">
                <a:lumMod val="20000"/>
                <a:lumOff val="80000"/>
              </a:schemeClr>
            </a:solid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部分位置处损伤不会加快</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NZPV </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a:t>
              </a:r>
              <a:endParaRPr kumimoji="0" lang="en-US" altLang="zh-CN" sz="16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45" name="文本框 44">
              <a:extLst>
                <a:ext uri="{FF2B5EF4-FFF2-40B4-BE49-F238E27FC236}">
                  <a16:creationId xmlns:a16="http://schemas.microsoft.com/office/drawing/2014/main" id="{D30D0652-9E05-B3DA-4CFA-4859AAB3CC50}"/>
                </a:ext>
              </a:extLst>
            </p:cNvPr>
            <p:cNvSpPr txBox="1"/>
            <p:nvPr/>
          </p:nvSpPr>
          <p:spPr>
            <a:xfrm>
              <a:off x="8001613" y="5306182"/>
              <a:ext cx="3704611" cy="1019253"/>
            </a:xfrm>
            <a:prstGeom prst="rect">
              <a:avLst/>
            </a:prstGeom>
            <a:solidFill>
              <a:schemeClr val="accent5">
                <a:lumMod val="20000"/>
                <a:lumOff val="80000"/>
              </a:schemeClr>
            </a:solidFill>
          </p:spPr>
          <p:txBody>
            <a:bodyPr wrap="square" rtlCol="0">
              <a:spAutoFit/>
            </a:bodyPr>
            <a:lstStyle/>
            <a:p>
              <a:pPr marL="342900" marR="0" lvl="0" indent="-342900" algn="just" defTabSz="91440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在</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15K~17K, </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铁基带材的传输电流为</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14A-179A</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时，对应的</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NZPV</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值为</a:t>
              </a:r>
              <a:r>
                <a:rPr kumimoji="0" lang="en-US" altLang="zh-CN" sz="1600" b="0" i="0" u="none" strike="noStrike" kern="1200" cap="none" spc="0" normalizeH="0" baseline="0" noProof="0" dirty="0">
                  <a:ln>
                    <a:noFill/>
                  </a:ln>
                  <a:solidFill>
                    <a:prstClr val="black"/>
                  </a:solidFill>
                  <a:effectLst/>
                  <a:uLnTx/>
                  <a:uFillTx/>
                  <a:latin typeface="Arial"/>
                  <a:ea typeface="微软雅黑"/>
                  <a:cs typeface="+mn-cs"/>
                </a:rPr>
                <a:t>0.4cm/s – 7cm/s</a:t>
              </a:r>
              <a:r>
                <a:rPr kumimoji="0" lang="zh-CN" altLang="en-US" sz="1600" b="0" i="0" u="none" strike="noStrike" kern="1200" cap="none" spc="0" normalizeH="0" baseline="0" noProof="0" dirty="0">
                  <a:ln>
                    <a:noFill/>
                  </a:ln>
                  <a:solidFill>
                    <a:prstClr val="black"/>
                  </a:solidFill>
                  <a:effectLst/>
                  <a:uLnTx/>
                  <a:uFillTx/>
                  <a:latin typeface="Arial"/>
                  <a:ea typeface="微软雅黑"/>
                  <a:cs typeface="+mn-cs"/>
                </a:rPr>
                <a:t>。</a:t>
              </a:r>
              <a:endParaRPr kumimoji="0" lang="en-US" altLang="zh-CN" sz="1600" b="0" i="0" u="none" strike="noStrike" kern="1200" cap="none" spc="0" normalizeH="0" baseline="0" noProof="0" dirty="0">
                <a:ln>
                  <a:noFill/>
                </a:ln>
                <a:solidFill>
                  <a:prstClr val="black"/>
                </a:solidFill>
                <a:effectLst/>
                <a:uLnTx/>
                <a:uFillTx/>
                <a:latin typeface="Arial"/>
                <a:ea typeface="微软雅黑"/>
                <a:cs typeface="+mn-cs"/>
              </a:endParaRPr>
            </a:p>
          </p:txBody>
        </p:sp>
      </p:grpSp>
    </p:spTree>
    <p:extLst>
      <p:ext uri="{BB962C8B-B14F-4D97-AF65-F5344CB8AC3E}">
        <p14:creationId xmlns:p14="http://schemas.microsoft.com/office/powerpoint/2010/main" val="33030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244552-436F-499B-8CCE-65852468EA4A}"/>
              </a:ext>
            </a:extLst>
          </p:cNvPr>
          <p:cNvSpPr txBox="1">
            <a:spLocks/>
          </p:cNvSpPr>
          <p:nvPr/>
        </p:nvSpPr>
        <p:spPr>
          <a:xfrm>
            <a:off x="650748" y="155395"/>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5. HL-LHC CCT</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磁体研制</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sp>
        <p:nvSpPr>
          <p:cNvPr id="25" name="文本框 24">
            <a:extLst>
              <a:ext uri="{FF2B5EF4-FFF2-40B4-BE49-F238E27FC236}">
                <a16:creationId xmlns:a16="http://schemas.microsoft.com/office/drawing/2014/main" id="{80519F0D-10E0-A748-BB31-3C509CF49F58}"/>
              </a:ext>
            </a:extLst>
          </p:cNvPr>
          <p:cNvSpPr txBox="1"/>
          <p:nvPr/>
        </p:nvSpPr>
        <p:spPr>
          <a:xfrm>
            <a:off x="547090" y="688318"/>
            <a:ext cx="11578280" cy="507831"/>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
                <a:prstClr val="black"/>
              </a:buClr>
              <a:buSzTx/>
              <a:buFont typeface="Wingdings" panose="05000000000000000000" pitchFamily="2" charset="2"/>
              <a:buChar char="n"/>
              <a:tabLst/>
              <a:defRPr/>
            </a:pPr>
            <a:r>
              <a:rPr kumimoji="0" lang="zh-CN" altLang="en-US" b="0" i="0" u="none" strike="noStrike" kern="0" cap="none" spc="0" normalizeH="0" baseline="0" noProof="0" dirty="0">
                <a:ln>
                  <a:noFill/>
                </a:ln>
                <a:solidFill>
                  <a:prstClr val="black"/>
                </a:solidFill>
                <a:effectLst/>
                <a:uLnTx/>
                <a:uFillTx/>
                <a:latin typeface="Times New Roman" pitchFamily="18" charset="0"/>
                <a:ea typeface="微软雅黑"/>
                <a:cs typeface="+mn-cs"/>
              </a:rPr>
              <a:t>已向</a:t>
            </a:r>
            <a:r>
              <a:rPr kumimoji="0" lang="en-US" altLang="zh-CN" b="0" i="0" u="none" strike="noStrike" kern="0" cap="none" spc="0" normalizeH="0" baseline="0" noProof="0" dirty="0">
                <a:ln>
                  <a:noFill/>
                </a:ln>
                <a:solidFill>
                  <a:prstClr val="black"/>
                </a:solidFill>
                <a:effectLst/>
                <a:uLnTx/>
                <a:uFillTx/>
                <a:latin typeface="Times New Roman" pitchFamily="18" charset="0"/>
                <a:ea typeface="微软雅黑"/>
                <a:cs typeface="+mn-cs"/>
              </a:rPr>
              <a:t>CERN</a:t>
            </a:r>
            <a:r>
              <a:rPr kumimoji="0" lang="zh-CN" altLang="en-US" b="0" i="0" u="none" strike="noStrike" kern="0" cap="none" spc="0" normalizeH="0" baseline="0" noProof="0" dirty="0">
                <a:ln>
                  <a:noFill/>
                </a:ln>
                <a:solidFill>
                  <a:prstClr val="black"/>
                </a:solidFill>
                <a:effectLst/>
                <a:uLnTx/>
                <a:uFillTx/>
                <a:latin typeface="Times New Roman" pitchFamily="18" charset="0"/>
                <a:ea typeface="微软雅黑"/>
                <a:cs typeface="+mn-cs"/>
              </a:rPr>
              <a:t>交付四套正式磁体，测试结果均满足验收要求</a:t>
            </a:r>
          </a:p>
        </p:txBody>
      </p:sp>
      <p:grpSp>
        <p:nvGrpSpPr>
          <p:cNvPr id="7" name="组合 6">
            <a:extLst>
              <a:ext uri="{FF2B5EF4-FFF2-40B4-BE49-F238E27FC236}">
                <a16:creationId xmlns:a16="http://schemas.microsoft.com/office/drawing/2014/main" id="{0F00E2E4-DF79-CBE1-6F28-FDCECB50FCCB}"/>
              </a:ext>
            </a:extLst>
          </p:cNvPr>
          <p:cNvGrpSpPr/>
          <p:nvPr/>
        </p:nvGrpSpPr>
        <p:grpSpPr>
          <a:xfrm>
            <a:off x="542205" y="1287140"/>
            <a:ext cx="10950549" cy="2157850"/>
            <a:chOff x="542205" y="1233352"/>
            <a:chExt cx="10950549" cy="2157850"/>
          </a:xfrm>
        </p:grpSpPr>
        <p:grpSp>
          <p:nvGrpSpPr>
            <p:cNvPr id="2" name="组合 1">
              <a:extLst>
                <a:ext uri="{FF2B5EF4-FFF2-40B4-BE49-F238E27FC236}">
                  <a16:creationId xmlns:a16="http://schemas.microsoft.com/office/drawing/2014/main" id="{B7FA9D57-F295-CFF2-F616-E26AFF245DF4}"/>
                </a:ext>
              </a:extLst>
            </p:cNvPr>
            <p:cNvGrpSpPr/>
            <p:nvPr/>
          </p:nvGrpSpPr>
          <p:grpSpPr>
            <a:xfrm>
              <a:off x="618808" y="1233352"/>
              <a:ext cx="10873946" cy="1831077"/>
              <a:chOff x="618808" y="1233352"/>
              <a:chExt cx="10873946" cy="1831077"/>
            </a:xfrm>
          </p:grpSpPr>
          <p:pic>
            <p:nvPicPr>
              <p:cNvPr id="17"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08" y="1252842"/>
                <a:ext cx="2341055" cy="1754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850" y="1252843"/>
                <a:ext cx="2683078" cy="17544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5"/>
              <a:stretch>
                <a:fillRect/>
              </a:stretch>
            </p:blipFill>
            <p:spPr>
              <a:xfrm>
                <a:off x="5855874" y="1252841"/>
                <a:ext cx="2472337" cy="1772698"/>
              </a:xfrm>
              <a:prstGeom prst="rect">
                <a:avLst/>
              </a:prstGeom>
            </p:spPr>
          </p:pic>
          <p:pic>
            <p:nvPicPr>
              <p:cNvPr id="3" name="图片 2"/>
              <p:cNvPicPr>
                <a:picLocks noChangeAspect="1"/>
              </p:cNvPicPr>
              <p:nvPr/>
            </p:nvPicPr>
            <p:blipFill>
              <a:blip r:embed="rId6"/>
              <a:stretch>
                <a:fillRect/>
              </a:stretch>
            </p:blipFill>
            <p:spPr>
              <a:xfrm>
                <a:off x="8384982" y="1233352"/>
                <a:ext cx="3107772" cy="1831077"/>
              </a:xfrm>
              <a:prstGeom prst="rect">
                <a:avLst/>
              </a:prstGeom>
            </p:spPr>
          </p:pic>
        </p:grpSp>
        <p:grpSp>
          <p:nvGrpSpPr>
            <p:cNvPr id="6" name="组合 5">
              <a:extLst>
                <a:ext uri="{FF2B5EF4-FFF2-40B4-BE49-F238E27FC236}">
                  <a16:creationId xmlns:a16="http://schemas.microsoft.com/office/drawing/2014/main" id="{2F1FD178-5587-82C7-70ED-AE73B132AB9C}"/>
                </a:ext>
              </a:extLst>
            </p:cNvPr>
            <p:cNvGrpSpPr/>
            <p:nvPr/>
          </p:nvGrpSpPr>
          <p:grpSpPr>
            <a:xfrm>
              <a:off x="542205" y="3083425"/>
              <a:ext cx="10570153" cy="307777"/>
              <a:chOff x="542205" y="3083425"/>
              <a:chExt cx="10570153" cy="307777"/>
            </a:xfrm>
          </p:grpSpPr>
          <p:sp>
            <p:nvSpPr>
              <p:cNvPr id="4" name="文本框 3"/>
              <p:cNvSpPr txBox="1"/>
              <p:nvPr/>
            </p:nvSpPr>
            <p:spPr>
              <a:xfrm>
                <a:off x="542205" y="3083425"/>
                <a:ext cx="262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MCBRD01</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测试结果（</a:t>
                </a: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CERN</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a:t>
                </a:r>
              </a:p>
            </p:txBody>
          </p:sp>
          <p:sp>
            <p:nvSpPr>
              <p:cNvPr id="22" name="文本框 21"/>
              <p:cNvSpPr txBox="1"/>
              <p:nvPr/>
            </p:nvSpPr>
            <p:spPr>
              <a:xfrm>
                <a:off x="3228013" y="3083425"/>
                <a:ext cx="24384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MCBRD02</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测试结果（</a:t>
                </a: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IMP</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a:t>
                </a:r>
              </a:p>
            </p:txBody>
          </p:sp>
          <p:sp>
            <p:nvSpPr>
              <p:cNvPr id="29" name="文本框 28"/>
              <p:cNvSpPr txBox="1"/>
              <p:nvPr/>
            </p:nvSpPr>
            <p:spPr>
              <a:xfrm>
                <a:off x="5977926" y="3083425"/>
                <a:ext cx="24384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MCBRD03</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测试结果（</a:t>
                </a: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IMP</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a:t>
                </a:r>
              </a:p>
            </p:txBody>
          </p:sp>
          <p:sp>
            <p:nvSpPr>
              <p:cNvPr id="26" name="文本框 25"/>
              <p:cNvSpPr txBox="1"/>
              <p:nvPr/>
            </p:nvSpPr>
            <p:spPr>
              <a:xfrm>
                <a:off x="8673870" y="3083425"/>
                <a:ext cx="24384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MCBRD04</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测试结果（</a:t>
                </a: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IMP</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a:t>
                </a:r>
              </a:p>
            </p:txBody>
          </p:sp>
        </p:grpSp>
      </p:grpSp>
      <p:grpSp>
        <p:nvGrpSpPr>
          <p:cNvPr id="8" name="组合 7">
            <a:extLst>
              <a:ext uri="{FF2B5EF4-FFF2-40B4-BE49-F238E27FC236}">
                <a16:creationId xmlns:a16="http://schemas.microsoft.com/office/drawing/2014/main" id="{081B5176-F8F9-9E18-B3E5-8D2D62D7F99E}"/>
              </a:ext>
            </a:extLst>
          </p:cNvPr>
          <p:cNvGrpSpPr/>
          <p:nvPr/>
        </p:nvGrpSpPr>
        <p:grpSpPr>
          <a:xfrm>
            <a:off x="1401001" y="6463283"/>
            <a:ext cx="9239796" cy="307777"/>
            <a:chOff x="1508145" y="6390321"/>
            <a:chExt cx="9239796" cy="307777"/>
          </a:xfrm>
        </p:grpSpPr>
        <p:sp>
          <p:nvSpPr>
            <p:cNvPr id="30" name="文本框 29"/>
            <p:cNvSpPr txBox="1"/>
            <p:nvPr/>
          </p:nvSpPr>
          <p:spPr>
            <a:xfrm>
              <a:off x="1508145" y="6390321"/>
              <a:ext cx="44726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MCBRD05</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完成磁体组装</a:t>
              </a:r>
              <a:r>
                <a:rPr kumimoji="1" lang="zh-CN" altLang="en-US" sz="1400" dirty="0">
                  <a:solidFill>
                    <a:prstClr val="black"/>
                  </a:solidFill>
                  <a:latin typeface="Arial"/>
                  <a:ea typeface="微软雅黑"/>
                </a:rPr>
                <a:t>待测，</a:t>
              </a:r>
              <a:r>
                <a:rPr kumimoji="1" lang="en-US" altLang="zh-CN" sz="1400" dirty="0">
                  <a:solidFill>
                    <a:prstClr val="black"/>
                  </a:solidFill>
                  <a:latin typeface="Arial"/>
                  <a:ea typeface="微软雅黑"/>
                </a:rPr>
                <a:t>06</a:t>
              </a:r>
              <a:r>
                <a:rPr kumimoji="1" lang="zh-CN" altLang="en-US" sz="1400" dirty="0">
                  <a:solidFill>
                    <a:prstClr val="black"/>
                  </a:solidFill>
                  <a:latin typeface="Arial"/>
                  <a:ea typeface="微软雅黑"/>
                </a:rPr>
                <a:t>完成线圈测试待组装</a:t>
              </a:r>
              <a:endParaRPr kumimoji="1" lang="zh-CN" altLang="en-US" sz="14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34" name="文本框 33"/>
            <p:cNvSpPr txBox="1"/>
            <p:nvPr/>
          </p:nvSpPr>
          <p:spPr>
            <a:xfrm>
              <a:off x="8125107" y="6390321"/>
              <a:ext cx="26228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prstClr val="black"/>
                  </a:solidFill>
                  <a:effectLst/>
                  <a:uLnTx/>
                  <a:uFillTx/>
                  <a:latin typeface="Arial"/>
                  <a:ea typeface="微软雅黑"/>
                  <a:cs typeface="+mn-cs"/>
                </a:rPr>
                <a:t>CB09~CB21</a:t>
              </a:r>
              <a:r>
                <a:rPr kumimoji="1" lang="zh-CN" altLang="en-US" sz="1400" b="0" i="0" u="none" strike="noStrike" kern="1200" cap="none" spc="0" normalizeH="0" baseline="0" noProof="0" dirty="0">
                  <a:ln>
                    <a:noFill/>
                  </a:ln>
                  <a:solidFill>
                    <a:prstClr val="black"/>
                  </a:solidFill>
                  <a:effectLst/>
                  <a:uLnTx/>
                  <a:uFillTx/>
                  <a:latin typeface="Arial"/>
                  <a:ea typeface="微软雅黑"/>
                  <a:cs typeface="+mn-cs"/>
                </a:rPr>
                <a:t>孔径线圈测试结果</a:t>
              </a:r>
            </a:p>
          </p:txBody>
        </p:sp>
      </p:grpSp>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205" y="3678073"/>
            <a:ext cx="1534430" cy="2727876"/>
          </a:xfrm>
          <a:prstGeom prst="rect">
            <a:avLst/>
          </a:prstGeom>
        </p:spPr>
      </p:pic>
      <p:pic>
        <p:nvPicPr>
          <p:cNvPr id="23" name="图片 22"/>
          <p:cNvPicPr>
            <a:picLocks noChangeAspect="1"/>
          </p:cNvPicPr>
          <p:nvPr/>
        </p:nvPicPr>
        <p:blipFill>
          <a:blip r:embed="rId8"/>
          <a:stretch>
            <a:fillRect/>
          </a:stretch>
        </p:blipFill>
        <p:spPr>
          <a:xfrm>
            <a:off x="2184098" y="3678074"/>
            <a:ext cx="2066438" cy="1283070"/>
          </a:xfrm>
          <a:prstGeom prst="rect">
            <a:avLst/>
          </a:prstGeom>
        </p:spPr>
      </p:pic>
      <p:pic>
        <p:nvPicPr>
          <p:cNvPr id="24" name="图片 23"/>
          <p:cNvPicPr>
            <a:picLocks noChangeAspect="1"/>
          </p:cNvPicPr>
          <p:nvPr/>
        </p:nvPicPr>
        <p:blipFill>
          <a:blip r:embed="rId9"/>
          <a:stretch>
            <a:fillRect/>
          </a:stretch>
        </p:blipFill>
        <p:spPr>
          <a:xfrm>
            <a:off x="2184098" y="5035163"/>
            <a:ext cx="2066438" cy="1370786"/>
          </a:xfrm>
          <a:prstGeom prst="rect">
            <a:avLst/>
          </a:prstGeom>
        </p:spPr>
      </p:pic>
      <p:pic>
        <p:nvPicPr>
          <p:cNvPr id="27" name="图片 26"/>
          <p:cNvPicPr>
            <a:picLocks noChangeAspect="1"/>
          </p:cNvPicPr>
          <p:nvPr/>
        </p:nvPicPr>
        <p:blipFill>
          <a:blip r:embed="rId10"/>
          <a:stretch>
            <a:fillRect/>
          </a:stretch>
        </p:blipFill>
        <p:spPr>
          <a:xfrm>
            <a:off x="4357999" y="3678073"/>
            <a:ext cx="2193150" cy="2727876"/>
          </a:xfrm>
          <a:prstGeom prst="rect">
            <a:avLst/>
          </a:prstGeom>
        </p:spPr>
      </p:pic>
      <p:pic>
        <p:nvPicPr>
          <p:cNvPr id="10" name="图片 9"/>
          <p:cNvPicPr>
            <a:picLocks noChangeAspect="1"/>
          </p:cNvPicPr>
          <p:nvPr/>
        </p:nvPicPr>
        <p:blipFill>
          <a:blip r:embed="rId11"/>
          <a:stretch>
            <a:fillRect/>
          </a:stretch>
        </p:blipFill>
        <p:spPr>
          <a:xfrm>
            <a:off x="6687185" y="3678074"/>
            <a:ext cx="4805569" cy="2785210"/>
          </a:xfrm>
          <a:prstGeom prst="rect">
            <a:avLst/>
          </a:prstGeom>
        </p:spPr>
      </p:pic>
    </p:spTree>
    <p:extLst>
      <p:ext uri="{BB962C8B-B14F-4D97-AF65-F5344CB8AC3E}">
        <p14:creationId xmlns:p14="http://schemas.microsoft.com/office/powerpoint/2010/main" val="397017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E0DF6-9AA8-C39F-D863-B386532B1F7B}"/>
            </a:ext>
          </a:extLst>
        </p:cNvPr>
        <p:cNvGrpSpPr/>
        <p:nvPr/>
      </p:nvGrpSpPr>
      <p:grpSpPr>
        <a:xfrm>
          <a:off x="0" y="0"/>
          <a:ext cx="0" cy="0"/>
          <a:chOff x="0" y="0"/>
          <a:chExt cx="0" cy="0"/>
        </a:xfrm>
      </p:grpSpPr>
      <p:sp>
        <p:nvSpPr>
          <p:cNvPr id="5" name="标题 1">
            <a:extLst>
              <a:ext uri="{FF2B5EF4-FFF2-40B4-BE49-F238E27FC236}">
                <a16:creationId xmlns:a16="http://schemas.microsoft.com/office/drawing/2014/main" id="{73DACEC3-6146-0E3B-1009-78073EDD8869}"/>
              </a:ext>
            </a:extLst>
          </p:cNvPr>
          <p:cNvSpPr txBox="1">
            <a:spLocks/>
          </p:cNvSpPr>
          <p:nvPr/>
        </p:nvSpPr>
        <p:spPr>
          <a:xfrm>
            <a:off x="650748" y="155395"/>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rgbClr val="94B6D2">
                    <a:lumMod val="50000"/>
                  </a:srgbClr>
                </a:solidFill>
                <a:latin typeface="Times New Roman" panose="02020603050405020304" pitchFamily="18" charset="0"/>
                <a:ea typeface="微软雅黑" panose="020B0503020204020204" pitchFamily="34" charset="-122"/>
              </a:rPr>
              <a:t>6</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高场二极磁体研究进展小结</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sp>
        <p:nvSpPr>
          <p:cNvPr id="25" name="文本框 24">
            <a:extLst>
              <a:ext uri="{FF2B5EF4-FFF2-40B4-BE49-F238E27FC236}">
                <a16:creationId xmlns:a16="http://schemas.microsoft.com/office/drawing/2014/main" id="{ED9AFF92-23F6-0DD4-B885-2D3C2EE4C532}"/>
              </a:ext>
            </a:extLst>
          </p:cNvPr>
          <p:cNvSpPr txBox="1"/>
          <p:nvPr/>
        </p:nvSpPr>
        <p:spPr>
          <a:xfrm>
            <a:off x="519127" y="1458579"/>
            <a:ext cx="11578280" cy="2241960"/>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
                <a:prstClr val="black"/>
              </a:buClr>
              <a:buSzTx/>
              <a:buFont typeface="Wingdings" panose="05000000000000000000" pitchFamily="2" charset="2"/>
              <a:buChar char="Ø"/>
              <a:tabLst/>
              <a:defRPr/>
            </a:pPr>
            <a:r>
              <a:rPr lang="en-US" altLang="zh-CN" sz="2400" kern="0" dirty="0">
                <a:solidFill>
                  <a:prstClr val="black"/>
                </a:solidFill>
                <a:latin typeface="Times New Roman" pitchFamily="18" charset="0"/>
                <a:ea typeface="微软雅黑"/>
              </a:rPr>
              <a:t>LPF3-U</a:t>
            </a:r>
            <a:r>
              <a:rPr lang="zh-CN" altLang="en-US" sz="2400" kern="0" dirty="0">
                <a:solidFill>
                  <a:prstClr val="black"/>
                </a:solidFill>
                <a:latin typeface="Times New Roman" pitchFamily="18" charset="0"/>
                <a:ea typeface="微软雅黑"/>
              </a:rPr>
              <a:t>高场二极磁体的新线圈均在研制中，预计</a:t>
            </a:r>
            <a:r>
              <a:rPr lang="en-US" altLang="zh-CN" sz="2400" kern="0" dirty="0">
                <a:solidFill>
                  <a:prstClr val="black"/>
                </a:solidFill>
                <a:latin typeface="Times New Roman" pitchFamily="18" charset="0"/>
                <a:ea typeface="微软雅黑"/>
              </a:rPr>
              <a:t>9-10</a:t>
            </a:r>
            <a:r>
              <a:rPr lang="zh-CN" altLang="en-US" sz="2400" kern="0" dirty="0">
                <a:solidFill>
                  <a:prstClr val="black"/>
                </a:solidFill>
                <a:latin typeface="Times New Roman" pitchFamily="18" charset="0"/>
                <a:ea typeface="微软雅黑"/>
              </a:rPr>
              <a:t>月进行第一轮测试；</a:t>
            </a:r>
            <a:endParaRPr lang="en-US" altLang="zh-CN" sz="2400" kern="0" dirty="0">
              <a:solidFill>
                <a:prstClr val="black"/>
              </a:solidFill>
              <a:latin typeface="Times New Roman" pitchFamily="18" charset="0"/>
              <a:ea typeface="微软雅黑"/>
            </a:endParaRPr>
          </a:p>
          <a:p>
            <a:pPr marL="342900" marR="0" lvl="0" indent="-342900" algn="l" defTabSz="914400" rtl="0" eaLnBrk="1" fontAlgn="base" latinLnBrk="0" hangingPunct="1">
              <a:lnSpc>
                <a:spcPct val="150000"/>
              </a:lnSpc>
              <a:spcBef>
                <a:spcPct val="0"/>
              </a:spcBef>
              <a:spcAft>
                <a:spcPct val="0"/>
              </a:spcAft>
              <a:buClr>
                <a:prstClr val="black"/>
              </a:buClr>
              <a:buSzTx/>
              <a:buFont typeface="Wingdings" panose="05000000000000000000" pitchFamily="2" charset="2"/>
              <a:buChar char="Ø"/>
              <a:tabLst/>
              <a:defRPr/>
            </a:pPr>
            <a:r>
              <a:rPr lang="zh-CN" altLang="en-US" sz="2400" kern="0" dirty="0">
                <a:solidFill>
                  <a:prstClr val="black"/>
                </a:solidFill>
                <a:latin typeface="Times New Roman" pitchFamily="18" charset="0"/>
                <a:ea typeface="微软雅黑"/>
              </a:rPr>
              <a:t>铁基超导换位电缆及新的实验线圈的研制也接近尾声，预计</a:t>
            </a:r>
            <a:r>
              <a:rPr lang="en-US" altLang="zh-CN" sz="2400" kern="0" dirty="0">
                <a:solidFill>
                  <a:prstClr val="black"/>
                </a:solidFill>
                <a:latin typeface="Times New Roman" pitchFamily="18" charset="0"/>
                <a:ea typeface="微软雅黑"/>
              </a:rPr>
              <a:t>9</a:t>
            </a:r>
            <a:r>
              <a:rPr lang="zh-CN" altLang="en-US" sz="2400" kern="0" dirty="0">
                <a:solidFill>
                  <a:prstClr val="black"/>
                </a:solidFill>
                <a:latin typeface="Times New Roman" pitchFamily="18" charset="0"/>
                <a:ea typeface="微软雅黑"/>
              </a:rPr>
              <a:t>月初进行测试；</a:t>
            </a:r>
            <a:endParaRPr lang="en-US" altLang="zh-CN" sz="2400" kern="0" dirty="0">
              <a:solidFill>
                <a:prstClr val="black"/>
              </a:solidFill>
              <a:latin typeface="Times New Roman" pitchFamily="18" charset="0"/>
              <a:ea typeface="微软雅黑"/>
            </a:endParaRPr>
          </a:p>
          <a:p>
            <a:pPr marL="342900" marR="0" lvl="0" indent="-342900" algn="l" defTabSz="914400" rtl="0" eaLnBrk="1" fontAlgn="base" latinLnBrk="0" hangingPunct="1">
              <a:lnSpc>
                <a:spcPct val="150000"/>
              </a:lnSpc>
              <a:spcBef>
                <a:spcPct val="0"/>
              </a:spcBef>
              <a:spcAft>
                <a:spcPct val="0"/>
              </a:spcAft>
              <a:buClr>
                <a:prstClr val="black"/>
              </a:buClr>
              <a:buSzTx/>
              <a:buFont typeface="Wingdings" panose="05000000000000000000" pitchFamily="2" charset="2"/>
              <a:buChar char="Ø"/>
              <a:tabLst/>
              <a:defRPr/>
            </a:pPr>
            <a:r>
              <a:rPr lang="en-US" altLang="zh-CN" sz="2400" kern="0" dirty="0">
                <a:solidFill>
                  <a:prstClr val="black"/>
                </a:solidFill>
                <a:latin typeface="Times New Roman" pitchFamily="18" charset="0"/>
                <a:ea typeface="微软雅黑"/>
              </a:rPr>
              <a:t>HL-LHC CCT</a:t>
            </a:r>
            <a:r>
              <a:rPr lang="zh-CN" altLang="en-US" sz="2400" kern="0" dirty="0">
                <a:solidFill>
                  <a:prstClr val="black"/>
                </a:solidFill>
                <a:latin typeface="Times New Roman" pitchFamily="18" charset="0"/>
                <a:ea typeface="微软雅黑"/>
              </a:rPr>
              <a:t>磁体顺利交付四套，第五套预计下周进行最终测试，第六套正在组装。</a:t>
            </a:r>
            <a:endParaRPr lang="en-US" altLang="zh-CN" sz="2400" kern="0" dirty="0">
              <a:solidFill>
                <a:prstClr val="black"/>
              </a:solidFill>
              <a:latin typeface="Times New Roman" pitchFamily="18" charset="0"/>
              <a:ea typeface="微软雅黑"/>
            </a:endParaRPr>
          </a:p>
          <a:p>
            <a:pPr marL="342900" marR="0" lvl="0" indent="-342900" algn="l" defTabSz="914400" rtl="0" eaLnBrk="1" fontAlgn="base" latinLnBrk="0" hangingPunct="1">
              <a:lnSpc>
                <a:spcPct val="150000"/>
              </a:lnSpc>
              <a:spcBef>
                <a:spcPct val="0"/>
              </a:spcBef>
              <a:spcAft>
                <a:spcPct val="0"/>
              </a:spcAft>
              <a:buClr>
                <a:prstClr val="black"/>
              </a:buClr>
              <a:buSzTx/>
              <a:buFont typeface="Wingdings" panose="05000000000000000000" pitchFamily="2" charset="2"/>
              <a:buChar char="Ø"/>
              <a:tabLst/>
              <a:defRPr/>
            </a:pPr>
            <a:endParaRPr kumimoji="0" lang="zh-CN" altLang="en-US" sz="2400" b="0" i="0" u="none" strike="noStrike" kern="0" cap="none" spc="0" normalizeH="0" baseline="0" noProof="0" dirty="0">
              <a:ln>
                <a:noFill/>
              </a:ln>
              <a:solidFill>
                <a:prstClr val="black"/>
              </a:solidFill>
              <a:effectLst/>
              <a:uLnTx/>
              <a:uFillTx/>
              <a:latin typeface="Times New Roman" pitchFamily="18" charset="0"/>
              <a:ea typeface="微软雅黑"/>
              <a:cs typeface="+mn-cs"/>
            </a:endParaRPr>
          </a:p>
        </p:txBody>
      </p:sp>
    </p:spTree>
    <p:extLst>
      <p:ext uri="{BB962C8B-B14F-4D97-AF65-F5344CB8AC3E}">
        <p14:creationId xmlns:p14="http://schemas.microsoft.com/office/powerpoint/2010/main" val="2186086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0AD9D2C4-8970-46CC-8FC7-28CDF375DA0B}"/>
              </a:ext>
            </a:extLst>
          </p:cNvPr>
          <p:cNvSpPr txBox="1"/>
          <p:nvPr/>
        </p:nvSpPr>
        <p:spPr>
          <a:xfrm>
            <a:off x="1737733" y="1639031"/>
            <a:ext cx="8433334" cy="34033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8000" b="1" i="0" u="none" strike="noStrike" kern="1200" cap="none" spc="0" normalizeH="0" baseline="0" noProof="0" dirty="0">
                <a:ln>
                  <a:noFill/>
                </a:ln>
                <a:solidFill>
                  <a:srgbClr val="94B6D2">
                    <a:lumMod val="50000"/>
                  </a:srgbClr>
                </a:solidFill>
                <a:effectLst/>
                <a:uLnTx/>
                <a:uFillTx/>
                <a:latin typeface="Arial"/>
                <a:ea typeface="微软雅黑"/>
                <a:cs typeface="+mn-cs"/>
              </a:rPr>
              <a:t>感谢各位专家</a:t>
            </a:r>
            <a:endParaRPr kumimoji="0" lang="en-US" altLang="zh-CN" sz="8000" b="1" i="0" u="none" strike="noStrike" kern="1200" cap="none" spc="0" normalizeH="0" baseline="0" noProof="0" dirty="0">
              <a:ln>
                <a:noFill/>
              </a:ln>
              <a:solidFill>
                <a:srgbClr val="94B6D2">
                  <a:lumMod val="50000"/>
                </a:srgbClr>
              </a:solidFill>
              <a:effectLst/>
              <a:uLnTx/>
              <a:uFillTx/>
              <a:latin typeface="Arial"/>
              <a:ea typeface="微软雅黑"/>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srgbClr val="94B6D2">
                    <a:lumMod val="50000"/>
                  </a:srgbClr>
                </a:solidFill>
                <a:effectLst/>
                <a:uLnTx/>
                <a:uFillTx/>
                <a:latin typeface="Arial"/>
                <a:ea typeface="微软雅黑"/>
                <a:cs typeface="+mn-cs"/>
              </a:rPr>
              <a:t>欢迎批评指正</a:t>
            </a:r>
          </a:p>
        </p:txBody>
      </p:sp>
    </p:spTree>
    <p:extLst>
      <p:ext uri="{BB962C8B-B14F-4D97-AF65-F5344CB8AC3E}">
        <p14:creationId xmlns:p14="http://schemas.microsoft.com/office/powerpoint/2010/main" val="42886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766421" y="1921533"/>
            <a:ext cx="3826370" cy="722890"/>
          </a:xfrm>
          <a:prstGeom prst="rect">
            <a:avLst/>
          </a:prstGeom>
        </p:spPr>
      </p:pic>
      <p:sp>
        <p:nvSpPr>
          <p:cNvPr id="5"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lvl="0"/>
            <a:r>
              <a:rPr lang="en-US" altLang="zh-CN" sz="2800" dirty="0">
                <a:solidFill>
                  <a:srgbClr val="94B6D2">
                    <a:lumMod val="50000"/>
                  </a:srgbClr>
                </a:solidFill>
                <a:latin typeface="Times New Roman" panose="02020603050405020304" pitchFamily="18" charset="0"/>
                <a:ea typeface="微软雅黑" panose="020B0503020204020204" pitchFamily="34" charset="-122"/>
                <a:cs typeface="+mn-cs"/>
              </a:rPr>
              <a:t>1.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LPF3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磁体设计、研制及测试</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sp>
        <p:nvSpPr>
          <p:cNvPr id="46" name="文本框 45"/>
          <p:cNvSpPr txBox="1"/>
          <p:nvPr/>
        </p:nvSpPr>
        <p:spPr>
          <a:xfrm>
            <a:off x="2311647" y="2938940"/>
            <a:ext cx="71084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高场超导二极磁体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LPF3</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设计</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(Nb</a:t>
            </a:r>
            <a:r>
              <a:rPr kumimoji="0" lang="en-US" altLang="zh-CN" sz="1400" b="0" i="0" u="none" strike="noStrike" kern="1200" cap="none" spc="0" normalizeH="0" baseline="-25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3</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Sn-13T+HTS-3T) </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39" name="图片 38"/>
          <p:cNvPicPr>
            <a:picLocks noChangeAspect="1"/>
          </p:cNvPicPr>
          <p:nvPr/>
        </p:nvPicPr>
        <p:blipFill>
          <a:blip r:embed="rId4" cstate="print"/>
          <a:stretch>
            <a:fillRect/>
          </a:stretch>
        </p:blipFill>
        <p:spPr>
          <a:xfrm>
            <a:off x="5256458" y="848803"/>
            <a:ext cx="2325718" cy="1980993"/>
          </a:xfrm>
          <a:prstGeom prst="rect">
            <a:avLst/>
          </a:prstGeom>
        </p:spPr>
      </p:pic>
      <p:pic>
        <p:nvPicPr>
          <p:cNvPr id="21" name="图片 20"/>
          <p:cNvPicPr>
            <a:picLocks noChangeAspect="1"/>
          </p:cNvPicPr>
          <p:nvPr/>
        </p:nvPicPr>
        <p:blipFill>
          <a:blip r:embed="rId5"/>
          <a:stretch>
            <a:fillRect/>
          </a:stretch>
        </p:blipFill>
        <p:spPr>
          <a:xfrm>
            <a:off x="7604278" y="991852"/>
            <a:ext cx="4055482" cy="559667"/>
          </a:xfrm>
          <a:prstGeom prst="rect">
            <a:avLst/>
          </a:prstGeom>
        </p:spPr>
      </p:pic>
      <p:sp>
        <p:nvSpPr>
          <p:cNvPr id="7" name="文本框 6"/>
          <p:cNvSpPr txBox="1"/>
          <p:nvPr/>
        </p:nvSpPr>
        <p:spPr>
          <a:xfrm>
            <a:off x="8610599" y="1575657"/>
            <a:ext cx="2383288"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Block-type HTS insert coil</a:t>
            </a:r>
            <a:endParaRPr lang="zh-CN" altLang="en-US" sz="1400"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8085565" y="2597743"/>
            <a:ext cx="3272193"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Canted cos-theta (CCT) HTS insert coil</a:t>
            </a:r>
            <a:endParaRPr lang="zh-CN" altLang="en-US" sz="14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6"/>
          <a:stretch>
            <a:fillRect/>
          </a:stretch>
        </p:blipFill>
        <p:spPr>
          <a:xfrm>
            <a:off x="100981" y="794747"/>
            <a:ext cx="5142372" cy="2035050"/>
          </a:xfrm>
          <a:prstGeom prst="rect">
            <a:avLst/>
          </a:prstGeom>
        </p:spPr>
      </p:pic>
      <p:sp>
        <p:nvSpPr>
          <p:cNvPr id="6" name="灯片编号占位符 5">
            <a:extLst>
              <a:ext uri="{FF2B5EF4-FFF2-40B4-BE49-F238E27FC236}">
                <a16:creationId xmlns:a16="http://schemas.microsoft.com/office/drawing/2014/main" id="{AC256031-858D-660E-7DC5-E2D1246F5247}"/>
              </a:ext>
            </a:extLst>
          </p:cNvPr>
          <p:cNvSpPr>
            <a:spLocks noGrp="1"/>
          </p:cNvSpPr>
          <p:nvPr>
            <p:ph type="sldNum" sz="quarter" idx="12"/>
          </p:nvPr>
        </p:nvSpPr>
        <p:spPr>
          <a:xfrm>
            <a:off x="9143040" y="631312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19" name="文本框 18"/>
          <p:cNvSpPr txBox="1"/>
          <p:nvPr/>
        </p:nvSpPr>
        <p:spPr>
          <a:xfrm>
            <a:off x="11592791" y="1179768"/>
            <a:ext cx="46013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prstClr val="black"/>
                </a:solidFill>
                <a:latin typeface="Times New Roman" panose="02020603050405020304" pitchFamily="18" charset="0"/>
                <a:ea typeface="微软雅黑"/>
                <a:cs typeface="Times New Roman" panose="02020603050405020304" pitchFamily="18" charset="0"/>
              </a:rPr>
              <a:t>内插线圈结构</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22" name="图片 21"/>
          <p:cNvPicPr>
            <a:picLocks noChangeAspect="1"/>
          </p:cNvPicPr>
          <p:nvPr/>
        </p:nvPicPr>
        <p:blipFill>
          <a:blip r:embed="rId7" cstate="print"/>
          <a:stretch>
            <a:fillRect/>
          </a:stretch>
        </p:blipFill>
        <p:spPr>
          <a:xfrm rot="5400000">
            <a:off x="-744908" y="4129444"/>
            <a:ext cx="2009091" cy="313973"/>
          </a:xfrm>
          <a:prstGeom prst="rect">
            <a:avLst/>
          </a:prstGeom>
        </p:spPr>
      </p:pic>
      <p:pic>
        <p:nvPicPr>
          <p:cNvPr id="25" name="图片 24"/>
          <p:cNvPicPr>
            <a:picLocks noChangeAspect="1"/>
          </p:cNvPicPr>
          <p:nvPr/>
        </p:nvPicPr>
        <p:blipFill>
          <a:blip r:embed="rId7" cstate="print"/>
          <a:stretch>
            <a:fillRect/>
          </a:stretch>
        </p:blipFill>
        <p:spPr>
          <a:xfrm rot="5400000">
            <a:off x="-409237" y="4129444"/>
            <a:ext cx="2009091" cy="313973"/>
          </a:xfrm>
          <a:prstGeom prst="rect">
            <a:avLst/>
          </a:prstGeom>
        </p:spPr>
      </p:pic>
      <p:pic>
        <p:nvPicPr>
          <p:cNvPr id="26" name="图片 25"/>
          <p:cNvPicPr>
            <a:picLocks noChangeAspect="1"/>
          </p:cNvPicPr>
          <p:nvPr/>
        </p:nvPicPr>
        <p:blipFill>
          <a:blip r:embed="rId8" cstate="print"/>
          <a:stretch>
            <a:fillRect/>
          </a:stretch>
        </p:blipFill>
        <p:spPr>
          <a:xfrm>
            <a:off x="100981" y="5341087"/>
            <a:ext cx="1055935" cy="1140925"/>
          </a:xfrm>
          <a:prstGeom prst="rect">
            <a:avLst/>
          </a:prstGeom>
        </p:spPr>
      </p:pic>
      <p:pic>
        <p:nvPicPr>
          <p:cNvPr id="27" name="图片 26"/>
          <p:cNvPicPr>
            <a:picLocks noChangeAspect="1"/>
          </p:cNvPicPr>
          <p:nvPr/>
        </p:nvPicPr>
        <p:blipFill>
          <a:blip r:embed="rId9"/>
          <a:stretch>
            <a:fillRect/>
          </a:stretch>
        </p:blipFill>
        <p:spPr>
          <a:xfrm>
            <a:off x="795691" y="3282022"/>
            <a:ext cx="361225" cy="2010883"/>
          </a:xfrm>
          <a:prstGeom prst="rect">
            <a:avLst/>
          </a:prstGeom>
        </p:spPr>
      </p:pic>
      <p:sp>
        <p:nvSpPr>
          <p:cNvPr id="29" name="文本框 28"/>
          <p:cNvSpPr txBox="1"/>
          <p:nvPr/>
        </p:nvSpPr>
        <p:spPr>
          <a:xfrm>
            <a:off x="-124561" y="6530194"/>
            <a:ext cx="14397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缆线研制</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统力</a:t>
            </a:r>
          </a:p>
        </p:txBody>
      </p:sp>
      <p:pic>
        <p:nvPicPr>
          <p:cNvPr id="30" name="图片 29"/>
          <p:cNvPicPr>
            <a:picLocks noChangeAspect="1"/>
          </p:cNvPicPr>
          <p:nvPr/>
        </p:nvPicPr>
        <p:blipFill>
          <a:blip r:embed="rId10"/>
          <a:stretch>
            <a:fillRect/>
          </a:stretch>
        </p:blipFill>
        <p:spPr>
          <a:xfrm>
            <a:off x="1200312" y="3281885"/>
            <a:ext cx="2725493" cy="2009091"/>
          </a:xfrm>
          <a:prstGeom prst="rect">
            <a:avLst/>
          </a:prstGeom>
        </p:spPr>
      </p:pic>
      <p:pic>
        <p:nvPicPr>
          <p:cNvPr id="32" name="图片 31"/>
          <p:cNvPicPr>
            <a:picLocks noChangeAspect="1"/>
          </p:cNvPicPr>
          <p:nvPr/>
        </p:nvPicPr>
        <p:blipFill>
          <a:blip r:embed="rId11"/>
          <a:stretch>
            <a:fillRect/>
          </a:stretch>
        </p:blipFill>
        <p:spPr>
          <a:xfrm rot="5400000">
            <a:off x="1997617" y="4553824"/>
            <a:ext cx="1130882" cy="2725493"/>
          </a:xfrm>
          <a:prstGeom prst="rect">
            <a:avLst/>
          </a:prstGeom>
        </p:spPr>
      </p:pic>
      <p:sp>
        <p:nvSpPr>
          <p:cNvPr id="33" name="文本框 32"/>
          <p:cNvSpPr txBox="1"/>
          <p:nvPr/>
        </p:nvSpPr>
        <p:spPr>
          <a:xfrm>
            <a:off x="1315177" y="6530193"/>
            <a:ext cx="24831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prstClr val="black"/>
                </a:solidFill>
                <a:latin typeface="Times New Roman" panose="02020603050405020304" pitchFamily="18" charset="0"/>
                <a:ea typeface="微软雅黑"/>
                <a:cs typeface="Times New Roman" panose="02020603050405020304" pitchFamily="18" charset="0"/>
              </a:rPr>
              <a:t>铌三锡线圈绕</a:t>
            </a: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制</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r>
              <a:rPr lang="zh-CN" altLang="en-US" sz="1400" noProof="0" dirty="0">
                <a:solidFill>
                  <a:prstClr val="black"/>
                </a:solidFill>
                <a:latin typeface="Times New Roman" panose="02020603050405020304" pitchFamily="18" charset="0"/>
                <a:ea typeface="微软雅黑"/>
                <a:cs typeface="Times New Roman" panose="02020603050405020304" pitchFamily="18" charset="0"/>
              </a:rPr>
              <a:t>高能所</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34" name="图片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53174" y="3280137"/>
            <a:ext cx="2464374" cy="184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1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07195" y="4421671"/>
            <a:ext cx="906930" cy="71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2"/>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69200" y="5290976"/>
            <a:ext cx="1316161" cy="11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2"/>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28756" y="5351129"/>
            <a:ext cx="1463808" cy="10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文本框 44"/>
          <p:cNvSpPr txBox="1"/>
          <p:nvPr/>
        </p:nvSpPr>
        <p:spPr>
          <a:xfrm>
            <a:off x="3974278" y="6530147"/>
            <a:ext cx="28399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solidFill>
                  <a:prstClr val="black"/>
                </a:solidFill>
                <a:latin typeface="Times New Roman" panose="02020603050405020304" pitchFamily="18" charset="0"/>
                <a:ea typeface="微软雅黑"/>
                <a:cs typeface="Times New Roman" panose="02020603050405020304" pitchFamily="18" charset="0"/>
              </a:rPr>
              <a:t>铌三锡线圈热处理</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r>
              <a:rPr lang="zh-CN" altLang="en-US" sz="1400" noProof="0" dirty="0">
                <a:solidFill>
                  <a:prstClr val="black"/>
                </a:solidFill>
                <a:latin typeface="Times New Roman" panose="02020603050405020304" pitchFamily="18" charset="0"/>
                <a:ea typeface="微软雅黑"/>
                <a:cs typeface="Times New Roman" panose="02020603050405020304" pitchFamily="18" charset="0"/>
              </a:rPr>
              <a:t>等离子体所</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47" name="图片 46"/>
          <p:cNvPicPr>
            <a:picLocks noChangeAspect="1"/>
          </p:cNvPicPr>
          <p:nvPr/>
        </p:nvPicPr>
        <p:blipFill>
          <a:blip r:embed="rId16"/>
          <a:stretch>
            <a:fillRect/>
          </a:stretch>
        </p:blipFill>
        <p:spPr>
          <a:xfrm>
            <a:off x="6563875" y="3292633"/>
            <a:ext cx="2716242" cy="664372"/>
          </a:xfrm>
          <a:prstGeom prst="rect">
            <a:avLst/>
          </a:prstGeom>
        </p:spPr>
      </p:pic>
      <p:pic>
        <p:nvPicPr>
          <p:cNvPr id="48" name="图片 47"/>
          <p:cNvPicPr>
            <a:picLocks noChangeAspect="1"/>
          </p:cNvPicPr>
          <p:nvPr/>
        </p:nvPicPr>
        <p:blipFill>
          <a:blip r:embed="rId17"/>
          <a:stretch>
            <a:fillRect/>
          </a:stretch>
        </p:blipFill>
        <p:spPr>
          <a:xfrm>
            <a:off x="9297536" y="3280137"/>
            <a:ext cx="2856277" cy="1835846"/>
          </a:xfrm>
          <a:prstGeom prst="rect">
            <a:avLst/>
          </a:prstGeom>
        </p:spPr>
      </p:pic>
      <p:pic>
        <p:nvPicPr>
          <p:cNvPr id="49" name="图片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32813" y="4035942"/>
            <a:ext cx="940681" cy="1080041"/>
          </a:xfrm>
          <a:prstGeom prst="rect">
            <a:avLst/>
          </a:prstGeom>
        </p:spPr>
      </p:pic>
      <p:pic>
        <p:nvPicPr>
          <p:cNvPr id="50" name="图片 49"/>
          <p:cNvPicPr>
            <a:picLocks noChangeAspect="1"/>
          </p:cNvPicPr>
          <p:nvPr/>
        </p:nvPicPr>
        <p:blipFill rotWithShape="1">
          <a:blip r:embed="rId19" cstate="print">
            <a:extLst>
              <a:ext uri="{28A0092B-C50C-407E-A947-70E740481C1C}">
                <a14:useLocalDpi xmlns:a14="http://schemas.microsoft.com/office/drawing/2010/main" val="0"/>
              </a:ext>
            </a:extLst>
          </a:blip>
          <a:srcRect l="25459" r="48477"/>
          <a:stretch/>
        </p:blipFill>
        <p:spPr>
          <a:xfrm>
            <a:off x="9059273" y="4028322"/>
            <a:ext cx="212698" cy="1087661"/>
          </a:xfrm>
          <a:prstGeom prst="rect">
            <a:avLst/>
          </a:prstGeom>
        </p:spPr>
      </p:pic>
      <p:pic>
        <p:nvPicPr>
          <p:cNvPr id="51" name="图片 50"/>
          <p:cNvPicPr>
            <a:picLocks noChangeAspect="1"/>
          </p:cNvPicPr>
          <p:nvPr/>
        </p:nvPicPr>
        <p:blipFill>
          <a:blip r:embed="rId20"/>
          <a:stretch>
            <a:fillRect/>
          </a:stretch>
        </p:blipFill>
        <p:spPr>
          <a:xfrm>
            <a:off x="6744472" y="5168017"/>
            <a:ext cx="5409341" cy="1106251"/>
          </a:xfrm>
          <a:prstGeom prst="rect">
            <a:avLst/>
          </a:prstGeom>
        </p:spPr>
      </p:pic>
      <p:pic>
        <p:nvPicPr>
          <p:cNvPr id="53" name="图片 52"/>
          <p:cNvPicPr>
            <a:picLocks noChangeAspect="1"/>
          </p:cNvPicPr>
          <p:nvPr/>
        </p:nvPicPr>
        <p:blipFill>
          <a:blip r:embed="rId21"/>
          <a:stretch>
            <a:fillRect/>
          </a:stretch>
        </p:blipFill>
        <p:spPr>
          <a:xfrm>
            <a:off x="6563875" y="4031844"/>
            <a:ext cx="1451519" cy="1097312"/>
          </a:xfrm>
          <a:prstGeom prst="rect">
            <a:avLst/>
          </a:prstGeom>
        </p:spPr>
      </p:pic>
      <p:sp>
        <p:nvSpPr>
          <p:cNvPr id="54" name="文本框 53"/>
          <p:cNvSpPr txBox="1"/>
          <p:nvPr/>
        </p:nvSpPr>
        <p:spPr>
          <a:xfrm>
            <a:off x="7085989" y="6530193"/>
            <a:ext cx="50678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noProof="0" dirty="0">
                <a:solidFill>
                  <a:prstClr val="black"/>
                </a:solidFill>
                <a:latin typeface="Times New Roman" panose="02020603050405020304" pitchFamily="18" charset="0"/>
                <a:ea typeface="微软雅黑"/>
                <a:cs typeface="Times New Roman" panose="02020603050405020304" pitchFamily="18" charset="0"/>
              </a:rPr>
              <a:t>线圈接头焊接、真空压力焊接，内插线圈研制，磁体组装等</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2734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lvl="0"/>
            <a:r>
              <a:rPr lang="en-US" altLang="zh-CN" sz="2800" dirty="0">
                <a:solidFill>
                  <a:srgbClr val="94B6D2">
                    <a:lumMod val="50000"/>
                  </a:srgbClr>
                </a:solidFill>
                <a:latin typeface="Times New Roman" panose="02020603050405020304" pitchFamily="18" charset="0"/>
                <a:ea typeface="微软雅黑" panose="020B0503020204020204" pitchFamily="34" charset="-122"/>
                <a:cs typeface="+mn-cs"/>
              </a:rPr>
              <a:t>1.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LPF3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磁体设计、研制及测试</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sp>
        <p:nvSpPr>
          <p:cNvPr id="35" name="灯片编号占位符 5">
            <a:extLst>
              <a:ext uri="{FF2B5EF4-FFF2-40B4-BE49-F238E27FC236}">
                <a16:creationId xmlns:a16="http://schemas.microsoft.com/office/drawing/2014/main" id="{AC256031-858D-660E-7DC5-E2D1246F5247}"/>
              </a:ext>
            </a:extLst>
          </p:cNvPr>
          <p:cNvSpPr>
            <a:spLocks noGrp="1"/>
          </p:cNvSpPr>
          <p:nvPr>
            <p:ph type="sldNum" sz="quarter" idx="12"/>
          </p:nvPr>
        </p:nvSpPr>
        <p:spPr>
          <a:xfrm>
            <a:off x="9143040" y="631312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dirty="0">
                <a:solidFill>
                  <a:prstClr val="black">
                    <a:lumMod val="50000"/>
                    <a:lumOff val="50000"/>
                  </a:prstClr>
                </a:solidFill>
                <a:latin typeface="Arial"/>
                <a:ea typeface="微软雅黑"/>
              </a:rPr>
              <a:t>4</a:t>
            </a:r>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pic>
        <p:nvPicPr>
          <p:cNvPr id="36" name="图片 35"/>
          <p:cNvPicPr>
            <a:picLocks noChangeAspect="1"/>
          </p:cNvPicPr>
          <p:nvPr/>
        </p:nvPicPr>
        <p:blipFill>
          <a:blip r:embed="rId3"/>
          <a:stretch>
            <a:fillRect/>
          </a:stretch>
        </p:blipFill>
        <p:spPr>
          <a:xfrm>
            <a:off x="122063" y="843331"/>
            <a:ext cx="1910583" cy="5572988"/>
          </a:xfrm>
          <a:prstGeom prst="rect">
            <a:avLst/>
          </a:prstGeom>
        </p:spPr>
      </p:pic>
      <p:sp>
        <p:nvSpPr>
          <p:cNvPr id="37" name="文本框 36"/>
          <p:cNvSpPr txBox="1"/>
          <p:nvPr/>
        </p:nvSpPr>
        <p:spPr>
          <a:xfrm>
            <a:off x="0" y="6515128"/>
            <a:ext cx="2201061" cy="276999"/>
          </a:xfrm>
          <a:prstGeom prst="rect">
            <a:avLst/>
          </a:prstGeom>
          <a:noFill/>
        </p:spPr>
        <p:txBody>
          <a:bodyPr wrap="square" rtlCol="0">
            <a:spAutoFit/>
          </a:bodyPr>
          <a:lstStyle/>
          <a:p>
            <a:pPr algn="ctr"/>
            <a:r>
              <a:rPr lang="zh-CN" altLang="en-US" sz="1200" b="0" dirty="0">
                <a:solidFill>
                  <a:schemeClr val="tx1"/>
                </a:solidFill>
                <a:latin typeface="Times New Roman" panose="02020603050405020304" pitchFamily="18" charset="0"/>
                <a:cs typeface="Times New Roman" panose="02020603050405020304" pitchFamily="18" charset="0"/>
              </a:rPr>
              <a:t>磁体研制完成图片 </a:t>
            </a:r>
            <a:r>
              <a:rPr lang="en-US" altLang="zh-CN" sz="1200" b="0" dirty="0">
                <a:solidFill>
                  <a:schemeClr val="tx1"/>
                </a:solidFill>
                <a:latin typeface="Times New Roman" panose="02020603050405020304" pitchFamily="18" charset="0"/>
                <a:cs typeface="Times New Roman" panose="02020603050405020304" pitchFamily="18" charset="0"/>
              </a:rPr>
              <a:t>2023.08.29</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pic>
        <p:nvPicPr>
          <p:cNvPr id="38" name="图片 37"/>
          <p:cNvPicPr>
            <a:picLocks noChangeAspect="1"/>
          </p:cNvPicPr>
          <p:nvPr/>
        </p:nvPicPr>
        <p:blipFill>
          <a:blip r:embed="rId4"/>
          <a:stretch>
            <a:fillRect/>
          </a:stretch>
        </p:blipFill>
        <p:spPr>
          <a:xfrm>
            <a:off x="2201062" y="766504"/>
            <a:ext cx="3966132" cy="2757190"/>
          </a:xfrm>
          <a:prstGeom prst="rect">
            <a:avLst/>
          </a:prstGeom>
        </p:spPr>
      </p:pic>
      <p:pic>
        <p:nvPicPr>
          <p:cNvPr id="40" name="图片 39"/>
          <p:cNvPicPr>
            <a:picLocks noChangeAspect="1"/>
          </p:cNvPicPr>
          <p:nvPr/>
        </p:nvPicPr>
        <p:blipFill>
          <a:blip r:embed="rId5"/>
          <a:stretch>
            <a:fillRect/>
          </a:stretch>
        </p:blipFill>
        <p:spPr>
          <a:xfrm>
            <a:off x="6507333" y="843330"/>
            <a:ext cx="5309530" cy="2683177"/>
          </a:xfrm>
          <a:prstGeom prst="rect">
            <a:avLst/>
          </a:prstGeom>
        </p:spPr>
      </p:pic>
      <p:sp>
        <p:nvSpPr>
          <p:cNvPr id="52" name="文本框 51"/>
          <p:cNvSpPr txBox="1"/>
          <p:nvPr/>
        </p:nvSpPr>
        <p:spPr>
          <a:xfrm>
            <a:off x="2365893" y="3523766"/>
            <a:ext cx="3429672"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铌三锡线圈第一轮励磁测试结果（</a:t>
            </a:r>
            <a:r>
              <a:rPr lang="en-US" altLang="zh-CN" sz="1200" dirty="0">
                <a:latin typeface="Times New Roman" panose="02020603050405020304" pitchFamily="18" charset="0"/>
                <a:cs typeface="Times New Roman" panose="02020603050405020304" pitchFamily="18" charset="0"/>
              </a:rPr>
              <a:t>2023.09-12</a:t>
            </a:r>
            <a:r>
              <a:rPr lang="zh-CN" altLang="en-US" sz="1200" dirty="0">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sp>
        <p:nvSpPr>
          <p:cNvPr id="55" name="文本框 54"/>
          <p:cNvSpPr txBox="1"/>
          <p:nvPr/>
        </p:nvSpPr>
        <p:spPr>
          <a:xfrm>
            <a:off x="7706096" y="3523694"/>
            <a:ext cx="3429672"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铌三锡线圈第二轮励磁测试结果（</a:t>
            </a:r>
            <a:r>
              <a:rPr lang="en-US" altLang="zh-CN" sz="1200" dirty="0">
                <a:latin typeface="Times New Roman" panose="02020603050405020304" pitchFamily="18" charset="0"/>
                <a:cs typeface="Times New Roman" panose="02020603050405020304" pitchFamily="18" charset="0"/>
              </a:rPr>
              <a:t>2024.01-03</a:t>
            </a:r>
            <a:r>
              <a:rPr lang="zh-CN" altLang="en-US" sz="1200" dirty="0">
                <a:latin typeface="Times New Roman" panose="02020603050405020304" pitchFamily="18" charset="0"/>
                <a:cs typeface="Times New Roman" panose="02020603050405020304" pitchFamily="18" charset="0"/>
              </a:rPr>
              <a:t>）</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sp>
        <p:nvSpPr>
          <p:cNvPr id="56" name="文本框 55"/>
          <p:cNvSpPr txBox="1"/>
          <p:nvPr/>
        </p:nvSpPr>
        <p:spPr>
          <a:xfrm>
            <a:off x="2440397" y="6515127"/>
            <a:ext cx="3429672" cy="276999"/>
          </a:xfrm>
          <a:prstGeom prst="rect">
            <a:avLst/>
          </a:prstGeom>
          <a:noFill/>
        </p:spPr>
        <p:txBody>
          <a:bodyPr wrap="square" rtlCol="0">
            <a:spAutoFit/>
          </a:bodyPr>
          <a:lstStyle/>
          <a:p>
            <a:pPr algn="ctr"/>
            <a:r>
              <a:rPr lang="en-US" altLang="zh-CN" sz="1200" dirty="0">
                <a:latin typeface="Times New Roman" panose="02020603050405020304" pitchFamily="18" charset="0"/>
                <a:cs typeface="Times New Roman" panose="02020603050405020304" pitchFamily="18" charset="0"/>
              </a:rPr>
              <a:t>HTS </a:t>
            </a:r>
            <a:r>
              <a:rPr lang="zh-CN" altLang="en-US" sz="1200" dirty="0">
                <a:latin typeface="Times New Roman" panose="02020603050405020304" pitchFamily="18" charset="0"/>
                <a:cs typeface="Times New Roman" panose="02020603050405020304" pitchFamily="18" charset="0"/>
              </a:rPr>
              <a:t>内插线圈测试结果（已励磁至设计电流）</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1487" y="3861067"/>
            <a:ext cx="3685282" cy="2654060"/>
          </a:xfrm>
          <a:prstGeom prst="rect">
            <a:avLst/>
          </a:prstGeom>
        </p:spPr>
      </p:pic>
      <p:sp>
        <p:nvSpPr>
          <p:cNvPr id="2" name="文本框 1"/>
          <p:cNvSpPr txBox="1"/>
          <p:nvPr/>
        </p:nvSpPr>
        <p:spPr>
          <a:xfrm>
            <a:off x="11276049" y="735608"/>
            <a:ext cx="526213" cy="215444"/>
          </a:xfrm>
          <a:prstGeom prst="rect">
            <a:avLst/>
          </a:prstGeom>
          <a:noFill/>
        </p:spPr>
        <p:txBody>
          <a:bodyPr wrap="square" rtlCol="0">
            <a:spAutoFit/>
          </a:bodyPr>
          <a:lstStyle/>
          <a:p>
            <a:r>
              <a:rPr lang="en-US" altLang="zh-CN" sz="800" b="1" dirty="0">
                <a:solidFill>
                  <a:srgbClr val="FF0000"/>
                </a:solidFill>
                <a:latin typeface="Times New Roman" panose="02020603050405020304" pitchFamily="18" charset="0"/>
                <a:cs typeface="Times New Roman" panose="02020603050405020304" pitchFamily="18" charset="0"/>
              </a:rPr>
              <a:t>11.38 T</a:t>
            </a:r>
            <a:endParaRPr lang="zh-CN" altLang="en-US" sz="800" b="1" dirty="0">
              <a:solidFill>
                <a:srgbClr val="FF0000"/>
              </a:solidFill>
              <a:latin typeface="Times New Roman" panose="02020603050405020304" pitchFamily="18" charset="0"/>
              <a:cs typeface="Times New Roman" panose="02020603050405020304" pitchFamily="18" charset="0"/>
            </a:endParaRPr>
          </a:p>
        </p:txBody>
      </p:sp>
      <p:cxnSp>
        <p:nvCxnSpPr>
          <p:cNvPr id="9" name="直接箭头连接符 8"/>
          <p:cNvCxnSpPr>
            <a:stCxn id="2" idx="2"/>
          </p:cNvCxnSpPr>
          <p:nvPr/>
        </p:nvCxnSpPr>
        <p:spPr>
          <a:xfrm flipH="1">
            <a:off x="11539155" y="951052"/>
            <a:ext cx="1" cy="121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1636428" y="1637267"/>
            <a:ext cx="520574" cy="1015663"/>
          </a:xfrm>
          <a:prstGeom prst="rect">
            <a:avLst/>
          </a:prstGeom>
          <a:noFill/>
        </p:spPr>
        <p:txBody>
          <a:bodyPr wrap="square" rtlCol="0">
            <a:spAutoFit/>
          </a:bodyPr>
          <a:lstStyle/>
          <a:p>
            <a:pPr algn="ctr"/>
            <a:r>
              <a:rPr lang="zh-CN" altLang="en-US" sz="1200" b="0" dirty="0">
                <a:solidFill>
                  <a:schemeClr val="tx1"/>
                </a:solidFill>
                <a:latin typeface="Times New Roman" panose="02020603050405020304" pitchFamily="18" charset="0"/>
                <a:cs typeface="Times New Roman" panose="02020603050405020304" pitchFamily="18" charset="0"/>
              </a:rPr>
              <a:t>提升预紧力，再次组装</a:t>
            </a:r>
          </a:p>
        </p:txBody>
      </p:sp>
      <p:pic>
        <p:nvPicPr>
          <p:cNvPr id="60" name="图片 59"/>
          <p:cNvPicPr>
            <a:picLocks noChangeAspect="1"/>
          </p:cNvPicPr>
          <p:nvPr/>
        </p:nvPicPr>
        <p:blipFill rotWithShape="1">
          <a:blip r:embed="rId7" cstate="print">
            <a:extLst>
              <a:ext uri="{28A0092B-C50C-407E-A947-70E740481C1C}">
                <a14:useLocalDpi xmlns:a14="http://schemas.microsoft.com/office/drawing/2010/main" val="0"/>
              </a:ext>
            </a:extLst>
          </a:blip>
          <a:srcRect l="14474" r="8978"/>
          <a:stretch>
            <a:fillRect/>
          </a:stretch>
        </p:blipFill>
        <p:spPr>
          <a:xfrm>
            <a:off x="6049435" y="3800693"/>
            <a:ext cx="2548495" cy="2496485"/>
          </a:xfrm>
          <a:prstGeom prst="rect">
            <a:avLst/>
          </a:prstGeom>
        </p:spPr>
      </p:pic>
      <p:pic>
        <p:nvPicPr>
          <p:cNvPr id="61" name="图片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95022" y="3808668"/>
            <a:ext cx="1871998" cy="2496485"/>
          </a:xfrm>
          <a:prstGeom prst="rect">
            <a:avLst/>
          </a:prstGeom>
        </p:spPr>
      </p:pic>
      <p:pic>
        <p:nvPicPr>
          <p:cNvPr id="62" name="图片 61"/>
          <p:cNvPicPr>
            <a:picLocks noChangeAspect="1"/>
          </p:cNvPicPr>
          <p:nvPr/>
        </p:nvPicPr>
        <p:blipFill rotWithShape="1">
          <a:blip r:embed="rId9" cstate="print">
            <a:extLst>
              <a:ext uri="{28A0092B-C50C-407E-A947-70E740481C1C}">
                <a14:useLocalDpi xmlns:a14="http://schemas.microsoft.com/office/drawing/2010/main" val="0"/>
              </a:ext>
            </a:extLst>
          </a:blip>
          <a:srcRect l="6822" t="24801" r="6770" b="11236"/>
          <a:stretch>
            <a:fillRect/>
          </a:stretch>
        </p:blipFill>
        <p:spPr>
          <a:xfrm>
            <a:off x="10645521" y="3795583"/>
            <a:ext cx="1560441" cy="2501595"/>
          </a:xfrm>
          <a:prstGeom prst="rect">
            <a:avLst/>
          </a:prstGeom>
        </p:spPr>
      </p:pic>
      <p:sp>
        <p:nvSpPr>
          <p:cNvPr id="63" name="文本框 62"/>
          <p:cNvSpPr txBox="1"/>
          <p:nvPr/>
        </p:nvSpPr>
        <p:spPr>
          <a:xfrm>
            <a:off x="6980185" y="6515725"/>
            <a:ext cx="4836677" cy="276999"/>
          </a:xfrm>
          <a:prstGeom prst="rect">
            <a:avLst/>
          </a:prstGeom>
          <a:noFill/>
        </p:spPr>
        <p:txBody>
          <a:bodyPr wrap="square" rtlCol="0">
            <a:spAutoFit/>
          </a:bodyPr>
          <a:lstStyle/>
          <a:p>
            <a:pPr algn="ctr"/>
            <a:r>
              <a:rPr lang="zh-CN" altLang="en-US" sz="1200" b="0" dirty="0">
                <a:solidFill>
                  <a:schemeClr val="tx1"/>
                </a:solidFill>
                <a:latin typeface="Times New Roman" panose="02020603050405020304" pitchFamily="18" charset="0"/>
                <a:cs typeface="Times New Roman" panose="02020603050405020304" pitchFamily="18" charset="0"/>
              </a:rPr>
              <a:t>由于操作失误，导致</a:t>
            </a:r>
            <a:r>
              <a:rPr lang="en-US" altLang="zh-CN" sz="1200" b="0" dirty="0">
                <a:solidFill>
                  <a:schemeClr val="tx1"/>
                </a:solidFill>
                <a:latin typeface="Times New Roman" panose="02020603050405020304" pitchFamily="18" charset="0"/>
                <a:cs typeface="Times New Roman" panose="02020603050405020304" pitchFamily="18" charset="0"/>
              </a:rPr>
              <a:t>2</a:t>
            </a:r>
            <a:r>
              <a:rPr lang="zh-CN" altLang="en-US" sz="1200" b="0" dirty="0">
                <a:solidFill>
                  <a:schemeClr val="tx1"/>
                </a:solidFill>
                <a:latin typeface="Times New Roman" panose="02020603050405020304" pitchFamily="18" charset="0"/>
                <a:cs typeface="Times New Roman" panose="02020603050405020304" pitchFamily="18" charset="0"/>
              </a:rPr>
              <a:t>个铌三锡线圈烧毁 （</a:t>
            </a:r>
            <a:r>
              <a:rPr lang="en-US" altLang="zh-CN" sz="1200" b="0" dirty="0">
                <a:solidFill>
                  <a:schemeClr val="tx1"/>
                </a:solidFill>
                <a:latin typeface="Times New Roman" panose="02020603050405020304" pitchFamily="18" charset="0"/>
                <a:cs typeface="Times New Roman" panose="02020603050405020304" pitchFamily="18" charset="0"/>
              </a:rPr>
              <a:t>2024.03.14</a:t>
            </a:r>
            <a:r>
              <a:rPr lang="zh-CN" altLang="en-US" sz="1200" b="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973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2"/>
          <a:stretch>
            <a:fillRect/>
          </a:stretch>
        </p:blipFill>
        <p:spPr>
          <a:xfrm>
            <a:off x="3491908" y="5087080"/>
            <a:ext cx="1902435" cy="1468919"/>
          </a:xfrm>
          <a:prstGeom prst="rect">
            <a:avLst/>
          </a:prstGeom>
        </p:spPr>
      </p:pic>
      <p:sp>
        <p:nvSpPr>
          <p:cNvPr id="5"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rgbClr val="94B6D2">
                    <a:lumMod val="50000"/>
                  </a:srgbClr>
                </a:solidFill>
                <a:latin typeface="Times New Roman" panose="02020603050405020304" pitchFamily="18" charset="0"/>
                <a:ea typeface="微软雅黑" panose="020B0503020204020204" pitchFamily="34" charset="-122"/>
              </a:rPr>
              <a:t>2</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en-US" altLang="zh-CN" sz="2800" b="1" i="0" u="none" strike="noStrike" kern="1200" cap="none" spc="0" normalizeH="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LPF3-U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磁体新线圈研制</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65" y="828173"/>
            <a:ext cx="1713226" cy="228430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5603" y="828174"/>
            <a:ext cx="1713226" cy="2284301"/>
          </a:xfrm>
          <a:prstGeom prst="rect">
            <a:avLst/>
          </a:prstGeom>
        </p:spPr>
      </p:pic>
      <p:pic>
        <p:nvPicPr>
          <p:cNvPr id="7" name="图片 6"/>
          <p:cNvPicPr>
            <a:picLocks noChangeAspect="1"/>
          </p:cNvPicPr>
          <p:nvPr/>
        </p:nvPicPr>
        <p:blipFill>
          <a:blip r:embed="rId5"/>
          <a:stretch>
            <a:fillRect/>
          </a:stretch>
        </p:blipFill>
        <p:spPr>
          <a:xfrm>
            <a:off x="3750541" y="830384"/>
            <a:ext cx="3042787" cy="2282091"/>
          </a:xfrm>
          <a:prstGeom prst="rect">
            <a:avLst/>
          </a:prstGeom>
        </p:spPr>
      </p:pic>
      <p:pic>
        <p:nvPicPr>
          <p:cNvPr id="8" name="图片 7"/>
          <p:cNvPicPr>
            <a:picLocks noChangeAspect="1"/>
          </p:cNvPicPr>
          <p:nvPr/>
        </p:nvPicPr>
        <p:blipFill>
          <a:blip r:embed="rId6"/>
          <a:stretch>
            <a:fillRect/>
          </a:stretch>
        </p:blipFill>
        <p:spPr>
          <a:xfrm rot="16200000">
            <a:off x="8296005" y="-645916"/>
            <a:ext cx="2282090" cy="5234691"/>
          </a:xfrm>
          <a:prstGeom prst="rect">
            <a:avLst/>
          </a:prstGeom>
        </p:spPr>
      </p:pic>
      <p:sp>
        <p:nvSpPr>
          <p:cNvPr id="20" name="文本框 19"/>
          <p:cNvSpPr txBox="1"/>
          <p:nvPr/>
        </p:nvSpPr>
        <p:spPr>
          <a:xfrm>
            <a:off x="1843867" y="3136954"/>
            <a:ext cx="8995891" cy="307777"/>
          </a:xfrm>
          <a:prstGeom prst="rect">
            <a:avLst/>
          </a:prstGeom>
          <a:noFill/>
        </p:spPr>
        <p:txBody>
          <a:bodyPr wrap="square" rtlCol="0">
            <a:spAutoFit/>
          </a:bodyPr>
          <a:lstStyle/>
          <a:p>
            <a:pPr lvl="0" algn="ctr">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已完成新的铌三锡线圈所需的</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20</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芯，</a:t>
            </a:r>
            <a:r>
              <a:rPr lang="en-US" altLang="zh-CN" sz="1400" dirty="0">
                <a:solidFill>
                  <a:prstClr val="black"/>
                </a:solidFill>
                <a:latin typeface="Times New Roman" panose="02020603050405020304" pitchFamily="18" charset="0"/>
                <a:ea typeface="微软雅黑"/>
                <a:cs typeface="Times New Roman" panose="02020603050405020304" pitchFamily="18" charset="0"/>
              </a:rPr>
              <a:t>24</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芯，</a:t>
            </a:r>
            <a:r>
              <a:rPr lang="en-US" altLang="zh-CN" sz="1400" dirty="0">
                <a:solidFill>
                  <a:prstClr val="black"/>
                </a:solidFill>
                <a:latin typeface="Times New Roman" panose="02020603050405020304" pitchFamily="18" charset="0"/>
                <a:ea typeface="微软雅黑"/>
                <a:cs typeface="Times New Roman" panose="02020603050405020304" pitchFamily="18" charset="0"/>
              </a:rPr>
              <a:t>26</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芯及</a:t>
            </a:r>
            <a:r>
              <a:rPr lang="en-US" altLang="zh-CN" sz="1400" dirty="0">
                <a:solidFill>
                  <a:prstClr val="black"/>
                </a:solidFill>
                <a:latin typeface="Times New Roman" panose="02020603050405020304" pitchFamily="18" charset="0"/>
                <a:ea typeface="微软雅黑"/>
                <a:cs typeface="Times New Roman" panose="02020603050405020304" pitchFamily="18" charset="0"/>
              </a:rPr>
              <a:t>42</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芯卢瑟福缆的研制；完成新的</a:t>
            </a:r>
            <a:r>
              <a:rPr lang="en-US" altLang="zh-CN" sz="1400" dirty="0">
                <a:solidFill>
                  <a:prstClr val="black"/>
                </a:solidFill>
                <a:latin typeface="Times New Roman" panose="02020603050405020304" pitchFamily="18" charset="0"/>
                <a:ea typeface="微软雅黑"/>
                <a:cs typeface="Times New Roman" panose="02020603050405020304" pitchFamily="18" charset="0"/>
              </a:rPr>
              <a:t>5</a:t>
            </a:r>
            <a:r>
              <a:rPr lang="en-US" altLang="zh-CN" sz="1400" baseline="30000" dirty="0">
                <a:solidFill>
                  <a:prstClr val="black"/>
                </a:solidFill>
                <a:latin typeface="Times New Roman" panose="02020603050405020304" pitchFamily="18" charset="0"/>
                <a:ea typeface="微软雅黑"/>
                <a:cs typeface="Times New Roman" panose="02020603050405020304" pitchFamily="18" charset="0"/>
              </a:rPr>
              <a:t>#</a:t>
            </a:r>
            <a:r>
              <a:rPr lang="zh-CN" altLang="en-US" sz="1400" dirty="0">
                <a:solidFill>
                  <a:prstClr val="black"/>
                </a:solidFill>
                <a:latin typeface="Times New Roman" panose="02020603050405020304" pitchFamily="18" charset="0"/>
                <a:cs typeface="Times New Roman" panose="02020603050405020304" pitchFamily="18" charset="0"/>
              </a:rPr>
              <a:t>线圈的绕制</a:t>
            </a:r>
            <a:endParaRPr kumimoji="0" lang="zh-CN" altLang="en-US" sz="1400" b="0" i="0" u="none" strike="noStrike" kern="1200" cap="none" spc="0" normalizeH="0" baseline="30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20"/>
          <p:cNvPicPr>
            <a:picLocks noChangeAspect="1"/>
          </p:cNvPicPr>
          <p:nvPr/>
        </p:nvPicPr>
        <p:blipFill>
          <a:blip r:embed="rId7"/>
          <a:stretch>
            <a:fillRect/>
          </a:stretch>
        </p:blipFill>
        <p:spPr>
          <a:xfrm>
            <a:off x="3760352" y="3552191"/>
            <a:ext cx="1439967" cy="1398020"/>
          </a:xfrm>
          <a:prstGeom prst="rect">
            <a:avLst/>
          </a:prstGeom>
        </p:spPr>
      </p:pic>
      <p:pic>
        <p:nvPicPr>
          <p:cNvPr id="23" name="图片 22"/>
          <p:cNvPicPr>
            <a:picLocks noChangeAspect="1"/>
          </p:cNvPicPr>
          <p:nvPr/>
        </p:nvPicPr>
        <p:blipFill>
          <a:blip r:embed="rId8"/>
          <a:stretch>
            <a:fillRect/>
          </a:stretch>
        </p:blipFill>
        <p:spPr>
          <a:xfrm>
            <a:off x="160240" y="3496305"/>
            <a:ext cx="3172067" cy="1593133"/>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r="17437"/>
          <a:stretch/>
        </p:blipFill>
        <p:spPr>
          <a:xfrm>
            <a:off x="149703" y="5170288"/>
            <a:ext cx="1258508" cy="1302505"/>
          </a:xfrm>
          <a:prstGeom prst="rect">
            <a:avLst/>
          </a:prstGeom>
        </p:spPr>
      </p:pic>
      <p:cxnSp>
        <p:nvCxnSpPr>
          <p:cNvPr id="26" name="直接箭头连接符 25"/>
          <p:cNvCxnSpPr/>
          <p:nvPr/>
        </p:nvCxnSpPr>
        <p:spPr>
          <a:xfrm flipV="1">
            <a:off x="1869310" y="3511688"/>
            <a:ext cx="1610275" cy="772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1830881" y="4726628"/>
            <a:ext cx="1685863" cy="22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402836" y="4746784"/>
            <a:ext cx="882063"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AP: 20 mm</a:t>
            </a:r>
            <a:endParaRPr lang="zh-CN" altLang="en-US" sz="1000" dirty="0">
              <a:latin typeface="Times New Roman" panose="02020603050405020304" pitchFamily="18" charset="0"/>
              <a:cs typeface="Times New Roman" panose="02020603050405020304" pitchFamily="18" charset="0"/>
            </a:endParaRPr>
          </a:p>
        </p:txBody>
      </p:sp>
      <p:cxnSp>
        <p:nvCxnSpPr>
          <p:cNvPr id="32" name="直接连接符 31"/>
          <p:cNvCxnSpPr/>
          <p:nvPr/>
        </p:nvCxnSpPr>
        <p:spPr>
          <a:xfrm>
            <a:off x="1466088" y="5026571"/>
            <a:ext cx="0" cy="207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005603" y="5014242"/>
            <a:ext cx="0" cy="207484"/>
          </a:xfrm>
          <a:prstGeom prst="line">
            <a:avLst/>
          </a:prstGeom>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445528" y="5068201"/>
            <a:ext cx="601489"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 75 mm</a:t>
            </a:r>
            <a:endParaRPr lang="zh-CN" altLang="en-US" sz="1000" dirty="0">
              <a:latin typeface="Times New Roman" panose="02020603050405020304" pitchFamily="18" charset="0"/>
              <a:cs typeface="Times New Roman" panose="02020603050405020304" pitchFamily="18" charset="0"/>
            </a:endParaRPr>
          </a:p>
        </p:txBody>
      </p:sp>
      <p:cxnSp>
        <p:nvCxnSpPr>
          <p:cNvPr id="36" name="直接箭头连接符 35"/>
          <p:cNvCxnSpPr/>
          <p:nvPr/>
        </p:nvCxnSpPr>
        <p:spPr>
          <a:xfrm>
            <a:off x="1466088" y="5026571"/>
            <a:ext cx="53951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479585" y="3507782"/>
            <a:ext cx="2069797" cy="261610"/>
          </a:xfrm>
          <a:prstGeom prst="rect">
            <a:avLst/>
          </a:prstGeom>
        </p:spPr>
        <p:txBody>
          <a:bodyPr wrap="none">
            <a:spAutoFit/>
          </a:bodyPr>
          <a:lstStyle/>
          <a:p>
            <a:r>
              <a:rPr lang="en-US" altLang="zh-CN" sz="1100" dirty="0">
                <a:solidFill>
                  <a:srgbClr val="24292F"/>
                </a:solidFill>
                <a:latin typeface="Times New Roman" panose="02020603050405020304" pitchFamily="18" charset="0"/>
                <a:cs typeface="Times New Roman" panose="02020603050405020304" pitchFamily="18" charset="0"/>
              </a:rPr>
              <a:t>Wound in parallel in seven layers</a:t>
            </a:r>
            <a:endParaRPr lang="zh-CN" altLang="en-US" sz="1100" dirty="0">
              <a:latin typeface="Times New Roman" panose="02020603050405020304" pitchFamily="18" charset="0"/>
              <a:cs typeface="Times New Roman" panose="02020603050405020304" pitchFamily="18" charset="0"/>
            </a:endParaRPr>
          </a:p>
        </p:txBody>
      </p:sp>
      <p:sp>
        <p:nvSpPr>
          <p:cNvPr id="38" name="矩形 37"/>
          <p:cNvSpPr/>
          <p:nvPr/>
        </p:nvSpPr>
        <p:spPr>
          <a:xfrm>
            <a:off x="4041035" y="4985622"/>
            <a:ext cx="690767" cy="369332"/>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2180 A</a:t>
            </a:r>
            <a:r>
              <a:rPr lang="en-US" altLang="zh-CN" dirty="0">
                <a:latin typeface="Times New Roman" panose="02020603050405020304" pitchFamily="18" charset="0"/>
                <a:cs typeface="Times New Roman" panose="02020603050405020304" pitchFamily="18" charset="0"/>
              </a:rPr>
              <a:t> </a:t>
            </a:r>
            <a:endParaRPr lang="zh-CN" altLang="en-US" dirty="0"/>
          </a:p>
        </p:txBody>
      </p:sp>
      <p:pic>
        <p:nvPicPr>
          <p:cNvPr id="39" name="图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3338" y="5296922"/>
            <a:ext cx="1929471" cy="1108115"/>
          </a:xfrm>
          <a:prstGeom prst="rect">
            <a:avLst/>
          </a:prstGeom>
        </p:spPr>
      </p:pic>
      <p:sp>
        <p:nvSpPr>
          <p:cNvPr id="41" name="文本框 40"/>
          <p:cNvSpPr txBox="1"/>
          <p:nvPr/>
        </p:nvSpPr>
        <p:spPr>
          <a:xfrm>
            <a:off x="1954565" y="6538979"/>
            <a:ext cx="2225902" cy="307777"/>
          </a:xfrm>
          <a:prstGeom prst="rect">
            <a:avLst/>
          </a:prstGeom>
          <a:noFill/>
        </p:spPr>
        <p:txBody>
          <a:bodyPr wrap="square" rtlCol="0">
            <a:spAutoFit/>
          </a:bodyPr>
          <a:lstStyle/>
          <a:p>
            <a:pPr lvl="0" algn="ctr">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9+7 T design</a:t>
            </a:r>
            <a:endParaRPr kumimoji="0" lang="zh-CN" altLang="en-US" sz="1400" b="0" i="0" u="none" strike="noStrike" kern="1200" cap="none" spc="0" normalizeH="0" baseline="30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4181" y="3534243"/>
            <a:ext cx="3870343" cy="2902757"/>
          </a:xfrm>
          <a:prstGeom prst="rect">
            <a:avLst/>
          </a:prstGeom>
        </p:spPr>
      </p:pic>
      <p:pic>
        <p:nvPicPr>
          <p:cNvPr id="12" name="图片 11"/>
          <p:cNvPicPr>
            <a:picLocks noChangeAspect="1"/>
          </p:cNvPicPr>
          <p:nvPr/>
        </p:nvPicPr>
        <p:blipFill>
          <a:blip r:embed="rId12"/>
          <a:stretch>
            <a:fillRect/>
          </a:stretch>
        </p:blipFill>
        <p:spPr>
          <a:xfrm rot="5400000">
            <a:off x="10313077" y="2764232"/>
            <a:ext cx="954812" cy="2527825"/>
          </a:xfrm>
          <a:prstGeom prst="rect">
            <a:avLst/>
          </a:prstGeom>
        </p:spPr>
      </p:pic>
      <p:pic>
        <p:nvPicPr>
          <p:cNvPr id="13" name="图片 12"/>
          <p:cNvPicPr>
            <a:picLocks noChangeAspect="1"/>
          </p:cNvPicPr>
          <p:nvPr/>
        </p:nvPicPr>
        <p:blipFill>
          <a:blip r:embed="rId13"/>
          <a:stretch>
            <a:fillRect/>
          </a:stretch>
        </p:blipFill>
        <p:spPr>
          <a:xfrm>
            <a:off x="9469847" y="4550811"/>
            <a:ext cx="2729568" cy="2177282"/>
          </a:xfrm>
          <a:prstGeom prst="rect">
            <a:avLst/>
          </a:prstGeom>
        </p:spPr>
      </p:pic>
      <p:sp>
        <p:nvSpPr>
          <p:cNvPr id="42" name="文本框 41"/>
          <p:cNvSpPr txBox="1"/>
          <p:nvPr/>
        </p:nvSpPr>
        <p:spPr>
          <a:xfrm>
            <a:off x="7154640" y="6561729"/>
            <a:ext cx="4564819" cy="276999"/>
          </a:xfrm>
          <a:prstGeom prst="rect">
            <a:avLst/>
          </a:prstGeom>
          <a:noFill/>
        </p:spPr>
        <p:txBody>
          <a:bodyPr wrap="square" rtlCol="0">
            <a:spAutoFit/>
          </a:bodyPr>
          <a:lstStyle/>
          <a:p>
            <a:pPr lvl="0" algn="ctr">
              <a:defRPr/>
            </a:pPr>
            <a:r>
              <a:rPr lang="zh-CN" altLang="en-US" sz="1200" dirty="0">
                <a:solidFill>
                  <a:prstClr val="black"/>
                </a:solidFill>
                <a:latin typeface="Times New Roman" panose="02020603050405020304" pitchFamily="18" charset="0"/>
                <a:ea typeface="微软雅黑"/>
                <a:cs typeface="Times New Roman" panose="02020603050405020304" pitchFamily="18" charset="0"/>
              </a:rPr>
              <a:t>已完成两个 </a:t>
            </a:r>
            <a:r>
              <a:rPr lang="en-US" altLang="zh-CN" sz="1200" dirty="0">
                <a:solidFill>
                  <a:prstClr val="black"/>
                </a:solidFill>
                <a:latin typeface="Times New Roman" panose="02020603050405020304" pitchFamily="18" charset="0"/>
                <a:ea typeface="微软雅黑"/>
                <a:cs typeface="Times New Roman" panose="02020603050405020304" pitchFamily="18" charset="0"/>
              </a:rPr>
              <a:t>HTS </a:t>
            </a:r>
            <a:r>
              <a:rPr lang="zh-CN" altLang="en-US" sz="1200" dirty="0">
                <a:solidFill>
                  <a:prstClr val="black"/>
                </a:solidFill>
                <a:latin typeface="Times New Roman" panose="02020603050405020304" pitchFamily="18" charset="0"/>
                <a:ea typeface="微软雅黑"/>
                <a:cs typeface="Times New Roman" panose="02020603050405020304" pitchFamily="18" charset="0"/>
              </a:rPr>
              <a:t>线圈的绕制，液氮测试结果达到设计值</a:t>
            </a:r>
            <a:endParaRPr kumimoji="0" lang="zh-CN" altLang="en-US" sz="1200" b="0" i="0" u="none" strike="noStrike" kern="1200" cap="none" spc="0" normalizeH="0" baseline="30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 name="灯片编号占位符 3">
            <a:extLst>
              <a:ext uri="{FF2B5EF4-FFF2-40B4-BE49-F238E27FC236}">
                <a16:creationId xmlns:a16="http://schemas.microsoft.com/office/drawing/2014/main" id="{B09449CA-60F6-4666-5916-C3593AF9A5DF}"/>
              </a:ext>
            </a:extLst>
          </p:cNvPr>
          <p:cNvSpPr>
            <a:spLocks noGrp="1"/>
          </p:cNvSpPr>
          <p:nvPr>
            <p:ph type="sldNum" sz="quarter" idx="12"/>
          </p:nvPr>
        </p:nvSpPr>
        <p:spPr>
          <a:xfrm>
            <a:off x="9144508" y="6126282"/>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Tree>
    <p:extLst>
      <p:ext uri="{BB962C8B-B14F-4D97-AF65-F5344CB8AC3E}">
        <p14:creationId xmlns:p14="http://schemas.microsoft.com/office/powerpoint/2010/main" val="2584478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ED63-2337-5A50-B076-243BB7495CA3}"/>
            </a:ext>
          </a:extLst>
        </p:cNvPr>
        <p:cNvGrpSpPr/>
        <p:nvPr/>
      </p:nvGrpSpPr>
      <p:grpSpPr>
        <a:xfrm>
          <a:off x="0" y="0"/>
          <a:ext cx="0" cy="0"/>
          <a:chOff x="0" y="0"/>
          <a:chExt cx="0" cy="0"/>
        </a:xfrm>
      </p:grpSpPr>
      <p:sp>
        <p:nvSpPr>
          <p:cNvPr id="5" name="标题 1">
            <a:extLst>
              <a:ext uri="{FF2B5EF4-FFF2-40B4-BE49-F238E27FC236}">
                <a16:creationId xmlns:a16="http://schemas.microsoft.com/office/drawing/2014/main" id="{2653D33B-A5D4-2AF2-158B-44760487577B}"/>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rgbClr val="94B6D2">
                    <a:lumMod val="50000"/>
                  </a:srgbClr>
                </a:solidFill>
                <a:latin typeface="Times New Roman" panose="02020603050405020304" pitchFamily="18" charset="0"/>
                <a:ea typeface="微软雅黑" panose="020B0503020204020204" pitchFamily="34" charset="-122"/>
              </a:rPr>
              <a:t>2</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en-US" altLang="zh-CN" sz="2800" b="1" i="0" u="none" strike="noStrike" kern="1200" cap="none" spc="0" normalizeH="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LPF3-U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磁体新线圈研制</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pic>
        <p:nvPicPr>
          <p:cNvPr id="3" name="图片 2" descr="图片包含 室内, 建筑, 厨房, 窗户&#10;&#10;描述已自动生成">
            <a:extLst>
              <a:ext uri="{FF2B5EF4-FFF2-40B4-BE49-F238E27FC236}">
                <a16:creationId xmlns:a16="http://schemas.microsoft.com/office/drawing/2014/main" id="{F9D7FA58-B879-1AA8-0650-537E625D19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4" t="22917" b="26610"/>
          <a:stretch/>
        </p:blipFill>
        <p:spPr>
          <a:xfrm>
            <a:off x="113909" y="834206"/>
            <a:ext cx="3849349" cy="1225403"/>
          </a:xfrm>
          <a:prstGeom prst="rect">
            <a:avLst/>
          </a:prstGeom>
        </p:spPr>
      </p:pic>
      <p:sp>
        <p:nvSpPr>
          <p:cNvPr id="14" name="文本框 13">
            <a:extLst>
              <a:ext uri="{FF2B5EF4-FFF2-40B4-BE49-F238E27FC236}">
                <a16:creationId xmlns:a16="http://schemas.microsoft.com/office/drawing/2014/main" id="{754F84A8-B821-40BB-5871-C5605FEFC891}"/>
              </a:ext>
            </a:extLst>
          </p:cNvPr>
          <p:cNvSpPr txBox="1"/>
          <p:nvPr/>
        </p:nvSpPr>
        <p:spPr>
          <a:xfrm>
            <a:off x="95150" y="4849128"/>
            <a:ext cx="2663482" cy="830997"/>
          </a:xfrm>
          <a:prstGeom prst="rect">
            <a:avLst/>
          </a:prstGeom>
          <a:noFill/>
        </p:spPr>
        <p:txBody>
          <a:bodyPr wrap="square">
            <a:spAutoFit/>
          </a:bodyPr>
          <a:lstStyle/>
          <a:p>
            <a:pPr marL="285750" marR="0" indent="-285750" rtl="0">
              <a:spcBef>
                <a:spcPts val="0"/>
              </a:spcBef>
              <a:spcAft>
                <a:spcPts val="0"/>
              </a:spcAft>
              <a:buFont typeface="Wingdings" panose="05000000000000000000" pitchFamily="2" charset="2"/>
              <a:buChar char="ü"/>
            </a:pPr>
            <a:r>
              <a:rPr lang="zh-CN" altLang="en-US" sz="1600" dirty="0">
                <a:solidFill>
                  <a:srgbClr val="0351A6"/>
                </a:solidFill>
                <a:effectLst/>
                <a:ea typeface="等线" panose="02010600030101010101" pitchFamily="2" charset="-122"/>
              </a:rPr>
              <a:t>新型线圈骨架顺利加工；</a:t>
            </a:r>
          </a:p>
          <a:p>
            <a:pPr marL="285750" marR="0" indent="-285750" rtl="0">
              <a:spcBef>
                <a:spcPts val="0"/>
              </a:spcBef>
              <a:spcAft>
                <a:spcPts val="0"/>
              </a:spcAft>
              <a:buFont typeface="Wingdings" panose="05000000000000000000" pitchFamily="2" charset="2"/>
              <a:buChar char="ü"/>
            </a:pPr>
            <a:r>
              <a:rPr lang="zh-CN" altLang="en-US" sz="1600" dirty="0">
                <a:solidFill>
                  <a:srgbClr val="0351A6"/>
                </a:solidFill>
                <a:effectLst/>
                <a:ea typeface="等线" panose="02010600030101010101" pitchFamily="2" charset="-122"/>
              </a:rPr>
              <a:t>绕线顺利实现；</a:t>
            </a:r>
          </a:p>
          <a:p>
            <a:pPr marL="285750" marR="0" indent="-285750" rtl="0">
              <a:spcBef>
                <a:spcPts val="0"/>
              </a:spcBef>
              <a:spcAft>
                <a:spcPts val="0"/>
              </a:spcAft>
              <a:buFont typeface="Wingdings" panose="05000000000000000000" pitchFamily="2" charset="2"/>
              <a:buChar char="ü"/>
            </a:pPr>
            <a:r>
              <a:rPr lang="zh-CN" altLang="en-US" sz="1600" dirty="0">
                <a:solidFill>
                  <a:srgbClr val="0351A6"/>
                </a:solidFill>
                <a:effectLst/>
                <a:ea typeface="等线" panose="02010600030101010101" pitchFamily="2" charset="-122"/>
              </a:rPr>
              <a:t>液氮测试未见性能衰减；</a:t>
            </a:r>
          </a:p>
        </p:txBody>
      </p:sp>
      <p:pic>
        <p:nvPicPr>
          <p:cNvPr id="15" name="图片 14" descr="图片包含 桌子, 食物, 小, 塑料&#10;&#10;描述已自动生成">
            <a:extLst>
              <a:ext uri="{FF2B5EF4-FFF2-40B4-BE49-F238E27FC236}">
                <a16:creationId xmlns:a16="http://schemas.microsoft.com/office/drawing/2014/main" id="{20568538-4C5A-D584-A416-0082E783ED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047" r="8417" b="22498"/>
          <a:stretch/>
        </p:blipFill>
        <p:spPr>
          <a:xfrm>
            <a:off x="90423" y="2132731"/>
            <a:ext cx="2998145" cy="1116038"/>
          </a:xfrm>
          <a:prstGeom prst="rect">
            <a:avLst/>
          </a:prstGeom>
        </p:spPr>
      </p:pic>
      <p:pic>
        <p:nvPicPr>
          <p:cNvPr id="16" name="图片 15" descr="图片包含 户外, 街道, 桌子, 香蕉&#10;&#10;描述已自动生成">
            <a:extLst>
              <a:ext uri="{FF2B5EF4-FFF2-40B4-BE49-F238E27FC236}">
                <a16:creationId xmlns:a16="http://schemas.microsoft.com/office/drawing/2014/main" id="{436DD506-9055-E966-5543-AA2A7B293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48" t="22898" r="6866" b="23460"/>
          <a:stretch/>
        </p:blipFill>
        <p:spPr>
          <a:xfrm>
            <a:off x="90423" y="3373864"/>
            <a:ext cx="2998145" cy="1427670"/>
          </a:xfrm>
          <a:prstGeom prst="rect">
            <a:avLst/>
          </a:prstGeom>
        </p:spPr>
      </p:pic>
      <p:pic>
        <p:nvPicPr>
          <p:cNvPr id="19" name="图片 18">
            <a:extLst>
              <a:ext uri="{FF2B5EF4-FFF2-40B4-BE49-F238E27FC236}">
                <a16:creationId xmlns:a16="http://schemas.microsoft.com/office/drawing/2014/main" id="{40FE2995-983A-6405-6F10-C0BC81B32ADB}"/>
              </a:ext>
            </a:extLst>
          </p:cNvPr>
          <p:cNvPicPr>
            <a:picLocks noChangeAspect="1"/>
          </p:cNvPicPr>
          <p:nvPr/>
        </p:nvPicPr>
        <p:blipFill rotWithShape="1">
          <a:blip r:embed="rId6"/>
          <a:srcRect t="44664" b="38916"/>
          <a:stretch/>
        </p:blipFill>
        <p:spPr>
          <a:xfrm rot="5400000">
            <a:off x="2563589" y="3272066"/>
            <a:ext cx="2568274" cy="316277"/>
          </a:xfrm>
          <a:prstGeom prst="rect">
            <a:avLst/>
          </a:prstGeom>
        </p:spPr>
      </p:pic>
      <p:pic>
        <p:nvPicPr>
          <p:cNvPr id="22" name="图片 21">
            <a:extLst>
              <a:ext uri="{FF2B5EF4-FFF2-40B4-BE49-F238E27FC236}">
                <a16:creationId xmlns:a16="http://schemas.microsoft.com/office/drawing/2014/main" id="{1AFB2DAD-C602-635C-56E1-437CE71808FF}"/>
              </a:ext>
            </a:extLst>
          </p:cNvPr>
          <p:cNvPicPr>
            <a:picLocks noChangeAspect="1"/>
          </p:cNvPicPr>
          <p:nvPr/>
        </p:nvPicPr>
        <p:blipFill rotWithShape="1">
          <a:blip r:embed="rId7"/>
          <a:srcRect t="51307" b="30629"/>
          <a:stretch/>
        </p:blipFill>
        <p:spPr>
          <a:xfrm rot="5400000">
            <a:off x="2136452" y="3251624"/>
            <a:ext cx="2568274" cy="347951"/>
          </a:xfrm>
          <a:prstGeom prst="rect">
            <a:avLst/>
          </a:prstGeom>
        </p:spPr>
      </p:pic>
      <p:sp>
        <p:nvSpPr>
          <p:cNvPr id="24" name="文本框 23">
            <a:extLst>
              <a:ext uri="{FF2B5EF4-FFF2-40B4-BE49-F238E27FC236}">
                <a16:creationId xmlns:a16="http://schemas.microsoft.com/office/drawing/2014/main" id="{D8E8534D-9A79-5619-2F68-B9E2A8766334}"/>
              </a:ext>
            </a:extLst>
          </p:cNvPr>
          <p:cNvSpPr txBox="1"/>
          <p:nvPr/>
        </p:nvSpPr>
        <p:spPr>
          <a:xfrm>
            <a:off x="104530" y="5659751"/>
            <a:ext cx="4622213" cy="1169551"/>
          </a:xfrm>
          <a:prstGeom prst="rect">
            <a:avLst/>
          </a:prstGeom>
          <a:noFill/>
        </p:spPr>
        <p:txBody>
          <a:bodyPr wrap="square">
            <a:spAutoFit/>
          </a:bodyPr>
          <a:lstStyle/>
          <a:p>
            <a:pPr marL="285750" marR="0" indent="-285750" rtl="0">
              <a:spcBef>
                <a:spcPts val="0"/>
              </a:spcBef>
              <a:spcAft>
                <a:spcPts val="0"/>
              </a:spcAft>
              <a:buFont typeface="Calibri" panose="020F0502020204030204" pitchFamily="34" charset="0"/>
              <a:buChar char="×"/>
            </a:pPr>
            <a:r>
              <a:rPr lang="zh-CN" altLang="en-US" sz="1400" dirty="0">
                <a:solidFill>
                  <a:srgbClr val="FF4650"/>
                </a:solidFill>
                <a:effectLst/>
                <a:ea typeface="等线" panose="02010600030101010101" pitchFamily="2" charset="-122"/>
              </a:rPr>
              <a:t>为了适配小电流引线，接头数目过多</a:t>
            </a:r>
            <a:r>
              <a:rPr lang="en-US" altLang="zh-CN" sz="1400" dirty="0">
                <a:solidFill>
                  <a:srgbClr val="FF4650"/>
                </a:solidFill>
                <a:effectLst/>
                <a:ea typeface="等线" panose="02010600030101010101" pitchFamily="2" charset="-122"/>
              </a:rPr>
              <a:t>(12+13)</a:t>
            </a:r>
            <a:r>
              <a:rPr lang="zh-CN" altLang="en-US" sz="1400" dirty="0">
                <a:solidFill>
                  <a:srgbClr val="FF4650"/>
                </a:solidFill>
                <a:effectLst/>
                <a:ea typeface="等线" panose="02010600030101010101" pitchFamily="2" charset="-122"/>
              </a:rPr>
              <a:t>，引线过渡段复杂，且缺乏支撑和保护；</a:t>
            </a:r>
            <a:endParaRPr lang="en-US" altLang="zh-CN" sz="1400" dirty="0">
              <a:solidFill>
                <a:srgbClr val="FF4650"/>
              </a:solidFill>
              <a:effectLst/>
              <a:ea typeface="等线" panose="02010600030101010101" pitchFamily="2" charset="-122"/>
            </a:endParaRPr>
          </a:p>
          <a:p>
            <a:pPr marL="285750" marR="0" indent="-285750" rtl="0">
              <a:spcBef>
                <a:spcPts val="0"/>
              </a:spcBef>
              <a:spcAft>
                <a:spcPts val="0"/>
              </a:spcAft>
              <a:buFont typeface="Calibri" panose="020F0502020204030204" pitchFamily="34" charset="0"/>
              <a:buChar char="×"/>
            </a:pPr>
            <a:r>
              <a:rPr lang="zh-CN" altLang="en-US" sz="1400" dirty="0">
                <a:solidFill>
                  <a:srgbClr val="FF4650"/>
                </a:solidFill>
                <a:effectLst/>
                <a:ea typeface="等线" panose="02010600030101010101" pitchFamily="2" charset="-122"/>
              </a:rPr>
              <a:t>机械结构设计未经仿真检验，降至液氦温度并经受背场失超锻炼产生的电磁感应循环后后线圈受损严重；</a:t>
            </a:r>
            <a:endParaRPr lang="en-US" altLang="zh-CN" sz="1400" dirty="0">
              <a:solidFill>
                <a:srgbClr val="FF4650"/>
              </a:solidFill>
              <a:effectLst/>
              <a:ea typeface="等线" panose="02010600030101010101" pitchFamily="2" charset="-122"/>
            </a:endParaRPr>
          </a:p>
          <a:p>
            <a:pPr marL="285750" marR="0" indent="-285750" rtl="0">
              <a:spcBef>
                <a:spcPts val="0"/>
              </a:spcBef>
              <a:spcAft>
                <a:spcPts val="0"/>
              </a:spcAft>
              <a:buFont typeface="Calibri" panose="020F0502020204030204" pitchFamily="34" charset="0"/>
              <a:buChar char="×"/>
            </a:pPr>
            <a:r>
              <a:rPr lang="zh-CN" altLang="en-US" sz="1400" dirty="0">
                <a:solidFill>
                  <a:srgbClr val="FF4650"/>
                </a:solidFill>
                <a:ea typeface="等线" panose="02010600030101010101" pitchFamily="2" charset="-122"/>
              </a:rPr>
              <a:t>磁体制作、组装、测试过程中的众多细节仍需优化。</a:t>
            </a:r>
            <a:endParaRPr lang="zh-CN" altLang="en-US" sz="1400" dirty="0">
              <a:solidFill>
                <a:srgbClr val="FF4650"/>
              </a:solidFill>
              <a:effectLst/>
              <a:ea typeface="等线" panose="02010600030101010101" pitchFamily="2" charset="-122"/>
            </a:endParaRPr>
          </a:p>
        </p:txBody>
      </p:sp>
      <p:cxnSp>
        <p:nvCxnSpPr>
          <p:cNvPr id="30" name="直接连接符 29">
            <a:extLst>
              <a:ext uri="{FF2B5EF4-FFF2-40B4-BE49-F238E27FC236}">
                <a16:creationId xmlns:a16="http://schemas.microsoft.com/office/drawing/2014/main" id="{778131D2-E940-20AC-88D3-D93937C38137}"/>
              </a:ext>
            </a:extLst>
          </p:cNvPr>
          <p:cNvCxnSpPr>
            <a:cxnSpLocks/>
          </p:cNvCxnSpPr>
          <p:nvPr/>
        </p:nvCxnSpPr>
        <p:spPr>
          <a:xfrm>
            <a:off x="4636717" y="834206"/>
            <a:ext cx="0" cy="599986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78881A40-F5CB-F5BA-C8E0-4F1E1ECA529E}"/>
              </a:ext>
            </a:extLst>
          </p:cNvPr>
          <p:cNvPicPr>
            <a:picLocks noChangeAspect="1"/>
          </p:cNvPicPr>
          <p:nvPr/>
        </p:nvPicPr>
        <p:blipFill>
          <a:blip r:embed="rId8"/>
          <a:stretch>
            <a:fillRect/>
          </a:stretch>
        </p:blipFill>
        <p:spPr>
          <a:xfrm>
            <a:off x="4947896" y="1495485"/>
            <a:ext cx="3309389" cy="2035205"/>
          </a:xfrm>
          <a:prstGeom prst="rect">
            <a:avLst/>
          </a:prstGeom>
        </p:spPr>
      </p:pic>
      <p:pic>
        <p:nvPicPr>
          <p:cNvPr id="43" name="图片 42">
            <a:extLst>
              <a:ext uri="{FF2B5EF4-FFF2-40B4-BE49-F238E27FC236}">
                <a16:creationId xmlns:a16="http://schemas.microsoft.com/office/drawing/2014/main" id="{F25B403B-BD05-2D85-6AEC-41621CB44773}"/>
              </a:ext>
            </a:extLst>
          </p:cNvPr>
          <p:cNvPicPr>
            <a:picLocks noChangeAspect="1"/>
          </p:cNvPicPr>
          <p:nvPr/>
        </p:nvPicPr>
        <p:blipFill>
          <a:blip r:embed="rId9"/>
          <a:stretch>
            <a:fillRect/>
          </a:stretch>
        </p:blipFill>
        <p:spPr>
          <a:xfrm>
            <a:off x="8711534" y="1495485"/>
            <a:ext cx="3166827" cy="1935153"/>
          </a:xfrm>
          <a:prstGeom prst="rect">
            <a:avLst/>
          </a:prstGeom>
        </p:spPr>
      </p:pic>
      <p:sp>
        <p:nvSpPr>
          <p:cNvPr id="44" name="文本框 43">
            <a:extLst>
              <a:ext uri="{FF2B5EF4-FFF2-40B4-BE49-F238E27FC236}">
                <a16:creationId xmlns:a16="http://schemas.microsoft.com/office/drawing/2014/main" id="{CF1F320D-38DC-CB43-CEB7-32197BD52389}"/>
              </a:ext>
            </a:extLst>
          </p:cNvPr>
          <p:cNvSpPr txBox="1"/>
          <p:nvPr/>
        </p:nvSpPr>
        <p:spPr>
          <a:xfrm>
            <a:off x="6907604" y="3550344"/>
            <a:ext cx="3429672"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线圈降温热应力（铝合金 </a:t>
            </a:r>
            <a:r>
              <a:rPr lang="en-US" altLang="zh-CN" sz="1200" dirty="0">
                <a:latin typeface="Times New Roman" panose="02020603050405020304" pitchFamily="18" charset="0"/>
                <a:cs typeface="Times New Roman" panose="02020603050405020304" pitchFamily="18" charset="0"/>
              </a:rPr>
              <a:t>V.S. </a:t>
            </a:r>
            <a:r>
              <a:rPr lang="zh-CN" altLang="en-US" sz="1200" dirty="0">
                <a:latin typeface="Times New Roman" panose="02020603050405020304" pitchFamily="18" charset="0"/>
                <a:cs typeface="Times New Roman" panose="02020603050405020304" pitchFamily="18" charset="0"/>
              </a:rPr>
              <a:t>不锈钢骨架）</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pic>
        <p:nvPicPr>
          <p:cNvPr id="45" name="图片 44">
            <a:extLst>
              <a:ext uri="{FF2B5EF4-FFF2-40B4-BE49-F238E27FC236}">
                <a16:creationId xmlns:a16="http://schemas.microsoft.com/office/drawing/2014/main" id="{FD26E4A3-7160-F0E2-7940-EDE5A0603DCA}"/>
              </a:ext>
            </a:extLst>
          </p:cNvPr>
          <p:cNvPicPr>
            <a:picLocks noChangeAspect="1"/>
          </p:cNvPicPr>
          <p:nvPr/>
        </p:nvPicPr>
        <p:blipFill>
          <a:blip r:embed="rId10"/>
          <a:stretch>
            <a:fillRect/>
          </a:stretch>
        </p:blipFill>
        <p:spPr>
          <a:xfrm>
            <a:off x="5310177" y="3922641"/>
            <a:ext cx="6096000" cy="892816"/>
          </a:xfrm>
          <a:prstGeom prst="rect">
            <a:avLst/>
          </a:prstGeom>
        </p:spPr>
      </p:pic>
      <p:pic>
        <p:nvPicPr>
          <p:cNvPr id="47" name="图片 46">
            <a:extLst>
              <a:ext uri="{FF2B5EF4-FFF2-40B4-BE49-F238E27FC236}">
                <a16:creationId xmlns:a16="http://schemas.microsoft.com/office/drawing/2014/main" id="{83D9A725-0B4F-3E51-3A10-CF719E203A2C}"/>
              </a:ext>
            </a:extLst>
          </p:cNvPr>
          <p:cNvPicPr>
            <a:picLocks noChangeAspect="1"/>
          </p:cNvPicPr>
          <p:nvPr/>
        </p:nvPicPr>
        <p:blipFill>
          <a:blip r:embed="rId11" cstate="print">
            <a:extLst>
              <a:ext uri="{28A0092B-C50C-407E-A947-70E740481C1C}">
                <a14:useLocalDpi xmlns:a14="http://schemas.microsoft.com/office/drawing/2010/main" val="0"/>
              </a:ext>
            </a:extLst>
          </a:blip>
          <a:srcRect t="36171" b="47795"/>
          <a:stretch/>
        </p:blipFill>
        <p:spPr>
          <a:xfrm>
            <a:off x="5310177" y="4774440"/>
            <a:ext cx="6095999" cy="815191"/>
          </a:xfrm>
          <a:prstGeom prst="rect">
            <a:avLst/>
          </a:prstGeom>
        </p:spPr>
      </p:pic>
      <p:sp>
        <p:nvSpPr>
          <p:cNvPr id="48" name="文本框 47">
            <a:extLst>
              <a:ext uri="{FF2B5EF4-FFF2-40B4-BE49-F238E27FC236}">
                <a16:creationId xmlns:a16="http://schemas.microsoft.com/office/drawing/2014/main" id="{950C6030-11BD-1739-1D01-EA514BB50EAF}"/>
              </a:ext>
            </a:extLst>
          </p:cNvPr>
          <p:cNvSpPr txBox="1"/>
          <p:nvPr/>
        </p:nvSpPr>
        <p:spPr>
          <a:xfrm>
            <a:off x="6899460" y="5720372"/>
            <a:ext cx="3429672" cy="276999"/>
          </a:xfrm>
          <a:prstGeom prst="rect">
            <a:avLst/>
          </a:prstGeom>
          <a:noFill/>
        </p:spPr>
        <p:txBody>
          <a:bodyPr wrap="square" rtlCol="0">
            <a:spAutoFit/>
          </a:bodyPr>
          <a:lstStyle/>
          <a:p>
            <a:pPr algn="ctr"/>
            <a:r>
              <a:rPr lang="zh-CN" altLang="en-US" sz="1200" dirty="0">
                <a:latin typeface="Times New Roman" panose="02020603050405020304" pitchFamily="18" charset="0"/>
                <a:cs typeface="Times New Roman" panose="02020603050405020304" pitchFamily="18" charset="0"/>
              </a:rPr>
              <a:t>新版大电流</a:t>
            </a:r>
            <a:r>
              <a:rPr lang="en-US" altLang="zh-CN" sz="1200" dirty="0">
                <a:latin typeface="Times New Roman" panose="02020603050405020304" pitchFamily="18" charset="0"/>
                <a:cs typeface="Times New Roman" panose="02020603050405020304" pitchFamily="18" charset="0"/>
              </a:rPr>
              <a:t>HTS-CCT</a:t>
            </a:r>
            <a:r>
              <a:rPr lang="zh-CN" altLang="en-US" sz="1200" dirty="0">
                <a:latin typeface="Times New Roman" panose="02020603050405020304" pitchFamily="18" charset="0"/>
                <a:cs typeface="Times New Roman" panose="02020603050405020304" pitchFamily="18" charset="0"/>
              </a:rPr>
              <a:t>线圈方案设计及骨架试加工</a:t>
            </a:r>
            <a:endParaRPr lang="zh-CN" altLang="en-US" sz="1200" b="0" dirty="0">
              <a:solidFill>
                <a:schemeClr val="tx1"/>
              </a:solidFill>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C63E28B9-131A-3B56-A0D2-672B658C5CD1}"/>
              </a:ext>
            </a:extLst>
          </p:cNvPr>
          <p:cNvSpPr txBox="1"/>
          <p:nvPr/>
        </p:nvSpPr>
        <p:spPr>
          <a:xfrm>
            <a:off x="6428951" y="774957"/>
            <a:ext cx="3599586" cy="369332"/>
          </a:xfrm>
          <a:prstGeom prst="rect">
            <a:avLst/>
          </a:prstGeom>
          <a:noFill/>
        </p:spPr>
        <p:txBody>
          <a:bodyPr wrap="square" rtlCol="0">
            <a:spAutoFit/>
          </a:bodyPr>
          <a:lstStyle/>
          <a:p>
            <a:pPr lvl="0" algn="ctr">
              <a:defRPr/>
            </a:pP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高温超导</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CCT</a:t>
            </a:r>
            <a:r>
              <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新线圈的研制</a:t>
            </a:r>
            <a:endParaRPr kumimoji="0" lang="zh-CN" altLang="en-US" b="0" i="0" u="none" strike="noStrike" kern="1200" cap="none" spc="0" normalizeH="0" baseline="3000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13760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4436" y="933450"/>
            <a:ext cx="722488" cy="5307251"/>
          </a:xfrm>
          <a:prstGeom prst="rect">
            <a:avLst/>
          </a:prstGeom>
        </p:spPr>
      </p:pic>
      <p:sp>
        <p:nvSpPr>
          <p:cNvPr id="5"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rgbClr val="94B6D2">
                    <a:lumMod val="50000"/>
                  </a:srgbClr>
                </a:solidFill>
                <a:latin typeface="Times New Roman" panose="02020603050405020304" pitchFamily="18" charset="0"/>
                <a:ea typeface="微软雅黑" panose="020B0503020204020204" pitchFamily="34" charset="-122"/>
              </a:rPr>
              <a:t>2</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en-US" altLang="zh-CN" sz="2800" b="1" i="0" u="none" strike="noStrike" kern="1200" cap="none" spc="0" normalizeH="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LPF3-U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磁体研制计划</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pic>
        <p:nvPicPr>
          <p:cNvPr id="2" name="图片 1"/>
          <p:cNvPicPr>
            <a:picLocks noChangeAspect="1"/>
          </p:cNvPicPr>
          <p:nvPr/>
        </p:nvPicPr>
        <p:blipFill>
          <a:blip r:embed="rId3"/>
          <a:stretch>
            <a:fillRect/>
          </a:stretch>
        </p:blipFill>
        <p:spPr>
          <a:xfrm>
            <a:off x="62465" y="933450"/>
            <a:ext cx="8121162" cy="5307251"/>
          </a:xfrm>
          <a:prstGeom prst="rect">
            <a:avLst/>
          </a:prstGeom>
        </p:spPr>
      </p:pic>
      <p:pic>
        <p:nvPicPr>
          <p:cNvPr id="6" name="图片 5"/>
          <p:cNvPicPr>
            <a:picLocks noChangeAspect="1"/>
          </p:cNvPicPr>
          <p:nvPr/>
        </p:nvPicPr>
        <p:blipFill>
          <a:blip r:embed="rId4"/>
          <a:stretch>
            <a:fillRect/>
          </a:stretch>
        </p:blipFill>
        <p:spPr>
          <a:xfrm>
            <a:off x="9146618" y="962339"/>
            <a:ext cx="2948667" cy="1452176"/>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4916" y="2546139"/>
            <a:ext cx="3110369" cy="3189639"/>
          </a:xfrm>
          <a:prstGeom prst="rect">
            <a:avLst/>
          </a:prstGeom>
        </p:spPr>
      </p:pic>
      <p:sp>
        <p:nvSpPr>
          <p:cNvPr id="8" name="文本框 7"/>
          <p:cNvSpPr txBox="1"/>
          <p:nvPr/>
        </p:nvSpPr>
        <p:spPr>
          <a:xfrm>
            <a:off x="9403216" y="5876953"/>
            <a:ext cx="2692069" cy="307777"/>
          </a:xfrm>
          <a:prstGeom prst="rect">
            <a:avLst/>
          </a:prstGeom>
          <a:noFill/>
        </p:spPr>
        <p:txBody>
          <a:bodyPr wrap="square" rtlCol="0">
            <a:spAutoFit/>
          </a:bodyPr>
          <a:lstStyle/>
          <a:p>
            <a:r>
              <a:rPr lang="en-US" altLang="zh-CN" sz="1400" dirty="0"/>
              <a:t>11+7 T dipole magnet design</a:t>
            </a:r>
            <a:endParaRPr lang="zh-CN" altLang="en-US" sz="1400" dirty="0"/>
          </a:p>
        </p:txBody>
      </p:sp>
      <p:sp>
        <p:nvSpPr>
          <p:cNvPr id="11" name="文本框 10"/>
          <p:cNvSpPr txBox="1"/>
          <p:nvPr/>
        </p:nvSpPr>
        <p:spPr>
          <a:xfrm>
            <a:off x="96716" y="6436536"/>
            <a:ext cx="1192823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9+7 T </a:t>
            </a:r>
            <a:r>
              <a:rPr lang="zh-CN" altLang="en-US" sz="1600" dirty="0">
                <a:latin typeface="Times New Roman" panose="02020603050405020304" pitchFamily="18" charset="0"/>
                <a:cs typeface="Times New Roman" panose="02020603050405020304" pitchFamily="18" charset="0"/>
              </a:rPr>
              <a:t>磁体计划于 </a:t>
            </a:r>
            <a:r>
              <a:rPr lang="en-US" altLang="zh-CN" sz="1600" dirty="0">
                <a:latin typeface="Times New Roman" panose="02020603050405020304" pitchFamily="18" charset="0"/>
                <a:cs typeface="Times New Roman" panose="02020603050405020304" pitchFamily="18" charset="0"/>
              </a:rPr>
              <a:t>9 </a:t>
            </a:r>
            <a:r>
              <a:rPr lang="zh-CN" altLang="en-US" sz="1600" dirty="0">
                <a:latin typeface="Times New Roman" panose="02020603050405020304" pitchFamily="18" charset="0"/>
                <a:cs typeface="Times New Roman" panose="02020603050405020304" pitchFamily="18" charset="0"/>
              </a:rPr>
              <a:t>月底进行测试，验证 </a:t>
            </a:r>
            <a:r>
              <a:rPr lang="en-US" altLang="zh-CN" sz="1600" dirty="0">
                <a:latin typeface="Times New Roman" panose="02020603050405020304" pitchFamily="18" charset="0"/>
                <a:cs typeface="Times New Roman" panose="02020603050405020304" pitchFamily="18" charset="0"/>
              </a:rPr>
              <a:t>HTS </a:t>
            </a:r>
            <a:r>
              <a:rPr lang="zh-CN" altLang="en-US" sz="1600" dirty="0">
                <a:latin typeface="Times New Roman" panose="02020603050405020304" pitchFamily="18" charset="0"/>
                <a:cs typeface="Times New Roman" panose="02020603050405020304" pitchFamily="18" charset="0"/>
              </a:rPr>
              <a:t>线圈性能及达到</a:t>
            </a:r>
            <a:r>
              <a:rPr lang="en-US" altLang="zh-CN" sz="1600" dirty="0">
                <a:latin typeface="Times New Roman" panose="02020603050405020304" pitchFamily="18" charset="0"/>
                <a:cs typeface="Times New Roman" panose="02020603050405020304" pitchFamily="18" charset="0"/>
              </a:rPr>
              <a:t>16 T </a:t>
            </a:r>
            <a:r>
              <a:rPr lang="zh-CN" altLang="en-US" sz="1600" dirty="0">
                <a:latin typeface="Times New Roman" panose="02020603050405020304" pitchFamily="18" charset="0"/>
                <a:cs typeface="Times New Roman" panose="02020603050405020304" pitchFamily="18" charset="0"/>
              </a:rPr>
              <a:t>指标； </a:t>
            </a:r>
            <a:r>
              <a:rPr lang="en-US" altLang="zh-CN" sz="1600" dirty="0">
                <a:latin typeface="Times New Roman" panose="02020603050405020304" pitchFamily="18" charset="0"/>
                <a:cs typeface="Times New Roman" panose="02020603050405020304" pitchFamily="18" charset="0"/>
              </a:rPr>
              <a:t>11+7 T </a:t>
            </a:r>
            <a:r>
              <a:rPr lang="zh-CN" altLang="en-US" sz="1600" dirty="0">
                <a:latin typeface="Times New Roman" panose="02020603050405020304" pitchFamily="18" charset="0"/>
                <a:cs typeface="Times New Roman" panose="02020603050405020304" pitchFamily="18" charset="0"/>
              </a:rPr>
              <a:t>磁体将于</a:t>
            </a:r>
            <a:r>
              <a:rPr lang="en-US" altLang="zh-CN" sz="1600" dirty="0">
                <a:latin typeface="Times New Roman" panose="02020603050405020304" pitchFamily="18" charset="0"/>
                <a:cs typeface="Times New Roman" panose="02020603050405020304" pitchFamily="18" charset="0"/>
              </a:rPr>
              <a:t>11</a:t>
            </a:r>
            <a:r>
              <a:rPr lang="zh-CN" altLang="en-US" sz="1600" dirty="0">
                <a:latin typeface="Times New Roman" panose="02020603050405020304" pitchFamily="18" charset="0"/>
                <a:cs typeface="Times New Roman" panose="02020603050405020304" pitchFamily="18" charset="0"/>
              </a:rPr>
              <a:t>月初进行测试，实现场强进一步突破。</a:t>
            </a:r>
          </a:p>
        </p:txBody>
      </p:sp>
    </p:spTree>
    <p:extLst>
      <p:ext uri="{BB962C8B-B14F-4D97-AF65-F5344CB8AC3E}">
        <p14:creationId xmlns:p14="http://schemas.microsoft.com/office/powerpoint/2010/main" val="382468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244552-436F-499B-8CCE-65852468EA4A}"/>
              </a:ext>
            </a:extLst>
          </p:cNvPr>
          <p:cNvSpPr txBox="1">
            <a:spLocks/>
          </p:cNvSpPr>
          <p:nvPr/>
        </p:nvSpPr>
        <p:spPr>
          <a:xfrm>
            <a:off x="650748" y="155395"/>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3. kA</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级铁基换位电缆研制</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sp>
        <p:nvSpPr>
          <p:cNvPr id="12" name="文本框 11">
            <a:extLst>
              <a:ext uri="{FF2B5EF4-FFF2-40B4-BE49-F238E27FC236}">
                <a16:creationId xmlns:a16="http://schemas.microsoft.com/office/drawing/2014/main" id="{604D279B-40E6-D4AA-7EB9-A3D00055F98A}"/>
              </a:ext>
            </a:extLst>
          </p:cNvPr>
          <p:cNvSpPr txBox="1"/>
          <p:nvPr/>
        </p:nvSpPr>
        <p:spPr>
          <a:xfrm>
            <a:off x="607221" y="717480"/>
            <a:ext cx="11487501" cy="458459"/>
          </a:xfrm>
          <a:prstGeom prst="rect">
            <a:avLst/>
          </a:prstGeom>
          <a:noFill/>
        </p:spPr>
        <p:txBody>
          <a:bodyPr wrap="square">
            <a:spAutoFit/>
          </a:bodyPr>
          <a:lstStyle/>
          <a:p>
            <a:pPr algn="just">
              <a:lnSpc>
                <a:spcPct val="150000"/>
              </a:lnSpc>
            </a:pPr>
            <a:r>
              <a:rPr lang="zh-CN" altLang="zh-CN" sz="1800" b="1" kern="100" dirty="0">
                <a:solidFill>
                  <a:schemeClr val="tx1"/>
                </a:solidFill>
                <a:effectLst/>
                <a:ea typeface="微软雅黑" panose="020B0503020204020204" pitchFamily="34" charset="-122"/>
                <a:cs typeface="Times New Roman" panose="02020603050405020304" pitchFamily="18" charset="0"/>
              </a:rPr>
              <a:t>为了满足高能加速器领域应用需求，</a:t>
            </a:r>
            <a:r>
              <a:rPr lang="zh-CN" altLang="en-US" sz="1800" b="1" kern="100" dirty="0">
                <a:solidFill>
                  <a:schemeClr val="tx1"/>
                </a:solidFill>
                <a:effectLst/>
                <a:ea typeface="微软雅黑" panose="020B0503020204020204" pitchFamily="34" charset="-122"/>
                <a:cs typeface="Times New Roman" panose="02020603050405020304" pitchFamily="18" charset="0"/>
              </a:rPr>
              <a:t>中国科学院高能物理研究所提出了</a:t>
            </a:r>
            <a:r>
              <a:rPr lang="zh-CN" altLang="zh-CN" sz="1800" b="1" kern="100" dirty="0">
                <a:solidFill>
                  <a:schemeClr val="tx1"/>
                </a:solidFill>
                <a:effectLst/>
                <a:ea typeface="微软雅黑" panose="020B0503020204020204" pitchFamily="34" charset="-122"/>
                <a:cs typeface="Times New Roman" panose="02020603050405020304" pitchFamily="18" charset="0"/>
              </a:rPr>
              <a:t>一种</a:t>
            </a:r>
            <a:r>
              <a:rPr lang="zh-CN" altLang="zh-CN" sz="1800" b="1" kern="100" dirty="0">
                <a:solidFill>
                  <a:srgbClr val="C00000"/>
                </a:solidFill>
                <a:effectLst/>
                <a:ea typeface="微软雅黑" panose="020B0503020204020204" pitchFamily="34" charset="-122"/>
                <a:cs typeface="Times New Roman" panose="02020603050405020304" pitchFamily="18" charset="0"/>
              </a:rPr>
              <a:t>多层封装高温超导换位电缆</a:t>
            </a:r>
            <a:r>
              <a:rPr lang="zh-CN" altLang="en-US" sz="1800" b="1" kern="100" dirty="0">
                <a:solidFill>
                  <a:schemeClr val="tx1"/>
                </a:solidFill>
                <a:effectLst/>
                <a:ea typeface="微软雅黑" panose="020B0503020204020204" pitchFamily="34" charset="-122"/>
                <a:cs typeface="Times New Roman" panose="02020603050405020304" pitchFamily="18" charset="0"/>
              </a:rPr>
              <a:t>；</a:t>
            </a:r>
            <a:endParaRPr lang="en-US" altLang="zh-CN" sz="1800" b="1" kern="100" dirty="0">
              <a:solidFill>
                <a:schemeClr val="tx1"/>
              </a:solidFill>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59BF8878-DEF8-98C9-0C66-3581FC795111}"/>
              </a:ext>
            </a:extLst>
          </p:cNvPr>
          <p:cNvSpPr txBox="1">
            <a:spLocks/>
          </p:cNvSpPr>
          <p:nvPr/>
        </p:nvSpPr>
        <p:spPr>
          <a:xfrm>
            <a:off x="603860" y="1213161"/>
            <a:ext cx="6030270" cy="458908"/>
          </a:xfrm>
          <a:prstGeom prst="rect">
            <a:avLst/>
          </a:prstGeom>
          <a:noFill/>
        </p:spPr>
        <p:txBody>
          <a:bodyPr wrap="square">
            <a:spAutoFit/>
          </a:bodyPr>
          <a:lstStyle/>
          <a:p>
            <a:pPr marL="285750" marR="0" lvl="0" indent="-285750" algn="just" defTabSz="914400" rtl="0" eaLnBrk="1" fontAlgn="base" latinLnBrk="0" hangingPunct="1">
              <a:lnSpc>
                <a:spcPct val="150000"/>
              </a:lnSpc>
              <a:spcBef>
                <a:spcPct val="0"/>
              </a:spcBef>
              <a:spcAft>
                <a:spcPct val="0"/>
              </a:spcAft>
              <a:buClrTx/>
              <a:buSzTx/>
              <a:buFont typeface="Wingdings" panose="05000000000000000000" pitchFamily="2" charset="2"/>
              <a:buChar char="p"/>
              <a:tabLst/>
              <a:defRPr/>
            </a:pPr>
            <a:r>
              <a:rPr kumimoji="0" lang="zh-CN" altLang="en-US" sz="18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难点及创新点：</a:t>
            </a:r>
            <a:r>
              <a:rPr kumimoji="0" lang="zh-CN" altLang="zh-CN" sz="18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不需剪裁</a:t>
            </a:r>
            <a:r>
              <a:rPr kumimoji="0" lang="zh-CN" altLang="zh-CN" sz="18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超导带材即可实现编织换位</a:t>
            </a:r>
            <a:r>
              <a:rPr kumimoji="0" lang="en-US" altLang="zh-CN" sz="1800" b="1" i="0" u="none" strike="noStrike" kern="1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p>
        </p:txBody>
      </p:sp>
      <p:pic>
        <p:nvPicPr>
          <p:cNvPr id="14" name="图片 13">
            <a:extLst>
              <a:ext uri="{FF2B5EF4-FFF2-40B4-BE49-F238E27FC236}">
                <a16:creationId xmlns:a16="http://schemas.microsoft.com/office/drawing/2014/main" id="{ACC8A4BA-94F5-5BCB-0116-C9F8BE6D9FB9}"/>
              </a:ext>
            </a:extLst>
          </p:cNvPr>
          <p:cNvPicPr>
            <a:picLocks noChangeAspect="1"/>
          </p:cNvPicPr>
          <p:nvPr/>
        </p:nvPicPr>
        <p:blipFill>
          <a:blip r:embed="rId3"/>
          <a:stretch>
            <a:fillRect/>
          </a:stretch>
        </p:blipFill>
        <p:spPr>
          <a:xfrm>
            <a:off x="1124757" y="2179769"/>
            <a:ext cx="6423641" cy="1932763"/>
          </a:xfrm>
          <a:prstGeom prst="rect">
            <a:avLst/>
          </a:prstGeom>
        </p:spPr>
      </p:pic>
      <p:sp>
        <p:nvSpPr>
          <p:cNvPr id="15" name="矩形 14">
            <a:extLst>
              <a:ext uri="{FF2B5EF4-FFF2-40B4-BE49-F238E27FC236}">
                <a16:creationId xmlns:a16="http://schemas.microsoft.com/office/drawing/2014/main" id="{8C8EB1EA-3535-7F10-3101-C7C51179386B}"/>
              </a:ext>
            </a:extLst>
          </p:cNvPr>
          <p:cNvSpPr/>
          <p:nvPr/>
        </p:nvSpPr>
        <p:spPr bwMode="auto">
          <a:xfrm>
            <a:off x="758139" y="1809105"/>
            <a:ext cx="6900772" cy="2445125"/>
          </a:xfrm>
          <a:prstGeom prst="rect">
            <a:avLst/>
          </a:prstGeom>
          <a:noFill/>
          <a:ln w="9525" cap="flat" cmpd="sng" algn="ctr">
            <a:solidFill>
              <a:srgbClr val="003399"/>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dirty="0">
              <a:ln>
                <a:noFill/>
              </a:ln>
              <a:solidFill>
                <a:schemeClr val="bg1"/>
              </a:solidFill>
              <a:effectLst/>
              <a:latin typeface="Times New Roman" pitchFamily="18" charset="0"/>
              <a:ea typeface="华文中宋" pitchFamily="2" charset="-122"/>
            </a:endParaRPr>
          </a:p>
        </p:txBody>
      </p:sp>
      <p:sp>
        <p:nvSpPr>
          <p:cNvPr id="16" name="文本框 15">
            <a:extLst>
              <a:ext uri="{FF2B5EF4-FFF2-40B4-BE49-F238E27FC236}">
                <a16:creationId xmlns:a16="http://schemas.microsoft.com/office/drawing/2014/main" id="{4E908A34-823F-9CB2-3856-C2614A77325A}"/>
              </a:ext>
            </a:extLst>
          </p:cNvPr>
          <p:cNvSpPr txBox="1"/>
          <p:nvPr/>
        </p:nvSpPr>
        <p:spPr>
          <a:xfrm>
            <a:off x="876347" y="1930914"/>
            <a:ext cx="28578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prstClr val="black"/>
                </a:solidFill>
                <a:latin typeface="Arial"/>
                <a:ea typeface="微软雅黑"/>
              </a:rPr>
              <a:t>铁基电缆制备流程示意图</a:t>
            </a:r>
            <a:endParaRPr lang="en-US" altLang="zh-CN" sz="1200" b="1" dirty="0">
              <a:solidFill>
                <a:prstClr val="black"/>
              </a:solidFill>
              <a:latin typeface="Arial"/>
              <a:ea typeface="微软雅黑"/>
            </a:endParaRPr>
          </a:p>
        </p:txBody>
      </p:sp>
      <p:graphicFrame>
        <p:nvGraphicFramePr>
          <p:cNvPr id="17" name="表格 16">
            <a:extLst>
              <a:ext uri="{FF2B5EF4-FFF2-40B4-BE49-F238E27FC236}">
                <a16:creationId xmlns:a16="http://schemas.microsoft.com/office/drawing/2014/main" id="{A8711B7C-2C9B-4056-7475-578AFC6683DD}"/>
              </a:ext>
            </a:extLst>
          </p:cNvPr>
          <p:cNvGraphicFramePr>
            <a:graphicFrameLocks noGrp="1"/>
          </p:cNvGraphicFramePr>
          <p:nvPr>
            <p:extLst>
              <p:ext uri="{D42A27DB-BD31-4B8C-83A1-F6EECF244321}">
                <p14:modId xmlns:p14="http://schemas.microsoft.com/office/powerpoint/2010/main" val="1529774677"/>
              </p:ext>
            </p:extLst>
          </p:nvPr>
        </p:nvGraphicFramePr>
        <p:xfrm>
          <a:off x="715257" y="4632645"/>
          <a:ext cx="6966957" cy="2147432"/>
        </p:xfrm>
        <a:graphic>
          <a:graphicData uri="http://schemas.openxmlformats.org/drawingml/2006/table">
            <a:tbl>
              <a:tblPr firstRow="1" bandRow="1">
                <a:tableStyleId>{5C22544A-7EE6-4342-B048-85BDC9FD1C3A}</a:tableStyleId>
              </a:tblPr>
              <a:tblGrid>
                <a:gridCol w="1528194">
                  <a:extLst>
                    <a:ext uri="{9D8B030D-6E8A-4147-A177-3AD203B41FA5}">
                      <a16:colId xmlns:a16="http://schemas.microsoft.com/office/drawing/2014/main" val="1688364138"/>
                    </a:ext>
                  </a:extLst>
                </a:gridCol>
                <a:gridCol w="1699493">
                  <a:extLst>
                    <a:ext uri="{9D8B030D-6E8A-4147-A177-3AD203B41FA5}">
                      <a16:colId xmlns:a16="http://schemas.microsoft.com/office/drawing/2014/main" val="2061573839"/>
                    </a:ext>
                  </a:extLst>
                </a:gridCol>
                <a:gridCol w="1926349">
                  <a:extLst>
                    <a:ext uri="{9D8B030D-6E8A-4147-A177-3AD203B41FA5}">
                      <a16:colId xmlns:a16="http://schemas.microsoft.com/office/drawing/2014/main" val="715517934"/>
                    </a:ext>
                  </a:extLst>
                </a:gridCol>
                <a:gridCol w="1812921">
                  <a:extLst>
                    <a:ext uri="{9D8B030D-6E8A-4147-A177-3AD203B41FA5}">
                      <a16:colId xmlns:a16="http://schemas.microsoft.com/office/drawing/2014/main" val="3374070496"/>
                    </a:ext>
                  </a:extLst>
                </a:gridCol>
              </a:tblGrid>
              <a:tr h="306776">
                <a:tc>
                  <a:txBody>
                    <a:bodyPr/>
                    <a:lstStyle/>
                    <a:p>
                      <a:pPr algn="ctr"/>
                      <a:r>
                        <a:rPr lang="zh-CN" altLang="en-US" sz="1400" dirty="0"/>
                        <a:t>主要参数</a:t>
                      </a:r>
                    </a:p>
                  </a:txBody>
                  <a:tcPr/>
                </a:tc>
                <a:tc>
                  <a:txBody>
                    <a:bodyPr/>
                    <a:lstStyle/>
                    <a:p>
                      <a:pPr algn="ctr"/>
                      <a:endParaRPr lang="zh-CN" altLang="en-US" sz="1400" dirty="0"/>
                    </a:p>
                  </a:txBody>
                  <a:tcPr/>
                </a:tc>
                <a:tc>
                  <a:txBody>
                    <a:bodyPr/>
                    <a:lstStyle/>
                    <a:p>
                      <a:pPr algn="ctr"/>
                      <a:r>
                        <a:rPr lang="zh-CN" altLang="en-US" sz="1400" dirty="0"/>
                        <a:t>主要参数</a:t>
                      </a:r>
                    </a:p>
                  </a:txBody>
                  <a:tcPr/>
                </a:tc>
                <a:tc>
                  <a:txBody>
                    <a:bodyPr/>
                    <a:lstStyle/>
                    <a:p>
                      <a:pPr algn="ctr"/>
                      <a:endParaRPr lang="zh-CN" altLang="en-US" sz="1400" dirty="0"/>
                    </a:p>
                  </a:txBody>
                  <a:tcPr/>
                </a:tc>
                <a:extLst>
                  <a:ext uri="{0D108BD9-81ED-4DB2-BD59-A6C34878D82A}">
                    <a16:rowId xmlns:a16="http://schemas.microsoft.com/office/drawing/2014/main" val="3792179141"/>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缆长</a:t>
                      </a:r>
                    </a:p>
                  </a:txBody>
                  <a:tcPr/>
                </a:tc>
                <a:tc>
                  <a:txBody>
                    <a:bodyPr/>
                    <a:lstStyle/>
                    <a:p>
                      <a:pPr algn="l"/>
                      <a:r>
                        <a:rPr lang="en-US" altLang="zh-CN" sz="1400" dirty="0">
                          <a:latin typeface="Times New Roman" panose="02020603050405020304" pitchFamily="18" charset="0"/>
                          <a:ea typeface="+mn-ea"/>
                          <a:cs typeface="Times New Roman" panose="02020603050405020304" pitchFamily="18" charset="0"/>
                        </a:rPr>
                        <a:t>6 m</a:t>
                      </a:r>
                      <a:endParaRPr lang="zh-CN" altLang="en-US" sz="1400" dirty="0">
                        <a:latin typeface="Times New Roman" panose="02020603050405020304" pitchFamily="18" charset="0"/>
                        <a:ea typeface="+mn-ea"/>
                        <a:cs typeface="Times New Roman" panose="02020603050405020304" pitchFamily="18" charset="0"/>
                      </a:endParaRP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单线数</a:t>
                      </a:r>
                    </a:p>
                  </a:txBody>
                  <a:tcPr/>
                </a:tc>
                <a:tc>
                  <a:txBody>
                    <a:bodyPr/>
                    <a:lstStyle/>
                    <a:p>
                      <a:pPr algn="l"/>
                      <a:r>
                        <a:rPr lang="en-US" altLang="zh-CN" sz="1400">
                          <a:latin typeface="Times New Roman" panose="02020603050405020304" pitchFamily="18" charset="0"/>
                          <a:ea typeface="+mn-ea"/>
                          <a:cs typeface="Times New Roman" panose="02020603050405020304" pitchFamily="18" charset="0"/>
                        </a:rPr>
                        <a:t>9</a:t>
                      </a:r>
                      <a:endParaRPr lang="zh-CN" altLang="en-US" sz="1400" dirty="0">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983646610"/>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缆宽</a:t>
                      </a:r>
                    </a:p>
                  </a:txBody>
                  <a:tcPr/>
                </a:tc>
                <a:tc>
                  <a:txBody>
                    <a:bodyPr/>
                    <a:lstStyle/>
                    <a:p>
                      <a:pPr algn="l"/>
                      <a:r>
                        <a:rPr lang="en-US" altLang="zh-CN" sz="1400" dirty="0">
                          <a:latin typeface="Times New Roman" panose="02020603050405020304" pitchFamily="18" charset="0"/>
                          <a:ea typeface="+mn-ea"/>
                          <a:cs typeface="Times New Roman" panose="02020603050405020304" pitchFamily="18" charset="0"/>
                        </a:rPr>
                        <a:t>11.72 mm</a:t>
                      </a:r>
                      <a:endParaRPr lang="zh-CN" altLang="en-US" sz="1400" dirty="0">
                        <a:latin typeface="Times New Roman" panose="02020603050405020304" pitchFamily="18" charset="0"/>
                        <a:ea typeface="+mn-ea"/>
                        <a:cs typeface="Times New Roman" panose="02020603050405020304" pitchFamily="18" charset="0"/>
                      </a:endParaRP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单线中</a:t>
                      </a:r>
                      <a:r>
                        <a:rPr lang="en-US" altLang="zh-CN" sz="1400" dirty="0">
                          <a:latin typeface="Times New Roman" panose="02020603050405020304" pitchFamily="18" charset="0"/>
                          <a:ea typeface="+mn-ea"/>
                          <a:cs typeface="Times New Roman" panose="02020603050405020304" pitchFamily="18" charset="0"/>
                        </a:rPr>
                        <a:t>IBS</a:t>
                      </a:r>
                      <a:r>
                        <a:rPr lang="zh-CN" altLang="en-US" sz="1400" dirty="0">
                          <a:latin typeface="Times New Roman" panose="02020603050405020304" pitchFamily="18" charset="0"/>
                          <a:ea typeface="+mn-ea"/>
                          <a:cs typeface="Times New Roman" panose="02020603050405020304" pitchFamily="18" charset="0"/>
                        </a:rPr>
                        <a:t>带材数</a:t>
                      </a:r>
                    </a:p>
                  </a:txBody>
                  <a:tcPr/>
                </a:tc>
                <a:tc>
                  <a:txBody>
                    <a:bodyPr/>
                    <a:lstStyle/>
                    <a:p>
                      <a:pPr algn="l"/>
                      <a:r>
                        <a:rPr lang="en-US" altLang="zh-CN" sz="1400">
                          <a:latin typeface="Times New Roman" panose="02020603050405020304" pitchFamily="18" charset="0"/>
                          <a:ea typeface="+mn-ea"/>
                          <a:cs typeface="Times New Roman" panose="02020603050405020304" pitchFamily="18" charset="0"/>
                        </a:rPr>
                        <a:t>4</a:t>
                      </a:r>
                      <a:endParaRPr lang="zh-CN" altLang="en-US" sz="1400" dirty="0">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15442483"/>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缆厚</a:t>
                      </a:r>
                    </a:p>
                  </a:txBody>
                  <a:tcPr/>
                </a:tc>
                <a:tc>
                  <a:txBody>
                    <a:bodyPr/>
                    <a:lstStyle/>
                    <a:p>
                      <a:pPr algn="l"/>
                      <a:r>
                        <a:rPr lang="en-US" altLang="zh-CN" sz="1400" dirty="0">
                          <a:latin typeface="Times New Roman" panose="02020603050405020304" pitchFamily="18" charset="0"/>
                          <a:ea typeface="+mn-ea"/>
                          <a:cs typeface="Times New Roman" panose="02020603050405020304" pitchFamily="18" charset="0"/>
                        </a:rPr>
                        <a:t>10.22 mm</a:t>
                      </a:r>
                      <a:endParaRPr lang="zh-CN" altLang="en-US" sz="1400" dirty="0">
                        <a:latin typeface="Times New Roman" panose="02020603050405020304" pitchFamily="18" charset="0"/>
                        <a:ea typeface="+mn-ea"/>
                        <a:cs typeface="Times New Roman" panose="02020603050405020304" pitchFamily="18" charset="0"/>
                      </a:endParaRP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电缆中</a:t>
                      </a:r>
                      <a:r>
                        <a:rPr lang="en-US" altLang="zh-CN" sz="1400" dirty="0">
                          <a:latin typeface="Times New Roman" panose="02020603050405020304" pitchFamily="18" charset="0"/>
                          <a:ea typeface="+mn-ea"/>
                          <a:cs typeface="Times New Roman" panose="02020603050405020304" pitchFamily="18" charset="0"/>
                        </a:rPr>
                        <a:t>IBS</a:t>
                      </a:r>
                      <a:r>
                        <a:rPr lang="zh-CN" altLang="en-US" sz="1400" dirty="0">
                          <a:latin typeface="Times New Roman" panose="02020603050405020304" pitchFamily="18" charset="0"/>
                          <a:ea typeface="+mn-ea"/>
                          <a:cs typeface="Times New Roman" panose="02020603050405020304" pitchFamily="18" charset="0"/>
                        </a:rPr>
                        <a:t>带材数</a:t>
                      </a:r>
                    </a:p>
                  </a:txBody>
                  <a:tcPr/>
                </a:tc>
                <a:tc>
                  <a:txBody>
                    <a:bodyPr/>
                    <a:lstStyle/>
                    <a:p>
                      <a:pPr algn="l"/>
                      <a:r>
                        <a:rPr lang="en-US" altLang="zh-CN" sz="1100" dirty="0">
                          <a:latin typeface="Times New Roman" panose="02020603050405020304" pitchFamily="18" charset="0"/>
                          <a:ea typeface="+mn-ea"/>
                          <a:cs typeface="Times New Roman" panose="02020603050405020304" pitchFamily="18" charset="0"/>
                        </a:rPr>
                        <a:t>36</a:t>
                      </a:r>
                      <a:endParaRPr lang="zh-CN" altLang="en-US" sz="1100" dirty="0">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86945857"/>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换位长度</a:t>
                      </a:r>
                    </a:p>
                  </a:txBody>
                  <a:tcPr/>
                </a:tc>
                <a:tc>
                  <a:txBody>
                    <a:bodyPr/>
                    <a:lstStyle/>
                    <a:p>
                      <a:pPr algn="l"/>
                      <a:r>
                        <a:rPr lang="en-US" altLang="zh-CN" sz="1400" dirty="0">
                          <a:latin typeface="Times New Roman" panose="02020603050405020304" pitchFamily="18" charset="0"/>
                          <a:ea typeface="+mn-ea"/>
                          <a:cs typeface="Times New Roman" panose="02020603050405020304" pitchFamily="18" charset="0"/>
                        </a:rPr>
                        <a:t>140 mm</a:t>
                      </a:r>
                      <a:endParaRPr lang="zh-CN" altLang="en-US" sz="1400" dirty="0">
                        <a:latin typeface="Times New Roman" panose="02020603050405020304" pitchFamily="18" charset="0"/>
                        <a:ea typeface="+mn-ea"/>
                        <a:cs typeface="Times New Roman" panose="02020603050405020304" pitchFamily="18" charset="0"/>
                      </a:endParaRP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单线中</a:t>
                      </a:r>
                      <a:r>
                        <a:rPr lang="en-US" altLang="zh-CN" sz="1400" dirty="0">
                          <a:latin typeface="Times New Roman" panose="02020603050405020304" pitchFamily="18" charset="0"/>
                          <a:ea typeface="+mn-ea"/>
                          <a:cs typeface="Times New Roman" panose="02020603050405020304" pitchFamily="18" charset="0"/>
                        </a:rPr>
                        <a:t>IBS</a:t>
                      </a:r>
                      <a:r>
                        <a:rPr lang="zh-CN" altLang="en-US" sz="1400" dirty="0">
                          <a:latin typeface="Times New Roman" panose="02020603050405020304" pitchFamily="18" charset="0"/>
                          <a:ea typeface="+mn-ea"/>
                          <a:cs typeface="Times New Roman" panose="02020603050405020304" pitchFamily="18" charset="0"/>
                        </a:rPr>
                        <a:t>间绝缘材料</a:t>
                      </a:r>
                    </a:p>
                  </a:txBody>
                  <a:tcPr/>
                </a:tc>
                <a:tc>
                  <a:txBody>
                    <a:bodyPr/>
                    <a:lstStyle/>
                    <a:p>
                      <a:pPr algn="l"/>
                      <a:r>
                        <a:rPr lang="zh-CN" altLang="en-US" sz="1100" dirty="0">
                          <a:latin typeface="Times New Roman" panose="02020603050405020304" pitchFamily="18" charset="0"/>
                          <a:ea typeface="+mn-ea"/>
                          <a:cs typeface="Times New Roman" panose="02020603050405020304" pitchFamily="18" charset="0"/>
                        </a:rPr>
                        <a:t>不锈钢带</a:t>
                      </a:r>
                    </a:p>
                  </a:txBody>
                  <a:tcPr/>
                </a:tc>
                <a:extLst>
                  <a:ext uri="{0D108BD9-81ED-4DB2-BD59-A6C34878D82A}">
                    <a16:rowId xmlns:a16="http://schemas.microsoft.com/office/drawing/2014/main" val="355122805"/>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换位周期</a:t>
                      </a:r>
                    </a:p>
                  </a:txBody>
                  <a:tcPr/>
                </a:tc>
                <a:tc>
                  <a:txBody>
                    <a:bodyPr/>
                    <a:lstStyle/>
                    <a:p>
                      <a:pPr algn="l"/>
                      <a:r>
                        <a:rPr lang="en-US" altLang="zh-CN" sz="1400" dirty="0">
                          <a:latin typeface="Times New Roman" panose="02020603050405020304" pitchFamily="18" charset="0"/>
                          <a:ea typeface="+mn-ea"/>
                          <a:cs typeface="Times New Roman" panose="02020603050405020304" pitchFamily="18" charset="0"/>
                        </a:rPr>
                        <a:t>1260 mm</a:t>
                      </a:r>
                      <a:endParaRPr lang="zh-CN" altLang="en-US" sz="1400" dirty="0">
                        <a:latin typeface="Times New Roman" panose="02020603050405020304" pitchFamily="18" charset="0"/>
                        <a:ea typeface="+mn-ea"/>
                        <a:cs typeface="Times New Roman" panose="02020603050405020304" pitchFamily="18" charset="0"/>
                      </a:endParaRP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单线封装材料</a:t>
                      </a:r>
                    </a:p>
                  </a:txBody>
                  <a:tcPr/>
                </a:tc>
                <a:tc>
                  <a:txBody>
                    <a:bodyPr/>
                    <a:lstStyle/>
                    <a:p>
                      <a:pPr algn="l"/>
                      <a:r>
                        <a:rPr lang="en-US" altLang="zh-CN" sz="1400" b="0" i="0" kern="1200" dirty="0">
                          <a:solidFill>
                            <a:schemeClr val="dk1"/>
                          </a:solidFill>
                          <a:effectLst/>
                          <a:latin typeface="Times New Roman" panose="02020603050405020304" pitchFamily="18" charset="0"/>
                          <a:ea typeface="+mn-ea"/>
                          <a:cs typeface="Times New Roman" panose="02020603050405020304" pitchFamily="18" charset="0"/>
                        </a:rPr>
                        <a:t>Nomex</a:t>
                      </a:r>
                      <a:endParaRPr lang="zh-CN" altLang="en-US" sz="1100" dirty="0">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09080990"/>
                  </a:ext>
                </a:extLst>
              </a:tr>
              <a:tr h="306776">
                <a:tc>
                  <a:txBody>
                    <a:bodyPr/>
                    <a:lstStyle/>
                    <a:p>
                      <a:pPr algn="l"/>
                      <a:r>
                        <a:rPr lang="zh-CN" altLang="en-US" sz="1400" dirty="0">
                          <a:latin typeface="Times New Roman" panose="02020603050405020304" pitchFamily="18" charset="0"/>
                          <a:ea typeface="+mn-ea"/>
                          <a:cs typeface="Times New Roman" panose="02020603050405020304" pitchFamily="18" charset="0"/>
                        </a:rPr>
                        <a:t>电缆定型材料</a:t>
                      </a:r>
                    </a:p>
                  </a:txBody>
                  <a:tcPr/>
                </a:tc>
                <a:tc>
                  <a:txBody>
                    <a:bodyPr/>
                    <a:lstStyle/>
                    <a:p>
                      <a:pPr algn="l"/>
                      <a:r>
                        <a:rPr lang="zh-CN" altLang="en-US" sz="1400" dirty="0">
                          <a:latin typeface="Times New Roman" panose="02020603050405020304" pitchFamily="18" charset="0"/>
                          <a:ea typeface="+mn-ea"/>
                          <a:cs typeface="Times New Roman" panose="02020603050405020304" pitchFamily="18" charset="0"/>
                        </a:rPr>
                        <a:t>铜带</a:t>
                      </a:r>
                    </a:p>
                  </a:txBody>
                  <a:tcPr/>
                </a:tc>
                <a:tc gridSpan="2">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zh-CN" altLang="en-US" sz="1400" b="0" dirty="0">
                          <a:solidFill>
                            <a:schemeClr val="tx1"/>
                          </a:solidFill>
                          <a:latin typeface="微软雅黑" panose="020B0503020204020204" pitchFamily="34" charset="-122"/>
                          <a:ea typeface="微软雅黑" panose="020B0503020204020204" pitchFamily="34" charset="-122"/>
                        </a:rPr>
                        <a:t>目标电流：</a:t>
                      </a:r>
                      <a:r>
                        <a:rPr lang="en-US" altLang="zh-CN" sz="1400" b="0" dirty="0">
                          <a:solidFill>
                            <a:schemeClr val="tx1"/>
                          </a:solidFill>
                          <a:latin typeface="微软雅黑" panose="020B0503020204020204" pitchFamily="34" charset="-122"/>
                          <a:ea typeface="微软雅黑" panose="020B0503020204020204" pitchFamily="34" charset="-122"/>
                        </a:rPr>
                        <a:t>5000 A (0 T@4.2 K)</a:t>
                      </a:r>
                    </a:p>
                  </a:txBody>
                  <a:tcPr/>
                </a:tc>
                <a:tc hMerge="1">
                  <a:txBody>
                    <a:bodyPr/>
                    <a:lstStyle/>
                    <a:p>
                      <a:pPr algn="ctr"/>
                      <a:endParaRPr lang="zh-CN" altLang="en-US" sz="1400" dirty="0">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8720464"/>
                  </a:ext>
                </a:extLst>
              </a:tr>
            </a:tbl>
          </a:graphicData>
        </a:graphic>
      </p:graphicFrame>
      <p:sp>
        <p:nvSpPr>
          <p:cNvPr id="18" name="文本框 17">
            <a:extLst>
              <a:ext uri="{FF2B5EF4-FFF2-40B4-BE49-F238E27FC236}">
                <a16:creationId xmlns:a16="http://schemas.microsoft.com/office/drawing/2014/main" id="{E0F2489B-FD39-355D-6490-A195FA0697CA}"/>
              </a:ext>
            </a:extLst>
          </p:cNvPr>
          <p:cNvSpPr txBox="1"/>
          <p:nvPr/>
        </p:nvSpPr>
        <p:spPr>
          <a:xfrm>
            <a:off x="2699353" y="4332618"/>
            <a:ext cx="30342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prstClr val="black"/>
                </a:solidFill>
                <a:latin typeface="Arial"/>
                <a:ea typeface="微软雅黑"/>
              </a:rPr>
              <a:t>kA</a:t>
            </a:r>
            <a:r>
              <a:rPr lang="zh-CN" altLang="en-US" sz="1400" b="1" dirty="0">
                <a:solidFill>
                  <a:prstClr val="black"/>
                </a:solidFill>
                <a:latin typeface="Arial"/>
                <a:ea typeface="微软雅黑"/>
              </a:rPr>
              <a:t>级铁基电缆及相关材料主要参数</a:t>
            </a:r>
            <a:endParaRPr lang="en-US" altLang="zh-CN" sz="1400" b="1" dirty="0">
              <a:solidFill>
                <a:prstClr val="black"/>
              </a:solidFill>
              <a:latin typeface="Arial"/>
              <a:ea typeface="微软雅黑"/>
            </a:endParaRPr>
          </a:p>
        </p:txBody>
      </p:sp>
      <p:sp>
        <p:nvSpPr>
          <p:cNvPr id="19" name="文本框 18">
            <a:extLst>
              <a:ext uri="{FF2B5EF4-FFF2-40B4-BE49-F238E27FC236}">
                <a16:creationId xmlns:a16="http://schemas.microsoft.com/office/drawing/2014/main" id="{69C81A09-F4BD-CD3C-4174-44D5E5A11275}"/>
              </a:ext>
            </a:extLst>
          </p:cNvPr>
          <p:cNvSpPr txBox="1"/>
          <p:nvPr/>
        </p:nvSpPr>
        <p:spPr>
          <a:xfrm>
            <a:off x="2357566" y="1794733"/>
            <a:ext cx="3828823" cy="418191"/>
          </a:xfrm>
          <a:prstGeom prst="rect">
            <a:avLst/>
          </a:prstGeom>
          <a:noFill/>
        </p:spPr>
        <p:txBody>
          <a:bodyPr wrap="square" rtlCol="0">
            <a:spAutoFit/>
          </a:bodyPr>
          <a:lstStyle/>
          <a:p>
            <a:pPr algn="l">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优势：高电流密度</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低交流损耗</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低成本</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290D192C-DE21-952E-7ACA-AA6A84E376E2}"/>
              </a:ext>
            </a:extLst>
          </p:cNvPr>
          <p:cNvGrpSpPr/>
          <p:nvPr/>
        </p:nvGrpSpPr>
        <p:grpSpPr>
          <a:xfrm>
            <a:off x="7807083" y="1784656"/>
            <a:ext cx="4055018" cy="5045080"/>
            <a:chOff x="7807083" y="1784656"/>
            <a:chExt cx="4055018" cy="5045080"/>
          </a:xfrm>
        </p:grpSpPr>
        <p:pic>
          <p:nvPicPr>
            <p:cNvPr id="21" name="图片 20">
              <a:extLst>
                <a:ext uri="{FF2B5EF4-FFF2-40B4-BE49-F238E27FC236}">
                  <a16:creationId xmlns:a16="http://schemas.microsoft.com/office/drawing/2014/main" id="{D4CD2B96-8654-087E-64B7-8F9E983590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11" t="25998" r="25399"/>
            <a:stretch/>
          </p:blipFill>
          <p:spPr>
            <a:xfrm>
              <a:off x="7807083" y="1784656"/>
              <a:ext cx="1819353" cy="4731376"/>
            </a:xfrm>
            <a:prstGeom prst="rect">
              <a:avLst/>
            </a:prstGeom>
          </p:spPr>
        </p:pic>
        <p:pic>
          <p:nvPicPr>
            <p:cNvPr id="22" name="图片 21">
              <a:extLst>
                <a:ext uri="{FF2B5EF4-FFF2-40B4-BE49-F238E27FC236}">
                  <a16:creationId xmlns:a16="http://schemas.microsoft.com/office/drawing/2014/main" id="{90840931-01DE-D1CC-9F0D-6AE1062EA5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416" t="7170" r="30993"/>
            <a:stretch/>
          </p:blipFill>
          <p:spPr>
            <a:xfrm>
              <a:off x="9886561" y="1784656"/>
              <a:ext cx="901789" cy="4731376"/>
            </a:xfrm>
            <a:prstGeom prst="rect">
              <a:avLst/>
            </a:prstGeom>
          </p:spPr>
        </p:pic>
        <p:pic>
          <p:nvPicPr>
            <p:cNvPr id="23" name="图片 22">
              <a:extLst>
                <a:ext uri="{FF2B5EF4-FFF2-40B4-BE49-F238E27FC236}">
                  <a16:creationId xmlns:a16="http://schemas.microsoft.com/office/drawing/2014/main" id="{EBEB5649-9FCD-F930-1581-5564859E32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21" t="7934" r="42069"/>
            <a:stretch/>
          </p:blipFill>
          <p:spPr>
            <a:xfrm>
              <a:off x="11048474" y="1784656"/>
              <a:ext cx="813627" cy="4731376"/>
            </a:xfrm>
            <a:prstGeom prst="rect">
              <a:avLst/>
            </a:prstGeom>
          </p:spPr>
        </p:pic>
        <p:sp>
          <p:nvSpPr>
            <p:cNvPr id="24" name="文本框 23">
              <a:extLst>
                <a:ext uri="{FF2B5EF4-FFF2-40B4-BE49-F238E27FC236}">
                  <a16:creationId xmlns:a16="http://schemas.microsoft.com/office/drawing/2014/main" id="{4FBAA7D9-F65D-BF01-3558-6FCF22C72AD3}"/>
                </a:ext>
              </a:extLst>
            </p:cNvPr>
            <p:cNvSpPr txBox="1"/>
            <p:nvPr/>
          </p:nvSpPr>
          <p:spPr>
            <a:xfrm>
              <a:off x="8466180" y="6532767"/>
              <a:ext cx="5011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prstClr val="black"/>
                  </a:solidFill>
                  <a:latin typeface="Arial"/>
                  <a:ea typeface="微软雅黑"/>
                </a:rPr>
                <a:t>单线</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5" name="文本框 24">
              <a:extLst>
                <a:ext uri="{FF2B5EF4-FFF2-40B4-BE49-F238E27FC236}">
                  <a16:creationId xmlns:a16="http://schemas.microsoft.com/office/drawing/2014/main" id="{0ECF694A-8D27-81C7-9A4E-96EBDF91CAEB}"/>
                </a:ext>
              </a:extLst>
            </p:cNvPr>
            <p:cNvSpPr txBox="1"/>
            <p:nvPr/>
          </p:nvSpPr>
          <p:spPr>
            <a:xfrm>
              <a:off x="10070053" y="6552737"/>
              <a:ext cx="5127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prstClr val="black"/>
                  </a:solidFill>
                  <a:latin typeface="Arial"/>
                  <a:ea typeface="微软雅黑"/>
                </a:rPr>
                <a:t>换位</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6" name="文本框 25">
              <a:extLst>
                <a:ext uri="{FF2B5EF4-FFF2-40B4-BE49-F238E27FC236}">
                  <a16:creationId xmlns:a16="http://schemas.microsoft.com/office/drawing/2014/main" id="{8F111E65-6876-D664-7873-87A66A6FF3B4}"/>
                </a:ext>
              </a:extLst>
            </p:cNvPr>
            <p:cNvSpPr txBox="1"/>
            <p:nvPr/>
          </p:nvSpPr>
          <p:spPr>
            <a:xfrm>
              <a:off x="11198928" y="6547482"/>
              <a:ext cx="5127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prstClr val="black"/>
                  </a:solidFill>
                  <a:latin typeface="Arial"/>
                  <a:ea typeface="微软雅黑"/>
                </a:rPr>
                <a:t>定型</a:t>
              </a:r>
              <a:endParaRPr kumimoji="0" lang="zh-CN" altLang="en-US" sz="12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箭头: 右 26">
              <a:extLst>
                <a:ext uri="{FF2B5EF4-FFF2-40B4-BE49-F238E27FC236}">
                  <a16:creationId xmlns:a16="http://schemas.microsoft.com/office/drawing/2014/main" id="{E583003C-6B8E-E64F-B0EF-A3D6FFA85728}"/>
                </a:ext>
              </a:extLst>
            </p:cNvPr>
            <p:cNvSpPr/>
            <p:nvPr/>
          </p:nvSpPr>
          <p:spPr>
            <a:xfrm>
              <a:off x="9660884" y="3970724"/>
              <a:ext cx="207524" cy="129701"/>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5E907CA9-E426-8E10-ECCF-5F7DFF3AE349}"/>
                </a:ext>
              </a:extLst>
            </p:cNvPr>
            <p:cNvSpPr/>
            <p:nvPr/>
          </p:nvSpPr>
          <p:spPr>
            <a:xfrm>
              <a:off x="10815971" y="3940244"/>
              <a:ext cx="207524" cy="129701"/>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4010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7244552-436F-499B-8CCE-65852468EA4A}"/>
              </a:ext>
            </a:extLst>
          </p:cNvPr>
          <p:cNvSpPr txBox="1">
            <a:spLocks/>
          </p:cNvSpPr>
          <p:nvPr/>
        </p:nvSpPr>
        <p:spPr>
          <a:xfrm>
            <a:off x="650748" y="155395"/>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3. kA</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级铁基换位电缆研制</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pic>
        <p:nvPicPr>
          <p:cNvPr id="9" name="图片 8">
            <a:extLst>
              <a:ext uri="{FF2B5EF4-FFF2-40B4-BE49-F238E27FC236}">
                <a16:creationId xmlns:a16="http://schemas.microsoft.com/office/drawing/2014/main" id="{D90D34BD-A13D-4E79-A1A8-44A61D401549}"/>
              </a:ext>
            </a:extLst>
          </p:cNvPr>
          <p:cNvPicPr>
            <a:picLocks noChangeAspect="1"/>
          </p:cNvPicPr>
          <p:nvPr/>
        </p:nvPicPr>
        <p:blipFill>
          <a:blip r:embed="rId3"/>
          <a:stretch>
            <a:fillRect/>
          </a:stretch>
        </p:blipFill>
        <p:spPr>
          <a:xfrm>
            <a:off x="484567" y="1449189"/>
            <a:ext cx="11201593" cy="5000711"/>
          </a:xfrm>
          <a:prstGeom prst="rect">
            <a:avLst/>
          </a:prstGeom>
        </p:spPr>
      </p:pic>
      <p:sp>
        <p:nvSpPr>
          <p:cNvPr id="10" name="文本框 9">
            <a:extLst>
              <a:ext uri="{FF2B5EF4-FFF2-40B4-BE49-F238E27FC236}">
                <a16:creationId xmlns:a16="http://schemas.microsoft.com/office/drawing/2014/main" id="{98966197-4E77-1677-514E-352E8527F5B2}"/>
              </a:ext>
            </a:extLst>
          </p:cNvPr>
          <p:cNvSpPr txBox="1"/>
          <p:nvPr/>
        </p:nvSpPr>
        <p:spPr>
          <a:xfrm>
            <a:off x="624771" y="886367"/>
            <a:ext cx="9595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成功制备</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~6 m</a:t>
            </a:r>
            <a:r>
              <a:rPr lang="zh-CN" altLang="en-US" b="1" dirty="0">
                <a:solidFill>
                  <a:prstClr val="black"/>
                </a:solidFill>
                <a:latin typeface="Times New Roman" panose="02020603050405020304" pitchFamily="18" charset="0"/>
                <a:cs typeface="Times New Roman" panose="02020603050405020304" pitchFamily="18" charset="0"/>
              </a:rPr>
              <a:t>长铁基换位电缆，已完成测试前样品准备工作，计划</a:t>
            </a:r>
            <a:r>
              <a:rPr lang="en-US" altLang="zh-CN" b="1" dirty="0">
                <a:solidFill>
                  <a:prstClr val="black"/>
                </a:solidFill>
                <a:latin typeface="Times New Roman" panose="02020603050405020304" pitchFamily="18" charset="0"/>
                <a:cs typeface="Times New Roman" panose="02020603050405020304" pitchFamily="18" charset="0"/>
              </a:rPr>
              <a:t>9</a:t>
            </a:r>
            <a:r>
              <a:rPr lang="zh-CN" altLang="en-US" b="1" dirty="0">
                <a:solidFill>
                  <a:prstClr val="black"/>
                </a:solidFill>
                <a:latin typeface="Times New Roman" panose="02020603050405020304" pitchFamily="18" charset="0"/>
                <a:cs typeface="Times New Roman" panose="02020603050405020304" pitchFamily="18" charset="0"/>
              </a:rPr>
              <a:t>月上旬进行性能测试</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91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1658599" y="6446844"/>
            <a:ext cx="442179" cy="3010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prstClr val="black">
                    <a:lumMod val="50000"/>
                    <a:lumOff val="50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000" b="0" i="0" u="none" strike="noStrike" kern="1200" cap="none" spc="0" normalizeH="0" baseline="0" noProof="0" dirty="0">
              <a:ln>
                <a:noFill/>
              </a:ln>
              <a:solidFill>
                <a:prstClr val="black">
                  <a:lumMod val="50000"/>
                  <a:lumOff val="50000"/>
                </a:prstClr>
              </a:solidFill>
              <a:effectLst/>
              <a:uLnTx/>
              <a:uFillTx/>
              <a:latin typeface="Arial"/>
              <a:ea typeface="微软雅黑"/>
              <a:cs typeface="+mn-cs"/>
            </a:endParaRPr>
          </a:p>
        </p:txBody>
      </p:sp>
      <p:sp>
        <p:nvSpPr>
          <p:cNvPr id="4" name="标题 1">
            <a:extLst>
              <a:ext uri="{FF2B5EF4-FFF2-40B4-BE49-F238E27FC236}">
                <a16:creationId xmlns:a16="http://schemas.microsoft.com/office/drawing/2014/main" id="{F7244552-436F-499B-8CCE-65852468EA4A}"/>
              </a:ext>
            </a:extLst>
          </p:cNvPr>
          <p:cNvSpPr txBox="1">
            <a:spLocks/>
          </p:cNvSpPr>
          <p:nvPr/>
        </p:nvSpPr>
        <p:spPr>
          <a:xfrm>
            <a:off x="662160" y="144290"/>
            <a:ext cx="9601200" cy="622214"/>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2800" dirty="0">
                <a:solidFill>
                  <a:srgbClr val="94B6D2">
                    <a:lumMod val="50000"/>
                  </a:srgbClr>
                </a:solidFill>
                <a:latin typeface="Times New Roman" panose="02020603050405020304" pitchFamily="18" charset="0"/>
                <a:ea typeface="微软雅黑" panose="020B0503020204020204" pitchFamily="34" charset="-122"/>
              </a:rPr>
              <a:t>4</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 </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铁基超导带材</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线圈</a:t>
            </a:r>
            <a:r>
              <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a:t>
            </a:r>
            <a:r>
              <a:rPr kumimoji="0" lang="zh-CN" altLang="en-US"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rPr>
              <a:t>失超传播测试系统</a:t>
            </a:r>
            <a:endParaRPr kumimoji="0" lang="en-US" altLang="zh-CN" sz="2800" b="1" i="0" u="none" strike="noStrike" kern="1200" cap="none" spc="0" normalizeH="0" baseline="0" noProof="0" dirty="0">
              <a:ln>
                <a:noFill/>
              </a:ln>
              <a:solidFill>
                <a:srgbClr val="94B6D2">
                  <a:lumMod val="50000"/>
                </a:srgbClr>
              </a:solidFill>
              <a:effectLst/>
              <a:uLnTx/>
              <a:uFillTx/>
              <a:latin typeface="Times New Roman" panose="02020603050405020304" pitchFamily="18" charset="0"/>
              <a:ea typeface="微软雅黑" panose="020B0503020204020204" pitchFamily="34" charset="-122"/>
              <a:cs typeface="+mj-cs"/>
            </a:endParaRPr>
          </a:p>
        </p:txBody>
      </p:sp>
      <p:pic>
        <p:nvPicPr>
          <p:cNvPr id="5" name="图片 4">
            <a:extLst>
              <a:ext uri="{FF2B5EF4-FFF2-40B4-BE49-F238E27FC236}">
                <a16:creationId xmlns:a16="http://schemas.microsoft.com/office/drawing/2014/main" id="{49779ADD-525D-6D44-26D3-D828924FDC5A}"/>
              </a:ext>
            </a:extLst>
          </p:cNvPr>
          <p:cNvPicPr>
            <a:picLocks noChangeAspect="1"/>
          </p:cNvPicPr>
          <p:nvPr/>
        </p:nvPicPr>
        <p:blipFill>
          <a:blip r:embed="rId2"/>
          <a:stretch>
            <a:fillRect/>
          </a:stretch>
        </p:blipFill>
        <p:spPr>
          <a:xfrm>
            <a:off x="802930" y="3207636"/>
            <a:ext cx="4909408" cy="3040763"/>
          </a:xfrm>
          <a:prstGeom prst="rect">
            <a:avLst/>
          </a:prstGeom>
        </p:spPr>
      </p:pic>
      <p:pic>
        <p:nvPicPr>
          <p:cNvPr id="6" name="图片 5">
            <a:extLst>
              <a:ext uri="{FF2B5EF4-FFF2-40B4-BE49-F238E27FC236}">
                <a16:creationId xmlns:a16="http://schemas.microsoft.com/office/drawing/2014/main" id="{E6B9646E-AE40-CF13-63EC-9FAA1AB86CB6}"/>
              </a:ext>
            </a:extLst>
          </p:cNvPr>
          <p:cNvPicPr>
            <a:picLocks noChangeAspect="1"/>
          </p:cNvPicPr>
          <p:nvPr/>
        </p:nvPicPr>
        <p:blipFill>
          <a:blip r:embed="rId3"/>
          <a:stretch>
            <a:fillRect/>
          </a:stretch>
        </p:blipFill>
        <p:spPr>
          <a:xfrm>
            <a:off x="709785" y="786076"/>
            <a:ext cx="11041464" cy="1901932"/>
          </a:xfrm>
          <a:prstGeom prst="rect">
            <a:avLst/>
          </a:prstGeom>
        </p:spPr>
      </p:pic>
      <p:sp>
        <p:nvSpPr>
          <p:cNvPr id="9" name="文本框 8">
            <a:extLst>
              <a:ext uri="{FF2B5EF4-FFF2-40B4-BE49-F238E27FC236}">
                <a16:creationId xmlns:a16="http://schemas.microsoft.com/office/drawing/2014/main" id="{E8DCC172-451E-6406-58CB-16D0763417FA}"/>
              </a:ext>
            </a:extLst>
          </p:cNvPr>
          <p:cNvSpPr txBox="1"/>
          <p:nvPr/>
        </p:nvSpPr>
        <p:spPr>
          <a:xfrm>
            <a:off x="3623081" y="2664479"/>
            <a:ext cx="46089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微软雅黑"/>
                <a:cs typeface="+mn-cs"/>
              </a:rPr>
              <a:t>传导冷却测试铁基带材失超传播</a:t>
            </a:r>
            <a:r>
              <a:rPr kumimoji="0" lang="en-US" altLang="zh-CN" sz="1800" b="0" i="0" u="none" strike="noStrike" kern="1200" cap="none" spc="0" normalizeH="0" baseline="0" noProof="0" dirty="0">
                <a:ln>
                  <a:noFill/>
                </a:ln>
                <a:solidFill>
                  <a:prstClr val="black"/>
                </a:solidFill>
                <a:effectLst/>
                <a:uLnTx/>
                <a:uFillTx/>
                <a:latin typeface="Arial"/>
                <a:ea typeface="微软雅黑"/>
                <a:cs typeface="+mn-cs"/>
              </a:rPr>
              <a:t>-</a:t>
            </a:r>
            <a:r>
              <a:rPr kumimoji="0" lang="zh-CN" altLang="en-US" sz="1800" b="0" i="0" u="none" strike="noStrike" kern="1200" cap="none" spc="0" normalizeH="0" baseline="0" noProof="0" dirty="0">
                <a:ln>
                  <a:noFill/>
                </a:ln>
                <a:solidFill>
                  <a:prstClr val="black"/>
                </a:solidFill>
                <a:effectLst/>
                <a:uLnTx/>
                <a:uFillTx/>
                <a:latin typeface="Arial"/>
                <a:ea typeface="微软雅黑"/>
                <a:cs typeface="+mn-cs"/>
              </a:rPr>
              <a:t>实验设计图</a:t>
            </a:r>
          </a:p>
        </p:txBody>
      </p:sp>
      <p:pic>
        <p:nvPicPr>
          <p:cNvPr id="10" name="图片 9">
            <a:extLst>
              <a:ext uri="{FF2B5EF4-FFF2-40B4-BE49-F238E27FC236}">
                <a16:creationId xmlns:a16="http://schemas.microsoft.com/office/drawing/2014/main" id="{2F3E7D42-0CF2-C222-6FEC-ECF72247A6E2}"/>
              </a:ext>
            </a:extLst>
          </p:cNvPr>
          <p:cNvPicPr>
            <a:picLocks noChangeAspect="1"/>
          </p:cNvPicPr>
          <p:nvPr/>
        </p:nvPicPr>
        <p:blipFill rotWithShape="1">
          <a:blip r:embed="rId4"/>
          <a:srcRect r="3881"/>
          <a:stretch/>
        </p:blipFill>
        <p:spPr>
          <a:xfrm>
            <a:off x="5879933" y="3207636"/>
            <a:ext cx="5596210" cy="3040763"/>
          </a:xfrm>
          <a:prstGeom prst="rect">
            <a:avLst/>
          </a:prstGeom>
        </p:spPr>
      </p:pic>
      <p:sp>
        <p:nvSpPr>
          <p:cNvPr id="11" name="文本框 10">
            <a:extLst>
              <a:ext uri="{FF2B5EF4-FFF2-40B4-BE49-F238E27FC236}">
                <a16:creationId xmlns:a16="http://schemas.microsoft.com/office/drawing/2014/main" id="{BE1F213C-F914-66C1-E257-0627077BE6EF}"/>
              </a:ext>
            </a:extLst>
          </p:cNvPr>
          <p:cNvSpPr txBox="1"/>
          <p:nvPr/>
        </p:nvSpPr>
        <p:spPr>
          <a:xfrm>
            <a:off x="2241971" y="6259861"/>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微软雅黑"/>
                <a:cs typeface="+mn-cs"/>
              </a:rPr>
              <a:t>测试系统硬件升级</a:t>
            </a:r>
          </a:p>
        </p:txBody>
      </p:sp>
      <p:sp>
        <p:nvSpPr>
          <p:cNvPr id="12" name="文本框 11">
            <a:extLst>
              <a:ext uri="{FF2B5EF4-FFF2-40B4-BE49-F238E27FC236}">
                <a16:creationId xmlns:a16="http://schemas.microsoft.com/office/drawing/2014/main" id="{115A1E71-4257-1AD0-9207-AC3142FB938E}"/>
              </a:ext>
            </a:extLst>
          </p:cNvPr>
          <p:cNvSpPr txBox="1"/>
          <p:nvPr/>
        </p:nvSpPr>
        <p:spPr>
          <a:xfrm>
            <a:off x="7662375" y="6267971"/>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a:ea typeface="微软雅黑"/>
                <a:cs typeface="+mn-cs"/>
              </a:rPr>
              <a:t>测试控制软件升级</a:t>
            </a:r>
          </a:p>
        </p:txBody>
      </p:sp>
    </p:spTree>
    <p:extLst>
      <p:ext uri="{BB962C8B-B14F-4D97-AF65-F5344CB8AC3E}">
        <p14:creationId xmlns:p14="http://schemas.microsoft.com/office/powerpoint/2010/main" val="3861846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adb7b82f-fffe-4569-b84a-2f8768b349b1"/>
</p:tagLst>
</file>

<file path=ppt/theme/theme1.xml><?xml version="1.0" encoding="utf-8"?>
<a:theme xmlns:a="http://schemas.openxmlformats.org/drawingml/2006/main" name="主题5">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PLUS">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主题5">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4.xml><?xml version="1.0" encoding="utf-8"?>
<a:theme xmlns:a="http://schemas.openxmlformats.org/drawingml/2006/main" name="1_主题5">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8063</TotalTime>
  <Words>906</Words>
  <Application>Microsoft Office PowerPoint</Application>
  <PresentationFormat>宽屏</PresentationFormat>
  <Paragraphs>122</Paragraphs>
  <Slides>13</Slides>
  <Notes>8</Notes>
  <HiddenSlides>0</HiddenSlides>
  <MMClips>0</MMClips>
  <ScaleCrop>false</ScaleCrop>
  <HeadingPairs>
    <vt:vector size="6" baseType="variant">
      <vt:variant>
        <vt:lpstr>已用的字体</vt:lpstr>
      </vt:variant>
      <vt:variant>
        <vt:i4>7</vt:i4>
      </vt:variant>
      <vt:variant>
        <vt:lpstr>主题</vt:lpstr>
      </vt:variant>
      <vt:variant>
        <vt:i4>4</vt:i4>
      </vt:variant>
      <vt:variant>
        <vt:lpstr>幻灯片标题</vt:lpstr>
      </vt:variant>
      <vt:variant>
        <vt:i4>13</vt:i4>
      </vt:variant>
    </vt:vector>
  </HeadingPairs>
  <TitlesOfParts>
    <vt:vector size="24" baseType="lpstr">
      <vt:lpstr>等线</vt:lpstr>
      <vt:lpstr>微软雅黑</vt:lpstr>
      <vt:lpstr>Arial</vt:lpstr>
      <vt:lpstr>Calibri</vt:lpstr>
      <vt:lpstr>Segoe UI Light</vt:lpstr>
      <vt:lpstr>Times New Roman</vt:lpstr>
      <vt:lpstr>Wingdings</vt:lpstr>
      <vt:lpstr>主题5</vt:lpstr>
      <vt:lpstr>OfficePLUS</vt:lpstr>
      <vt:lpstr>2_主题5</vt:lpstr>
      <vt:lpstr>1_主题5</vt:lpstr>
      <vt:lpstr>高温及高场超导磁体技术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Rui Kang</cp:lastModifiedBy>
  <cp:revision>443</cp:revision>
  <cp:lastPrinted>2018-01-28T16:00:00Z</cp:lastPrinted>
  <dcterms:created xsi:type="dcterms:W3CDTF">2018-01-28T16:00:00Z</dcterms:created>
  <dcterms:modified xsi:type="dcterms:W3CDTF">2024-08-29T05:37:34Z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v-yunxl@microsoft.com</vt:lpwstr>
  </property>
  <property fmtid="{D5CDD505-2E9C-101B-9397-08002B2CF9AE}" pid="6" name="MSIP_Label_f42aa342-8706-4288-bd11-ebb85995028c_SetDate">
    <vt:lpwstr>2018-10-31T09:09:59.6749058Z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