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1380" r:id="rId4"/>
    <p:sldId id="258" r:id="rId5"/>
    <p:sldId id="260" r:id="rId6"/>
    <p:sldId id="261" r:id="rId7"/>
    <p:sldId id="262" r:id="rId8"/>
    <p:sldId id="266" r:id="rId9"/>
    <p:sldId id="263" r:id="rId10"/>
    <p:sldId id="265" r:id="rId11"/>
    <p:sldId id="1382" r:id="rId12"/>
    <p:sldId id="264" r:id="rId13"/>
    <p:sldId id="267" r:id="rId14"/>
    <p:sldId id="268" r:id="rId15"/>
    <p:sldId id="305" r:id="rId16"/>
    <p:sldId id="271" r:id="rId17"/>
    <p:sldId id="278" r:id="rId18"/>
    <p:sldId id="759" r:id="rId19"/>
    <p:sldId id="760" r:id="rId20"/>
    <p:sldId id="766" r:id="rId21"/>
    <p:sldId id="1381" r:id="rId22"/>
    <p:sldId id="1383" r:id="rId23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F44A-D037-4C17-87A0-0A71BF6F7272}" type="datetimeFigureOut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SG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1C4C-8F28-47F0-AA70-BD045C31291F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506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3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56740-C95D-4F27-A61A-6066EE959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C976AF-48DC-4EEA-B130-A1B9DC9C1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74405-26FC-437D-9645-90E6A829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85AA-10D4-4E97-832D-24EFA8D500DE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8EDBA7-E4C0-4F94-B877-F61D5F03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1B6442-1492-4D99-868B-ED480BEB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09281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AA67E-C1E1-442C-9809-3D21A43F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D9C930-F75E-401E-AF72-7A9E7BB2E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78474-320D-4F95-AA74-FDD77326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44F-9FA8-49AB-827F-6346E31A8DE9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B5622-A25B-4943-AF9D-689725B9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63ACE7-D858-4436-A955-E6D438F0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884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00813E-C4A8-49CF-8C75-41B791AC8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F4158C-470B-4EF1-B18B-41EED5B9F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2D239C-521C-4ECF-83E6-F9187608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C513-D8FF-43A0-9FB1-404D612F4A3F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9D872-938D-4B66-BF77-3775A5EE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78502E-7935-484D-84CE-BD966BF2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90361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prstGeom prst="rect">
            <a:avLst/>
          </a:prstGeom>
          <a:solidFill>
            <a:srgbClr val="B3C9F5"/>
          </a:solidFill>
        </p:spPr>
        <p:txBody>
          <a:bodyPr anchor="ctr" anchorCtr="1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1CE2C6D-802B-4ED1-822C-5DC8E0D712EA}" type="datetime1">
              <a:rPr lang="zh-SG" altLang="en-US" smtClean="0">
                <a:solidFill>
                  <a:srgbClr val="000000"/>
                </a:solidFill>
              </a:rPr>
              <a:t>28/8/2024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192" cy="5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05" y="0"/>
            <a:ext cx="823095" cy="5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600"/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0" y="6539836"/>
            <a:ext cx="12192000" cy="3181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	   CEPC Linac                                     Cai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Meng                                           </a:t>
            </a:r>
            <a:fld id="{3771D156-31C7-4A0D-88C3-08F7D3EE48DA}" type="slidenum">
              <a:rPr lang="en-US" altLang="zh-CN" sz="1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2386AB5D-FD7E-46BF-9A5B-430461F02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3" y="6493173"/>
            <a:ext cx="652471" cy="324854"/>
          </a:xfrm>
          <a:prstGeom prst="rect">
            <a:avLst/>
          </a:prstGeom>
        </p:spPr>
      </p:pic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id="{7622DEAD-8C5D-4BF0-B2C4-66826522FF43}"/>
              </a:ext>
            </a:extLst>
          </p:cNvPr>
          <p:cNvCxnSpPr>
            <a:cxnSpLocks/>
          </p:cNvCxnSpPr>
          <p:nvPr userDrawn="1"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1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600"/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0" y="6539836"/>
            <a:ext cx="12192000" cy="3181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	   CEPC Linac                                     Cai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Meng                                           </a:t>
            </a:r>
            <a:fld id="{3771D156-31C7-4A0D-88C3-08F7D3EE48DA}" type="slidenum">
              <a:rPr lang="en-US" altLang="zh-CN" sz="1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2386AB5D-FD7E-46BF-9A5B-430461F02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3" y="6493173"/>
            <a:ext cx="652471" cy="324854"/>
          </a:xfrm>
          <a:prstGeom prst="rect">
            <a:avLst/>
          </a:prstGeom>
        </p:spPr>
      </p:pic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id="{7622DEAD-8C5D-4BF0-B2C4-66826522FF43}"/>
              </a:ext>
            </a:extLst>
          </p:cNvPr>
          <p:cNvCxnSpPr>
            <a:cxnSpLocks/>
          </p:cNvCxnSpPr>
          <p:nvPr userDrawn="1"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89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600"/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0" y="6539836"/>
            <a:ext cx="12192000" cy="3181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	   CEPC Linac                                     Cai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Meng                                           </a:t>
            </a:r>
            <a:fld id="{3771D156-31C7-4A0D-88C3-08F7D3EE48DA}" type="slidenum">
              <a:rPr lang="en-US" altLang="zh-CN" sz="1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2386AB5D-FD7E-46BF-9A5B-430461F02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3" y="6493173"/>
            <a:ext cx="652471" cy="324854"/>
          </a:xfrm>
          <a:prstGeom prst="rect">
            <a:avLst/>
          </a:prstGeom>
        </p:spPr>
      </p:pic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id="{7622DEAD-8C5D-4BF0-B2C4-66826522FF43}"/>
              </a:ext>
            </a:extLst>
          </p:cNvPr>
          <p:cNvCxnSpPr>
            <a:cxnSpLocks/>
          </p:cNvCxnSpPr>
          <p:nvPr userDrawn="1"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C79E8-BB6F-42A5-9E7A-8120A272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A0FAD-98C5-4889-9A0A-7C95245D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96594-10B1-4AC4-9ACA-D99829D3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7F-30C6-43BC-97A0-ED4201ED3C35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1BF4F0-0279-4BA2-B177-30E5755A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917262-DE82-43A4-924C-B3A22D6B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63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FA33E-C248-4961-B87C-3A2B750D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86C783-7C4D-48B2-B9BF-4E5C7777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A8861-395D-47CB-9BC9-9009FC16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6B53-5F50-434D-91A4-20AE9AB75C50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CADC93-E1B9-4FFF-855B-41E60953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9CBF47-C78E-4376-A6DC-AADAFBC1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6136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8550A-1454-4A24-A505-A3822ADE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E2049-FD79-4AE8-AFAB-EE0BA4A30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BEB684-F98F-4413-9E5C-BF546A6E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76523D-CDDC-4ACB-8311-6409DD8A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A4B-6954-47FA-8138-51033277349B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DBC573-84C5-4B53-B87F-6EFC71BA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B18BA6-09EE-447C-B213-EDBA5765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6396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C972A-F7B2-4F9A-952F-7EF13DDC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D5E2F-D8B8-4D3A-A2B4-DE7CCF68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A60B3B-38A7-4ED9-A22B-FC4B40F8A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D14D18-87C0-4A63-9F50-99B19DDD4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FBACD1-C327-49D4-A0CC-048C02959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CA5147-DC7D-4E2C-B9E8-BE3DD362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541F-07A2-4EA6-AF05-FA9B7F97B2D3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0504E6-034F-4D95-A3BD-18124DD6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BC2ECD-5CEE-447D-815B-A809BD60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459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53D65-814B-4C6E-BF67-89B6339B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9973BD-12DF-4EEC-8FC5-2D1C856D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CE73-758F-4A7C-A3D3-0BF242B10958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323A91-1402-44CE-94E9-270AABE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2E13F8-BFF7-450F-ACEA-6D0B50C0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921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0BAE12-7D55-45D7-8559-4342E4CA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BF1B-0F88-42B8-81CC-22B70895F9F5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AB2BA8-A2FF-45FB-8B80-DE89D000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8DFDB3-149C-4927-859E-93BA57C3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7211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384E0-E8B9-4094-B5E3-F3C375A0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0ADBE-7E42-45E0-A2CF-8D3378459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4BD948-A9F1-4C9B-A1B0-DECF69895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D3A6F7-B991-4999-BA61-055DCABD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25B-B2A7-497F-9583-071958927FDA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65A8DC-991F-4638-81C2-CAD2FF86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819955-1661-48D1-B9D0-808A9482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338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D7236-1216-423D-8371-BE08A647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F88F42-197A-4D3B-A3FA-DF0019C43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25999F-5F52-4436-84D0-617E7A249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EA8F19-E9AB-4196-9F0A-B31E9D77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E97-D27E-4E02-9F96-C8D4D12BDA04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34C337-82DD-4912-BDE2-98FE205A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E710C5-E776-4026-8260-C142DD03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082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B86B45-FFA1-48FD-8E05-03C7A524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E9C21D-9EE7-425B-93EC-303A6220B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D15E21-A4A7-476A-B891-91FC1B32D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0ED4-CDEC-47B5-8B88-1124035EDA6A}" type="datetime1">
              <a:rPr lang="zh-SG" altLang="en-US" smtClean="0"/>
              <a:t>28/8/2024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51073-11C0-4BEB-8CE5-5856D647C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E7252-2C26-44CF-A6BF-A802864BE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7851-3845-41F0-99A2-32970F91D95B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6969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D5CDC-8261-4D22-8B57-ADCF798CB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158" y="806358"/>
            <a:ext cx="11073653" cy="2387600"/>
          </a:xfrm>
        </p:spPr>
        <p:txBody>
          <a:bodyPr/>
          <a:lstStyle/>
          <a:p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bunch spacing for different operation modes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22A61B-D12F-4907-9A6A-C1C548CDD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012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Cai Meng, </a:t>
            </a:r>
            <a:r>
              <a:rPr lang="en-US" altLang="zh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</a:t>
            </a:r>
          </a:p>
          <a:p>
            <a:r>
              <a:rPr lang="en-US" altLang="zh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Ge Lei, et al.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823D7C-01EB-46F7-9880-51328158F1CA}"/>
              </a:ext>
            </a:extLst>
          </p:cNvPr>
          <p:cNvSpPr/>
          <p:nvPr/>
        </p:nvSpPr>
        <p:spPr>
          <a:xfrm>
            <a:off x="1223682" y="0"/>
            <a:ext cx="9816353" cy="726141"/>
          </a:xfrm>
          <a:prstGeom prst="rect">
            <a:avLst/>
          </a:prstGeom>
          <a:solidFill>
            <a:srgbClr val="B3C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94105F-D056-439C-AF1F-A575589C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" y="67195"/>
            <a:ext cx="1122830" cy="663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E46EFC-9269-4D7F-B167-1D791EAD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99"/>
          <a:stretch/>
        </p:blipFill>
        <p:spPr>
          <a:xfrm>
            <a:off x="11080376" y="7586"/>
            <a:ext cx="1111624" cy="6944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B95FF32-94BF-4DFA-B279-C096B89595B4}"/>
              </a:ext>
            </a:extLst>
          </p:cNvPr>
          <p:cNvSpPr txBox="1"/>
          <p:nvPr/>
        </p:nvSpPr>
        <p:spPr>
          <a:xfrm>
            <a:off x="2993652" y="6343881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SG" dirty="0"/>
              <a:t>Aug. 29th, 2024, CEPC Day, IHEP.</a:t>
            </a:r>
          </a:p>
        </p:txBody>
      </p:sp>
    </p:spTree>
    <p:extLst>
      <p:ext uri="{BB962C8B-B14F-4D97-AF65-F5344CB8AC3E}">
        <p14:creationId xmlns:p14="http://schemas.microsoft.com/office/powerpoint/2010/main" val="74128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AC388-25D1-4FAF-9AF9-6EB25BE0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8F042B-3281-4EB5-A1B5-558B39BCFED7}"/>
              </a:ext>
            </a:extLst>
          </p:cNvPr>
          <p:cNvSpPr txBox="1"/>
          <p:nvPr/>
        </p:nvSpPr>
        <p:spPr>
          <a:xfrm>
            <a:off x="1714500" y="1875865"/>
            <a:ext cx="87809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et al., “Problems and considerations about the injection philosophy and timing structure for CEPC”, </a:t>
            </a:r>
            <a:r>
              <a:rPr lang="en-US" altLang="zh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Modern Physics A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(2022) 2246006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“Problems and considerations about the timing &amp; bunch pattern”, CEPC day, Aug. 2021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Meng, “Timing and bunch pattern compatibility study for multi RF frequencies”, CEPC day, Jan. 2022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Meng, “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injector design status”,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CEPC2022 Workshop, Oct. 2022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“CEPC Transport lines and Timing”, CEPC2023 Workshop, Oct. 2023</a:t>
            </a:r>
          </a:p>
          <a:p>
            <a:pPr marL="342900" indent="-342900">
              <a:buAutoNum type="arabicPeriod"/>
            </a:pPr>
            <a:endParaRPr lang="en-US" altLang="zh-SG" dirty="0"/>
          </a:p>
          <a:p>
            <a:endParaRPr lang="en-US" altLang="zh-SG" dirty="0"/>
          </a:p>
          <a:p>
            <a:r>
              <a:rPr lang="en-US" altLang="zh-SG" dirty="0"/>
              <a:t> </a:t>
            </a:r>
            <a:endParaRPr lang="zh-SG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35D901-8133-469E-9B12-8D4DC974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10</a:t>
            </a:fld>
            <a:endParaRPr lang="zh-SG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6430BC-508B-4568-88AD-E038D05E6228}"/>
              </a:ext>
            </a:extLst>
          </p:cNvPr>
          <p:cNvSpPr/>
          <p:nvPr/>
        </p:nvSpPr>
        <p:spPr>
          <a:xfrm>
            <a:off x="1223682" y="1"/>
            <a:ext cx="9816353" cy="522514"/>
          </a:xfrm>
          <a:prstGeom prst="rect">
            <a:avLst/>
          </a:prstGeom>
          <a:solidFill>
            <a:srgbClr val="B3C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341D42-A864-47A2-9245-DDB8AC39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1" y="0"/>
            <a:ext cx="1005125" cy="5935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A9BC72-0A90-482E-8BDA-D20AE3CCB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99"/>
          <a:stretch/>
        </p:blipFill>
        <p:spPr>
          <a:xfrm>
            <a:off x="11186556" y="0"/>
            <a:ext cx="1005444" cy="6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D5CDC-8261-4D22-8B57-ADCF798CB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318" y="913235"/>
            <a:ext cx="8244705" cy="2387600"/>
          </a:xfrm>
        </p:spPr>
        <p:txBody>
          <a:bodyPr>
            <a:normAutofit/>
          </a:bodyPr>
          <a:lstStyle/>
          <a:p>
            <a:r>
              <a:rPr lang="en-US" altLang="zh-S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zh-SG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823D7C-01EB-46F7-9880-51328158F1CA}"/>
              </a:ext>
            </a:extLst>
          </p:cNvPr>
          <p:cNvSpPr/>
          <p:nvPr/>
        </p:nvSpPr>
        <p:spPr>
          <a:xfrm>
            <a:off x="1223682" y="0"/>
            <a:ext cx="9816353" cy="726141"/>
          </a:xfrm>
          <a:prstGeom prst="rect">
            <a:avLst/>
          </a:prstGeom>
          <a:solidFill>
            <a:srgbClr val="B3C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94105F-D056-439C-AF1F-A575589C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" y="67195"/>
            <a:ext cx="1122830" cy="663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E46EFC-9269-4D7F-B167-1D791EAD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99"/>
          <a:stretch/>
        </p:blipFill>
        <p:spPr>
          <a:xfrm>
            <a:off x="11080376" y="7586"/>
            <a:ext cx="1111624" cy="6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FAD70-84BE-47EE-A90A-9CA39E72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1" y="902914"/>
            <a:ext cx="10515600" cy="2852737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B04986-A43C-45AB-8C86-FE77567E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12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036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29755" y="1111290"/>
              <a:ext cx="6776828" cy="54936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5577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03588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520653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520653">
                      <a:extLst>
                        <a:ext uri="{9D8B030D-6E8A-4147-A177-3AD203B41FA5}">
                          <a16:colId xmlns:a16="http://schemas.microsoft.com/office/drawing/2014/main" val="1114927965"/>
                        </a:ext>
                      </a:extLst>
                    </a:gridCol>
                    <a:gridCol w="1053746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120314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35098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27125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27125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29782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243929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3978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240075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576.9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(54%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</a:t>
                          </a:r>
                          <a:r>
                            <a:rPr lang="en-US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(17%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69.2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(17%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253.8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</a:t>
                          </a:r>
                          <a:r>
                            <a:rPr lang="en-US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267.8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240961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i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1.04/2.7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0.64/1.3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0.27/1.4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1.6/2.2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1.2/2.5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240961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(Bhabha/beamstrahlung) (min)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40/40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90/2800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60/195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3713214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requirement (min)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77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24024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34655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76594"/>
                  </p:ext>
                </p:extLst>
              </p:nvPr>
            </p:nvGraphicFramePr>
            <p:xfrm>
              <a:off x="2729755" y="1111290"/>
              <a:ext cx="6776828" cy="54936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5577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03588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520653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520653">
                      <a:extLst>
                        <a:ext uri="{9D8B030D-6E8A-4147-A177-3AD203B41FA5}">
                          <a16:colId xmlns:a16="http://schemas.microsoft.com/office/drawing/2014/main" val="1114927965"/>
                        </a:ext>
                      </a:extLst>
                    </a:gridCol>
                    <a:gridCol w="1053746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120314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58601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SG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435" t="-23077" r="-1087" b="-34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243929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3978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462515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576.9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(54%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</a:t>
                          </a:r>
                          <a:r>
                            <a:rPr lang="en-US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(17%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69.2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(17%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253.8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</a:t>
                          </a:r>
                          <a:r>
                            <a:rPr lang="en-US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267.8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240961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i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1.04/2.7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0.64/1.3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0.27/1.4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1.6/2.2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1.2/2.5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240961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(Bhabha/beamstrahlung) (min)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40/40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90/2800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60/195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3713214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requirement (min)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77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F25B1B1A-71A7-46CC-9933-5C54AE96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70" y="153509"/>
            <a:ext cx="732636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CEPC baseline parameters in TDR</a:t>
            </a:r>
            <a:endParaRPr kumimoji="0" lang="en-GB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267EB3-C3F7-4191-B830-4C95383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13</a:t>
            </a:fld>
            <a:endParaRPr lang="zh-SG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0DF6FCE-CE49-4234-B79E-A28F3F980A2E}"/>
              </a:ext>
            </a:extLst>
          </p:cNvPr>
          <p:cNvSpPr/>
          <p:nvPr/>
        </p:nvSpPr>
        <p:spPr>
          <a:xfrm>
            <a:off x="2487706" y="2770093"/>
            <a:ext cx="7241241" cy="66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6537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D3DCEFF-C312-46C3-91B6-6D277D3A2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56926" y="1197824"/>
              <a:ext cx="7153456" cy="51933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0418">
                      <a:extLst>
                        <a:ext uri="{9D8B030D-6E8A-4147-A177-3AD203B41FA5}">
                          <a16:colId xmlns:a16="http://schemas.microsoft.com/office/drawing/2014/main" val="1369716480"/>
                        </a:ext>
                      </a:extLst>
                    </a:gridCol>
                    <a:gridCol w="1183549">
                      <a:extLst>
                        <a:ext uri="{9D8B030D-6E8A-4147-A177-3AD203B41FA5}">
                          <a16:colId xmlns:a16="http://schemas.microsoft.com/office/drawing/2014/main" val="2130093912"/>
                        </a:ext>
                      </a:extLst>
                    </a:gridCol>
                    <a:gridCol w="1000543">
                      <a:extLst>
                        <a:ext uri="{9D8B030D-6E8A-4147-A177-3AD203B41FA5}">
                          <a16:colId xmlns:a16="http://schemas.microsoft.com/office/drawing/2014/main" val="2477228628"/>
                        </a:ext>
                      </a:extLst>
                    </a:gridCol>
                    <a:gridCol w="1178417">
                      <a:extLst>
                        <a:ext uri="{9D8B030D-6E8A-4147-A177-3AD203B41FA5}">
                          <a16:colId xmlns:a16="http://schemas.microsoft.com/office/drawing/2014/main" val="3102568245"/>
                        </a:ext>
                      </a:extLst>
                    </a:gridCol>
                    <a:gridCol w="1130529">
                      <a:extLst>
                        <a:ext uri="{9D8B030D-6E8A-4147-A177-3AD203B41FA5}">
                          <a16:colId xmlns:a16="http://schemas.microsoft.com/office/drawing/2014/main" val="1800973601"/>
                        </a:ext>
                      </a:extLst>
                    </a:gridCol>
                  </a:tblGrid>
                  <a:tr h="133374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254822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87116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020076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322453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8417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1676192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8134082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9428"/>
                      </a:ext>
                    </a:extLst>
                  </a:tr>
                  <a:tr h="162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0460585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29.52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805837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13104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2162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47211051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346.2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(54%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23.1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(9%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138.5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(10%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386703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4881620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1340.9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140.2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9162047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822953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5634128"/>
                      </a:ext>
                    </a:extLst>
                  </a:tr>
                  <a:tr h="2557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b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b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1.04/2.7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4916527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e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e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(nm/pm)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0.64/1.3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0.27/1.4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0478225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9445274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761108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2.7/10.6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3723926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0160159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1.6/2.2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1.3/1.5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1.2/2.5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3102881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0.0045/0.13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273518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0054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7997516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8624914"/>
                      </a:ext>
                    </a:extLst>
                  </a:tr>
                  <a:tr h="2557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(Bhabha/beamstrahlung) (min)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40/40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90/930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60/195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4594656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requirement (min)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3167458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0531278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cm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192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475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D3DCEFF-C312-46C3-91B6-6D277D3A2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174269"/>
                  </p:ext>
                </p:extLst>
              </p:nvPr>
            </p:nvGraphicFramePr>
            <p:xfrm>
              <a:off x="2556926" y="1197824"/>
              <a:ext cx="7153456" cy="51933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0418">
                      <a:extLst>
                        <a:ext uri="{9D8B030D-6E8A-4147-A177-3AD203B41FA5}">
                          <a16:colId xmlns:a16="http://schemas.microsoft.com/office/drawing/2014/main" val="1369716480"/>
                        </a:ext>
                      </a:extLst>
                    </a:gridCol>
                    <a:gridCol w="1183549">
                      <a:extLst>
                        <a:ext uri="{9D8B030D-6E8A-4147-A177-3AD203B41FA5}">
                          <a16:colId xmlns:a16="http://schemas.microsoft.com/office/drawing/2014/main" val="2130093912"/>
                        </a:ext>
                      </a:extLst>
                    </a:gridCol>
                    <a:gridCol w="1000543">
                      <a:extLst>
                        <a:ext uri="{9D8B030D-6E8A-4147-A177-3AD203B41FA5}">
                          <a16:colId xmlns:a16="http://schemas.microsoft.com/office/drawing/2014/main" val="2477228628"/>
                        </a:ext>
                      </a:extLst>
                    </a:gridCol>
                    <a:gridCol w="1178417">
                      <a:extLst>
                        <a:ext uri="{9D8B030D-6E8A-4147-A177-3AD203B41FA5}">
                          <a16:colId xmlns:a16="http://schemas.microsoft.com/office/drawing/2014/main" val="3102568245"/>
                        </a:ext>
                      </a:extLst>
                    </a:gridCol>
                    <a:gridCol w="1130529">
                      <a:extLst>
                        <a:ext uri="{9D8B030D-6E8A-4147-A177-3AD203B41FA5}">
                          <a16:colId xmlns:a16="http://schemas.microsoft.com/office/drawing/2014/main" val="1800973601"/>
                        </a:ext>
                      </a:extLst>
                    </a:gridCol>
                  </a:tblGrid>
                  <a:tr h="164214">
                    <a:tc>
                      <a:txBody>
                        <a:bodyPr/>
                        <a:lstStyle/>
                        <a:p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SG"/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1720" t="-18519" r="-1075" b="-3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54822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87116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020076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322453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8417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1676192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8134082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9428"/>
                      </a:ext>
                    </a:extLst>
                  </a:tr>
                  <a:tr h="162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t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0460585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29.52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805837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13104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2162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47211051"/>
                      </a:ext>
                    </a:extLst>
                  </a:tr>
                  <a:tr h="3154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346.2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(54%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23.1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(9%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138.5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(10% gap)</a:t>
                          </a:r>
                          <a:endParaRPr lang="zh-CN" altLang="zh-SG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2700.0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386703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4881620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1340.9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140.2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9162047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822953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5634128"/>
                      </a:ext>
                    </a:extLst>
                  </a:tr>
                  <a:tr h="2557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b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b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1.04/2.7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4916527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e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e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(nm/pm)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0.64/1.3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0.27/1.4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0478225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9445274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761108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2.7/10.6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3723926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0160159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1.6/2.2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1.3/1.5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1.2/2.5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3102881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0.0045/0.13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273518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0054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7997516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i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i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8624914"/>
                      </a:ext>
                    </a:extLst>
                  </a:tr>
                  <a:tr h="2557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(Bhabha/beamstrahlung) (min)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40/40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90/930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60/195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4594656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requirement (min)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altLang="zh-CN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3167458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0531278"/>
                      </a:ext>
                    </a:extLst>
                  </a:tr>
                  <a:tr h="1553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cm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192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475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BA0B3F42-E8F7-498C-B4C5-C511564E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97" y="0"/>
            <a:ext cx="91019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CEPC main parameters with 50 MW upgrade</a:t>
            </a:r>
            <a:endParaRPr kumimoji="0" lang="en-GB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57C57C-DADD-4ACE-99AF-B06E3008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14</a:t>
            </a:fld>
            <a:endParaRPr lang="zh-SG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9FC172B-0245-410D-93B2-AE2FB4DF6B1F}"/>
              </a:ext>
            </a:extLst>
          </p:cNvPr>
          <p:cNvSpPr/>
          <p:nvPr/>
        </p:nvSpPr>
        <p:spPr>
          <a:xfrm>
            <a:off x="2393576" y="2736476"/>
            <a:ext cx="7496736" cy="5311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19465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0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timing system</a:t>
            </a:r>
          </a:p>
        </p:txBody>
      </p:sp>
      <p:sp>
        <p:nvSpPr>
          <p:cNvPr id="3" name="矩形 2"/>
          <p:cNvSpPr/>
          <p:nvPr/>
        </p:nvSpPr>
        <p:spPr>
          <a:xfrm>
            <a:off x="1418579" y="1379841"/>
            <a:ext cx="8481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130MHz as clock beat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minimum time separation=7.69ns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 clock &amp;EVG/EVR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can be realized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361287" y="3121333"/>
            <a:ext cx="6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transfer line between DR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（（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N*150+75+104*2-8.3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))/(1000/2860)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=integer</a:t>
            </a:r>
          </a:p>
        </p:txBody>
      </p:sp>
      <p:sp>
        <p:nvSpPr>
          <p:cNvPr id="6" name="矩形 5"/>
          <p:cNvSpPr/>
          <p:nvPr/>
        </p:nvSpPr>
        <p:spPr>
          <a:xfrm>
            <a:off x="1397955" y="42644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of collider/booster: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(L*1000*10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))/(1000/650)=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684" y="5150657"/>
            <a:ext cx="5775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transfer line between booster and collider: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(L*10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))/(1000/650)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=integer</a:t>
            </a:r>
          </a:p>
        </p:txBody>
      </p:sp>
      <p:sp>
        <p:nvSpPr>
          <p:cNvPr id="8" name="矩形 7"/>
          <p:cNvSpPr/>
          <p:nvPr/>
        </p:nvSpPr>
        <p:spPr>
          <a:xfrm>
            <a:off x="1989564" y="3801221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104m </a:t>
            </a:r>
            <a:r>
              <a:rPr lang="zh-CN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101.65m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4437" y="5880234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252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246m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7955" y="222253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of damping ring: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(L*1000*10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))/(1000/650)=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900271" y="866274"/>
            <a:ext cx="164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Gang Li, Ge Lei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7B87B-0253-4FC0-9374-09A9CD94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82" y="170144"/>
            <a:ext cx="10515600" cy="905622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booster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4C72B12-5F0C-4A6F-88EA-71DDA22A7B53}"/>
              </a:ext>
            </a:extLst>
          </p:cNvPr>
          <p:cNvCxnSpPr/>
          <p:nvPr/>
        </p:nvCxnSpPr>
        <p:spPr>
          <a:xfrm>
            <a:off x="1606858" y="3864001"/>
            <a:ext cx="22904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598898F-7BAF-4665-9DC7-FA89FBD19468}"/>
              </a:ext>
            </a:extLst>
          </p:cNvPr>
          <p:cNvSpPr/>
          <p:nvPr/>
        </p:nvSpPr>
        <p:spPr>
          <a:xfrm>
            <a:off x="3532901" y="3459916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AA5979-C3AF-4903-95C9-F29EA1BB874D}"/>
              </a:ext>
            </a:extLst>
          </p:cNvPr>
          <p:cNvSpPr/>
          <p:nvPr/>
        </p:nvSpPr>
        <p:spPr>
          <a:xfrm>
            <a:off x="2752077" y="3474035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4A9D045-3AF2-42C8-AB37-82B91B99C1B0}"/>
              </a:ext>
            </a:extLst>
          </p:cNvPr>
          <p:cNvCxnSpPr/>
          <p:nvPr/>
        </p:nvCxnSpPr>
        <p:spPr>
          <a:xfrm>
            <a:off x="2008203" y="3636427"/>
            <a:ext cx="734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7A02F08-ACF0-4B5E-936F-A56AB3DABB2D}"/>
              </a:ext>
            </a:extLst>
          </p:cNvPr>
          <p:cNvSpPr/>
          <p:nvPr/>
        </p:nvSpPr>
        <p:spPr>
          <a:xfrm>
            <a:off x="1957403" y="3474035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56E83B-B1AE-4E11-A67D-2757CF83541F}"/>
              </a:ext>
            </a:extLst>
          </p:cNvPr>
          <p:cNvSpPr txBox="1"/>
          <p:nvPr/>
        </p:nvSpPr>
        <p:spPr>
          <a:xfrm>
            <a:off x="1565120" y="2392229"/>
            <a:ext cx="27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Bunches from the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will be in 100 Hz or 200 Hz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1E0EE5E-DF9A-4A64-B152-F1731E993AF9}"/>
              </a:ext>
            </a:extLst>
          </p:cNvPr>
          <p:cNvSpPr/>
          <p:nvPr/>
        </p:nvSpPr>
        <p:spPr>
          <a:xfrm>
            <a:off x="1569734" y="2364508"/>
            <a:ext cx="2780594" cy="7675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4C3A4F41-F289-4508-A2E6-39B54D4C9017}"/>
              </a:ext>
            </a:extLst>
          </p:cNvPr>
          <p:cNvSpPr/>
          <p:nvPr/>
        </p:nvSpPr>
        <p:spPr>
          <a:xfrm rot="16200000">
            <a:off x="2316207" y="3758316"/>
            <a:ext cx="114019" cy="7392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3E5B0A-8569-4741-8CC2-D3EE2A7D72CB}"/>
              </a:ext>
            </a:extLst>
          </p:cNvPr>
          <p:cNvSpPr txBox="1"/>
          <p:nvPr/>
        </p:nvSpPr>
        <p:spPr>
          <a:xfrm>
            <a:off x="2198255" y="4253967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</a:t>
            </a:r>
            <a:r>
              <a:rPr lang="en-US" altLang="zh-CN" b="1" baseline="-25000" dirty="0" err="1"/>
              <a:t>Linac</a:t>
            </a:r>
            <a:endParaRPr lang="zh-CN" altLang="en-US" b="1" baseline="-250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3CD905-00F0-42E4-AEC0-54F080974E78}"/>
              </a:ext>
            </a:extLst>
          </p:cNvPr>
          <p:cNvGrpSpPr/>
          <p:nvPr/>
        </p:nvGrpSpPr>
        <p:grpSpPr>
          <a:xfrm>
            <a:off x="7975999" y="1858849"/>
            <a:ext cx="3076725" cy="3188006"/>
            <a:chOff x="6781290" y="1732545"/>
            <a:chExt cx="3076725" cy="3188006"/>
          </a:xfrm>
        </p:grpSpPr>
        <p:sp>
          <p:nvSpPr>
            <p:cNvPr id="15" name="圆: 空心 14">
              <a:extLst>
                <a:ext uri="{FF2B5EF4-FFF2-40B4-BE49-F238E27FC236}">
                  <a16:creationId xmlns:a16="http://schemas.microsoft.com/office/drawing/2014/main" id="{46191CF7-4730-4EE0-A04D-AC4E023E3304}"/>
                </a:ext>
              </a:extLst>
            </p:cNvPr>
            <p:cNvSpPr/>
            <p:nvPr/>
          </p:nvSpPr>
          <p:spPr>
            <a:xfrm>
              <a:off x="6781290" y="1732545"/>
              <a:ext cx="2881746" cy="2890982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6B5D9AD-39B0-44FA-A2B2-CB18DC3627D7}"/>
                </a:ext>
              </a:extLst>
            </p:cNvPr>
            <p:cNvSpPr/>
            <p:nvPr/>
          </p:nvSpPr>
          <p:spPr>
            <a:xfrm>
              <a:off x="8525167" y="4371110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FB5E1E-CA8F-41C5-80B0-4DD8E7FD0F07}"/>
                </a:ext>
              </a:extLst>
            </p:cNvPr>
            <p:cNvSpPr/>
            <p:nvPr/>
          </p:nvSpPr>
          <p:spPr>
            <a:xfrm>
              <a:off x="7797798" y="4368801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B462F23-9AE3-48B6-BF49-BFB07858DCC6}"/>
                </a:ext>
              </a:extLst>
            </p:cNvPr>
            <p:cNvSpPr/>
            <p:nvPr/>
          </p:nvSpPr>
          <p:spPr>
            <a:xfrm>
              <a:off x="7181277" y="3969328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9324390-7B76-4725-B92A-C0DB79B1321E}"/>
                </a:ext>
              </a:extLst>
            </p:cNvPr>
            <p:cNvSpPr/>
            <p:nvPr/>
          </p:nvSpPr>
          <p:spPr>
            <a:xfrm>
              <a:off x="9084329" y="4060537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D20DC1F-B9A5-4DAA-8762-B1740FFF89DA}"/>
                </a:ext>
              </a:extLst>
            </p:cNvPr>
            <p:cNvSpPr txBox="1"/>
            <p:nvPr/>
          </p:nvSpPr>
          <p:spPr>
            <a:xfrm>
              <a:off x="7606503" y="2952046"/>
              <a:ext cx="173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Booster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左大括号 22">
              <a:extLst>
                <a:ext uri="{FF2B5EF4-FFF2-40B4-BE49-F238E27FC236}">
                  <a16:creationId xmlns:a16="http://schemas.microsoft.com/office/drawing/2014/main" id="{8F8FF097-BC9C-4988-B94E-17BCAD1B9227}"/>
                </a:ext>
              </a:extLst>
            </p:cNvPr>
            <p:cNvSpPr/>
            <p:nvPr/>
          </p:nvSpPr>
          <p:spPr>
            <a:xfrm rot="14201785">
              <a:off x="8974643" y="4117306"/>
              <a:ext cx="114019" cy="7392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CDA6235-FB38-4154-9F6F-3C90E5802877}"/>
                </a:ext>
              </a:extLst>
            </p:cNvPr>
            <p:cNvSpPr txBox="1"/>
            <p:nvPr/>
          </p:nvSpPr>
          <p:spPr>
            <a:xfrm>
              <a:off x="8980561" y="4551219"/>
              <a:ext cx="8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/>
                <a:t>T</a:t>
              </a:r>
              <a:r>
                <a:rPr lang="en-US" altLang="zh-CN" b="1" baseline="-25000" dirty="0" err="1"/>
                <a:t>booster</a:t>
              </a:r>
              <a:endParaRPr lang="zh-CN" altLang="en-US" b="1" baseline="-25000" dirty="0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D0EFA518-73DB-4DAF-85D9-82080C0B1A35}"/>
              </a:ext>
            </a:extLst>
          </p:cNvPr>
          <p:cNvSpPr txBox="1"/>
          <p:nvPr/>
        </p:nvSpPr>
        <p:spPr>
          <a:xfrm>
            <a:off x="7253451" y="5394454"/>
            <a:ext cx="38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T</a:t>
            </a:r>
            <a:r>
              <a:rPr lang="en-US" altLang="zh-CN" sz="2800" b="1" baseline="-25000" dirty="0" err="1"/>
              <a:t>Linac</a:t>
            </a:r>
            <a:r>
              <a:rPr lang="en-US" altLang="zh-CN" sz="2800" b="1" dirty="0"/>
              <a:t>=N*</a:t>
            </a:r>
            <a:r>
              <a:rPr lang="en-US" altLang="zh-CN" sz="2800" b="1" dirty="0" err="1"/>
              <a:t>Turns+T</a:t>
            </a:r>
            <a:r>
              <a:rPr lang="en-US" altLang="zh-CN" sz="2800" b="1" baseline="-25000" dirty="0" err="1"/>
              <a:t>booster</a:t>
            </a:r>
            <a:endParaRPr lang="zh-CN" altLang="en-US" sz="2800" b="1" baseline="-250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083932C-1CF0-4827-A1B3-0A30CAA9FB3E}"/>
              </a:ext>
            </a:extLst>
          </p:cNvPr>
          <p:cNvSpPr/>
          <p:nvPr/>
        </p:nvSpPr>
        <p:spPr>
          <a:xfrm>
            <a:off x="7253451" y="5394454"/>
            <a:ext cx="376208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F1A99D-F1B5-4C63-9E86-C34E2D9B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9" y="4667303"/>
            <a:ext cx="6077349" cy="1342631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D467368B-7D76-4DC0-B670-5A4CCF012AB5}"/>
              </a:ext>
            </a:extLst>
          </p:cNvPr>
          <p:cNvSpPr/>
          <p:nvPr/>
        </p:nvSpPr>
        <p:spPr>
          <a:xfrm>
            <a:off x="844320" y="1590252"/>
            <a:ext cx="666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into the booster is a simple on-axis injection with 1 kicker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7A01F2C-DE24-4518-ACB7-12C560F1F70A}"/>
              </a:ext>
            </a:extLst>
          </p:cNvPr>
          <p:cNvSpPr/>
          <p:nvPr/>
        </p:nvSpPr>
        <p:spPr>
          <a:xfrm>
            <a:off x="5783884" y="6166016"/>
            <a:ext cx="6408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slightly, we can fill the booster with any pattern we needed.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1FE2BA-CE9D-4549-88C2-9C0C6A56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EFEF6C-2A4E-4B39-BD8C-129E18ED604E}"/>
              </a:ext>
            </a:extLst>
          </p:cNvPr>
          <p:cNvSpPr txBox="1"/>
          <p:nvPr/>
        </p:nvSpPr>
        <p:spPr>
          <a:xfrm>
            <a:off x="10307171" y="1203512"/>
            <a:ext cx="133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400" dirty="0" err="1"/>
              <a:t>Xiaohao</a:t>
            </a:r>
            <a:r>
              <a:rPr lang="en-US" altLang="zh-SG" sz="1400" dirty="0"/>
              <a:t> Cui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249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7B87B-0253-4FC0-9374-09A9CD94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622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the collider</a:t>
            </a:r>
            <a:endParaRPr lang="zh-CN" alt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916BB52-30EB-48AB-9204-9C9F2EE8739B}"/>
              </a:ext>
            </a:extLst>
          </p:cNvPr>
          <p:cNvGrpSpPr/>
          <p:nvPr/>
        </p:nvGrpSpPr>
        <p:grpSpPr>
          <a:xfrm>
            <a:off x="6826927" y="1985527"/>
            <a:ext cx="5058241" cy="1223266"/>
            <a:chOff x="1343564" y="1890055"/>
            <a:chExt cx="9504872" cy="3380815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BF02427B-5897-4C52-8FB0-ECEED0601E96}"/>
                </a:ext>
              </a:extLst>
            </p:cNvPr>
            <p:cNvGrpSpPr/>
            <p:nvPr/>
          </p:nvGrpSpPr>
          <p:grpSpPr>
            <a:xfrm>
              <a:off x="1343564" y="1890055"/>
              <a:ext cx="9504872" cy="3380815"/>
              <a:chOff x="838200" y="1862623"/>
              <a:chExt cx="9504872" cy="3380815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642298A3-F887-411B-A9A1-2482F4E457EA}"/>
                  </a:ext>
                </a:extLst>
              </p:cNvPr>
              <p:cNvGrpSpPr/>
              <p:nvPr/>
            </p:nvGrpSpPr>
            <p:grpSpPr>
              <a:xfrm>
                <a:off x="838200" y="1862623"/>
                <a:ext cx="9504872" cy="3380815"/>
                <a:chOff x="838200" y="2402119"/>
                <a:chExt cx="9504872" cy="3380815"/>
              </a:xfrm>
            </p:grpSpPr>
            <p:cxnSp>
              <p:nvCxnSpPr>
                <p:cNvPr id="15" name="Straight Connector 5">
                  <a:extLst>
                    <a:ext uri="{FF2B5EF4-FFF2-40B4-BE49-F238E27FC236}">
                      <a16:creationId xmlns:a16="http://schemas.microsoft.com/office/drawing/2014/main" id="{F40E8D0A-D9EF-4761-97F8-04DEDA06B543}"/>
                    </a:ext>
                  </a:extLst>
                </p:cNvPr>
                <p:cNvCxnSpPr/>
                <p:nvPr/>
              </p:nvCxnSpPr>
              <p:spPr>
                <a:xfrm>
                  <a:off x="1190445" y="4011283"/>
                  <a:ext cx="9152627" cy="86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6">
                  <a:extLst>
                    <a:ext uri="{FF2B5EF4-FFF2-40B4-BE49-F238E27FC236}">
                      <a16:creationId xmlns:a16="http://schemas.microsoft.com/office/drawing/2014/main" id="{6530D739-1D29-431B-892F-7E80711C1921}"/>
                    </a:ext>
                  </a:extLst>
                </p:cNvPr>
                <p:cNvSpPr/>
                <p:nvPr/>
              </p:nvSpPr>
              <p:spPr>
                <a:xfrm>
                  <a:off x="1186305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Rectangle 7">
                  <a:extLst>
                    <a:ext uri="{FF2B5EF4-FFF2-40B4-BE49-F238E27FC236}">
                      <a16:creationId xmlns:a16="http://schemas.microsoft.com/office/drawing/2014/main" id="{07AEAD2E-201A-4A3B-A4AB-65C7FE234D14}"/>
                    </a:ext>
                  </a:extLst>
                </p:cNvPr>
                <p:cNvSpPr/>
                <p:nvPr/>
              </p:nvSpPr>
              <p:spPr>
                <a:xfrm>
                  <a:off x="3963033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Rectangle 8">
                  <a:extLst>
                    <a:ext uri="{FF2B5EF4-FFF2-40B4-BE49-F238E27FC236}">
                      <a16:creationId xmlns:a16="http://schemas.microsoft.com/office/drawing/2014/main" id="{2BBAEB64-4907-4B3E-809D-2647951BCCFF}"/>
                    </a:ext>
                  </a:extLst>
                </p:cNvPr>
                <p:cNvSpPr/>
                <p:nvPr/>
              </p:nvSpPr>
              <p:spPr>
                <a:xfrm>
                  <a:off x="5516938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3A0AD019-6D8D-466D-94A8-1A4A53E7F695}"/>
                    </a:ext>
                  </a:extLst>
                </p:cNvPr>
                <p:cNvSpPr/>
                <p:nvPr/>
              </p:nvSpPr>
              <p:spPr>
                <a:xfrm>
                  <a:off x="7540838" y="3303917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F8F1F172-D209-4DF7-A0BA-0E90166F127A}"/>
                    </a:ext>
                  </a:extLst>
                </p:cNvPr>
                <p:cNvSpPr/>
                <p:nvPr/>
              </p:nvSpPr>
              <p:spPr>
                <a:xfrm>
                  <a:off x="1298965" y="3739896"/>
                  <a:ext cx="1514943" cy="6035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1" name="Straight Connector 11">
                  <a:extLst>
                    <a:ext uri="{FF2B5EF4-FFF2-40B4-BE49-F238E27FC236}">
                      <a16:creationId xmlns:a16="http://schemas.microsoft.com/office/drawing/2014/main" id="{BB9B68A9-3682-4421-BC4B-70AF087AEB01}"/>
                    </a:ext>
                  </a:extLst>
                </p:cNvPr>
                <p:cNvCxnSpPr/>
                <p:nvPr/>
              </p:nvCxnSpPr>
              <p:spPr>
                <a:xfrm flipH="1" flipV="1">
                  <a:off x="838200" y="2907792"/>
                  <a:ext cx="1507236" cy="11034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ight Brace 12">
                  <a:extLst>
                    <a:ext uri="{FF2B5EF4-FFF2-40B4-BE49-F238E27FC236}">
                      <a16:creationId xmlns:a16="http://schemas.microsoft.com/office/drawing/2014/main" id="{1DFF99D4-A8D5-42FC-A22B-A040C4A3211C}"/>
                    </a:ext>
                  </a:extLst>
                </p:cNvPr>
                <p:cNvSpPr/>
                <p:nvPr/>
              </p:nvSpPr>
              <p:spPr>
                <a:xfrm rot="5400000">
                  <a:off x="2378717" y="3711581"/>
                  <a:ext cx="486275" cy="2682356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ABA31635-3BCF-44EB-9B6B-6CD6E6780A30}"/>
                    </a:ext>
                  </a:extLst>
                </p:cNvPr>
                <p:cNvSpPr txBox="1"/>
                <p:nvPr/>
              </p:nvSpPr>
              <p:spPr>
                <a:xfrm>
                  <a:off x="2345436" y="5392786"/>
                  <a:ext cx="1399032" cy="390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60m</a:t>
                  </a:r>
                  <a:endParaRPr lang="zh-CN" altLang="en-US" sz="1200" dirty="0"/>
                </a:p>
              </p:txBody>
            </p:sp>
            <p:sp>
              <p:nvSpPr>
                <p:cNvPr id="24" name="TextBox 14">
                  <a:extLst>
                    <a:ext uri="{FF2B5EF4-FFF2-40B4-BE49-F238E27FC236}">
                      <a16:creationId xmlns:a16="http://schemas.microsoft.com/office/drawing/2014/main" id="{E9409E90-F58D-4446-9C8B-F2803BA333F4}"/>
                    </a:ext>
                  </a:extLst>
                </p:cNvPr>
                <p:cNvSpPr txBox="1"/>
                <p:nvPr/>
              </p:nvSpPr>
              <p:spPr>
                <a:xfrm>
                  <a:off x="1690430" y="2402119"/>
                  <a:ext cx="2105394" cy="119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err="1"/>
                    <a:t>Lamberson</a:t>
                  </a:r>
                  <a:r>
                    <a:rPr lang="en-US" altLang="zh-CN" sz="1100" dirty="0"/>
                    <a:t> </a:t>
                  </a:r>
                  <a:r>
                    <a:rPr lang="zh-CN" altLang="en-US" sz="1100" dirty="0"/>
                    <a:t>，</a:t>
                  </a:r>
                  <a:r>
                    <a:rPr lang="en-US" altLang="zh-CN" sz="1100" dirty="0"/>
                    <a:t>26 </a:t>
                  </a:r>
                  <a:r>
                    <a:rPr lang="en-US" altLang="zh-CN" sz="1100" dirty="0" err="1"/>
                    <a:t>mrad</a:t>
                  </a:r>
                  <a:endParaRPr lang="zh-CN" altLang="en-US" sz="1100" dirty="0"/>
                </a:p>
              </p:txBody>
            </p:sp>
          </p:grpSp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971D085A-43A8-46E2-B48E-4EB9E9DF9C63}"/>
                  </a:ext>
                </a:extLst>
              </p:cNvPr>
              <p:cNvSpPr/>
              <p:nvPr/>
            </p:nvSpPr>
            <p:spPr>
              <a:xfrm>
                <a:off x="9631766" y="2772012"/>
                <a:ext cx="103517" cy="14147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ight Brace 18">
                <a:extLst>
                  <a:ext uri="{FF2B5EF4-FFF2-40B4-BE49-F238E27FC236}">
                    <a16:creationId xmlns:a16="http://schemas.microsoft.com/office/drawing/2014/main" id="{A3D15CB2-0FBD-4FBB-99B6-B1F2FC0DCA45}"/>
                  </a:ext>
                </a:extLst>
              </p:cNvPr>
              <p:cNvSpPr/>
              <p:nvPr/>
            </p:nvSpPr>
            <p:spPr>
              <a:xfrm rot="5400000">
                <a:off x="4496848" y="3736312"/>
                <a:ext cx="486275" cy="155390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047A3DDF-1CC0-48FD-93ED-D4094F23BB9B}"/>
                  </a:ext>
                </a:extLst>
              </p:cNvPr>
              <p:cNvSpPr txBox="1"/>
              <p:nvPr/>
            </p:nvSpPr>
            <p:spPr>
              <a:xfrm>
                <a:off x="4367726" y="4853290"/>
                <a:ext cx="1399032" cy="39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26m</a:t>
                </a:r>
                <a:endParaRPr lang="zh-CN" altLang="en-US" sz="1200" dirty="0"/>
              </a:p>
            </p:txBody>
          </p:sp>
          <p:sp>
            <p:nvSpPr>
              <p:cNvPr id="11" name="Right Brace 20">
                <a:extLst>
                  <a:ext uri="{FF2B5EF4-FFF2-40B4-BE49-F238E27FC236}">
                    <a16:creationId xmlns:a16="http://schemas.microsoft.com/office/drawing/2014/main" id="{5DD453CE-4AA0-4A1C-9BD6-9CAE30A8AA50}"/>
                  </a:ext>
                </a:extLst>
              </p:cNvPr>
              <p:cNvSpPr/>
              <p:nvPr/>
            </p:nvSpPr>
            <p:spPr>
              <a:xfrm rot="5400000">
                <a:off x="6285750" y="3448146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712BE1FC-47AA-44D2-8536-EE46D554ED4E}"/>
                  </a:ext>
                </a:extLst>
              </p:cNvPr>
              <p:cNvSpPr txBox="1"/>
              <p:nvPr/>
            </p:nvSpPr>
            <p:spPr>
              <a:xfrm>
                <a:off x="6187354" y="4852065"/>
                <a:ext cx="1399032" cy="39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66m</a:t>
                </a:r>
                <a:endParaRPr lang="zh-CN" altLang="en-US" sz="1200" dirty="0"/>
              </a:p>
            </p:txBody>
          </p:sp>
          <p:sp>
            <p:nvSpPr>
              <p:cNvPr id="13" name="TextBox 22">
                <a:extLst>
                  <a:ext uri="{FF2B5EF4-FFF2-40B4-BE49-F238E27FC236}">
                    <a16:creationId xmlns:a16="http://schemas.microsoft.com/office/drawing/2014/main" id="{C90EBC6B-3816-44BB-8F3E-C5CD9D75FAEC}"/>
                  </a:ext>
                </a:extLst>
              </p:cNvPr>
              <p:cNvSpPr txBox="1"/>
              <p:nvPr/>
            </p:nvSpPr>
            <p:spPr>
              <a:xfrm>
                <a:off x="8497738" y="4852065"/>
                <a:ext cx="1399032" cy="39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68m</a:t>
                </a:r>
                <a:endParaRPr lang="zh-CN" altLang="en-US" sz="1200" dirty="0"/>
              </a:p>
            </p:txBody>
          </p:sp>
          <p:sp>
            <p:nvSpPr>
              <p:cNvPr id="14" name="Right Brace 23">
                <a:extLst>
                  <a:ext uri="{FF2B5EF4-FFF2-40B4-BE49-F238E27FC236}">
                    <a16:creationId xmlns:a16="http://schemas.microsoft.com/office/drawing/2014/main" id="{E7FF32B1-C495-4986-AA26-474B74B29CD6}"/>
                  </a:ext>
                </a:extLst>
              </p:cNvPr>
              <p:cNvSpPr/>
              <p:nvPr/>
            </p:nvSpPr>
            <p:spPr>
              <a:xfrm rot="5400000">
                <a:off x="8392004" y="3446181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1B9D48EA-B00D-485C-914C-065FFDC8BB57}"/>
                </a:ext>
              </a:extLst>
            </p:cNvPr>
            <p:cNvSpPr/>
            <p:nvPr/>
          </p:nvSpPr>
          <p:spPr>
            <a:xfrm>
              <a:off x="4701180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F3D7E2FD-B1FA-4CFF-B252-46C7F842437A}"/>
                </a:ext>
              </a:extLst>
            </p:cNvPr>
            <p:cNvSpPr/>
            <p:nvPr/>
          </p:nvSpPr>
          <p:spPr>
            <a:xfrm>
              <a:off x="8278985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3EA4D152-17C2-423B-9B32-DB2075BD0951}"/>
              </a:ext>
            </a:extLst>
          </p:cNvPr>
          <p:cNvSpPr txBox="1"/>
          <p:nvPr/>
        </p:nvSpPr>
        <p:spPr>
          <a:xfrm>
            <a:off x="594134" y="1663387"/>
            <a:ext cx="6081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robustness of the design, the injection of the main collider ring is conventional off-axis injection. (Maybe an on-axis injection is needed for Higgs)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804E0BE-B454-47DB-80D8-68767ECD7071}"/>
              </a:ext>
            </a:extLst>
          </p:cNvPr>
          <p:cNvCxnSpPr>
            <a:cxnSpLocks/>
          </p:cNvCxnSpPr>
          <p:nvPr/>
        </p:nvCxnSpPr>
        <p:spPr>
          <a:xfrm>
            <a:off x="2207488" y="4839858"/>
            <a:ext cx="33805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AB9EC09-1E49-44E3-9C66-3047BBDF8151}"/>
              </a:ext>
            </a:extLst>
          </p:cNvPr>
          <p:cNvGrpSpPr/>
          <p:nvPr/>
        </p:nvGrpSpPr>
        <p:grpSpPr>
          <a:xfrm>
            <a:off x="2392214" y="4331858"/>
            <a:ext cx="175491" cy="508001"/>
            <a:chOff x="1450109" y="4932218"/>
            <a:chExt cx="175491" cy="508001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2A22A6-1BE1-41B3-A931-D99A27160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320FBD4-61F1-42E1-8997-E47EA33C2412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9D07B34-80B5-4097-B6E0-DDB921213885}"/>
              </a:ext>
            </a:extLst>
          </p:cNvPr>
          <p:cNvGrpSpPr/>
          <p:nvPr/>
        </p:nvGrpSpPr>
        <p:grpSpPr>
          <a:xfrm>
            <a:off x="2738577" y="4340252"/>
            <a:ext cx="175491" cy="508001"/>
            <a:chOff x="1450109" y="4932218"/>
            <a:chExt cx="175491" cy="508001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5E37A3C-6BF6-4E4A-9BA8-5E1DA371C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606D70D-D5EF-4360-B37E-0172E648688A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9387966-E911-4BB9-9674-D675C16F27D2}"/>
              </a:ext>
            </a:extLst>
          </p:cNvPr>
          <p:cNvGrpSpPr/>
          <p:nvPr/>
        </p:nvGrpSpPr>
        <p:grpSpPr>
          <a:xfrm>
            <a:off x="3098794" y="4340252"/>
            <a:ext cx="175491" cy="508001"/>
            <a:chOff x="1450109" y="4932218"/>
            <a:chExt cx="175491" cy="508001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6D39B02-48EC-4104-867D-5A0A8009C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4E41D17-B4B9-461D-8AF8-0A0BE809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1A73E12-8D92-4D8C-802A-3BBED3D2447A}"/>
              </a:ext>
            </a:extLst>
          </p:cNvPr>
          <p:cNvGrpSpPr/>
          <p:nvPr/>
        </p:nvGrpSpPr>
        <p:grpSpPr>
          <a:xfrm>
            <a:off x="3459011" y="4340252"/>
            <a:ext cx="175491" cy="508001"/>
            <a:chOff x="1450109" y="4932218"/>
            <a:chExt cx="175491" cy="508001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E4A2816-DC74-452A-B1E1-C6C4F7152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B392D02-3C18-46D1-89C5-29BDABFD6748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6A28066-54B0-4DE8-A21F-B44D40A2D47B}"/>
              </a:ext>
            </a:extLst>
          </p:cNvPr>
          <p:cNvGrpSpPr/>
          <p:nvPr/>
        </p:nvGrpSpPr>
        <p:grpSpPr>
          <a:xfrm>
            <a:off x="3819228" y="4340252"/>
            <a:ext cx="175491" cy="508001"/>
            <a:chOff x="1450109" y="4932218"/>
            <a:chExt cx="175491" cy="508001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6263703-3156-40D0-9AAA-848579B75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F22627E-73BE-461A-BC5F-28A05A54B175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DD3024B-9533-402D-9299-05D50FFDCC4F}"/>
              </a:ext>
            </a:extLst>
          </p:cNvPr>
          <p:cNvGrpSpPr/>
          <p:nvPr/>
        </p:nvGrpSpPr>
        <p:grpSpPr>
          <a:xfrm>
            <a:off x="4179445" y="4340252"/>
            <a:ext cx="175491" cy="508001"/>
            <a:chOff x="1450109" y="4932218"/>
            <a:chExt cx="175491" cy="508001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140823ED-A98E-40F0-B51A-2A3E5F69A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75FE6BC-13F3-464B-87B8-97E72FACCB36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4A2020A-C50A-4207-93F4-C78879C00C31}"/>
              </a:ext>
            </a:extLst>
          </p:cNvPr>
          <p:cNvGrpSpPr/>
          <p:nvPr/>
        </p:nvGrpSpPr>
        <p:grpSpPr>
          <a:xfrm>
            <a:off x="4539662" y="4331857"/>
            <a:ext cx="175491" cy="508001"/>
            <a:chOff x="1450109" y="4932218"/>
            <a:chExt cx="175491" cy="508001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41121A2-6427-486C-B2C2-8EFFCBD0C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D70DDF7E-30EA-41E1-85E7-EBC40EBA3C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右大括号 55">
            <a:extLst>
              <a:ext uri="{FF2B5EF4-FFF2-40B4-BE49-F238E27FC236}">
                <a16:creationId xmlns:a16="http://schemas.microsoft.com/office/drawing/2014/main" id="{2D6060C5-5ECD-4CB6-91AA-B5941C6006E9}"/>
              </a:ext>
            </a:extLst>
          </p:cNvPr>
          <p:cNvSpPr/>
          <p:nvPr/>
        </p:nvSpPr>
        <p:spPr>
          <a:xfrm rot="5400000">
            <a:off x="3490600" y="3920109"/>
            <a:ext cx="153874" cy="21474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0318A05-D89A-4B6B-8A42-42A24A7648AC}"/>
              </a:ext>
            </a:extLst>
          </p:cNvPr>
          <p:cNvSpPr txBox="1"/>
          <p:nvPr/>
        </p:nvSpPr>
        <p:spPr>
          <a:xfrm>
            <a:off x="3084935" y="5070771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43DB4D0-0281-4694-83FF-6F24E262002A}"/>
              </a:ext>
            </a:extLst>
          </p:cNvPr>
          <p:cNvSpPr txBox="1"/>
          <p:nvPr/>
        </p:nvSpPr>
        <p:spPr>
          <a:xfrm>
            <a:off x="2169264" y="5670232"/>
            <a:ext cx="429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inject one bunch into the collider, and fall down. This process repeated in 1000 Hz, to inject all bunches into the ring.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03F48568-3B91-40BE-B598-673D66D83C9B}"/>
              </a:ext>
            </a:extLst>
          </p:cNvPr>
          <p:cNvCxnSpPr>
            <a:cxnSpLocks/>
          </p:cNvCxnSpPr>
          <p:nvPr/>
        </p:nvCxnSpPr>
        <p:spPr>
          <a:xfrm>
            <a:off x="7264398" y="4807532"/>
            <a:ext cx="33805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右大括号 80">
            <a:extLst>
              <a:ext uri="{FF2B5EF4-FFF2-40B4-BE49-F238E27FC236}">
                <a16:creationId xmlns:a16="http://schemas.microsoft.com/office/drawing/2014/main" id="{6BEA7910-6864-4309-960F-0F2284F4AB58}"/>
              </a:ext>
            </a:extLst>
          </p:cNvPr>
          <p:cNvSpPr/>
          <p:nvPr/>
        </p:nvSpPr>
        <p:spPr>
          <a:xfrm rot="5400000">
            <a:off x="8652020" y="3829458"/>
            <a:ext cx="138822" cy="2249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5442934-CB23-4059-AC9F-BD2209460118}"/>
              </a:ext>
            </a:extLst>
          </p:cNvPr>
          <p:cNvSpPr txBox="1"/>
          <p:nvPr/>
        </p:nvSpPr>
        <p:spPr>
          <a:xfrm>
            <a:off x="8289628" y="5038445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79420F11-EBDD-4BB9-BAD6-24E8B3AAF45D}"/>
              </a:ext>
            </a:extLst>
          </p:cNvPr>
          <p:cNvGrpSpPr/>
          <p:nvPr/>
        </p:nvGrpSpPr>
        <p:grpSpPr>
          <a:xfrm>
            <a:off x="7596907" y="4299532"/>
            <a:ext cx="378690" cy="508001"/>
            <a:chOff x="6867238" y="4299532"/>
            <a:chExt cx="378690" cy="508001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D86220D-639C-488B-890E-1452ECA51BA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156DC0C7-A535-4577-96A7-887A17C1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E64EAB6D-31AF-4BE5-8BFE-9B2F1467A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4F68E3E3-D1C7-4BDD-91A1-8D34990E1EFE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5DB1720-FED9-4D93-AF95-3E495DFB253C}"/>
              </a:ext>
            </a:extLst>
          </p:cNvPr>
          <p:cNvGrpSpPr/>
          <p:nvPr/>
        </p:nvGrpSpPr>
        <p:grpSpPr>
          <a:xfrm>
            <a:off x="8224979" y="4299532"/>
            <a:ext cx="378690" cy="508001"/>
            <a:chOff x="6867238" y="4299532"/>
            <a:chExt cx="378690" cy="508001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504FC8BA-9A41-450B-966B-9556EADB2931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7F7589F2-DF6E-4A85-BBA3-DCF0DC41E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A7346896-0AC3-4F6A-81EF-4660E9700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8E085963-A3F2-4DB0-B003-570CB93AFBC1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DBE3710C-261D-40EF-9746-1FB71572F06D}"/>
              </a:ext>
            </a:extLst>
          </p:cNvPr>
          <p:cNvGrpSpPr/>
          <p:nvPr/>
        </p:nvGrpSpPr>
        <p:grpSpPr>
          <a:xfrm>
            <a:off x="8806868" y="4292015"/>
            <a:ext cx="378690" cy="508001"/>
            <a:chOff x="6867238" y="4299532"/>
            <a:chExt cx="378690" cy="508001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D5E27434-A99F-4D7E-8BF8-7448287E17E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1AA7FA56-A102-4922-8E78-1AE194255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DCB01F2A-9C28-422E-BE17-FED3035CC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CD12C04C-5690-4A72-81A1-AB85ACEF5502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72CF75DF-D419-4D8D-B3FB-E189A0427F87}"/>
              </a:ext>
            </a:extLst>
          </p:cNvPr>
          <p:cNvGrpSpPr/>
          <p:nvPr/>
        </p:nvGrpSpPr>
        <p:grpSpPr>
          <a:xfrm>
            <a:off x="9439556" y="4307048"/>
            <a:ext cx="378690" cy="508001"/>
            <a:chOff x="6867238" y="4299532"/>
            <a:chExt cx="378690" cy="508001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BA7E62ED-FE87-4D84-BD8D-AAD6A2DB12DF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C1B4ED98-1327-48D6-B24B-860736230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3F1660EF-465A-4156-AF04-F355241B6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D38F1FF3-693A-402E-8C81-4BC09D559870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82E1A501-B9DC-4701-8DF3-821FD80BC07E}"/>
              </a:ext>
            </a:extLst>
          </p:cNvPr>
          <p:cNvSpPr txBox="1"/>
          <p:nvPr/>
        </p:nvSpPr>
        <p:spPr>
          <a:xfrm>
            <a:off x="6999886" y="5611878"/>
            <a:ext cx="429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stay there to inject a whole train into the collider, and fall down. This process repeated in 1000 Hz, to inject all bunches into the ring.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2278657F-718C-49B9-BA02-B78270DEEF5B}"/>
              </a:ext>
            </a:extLst>
          </p:cNvPr>
          <p:cNvSpPr txBox="1"/>
          <p:nvPr/>
        </p:nvSpPr>
        <p:spPr>
          <a:xfrm>
            <a:off x="2803226" y="3860456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by bunch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958A62DC-D4A7-4ACA-B8E1-5DD6D7F60C8C}"/>
              </a:ext>
            </a:extLst>
          </p:cNvPr>
          <p:cNvSpPr txBox="1"/>
          <p:nvPr/>
        </p:nvSpPr>
        <p:spPr>
          <a:xfrm>
            <a:off x="8126502" y="3828108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D3D9AE8E-5F31-4B4F-A601-D1523FE36E5C}"/>
              </a:ext>
            </a:extLst>
          </p:cNvPr>
          <p:cNvSpPr txBox="1"/>
          <p:nvPr/>
        </p:nvSpPr>
        <p:spPr>
          <a:xfrm>
            <a:off x="165688" y="4615428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Kicker: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0738E049-CB85-4FE4-A242-04592434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37FDBDC-6696-42AC-B2E3-0B01B65D8899}"/>
              </a:ext>
            </a:extLst>
          </p:cNvPr>
          <p:cNvSpPr txBox="1"/>
          <p:nvPr/>
        </p:nvSpPr>
        <p:spPr>
          <a:xfrm>
            <a:off x="10414747" y="1190065"/>
            <a:ext cx="133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400" dirty="0" err="1"/>
              <a:t>Xiaohao</a:t>
            </a:r>
            <a:r>
              <a:rPr lang="en-US" altLang="zh-SG" sz="1400" dirty="0"/>
              <a:t> Cui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800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D162E-99A3-433F-9EF6-F254E7AA18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9753" y="268942"/>
            <a:ext cx="6862763" cy="70597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consideration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4DF72-0602-4AAC-BB56-71E7D63A0A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9838" y="1209675"/>
            <a:ext cx="10952162" cy="1876425"/>
          </a:xfrm>
        </p:spPr>
        <p:txBody>
          <a:bodyPr>
            <a:normAutofit/>
          </a:bodyPr>
          <a:lstStyle/>
          <a:p>
            <a:r>
              <a:rPr lang="en-US" altLang="zh-CN" dirty="0"/>
              <a:t>Frequency</a:t>
            </a:r>
          </a:p>
          <a:p>
            <a:pPr lvl="1"/>
            <a:r>
              <a:rPr lang="en-US" altLang="zh-CN" sz="2000" dirty="0"/>
              <a:t>n=9,</a:t>
            </a:r>
            <a:r>
              <a:rPr lang="zh-CN" altLang="en-US" sz="2000" dirty="0"/>
              <a:t> </a:t>
            </a:r>
            <a:r>
              <a:rPr lang="en-US" altLang="zh-CN" sz="2000" dirty="0"/>
              <a:t>m1=11,</a:t>
            </a:r>
            <a:r>
              <a:rPr lang="zh-CN" altLang="en-US" sz="2000" dirty="0"/>
              <a:t> </a:t>
            </a:r>
            <a:r>
              <a:rPr lang="en-US" altLang="zh-CN" sz="2000" dirty="0"/>
              <a:t>m2=3, m3=6</a:t>
            </a:r>
          </a:p>
          <a:p>
            <a:pPr lvl="1"/>
            <a:r>
              <a:rPr lang="en-US" altLang="zh-CN" sz="2000" dirty="0"/>
              <a:t>Divide the common frequency to 14.44MHz, then multiply to the corresponding RF frequency</a:t>
            </a:r>
          </a:p>
          <a:p>
            <a:pPr lvl="1"/>
            <a:r>
              <a:rPr lang="en-US" altLang="zh-CN" sz="2000" dirty="0"/>
              <a:t>Frequency multiplication to 2860MHz, 5720MHz by common frequency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B91FA9-FA20-4E9A-8B02-705490B3FE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4203" y="2837963"/>
              <a:ext cx="10078271" cy="33446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41653">
                      <a:extLst>
                        <a:ext uri="{9D8B030D-6E8A-4147-A177-3AD203B41FA5}">
                          <a16:colId xmlns:a16="http://schemas.microsoft.com/office/drawing/2014/main" val="1431294736"/>
                        </a:ext>
                      </a:extLst>
                    </a:gridCol>
                    <a:gridCol w="1105017">
                      <a:extLst>
                        <a:ext uri="{9D8B030D-6E8A-4147-A177-3AD203B41FA5}">
                          <a16:colId xmlns:a16="http://schemas.microsoft.com/office/drawing/2014/main" val="3234845555"/>
                        </a:ext>
                      </a:extLst>
                    </a:gridCol>
                    <a:gridCol w="1008544">
                      <a:extLst>
                        <a:ext uri="{9D8B030D-6E8A-4147-A177-3AD203B41FA5}">
                          <a16:colId xmlns:a16="http://schemas.microsoft.com/office/drawing/2014/main" val="1622019008"/>
                        </a:ext>
                      </a:extLst>
                    </a:gridCol>
                    <a:gridCol w="1153812">
                      <a:extLst>
                        <a:ext uri="{9D8B030D-6E8A-4147-A177-3AD203B41FA5}">
                          <a16:colId xmlns:a16="http://schemas.microsoft.com/office/drawing/2014/main" val="917294117"/>
                        </a:ext>
                      </a:extLst>
                    </a:gridCol>
                    <a:gridCol w="1153812">
                      <a:extLst>
                        <a:ext uri="{9D8B030D-6E8A-4147-A177-3AD203B41FA5}">
                          <a16:colId xmlns:a16="http://schemas.microsoft.com/office/drawing/2014/main" val="3685397835"/>
                        </a:ext>
                      </a:extLst>
                    </a:gridCol>
                    <a:gridCol w="1101554">
                      <a:extLst>
                        <a:ext uri="{9D8B030D-6E8A-4147-A177-3AD203B41FA5}">
                          <a16:colId xmlns:a16="http://schemas.microsoft.com/office/drawing/2014/main" val="2314215757"/>
                        </a:ext>
                      </a:extLst>
                    </a:gridCol>
                    <a:gridCol w="1101554">
                      <a:extLst>
                        <a:ext uri="{9D8B030D-6E8A-4147-A177-3AD203B41FA5}">
                          <a16:colId xmlns:a16="http://schemas.microsoft.com/office/drawing/2014/main" val="1330802575"/>
                        </a:ext>
                      </a:extLst>
                    </a:gridCol>
                    <a:gridCol w="812325">
                      <a:extLst>
                        <a:ext uri="{9D8B030D-6E8A-4147-A177-3AD203B41FA5}">
                          <a16:colId xmlns:a16="http://schemas.microsoft.com/office/drawing/2014/main" val="897527895"/>
                        </a:ext>
                      </a:extLst>
                    </a:gridCol>
                  </a:tblGrid>
                  <a:tr h="201927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800" dirty="0">
                              <a:effectLst/>
                            </a:rPr>
                            <a:t>　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3"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Multiple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Period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061538"/>
                      </a:ext>
                    </a:extLst>
                  </a:tr>
                  <a:tr h="153955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Repetition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100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/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10.0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4645919"/>
                      </a:ext>
                    </a:extLst>
                  </a:tr>
                  <a:tr h="24231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Common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130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7.6923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50078030"/>
                      </a:ext>
                    </a:extLst>
                  </a:tr>
                  <a:tr h="242312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Minimum </a:t>
                          </a:r>
                          <a:r>
                            <a:rPr lang="en-US" altLang="zh-CN" sz="1800" dirty="0">
                              <a:effectLst/>
                            </a:rPr>
                            <a:t>Bunch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𝑏𝑢𝑛𝑐h</m:t>
                                    </m:r>
                                    <m:r>
                                      <a:rPr lang="en-US" altLang="zh-CN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14.44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𝑏𝑢𝑛𝑐h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69.23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58084752"/>
                      </a:ext>
                    </a:extLst>
                  </a:tr>
                  <a:tr h="201927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Bunch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𝑏𝑢𝑛𝑐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14.44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𝑏𝑢𝑛𝑐h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69.23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85186351"/>
                      </a:ext>
                    </a:extLst>
                  </a:tr>
                  <a:tr h="24231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SHB1 RF </a:t>
                          </a:r>
                          <a:r>
                            <a:rPr lang="en-US" altLang="zh-CN" sz="1800" dirty="0">
                              <a:effectLst/>
                            </a:rPr>
                            <a:t>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𝑠h𝑏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158.89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𝑠h𝑏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6.2937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9875681"/>
                      </a:ext>
                    </a:extLst>
                  </a:tr>
                  <a:tr h="242312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SHB2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𝑠h𝑏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476.76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33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𝑠h𝑏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2.0979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18648395"/>
                      </a:ext>
                    </a:extLst>
                  </a:tr>
                  <a:tr h="201927">
                    <a:tc row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LINAC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𝑙𝑖𝑛𝑎𝑐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2860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198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𝑙𝑖𝑛𝑎𝑐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0.3497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01672903"/>
                      </a:ext>
                    </a:extLst>
                  </a:tr>
                  <a:tr h="20192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𝑙𝑖𝑛𝑎𝑐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5720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396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𝑙𝑖𝑛𝑎𝑐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0.1748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81852735"/>
                      </a:ext>
                    </a:extLst>
                  </a:tr>
                  <a:tr h="201927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Damping ring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650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45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1.5385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98477416"/>
                      </a:ext>
                    </a:extLst>
                  </a:tr>
                  <a:tr h="201927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Booster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𝑏𝑜𝑜𝑠𝑡𝑒𝑟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1300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90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𝑏𝑜𝑜𝑠𝑡𝑒𝑟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0.7692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43645783"/>
                      </a:ext>
                    </a:extLst>
                  </a:tr>
                  <a:tr h="201927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Ring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𝑟𝑖𝑛𝑔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650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45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𝑟𝑖𝑛𝑔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1.5385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64338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B91FA9-FA20-4E9A-8B02-705490B3FE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255918"/>
                  </p:ext>
                </p:extLst>
              </p:nvPr>
            </p:nvGraphicFramePr>
            <p:xfrm>
              <a:off x="1194203" y="2837963"/>
              <a:ext cx="10078271" cy="33446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41653">
                      <a:extLst>
                        <a:ext uri="{9D8B030D-6E8A-4147-A177-3AD203B41FA5}">
                          <a16:colId xmlns:a16="http://schemas.microsoft.com/office/drawing/2014/main" val="1431294736"/>
                        </a:ext>
                      </a:extLst>
                    </a:gridCol>
                    <a:gridCol w="1105017">
                      <a:extLst>
                        <a:ext uri="{9D8B030D-6E8A-4147-A177-3AD203B41FA5}">
                          <a16:colId xmlns:a16="http://schemas.microsoft.com/office/drawing/2014/main" val="3234845555"/>
                        </a:ext>
                      </a:extLst>
                    </a:gridCol>
                    <a:gridCol w="1008544">
                      <a:extLst>
                        <a:ext uri="{9D8B030D-6E8A-4147-A177-3AD203B41FA5}">
                          <a16:colId xmlns:a16="http://schemas.microsoft.com/office/drawing/2014/main" val="1622019008"/>
                        </a:ext>
                      </a:extLst>
                    </a:gridCol>
                    <a:gridCol w="1153812">
                      <a:extLst>
                        <a:ext uri="{9D8B030D-6E8A-4147-A177-3AD203B41FA5}">
                          <a16:colId xmlns:a16="http://schemas.microsoft.com/office/drawing/2014/main" val="917294117"/>
                        </a:ext>
                      </a:extLst>
                    </a:gridCol>
                    <a:gridCol w="1153812">
                      <a:extLst>
                        <a:ext uri="{9D8B030D-6E8A-4147-A177-3AD203B41FA5}">
                          <a16:colId xmlns:a16="http://schemas.microsoft.com/office/drawing/2014/main" val="3685397835"/>
                        </a:ext>
                      </a:extLst>
                    </a:gridCol>
                    <a:gridCol w="1101554">
                      <a:extLst>
                        <a:ext uri="{9D8B030D-6E8A-4147-A177-3AD203B41FA5}">
                          <a16:colId xmlns:a16="http://schemas.microsoft.com/office/drawing/2014/main" val="2314215757"/>
                        </a:ext>
                      </a:extLst>
                    </a:gridCol>
                    <a:gridCol w="1101554">
                      <a:extLst>
                        <a:ext uri="{9D8B030D-6E8A-4147-A177-3AD203B41FA5}">
                          <a16:colId xmlns:a16="http://schemas.microsoft.com/office/drawing/2014/main" val="1330802575"/>
                        </a:ext>
                      </a:extLst>
                    </a:gridCol>
                    <a:gridCol w="812325">
                      <a:extLst>
                        <a:ext uri="{9D8B030D-6E8A-4147-A177-3AD203B41FA5}">
                          <a16:colId xmlns:a16="http://schemas.microsoft.com/office/drawing/2014/main" val="897527895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800" dirty="0">
                              <a:effectLst/>
                            </a:rPr>
                            <a:t>　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3"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Multiple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Period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061538"/>
                      </a:ext>
                    </a:extLst>
                  </a:tr>
                  <a:tr h="29552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Repetition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116327" r="-576243" b="-9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100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/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116327" r="-175138" b="-9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10.0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464591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Common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235556" r="-576243" b="-9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130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235556" r="-175138" b="-9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7.6923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50078030"/>
                      </a:ext>
                    </a:extLst>
                  </a:tr>
                  <a:tr h="283528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Minimum </a:t>
                          </a:r>
                          <a:r>
                            <a:rPr lang="en-US" altLang="zh-CN" sz="1800" dirty="0">
                              <a:effectLst/>
                            </a:rPr>
                            <a:t>Bunch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328261" r="-576243" b="-8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14.44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328261" r="-175138" b="-8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69.23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580847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Bunch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428261" r="-576243" b="-7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14.44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428261" r="-175138" b="-7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69.23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851863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dirty="0">
                              <a:effectLst/>
                            </a:rPr>
                            <a:t>SHB1 RF </a:t>
                          </a:r>
                          <a:r>
                            <a:rPr lang="en-US" altLang="zh-CN" sz="1800" dirty="0">
                              <a:effectLst/>
                            </a:rPr>
                            <a:t>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540000" r="-576243" b="-6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158.89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11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540000" r="-175138" b="-6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6.2937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987568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SHB2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640000" r="-576243" b="-5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476.76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33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640000" r="-175138" b="-5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2.0979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18648395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LINAC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altLang="zh-CN" sz="1800" dirty="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740000" r="-576243" b="-4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2860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198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740000" r="-175138" b="-4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0.3497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0167290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840000" r="-576243" b="-3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5720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396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840000" r="-175138" b="-3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0.1748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81852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Damping ring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940000" r="-576243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650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45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940000" r="-175138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1.5385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9847741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Booster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240331" t="-1040000" r="-576243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1300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MHz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90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blipFill>
                          <a:blip r:embed="rId2"/>
                          <a:stretch>
                            <a:fillRect l="-641436" t="-1040000" r="-17513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0.7692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ns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43645783"/>
                      </a:ext>
                    </a:extLst>
                  </a:tr>
                  <a:tr h="296672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Ring</a:t>
                          </a:r>
                          <a:r>
                            <a:rPr lang="en-US" altLang="zh-CN" sz="1800" dirty="0">
                              <a:effectLst/>
                            </a:rPr>
                            <a:t> RF frequency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0331" t="-1046939" r="-576243" b="-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650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MHz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</a:rPr>
                            <a:t>45</a:t>
                          </a:r>
                          <a:endParaRPr lang="zh-CN" sz="1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436" t="-1046939" r="-175138" b="-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1.5385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</a:rPr>
                            <a:t>ns</a:t>
                          </a:r>
                          <a:endParaRPr lang="zh-CN" sz="1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5650" marR="35650" marT="0" marB="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64338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A223382-B0C9-4032-A767-6CB356F154DF}"/>
              </a:ext>
            </a:extLst>
          </p:cNvPr>
          <p:cNvSpPr txBox="1"/>
          <p:nvPr/>
        </p:nvSpPr>
        <p:spPr>
          <a:xfrm>
            <a:off x="10475259" y="1062318"/>
            <a:ext cx="133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400" dirty="0"/>
              <a:t>Cai Meng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279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5CDA2-C251-42A4-862F-76A12BFD97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2824" y="131015"/>
            <a:ext cx="6067425" cy="76993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consideration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内容占位符 4">
            <a:extLst>
              <a:ext uri="{FF2B5EF4-FFF2-40B4-BE49-F238E27FC236}">
                <a16:creationId xmlns:a16="http://schemas.microsoft.com/office/drawing/2014/main" id="{D97C5F23-3C8F-4558-894F-9FA91FE49677}"/>
              </a:ext>
            </a:extLst>
          </p:cNvPr>
          <p:cNvGraphicFramePr>
            <a:graphicFrameLocks/>
          </p:cNvGraphicFramePr>
          <p:nvPr/>
        </p:nvGraphicFramePr>
        <p:xfrm>
          <a:off x="908050" y="1150621"/>
          <a:ext cx="103759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603">
                  <a:extLst>
                    <a:ext uri="{9D8B030D-6E8A-4147-A177-3AD203B41FA5}">
                      <a16:colId xmlns:a16="http://schemas.microsoft.com/office/drawing/2014/main" val="1656841444"/>
                    </a:ext>
                  </a:extLst>
                </a:gridCol>
                <a:gridCol w="434657">
                  <a:extLst>
                    <a:ext uri="{9D8B030D-6E8A-4147-A177-3AD203B41FA5}">
                      <a16:colId xmlns:a16="http://schemas.microsoft.com/office/drawing/2014/main" val="3889018024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570878347"/>
                    </a:ext>
                  </a:extLst>
                </a:gridCol>
                <a:gridCol w="1397254">
                  <a:extLst>
                    <a:ext uri="{9D8B030D-6E8A-4147-A177-3AD203B41FA5}">
                      <a16:colId xmlns:a16="http://schemas.microsoft.com/office/drawing/2014/main" val="325976578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162486482"/>
                    </a:ext>
                  </a:extLst>
                </a:gridCol>
                <a:gridCol w="1397254">
                  <a:extLst>
                    <a:ext uri="{9D8B030D-6E8A-4147-A177-3AD203B41FA5}">
                      <a16:colId xmlns:a16="http://schemas.microsoft.com/office/drawing/2014/main" val="1483278329"/>
                    </a:ext>
                  </a:extLst>
                </a:gridCol>
                <a:gridCol w="1221042">
                  <a:extLst>
                    <a:ext uri="{9D8B030D-6E8A-4147-A177-3AD203B41FA5}">
                      <a16:colId xmlns:a16="http://schemas.microsoft.com/office/drawing/2014/main" val="4244264750"/>
                    </a:ext>
                  </a:extLst>
                </a:gridCol>
              </a:tblGrid>
              <a:tr h="23676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Parameter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Unit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High luminosity Z mode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Comments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095968"/>
                  </a:ext>
                </a:extLst>
              </a:tr>
              <a:tr h="2367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30MW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50MW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5487"/>
                  </a:ext>
                </a:extLst>
              </a:tr>
              <a:tr h="2367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Baseline scheme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RF gun scheme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Baseline scheme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RF gun scheme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112048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Repetition 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77743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>
                          <a:effectLst/>
                        </a:rPr>
                        <a:t>Common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6568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600" u="none" strike="noStrike" dirty="0">
                          <a:effectLst/>
                        </a:rPr>
                        <a:t>Linac common 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14.44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14.44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650837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Bunch 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14.44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43.33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7.22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65.00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30383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>
                          <a:effectLst/>
                        </a:rPr>
                        <a:t>SHB1 RF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158.89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158.89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898306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>
                          <a:effectLst/>
                        </a:rPr>
                        <a:t>SHB2 RF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476.67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476.67</a:t>
                      </a:r>
                      <a:endParaRPr lang="en-US" altLang="zh-CN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837860"/>
                  </a:ext>
                </a:extLst>
              </a:tr>
              <a:tr h="23676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LINAC RF 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2860.00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615741"/>
                  </a:ext>
                </a:extLst>
              </a:tr>
              <a:tr h="2367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5720.00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126482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>
                          <a:effectLst/>
                        </a:rPr>
                        <a:t>Damping ring RF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650.00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15552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>
                          <a:effectLst/>
                        </a:rPr>
                        <a:t>Booster RF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383831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Ring RF 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650.00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329542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 spacing @ Collider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28648"/>
                  </a:ext>
                </a:extLst>
              </a:tr>
              <a:tr h="236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Bunch 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spacing</a:t>
                      </a:r>
                      <a:r>
                        <a:rPr lang="en-US" sz="1600" u="none" strike="noStrike" dirty="0">
                          <a:effectLst/>
                        </a:rPr>
                        <a:t> @ </a:t>
                      </a:r>
                      <a:r>
                        <a:rPr lang="en-US" altLang="zh-CN" sz="1600" u="none" strike="noStrike" dirty="0">
                          <a:effectLst/>
                        </a:rPr>
                        <a:t>Linac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69.23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138.46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15.38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771863"/>
                  </a:ext>
                </a:extLst>
              </a:tr>
              <a:tr h="46937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Injection scheme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bunch-by-bunch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pulse-by-pulse</a:t>
                      </a:r>
                      <a:b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bunch-by-bunch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bunch-by-bunch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pulse-by-pulse</a:t>
                      </a:r>
                      <a:b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bunch-by-bunch</a:t>
                      </a: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02101"/>
                  </a:ext>
                </a:extLst>
              </a:tr>
              <a:tr h="236766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Harmonic number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45*(2k) + [10, 20, 40]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5(2k)+ [2,4]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45*(2k) + [10, 20, 40]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5(2k)+ [2,4]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k </a:t>
                      </a:r>
                      <a:r>
                        <a:rPr lang="en-US" altLang="zh-CN" sz="1600" u="none" strike="noStrike" dirty="0">
                          <a:effectLst/>
                        </a:rPr>
                        <a:t>is an integer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0311"/>
                  </a:ext>
                </a:extLst>
              </a:tr>
              <a:tr h="23676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45*(2k+1) + [5, 25]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5(2k+1) + [1,3]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45*(2k+1) + [5, 25]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5(2k+1) + [1,3]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84787"/>
                  </a:ext>
                </a:extLst>
              </a:tr>
              <a:tr h="23676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</a:rPr>
                        <a:t>Bunch number per train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18n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 </a:t>
                      </a:r>
                      <a:r>
                        <a:rPr lang="en-US" altLang="zh-CN" sz="1600" u="none" strike="noStrike" dirty="0">
                          <a:effectLst/>
                        </a:rPr>
                        <a:t>is an integer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14661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50A84DA-8860-4707-A582-5F1606CF41E7}"/>
              </a:ext>
            </a:extLst>
          </p:cNvPr>
          <p:cNvSpPr txBox="1"/>
          <p:nvPr/>
        </p:nvSpPr>
        <p:spPr>
          <a:xfrm>
            <a:off x="10455089" y="705971"/>
            <a:ext cx="133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400" dirty="0"/>
              <a:t>Cai Meng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69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9E239-F3BF-4E72-B947-F9857AC1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683120"/>
          </a:xfrm>
          <a:solidFill>
            <a:srgbClr val="B3C9F5"/>
          </a:solidFill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injection/extraction chain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AB1642-E9D4-4673-B863-D13B923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95" y="1365982"/>
            <a:ext cx="6629670" cy="3031198"/>
          </a:xfrm>
          <a:prstGeom prst="rect">
            <a:avLst/>
          </a:prstGeom>
        </p:spPr>
      </p:pic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C1278C0-E68D-4290-876C-EC7018744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36131"/>
              </p:ext>
            </p:extLst>
          </p:nvPr>
        </p:nvGraphicFramePr>
        <p:xfrm>
          <a:off x="840442" y="1664532"/>
          <a:ext cx="4558553" cy="1722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59005">
                  <a:extLst>
                    <a:ext uri="{9D8B030D-6E8A-4147-A177-3AD203B41FA5}">
                      <a16:colId xmlns:a16="http://schemas.microsoft.com/office/drawing/2014/main" val="1287644861"/>
                    </a:ext>
                  </a:extLst>
                </a:gridCol>
                <a:gridCol w="712694">
                  <a:extLst>
                    <a:ext uri="{9D8B030D-6E8A-4147-A177-3AD203B41FA5}">
                      <a16:colId xmlns:a16="http://schemas.microsoft.com/office/drawing/2014/main" val="1441143289"/>
                    </a:ext>
                  </a:extLst>
                </a:gridCol>
                <a:gridCol w="759759">
                  <a:extLst>
                    <a:ext uri="{9D8B030D-6E8A-4147-A177-3AD203B41FA5}">
                      <a16:colId xmlns:a16="http://schemas.microsoft.com/office/drawing/2014/main" val="1101177549"/>
                    </a:ext>
                  </a:extLst>
                </a:gridCol>
                <a:gridCol w="746312">
                  <a:extLst>
                    <a:ext uri="{9D8B030D-6E8A-4147-A177-3AD203B41FA5}">
                      <a16:colId xmlns:a16="http://schemas.microsoft.com/office/drawing/2014/main" val="1287312347"/>
                    </a:ext>
                  </a:extLst>
                </a:gridCol>
                <a:gridCol w="880783">
                  <a:extLst>
                    <a:ext uri="{9D8B030D-6E8A-4147-A177-3AD203B41FA5}">
                      <a16:colId xmlns:a16="http://schemas.microsoft.com/office/drawing/2014/main" val="234050289"/>
                    </a:ext>
                  </a:extLst>
                </a:gridCol>
              </a:tblGrid>
              <a:tr h="187105">
                <a:tc>
                  <a:txBody>
                    <a:bodyPr/>
                    <a:lstStyle/>
                    <a:p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 err="1"/>
                        <a:t>tt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H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W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Z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77370"/>
                  </a:ext>
                </a:extLst>
              </a:tr>
              <a:tr h="187105">
                <a:tc>
                  <a:txBody>
                    <a:bodyPr/>
                    <a:lstStyle/>
                    <a:p>
                      <a:r>
                        <a:rPr lang="en-US" altLang="zh-SG" sz="1100" dirty="0"/>
                        <a:t>Energy (GeV)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180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120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80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45.5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62090"/>
                  </a:ext>
                </a:extLst>
              </a:tr>
              <a:tr h="187105">
                <a:tc>
                  <a:txBody>
                    <a:bodyPr/>
                    <a:lstStyle/>
                    <a:p>
                      <a:r>
                        <a:rPr lang="en-US" altLang="zh-SG" sz="1100" dirty="0"/>
                        <a:t>Beam lifetime (min)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30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18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40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80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2518"/>
                  </a:ext>
                </a:extLst>
              </a:tr>
              <a:tr h="187105">
                <a:tc>
                  <a:txBody>
                    <a:bodyPr/>
                    <a:lstStyle/>
                    <a:p>
                      <a:r>
                        <a:rPr lang="en-US" altLang="zh-SG" sz="1100" dirty="0"/>
                        <a:t>Bunch number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35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268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1297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11934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525275"/>
                  </a:ext>
                </a:extLst>
              </a:tr>
              <a:tr h="187105">
                <a:tc>
                  <a:txBody>
                    <a:bodyPr/>
                    <a:lstStyle/>
                    <a:p>
                      <a:r>
                        <a:rPr lang="en-US" altLang="zh-SG" sz="1100" dirty="0"/>
                        <a:t>Bunch population (×10</a:t>
                      </a:r>
                      <a:r>
                        <a:rPr lang="en-US" altLang="zh-SG" sz="1100" baseline="30000" dirty="0"/>
                        <a:t>11</a:t>
                      </a:r>
                      <a:r>
                        <a:rPr lang="en-US" altLang="zh-SG" sz="1100" dirty="0"/>
                        <a:t>)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2.0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1.3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1.4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1.4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28402"/>
                  </a:ext>
                </a:extLst>
              </a:tr>
              <a:tr h="187105">
                <a:tc>
                  <a:txBody>
                    <a:bodyPr/>
                    <a:lstStyle/>
                    <a:p>
                      <a:r>
                        <a:rPr lang="en-US" altLang="zh-SG" sz="1100" dirty="0"/>
                        <a:t>Interval for top up* (s)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64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36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155</a:t>
                      </a:r>
                      <a:endParaRPr lang="zh-SG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sz="1100" dirty="0"/>
                        <a:t>153</a:t>
                      </a:r>
                      <a:endParaRPr lang="zh-SG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2504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299CB7C-6BC1-4F84-A2EF-04B3D5E4417B}"/>
              </a:ext>
            </a:extLst>
          </p:cNvPr>
          <p:cNvSpPr txBox="1"/>
          <p:nvPr/>
        </p:nvSpPr>
        <p:spPr>
          <a:xfrm>
            <a:off x="1615327" y="1207090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SG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Requirements in collider ring (30MW)</a:t>
            </a:r>
            <a:endParaRPr lang="zh-SG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35B43F-5F98-403C-BE20-2AE467490BD9}"/>
              </a:ext>
            </a:extLst>
          </p:cNvPr>
          <p:cNvSpPr txBox="1"/>
          <p:nvPr/>
        </p:nvSpPr>
        <p:spPr>
          <a:xfrm>
            <a:off x="907676" y="3422263"/>
            <a:ext cx="264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*Beam current in collider </a:t>
            </a:r>
            <a:r>
              <a:rPr lang="en-US" altLang="zh-S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dacays</a:t>
            </a:r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3%.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4828BA1-EF00-438E-8445-BE9BACD70723}"/>
              </a:ext>
            </a:extLst>
          </p:cNvPr>
          <p:cNvGrpSpPr/>
          <p:nvPr/>
        </p:nvGrpSpPr>
        <p:grpSpPr>
          <a:xfrm>
            <a:off x="4518217" y="4787155"/>
            <a:ext cx="7174008" cy="1816548"/>
            <a:chOff x="4518217" y="4787155"/>
            <a:chExt cx="7174008" cy="18165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B8A0C8-B7FC-4506-9563-AB37348C1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429"/>
            <a:stretch/>
          </p:blipFill>
          <p:spPr>
            <a:xfrm>
              <a:off x="5728337" y="4827484"/>
              <a:ext cx="5963888" cy="177621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B3FA0C3-0F83-4078-95DD-3CB9BE9BB246}"/>
                </a:ext>
              </a:extLst>
            </p:cNvPr>
            <p:cNvSpPr txBox="1"/>
            <p:nvPr/>
          </p:nvSpPr>
          <p:spPr>
            <a:xfrm>
              <a:off x="4518217" y="4787155"/>
              <a:ext cx="320040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S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injection/extraction systems</a:t>
              </a:r>
              <a:endParaRPr lang="zh-SG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32F4758-2D29-444E-8FC5-9B21504014F9}"/>
              </a:ext>
            </a:extLst>
          </p:cNvPr>
          <p:cNvSpPr txBox="1"/>
          <p:nvPr/>
        </p:nvSpPr>
        <p:spPr>
          <a:xfrm>
            <a:off x="764114" y="4092653"/>
            <a:ext cx="5401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top up injection and full injection from empty for the collider ring needs to be fulfilled.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&amp; extraction hardware should  be compatible for four energy modes.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D9C5C7DC-64E6-43D6-9D43-D6B6E45E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969BC2-EDD7-4F34-B00A-D4D200FF3AF4}"/>
              </a:ext>
            </a:extLst>
          </p:cNvPr>
          <p:cNvSpPr txBox="1"/>
          <p:nvPr/>
        </p:nvSpPr>
        <p:spPr>
          <a:xfrm>
            <a:off x="10374406" y="4013948"/>
            <a:ext cx="1559859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1600" dirty="0"/>
              <a:t>(to Dump)</a:t>
            </a:r>
            <a:endParaRPr lang="zh-SG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3122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69D502C-5516-4C9B-AA2D-07B7411FCAF6}"/>
              </a:ext>
            </a:extLst>
          </p:cNvPr>
          <p:cNvGraphicFramePr>
            <a:graphicFrameLocks noGrp="1"/>
          </p:cNvGraphicFramePr>
          <p:nvPr/>
        </p:nvGraphicFramePr>
        <p:xfrm>
          <a:off x="1648314" y="1339278"/>
          <a:ext cx="8568952" cy="494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170">
                  <a:extLst>
                    <a:ext uri="{9D8B030D-6E8A-4147-A177-3AD203B41FA5}">
                      <a16:colId xmlns:a16="http://schemas.microsoft.com/office/drawing/2014/main" val="1205235296"/>
                    </a:ext>
                  </a:extLst>
                </a:gridCol>
                <a:gridCol w="541046">
                  <a:extLst>
                    <a:ext uri="{9D8B030D-6E8A-4147-A177-3AD203B41FA5}">
                      <a16:colId xmlns:a16="http://schemas.microsoft.com/office/drawing/2014/main" val="4250346513"/>
                    </a:ext>
                  </a:extLst>
                </a:gridCol>
                <a:gridCol w="2270928">
                  <a:extLst>
                    <a:ext uri="{9D8B030D-6E8A-4147-A177-3AD203B41FA5}">
                      <a16:colId xmlns:a16="http://schemas.microsoft.com/office/drawing/2014/main" val="3221933809"/>
                    </a:ext>
                  </a:extLst>
                </a:gridCol>
                <a:gridCol w="1754460">
                  <a:extLst>
                    <a:ext uri="{9D8B030D-6E8A-4147-A177-3AD203B41FA5}">
                      <a16:colId xmlns:a16="http://schemas.microsoft.com/office/drawing/2014/main" val="3600712321"/>
                    </a:ext>
                  </a:extLst>
                </a:gridCol>
                <a:gridCol w="1152348">
                  <a:extLst>
                    <a:ext uri="{9D8B030D-6E8A-4147-A177-3AD203B41FA5}">
                      <a16:colId xmlns:a16="http://schemas.microsoft.com/office/drawing/2014/main" val="3318108035"/>
                    </a:ext>
                  </a:extLst>
                </a:gridCol>
              </a:tblGrid>
              <a:tr h="2501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 dirty="0">
                          <a:effectLst/>
                        </a:rPr>
                        <a:t>Parameter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Unit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High luminosity Z mode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Comments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33759"/>
                  </a:ext>
                </a:extLst>
              </a:tr>
              <a:tr h="219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Baseline scheme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RF gun scheme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16167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Repetition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701784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Common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50396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 dirty="0" err="1">
                          <a:effectLst/>
                        </a:rPr>
                        <a:t>Linac</a:t>
                      </a:r>
                      <a:r>
                        <a:rPr lang="en-GB" sz="1600" b="1" u="none" strike="noStrike" dirty="0">
                          <a:effectLst/>
                        </a:rPr>
                        <a:t> common frequency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14.44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43.33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173082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Bunch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14.44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43.33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82122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SHB1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158.89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/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89628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SHB2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476.67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39988"/>
                  </a:ext>
                </a:extLst>
              </a:tr>
              <a:tr h="21982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>
                          <a:effectLst/>
                        </a:rPr>
                        <a:t>LINAC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2860.00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362764"/>
                  </a:ext>
                </a:extLst>
              </a:tr>
              <a:tr h="219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5720.00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37172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Damping ring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650.00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86935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Booster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1300.00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238797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Ring RF 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MHz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650.00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740310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Bunch spacing@Collider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23.08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23.08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74556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GB" sz="1600" b="1" u="none" strike="noStrike">
                          <a:effectLst/>
                        </a:rPr>
                        <a:t>Bunch spacing@Linac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69.23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23.08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束测、</a:t>
                      </a:r>
                      <a:r>
                        <a:rPr lang="en-GB" sz="1600" u="none" strike="noStrike">
                          <a:effectLst/>
                        </a:rPr>
                        <a:t>LLRF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493709"/>
                  </a:ext>
                </a:extLst>
              </a:tr>
              <a:tr h="43680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>
                          <a:effectLst/>
                        </a:rPr>
                        <a:t>Injection scheme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bunch-by-bunch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pulse-by-pulse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bunch-by-bunch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54210"/>
                  </a:ext>
                </a:extLst>
              </a:tr>
              <a:tr h="219829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>
                          <a:effectLst/>
                        </a:rPr>
                        <a:t>Harmonic number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45*(2k) + [10, 20, 40]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5(2k)+ [2,4]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k</a:t>
                      </a:r>
                      <a:r>
                        <a:rPr lang="zh-CN" altLang="en-US" sz="1600" u="none" strike="noStrike" dirty="0">
                          <a:effectLst/>
                        </a:rPr>
                        <a:t>为整数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274073"/>
                  </a:ext>
                </a:extLst>
              </a:tr>
              <a:tr h="219829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45*(2k+1) + [5, 25]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5(2k+1) + [1,3]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28874"/>
                  </a:ext>
                </a:extLst>
              </a:tr>
              <a:tr h="21982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 dirty="0">
                          <a:effectLst/>
                        </a:rPr>
                        <a:t>Bunch number per train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6n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</a:t>
                      </a:r>
                      <a:r>
                        <a:rPr lang="zh-CN" altLang="en-US" sz="1600" u="none" strike="noStrike" dirty="0">
                          <a:effectLst/>
                        </a:rPr>
                        <a:t>为整数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210" marR="3210" marT="3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923735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D79C106D-41FF-471F-96E4-B41DAC3C40D8}"/>
              </a:ext>
            </a:extLst>
          </p:cNvPr>
          <p:cNvSpPr txBox="1">
            <a:spLocks/>
          </p:cNvSpPr>
          <p:nvPr/>
        </p:nvSpPr>
        <p:spPr>
          <a:xfrm>
            <a:off x="3092824" y="131015"/>
            <a:ext cx="6067425" cy="769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Timing consideration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6229E0-F1AF-40E3-AF00-B0330410E9C0}"/>
              </a:ext>
            </a:extLst>
          </p:cNvPr>
          <p:cNvSpPr txBox="1"/>
          <p:nvPr/>
        </p:nvSpPr>
        <p:spPr>
          <a:xfrm>
            <a:off x="10300447" y="793377"/>
            <a:ext cx="133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400" dirty="0"/>
              <a:t>Cai Meng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22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A59FC-E692-431E-958D-2F8EC3E5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59" y="284442"/>
            <a:ext cx="10515600" cy="1181287"/>
          </a:xfrm>
        </p:spPr>
        <p:txBody>
          <a:bodyPr>
            <a:normAutofit/>
          </a:bodyPr>
          <a:lstStyle/>
          <a:p>
            <a:pPr algn="ctr"/>
            <a:r>
              <a:rPr lang="en-US" altLang="zh-SG" sz="4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Timing structure for the CEPC Booster</a:t>
            </a:r>
            <a:endParaRPr lang="zh-SG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40C55A-10A1-4A67-9929-A7A70558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21</a:t>
            </a:fld>
            <a:endParaRPr lang="zh-SG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35C60F-87B6-40DE-8577-20290ED8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29" y="1771785"/>
            <a:ext cx="8890222" cy="42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934829-2815-4BC0-A7B0-C0A94FB0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7851-3845-41F0-99A2-32970F91D95B}" type="slidenum">
              <a:rPr lang="zh-SG" altLang="en-US" smtClean="0"/>
              <a:t>22</a:t>
            </a:fld>
            <a:endParaRPr lang="zh-SG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EC8734-1474-4BCA-898A-FE871589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3" y="1227011"/>
            <a:ext cx="3804646" cy="23767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6486B3-89E7-4983-ABF0-9BEDD5DF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06" y="1203794"/>
            <a:ext cx="3713829" cy="24130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0A60E9-8C66-4A58-9270-D004B7128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24" y="3679305"/>
            <a:ext cx="3785347" cy="25082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701D49-B6CA-43BC-BBDE-E12A45035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58" y="3702524"/>
            <a:ext cx="3728881" cy="24091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D50522-2D1F-49BD-AB1D-C7649A4FE883}"/>
              </a:ext>
            </a:extLst>
          </p:cNvPr>
          <p:cNvSpPr txBox="1"/>
          <p:nvPr/>
        </p:nvSpPr>
        <p:spPr>
          <a:xfrm>
            <a:off x="584947" y="221441"/>
            <a:ext cx="1151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scheme from Booster to Collider @ Higgs</a:t>
            </a:r>
            <a:endParaRPr lang="zh-SG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8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A8F7-A591-4089-8704-BA6F06E3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1"/>
            <a:ext cx="10543032" cy="66562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Bunch Spacing Requirement from detector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7574C-2043-4B46-8350-DD7E47F4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408" y="1229061"/>
            <a:ext cx="1075944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There are possible 3564 bunch positions in the circumference of an LHC ring, with 25 ns bunch spacing. Only ~80% (e.g. 2808) are filled in the “standard filling scheme”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LHC experiments operate at 40 MHz (1/25ns), synchronized with the beam.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Most electronic components and detector technologies developed at CERN aim to serve the LHC experiments. Thus they are optimized to a base frequency of 40 </a:t>
            </a:r>
            <a:r>
              <a:rPr lang="en-US" sz="1600" dirty="0" err="1"/>
              <a:t>MHz.</a:t>
            </a:r>
            <a:endParaRPr lang="en-US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To avoid re-invention or re-optimization and allow maximal use of “commonly” available components, CEPC should set a similar base frequency, providing that the impact to the performance is under control.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smallest clock period for CEPC accelerator is 7.69 ns (130 MHz) according to the accelerator side. For the Z mode, the bunch spacing was initially 15.4 ns (50MW). It was adjusted to 23.1 ns after a special joint accelerator and detector meeting in September 2021.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Thus the CEPC detector and electronics should be optimized to 43.3 </a:t>
            </a:r>
            <a:r>
              <a:rPr lang="en-US" sz="1600" dirty="0" err="1"/>
              <a:t>MHz.</a:t>
            </a:r>
            <a:r>
              <a:rPr lang="en-US" sz="1600" dirty="0"/>
              <a:t> The CERN electronic components, e.g. </a:t>
            </a:r>
            <a:r>
              <a:rPr lang="en-US" sz="1600" dirty="0" err="1"/>
              <a:t>GBTx</a:t>
            </a:r>
            <a:r>
              <a:rPr lang="en-US" sz="1600" dirty="0"/>
              <a:t> / </a:t>
            </a:r>
            <a:r>
              <a:rPr lang="en-US" sz="1600" dirty="0" err="1"/>
              <a:t>lpGBT</a:t>
            </a:r>
            <a:r>
              <a:rPr lang="en-US" sz="1600" dirty="0"/>
              <a:t>, work properly with small adjustments if necessary, according to CERN experts.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CEPC plans to operate in H, Z, W+W-, and ttbar modes with different bunch spacing, and could switch between different modes without hardware change.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Thus the bunch spacing of all modes need to be </a:t>
            </a:r>
            <a:r>
              <a:rPr lang="en-US" sz="1600" b="1" dirty="0"/>
              <a:t>integer</a:t>
            </a:r>
            <a:r>
              <a:rPr lang="en-US" sz="1600" b="1" dirty="0">
                <a:sym typeface="Symbol" panose="05050102010706020507" pitchFamily="18" charset="2"/>
              </a:rPr>
              <a:t></a:t>
            </a:r>
            <a:r>
              <a:rPr lang="en-US" sz="1600" b="1" dirty="0"/>
              <a:t>23.1 ns.</a:t>
            </a:r>
            <a:r>
              <a:rPr lang="en-US" sz="16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 43.3 MHz clock should be provided by the accelerator to the experiments, synchronized with the bunches. The detectors lock to this beam clock with PLL/DLL and sample signal at pre-fixed optimal phases.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C0B815-93B9-4B06-AEA7-D48410B6DF87}"/>
              </a:ext>
            </a:extLst>
          </p:cNvPr>
          <p:cNvSpPr txBox="1"/>
          <p:nvPr/>
        </p:nvSpPr>
        <p:spPr>
          <a:xfrm>
            <a:off x="10724030" y="65890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600" dirty="0"/>
              <a:t>J. C. Wang</a:t>
            </a:r>
            <a:endParaRPr lang="zh-SG" altLang="en-US" sz="16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01B72C-E437-4D3E-8728-861FBDB4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671C3-6183-491C-965C-ACFC58AC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1"/>
            <a:ext cx="10543032" cy="726142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frequency choice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56A533EB-B25C-4C4F-8A4E-37AAF648A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36413"/>
              </p:ext>
            </p:extLst>
          </p:nvPr>
        </p:nvGraphicFramePr>
        <p:xfrm>
          <a:off x="1169894" y="1573552"/>
          <a:ext cx="9446556" cy="2296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0235">
                  <a:extLst>
                    <a:ext uri="{9D8B030D-6E8A-4147-A177-3AD203B41FA5}">
                      <a16:colId xmlns:a16="http://schemas.microsoft.com/office/drawing/2014/main" val="3060124972"/>
                    </a:ext>
                  </a:extLst>
                </a:gridCol>
                <a:gridCol w="1351430">
                  <a:extLst>
                    <a:ext uri="{9D8B030D-6E8A-4147-A177-3AD203B41FA5}">
                      <a16:colId xmlns:a16="http://schemas.microsoft.com/office/drawing/2014/main" val="490587467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1379272256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2874396034"/>
                    </a:ext>
                  </a:extLst>
                </a:gridCol>
                <a:gridCol w="1055595">
                  <a:extLst>
                    <a:ext uri="{9D8B030D-6E8A-4147-A177-3AD203B41FA5}">
                      <a16:colId xmlns:a16="http://schemas.microsoft.com/office/drawing/2014/main" val="4139865604"/>
                    </a:ext>
                  </a:extLst>
                </a:gridCol>
                <a:gridCol w="584947">
                  <a:extLst>
                    <a:ext uri="{9D8B030D-6E8A-4147-A177-3AD203B41FA5}">
                      <a16:colId xmlns:a16="http://schemas.microsoft.com/office/drawing/2014/main" val="2590590510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1488290215"/>
                    </a:ext>
                  </a:extLst>
                </a:gridCol>
                <a:gridCol w="981635">
                  <a:extLst>
                    <a:ext uri="{9D8B030D-6E8A-4147-A177-3AD203B41FA5}">
                      <a16:colId xmlns:a16="http://schemas.microsoft.com/office/drawing/2014/main" val="2211871633"/>
                    </a:ext>
                  </a:extLst>
                </a:gridCol>
                <a:gridCol w="1028697">
                  <a:extLst>
                    <a:ext uri="{9D8B030D-6E8A-4147-A177-3AD203B41FA5}">
                      <a16:colId xmlns:a16="http://schemas.microsoft.com/office/drawing/2014/main" val="823097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(MHz)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SHB1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SHB2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Linac_S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Linac_C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</a:t>
                      </a:r>
                      <a:endParaRPr lang="zh-SG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61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CEPC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(thermal cathode gun)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158.89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476.76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76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(RF gun)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SG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SG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60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FCC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gun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SG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SG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SG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7959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4145B3A7-FE3D-4701-A2A1-0F5EF805036B}"/>
              </a:ext>
            </a:extLst>
          </p:cNvPr>
          <p:cNvSpPr txBox="1"/>
          <p:nvPr/>
        </p:nvSpPr>
        <p:spPr>
          <a:xfrm>
            <a:off x="822379" y="4429922"/>
            <a:ext cx="529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greatest common divisor=130 MHz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0D669BDB-E684-4564-ACA5-381E842ED63A}"/>
              </a:ext>
            </a:extLst>
          </p:cNvPr>
          <p:cNvSpPr/>
          <p:nvPr/>
        </p:nvSpPr>
        <p:spPr>
          <a:xfrm>
            <a:off x="6095020" y="4591723"/>
            <a:ext cx="490818" cy="154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48029D-14AC-4ECF-83B0-1A2118E6BD6C}"/>
              </a:ext>
            </a:extLst>
          </p:cNvPr>
          <p:cNvSpPr txBox="1"/>
          <p:nvPr/>
        </p:nvSpPr>
        <p:spPr>
          <a:xfrm>
            <a:off x="6706861" y="4452101"/>
            <a:ext cx="42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bunch spacing @ rings: 7.6923ns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799165-3881-418E-B82A-B6F322BF75CB}"/>
              </a:ext>
            </a:extLst>
          </p:cNvPr>
          <p:cNvSpPr txBox="1"/>
          <p:nvPr/>
        </p:nvSpPr>
        <p:spPr>
          <a:xfrm>
            <a:off x="827530" y="5035914"/>
            <a:ext cx="728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@ Z:  7.6923×3=23.0769 ns 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A3993-1297-4700-827B-F9ACD50CE36B}"/>
              </a:ext>
            </a:extLst>
          </p:cNvPr>
          <p:cNvSpPr txBox="1"/>
          <p:nvPr/>
        </p:nvSpPr>
        <p:spPr>
          <a:xfrm>
            <a:off x="832011" y="5613468"/>
            <a:ext cx="529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greatest common divisor=400 MHz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B54927CB-305B-48AC-96CC-B75D480089CA}"/>
              </a:ext>
            </a:extLst>
          </p:cNvPr>
          <p:cNvSpPr/>
          <p:nvPr/>
        </p:nvSpPr>
        <p:spPr>
          <a:xfrm>
            <a:off x="5732940" y="5739643"/>
            <a:ext cx="490818" cy="154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466FB3-AA6C-4FEE-A7FD-AC4074E5A08A}"/>
              </a:ext>
            </a:extLst>
          </p:cNvPr>
          <p:cNvSpPr txBox="1"/>
          <p:nvPr/>
        </p:nvSpPr>
        <p:spPr>
          <a:xfrm>
            <a:off x="6344781" y="5611896"/>
            <a:ext cx="42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bunch spacing @ rings: 2.5 ns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F2F346F9-2A39-49CA-99F8-52AFA459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2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1721C-ED12-4871-BF12-B2F7773D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739588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structure in 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EF0FF6-A485-46F1-9AC5-819B7D87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05" y="2774329"/>
            <a:ext cx="4880047" cy="35630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D8A401-95E4-4F3F-B5EB-B539914F9A78}"/>
              </a:ext>
            </a:extLst>
          </p:cNvPr>
          <p:cNvSpPr txBox="1"/>
          <p:nvPr/>
        </p:nvSpPr>
        <p:spPr>
          <a:xfrm>
            <a:off x="2333065" y="3220583"/>
            <a:ext cx="4639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69ns</a:t>
            </a:r>
            <a:endParaRPr lang="zh-SG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045C4F-F52B-473E-94CC-EF5195D2C406}"/>
              </a:ext>
            </a:extLst>
          </p:cNvPr>
          <p:cNvSpPr txBox="1"/>
          <p:nvPr/>
        </p:nvSpPr>
        <p:spPr>
          <a:xfrm>
            <a:off x="3897406" y="4455471"/>
            <a:ext cx="4639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69ns</a:t>
            </a:r>
            <a:endParaRPr lang="zh-SG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F93F39-48E3-4FB1-92C1-207383C11B2A}"/>
              </a:ext>
            </a:extLst>
          </p:cNvPr>
          <p:cNvSpPr txBox="1"/>
          <p:nvPr/>
        </p:nvSpPr>
        <p:spPr>
          <a:xfrm>
            <a:off x="3964641" y="5618642"/>
            <a:ext cx="4639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69ns</a:t>
            </a:r>
            <a:endParaRPr lang="zh-SG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BD57F0-2D20-438F-9564-6736132C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93" y="2995019"/>
            <a:ext cx="4010995" cy="32578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4517E0A-44DC-4A15-8331-FFC058C9B837}"/>
              </a:ext>
            </a:extLst>
          </p:cNvPr>
          <p:cNvSpPr txBox="1"/>
          <p:nvPr/>
        </p:nvSpPr>
        <p:spPr>
          <a:xfrm>
            <a:off x="1445557" y="1660721"/>
            <a:ext cx="5741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temp. copper acc. structure for the 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altLang="zh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repetition rate: 100Hz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6C5D48-3094-4A7D-99AA-22C0727D4D91}"/>
              </a:ext>
            </a:extLst>
          </p:cNvPr>
          <p:cNvSpPr txBox="1"/>
          <p:nvPr/>
        </p:nvSpPr>
        <p:spPr>
          <a:xfrm>
            <a:off x="6718487" y="1680457"/>
            <a:ext cx="44627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bunch scheme for 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 and W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 scheme at Z pole 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66A259-8775-45F1-A275-922447F74542}"/>
              </a:ext>
            </a:extLst>
          </p:cNvPr>
          <p:cNvSpPr txBox="1"/>
          <p:nvPr/>
        </p:nvSpPr>
        <p:spPr>
          <a:xfrm>
            <a:off x="1001806" y="1048871"/>
            <a:ext cx="9049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structure at Z is shown. Other modes are similar and straightforward. 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142C3CC-070D-4463-B09A-B48E16B3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62FE484-0512-4C7F-A76C-4F0AFFE8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44" y="3926546"/>
            <a:ext cx="4047565" cy="27797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B059614-BC6B-447C-AD77-1B2E152D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658906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structure in Booster</a:t>
            </a:r>
            <a:endParaRPr lang="zh-SG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ABFFBA-4EF8-4411-80C7-EBA7D8B1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27" y="1113328"/>
            <a:ext cx="3993778" cy="27070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867BF0-E228-47F3-B6DA-AD3E8815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45" y="1288967"/>
            <a:ext cx="3834002" cy="2606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6B3E92-4E8B-4077-84A2-6B0059C79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981" y="3920045"/>
            <a:ext cx="3710424" cy="26166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C12EEB-9568-480A-BAD8-FA1974962996}"/>
              </a:ext>
            </a:extLst>
          </p:cNvPr>
          <p:cNvSpPr txBox="1"/>
          <p:nvPr/>
        </p:nvSpPr>
        <p:spPr>
          <a:xfrm>
            <a:off x="1909482" y="1311088"/>
            <a:ext cx="47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 err="1"/>
              <a:t>tt</a:t>
            </a:r>
            <a:endParaRPr lang="zh-SG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61241A-48C3-460E-B33A-31E286D99D83}"/>
              </a:ext>
            </a:extLst>
          </p:cNvPr>
          <p:cNvSpPr txBox="1"/>
          <p:nvPr/>
        </p:nvSpPr>
        <p:spPr>
          <a:xfrm>
            <a:off x="6474762" y="1405218"/>
            <a:ext cx="37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H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8ABBD3-50B3-4E7A-8E28-6B2331408BE4}"/>
              </a:ext>
            </a:extLst>
          </p:cNvPr>
          <p:cNvSpPr txBox="1"/>
          <p:nvPr/>
        </p:nvSpPr>
        <p:spPr>
          <a:xfrm>
            <a:off x="1896035" y="4094630"/>
            <a:ext cx="60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W</a:t>
            </a:r>
            <a:endParaRPr lang="zh-SG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D70241-14EE-4F39-BC6E-C8E93C71C5C5}"/>
              </a:ext>
            </a:extLst>
          </p:cNvPr>
          <p:cNvSpPr txBox="1"/>
          <p:nvPr/>
        </p:nvSpPr>
        <p:spPr>
          <a:xfrm>
            <a:off x="6622679" y="4202206"/>
            <a:ext cx="49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Z</a:t>
            </a:r>
            <a:endParaRPr lang="zh-SG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D2213F-B9FB-4F0F-B278-B18A0D83C397}"/>
              </a:ext>
            </a:extLst>
          </p:cNvPr>
          <p:cNvSpPr txBox="1"/>
          <p:nvPr/>
        </p:nvSpPr>
        <p:spPr>
          <a:xfrm>
            <a:off x="3267635" y="1922929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29B10E-44C3-4708-BBAA-991335ECDB7A}"/>
              </a:ext>
            </a:extLst>
          </p:cNvPr>
          <p:cNvSpPr txBox="1"/>
          <p:nvPr/>
        </p:nvSpPr>
        <p:spPr>
          <a:xfrm>
            <a:off x="7689479" y="1819834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268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7F525F-058B-430C-9394-9370202D7973}"/>
              </a:ext>
            </a:extLst>
          </p:cNvPr>
          <p:cNvSpPr txBox="1"/>
          <p:nvPr/>
        </p:nvSpPr>
        <p:spPr>
          <a:xfrm>
            <a:off x="3124200" y="4509247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1297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44D978-FDE9-4C13-9935-9D4B4064EB6A}"/>
              </a:ext>
            </a:extLst>
          </p:cNvPr>
          <p:cNvSpPr txBox="1"/>
          <p:nvPr/>
        </p:nvSpPr>
        <p:spPr>
          <a:xfrm>
            <a:off x="8034621" y="4612341"/>
            <a:ext cx="65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SG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F4224F-139B-4A33-9824-DD4095EB1099}"/>
              </a:ext>
            </a:extLst>
          </p:cNvPr>
          <p:cNvSpPr txBox="1"/>
          <p:nvPr/>
        </p:nvSpPr>
        <p:spPr>
          <a:xfrm>
            <a:off x="7776884" y="4536141"/>
            <a:ext cx="144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3978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9B671AA5-7C74-4448-9B1D-EB4AE2DA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CE9F37-6810-4D94-9D49-A76FCEE6F43A}"/>
              </a:ext>
            </a:extLst>
          </p:cNvPr>
          <p:cNvSpPr txBox="1"/>
          <p:nvPr/>
        </p:nvSpPr>
        <p:spPr>
          <a:xfrm>
            <a:off x="9547086" y="3428530"/>
            <a:ext cx="2239261" cy="128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structure @Z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train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bunch/train</a:t>
            </a:r>
          </a:p>
        </p:txBody>
      </p:sp>
    </p:spTree>
    <p:extLst>
      <p:ext uri="{BB962C8B-B14F-4D97-AF65-F5344CB8AC3E}">
        <p14:creationId xmlns:p14="http://schemas.microsoft.com/office/powerpoint/2010/main" val="71473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E65D8-6BDF-4165-B640-A65AE33E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658906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structure in Collider</a:t>
            </a:r>
            <a:endParaRPr lang="zh-SG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1BFE72-8981-4462-812F-7C3C307D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36" y="1113328"/>
            <a:ext cx="3993778" cy="2707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7F6AE3-559F-4004-B29B-809A458E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45" y="1288967"/>
            <a:ext cx="3834002" cy="26065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E1FDF-36E2-4A28-8E99-111BB2EC6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410" y="3942440"/>
            <a:ext cx="3897364" cy="27116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E39B76-5A30-4C52-B3CD-00A56E53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981" y="3920045"/>
            <a:ext cx="3710424" cy="26166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32F028-CE4C-48F4-B66B-205F2F774EA3}"/>
              </a:ext>
            </a:extLst>
          </p:cNvPr>
          <p:cNvSpPr txBox="1"/>
          <p:nvPr/>
        </p:nvSpPr>
        <p:spPr>
          <a:xfrm>
            <a:off x="1909482" y="1311088"/>
            <a:ext cx="47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 err="1"/>
              <a:t>tt</a:t>
            </a:r>
            <a:endParaRPr lang="zh-SG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20261E-63E2-47FB-843F-C73397B37986}"/>
              </a:ext>
            </a:extLst>
          </p:cNvPr>
          <p:cNvSpPr txBox="1"/>
          <p:nvPr/>
        </p:nvSpPr>
        <p:spPr>
          <a:xfrm>
            <a:off x="6278571" y="1405218"/>
            <a:ext cx="37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H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4C0D844-85AA-4A3F-97D1-BDA7D97EF9BF}"/>
              </a:ext>
            </a:extLst>
          </p:cNvPr>
          <p:cNvSpPr txBox="1"/>
          <p:nvPr/>
        </p:nvSpPr>
        <p:spPr>
          <a:xfrm>
            <a:off x="1896035" y="4094630"/>
            <a:ext cx="60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W</a:t>
            </a:r>
            <a:endParaRPr lang="zh-SG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A1EAFF-19F9-4AA3-B750-539A7F52CDB4}"/>
              </a:ext>
            </a:extLst>
          </p:cNvPr>
          <p:cNvSpPr txBox="1"/>
          <p:nvPr/>
        </p:nvSpPr>
        <p:spPr>
          <a:xfrm>
            <a:off x="6426488" y="4202206"/>
            <a:ext cx="49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dirty="0"/>
              <a:t>Z</a:t>
            </a:r>
            <a:endParaRPr lang="zh-SG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5C0661-BAAE-40C1-820A-8520BEEE7F81}"/>
              </a:ext>
            </a:extLst>
          </p:cNvPr>
          <p:cNvSpPr txBox="1"/>
          <p:nvPr/>
        </p:nvSpPr>
        <p:spPr>
          <a:xfrm>
            <a:off x="3267635" y="1922929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AFD459-5BE3-4B99-85B7-21B67D81AEAA}"/>
              </a:ext>
            </a:extLst>
          </p:cNvPr>
          <p:cNvSpPr txBox="1"/>
          <p:nvPr/>
        </p:nvSpPr>
        <p:spPr>
          <a:xfrm>
            <a:off x="7493288" y="1819834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268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9C070CB-A2D0-45F5-8C6F-B7058104CCA5}"/>
              </a:ext>
            </a:extLst>
          </p:cNvPr>
          <p:cNvSpPr txBox="1"/>
          <p:nvPr/>
        </p:nvSpPr>
        <p:spPr>
          <a:xfrm>
            <a:off x="3124200" y="4509247"/>
            <a:ext cx="104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1297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6D59F5-DFC5-4243-82FC-C1E9E42C9635}"/>
              </a:ext>
            </a:extLst>
          </p:cNvPr>
          <p:cNvSpPr txBox="1"/>
          <p:nvPr/>
        </p:nvSpPr>
        <p:spPr>
          <a:xfrm>
            <a:off x="7838430" y="4612341"/>
            <a:ext cx="65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SG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6B5CAE5-1F6D-425B-81EB-A2CE98032FBB}"/>
              </a:ext>
            </a:extLst>
          </p:cNvPr>
          <p:cNvSpPr txBox="1"/>
          <p:nvPr/>
        </p:nvSpPr>
        <p:spPr>
          <a:xfrm>
            <a:off x="7674823" y="4529417"/>
            <a:ext cx="144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11934 bunches</a:t>
            </a:r>
            <a:endParaRPr lang="zh-SG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ADAF4B-68BD-4D0A-B607-C8649F4F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725BA7-5E97-4704-8743-93583107F0A0}"/>
              </a:ext>
            </a:extLst>
          </p:cNvPr>
          <p:cNvSpPr txBox="1"/>
          <p:nvPr/>
        </p:nvSpPr>
        <p:spPr>
          <a:xfrm>
            <a:off x="9419339" y="3462147"/>
            <a:ext cx="2239261" cy="128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structure @Z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 train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bunch/train</a:t>
            </a:r>
          </a:p>
        </p:txBody>
      </p:sp>
    </p:spTree>
    <p:extLst>
      <p:ext uri="{BB962C8B-B14F-4D97-AF65-F5344CB8AC3E}">
        <p14:creationId xmlns:p14="http://schemas.microsoft.com/office/powerpoint/2010/main" val="180963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BCA3C-0DDC-45C9-8B3B-D1A51A8A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726141"/>
          </a:xfrm>
          <a:solidFill>
            <a:srgbClr val="B3C9F5"/>
          </a:solidFill>
        </p:spPr>
        <p:txBody>
          <a:bodyPr/>
          <a:lstStyle/>
          <a:p>
            <a:r>
              <a:rPr lang="en-US" altLang="zh-SG" dirty="0"/>
              <a:t>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for different operation modes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C4D6D5C8-AA1C-4608-B257-5C42E0DC3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827459"/>
                  </p:ext>
                </p:extLst>
              </p:nvPr>
            </p:nvGraphicFramePr>
            <p:xfrm>
              <a:off x="2189628" y="1724766"/>
              <a:ext cx="7559490" cy="17030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50460">
                      <a:extLst>
                        <a:ext uri="{9D8B030D-6E8A-4147-A177-3AD203B41FA5}">
                          <a16:colId xmlns:a16="http://schemas.microsoft.com/office/drawing/2014/main" val="3895690865"/>
                        </a:ext>
                      </a:extLst>
                    </a:gridCol>
                    <a:gridCol w="1196788">
                      <a:extLst>
                        <a:ext uri="{9D8B030D-6E8A-4147-A177-3AD203B41FA5}">
                          <a16:colId xmlns:a16="http://schemas.microsoft.com/office/drawing/2014/main" val="582259035"/>
                        </a:ext>
                      </a:extLst>
                    </a:gridCol>
                    <a:gridCol w="806314">
                      <a:extLst>
                        <a:ext uri="{9D8B030D-6E8A-4147-A177-3AD203B41FA5}">
                          <a16:colId xmlns:a16="http://schemas.microsoft.com/office/drawing/2014/main" val="3663980683"/>
                        </a:ext>
                      </a:extLst>
                    </a:gridCol>
                    <a:gridCol w="847675">
                      <a:extLst>
                        <a:ext uri="{9D8B030D-6E8A-4147-A177-3AD203B41FA5}">
                          <a16:colId xmlns:a16="http://schemas.microsoft.com/office/drawing/2014/main" val="993483415"/>
                        </a:ext>
                      </a:extLst>
                    </a:gridCol>
                    <a:gridCol w="1042147">
                      <a:extLst>
                        <a:ext uri="{9D8B030D-6E8A-4147-A177-3AD203B41FA5}">
                          <a16:colId xmlns:a16="http://schemas.microsoft.com/office/drawing/2014/main" val="290313854"/>
                        </a:ext>
                      </a:extLst>
                    </a:gridCol>
                    <a:gridCol w="1116106">
                      <a:extLst>
                        <a:ext uri="{9D8B030D-6E8A-4147-A177-3AD203B41FA5}">
                          <a16:colId xmlns:a16="http://schemas.microsoft.com/office/drawing/2014/main" val="423352100"/>
                        </a:ext>
                      </a:extLst>
                    </a:gridCol>
                  </a:tblGrid>
                  <a:tr h="244909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288939"/>
                      </a:ext>
                    </a:extLst>
                  </a:tr>
                  <a:tr h="24589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9982373"/>
                      </a:ext>
                    </a:extLst>
                  </a:tr>
                  <a:tr h="245897">
                    <a:tc>
                      <a:txBody>
                        <a:bodyPr/>
                        <a:lstStyle/>
                        <a:p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3978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7915928"/>
                      </a:ext>
                    </a:extLst>
                  </a:tr>
                  <a:tr h="422919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576.9 (×25)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.1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69.2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(×3)</a:t>
                          </a:r>
                          <a:endParaRPr lang="en-US" alt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253.8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(×11)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3.1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(×196)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7046437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Train gap (%)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17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8897250"/>
                      </a:ext>
                    </a:extLst>
                  </a:tr>
                  <a:tr h="267791">
                    <a:tc>
                      <a:txBody>
                        <a:bodyPr/>
                        <a:lstStyle/>
                        <a:p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4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4926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C4D6D5C8-AA1C-4608-B257-5C42E0DC3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827459"/>
                  </p:ext>
                </p:extLst>
              </p:nvPr>
            </p:nvGraphicFramePr>
            <p:xfrm>
              <a:off x="2189628" y="1724766"/>
              <a:ext cx="7559490" cy="17030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50460">
                      <a:extLst>
                        <a:ext uri="{9D8B030D-6E8A-4147-A177-3AD203B41FA5}">
                          <a16:colId xmlns:a16="http://schemas.microsoft.com/office/drawing/2014/main" val="3895690865"/>
                        </a:ext>
                      </a:extLst>
                    </a:gridCol>
                    <a:gridCol w="1196788">
                      <a:extLst>
                        <a:ext uri="{9D8B030D-6E8A-4147-A177-3AD203B41FA5}">
                          <a16:colId xmlns:a16="http://schemas.microsoft.com/office/drawing/2014/main" val="582259035"/>
                        </a:ext>
                      </a:extLst>
                    </a:gridCol>
                    <a:gridCol w="806314">
                      <a:extLst>
                        <a:ext uri="{9D8B030D-6E8A-4147-A177-3AD203B41FA5}">
                          <a16:colId xmlns:a16="http://schemas.microsoft.com/office/drawing/2014/main" val="3663980683"/>
                        </a:ext>
                      </a:extLst>
                    </a:gridCol>
                    <a:gridCol w="847675">
                      <a:extLst>
                        <a:ext uri="{9D8B030D-6E8A-4147-A177-3AD203B41FA5}">
                          <a16:colId xmlns:a16="http://schemas.microsoft.com/office/drawing/2014/main" val="993483415"/>
                        </a:ext>
                      </a:extLst>
                    </a:gridCol>
                    <a:gridCol w="1042147">
                      <a:extLst>
                        <a:ext uri="{9D8B030D-6E8A-4147-A177-3AD203B41FA5}">
                          <a16:colId xmlns:a16="http://schemas.microsoft.com/office/drawing/2014/main" val="290313854"/>
                        </a:ext>
                      </a:extLst>
                    </a:gridCol>
                    <a:gridCol w="1116106">
                      <a:extLst>
                        <a:ext uri="{9D8B030D-6E8A-4147-A177-3AD203B41FA5}">
                          <a16:colId xmlns:a16="http://schemas.microsoft.com/office/drawing/2014/main" val="423352100"/>
                        </a:ext>
                      </a:extLst>
                    </a:gridCol>
                  </a:tblGrid>
                  <a:tr h="244909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SG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8689" t="-12500" r="-1093" b="-6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0288939"/>
                      </a:ext>
                    </a:extLst>
                  </a:tr>
                  <a:tr h="24589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SG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SG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9982373"/>
                      </a:ext>
                    </a:extLst>
                  </a:tr>
                  <a:tr h="245897">
                    <a:tc>
                      <a:txBody>
                        <a:bodyPr/>
                        <a:lstStyle/>
                        <a:p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3978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7915928"/>
                      </a:ext>
                    </a:extLst>
                  </a:tr>
                  <a:tr h="422919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576.9 (×25)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.1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69.2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(×3)</a:t>
                          </a:r>
                          <a:endParaRPr lang="en-US" alt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253.8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(×11)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3.1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(×196)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7046437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Train gap (%)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17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8897250"/>
                      </a:ext>
                    </a:extLst>
                  </a:tr>
                  <a:tr h="267791">
                    <a:tc>
                      <a:txBody>
                        <a:bodyPr/>
                        <a:lstStyle/>
                        <a:p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4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38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4926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61FAC21-8872-4E48-B139-F2858674EE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56677"/>
                  </p:ext>
                </p:extLst>
              </p:nvPr>
            </p:nvGraphicFramePr>
            <p:xfrm>
              <a:off x="2176182" y="4178844"/>
              <a:ext cx="7559488" cy="160779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63906">
                      <a:extLst>
                        <a:ext uri="{9D8B030D-6E8A-4147-A177-3AD203B41FA5}">
                          <a16:colId xmlns:a16="http://schemas.microsoft.com/office/drawing/2014/main" val="3117555526"/>
                        </a:ext>
                      </a:extLst>
                    </a:gridCol>
                    <a:gridCol w="1190065">
                      <a:extLst>
                        <a:ext uri="{9D8B030D-6E8A-4147-A177-3AD203B41FA5}">
                          <a16:colId xmlns:a16="http://schemas.microsoft.com/office/drawing/2014/main" val="2334274845"/>
                        </a:ext>
                      </a:extLst>
                    </a:gridCol>
                    <a:gridCol w="1365515">
                      <a:extLst>
                        <a:ext uri="{9D8B030D-6E8A-4147-A177-3AD203B41FA5}">
                          <a16:colId xmlns:a16="http://schemas.microsoft.com/office/drawing/2014/main" val="722835720"/>
                        </a:ext>
                      </a:extLst>
                    </a:gridCol>
                    <a:gridCol w="1245304">
                      <a:extLst>
                        <a:ext uri="{9D8B030D-6E8A-4147-A177-3AD203B41FA5}">
                          <a16:colId xmlns:a16="http://schemas.microsoft.com/office/drawing/2014/main" val="3646024455"/>
                        </a:ext>
                      </a:extLst>
                    </a:gridCol>
                    <a:gridCol w="1194698">
                      <a:extLst>
                        <a:ext uri="{9D8B030D-6E8A-4147-A177-3AD203B41FA5}">
                          <a16:colId xmlns:a16="http://schemas.microsoft.com/office/drawing/2014/main" val="3657668821"/>
                        </a:ext>
                      </a:extLst>
                    </a:gridCol>
                  </a:tblGrid>
                  <a:tr h="133374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2671458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699115"/>
                      </a:ext>
                    </a:extLst>
                  </a:tr>
                  <a:tr h="126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13104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2162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6825027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346.2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×15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23.1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138.5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(×6)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2700.0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×117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9638445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Train gap (%)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10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7010637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cm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8.3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192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26.7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98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61FAC21-8872-4E48-B139-F2858674EE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56677"/>
                  </p:ext>
                </p:extLst>
              </p:nvPr>
            </p:nvGraphicFramePr>
            <p:xfrm>
              <a:off x="2176182" y="4178844"/>
              <a:ext cx="7559488" cy="160779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63906">
                      <a:extLst>
                        <a:ext uri="{9D8B030D-6E8A-4147-A177-3AD203B41FA5}">
                          <a16:colId xmlns:a16="http://schemas.microsoft.com/office/drawing/2014/main" val="3117555526"/>
                        </a:ext>
                      </a:extLst>
                    </a:gridCol>
                    <a:gridCol w="1190065">
                      <a:extLst>
                        <a:ext uri="{9D8B030D-6E8A-4147-A177-3AD203B41FA5}">
                          <a16:colId xmlns:a16="http://schemas.microsoft.com/office/drawing/2014/main" val="2334274845"/>
                        </a:ext>
                      </a:extLst>
                    </a:gridCol>
                    <a:gridCol w="1365515">
                      <a:extLst>
                        <a:ext uri="{9D8B030D-6E8A-4147-A177-3AD203B41FA5}">
                          <a16:colId xmlns:a16="http://schemas.microsoft.com/office/drawing/2014/main" val="722835720"/>
                        </a:ext>
                      </a:extLst>
                    </a:gridCol>
                    <a:gridCol w="1245304">
                      <a:extLst>
                        <a:ext uri="{9D8B030D-6E8A-4147-A177-3AD203B41FA5}">
                          <a16:colId xmlns:a16="http://schemas.microsoft.com/office/drawing/2014/main" val="3646024455"/>
                        </a:ext>
                      </a:extLst>
                    </a:gridCol>
                    <a:gridCol w="1194698">
                      <a:extLst>
                        <a:ext uri="{9D8B030D-6E8A-4147-A177-3AD203B41FA5}">
                          <a16:colId xmlns:a16="http://schemas.microsoft.com/office/drawing/2014/main" val="3657668821"/>
                        </a:ext>
                      </a:extLst>
                    </a:gridCol>
                  </a:tblGrid>
                  <a:tr h="228222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SG"/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184" t="-18421" r="-1020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2671458"/>
                      </a:ext>
                    </a:extLst>
                  </a:tr>
                  <a:tr h="2153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699115"/>
                      </a:ext>
                    </a:extLst>
                  </a:tr>
                  <a:tr h="2153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13104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2162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6825027"/>
                      </a:ext>
                    </a:extLst>
                  </a:tr>
                  <a:tr h="4393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346.2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×15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23.1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138.5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(×6)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2700.0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zh-SG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×117</a:t>
                          </a: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9638445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Train gap (%)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10</a:t>
                          </a:r>
                          <a:endParaRPr lang="zh-CN" altLang="zh-SG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7010637"/>
                      </a:ext>
                    </a:extLst>
                  </a:tr>
                  <a:tr h="2547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5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cm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8.3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192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194" marR="4194" marT="4194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26.7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592" marR="5592" marT="5592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4660" marR="4660" marT="466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98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874CB29-0D72-420A-9260-9F5C272CC974}"/>
              </a:ext>
            </a:extLst>
          </p:cNvPr>
          <p:cNvSpPr txBox="1"/>
          <p:nvPr/>
        </p:nvSpPr>
        <p:spPr>
          <a:xfrm>
            <a:off x="5183841" y="1183334"/>
            <a:ext cx="13648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30MW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654595-C8A5-4A14-930E-5808D1F086CA}"/>
              </a:ext>
            </a:extLst>
          </p:cNvPr>
          <p:cNvSpPr txBox="1"/>
          <p:nvPr/>
        </p:nvSpPr>
        <p:spPr>
          <a:xfrm>
            <a:off x="5208494" y="3662066"/>
            <a:ext cx="13648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50MW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476DBA-BFFE-4F52-AACB-C5489059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10649-72E1-4C76-815F-1021C02E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1"/>
            <a:ext cx="10543032" cy="732865"/>
          </a:xfrm>
        </p:spPr>
        <p:txBody>
          <a:bodyPr/>
          <a:lstStyle/>
          <a:p>
            <a:pPr algn="ctr"/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88A359-F6E8-46B7-A975-AFEF77A41887}"/>
              </a:ext>
            </a:extLst>
          </p:cNvPr>
          <p:cNvSpPr txBox="1"/>
          <p:nvPr/>
        </p:nvSpPr>
        <p:spPr>
          <a:xfrm>
            <a:off x="1311086" y="1351419"/>
            <a:ext cx="972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kern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The timing structure of CEPC for four energy modes and different injection scheme have been designed with the consideration of clock system, RF frequency choice, bunch pattern, injection hardware, etc.</a:t>
            </a:r>
            <a:endParaRPr lang="zh-SG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5EDCF9-DDCC-4BB8-B381-19920BAE14F8}"/>
              </a:ext>
            </a:extLst>
          </p:cNvPr>
          <p:cNvSpPr txBox="1"/>
          <p:nvPr/>
        </p:nvSpPr>
        <p:spPr>
          <a:xfrm>
            <a:off x="1312769" y="3042618"/>
            <a:ext cx="9249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bunch separation is determined by the frequency compatibility among different accelerator parts which is 7.6923ns.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DF5172-5055-4463-B9EF-EC7DD5550B33}"/>
              </a:ext>
            </a:extLst>
          </p:cNvPr>
          <p:cNvSpPr txBox="1"/>
          <p:nvPr/>
        </p:nvSpPr>
        <p:spPr>
          <a:xfrm>
            <a:off x="1860517" y="3892489"/>
            <a:ext cx="824809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Min bunch spacing @Z =</a:t>
            </a:r>
            <a:r>
              <a:rPr lang="en-US" altLang="zh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7.6923×3=23.0769 ns</a:t>
            </a:r>
          </a:p>
          <a:p>
            <a:pPr>
              <a:spcBef>
                <a:spcPts val="600"/>
              </a:spcBef>
            </a:pP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Bunch spacing for 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Higgs, and W is </a:t>
            </a:r>
            <a:r>
              <a:rPr lang="en-US" altLang="zh-SG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integer multiple of 23.0769 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9DBEB2-8413-4286-88C5-7391DC0B89EA}"/>
              </a:ext>
            </a:extLst>
          </p:cNvPr>
          <p:cNvSpPr txBox="1"/>
          <p:nvPr/>
        </p:nvSpPr>
        <p:spPr>
          <a:xfrm>
            <a:off x="1285874" y="2446918"/>
            <a:ext cx="9673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top up injection and full injection from empty for the collider ring can be fulfilled.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6A2784-0C34-486C-B209-B024C37AB9A0}"/>
              </a:ext>
            </a:extLst>
          </p:cNvPr>
          <p:cNvSpPr txBox="1"/>
          <p:nvPr/>
        </p:nvSpPr>
        <p:spPr>
          <a:xfrm>
            <a:off x="1339663" y="4906425"/>
            <a:ext cx="9478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people are willing to learn more detail of the timing issues of the detector.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9189F-7092-401D-9FCB-8C879341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135898-1E85-4F45-9223-6F8941418804}"/>
              </a:ext>
            </a:extLst>
          </p:cNvPr>
          <p:cNvSpPr txBox="1"/>
          <p:nvPr/>
        </p:nvSpPr>
        <p:spPr>
          <a:xfrm>
            <a:off x="1317485" y="5582139"/>
            <a:ext cx="8201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discussion about timing and filling scheme for CEPC is continuous.</a:t>
            </a:r>
            <a:endParaRPr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2589</Words>
  <Application>Microsoft Office PowerPoint</Application>
  <PresentationFormat>宽屏</PresentationFormat>
  <Paragraphs>840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主题​​</vt:lpstr>
      <vt:lpstr>CEPC bunch spacing for different operation modes</vt:lpstr>
      <vt:lpstr>CEPC injection/extraction chain</vt:lpstr>
      <vt:lpstr>CEPC Bunch Spacing Requirement from detector</vt:lpstr>
      <vt:lpstr>CEPC frequency choice</vt:lpstr>
      <vt:lpstr>Bunch structure in Linac and DR</vt:lpstr>
      <vt:lpstr>Bunch structure in Booster</vt:lpstr>
      <vt:lpstr>Bunch structure in Collider</vt:lpstr>
      <vt:lpstr> Bunch spacing for different operation modes</vt:lpstr>
      <vt:lpstr>Summary</vt:lpstr>
      <vt:lpstr>Reference </vt:lpstr>
      <vt:lpstr>Thank you for your attention</vt:lpstr>
      <vt:lpstr>Back up</vt:lpstr>
      <vt:lpstr>PowerPoint 演示文稿</vt:lpstr>
      <vt:lpstr>PowerPoint 演示文稿</vt:lpstr>
      <vt:lpstr>Requirement of timing system</vt:lpstr>
      <vt:lpstr>Injection to booster</vt:lpstr>
      <vt:lpstr>Injection to the collider</vt:lpstr>
      <vt:lpstr>Timing consideration</vt:lpstr>
      <vt:lpstr>Timing consideration</vt:lpstr>
      <vt:lpstr>PowerPoint 演示文稿</vt:lpstr>
      <vt:lpstr>Timing structure for the CEPC Booster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bunch spacing for different operation modes</dc:title>
  <dc:creator>Dou</dc:creator>
  <cp:lastModifiedBy>Dou</cp:lastModifiedBy>
  <cp:revision>79</cp:revision>
  <dcterms:created xsi:type="dcterms:W3CDTF">2024-08-28T02:11:59Z</dcterms:created>
  <dcterms:modified xsi:type="dcterms:W3CDTF">2024-08-29T02:17:56Z</dcterms:modified>
</cp:coreProperties>
</file>