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953" r:id="rId2"/>
    <p:sldId id="907" r:id="rId3"/>
    <p:sldId id="994" r:id="rId4"/>
    <p:sldId id="1019" r:id="rId5"/>
    <p:sldId id="1021" r:id="rId6"/>
    <p:sldId id="1023" r:id="rId7"/>
    <p:sldId id="1022" r:id="rId8"/>
    <p:sldId id="1024" r:id="rId9"/>
    <p:sldId id="1025" r:id="rId10"/>
    <p:sldId id="1026" r:id="rId11"/>
    <p:sldId id="1027" r:id="rId12"/>
    <p:sldId id="1028" r:id="rId13"/>
    <p:sldId id="1030" r:id="rId14"/>
    <p:sldId id="1029" r:id="rId15"/>
    <p:sldId id="1031" r:id="rId16"/>
    <p:sldId id="1032" r:id="rId17"/>
    <p:sldId id="1033" r:id="rId18"/>
    <p:sldId id="1034" r:id="rId19"/>
    <p:sldId id="1035" r:id="rId20"/>
    <p:sldId id="1036" r:id="rId21"/>
    <p:sldId id="1048" r:id="rId22"/>
    <p:sldId id="1037" r:id="rId23"/>
    <p:sldId id="1040" r:id="rId24"/>
    <p:sldId id="1039" r:id="rId25"/>
    <p:sldId id="1041" r:id="rId26"/>
    <p:sldId id="1042" r:id="rId27"/>
    <p:sldId id="1043" r:id="rId28"/>
    <p:sldId id="1044" r:id="rId29"/>
    <p:sldId id="1045" r:id="rId30"/>
    <p:sldId id="1046" r:id="rId31"/>
    <p:sldId id="1047" r:id="rId32"/>
    <p:sldId id="983" r:id="rId33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21" autoAdjust="0"/>
    <p:restoredTop sz="90707" autoAdjust="0"/>
  </p:normalViewPr>
  <p:slideViewPr>
    <p:cSldViewPr>
      <p:cViewPr varScale="1">
        <p:scale>
          <a:sx n="80" d="100"/>
          <a:sy n="80" d="100"/>
        </p:scale>
        <p:origin x="51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2024/9/2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564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220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09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648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80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536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990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876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692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052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767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148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056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142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569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5615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38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866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015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05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323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3279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76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154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998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12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467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243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60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3995"/>
            <a:ext cx="12191365" cy="2118283"/>
          </a:xfrm>
          <a:prstGeom prst="rect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5450631" y="4490008"/>
            <a:ext cx="129073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纪  全</a:t>
            </a:r>
            <a:endParaRPr lang="en-US" altLang="zh-CN" sz="28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80657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7" y="5393912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 noChangeAspect="1"/>
          </p:cNvSpPr>
          <p:nvPr>
            <p:ph type="sldNum" sz="quarter" idx="12"/>
          </p:nvPr>
        </p:nvSpPr>
        <p:spPr>
          <a:xfrm>
            <a:off x="11784632" y="6523197"/>
            <a:ext cx="263213" cy="276999"/>
          </a:xfrm>
        </p:spPr>
        <p:txBody>
          <a:bodyPr wrap="none">
            <a:spAutoFit/>
          </a:bodyPr>
          <a:lstStyle/>
          <a:p>
            <a:fld id="{27F552FA-C358-4F70-9CE8-3E41459FCE36}" type="slidenum">
              <a:rPr lang="zh-CN" altLang="en-US" smtClean="0">
                <a:solidFill>
                  <a:srgbClr val="FF0000"/>
                </a:solidFill>
              </a:rPr>
              <a:t>1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744B3A5-E8DA-4851-9CA0-B08EFA38ADB7}"/>
              </a:ext>
            </a:extLst>
          </p:cNvPr>
          <p:cNvSpPr/>
          <p:nvPr/>
        </p:nvSpPr>
        <p:spPr>
          <a:xfrm>
            <a:off x="1539336" y="2556490"/>
            <a:ext cx="9113328" cy="1200329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en-US" altLang="zh-CN" sz="3600" dirty="0"/>
              <a:t>Review of the 2024 CEPC Mechanical Workshop</a:t>
            </a:r>
          </a:p>
          <a:p>
            <a:pPr algn="ctr"/>
            <a:r>
              <a:rPr lang="en-US" altLang="zh-CN" sz="3600" dirty="0">
                <a:solidFill>
                  <a:srgbClr val="0070C0"/>
                </a:solidFill>
              </a:rPr>
              <a:t>(Luoyang, Henan)</a:t>
            </a:r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10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284158" y="1086128"/>
            <a:ext cx="3623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accelerators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407368" y="1484784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2. MDI (4-1):</a:t>
            </a:r>
            <a:endParaRPr lang="zh-CN" altLang="en-US" sz="28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84E1702-0458-4C39-8335-F178B55D797B}"/>
              </a:ext>
            </a:extLst>
          </p:cNvPr>
          <p:cNvSpPr txBox="1"/>
          <p:nvPr/>
        </p:nvSpPr>
        <p:spPr>
          <a:xfrm>
            <a:off x="710487" y="1980399"/>
            <a:ext cx="10771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白莎 石澔玙 </a:t>
            </a:r>
            <a:r>
              <a:rPr lang="en-US" altLang="zh-CN" sz="2400" dirty="0">
                <a:solidFill>
                  <a:srgbClr val="0070C0"/>
                </a:solidFill>
              </a:rPr>
              <a:t>– Background,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Heat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load,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Be pipe,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Collimator, Fast Luminosity Detector,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endParaRPr lang="en-US" altLang="zh-CN" sz="2400" dirty="0">
              <a:solidFill>
                <a:srgbClr val="0070C0"/>
              </a:solidFill>
            </a:endParaRPr>
          </a:p>
          <a:p>
            <a:r>
              <a:rPr lang="en-US" altLang="zh-CN" sz="2400" dirty="0">
                <a:solidFill>
                  <a:srgbClr val="0070C0"/>
                </a:solidFill>
              </a:rPr>
              <a:t>                            Shield, SC Magnet,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LumiCAL, BPM……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054565A-FB24-4233-92F9-22E60B3B6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2811396"/>
            <a:ext cx="7913378" cy="378000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A5F9F3CE-6450-4E8D-99F8-21B156EB1B59}"/>
              </a:ext>
            </a:extLst>
          </p:cNvPr>
          <p:cNvSpPr txBox="1"/>
          <p:nvPr/>
        </p:nvSpPr>
        <p:spPr>
          <a:xfrm>
            <a:off x="9681581" y="4489124"/>
            <a:ext cx="170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MDI Parameters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6457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11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284158" y="1086128"/>
            <a:ext cx="3623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accelerators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407368" y="1537668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2. MDI (4-2):</a:t>
            </a:r>
            <a:endParaRPr lang="zh-CN" altLang="en-US" sz="28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84E1702-0458-4C39-8335-F178B55D797B}"/>
              </a:ext>
            </a:extLst>
          </p:cNvPr>
          <p:cNvSpPr txBox="1"/>
          <p:nvPr/>
        </p:nvSpPr>
        <p:spPr>
          <a:xfrm>
            <a:off x="4349079" y="2033283"/>
            <a:ext cx="3493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张祥镇 杨啸辰 </a:t>
            </a:r>
            <a:r>
              <a:rPr lang="en-US" altLang="zh-CN" sz="2400" dirty="0">
                <a:solidFill>
                  <a:srgbClr val="0070C0"/>
                </a:solidFill>
              </a:rPr>
              <a:t>– Cryostat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BE6BF7-4B4E-4D38-9687-F774A031C8A2}"/>
              </a:ext>
            </a:extLst>
          </p:cNvPr>
          <p:cNvSpPr txBox="1"/>
          <p:nvPr/>
        </p:nvSpPr>
        <p:spPr>
          <a:xfrm>
            <a:off x="698618" y="3412133"/>
            <a:ext cx="61665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ea typeface="微软雅黑" panose="020B0503020204020204" pitchFamily="34" charset="-122"/>
                <a:cs typeface="Arial" panose="020B0604020202020204" pitchFamily="34" charset="0"/>
              </a:rPr>
              <a:t>Structural design of the cryostat</a:t>
            </a:r>
          </a:p>
          <a:p>
            <a:r>
              <a:rPr lang="en-US" altLang="zh-CN" sz="3600" dirty="0">
                <a:solidFill>
                  <a:srgbClr val="0070C0"/>
                </a:solidFill>
              </a:rPr>
              <a:t>Simulation</a:t>
            </a:r>
          </a:p>
          <a:p>
            <a:r>
              <a:rPr lang="en-US" altLang="zh-CN" sz="3600" dirty="0"/>
              <a:t>Current leads design</a:t>
            </a:r>
            <a:endParaRPr lang="zh-CN" altLang="en-US" sz="3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6C630FB-3CBF-4DA8-BEFC-EA63922F0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527" y="2649394"/>
            <a:ext cx="3852165" cy="1800000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5466E297-9E00-4680-A6DD-F559117E1B1E}"/>
              </a:ext>
            </a:extLst>
          </p:cNvPr>
          <p:cNvCxnSpPr>
            <a:cxnSpLocks/>
          </p:cNvCxnSpPr>
          <p:nvPr/>
        </p:nvCxnSpPr>
        <p:spPr bwMode="auto">
          <a:xfrm flipV="1">
            <a:off x="6926640" y="3323902"/>
            <a:ext cx="962232" cy="450984"/>
          </a:xfrm>
          <a:prstGeom prst="straightConnector1">
            <a:avLst/>
          </a:prstGeom>
          <a:ln w="444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3BFB79BF-8FC1-41F6-8DB1-41F57F792D11}"/>
              </a:ext>
            </a:extLst>
          </p:cNvPr>
          <p:cNvCxnSpPr>
            <a:cxnSpLocks/>
          </p:cNvCxnSpPr>
          <p:nvPr/>
        </p:nvCxnSpPr>
        <p:spPr bwMode="auto">
          <a:xfrm>
            <a:off x="4655840" y="4866457"/>
            <a:ext cx="1667669" cy="561775"/>
          </a:xfrm>
          <a:prstGeom prst="straightConnector1">
            <a:avLst/>
          </a:prstGeom>
          <a:ln w="444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4BE70D79-060B-4D4D-A7F7-DB85CCA483A5}"/>
              </a:ext>
            </a:extLst>
          </p:cNvPr>
          <p:cNvSpPr txBox="1"/>
          <p:nvPr/>
        </p:nvSpPr>
        <p:spPr>
          <a:xfrm>
            <a:off x="6384613" y="5257793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研究新的增强传热方案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>
                <a:solidFill>
                  <a:srgbClr val="0070C0"/>
                </a:solidFill>
              </a:rPr>
              <a:t>探索固有无霜特性</a:t>
            </a:r>
          </a:p>
        </p:txBody>
      </p:sp>
    </p:spTree>
    <p:extLst>
      <p:ext uri="{BB962C8B-B14F-4D97-AF65-F5344CB8AC3E}">
        <p14:creationId xmlns:p14="http://schemas.microsoft.com/office/powerpoint/2010/main" val="2470337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12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284158" y="1086128"/>
            <a:ext cx="3623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accelerators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407368" y="1537668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2. MDI (4-3):</a:t>
            </a:r>
            <a:endParaRPr lang="zh-CN" altLang="en-US" sz="28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84E1702-0458-4C39-8335-F178B55D797B}"/>
              </a:ext>
            </a:extLst>
          </p:cNvPr>
          <p:cNvSpPr txBox="1"/>
          <p:nvPr/>
        </p:nvSpPr>
        <p:spPr>
          <a:xfrm>
            <a:off x="4567413" y="2033283"/>
            <a:ext cx="305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朱应顺 </a:t>
            </a:r>
            <a:r>
              <a:rPr lang="en-US" altLang="zh-CN" sz="2400" dirty="0">
                <a:solidFill>
                  <a:srgbClr val="0070C0"/>
                </a:solidFill>
              </a:rPr>
              <a:t>– IR SC Magnet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FF9AE6B-326A-474D-A240-A359706C0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6" y="2790220"/>
            <a:ext cx="7200000" cy="2139952"/>
          </a:xfrm>
          <a:prstGeom prst="rect">
            <a:avLst/>
          </a:prstGeom>
          <a:noFill/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AB43499-F04A-426F-A76D-F15F4F536F6D}"/>
              </a:ext>
            </a:extLst>
          </p:cNvPr>
          <p:cNvSpPr txBox="1"/>
          <p:nvPr/>
        </p:nvSpPr>
        <p:spPr>
          <a:xfrm>
            <a:off x="2319068" y="5371762"/>
            <a:ext cx="755386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Difficulty</a:t>
            </a:r>
            <a:r>
              <a:rPr lang="zh-CN" altLang="en-US" sz="2800" dirty="0"/>
              <a:t>：</a:t>
            </a:r>
            <a:endParaRPr lang="en-US" altLang="zh-CN" sz="2800" dirty="0"/>
          </a:p>
          <a:p>
            <a:r>
              <a:rPr lang="en-US" altLang="zh-CN" dirty="0"/>
              <a:t>   </a:t>
            </a:r>
            <a:r>
              <a:rPr lang="en-US" altLang="zh-CN" dirty="0">
                <a:solidFill>
                  <a:srgbClr val="0070C0"/>
                </a:solidFill>
              </a:rPr>
              <a:t>Placement of four superconducting magnets in a narrow and elongated space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78D6CBA-8C78-44AC-A19E-09F933EF2ABE}"/>
              </a:ext>
            </a:extLst>
          </p:cNvPr>
          <p:cNvSpPr txBox="1"/>
          <p:nvPr/>
        </p:nvSpPr>
        <p:spPr>
          <a:xfrm>
            <a:off x="8832304" y="3212976"/>
            <a:ext cx="21686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Main parameters</a:t>
            </a:r>
            <a:r>
              <a:rPr lang="zh-CN" altLang="en-US" dirty="0"/>
              <a:t> </a:t>
            </a:r>
            <a:r>
              <a:rPr lang="en-US" altLang="zh-CN" dirty="0"/>
              <a:t>: </a:t>
            </a:r>
          </a:p>
          <a:p>
            <a:endParaRPr lang="en-US" altLang="zh-CN" dirty="0"/>
          </a:p>
          <a:p>
            <a:r>
              <a:rPr lang="en-US" altLang="zh-CN" dirty="0"/>
              <a:t>Length</a:t>
            </a:r>
            <a:r>
              <a:rPr lang="zh-CN" altLang="en-US" dirty="0"/>
              <a:t> </a:t>
            </a:r>
            <a:r>
              <a:rPr lang="en-US" altLang="zh-CN" dirty="0"/>
              <a:t>: ≈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5600 mm</a:t>
            </a:r>
          </a:p>
          <a:p>
            <a:r>
              <a:rPr lang="en-US" altLang="zh-CN" dirty="0"/>
              <a:t>Diameter</a:t>
            </a:r>
            <a:r>
              <a:rPr lang="zh-CN" altLang="en-US" dirty="0"/>
              <a:t> </a:t>
            </a:r>
            <a:r>
              <a:rPr lang="en-US" altLang="zh-CN" dirty="0"/>
              <a:t>: ≈ 500 mm</a:t>
            </a:r>
          </a:p>
          <a:p>
            <a:r>
              <a:rPr lang="en-US" altLang="zh-CN" dirty="0"/>
              <a:t>Weight</a:t>
            </a:r>
            <a:r>
              <a:rPr lang="zh-CN" altLang="en-US" dirty="0"/>
              <a:t> </a:t>
            </a:r>
            <a:r>
              <a:rPr lang="en-US" altLang="zh-CN" dirty="0"/>
              <a:t>: ≈ 3 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4618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13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284158" y="1086128"/>
            <a:ext cx="3623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accelerators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407368" y="1537668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2. MDI (4-4):</a:t>
            </a:r>
            <a:endParaRPr lang="zh-CN" altLang="en-US" sz="28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84E1702-0458-4C39-8335-F178B55D797B}"/>
              </a:ext>
            </a:extLst>
          </p:cNvPr>
          <p:cNvSpPr txBox="1"/>
          <p:nvPr/>
        </p:nvSpPr>
        <p:spPr>
          <a:xfrm>
            <a:off x="3857893" y="2033283"/>
            <a:ext cx="4476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王小龙 </a:t>
            </a:r>
            <a:r>
              <a:rPr lang="en-US" altLang="zh-CN" sz="2400" dirty="0">
                <a:solidFill>
                  <a:srgbClr val="0070C0"/>
                </a:solidFill>
              </a:rPr>
              <a:t>– MDI Collimation Scheme</a:t>
            </a:r>
          </a:p>
        </p:txBody>
      </p:sp>
      <p:graphicFrame>
        <p:nvGraphicFramePr>
          <p:cNvPr id="10" name="Object 6">
            <a:extLst>
              <a:ext uri="{FF2B5EF4-FFF2-40B4-BE49-F238E27FC236}">
                <a16:creationId xmlns:a16="http://schemas.microsoft.com/office/drawing/2014/main" id="{997C5571-D93B-4ABC-8EBE-BE7D0D1AAC2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936036" y="3291743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10" name="Object 6">
                        <a:extLst>
                          <a:ext uri="{FF2B5EF4-FFF2-40B4-BE49-F238E27FC236}">
                            <a16:creationId xmlns:a16="http://schemas.microsoft.com/office/drawing/2014/main" id="{997C5571-D93B-4ABC-8EBE-BE7D0D1AAC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6036" y="3291743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168805E0-7310-416C-BE62-E18D007B1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61" y="3331431"/>
            <a:ext cx="4004197" cy="2547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EFDB910-9247-4949-8236-E1D262040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338" y="3291486"/>
            <a:ext cx="3581937" cy="2556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A5FF3DC-9D23-448D-8D86-F1AB3BB72272}"/>
              </a:ext>
            </a:extLst>
          </p:cNvPr>
          <p:cNvSpPr txBox="1"/>
          <p:nvPr/>
        </p:nvSpPr>
        <p:spPr>
          <a:xfrm>
            <a:off x="2445045" y="591842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激光跟踪仪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BBF13E2-7091-4E3A-BF44-F0612EA3F26B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1854557" y="5127383"/>
            <a:ext cx="1259902" cy="7910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D3F6C950-E649-461A-8BA4-C17873BF801C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114459" y="4938818"/>
            <a:ext cx="4524402" cy="979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2061C60D-D415-450A-8F55-70BD0D6E2CAC}"/>
              </a:ext>
            </a:extLst>
          </p:cNvPr>
          <p:cNvSpPr txBox="1"/>
          <p:nvPr/>
        </p:nvSpPr>
        <p:spPr>
          <a:xfrm>
            <a:off x="4200415" y="592193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测量平台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399FEE10-A51C-40F6-A5F2-1317087186DE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1854557" y="5339198"/>
            <a:ext cx="2899856" cy="5827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89B64496-D26F-43D3-8463-EF5EE4A178F2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4754413" y="5123872"/>
            <a:ext cx="2884448" cy="7980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1251E080-6062-4253-A7E2-96EF751FE89A}"/>
              </a:ext>
            </a:extLst>
          </p:cNvPr>
          <p:cNvCxnSpPr>
            <a:cxnSpLocks/>
          </p:cNvCxnSpPr>
          <p:nvPr/>
        </p:nvCxnSpPr>
        <p:spPr>
          <a:xfrm flipH="1">
            <a:off x="2604219" y="3271718"/>
            <a:ext cx="1789017" cy="9557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8D81AB2F-6159-4FAA-943E-191614A028EA}"/>
              </a:ext>
            </a:extLst>
          </p:cNvPr>
          <p:cNvCxnSpPr>
            <a:cxnSpLocks/>
            <a:stCxn id="10" idx="0"/>
          </p:cNvCxnSpPr>
          <p:nvPr/>
        </p:nvCxnSpPr>
        <p:spPr>
          <a:xfrm>
            <a:off x="4393236" y="3291743"/>
            <a:ext cx="1997825" cy="8798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F2F6D114-B0A3-431F-9092-0D4A90454821}"/>
              </a:ext>
            </a:extLst>
          </p:cNvPr>
          <p:cNvSpPr txBox="1"/>
          <p:nvPr/>
        </p:nvSpPr>
        <p:spPr>
          <a:xfrm>
            <a:off x="3723822" y="270892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准直控制网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C466AD6-E130-4439-8EE5-4E95E4546C0F}"/>
              </a:ext>
            </a:extLst>
          </p:cNvPr>
          <p:cNvSpPr txBox="1"/>
          <p:nvPr/>
        </p:nvSpPr>
        <p:spPr>
          <a:xfrm>
            <a:off x="8578775" y="3381437"/>
            <a:ext cx="305724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准直方案将会随着</a:t>
            </a:r>
            <a:endParaRPr lang="en-US" altLang="zh-CN" sz="2800" dirty="0"/>
          </a:p>
          <a:p>
            <a:pPr algn="ctr"/>
            <a:r>
              <a:rPr lang="zh-CN" altLang="en-US" dirty="0">
                <a:solidFill>
                  <a:srgbClr val="FF0000"/>
                </a:solidFill>
              </a:rPr>
              <a:t>探测器具体设计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</a:rPr>
              <a:t>探测器安装方案设计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zh-CN" altLang="en-US" sz="2800" dirty="0"/>
              <a:t>不断更新和优化</a:t>
            </a:r>
          </a:p>
        </p:txBody>
      </p:sp>
    </p:spTree>
    <p:extLst>
      <p:ext uri="{BB962C8B-B14F-4D97-AF65-F5344CB8AC3E}">
        <p14:creationId xmlns:p14="http://schemas.microsoft.com/office/powerpoint/2010/main" val="857874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14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478059" y="1086128"/>
            <a:ext cx="3235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detectors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407368" y="1542855"/>
            <a:ext cx="4329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1. Overall mechanical design</a:t>
            </a:r>
            <a:endParaRPr lang="zh-CN" altLang="en-US" sz="28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84E1702-0458-4C39-8335-F178B55D797B}"/>
              </a:ext>
            </a:extLst>
          </p:cNvPr>
          <p:cNvSpPr txBox="1"/>
          <p:nvPr/>
        </p:nvSpPr>
        <p:spPr>
          <a:xfrm>
            <a:off x="2928505" y="2033283"/>
            <a:ext cx="633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纪全 </a:t>
            </a:r>
            <a:r>
              <a:rPr lang="en-US" altLang="zh-CN" sz="2400" dirty="0">
                <a:solidFill>
                  <a:srgbClr val="0070C0"/>
                </a:solidFill>
              </a:rPr>
              <a:t>– </a:t>
            </a:r>
            <a:r>
              <a:rPr lang="en-US" altLang="zh-CN" sz="2000" dirty="0"/>
              <a:t>Overall mechanical installation design of detectors</a:t>
            </a:r>
            <a:endParaRPr lang="en-US" altLang="zh-CN" sz="2000" dirty="0">
              <a:solidFill>
                <a:srgbClr val="0070C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ECA723-C6FE-4B3D-8A2E-0EA42524B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949" y="2490010"/>
            <a:ext cx="9363910" cy="360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41B98A-6033-4E4C-8FD9-0DAA128FBAF6}"/>
              </a:ext>
            </a:extLst>
          </p:cNvPr>
          <p:cNvSpPr txBox="1"/>
          <p:nvPr/>
        </p:nvSpPr>
        <p:spPr>
          <a:xfrm>
            <a:off x="1520805" y="6134055"/>
            <a:ext cx="9150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Suggestion</a:t>
            </a:r>
            <a:r>
              <a:rPr lang="en-US" altLang="zh-CN" sz="2800" dirty="0"/>
              <a:t> : Prioritize pre installed point installation solutions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10256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15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478059" y="1086128"/>
            <a:ext cx="3235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detectors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407368" y="1542855"/>
            <a:ext cx="410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2. Muon, Yoke and Magnet</a:t>
            </a:r>
            <a:endParaRPr lang="zh-CN" altLang="en-US" sz="28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84E1702-0458-4C39-8335-F178B55D797B}"/>
              </a:ext>
            </a:extLst>
          </p:cNvPr>
          <p:cNvSpPr txBox="1"/>
          <p:nvPr/>
        </p:nvSpPr>
        <p:spPr>
          <a:xfrm>
            <a:off x="2583796" y="2033283"/>
            <a:ext cx="7024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/>
              <a:t>Design yoke iron based on the requirements of muon and magnet</a:t>
            </a:r>
            <a:endParaRPr lang="en-US" altLang="zh-CN" sz="2000" dirty="0">
              <a:solidFill>
                <a:srgbClr val="0070C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EFC8EE9-BA2C-468F-9E1D-67307342A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01" y="2779456"/>
            <a:ext cx="4618633" cy="2196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4B89D40-38F7-4C3B-A47F-088A0CBF4B47}"/>
              </a:ext>
            </a:extLst>
          </p:cNvPr>
          <p:cNvSpPr txBox="1"/>
          <p:nvPr/>
        </p:nvSpPr>
        <p:spPr>
          <a:xfrm>
            <a:off x="1919536" y="5576373"/>
            <a:ext cx="33329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轭铁</a:t>
            </a:r>
            <a:r>
              <a:rPr lang="en-US" altLang="zh-CN" sz="2800" dirty="0"/>
              <a:t>(Muon : </a:t>
            </a:r>
            <a:r>
              <a:rPr lang="zh-CN" altLang="en-US" sz="2800" dirty="0"/>
              <a:t>王小龙</a:t>
            </a:r>
            <a:r>
              <a:rPr lang="en-US" altLang="zh-CN" sz="2800" dirty="0"/>
              <a:t>)</a:t>
            </a:r>
          </a:p>
          <a:p>
            <a:r>
              <a:rPr lang="zh-CN" altLang="en-US" sz="2000" dirty="0">
                <a:solidFill>
                  <a:srgbClr val="FF0000"/>
                </a:solidFill>
              </a:rPr>
              <a:t>中信重工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: </a:t>
            </a:r>
            <a:r>
              <a:rPr lang="zh-CN" altLang="en-US" sz="2000" dirty="0">
                <a:solidFill>
                  <a:srgbClr val="0070C0"/>
                </a:solidFill>
              </a:rPr>
              <a:t>工艺可行性</a:t>
            </a:r>
            <a:endParaRPr lang="en-US" altLang="zh-CN" sz="2000" dirty="0">
              <a:solidFill>
                <a:srgbClr val="0070C0"/>
              </a:solidFill>
            </a:endParaRPr>
          </a:p>
          <a:p>
            <a:r>
              <a:rPr lang="zh-CN" altLang="en-US" sz="2000" dirty="0">
                <a:solidFill>
                  <a:srgbClr val="0070C0"/>
                </a:solidFill>
              </a:rPr>
              <a:t>         </a:t>
            </a:r>
            <a:r>
              <a:rPr lang="zh-CN" altLang="en-US" sz="2000" dirty="0">
                <a:solidFill>
                  <a:srgbClr val="FF0000"/>
                </a:solidFill>
              </a:rPr>
              <a:t>夏商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: </a:t>
            </a:r>
            <a:r>
              <a:rPr lang="zh-CN" altLang="en-US" sz="2000" dirty="0">
                <a:solidFill>
                  <a:srgbClr val="0070C0"/>
                </a:solidFill>
              </a:rPr>
              <a:t>过程变形控制</a:t>
            </a:r>
            <a:endParaRPr lang="en-US" altLang="zh-CN" sz="2000" dirty="0">
              <a:solidFill>
                <a:srgbClr val="0070C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359EDAC-C957-4FAA-8D36-5B7B50519EF6}"/>
              </a:ext>
            </a:extLst>
          </p:cNvPr>
          <p:cNvSpPr txBox="1"/>
          <p:nvPr/>
        </p:nvSpPr>
        <p:spPr>
          <a:xfrm>
            <a:off x="7003297" y="5576373"/>
            <a:ext cx="31967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超导磁铁 </a:t>
            </a:r>
            <a:r>
              <a:rPr lang="en-US" altLang="zh-CN" sz="2800" dirty="0"/>
              <a:t>: (</a:t>
            </a:r>
            <a:r>
              <a:rPr lang="zh-CN" altLang="en-US" sz="2800" dirty="0"/>
              <a:t>宁飞鹏</a:t>
            </a:r>
            <a:r>
              <a:rPr lang="en-US" altLang="zh-CN" sz="2800" dirty="0"/>
              <a:t>)</a:t>
            </a:r>
          </a:p>
          <a:p>
            <a:r>
              <a:rPr lang="zh-CN" altLang="en-US" dirty="0">
                <a:solidFill>
                  <a:srgbClr val="0070C0"/>
                </a:solidFill>
              </a:rPr>
              <a:t>连接结构 </a:t>
            </a:r>
            <a:r>
              <a:rPr lang="en-US" altLang="zh-CN" dirty="0">
                <a:solidFill>
                  <a:srgbClr val="0070C0"/>
                </a:solidFill>
              </a:rPr>
              <a:t>: </a:t>
            </a:r>
            <a:r>
              <a:rPr lang="zh-CN" altLang="en-US" dirty="0">
                <a:solidFill>
                  <a:srgbClr val="FF0000"/>
                </a:solidFill>
              </a:rPr>
              <a:t>裴亚田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0070C0"/>
                </a:solidFill>
              </a:rPr>
              <a:t>内部支撑 </a:t>
            </a:r>
            <a:r>
              <a:rPr lang="en-US" altLang="zh-CN" dirty="0">
                <a:solidFill>
                  <a:srgbClr val="0070C0"/>
                </a:solidFill>
              </a:rPr>
              <a:t>: </a:t>
            </a:r>
            <a:r>
              <a:rPr lang="zh-CN" altLang="en-US" dirty="0">
                <a:solidFill>
                  <a:srgbClr val="FF0000"/>
                </a:solidFill>
              </a:rPr>
              <a:t>侯治龙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E6D80BE-798B-4157-BEC8-81BD335A3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2779456"/>
            <a:ext cx="3440947" cy="2196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B0BB92D-49EE-4FF0-A20D-FF164F9E39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73" y="2706678"/>
            <a:ext cx="2480255" cy="259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65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F8114FB5-546C-B996-B93B-EE6689058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657" y="1841443"/>
            <a:ext cx="2043191" cy="198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16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478059" y="1086128"/>
            <a:ext cx="3235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detectors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407368" y="1542855"/>
            <a:ext cx="3766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3. HCAL and ECAL (</a:t>
            </a:r>
            <a:r>
              <a:rPr lang="zh-CN" altLang="en-US" sz="2800" dirty="0"/>
              <a:t>刘勇</a:t>
            </a:r>
            <a:r>
              <a:rPr lang="en-US" altLang="zh-CN" sz="2800" dirty="0"/>
              <a:t>)</a:t>
            </a:r>
            <a:endParaRPr lang="zh-CN" altLang="en-US" sz="2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B89D40-38F7-4C3B-A47F-088A0CBF4B47}"/>
              </a:ext>
            </a:extLst>
          </p:cNvPr>
          <p:cNvSpPr txBox="1"/>
          <p:nvPr/>
        </p:nvSpPr>
        <p:spPr>
          <a:xfrm>
            <a:off x="1357043" y="5714802"/>
            <a:ext cx="48592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HCAL(</a:t>
            </a:r>
            <a:r>
              <a:rPr lang="zh-CN" altLang="en-US" sz="2800" dirty="0"/>
              <a:t>钱森</a:t>
            </a:r>
            <a:r>
              <a:rPr lang="en-US" altLang="zh-CN" sz="2800" dirty="0"/>
              <a:t>) Mechanical Design</a:t>
            </a:r>
          </a:p>
          <a:p>
            <a:pPr algn="ctr"/>
            <a:r>
              <a:rPr lang="zh-CN" altLang="en-US" sz="2800" dirty="0"/>
              <a:t>裴亚田，张俊嵩</a:t>
            </a:r>
            <a:endParaRPr lang="en-US" altLang="zh-CN" sz="2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359EDAC-C957-4FAA-8D36-5B7B50519EF6}"/>
              </a:ext>
            </a:extLst>
          </p:cNvPr>
          <p:cNvSpPr txBox="1"/>
          <p:nvPr/>
        </p:nvSpPr>
        <p:spPr>
          <a:xfrm>
            <a:off x="6580244" y="5720530"/>
            <a:ext cx="37201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ECAL Mechanical Design</a:t>
            </a:r>
          </a:p>
          <a:p>
            <a:pPr algn="ctr"/>
            <a:r>
              <a:rPr lang="zh-CN" altLang="en-US" sz="2800" dirty="0"/>
              <a:t>侯少静</a:t>
            </a:r>
            <a:r>
              <a:rPr lang="en-US" altLang="zh-CN" sz="2800" dirty="0"/>
              <a:t>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6C7D88F-8BED-42B7-8E1D-0AECB08EF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64" y="3878802"/>
            <a:ext cx="2411804" cy="18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CA02DF-A444-427D-81B5-88B357649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06" y="2053891"/>
            <a:ext cx="3480414" cy="172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0D743F0-235F-0A58-8845-D2792E31F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9931" y="3817992"/>
            <a:ext cx="1892138" cy="198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E5CB730-75F6-4847-99EA-0597B31415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347" t="12694" r="30625"/>
          <a:stretch/>
        </p:blipFill>
        <p:spPr>
          <a:xfrm>
            <a:off x="8338757" y="1508315"/>
            <a:ext cx="2767739" cy="264255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E18004-BE39-4729-84E0-D06EED7021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247" t="13496" r="35777" b="8554"/>
          <a:stretch/>
        </p:blipFill>
        <p:spPr>
          <a:xfrm>
            <a:off x="8785731" y="3803468"/>
            <a:ext cx="1873789" cy="191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21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17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478059" y="1086128"/>
            <a:ext cx="3235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detectors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407368" y="1542855"/>
            <a:ext cx="2468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4. TPC (</a:t>
            </a:r>
            <a:r>
              <a:rPr lang="zh-CN" altLang="en-US" sz="2800" dirty="0"/>
              <a:t>祁辉荣</a:t>
            </a:r>
            <a:r>
              <a:rPr lang="en-US" altLang="zh-CN" sz="2800" dirty="0"/>
              <a:t>)</a:t>
            </a:r>
            <a:endParaRPr lang="zh-CN" altLang="en-US" sz="2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B89D40-38F7-4C3B-A47F-088A0CBF4B47}"/>
              </a:ext>
            </a:extLst>
          </p:cNvPr>
          <p:cNvSpPr txBox="1"/>
          <p:nvPr/>
        </p:nvSpPr>
        <p:spPr>
          <a:xfrm>
            <a:off x="3651933" y="6093296"/>
            <a:ext cx="488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TPC Mechanical Design : </a:t>
            </a:r>
            <a:r>
              <a:rPr lang="zh-CN" altLang="en-US" sz="2800" dirty="0"/>
              <a:t>张俊嵩</a:t>
            </a:r>
            <a:endParaRPr lang="en-US" altLang="zh-CN" sz="28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935DC51-92E1-477C-ACE8-A8776F73E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2398842"/>
            <a:ext cx="5285003" cy="2844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6B8EB5B-E2CB-4EDF-8E6C-0BC7F12D7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6" y="2398842"/>
            <a:ext cx="4419857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44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18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478059" y="1086128"/>
            <a:ext cx="3235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detectors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407368" y="1542855"/>
            <a:ext cx="3310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5. ITK and OTK (</a:t>
            </a:r>
            <a:r>
              <a:rPr lang="zh-CN" altLang="en-US" sz="2800" dirty="0"/>
              <a:t>严琪</a:t>
            </a:r>
            <a:r>
              <a:rPr lang="en-US" altLang="zh-CN" sz="2800" dirty="0"/>
              <a:t>)</a:t>
            </a:r>
            <a:endParaRPr lang="zh-CN" altLang="en-US" sz="2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B89D40-38F7-4C3B-A47F-088A0CBF4B47}"/>
              </a:ext>
            </a:extLst>
          </p:cNvPr>
          <p:cNvSpPr txBox="1"/>
          <p:nvPr/>
        </p:nvSpPr>
        <p:spPr>
          <a:xfrm>
            <a:off x="3078058" y="6134055"/>
            <a:ext cx="6035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ITK Mechanical Design : </a:t>
            </a:r>
            <a:r>
              <a:rPr lang="zh-CN" altLang="en-US" sz="2800" dirty="0"/>
              <a:t>张奕晗</a:t>
            </a:r>
            <a:r>
              <a:rPr lang="en-US" altLang="zh-CN" sz="2800" dirty="0"/>
              <a:t>, </a:t>
            </a:r>
            <a:r>
              <a:rPr lang="zh-CN" altLang="en-US" sz="2800" dirty="0"/>
              <a:t>骆首栋</a:t>
            </a:r>
            <a:endParaRPr lang="en-US" altLang="zh-CN" sz="28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3D6A64F-0562-4A09-BC9E-AB29CCA13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2492896"/>
            <a:ext cx="6739882" cy="30149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6CF778-300C-42E1-8DF6-C57353703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187" y="1359076"/>
            <a:ext cx="2340000" cy="20527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593817A-0ADC-4107-B8F3-D75D9B387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2187" y="3717032"/>
            <a:ext cx="2340000" cy="22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62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19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478059" y="1086128"/>
            <a:ext cx="3235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detectors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407368" y="1542855"/>
            <a:ext cx="2956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5. Vertex (</a:t>
            </a:r>
            <a:r>
              <a:rPr lang="zh-CN" altLang="en-US" sz="2800" dirty="0"/>
              <a:t>梁志均</a:t>
            </a:r>
            <a:r>
              <a:rPr lang="en-US" altLang="zh-CN" sz="2800" dirty="0"/>
              <a:t>)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CFFAB13-942B-4811-8ECE-FDADA099C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081" y="2204864"/>
            <a:ext cx="9653837" cy="421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63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127448" y="2132856"/>
            <a:ext cx="9372053" cy="3375283"/>
          </a:xfrm>
        </p:spPr>
        <p:txBody>
          <a:bodyPr wrap="none">
            <a:spAutoFit/>
          </a:bodyPr>
          <a:lstStyle/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70C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会议目的 </a:t>
            </a:r>
            <a:r>
              <a:rPr lang="en-US" altLang="zh-CN" sz="3600" b="1" dirty="0">
                <a:ea typeface="微软雅黑" panose="020B0503020204020204" pitchFamily="34" charset="-122"/>
                <a:cs typeface="Arial" panose="020B0604020202020204" pitchFamily="34" charset="0"/>
              </a:rPr>
              <a:t>Purpose of the meeting</a:t>
            </a:r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70C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会前准备 </a:t>
            </a:r>
            <a:r>
              <a:rPr lang="en-US" altLang="zh-CN" sz="3600" b="1" dirty="0">
                <a:ea typeface="微软雅黑" panose="020B0503020204020204" pitchFamily="34" charset="-122"/>
                <a:cs typeface="Arial" panose="020B0604020202020204" pitchFamily="34" charset="0"/>
              </a:rPr>
              <a:t>Pre-meeting preparations</a:t>
            </a:r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70C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会议报告 </a:t>
            </a:r>
            <a:r>
              <a:rPr lang="en-US" altLang="zh-CN" sz="3600" b="1" dirty="0">
                <a:ea typeface="微软雅黑" panose="020B0503020204020204" pitchFamily="34" charset="-122"/>
                <a:cs typeface="Arial" panose="020B0604020202020204" pitchFamily="34" charset="0"/>
              </a:rPr>
              <a:t>Report on the meeting</a:t>
            </a:r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70C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会议讨论 </a:t>
            </a:r>
            <a:r>
              <a:rPr lang="en-US" altLang="zh-CN" sz="3600" b="1" dirty="0">
                <a:ea typeface="微软雅黑" panose="020B0503020204020204" pitchFamily="34" charset="-122"/>
                <a:cs typeface="Arial" panose="020B0604020202020204" pitchFamily="34" charset="0"/>
              </a:rPr>
              <a:t>Discussion at the end of the meeting</a:t>
            </a:r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70C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会后计划 </a:t>
            </a:r>
            <a:r>
              <a:rPr lang="en-US" altLang="zh-CN" sz="3600" b="1" dirty="0">
                <a:ea typeface="微软雅黑" panose="020B0503020204020204" pitchFamily="34" charset="-122"/>
                <a:cs typeface="Arial" panose="020B0604020202020204" pitchFamily="34" charset="0"/>
              </a:rPr>
              <a:t>Work plan after the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6640" y="645333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2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4337345" y="260648"/>
            <a:ext cx="3517310" cy="1015663"/>
          </a:xfrm>
          <a:ln>
            <a:noFill/>
          </a:ln>
        </p:spPr>
        <p:txBody>
          <a:bodyPr wrap="none" anchor="ctr" anchorCtr="0">
            <a:spAutoFit/>
          </a:bodyPr>
          <a:lstStyle/>
          <a:p>
            <a:pPr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20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478059" y="1086128"/>
            <a:ext cx="3235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detectors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263352" y="1609348"/>
            <a:ext cx="7424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6. Mechanical design of OTK and Vertex (</a:t>
            </a:r>
            <a:r>
              <a:rPr lang="zh-CN" altLang="en-US" sz="2800" dirty="0"/>
              <a:t>付金煜</a:t>
            </a:r>
            <a:r>
              <a:rPr lang="en-US" altLang="zh-CN" sz="2800" dirty="0"/>
              <a:t>)</a:t>
            </a:r>
            <a:endParaRPr lang="zh-CN" altLang="en-US" sz="2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64FB138-1B73-4B08-AEF2-A7E4AE499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2575182"/>
            <a:ext cx="5833205" cy="31966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83B588E-B1C1-41B3-86C1-A9C316308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200" y="2143898"/>
            <a:ext cx="2613262" cy="19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2627552-42DB-4814-A36C-56C8CC217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648" y="4164321"/>
            <a:ext cx="3612367" cy="1980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3D90F69-B1E9-4308-A945-CFE080E15E00}"/>
              </a:ext>
            </a:extLst>
          </p:cNvPr>
          <p:cNvSpPr txBox="1"/>
          <p:nvPr/>
        </p:nvSpPr>
        <p:spPr>
          <a:xfrm>
            <a:off x="3258410" y="6214486"/>
            <a:ext cx="56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OTK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1B8ACE5-7A98-446C-BB26-C8F2E379A40C}"/>
              </a:ext>
            </a:extLst>
          </p:cNvPr>
          <p:cNvSpPr txBox="1"/>
          <p:nvPr/>
        </p:nvSpPr>
        <p:spPr>
          <a:xfrm>
            <a:off x="8933998" y="6214486"/>
            <a:ext cx="78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Vertex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3125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21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478059" y="1086128"/>
            <a:ext cx="3235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detectors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263352" y="1609348"/>
            <a:ext cx="6620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7. Mechanical design of beampipe(</a:t>
            </a:r>
            <a:r>
              <a:rPr lang="zh-CN" altLang="en-US" sz="2800" dirty="0"/>
              <a:t>何龙岩</a:t>
            </a:r>
            <a:r>
              <a:rPr lang="en-US" altLang="zh-CN" sz="2800" dirty="0"/>
              <a:t>)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56C5828-D67D-4D58-BE7A-27F01CB9D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37" y="2603120"/>
            <a:ext cx="5762153" cy="262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9C243A8-16B3-4515-9222-E94D274FF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090" y="2603120"/>
            <a:ext cx="5677134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95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22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478059" y="1086128"/>
            <a:ext cx="3235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detectors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263352" y="1609348"/>
            <a:ext cx="3138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8. Electronics (</a:t>
            </a:r>
            <a:r>
              <a:rPr lang="zh-CN" altLang="en-US" sz="2800" dirty="0"/>
              <a:t>魏微</a:t>
            </a:r>
            <a:r>
              <a:rPr lang="en-US" altLang="zh-CN" sz="2800" dirty="0"/>
              <a:t>)</a:t>
            </a:r>
            <a:endParaRPr lang="zh-CN" altLang="en-US" sz="28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7D881AB-612E-481D-AFFA-C1E890F78F9E}"/>
              </a:ext>
            </a:extLst>
          </p:cNvPr>
          <p:cNvSpPr/>
          <p:nvPr/>
        </p:nvSpPr>
        <p:spPr>
          <a:xfrm>
            <a:off x="1991544" y="2166040"/>
            <a:ext cx="8740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CEPC Electro-mechanical Interface Requirements and Considerations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76A3F69-98EB-4885-BFF5-9463EC8D2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54" y="3177375"/>
            <a:ext cx="5439424" cy="2916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2B159CE-DCA6-440C-B585-A9DED29CC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261" y="3177375"/>
            <a:ext cx="5003885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71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23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478059" y="1086128"/>
            <a:ext cx="3235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detectors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263352" y="1609348"/>
            <a:ext cx="5361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9. Software (</a:t>
            </a:r>
            <a:r>
              <a:rPr lang="zh-CN" altLang="en-US" sz="2800" dirty="0"/>
              <a:t>李卫东</a:t>
            </a:r>
            <a:r>
              <a:rPr lang="en-US" altLang="zh-CN" sz="2800" dirty="0"/>
              <a:t>, </a:t>
            </a:r>
            <a:r>
              <a:rPr lang="zh-CN" altLang="en-US" sz="2800" dirty="0"/>
              <a:t>傅成栋</a:t>
            </a:r>
            <a:r>
              <a:rPr lang="en-US" altLang="zh-CN" sz="2800" dirty="0"/>
              <a:t>, </a:t>
            </a:r>
            <a:r>
              <a:rPr lang="zh-CN" altLang="en-US" sz="2800" dirty="0"/>
              <a:t>林韬</a:t>
            </a:r>
            <a:r>
              <a:rPr lang="en-US" altLang="zh-CN" sz="2800" dirty="0"/>
              <a:t>)</a:t>
            </a:r>
            <a:endParaRPr lang="zh-CN" altLang="en-US" sz="28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26BDD06-AC4D-42B6-A6B6-4CD10688E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706" y="3699187"/>
            <a:ext cx="5104847" cy="293068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CECF849-4C9C-4A6C-8D6A-96FF2D248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29" y="2496839"/>
            <a:ext cx="2520000" cy="14025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F1EFA7-0B0F-4D66-911A-7F9DC8BAA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988" y="4725433"/>
            <a:ext cx="2520000" cy="14719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8E3B7D-0EA8-46DC-9B7B-166FAE4FE2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368" y="3294573"/>
            <a:ext cx="2340000" cy="13279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AB667B8-713F-4567-903E-45E091B8C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8368" y="4971631"/>
            <a:ext cx="2340000" cy="13066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24DB3C-3BBF-40FB-8DE0-F4F41E93FB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6990" y="1552899"/>
            <a:ext cx="2340000" cy="13025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222768-1718-4C66-82AF-DC6C07CFF8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7323" y="2398208"/>
            <a:ext cx="1728000" cy="97461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FCDCADD-B2B2-45D6-8BC6-D152FAB264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7207" y="2362015"/>
            <a:ext cx="1728000" cy="106698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2C6423F-B7D9-4162-A32C-DA03E12A61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7092" y="2453730"/>
            <a:ext cx="1729747" cy="93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08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24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478059" y="1086128"/>
            <a:ext cx="3235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detectors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263352" y="1609348"/>
            <a:ext cx="7297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10. </a:t>
            </a:r>
            <a:r>
              <a:rPr lang="zh-CN" altLang="en-US" sz="2800" dirty="0"/>
              <a:t>轭铁“</a:t>
            </a:r>
            <a:r>
              <a:rPr lang="en-US" altLang="zh-CN" sz="2800" dirty="0"/>
              <a:t>0</a:t>
            </a:r>
            <a:r>
              <a:rPr lang="zh-CN" altLang="en-US" sz="2800" dirty="0"/>
              <a:t>”工装工艺研究 </a:t>
            </a:r>
            <a:r>
              <a:rPr lang="en-US" altLang="zh-CN" sz="2800" dirty="0"/>
              <a:t>(</a:t>
            </a:r>
            <a:r>
              <a:rPr lang="zh-CN" altLang="en-US" sz="2800" dirty="0"/>
              <a:t>中信重工徐侠剑</a:t>
            </a:r>
            <a:r>
              <a:rPr lang="en-US" altLang="zh-CN" sz="2800" dirty="0"/>
              <a:t>)</a:t>
            </a:r>
            <a:endParaRPr lang="zh-CN" altLang="en-US" sz="2800" dirty="0"/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3E3036AA-0324-4479-9BEA-9BF7AB43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33" y="2851181"/>
            <a:ext cx="3744416" cy="303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4C2389-60EC-41D5-A8E3-FBFA1AC43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674" y="2137790"/>
            <a:ext cx="3415838" cy="374441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12BA42F-2B7A-424D-B3F2-436A3C16C9B2}"/>
              </a:ext>
            </a:extLst>
          </p:cNvPr>
          <p:cNvSpPr txBox="1"/>
          <p:nvPr/>
        </p:nvSpPr>
        <p:spPr>
          <a:xfrm>
            <a:off x="2778628" y="5882206"/>
            <a:ext cx="124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BSEIII YOKE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5713781-050A-49A7-9548-F1533D1E7C68}"/>
              </a:ext>
            </a:extLst>
          </p:cNvPr>
          <p:cNvSpPr txBox="1"/>
          <p:nvPr/>
        </p:nvSpPr>
        <p:spPr>
          <a:xfrm>
            <a:off x="8394216" y="5882206"/>
            <a:ext cx="1204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CEPC YOKE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06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05" y="116632"/>
            <a:ext cx="10514610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Discussion at the end of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25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70B9167-536F-46BF-93B2-4624ECAA9486}"/>
              </a:ext>
            </a:extLst>
          </p:cNvPr>
          <p:cNvSpPr txBox="1"/>
          <p:nvPr/>
        </p:nvSpPr>
        <p:spPr>
          <a:xfrm>
            <a:off x="1415480" y="2276872"/>
            <a:ext cx="88874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1. Alignment precision during installation and positioning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2. Layout of detector experimental room and auxiliary room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3. Installation scheme of detectors</a:t>
            </a:r>
          </a:p>
        </p:txBody>
      </p:sp>
    </p:spTree>
    <p:extLst>
      <p:ext uri="{BB962C8B-B14F-4D97-AF65-F5344CB8AC3E}">
        <p14:creationId xmlns:p14="http://schemas.microsoft.com/office/powerpoint/2010/main" val="7606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05" y="116632"/>
            <a:ext cx="10514610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Discussion at the end of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26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70B9167-536F-46BF-93B2-4624ECAA9486}"/>
              </a:ext>
            </a:extLst>
          </p:cNvPr>
          <p:cNvSpPr txBox="1"/>
          <p:nvPr/>
        </p:nvSpPr>
        <p:spPr>
          <a:xfrm>
            <a:off x="479376" y="1268760"/>
            <a:ext cx="8492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1. Alignment precision during installation and positioning</a:t>
            </a:r>
            <a:endParaRPr lang="en-US" altLang="zh-CN" sz="2800" dirty="0">
              <a:solidFill>
                <a:srgbClr val="FF0000"/>
              </a:solidFill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2A7531BE-2B36-4821-BB07-0D96BAF97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9056"/>
              </p:ext>
            </p:extLst>
          </p:nvPr>
        </p:nvGraphicFramePr>
        <p:xfrm>
          <a:off x="1361472" y="1982800"/>
          <a:ext cx="9469055" cy="289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119">
                  <a:extLst>
                    <a:ext uri="{9D8B030D-6E8A-4147-A177-3AD203B41FA5}">
                      <a16:colId xmlns:a16="http://schemas.microsoft.com/office/drawing/2014/main" val="542801298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3852418598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3942604275"/>
                    </a:ext>
                  </a:extLst>
                </a:gridCol>
                <a:gridCol w="2646296">
                  <a:extLst>
                    <a:ext uri="{9D8B030D-6E8A-4147-A177-3AD203B41FA5}">
                      <a16:colId xmlns:a16="http://schemas.microsoft.com/office/drawing/2014/main" val="40772956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Shape tolerance(mm)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Installation(mm)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Position(mm)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542713"/>
                  </a:ext>
                </a:extLst>
              </a:tr>
              <a:tr h="42632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Yoke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None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None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382951"/>
                  </a:ext>
                </a:extLst>
              </a:tr>
              <a:tr h="3317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Outer: 0 to</a:t>
                      </a:r>
                      <a:r>
                        <a:rPr lang="zh-CN" altLang="en-US" sz="1600" dirty="0"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-5, Inner: 0 to +5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None</a:t>
                      </a:r>
                      <a:endParaRPr lang="zh-CN" altLang="en-US" sz="16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0.2 </a:t>
                      </a:r>
                      <a:endParaRPr lang="zh-CN" altLang="en-US" sz="16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740094"/>
                  </a:ext>
                </a:extLst>
              </a:tr>
              <a:tr h="42391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HCAL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Outer: 0 to -5, Inner: 0 t0 +5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± 2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± 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549885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ECAL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Outer: 0 to -5, Inner: 0 t0 +5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± 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348626"/>
                  </a:ext>
                </a:extLst>
              </a:tr>
              <a:tr h="1179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TPC</a:t>
                      </a:r>
                      <a:endParaRPr lang="zh-CN" altLang="en-US" sz="16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Outer: 0 to -2, Inner: 0 t0 +2 </a:t>
                      </a:r>
                      <a:endParaRPr lang="zh-CN" altLang="en-US" sz="16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200420"/>
                  </a:ext>
                </a:extLst>
              </a:tr>
              <a:tr h="14275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ITK</a:t>
                      </a:r>
                      <a:endParaRPr lang="zh-CN" altLang="en-US" sz="16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Outer: 0 to -2, Inner: 0 t0 +2 </a:t>
                      </a:r>
                      <a:endParaRPr lang="zh-CN" altLang="en-US" sz="16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± 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98113"/>
                  </a:ext>
                </a:extLst>
              </a:tr>
              <a:tr h="3317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Beampipe</a:t>
                      </a:r>
                      <a:endParaRPr lang="zh-CN" altLang="en-US" sz="16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Outer: 0 to -0.3, Inner: 0 t0 +0.3 </a:t>
                      </a:r>
                      <a:endParaRPr lang="zh-CN" altLang="en-US" sz="1600" dirty="0"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  <a:ea typeface="+mn-ea"/>
                        </a:rPr>
                        <a:t>± 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514130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BC815540-5BC9-48A0-B4CC-665D4A86E61F}"/>
              </a:ext>
            </a:extLst>
          </p:cNvPr>
          <p:cNvSpPr txBox="1"/>
          <p:nvPr/>
        </p:nvSpPr>
        <p:spPr>
          <a:xfrm>
            <a:off x="1919536" y="5157192"/>
            <a:ext cx="73307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Note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1. Using the shape dimensions of the yoke as the installation reference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2. Use the inner dimensions of the sub-detector as the installation reference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3.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Parameter : Coaxiality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74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05" y="116632"/>
            <a:ext cx="10514610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Discussion at the end of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27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70B9167-536F-46BF-93B2-4624ECAA9486}"/>
              </a:ext>
            </a:extLst>
          </p:cNvPr>
          <p:cNvSpPr txBox="1"/>
          <p:nvPr/>
        </p:nvSpPr>
        <p:spPr>
          <a:xfrm>
            <a:off x="479376" y="1268760"/>
            <a:ext cx="8887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2. Layout of detector experimental room and auxiliary room</a:t>
            </a:r>
            <a:endParaRPr lang="en-US" altLang="zh-CN" sz="2800" dirty="0">
              <a:solidFill>
                <a:srgbClr val="FF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C4E7F58-D82C-47F4-9EE0-E5C4D0AC0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791" y="2020330"/>
            <a:ext cx="3356873" cy="43306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939392B-E441-41EE-BB7B-E65F4C55A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19336" y="2124781"/>
            <a:ext cx="5700490" cy="422616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62481F4-8CC4-4190-99AF-4D989F58C48C}"/>
              </a:ext>
            </a:extLst>
          </p:cNvPr>
          <p:cNvSpPr txBox="1"/>
          <p:nvPr/>
        </p:nvSpPr>
        <p:spPr>
          <a:xfrm>
            <a:off x="5375920" y="2472957"/>
            <a:ext cx="3416320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Electronics (</a:t>
            </a:r>
            <a:r>
              <a:rPr lang="zh-CN" altLang="en-US" dirty="0"/>
              <a:t>王铮</a:t>
            </a:r>
            <a:r>
              <a:rPr lang="en-US" altLang="zh-CN" dirty="0"/>
              <a:t>, </a:t>
            </a:r>
            <a:r>
              <a:rPr lang="zh-CN" altLang="en-US" dirty="0"/>
              <a:t>魏微</a:t>
            </a:r>
            <a:r>
              <a:rPr lang="en-US" altLang="zh-CN" dirty="0"/>
              <a:t>)</a:t>
            </a:r>
          </a:p>
          <a:p>
            <a:pPr algn="ctr"/>
            <a:r>
              <a:rPr lang="zh-CN" altLang="en-US" dirty="0">
                <a:solidFill>
                  <a:srgbClr val="0070C0"/>
                </a:solidFill>
              </a:rPr>
              <a:t>主厅机柜</a:t>
            </a:r>
            <a:r>
              <a:rPr lang="en-US" altLang="zh-CN" dirty="0">
                <a:solidFill>
                  <a:srgbClr val="0070C0"/>
                </a:solidFill>
              </a:rPr>
              <a:t>: </a:t>
            </a:r>
            <a:r>
              <a:rPr lang="zh-CN" altLang="en-US" dirty="0">
                <a:solidFill>
                  <a:srgbClr val="0070C0"/>
                </a:solidFill>
              </a:rPr>
              <a:t>数量待定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/>
            <a:r>
              <a:rPr lang="zh-CN" altLang="en-US" dirty="0">
                <a:solidFill>
                  <a:srgbClr val="0070C0"/>
                </a:solidFill>
              </a:rPr>
              <a:t>配厅机柜</a:t>
            </a:r>
            <a:r>
              <a:rPr lang="en-US" altLang="zh-CN" dirty="0">
                <a:solidFill>
                  <a:srgbClr val="0070C0"/>
                </a:solidFill>
              </a:rPr>
              <a:t>: </a:t>
            </a:r>
            <a:r>
              <a:rPr lang="zh-CN" altLang="en-US" dirty="0">
                <a:solidFill>
                  <a:srgbClr val="0070C0"/>
                </a:solidFill>
              </a:rPr>
              <a:t>数量待定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/>
            <a:r>
              <a:rPr lang="zh-CN" altLang="en-US" dirty="0">
                <a:solidFill>
                  <a:srgbClr val="0070C0"/>
                </a:solidFill>
              </a:rPr>
              <a:t>配厅占地面积</a:t>
            </a:r>
            <a:r>
              <a:rPr lang="en-US" altLang="zh-CN" dirty="0">
                <a:solidFill>
                  <a:srgbClr val="0070C0"/>
                </a:solidFill>
              </a:rPr>
              <a:t>: 1800 m</a:t>
            </a:r>
            <a:r>
              <a:rPr lang="en-US" altLang="zh-CN" baseline="30000" dirty="0">
                <a:solidFill>
                  <a:srgbClr val="0070C0"/>
                </a:solidFill>
              </a:rPr>
              <a:t>2</a:t>
            </a:r>
          </a:p>
          <a:p>
            <a:pPr algn="ctr"/>
            <a:endParaRPr lang="en-US" altLang="zh-CN" baseline="300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/>
              <a:t>Magnet(</a:t>
            </a:r>
            <a:r>
              <a:rPr lang="zh-CN" altLang="en-US" dirty="0"/>
              <a:t>宁飞鹏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endParaRPr lang="en-US" altLang="zh-CN" dirty="0"/>
          </a:p>
          <a:p>
            <a:pPr algn="ctr"/>
            <a:r>
              <a:rPr lang="zh-CN" altLang="en-US" dirty="0">
                <a:solidFill>
                  <a:srgbClr val="0070C0"/>
                </a:solidFill>
              </a:rPr>
              <a:t>配厅占地面积 </a:t>
            </a:r>
            <a:r>
              <a:rPr lang="en-US" altLang="zh-CN" dirty="0">
                <a:solidFill>
                  <a:srgbClr val="0070C0"/>
                </a:solidFill>
              </a:rPr>
              <a:t>: 60 m</a:t>
            </a:r>
            <a:r>
              <a:rPr lang="en-US" altLang="zh-CN" baseline="30000" dirty="0">
                <a:solidFill>
                  <a:srgbClr val="0070C0"/>
                </a:solidFill>
              </a:rPr>
              <a:t>2</a:t>
            </a:r>
          </a:p>
          <a:p>
            <a:pPr algn="ctr"/>
            <a:r>
              <a:rPr lang="zh-CN" altLang="en-US" dirty="0">
                <a:solidFill>
                  <a:srgbClr val="0070C0"/>
                </a:solidFill>
              </a:rPr>
              <a:t>设备：超导电源、失超保护设备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/>
            <a:r>
              <a:rPr lang="zh-CN" altLang="en-US" dirty="0">
                <a:solidFill>
                  <a:srgbClr val="0070C0"/>
                </a:solidFill>
              </a:rPr>
              <a:t>冷却水等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/>
            <a:endParaRPr lang="en-US" altLang="zh-CN" dirty="0">
              <a:solidFill>
                <a:srgbClr val="0070C0"/>
              </a:solidFill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</a:rPr>
              <a:t>其它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zh-CN" altLang="en-US" dirty="0">
                <a:solidFill>
                  <a:srgbClr val="0070C0"/>
                </a:solidFill>
              </a:rPr>
              <a:t>冷却系统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/>
            <a:r>
              <a:rPr lang="zh-CN" altLang="en-US" dirty="0">
                <a:solidFill>
                  <a:srgbClr val="0070C0"/>
                </a:solidFill>
              </a:rPr>
              <a:t>环境要求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/>
            <a:r>
              <a:rPr lang="zh-CN" altLang="en-US" dirty="0">
                <a:solidFill>
                  <a:srgbClr val="0070C0"/>
                </a:solidFill>
              </a:rPr>
              <a:t>电功率</a:t>
            </a:r>
            <a:r>
              <a:rPr lang="en-US" altLang="zh-CN" dirty="0">
                <a:solidFill>
                  <a:srgbClr val="0070C0"/>
                </a:solidFill>
              </a:rPr>
              <a:t>, </a:t>
            </a:r>
            <a:r>
              <a:rPr lang="zh-CN" altLang="en-US" dirty="0">
                <a:solidFill>
                  <a:srgbClr val="0070C0"/>
                </a:solidFill>
              </a:rPr>
              <a:t>地线及其路径</a:t>
            </a:r>
            <a:endParaRPr lang="en-US" altLang="zh-C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62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05" y="116632"/>
            <a:ext cx="10514610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Discussion at the end of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28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70B9167-536F-46BF-93B2-4624ECAA9486}"/>
              </a:ext>
            </a:extLst>
          </p:cNvPr>
          <p:cNvSpPr txBox="1"/>
          <p:nvPr/>
        </p:nvSpPr>
        <p:spPr>
          <a:xfrm>
            <a:off x="479376" y="1268760"/>
            <a:ext cx="986468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scheme of detectors</a:t>
            </a:r>
          </a:p>
          <a:p>
            <a:r>
              <a:rPr lang="en-US" altLang="zh-CN" sz="2400" dirty="0">
                <a:solidFill>
                  <a:srgbClr val="0070C0"/>
                </a:solidFill>
              </a:rPr>
              <a:t>     Prioritize the installation scheme of pre-installation points for the detector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2B0EE85-A69B-4ED5-B60E-CA66859E42AB}"/>
              </a:ext>
            </a:extLst>
          </p:cNvPr>
          <p:cNvSpPr/>
          <p:nvPr/>
        </p:nvSpPr>
        <p:spPr>
          <a:xfrm>
            <a:off x="702964" y="2518114"/>
            <a:ext cx="63659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24292F"/>
                </a:solidFill>
              </a:rPr>
              <a:t>Common points of the two schemes :</a:t>
            </a:r>
          </a:p>
          <a:p>
            <a:r>
              <a:rPr lang="en-US" altLang="zh-CN" sz="2000" dirty="0">
                <a:solidFill>
                  <a:srgbClr val="0070C0"/>
                </a:solidFill>
              </a:rPr>
              <a:t>    The installation method of the sub-detectors is the same 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8D4853F-31F4-4F85-A4B5-AFBE9C2E488A}"/>
              </a:ext>
            </a:extLst>
          </p:cNvPr>
          <p:cNvSpPr/>
          <p:nvPr/>
        </p:nvSpPr>
        <p:spPr>
          <a:xfrm>
            <a:off x="702964" y="3933056"/>
            <a:ext cx="10650351" cy="1215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Difference between the two schemes :</a:t>
            </a:r>
          </a:p>
          <a:p>
            <a:r>
              <a:rPr lang="en-US" altLang="zh-CN" sz="2000" dirty="0">
                <a:solidFill>
                  <a:srgbClr val="0070C0"/>
                </a:solidFill>
              </a:rPr>
              <a:t>    Installation scheme for the collision point : </a:t>
            </a:r>
            <a:r>
              <a:rPr lang="en-US" altLang="zh-CN" sz="2000" dirty="0"/>
              <a:t>No need to move</a:t>
            </a:r>
          </a:p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rgbClr val="0070C0"/>
                </a:solidFill>
              </a:rPr>
              <a:t>    Installation scheme for the pre-installation point : </a:t>
            </a:r>
            <a:r>
              <a:rPr lang="en-US" altLang="zh-CN" dirty="0"/>
              <a:t>Moving from pre-installation point to collision point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31158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05" y="116632"/>
            <a:ext cx="10514610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Discussion at the end of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29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70B9167-536F-46BF-93B2-4624ECAA9486}"/>
              </a:ext>
            </a:extLst>
          </p:cNvPr>
          <p:cNvSpPr txBox="1"/>
          <p:nvPr/>
        </p:nvSpPr>
        <p:spPr>
          <a:xfrm>
            <a:off x="479376" y="1124744"/>
            <a:ext cx="5202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scheme of detectors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4691124-1E7C-48F7-BB64-51BB69270801}"/>
              </a:ext>
            </a:extLst>
          </p:cNvPr>
          <p:cNvSpPr txBox="1"/>
          <p:nvPr/>
        </p:nvSpPr>
        <p:spPr>
          <a:xfrm>
            <a:off x="2741459" y="1556792"/>
            <a:ext cx="67090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Characteristics of the pre-installation point installation scheme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1.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Feasible mobile scheme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2. Reserve reasonable space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CF01CB4-9CDD-4045-955B-B19A6E865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3004772"/>
            <a:ext cx="5855305" cy="324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7F431A-B787-4E20-988F-89B699B3C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353" y="3004772"/>
            <a:ext cx="5677311" cy="324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D233B9E-1A61-45F2-93DC-81D2AB388EBA}"/>
              </a:ext>
            </a:extLst>
          </p:cNvPr>
          <p:cNvSpPr txBox="1"/>
          <p:nvPr/>
        </p:nvSpPr>
        <p:spPr>
          <a:xfrm>
            <a:off x="4642716" y="6318658"/>
            <a:ext cx="2906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70C0"/>
                </a:solidFill>
              </a:rPr>
              <a:t>两个移动方案</a:t>
            </a:r>
            <a:r>
              <a:rPr lang="en-US" altLang="zh-CN" sz="2000" dirty="0"/>
              <a:t>(</a:t>
            </a:r>
            <a:r>
              <a:rPr lang="zh-CN" altLang="en-US" sz="2000" dirty="0"/>
              <a:t>中信重工</a:t>
            </a:r>
            <a:r>
              <a:rPr lang="en-US" altLang="zh-CN" sz="2000" dirty="0"/>
              <a:t>)</a:t>
            </a:r>
            <a:endParaRPr lang="zh-CN" altLang="en-US" sz="20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BE5C146-3A11-4B37-A73B-E9803F4E4215}"/>
              </a:ext>
            </a:extLst>
          </p:cNvPr>
          <p:cNvSpPr txBox="1"/>
          <p:nvPr/>
        </p:nvSpPr>
        <p:spPr>
          <a:xfrm>
            <a:off x="119336" y="2573615"/>
            <a:ext cx="306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1.1 Feasible mobile scheme - 1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A889F8D-C460-4935-ADCE-C6D48302F32A}"/>
              </a:ext>
            </a:extLst>
          </p:cNvPr>
          <p:cNvSpPr txBox="1"/>
          <p:nvPr/>
        </p:nvSpPr>
        <p:spPr>
          <a:xfrm>
            <a:off x="6312024" y="2577941"/>
            <a:ext cx="306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1.2 Feasible mobile scheme - 2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1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488" y="116632"/>
            <a:ext cx="6757043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Purpose of the meeting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3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621563A-A345-4BDF-926B-90252891E976}"/>
              </a:ext>
            </a:extLst>
          </p:cNvPr>
          <p:cNvSpPr txBox="1"/>
          <p:nvPr/>
        </p:nvSpPr>
        <p:spPr>
          <a:xfrm>
            <a:off x="767408" y="2492896"/>
            <a:ext cx="1051146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1. Strengthen partnership with local governments and enterprises </a:t>
            </a:r>
          </a:p>
          <a:p>
            <a:r>
              <a:rPr lang="en-US" altLang="zh-CN" sz="2800" dirty="0"/>
              <a:t>    in Henan Province</a:t>
            </a:r>
          </a:p>
          <a:p>
            <a:r>
              <a:rPr lang="en-US" altLang="zh-CN" sz="2800" dirty="0"/>
              <a:t>2. Comprehensively introduce CEPC and showcase the scientific charm </a:t>
            </a:r>
          </a:p>
          <a:p>
            <a:r>
              <a:rPr lang="en-US" altLang="zh-CN" sz="2800" dirty="0"/>
              <a:t>    of large scientific facilities to CITIC Heavy Industry Machinery Co., Ltd</a:t>
            </a:r>
          </a:p>
          <a:p>
            <a:r>
              <a:rPr lang="en-US" altLang="zh-CN" sz="2800" dirty="0"/>
              <a:t>3. Enhance cooperation and understanding among CEPC systems</a:t>
            </a:r>
          </a:p>
        </p:txBody>
      </p:sp>
    </p:spTree>
    <p:extLst>
      <p:ext uri="{BB962C8B-B14F-4D97-AF65-F5344CB8AC3E}">
        <p14:creationId xmlns:p14="http://schemas.microsoft.com/office/powerpoint/2010/main" val="884735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52335E7-0B58-4767-802B-3781CBC2D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188104"/>
            <a:ext cx="5852390" cy="43220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05" y="116632"/>
            <a:ext cx="10514610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Discussion at the end of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30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70B9167-536F-46BF-93B2-4624ECAA9486}"/>
              </a:ext>
            </a:extLst>
          </p:cNvPr>
          <p:cNvSpPr txBox="1"/>
          <p:nvPr/>
        </p:nvSpPr>
        <p:spPr>
          <a:xfrm>
            <a:off x="479376" y="1052736"/>
            <a:ext cx="5202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3. Installation scheme of detectors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3851D5B-E4AE-46E0-B708-9573CF4D550C}"/>
              </a:ext>
            </a:extLst>
          </p:cNvPr>
          <p:cNvSpPr txBox="1"/>
          <p:nvPr/>
        </p:nvSpPr>
        <p:spPr>
          <a:xfrm>
            <a:off x="2741459" y="1484784"/>
            <a:ext cx="67090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Characteristics of the pre-installation point installation scheme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1.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Feasible mobile scheme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2. Reserve reasonable space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7705086-9F3D-4B76-8A24-0FBAA71AEFE5}"/>
              </a:ext>
            </a:extLst>
          </p:cNvPr>
          <p:cNvSpPr txBox="1"/>
          <p:nvPr/>
        </p:nvSpPr>
        <p:spPr>
          <a:xfrm>
            <a:off x="6960096" y="2780928"/>
            <a:ext cx="43230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</a:rPr>
              <a:t>Difficulty : </a:t>
            </a:r>
          </a:p>
          <a:p>
            <a:r>
              <a:rPr lang="en-US" altLang="zh-CN" dirty="0"/>
              <a:t>   Main room between the Service room and</a:t>
            </a:r>
          </a:p>
          <a:p>
            <a:pPr algn="ctr"/>
            <a:r>
              <a:rPr lang="en-US" altLang="zh-CN" dirty="0"/>
              <a:t>the booster tunnel……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895E38-E7EF-4D19-A5C7-97744366C606}"/>
              </a:ext>
            </a:extLst>
          </p:cNvPr>
          <p:cNvSpPr txBox="1"/>
          <p:nvPr/>
        </p:nvSpPr>
        <p:spPr>
          <a:xfrm>
            <a:off x="7122993" y="4133691"/>
            <a:ext cx="3997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Optimization of the layout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C485BC2-BECA-451F-A5C1-9539685BD8C1}"/>
              </a:ext>
            </a:extLst>
          </p:cNvPr>
          <p:cNvSpPr/>
          <p:nvPr/>
        </p:nvSpPr>
        <p:spPr>
          <a:xfrm>
            <a:off x="6926721" y="5014936"/>
            <a:ext cx="43897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Simultaneously installing detectors </a:t>
            </a:r>
          </a:p>
          <a:p>
            <a:pPr algn="ctr"/>
            <a:r>
              <a:rPr lang="en-US" altLang="zh-CN" dirty="0"/>
              <a:t>at pre-installation points and collision points </a:t>
            </a:r>
          </a:p>
          <a:p>
            <a:pPr algn="ctr"/>
            <a:r>
              <a:rPr lang="en-US" altLang="zh-CN" dirty="0"/>
              <a:t>within the same main room area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1680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649" y="116632"/>
            <a:ext cx="802072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Work plan after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31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05A4AC9B-AB03-410D-ACE7-8CB4AC37C988}"/>
              </a:ext>
            </a:extLst>
          </p:cNvPr>
          <p:cNvSpPr/>
          <p:nvPr/>
        </p:nvSpPr>
        <p:spPr bwMode="auto">
          <a:xfrm>
            <a:off x="4929228" y="3140968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617CD56-AABC-4914-A299-E597B1F958D0}"/>
              </a:ext>
            </a:extLst>
          </p:cNvPr>
          <p:cNvSpPr txBox="1"/>
          <p:nvPr/>
        </p:nvSpPr>
        <p:spPr bwMode="auto">
          <a:xfrm>
            <a:off x="1290866" y="2642488"/>
            <a:ext cx="3342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子探测器之间的间隙 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rgbClr val="FF0000"/>
                </a:solidFill>
              </a:rPr>
              <a:t>10 mm</a:t>
            </a:r>
          </a:p>
          <a:p>
            <a:r>
              <a:rPr lang="en-US" altLang="zh-CN" dirty="0"/>
              <a:t>MDI </a:t>
            </a:r>
            <a:r>
              <a:rPr lang="zh-CN" altLang="en-US" dirty="0"/>
              <a:t>的接口边界 </a:t>
            </a:r>
            <a:r>
              <a:rPr lang="en-US" altLang="zh-CN" dirty="0"/>
              <a:t>: </a:t>
            </a:r>
            <a:r>
              <a:rPr lang="zh-CN" altLang="en-US" dirty="0">
                <a:solidFill>
                  <a:srgbClr val="FF0000"/>
                </a:solidFill>
              </a:rPr>
              <a:t>锥角加阶梯孔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各子探测器的</a:t>
            </a:r>
            <a:r>
              <a:rPr lang="zh-CN" altLang="en-US" dirty="0">
                <a:solidFill>
                  <a:srgbClr val="FF0000"/>
                </a:solidFill>
              </a:rPr>
              <a:t>尺寸分布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电子学</a:t>
            </a:r>
            <a:r>
              <a:rPr lang="zh-CN" altLang="en-US" dirty="0">
                <a:solidFill>
                  <a:srgbClr val="FF0000"/>
                </a:solidFill>
              </a:rPr>
              <a:t>引线空间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26DAFB6-7008-403A-84C8-D9B19DC6A5BC}"/>
              </a:ext>
            </a:extLst>
          </p:cNvPr>
          <p:cNvSpPr txBox="1"/>
          <p:nvPr/>
        </p:nvSpPr>
        <p:spPr bwMode="auto">
          <a:xfrm>
            <a:off x="1631504" y="1988840"/>
            <a:ext cx="2661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第</a:t>
            </a:r>
            <a:r>
              <a:rPr lang="en-US" altLang="zh-CN" sz="2800" dirty="0">
                <a:solidFill>
                  <a:srgbClr val="FF0000"/>
                </a:solidFill>
              </a:rPr>
              <a:t>0</a:t>
            </a:r>
            <a:r>
              <a:rPr lang="zh-CN" altLang="en-US" sz="2800" dirty="0">
                <a:solidFill>
                  <a:srgbClr val="FF0000"/>
                </a:solidFill>
              </a:rPr>
              <a:t>版的</a:t>
            </a:r>
            <a:r>
              <a:rPr lang="en-US" altLang="zh-CN" sz="2800" dirty="0">
                <a:solidFill>
                  <a:srgbClr val="FF0000"/>
                </a:solidFill>
              </a:rPr>
              <a:t>Baseline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F899CC8-0279-4117-8B0F-74BF54C9F91A}"/>
              </a:ext>
            </a:extLst>
          </p:cNvPr>
          <p:cNvSpPr txBox="1"/>
          <p:nvPr/>
        </p:nvSpPr>
        <p:spPr bwMode="auto">
          <a:xfrm>
            <a:off x="7255698" y="1988840"/>
            <a:ext cx="180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第</a:t>
            </a:r>
            <a:r>
              <a:rPr lang="en-US" altLang="zh-CN" sz="2800" dirty="0">
                <a:solidFill>
                  <a:srgbClr val="0070C0"/>
                </a:solidFill>
              </a:rPr>
              <a:t>1</a:t>
            </a:r>
            <a:r>
              <a:rPr lang="zh-CN" altLang="en-US" sz="2800" dirty="0"/>
              <a:t>版总图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B7DA5B5-4DAE-40F8-8696-5662507EE970}"/>
              </a:ext>
            </a:extLst>
          </p:cNvPr>
          <p:cNvSpPr txBox="1"/>
          <p:nvPr/>
        </p:nvSpPr>
        <p:spPr bwMode="auto">
          <a:xfrm>
            <a:off x="5511630" y="2642488"/>
            <a:ext cx="541847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仿真模拟和实际调研结合，验证</a:t>
            </a:r>
            <a:r>
              <a:rPr lang="en-US" altLang="zh-CN" dirty="0">
                <a:solidFill>
                  <a:srgbClr val="0070C0"/>
                </a:solidFill>
              </a:rPr>
              <a:t>10mm</a:t>
            </a:r>
            <a:r>
              <a:rPr lang="zh-CN" altLang="en-US" dirty="0"/>
              <a:t>可行性</a:t>
            </a:r>
            <a:endParaRPr lang="en-US" altLang="zh-CN" dirty="0"/>
          </a:p>
          <a:p>
            <a:r>
              <a:rPr lang="zh-CN" altLang="en-US" dirty="0"/>
              <a:t>结合准直、安装和</a:t>
            </a:r>
            <a:r>
              <a:rPr lang="en-US" altLang="zh-CN" dirty="0"/>
              <a:t>ACC Components</a:t>
            </a:r>
            <a:r>
              <a:rPr lang="zh-CN" altLang="en-US" dirty="0"/>
              <a:t>，验证</a:t>
            </a:r>
            <a:r>
              <a:rPr lang="zh-CN" altLang="en-US" dirty="0">
                <a:solidFill>
                  <a:srgbClr val="0070C0"/>
                </a:solidFill>
              </a:rPr>
              <a:t>接口边界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/>
              <a:t>细化子探测器结构和参数，验证</a:t>
            </a:r>
            <a:r>
              <a:rPr lang="zh-CN" altLang="en-US" dirty="0">
                <a:solidFill>
                  <a:srgbClr val="0070C0"/>
                </a:solidFill>
              </a:rPr>
              <a:t>尺寸分布</a:t>
            </a:r>
            <a:r>
              <a:rPr lang="zh-CN" altLang="en-US" dirty="0"/>
              <a:t>合理性</a:t>
            </a:r>
            <a:endParaRPr lang="en-US" altLang="zh-CN" dirty="0"/>
          </a:p>
          <a:p>
            <a:r>
              <a:rPr lang="zh-CN" altLang="en-US" dirty="0"/>
              <a:t>优化</a:t>
            </a:r>
            <a:r>
              <a:rPr lang="zh-CN" altLang="en-US" dirty="0">
                <a:solidFill>
                  <a:srgbClr val="0070C0"/>
                </a:solidFill>
              </a:rPr>
              <a:t>引线空间</a:t>
            </a:r>
            <a:r>
              <a:rPr lang="zh-CN" altLang="en-US" dirty="0"/>
              <a:t>，合理布置</a:t>
            </a:r>
            <a:r>
              <a:rPr lang="zh-CN" altLang="en-US" dirty="0">
                <a:solidFill>
                  <a:srgbClr val="0070C0"/>
                </a:solidFill>
              </a:rPr>
              <a:t>引线路径</a:t>
            </a:r>
            <a:endParaRPr lang="en-US" altLang="zh-CN" dirty="0">
              <a:solidFill>
                <a:srgbClr val="0070C0"/>
              </a:solidFill>
            </a:endParaRPr>
          </a:p>
          <a:p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/>
              <a:t>各子探测器的</a:t>
            </a:r>
            <a:r>
              <a:rPr lang="zh-CN" altLang="en-US" dirty="0">
                <a:solidFill>
                  <a:srgbClr val="0070C0"/>
                </a:solidFill>
              </a:rPr>
              <a:t>连接结构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/>
              <a:t>各子探测器的</a:t>
            </a:r>
            <a:r>
              <a:rPr lang="zh-CN" altLang="en-US" dirty="0">
                <a:solidFill>
                  <a:srgbClr val="0070C0"/>
                </a:solidFill>
              </a:rPr>
              <a:t>安装方案</a:t>
            </a:r>
            <a:endParaRPr lang="en-US" altLang="zh-CN" dirty="0">
              <a:solidFill>
                <a:srgbClr val="0070C0"/>
              </a:solidFill>
            </a:endParaRPr>
          </a:p>
          <a:p>
            <a:endParaRPr lang="en-US" altLang="zh-CN" dirty="0">
              <a:solidFill>
                <a:srgbClr val="0070C0"/>
              </a:solidFill>
            </a:endParaRPr>
          </a:p>
          <a:p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各子探测器的机械组装、探测器组装</a:t>
            </a:r>
            <a:r>
              <a:rPr lang="zh-CN" altLang="en-US" sz="2800" b="1" dirty="0">
                <a:solidFill>
                  <a:srgbClr val="FF0000"/>
                </a:solidFill>
              </a:rPr>
              <a:t>最优</a:t>
            </a:r>
            <a:r>
              <a:rPr lang="zh-CN" altLang="en-US" dirty="0">
                <a:solidFill>
                  <a:srgbClr val="FF0000"/>
                </a:solidFill>
              </a:rPr>
              <a:t>可行性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27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312286" y="3212976"/>
            <a:ext cx="9567427" cy="90024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6" y="5397753"/>
            <a:ext cx="3552825" cy="672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45AF2E4-A334-462D-ABFE-7841D754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085" y="6504056"/>
            <a:ext cx="341760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32</a:t>
            </a:fld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739" y="116632"/>
            <a:ext cx="7318542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Pre-meeting preparations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4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BE24D20-E1E2-4D71-9EB7-6E529156BADC}"/>
              </a:ext>
            </a:extLst>
          </p:cNvPr>
          <p:cNvSpPr/>
          <p:nvPr/>
        </p:nvSpPr>
        <p:spPr>
          <a:xfrm>
            <a:off x="757305" y="1136281"/>
            <a:ext cx="3358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CITIC Heavy Industry :</a:t>
            </a:r>
            <a:endParaRPr lang="zh-CN" altLang="en-US" sz="2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2EA4371-92D8-4981-9AD1-2328376EF6C6}"/>
              </a:ext>
            </a:extLst>
          </p:cNvPr>
          <p:cNvSpPr txBox="1"/>
          <p:nvPr/>
        </p:nvSpPr>
        <p:spPr>
          <a:xfrm>
            <a:off x="9483147" y="1136281"/>
            <a:ext cx="1037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IHEP :</a:t>
            </a:r>
            <a:endParaRPr lang="zh-CN" altLang="en-US" sz="2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B10E51B-7FB5-4213-B209-8049974B7CA6}"/>
              </a:ext>
            </a:extLst>
          </p:cNvPr>
          <p:cNvSpPr txBox="1"/>
          <p:nvPr/>
        </p:nvSpPr>
        <p:spPr>
          <a:xfrm>
            <a:off x="5019391" y="1811851"/>
            <a:ext cx="2153218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Meetings Group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: 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sz="2800" dirty="0"/>
              <a:t>IEPH</a:t>
            </a:r>
          </a:p>
          <a:p>
            <a:pPr algn="ctr"/>
            <a:r>
              <a:rPr lang="zh-CN" altLang="en-US" dirty="0"/>
              <a:t>纪 全</a:t>
            </a:r>
            <a:endParaRPr lang="en-US" altLang="zh-CN" dirty="0"/>
          </a:p>
          <a:p>
            <a:pPr algn="ctr"/>
            <a:r>
              <a:rPr lang="zh-CN" altLang="en-US" dirty="0"/>
              <a:t>石澔玙</a:t>
            </a:r>
            <a:endParaRPr lang="en-US" altLang="zh-CN" dirty="0"/>
          </a:p>
          <a:p>
            <a:pPr algn="ctr"/>
            <a:r>
              <a:rPr lang="zh-CN" altLang="en-US" dirty="0"/>
              <a:t>魏泽琪</a:t>
            </a:r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r>
              <a:rPr lang="en-US" altLang="zh-CN" b="1" dirty="0"/>
              <a:t>CITIC Heavy Industry</a:t>
            </a:r>
          </a:p>
          <a:p>
            <a:pPr algn="ctr"/>
            <a:r>
              <a:rPr lang="zh-CN" altLang="en-US" dirty="0"/>
              <a:t>尹国辉</a:t>
            </a:r>
            <a:endParaRPr lang="en-US" altLang="zh-CN" dirty="0"/>
          </a:p>
          <a:p>
            <a:pPr algn="ctr"/>
            <a:r>
              <a:rPr lang="zh-CN" altLang="en-US" dirty="0"/>
              <a:t>申文涛</a:t>
            </a:r>
            <a:endParaRPr lang="en-US" altLang="zh-CN" dirty="0"/>
          </a:p>
          <a:p>
            <a:pPr algn="ctr"/>
            <a:r>
              <a:rPr lang="zh-CN" altLang="en-US" dirty="0"/>
              <a:t>石如星</a:t>
            </a:r>
            <a:endParaRPr lang="en-US" altLang="zh-CN" dirty="0"/>
          </a:p>
          <a:p>
            <a:pPr algn="ctr"/>
            <a:r>
              <a:rPr lang="zh-CN" altLang="en-US" dirty="0"/>
              <a:t>徐侠剑</a:t>
            </a:r>
            <a:endParaRPr lang="en-US" altLang="zh-CN" dirty="0"/>
          </a:p>
          <a:p>
            <a:pPr algn="ctr"/>
            <a:r>
              <a:rPr lang="zh-CN" altLang="en-US" dirty="0"/>
              <a:t>李清林</a:t>
            </a:r>
            <a:endParaRPr lang="en-US" altLang="zh-CN" dirty="0"/>
          </a:p>
          <a:p>
            <a:pPr algn="ctr"/>
            <a:r>
              <a:rPr lang="zh-CN" altLang="en-US" dirty="0"/>
              <a:t>寇艳芳</a:t>
            </a:r>
            <a:endParaRPr lang="en-US" altLang="zh-CN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4424F45-387E-449A-987D-E812E70E0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98" y="1659501"/>
            <a:ext cx="3003682" cy="4500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4E1E8D5-A665-4F6E-B35E-393CADA4C76F}"/>
              </a:ext>
            </a:extLst>
          </p:cNvPr>
          <p:cNvSpPr/>
          <p:nvPr/>
        </p:nvSpPr>
        <p:spPr>
          <a:xfrm>
            <a:off x="662054" y="6237312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Noto Sans SC"/>
              </a:rPr>
              <a:t>Responsible for peripheral publicity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E467BCA-DF8E-49BD-8855-5BCF773DFE78}"/>
              </a:ext>
            </a:extLst>
          </p:cNvPr>
          <p:cNvSpPr txBox="1"/>
          <p:nvPr/>
        </p:nvSpPr>
        <p:spPr>
          <a:xfrm>
            <a:off x="8253420" y="3396900"/>
            <a:ext cx="34969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Responsible for </a:t>
            </a:r>
          </a:p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meeting arrangements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7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739" y="116632"/>
            <a:ext cx="7318542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Pre-meeting preparations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5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6ECFC65-971B-4D83-B6E9-45C2E9389A0D}"/>
              </a:ext>
            </a:extLst>
          </p:cNvPr>
          <p:cNvSpPr txBox="1"/>
          <p:nvPr/>
        </p:nvSpPr>
        <p:spPr>
          <a:xfrm>
            <a:off x="407368" y="1124744"/>
            <a:ext cx="3405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Report arrangement : 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C1BC287-81EF-4A92-B01C-EB2FF0E686D4}"/>
              </a:ext>
            </a:extLst>
          </p:cNvPr>
          <p:cNvSpPr/>
          <p:nvPr/>
        </p:nvSpPr>
        <p:spPr>
          <a:xfrm>
            <a:off x="1703512" y="1844824"/>
            <a:ext cx="22890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General introduction :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    ACC  ---  </a:t>
            </a:r>
            <a:r>
              <a:rPr lang="zh-CN" altLang="en-US" dirty="0">
                <a:solidFill>
                  <a:srgbClr val="0070C0"/>
                </a:solidFill>
              </a:rPr>
              <a:t>高 杰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>
                <a:solidFill>
                  <a:srgbClr val="0070C0"/>
                </a:solidFill>
              </a:rPr>
              <a:t>    Det   ---  </a:t>
            </a:r>
            <a:r>
              <a:rPr lang="zh-CN" altLang="en-US" dirty="0">
                <a:solidFill>
                  <a:srgbClr val="0070C0"/>
                </a:solidFill>
              </a:rPr>
              <a:t>王建春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1670C81-4C12-45AC-98D2-FF0780696B34}"/>
              </a:ext>
            </a:extLst>
          </p:cNvPr>
          <p:cNvSpPr/>
          <p:nvPr/>
        </p:nvSpPr>
        <p:spPr>
          <a:xfrm>
            <a:off x="1370856" y="2908975"/>
            <a:ext cx="2954335" cy="3508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/>
              <a:t>Accelerator sub-report :</a:t>
            </a:r>
          </a:p>
          <a:p>
            <a:endParaRPr lang="en-US" altLang="zh-CN" sz="1000" dirty="0">
              <a:solidFill>
                <a:srgbClr val="0070C0"/>
              </a:solidFill>
            </a:endParaRPr>
          </a:p>
          <a:p>
            <a:r>
              <a:rPr lang="en-US" altLang="zh-CN" dirty="0">
                <a:solidFill>
                  <a:srgbClr val="0070C0"/>
                </a:solidFill>
              </a:rPr>
              <a:t>Tunnel section :</a:t>
            </a:r>
          </a:p>
          <a:p>
            <a:r>
              <a:rPr lang="zh-CN" altLang="en-US" dirty="0"/>
              <a:t>王毅伟 </a:t>
            </a:r>
            <a:r>
              <a:rPr lang="en-US" altLang="zh-CN" dirty="0"/>
              <a:t>--- ACC Physics</a:t>
            </a:r>
          </a:p>
          <a:p>
            <a:r>
              <a:rPr lang="zh-CN" altLang="en-US" dirty="0"/>
              <a:t>王海静 </a:t>
            </a:r>
            <a:r>
              <a:rPr lang="en-US" altLang="zh-CN" dirty="0"/>
              <a:t>--- Mechanical overall</a:t>
            </a:r>
          </a:p>
          <a:p>
            <a:r>
              <a:rPr lang="zh-CN" altLang="en-US" dirty="0"/>
              <a:t>  康 文  </a:t>
            </a:r>
            <a:r>
              <a:rPr lang="en-US" altLang="zh-CN" dirty="0"/>
              <a:t>--- Magnet</a:t>
            </a:r>
          </a:p>
          <a:p>
            <a:r>
              <a:rPr lang="zh-CN" altLang="en-US" dirty="0"/>
              <a:t>马永胜 </a:t>
            </a:r>
            <a:r>
              <a:rPr lang="en-US" altLang="zh-CN" dirty="0"/>
              <a:t>--- Vacuum chamber</a:t>
            </a:r>
          </a:p>
          <a:p>
            <a:endParaRPr lang="en-US" altLang="zh-CN" sz="1000" dirty="0"/>
          </a:p>
          <a:p>
            <a:r>
              <a:rPr lang="en-US" altLang="zh-CN" sz="2000" dirty="0">
                <a:solidFill>
                  <a:srgbClr val="0070C0"/>
                </a:solidFill>
              </a:rPr>
              <a:t>MDI : </a:t>
            </a:r>
          </a:p>
          <a:p>
            <a:r>
              <a:rPr lang="zh-CN" altLang="en-US" dirty="0"/>
              <a:t>白莎</a:t>
            </a:r>
            <a:r>
              <a:rPr lang="en-US" altLang="zh-CN" dirty="0"/>
              <a:t>, </a:t>
            </a:r>
            <a:r>
              <a:rPr lang="zh-CN" altLang="en-US" dirty="0"/>
              <a:t>石澔玙 </a:t>
            </a:r>
            <a:r>
              <a:rPr lang="en-US" altLang="zh-CN" dirty="0"/>
              <a:t>--- Background</a:t>
            </a:r>
          </a:p>
          <a:p>
            <a:r>
              <a:rPr lang="zh-CN" altLang="en-US" dirty="0"/>
              <a:t>张祥镇</a:t>
            </a:r>
            <a:r>
              <a:rPr lang="en-US" altLang="zh-CN" dirty="0"/>
              <a:t>, </a:t>
            </a:r>
            <a:r>
              <a:rPr lang="zh-CN" altLang="en-US" dirty="0"/>
              <a:t>杨啸辰 </a:t>
            </a:r>
            <a:r>
              <a:rPr lang="en-US" altLang="zh-CN" dirty="0"/>
              <a:t>--- Cryostat</a:t>
            </a:r>
          </a:p>
          <a:p>
            <a:r>
              <a:rPr lang="zh-CN" altLang="en-US" dirty="0"/>
              <a:t>朱应顺 </a:t>
            </a:r>
            <a:r>
              <a:rPr lang="en-US" altLang="zh-CN" dirty="0"/>
              <a:t>--- IR SC magnet</a:t>
            </a:r>
          </a:p>
          <a:p>
            <a:r>
              <a:rPr lang="zh-CN" altLang="en-US" dirty="0"/>
              <a:t>王小龙 </a:t>
            </a:r>
            <a:r>
              <a:rPr lang="en-US" altLang="zh-CN" dirty="0"/>
              <a:t>--- Alignment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C16E968-2F97-4936-B303-34934993C273}"/>
              </a:ext>
            </a:extLst>
          </p:cNvPr>
          <p:cNvSpPr txBox="1"/>
          <p:nvPr/>
        </p:nvSpPr>
        <p:spPr>
          <a:xfrm>
            <a:off x="5375920" y="3001307"/>
            <a:ext cx="594938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/>
              <a:t>Detector sub-report :</a:t>
            </a:r>
          </a:p>
          <a:p>
            <a:endParaRPr lang="en-US" altLang="zh-CN" sz="1000" dirty="0"/>
          </a:p>
          <a:p>
            <a:r>
              <a:rPr lang="en-US" altLang="zh-CN" dirty="0"/>
              <a:t>Mechanical overall --- </a:t>
            </a:r>
            <a:r>
              <a:rPr lang="zh-CN" altLang="en-US" dirty="0"/>
              <a:t>纪全</a:t>
            </a:r>
            <a:endParaRPr lang="en-US" altLang="zh-CN" dirty="0"/>
          </a:p>
          <a:p>
            <a:r>
              <a:rPr lang="en-US" altLang="zh-CN" dirty="0"/>
              <a:t>Muon(Yoke) --- </a:t>
            </a:r>
            <a:r>
              <a:rPr lang="zh-CN" altLang="en-US" dirty="0"/>
              <a:t>王小龙</a:t>
            </a:r>
            <a:r>
              <a:rPr lang="en-US" altLang="zh-CN" dirty="0"/>
              <a:t>,</a:t>
            </a:r>
            <a:r>
              <a:rPr lang="zh-CN" altLang="en-US" dirty="0"/>
              <a:t>夏商</a:t>
            </a:r>
            <a:endParaRPr lang="en-US" altLang="zh-CN" dirty="0"/>
          </a:p>
          <a:p>
            <a:r>
              <a:rPr lang="en-US" altLang="zh-CN" dirty="0"/>
              <a:t>Magnet --- </a:t>
            </a:r>
            <a:r>
              <a:rPr lang="zh-CN" altLang="en-US" dirty="0"/>
              <a:t>宁飞鹏</a:t>
            </a:r>
            <a:r>
              <a:rPr lang="en-US" altLang="zh-CN" dirty="0"/>
              <a:t>, </a:t>
            </a:r>
            <a:r>
              <a:rPr lang="zh-CN" altLang="en-US" dirty="0"/>
              <a:t>裴亚田</a:t>
            </a:r>
            <a:r>
              <a:rPr lang="en-US" altLang="zh-CN" dirty="0"/>
              <a:t>, </a:t>
            </a:r>
            <a:r>
              <a:rPr lang="zh-CN" altLang="en-US" dirty="0"/>
              <a:t>侯治龙</a:t>
            </a:r>
            <a:endParaRPr lang="en-US" altLang="zh-CN" dirty="0"/>
          </a:p>
          <a:p>
            <a:r>
              <a:rPr lang="en-US" altLang="zh-CN" dirty="0"/>
              <a:t>HCAL --- </a:t>
            </a:r>
            <a:r>
              <a:rPr lang="zh-CN" altLang="en-US" dirty="0"/>
              <a:t>钱森</a:t>
            </a:r>
            <a:r>
              <a:rPr lang="en-US" altLang="zh-CN" dirty="0"/>
              <a:t>, </a:t>
            </a:r>
            <a:r>
              <a:rPr lang="zh-CN" altLang="en-US" dirty="0"/>
              <a:t>裴亚田</a:t>
            </a:r>
            <a:r>
              <a:rPr lang="en-US" altLang="zh-CN" dirty="0"/>
              <a:t>, </a:t>
            </a:r>
            <a:r>
              <a:rPr lang="zh-CN" altLang="en-US" dirty="0"/>
              <a:t>张俊嵩</a:t>
            </a:r>
            <a:endParaRPr lang="en-US" altLang="zh-CN" dirty="0"/>
          </a:p>
          <a:p>
            <a:r>
              <a:rPr lang="en-US" altLang="zh-CN" dirty="0"/>
              <a:t>ECAL --- </a:t>
            </a:r>
            <a:r>
              <a:rPr lang="zh-CN" altLang="en-US" dirty="0"/>
              <a:t>刘勇</a:t>
            </a:r>
            <a:r>
              <a:rPr lang="en-US" altLang="zh-CN" dirty="0"/>
              <a:t>, </a:t>
            </a:r>
            <a:r>
              <a:rPr lang="zh-CN" altLang="en-US" dirty="0"/>
              <a:t>侯少静</a:t>
            </a:r>
            <a:endParaRPr lang="en-US" altLang="zh-CN" dirty="0"/>
          </a:p>
          <a:p>
            <a:r>
              <a:rPr lang="en-US" altLang="zh-CN" dirty="0"/>
              <a:t>TPC --- </a:t>
            </a:r>
            <a:r>
              <a:rPr lang="zh-CN" altLang="en-US" dirty="0"/>
              <a:t>祁辉荣</a:t>
            </a:r>
            <a:r>
              <a:rPr lang="en-US" altLang="zh-CN" dirty="0"/>
              <a:t>,</a:t>
            </a:r>
            <a:r>
              <a:rPr lang="zh-CN" altLang="en-US" dirty="0"/>
              <a:t> 张俊嵩</a:t>
            </a:r>
            <a:endParaRPr lang="en-US" altLang="zh-CN" dirty="0"/>
          </a:p>
          <a:p>
            <a:r>
              <a:rPr lang="en-US" altLang="zh-CN" dirty="0"/>
              <a:t>ITK(OTK) --- </a:t>
            </a:r>
            <a:r>
              <a:rPr lang="zh-CN" altLang="en-US" dirty="0"/>
              <a:t>严琪</a:t>
            </a:r>
            <a:r>
              <a:rPr lang="en-US" altLang="zh-CN" dirty="0"/>
              <a:t>, </a:t>
            </a:r>
            <a:r>
              <a:rPr lang="zh-CN" altLang="en-US" dirty="0"/>
              <a:t>张奕晗</a:t>
            </a:r>
            <a:r>
              <a:rPr lang="en-US" altLang="zh-CN" dirty="0"/>
              <a:t>, </a:t>
            </a:r>
            <a:r>
              <a:rPr lang="zh-CN" altLang="en-US" dirty="0"/>
              <a:t>骆首栋</a:t>
            </a:r>
            <a:endParaRPr lang="en-US" altLang="zh-CN" dirty="0"/>
          </a:p>
          <a:p>
            <a:r>
              <a:rPr lang="en-US" altLang="zh-CN" dirty="0"/>
              <a:t>VTX, LumiCAL, Beampipe</a:t>
            </a:r>
            <a:r>
              <a:rPr lang="zh-CN" altLang="en-US" dirty="0"/>
              <a:t> </a:t>
            </a:r>
            <a:r>
              <a:rPr lang="en-US" altLang="zh-CN" dirty="0"/>
              <a:t>--- </a:t>
            </a:r>
            <a:r>
              <a:rPr lang="zh-CN" altLang="en-US" dirty="0"/>
              <a:t>梁志均</a:t>
            </a:r>
            <a:r>
              <a:rPr lang="en-US" altLang="zh-CN" dirty="0"/>
              <a:t>, </a:t>
            </a:r>
            <a:r>
              <a:rPr lang="zh-CN" altLang="en-US" dirty="0"/>
              <a:t>侯书云</a:t>
            </a:r>
            <a:r>
              <a:rPr lang="en-US" altLang="zh-CN" dirty="0"/>
              <a:t>, </a:t>
            </a:r>
            <a:r>
              <a:rPr lang="zh-CN" altLang="en-US" dirty="0"/>
              <a:t>付金煜</a:t>
            </a:r>
            <a:r>
              <a:rPr lang="en-US" altLang="zh-CN" dirty="0"/>
              <a:t>, </a:t>
            </a:r>
            <a:r>
              <a:rPr lang="zh-CN" altLang="en-US" dirty="0"/>
              <a:t>何龙岩</a:t>
            </a:r>
            <a:endParaRPr lang="en-US" altLang="zh-CN" dirty="0"/>
          </a:p>
          <a:p>
            <a:r>
              <a:rPr lang="en-US" altLang="zh-CN" dirty="0"/>
              <a:t>Electronics --- </a:t>
            </a:r>
            <a:r>
              <a:rPr lang="zh-CN" altLang="en-US" dirty="0"/>
              <a:t>魏微</a:t>
            </a:r>
            <a:endParaRPr lang="en-US" altLang="zh-CN" dirty="0"/>
          </a:p>
          <a:p>
            <a:r>
              <a:rPr lang="en-US" altLang="zh-CN" dirty="0"/>
              <a:t>Software --- </a:t>
            </a:r>
            <a:r>
              <a:rPr lang="zh-CN" altLang="en-US" dirty="0"/>
              <a:t>李卫东</a:t>
            </a:r>
            <a:r>
              <a:rPr lang="en-US" altLang="zh-CN" dirty="0"/>
              <a:t>, </a:t>
            </a:r>
            <a:r>
              <a:rPr lang="zh-CN" altLang="en-US" dirty="0"/>
              <a:t>傅成栋</a:t>
            </a:r>
            <a:r>
              <a:rPr lang="en-US" altLang="zh-CN" dirty="0"/>
              <a:t>, </a:t>
            </a:r>
            <a:r>
              <a:rPr lang="zh-CN" altLang="en-US" dirty="0"/>
              <a:t>林韬</a:t>
            </a:r>
            <a:endParaRPr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7B44CA0-7223-49B1-BE9B-D47DBD77AD13}"/>
              </a:ext>
            </a:extLst>
          </p:cNvPr>
          <p:cNvSpPr txBox="1"/>
          <p:nvPr/>
        </p:nvSpPr>
        <p:spPr>
          <a:xfrm>
            <a:off x="5189967" y="2044879"/>
            <a:ext cx="6696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娄辛丑</a:t>
            </a:r>
            <a:r>
              <a:rPr lang="en-US" altLang="zh-CN" sz="2800" dirty="0"/>
              <a:t>suggestion</a:t>
            </a:r>
            <a:r>
              <a:rPr lang="zh-CN" altLang="en-US" sz="2800" dirty="0"/>
              <a:t>：</a:t>
            </a:r>
            <a:r>
              <a:rPr lang="en-US" altLang="zh-CN" sz="2800" dirty="0">
                <a:solidFill>
                  <a:srgbClr val="0070C0"/>
                </a:solidFill>
              </a:rPr>
              <a:t>CEPC promotional video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54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6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284158" y="1196752"/>
            <a:ext cx="3623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accelerators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D19C931-38FF-43A7-97A9-12C8A53234A9}"/>
              </a:ext>
            </a:extLst>
          </p:cNvPr>
          <p:cNvSpPr/>
          <p:nvPr/>
        </p:nvSpPr>
        <p:spPr>
          <a:xfrm>
            <a:off x="407368" y="1718720"/>
            <a:ext cx="3525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1. Tunnel section (4-1):</a:t>
            </a:r>
            <a:endParaRPr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8555E5-9FFF-40D2-A06A-456DB9CA27EA}"/>
              </a:ext>
            </a:extLst>
          </p:cNvPr>
          <p:cNvSpPr txBox="1"/>
          <p:nvPr/>
        </p:nvSpPr>
        <p:spPr>
          <a:xfrm>
            <a:off x="3341720" y="2241940"/>
            <a:ext cx="5508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王毅伟 </a:t>
            </a:r>
            <a:r>
              <a:rPr lang="en-US" altLang="zh-CN" sz="2400" dirty="0">
                <a:solidFill>
                  <a:srgbClr val="0070C0"/>
                </a:solidFill>
              </a:rPr>
              <a:t>- Physical design and requirements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6C7DB68-33D1-459E-AC13-2D2B2A8A5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29" y="2810776"/>
            <a:ext cx="5797098" cy="370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7F700AC-C56D-4EA4-87ED-6972FE707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052" y="2810776"/>
            <a:ext cx="4272519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64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54CB124-6492-4318-B0AC-BAEECBD51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643" y="2780928"/>
            <a:ext cx="4902355" cy="378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7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284158" y="1196752"/>
            <a:ext cx="3623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accelerators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D19C931-38FF-43A7-97A9-12C8A53234A9}"/>
              </a:ext>
            </a:extLst>
          </p:cNvPr>
          <p:cNvSpPr/>
          <p:nvPr/>
        </p:nvSpPr>
        <p:spPr>
          <a:xfrm>
            <a:off x="407368" y="1718720"/>
            <a:ext cx="3525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1. Tunnel section (4-2):</a:t>
            </a:r>
            <a:endParaRPr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8555E5-9FFF-40D2-A06A-456DB9CA27EA}"/>
              </a:ext>
            </a:extLst>
          </p:cNvPr>
          <p:cNvSpPr txBox="1"/>
          <p:nvPr/>
        </p:nvSpPr>
        <p:spPr>
          <a:xfrm>
            <a:off x="2651178" y="2241940"/>
            <a:ext cx="6889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王海静 </a:t>
            </a:r>
            <a:r>
              <a:rPr lang="en-US" altLang="zh-CN" sz="2400" dirty="0">
                <a:solidFill>
                  <a:srgbClr val="0070C0"/>
                </a:solidFill>
              </a:rPr>
              <a:t>- Overall mechanical design and requirements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15A6782-7789-429B-98D8-CD77F86C7A9C}"/>
              </a:ext>
            </a:extLst>
          </p:cNvPr>
          <p:cNvSpPr/>
          <p:nvPr/>
        </p:nvSpPr>
        <p:spPr>
          <a:xfrm>
            <a:off x="767408" y="2892512"/>
            <a:ext cx="6272679" cy="34470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1. Design of support and adjustment for tunnel equipment</a:t>
            </a:r>
          </a:p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Tunnel equipment : </a:t>
            </a:r>
          </a:p>
          <a:p>
            <a:pPr algn="ctr"/>
            <a:r>
              <a:rPr lang="en-US" altLang="zh-CN" dirty="0"/>
              <a:t>Magnets</a:t>
            </a:r>
          </a:p>
          <a:p>
            <a:pPr algn="ctr"/>
            <a:r>
              <a:rPr lang="en-US" altLang="zh-CN" dirty="0"/>
              <a:t>vacuum chamber</a:t>
            </a:r>
          </a:p>
          <a:p>
            <a:pPr algn="ctr"/>
            <a:r>
              <a:rPr lang="en-US" altLang="zh-CN" dirty="0"/>
              <a:t>Beam Measurement Equipment</a:t>
            </a:r>
          </a:p>
          <a:p>
            <a:pPr algn="ctr"/>
            <a:r>
              <a:rPr lang="en-US" altLang="zh-CN" dirty="0"/>
              <a:t>High-Frequency Module</a:t>
            </a:r>
          </a:p>
          <a:p>
            <a:endParaRPr lang="en-US" altLang="zh-CN" sz="2000" dirty="0"/>
          </a:p>
          <a:p>
            <a:r>
              <a:rPr lang="en-US" altLang="zh-CN" sz="2000" dirty="0"/>
              <a:t>2. MDI Design</a:t>
            </a:r>
          </a:p>
          <a:p>
            <a:r>
              <a:rPr lang="en-US" altLang="zh-CN" sz="2000" dirty="0"/>
              <a:t>        </a:t>
            </a:r>
            <a:r>
              <a:rPr lang="en-US" altLang="zh-CN" dirty="0">
                <a:solidFill>
                  <a:srgbClr val="0070C0"/>
                </a:solidFill>
              </a:rPr>
              <a:t>Interface design between of the Acc and the Det</a:t>
            </a:r>
          </a:p>
          <a:p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sz="2000" dirty="0"/>
              <a:t>3. Collimator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A89808F1-BA4C-40E9-8C94-D2A32FEAFA32}"/>
              </a:ext>
            </a:extLst>
          </p:cNvPr>
          <p:cNvCxnSpPr>
            <a:cxnSpLocks/>
          </p:cNvCxnSpPr>
          <p:nvPr/>
        </p:nvCxnSpPr>
        <p:spPr bwMode="auto">
          <a:xfrm flipV="1">
            <a:off x="5879976" y="4797152"/>
            <a:ext cx="1322272" cy="648072"/>
          </a:xfrm>
          <a:prstGeom prst="straightConnector1">
            <a:avLst/>
          </a:prstGeom>
          <a:ln w="444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370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8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284158" y="1196752"/>
            <a:ext cx="3623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accelerators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D19C931-38FF-43A7-97A9-12C8A53234A9}"/>
              </a:ext>
            </a:extLst>
          </p:cNvPr>
          <p:cNvSpPr/>
          <p:nvPr/>
        </p:nvSpPr>
        <p:spPr>
          <a:xfrm>
            <a:off x="407368" y="1718720"/>
            <a:ext cx="3525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1. Tunnel section (4-3):</a:t>
            </a:r>
            <a:endParaRPr lang="zh-CN" altLang="en-US" sz="28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73BEC16-51B6-455E-B09F-D917908ECC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46" r="3817"/>
          <a:stretch>
            <a:fillRect/>
          </a:stretch>
        </p:blipFill>
        <p:spPr>
          <a:xfrm>
            <a:off x="479376" y="2801263"/>
            <a:ext cx="3960000" cy="271699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DBA305F-76CA-40BC-B172-9829F2B3ED1A}"/>
              </a:ext>
            </a:extLst>
          </p:cNvPr>
          <p:cNvSpPr txBox="1"/>
          <p:nvPr/>
        </p:nvSpPr>
        <p:spPr>
          <a:xfrm>
            <a:off x="1818014" y="5570076"/>
            <a:ext cx="157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Dipole Magnet</a:t>
            </a:r>
            <a:endParaRPr lang="zh-CN" altLang="en-US" sz="28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32B31B1-B026-47C5-90D4-8D8D66353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238" y="2950914"/>
            <a:ext cx="7200000" cy="241768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7193466-A0DB-4AD3-86D2-C27984F66081}"/>
              </a:ext>
            </a:extLst>
          </p:cNvPr>
          <p:cNvSpPr txBox="1"/>
          <p:nvPr/>
        </p:nvSpPr>
        <p:spPr>
          <a:xfrm>
            <a:off x="7104112" y="5570076"/>
            <a:ext cx="2724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Automated production line</a:t>
            </a:r>
            <a:endParaRPr lang="zh-CN" altLang="en-US" sz="28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6AD55DB-CD6D-43AB-B33F-187970EDA0B9}"/>
              </a:ext>
            </a:extLst>
          </p:cNvPr>
          <p:cNvSpPr txBox="1"/>
          <p:nvPr/>
        </p:nvSpPr>
        <p:spPr>
          <a:xfrm>
            <a:off x="1183225" y="6077577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总数量：</a:t>
            </a:r>
            <a:r>
              <a:rPr lang="en-US" altLang="zh-CN" dirty="0">
                <a:solidFill>
                  <a:srgbClr val="FF0000"/>
                </a:solidFill>
              </a:rPr>
              <a:t>20000 + 27000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2BD2010-1201-4B00-AA37-35D1C46C883D}"/>
              </a:ext>
            </a:extLst>
          </p:cNvPr>
          <p:cNvSpPr txBox="1"/>
          <p:nvPr/>
        </p:nvSpPr>
        <p:spPr>
          <a:xfrm>
            <a:off x="4609890" y="2241940"/>
            <a:ext cx="2972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康文 </a:t>
            </a:r>
            <a:r>
              <a:rPr lang="en-US" altLang="zh-CN" sz="2400" dirty="0">
                <a:solidFill>
                  <a:srgbClr val="0070C0"/>
                </a:solidFill>
              </a:rPr>
              <a:t>– Magnet Design</a:t>
            </a:r>
          </a:p>
        </p:txBody>
      </p:sp>
    </p:spTree>
    <p:extLst>
      <p:ext uri="{BB962C8B-B14F-4D97-AF65-F5344CB8AC3E}">
        <p14:creationId xmlns:p14="http://schemas.microsoft.com/office/powerpoint/2010/main" val="2818932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29" y="116632"/>
            <a:ext cx="646196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Report on the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224" y="6518776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>
                <a:solidFill>
                  <a:srgbClr val="FF0000"/>
                </a:solidFill>
              </a:rPr>
              <a:pPr/>
              <a:t>9</a:t>
            </a:fld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AB2C5-2E17-489D-95C2-0D22B0EC04DD}"/>
              </a:ext>
            </a:extLst>
          </p:cNvPr>
          <p:cNvSpPr/>
          <p:nvPr/>
        </p:nvSpPr>
        <p:spPr>
          <a:xfrm>
            <a:off x="4284158" y="1196752"/>
            <a:ext cx="3623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Reports on accelerators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1B9A4C0-A74C-4ADE-AF5C-73C6E55C7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99" y="3140968"/>
            <a:ext cx="3505236" cy="223221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BDA4F1E-4F80-4D22-8DD1-82BAD7D07524}"/>
              </a:ext>
            </a:extLst>
          </p:cNvPr>
          <p:cNvSpPr txBox="1"/>
          <p:nvPr/>
        </p:nvSpPr>
        <p:spPr>
          <a:xfrm>
            <a:off x="1093320" y="5880145"/>
            <a:ext cx="2773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kern="100" dirty="0">
                <a:solidFill>
                  <a:srgbClr val="000000"/>
                </a:solidFill>
                <a:latin typeface="Times New Roman"/>
                <a:ea typeface="宋体"/>
              </a:rPr>
              <a:t>Static pressure :  10</a:t>
            </a:r>
            <a:r>
              <a:rPr lang="en-US" altLang="zh-CN" b="1" kern="100" baseline="30000" dirty="0">
                <a:solidFill>
                  <a:srgbClr val="000000"/>
                </a:solidFill>
                <a:latin typeface="Times New Roman"/>
                <a:ea typeface="宋体"/>
              </a:rPr>
              <a:t>-8</a:t>
            </a:r>
            <a:r>
              <a:rPr lang="en-US" altLang="zh-CN" b="1" kern="100" dirty="0">
                <a:solidFill>
                  <a:srgbClr val="000000"/>
                </a:solidFill>
                <a:latin typeface="Times New Roman"/>
                <a:ea typeface="宋体"/>
              </a:rPr>
              <a:t> torr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AEC72BB-72B3-4B1B-BD3D-3E5FCD4B98E6}"/>
              </a:ext>
            </a:extLst>
          </p:cNvPr>
          <p:cNvSpPr txBox="1"/>
          <p:nvPr/>
        </p:nvSpPr>
        <p:spPr>
          <a:xfrm>
            <a:off x="839416" y="2668270"/>
            <a:ext cx="317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Characteristic</a:t>
            </a:r>
            <a:r>
              <a:rPr lang="zh-CN" altLang="en-US" dirty="0"/>
              <a:t> </a:t>
            </a:r>
            <a:r>
              <a:rPr lang="en-US" altLang="zh-CN" dirty="0"/>
              <a:t>1 :  </a:t>
            </a:r>
            <a:r>
              <a:rPr lang="en-US" altLang="zh-CN" b="1" dirty="0">
                <a:solidFill>
                  <a:srgbClr val="0070C0"/>
                </a:solidFill>
              </a:rPr>
              <a:t>Huge quantity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492E084-4D65-4CC3-9527-56EB38817C49}"/>
              </a:ext>
            </a:extLst>
          </p:cNvPr>
          <p:cNvSpPr txBox="1"/>
          <p:nvPr/>
        </p:nvSpPr>
        <p:spPr>
          <a:xfrm>
            <a:off x="983432" y="5530902"/>
            <a:ext cx="306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Characteristic</a:t>
            </a:r>
            <a:r>
              <a:rPr lang="zh-CN" altLang="en-US" dirty="0"/>
              <a:t> </a:t>
            </a:r>
            <a:r>
              <a:rPr lang="en-US" altLang="zh-CN" dirty="0"/>
              <a:t>2 :  </a:t>
            </a:r>
            <a:r>
              <a:rPr lang="en-US" altLang="zh-CN" b="1" dirty="0">
                <a:solidFill>
                  <a:srgbClr val="0070C0"/>
                </a:solidFill>
              </a:rPr>
              <a:t>high vacuum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615EEC0-509D-4488-9339-14651DE28458}"/>
              </a:ext>
            </a:extLst>
          </p:cNvPr>
          <p:cNvSpPr/>
          <p:nvPr/>
        </p:nvSpPr>
        <p:spPr>
          <a:xfrm>
            <a:off x="5138775" y="3501008"/>
            <a:ext cx="27052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Main processes : 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NEG</a:t>
            </a:r>
            <a:r>
              <a:rPr lang="zh-CN" altLang="en-US" dirty="0">
                <a:solidFill>
                  <a:srgbClr val="0070C0"/>
                </a:solidFill>
              </a:rPr>
              <a:t>薄膜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/>
            <a:r>
              <a:rPr lang="zh-CN" altLang="en-US" dirty="0">
                <a:solidFill>
                  <a:srgbClr val="0070C0"/>
                </a:solidFill>
              </a:rPr>
              <a:t>烘烤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7F5ADEB-8C0A-4843-A3D7-0CC4DABCDE91}"/>
              </a:ext>
            </a:extLst>
          </p:cNvPr>
          <p:cNvSpPr txBox="1"/>
          <p:nvPr/>
        </p:nvSpPr>
        <p:spPr>
          <a:xfrm>
            <a:off x="8750244" y="3778007"/>
            <a:ext cx="2471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Production Line</a:t>
            </a:r>
            <a:endParaRPr lang="zh-CN" altLang="en-US" sz="2800" dirty="0"/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5B5ED539-DA1F-46B0-978F-B404B8083696}"/>
              </a:ext>
            </a:extLst>
          </p:cNvPr>
          <p:cNvSpPr/>
          <p:nvPr/>
        </p:nvSpPr>
        <p:spPr>
          <a:xfrm>
            <a:off x="8147573" y="3859617"/>
            <a:ext cx="360040" cy="3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5B69FBF2-E38A-4F60-BDE4-59CAAD3DD43C}"/>
              </a:ext>
            </a:extLst>
          </p:cNvPr>
          <p:cNvSpPr/>
          <p:nvPr/>
        </p:nvSpPr>
        <p:spPr>
          <a:xfrm>
            <a:off x="9715274" y="4578226"/>
            <a:ext cx="360040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B2DB6EF-91D8-4543-9898-CBFA72447843}"/>
              </a:ext>
            </a:extLst>
          </p:cNvPr>
          <p:cNvSpPr txBox="1"/>
          <p:nvPr/>
        </p:nvSpPr>
        <p:spPr>
          <a:xfrm>
            <a:off x="8462946" y="5269292"/>
            <a:ext cx="286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Increase Efficiency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5C6E3E8-5C18-4471-A2DB-3EEAF4BB5636}"/>
              </a:ext>
            </a:extLst>
          </p:cNvPr>
          <p:cNvSpPr/>
          <p:nvPr/>
        </p:nvSpPr>
        <p:spPr>
          <a:xfrm>
            <a:off x="407368" y="1718720"/>
            <a:ext cx="3525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1. Tunnel section (4-4):</a:t>
            </a:r>
            <a:endParaRPr lang="zh-CN" altLang="en-US" sz="28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84E1702-0458-4C39-8335-F178B55D797B}"/>
              </a:ext>
            </a:extLst>
          </p:cNvPr>
          <p:cNvSpPr txBox="1"/>
          <p:nvPr/>
        </p:nvSpPr>
        <p:spPr>
          <a:xfrm>
            <a:off x="4439685" y="2241940"/>
            <a:ext cx="3312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马永胜 </a:t>
            </a:r>
            <a:r>
              <a:rPr lang="en-US" altLang="zh-CN" sz="2400" dirty="0">
                <a:solidFill>
                  <a:srgbClr val="0070C0"/>
                </a:solidFill>
              </a:rPr>
              <a:t>– Vacuum Design</a:t>
            </a:r>
          </a:p>
        </p:txBody>
      </p:sp>
    </p:spTree>
    <p:extLst>
      <p:ext uri="{BB962C8B-B14F-4D97-AF65-F5344CB8AC3E}">
        <p14:creationId xmlns:p14="http://schemas.microsoft.com/office/powerpoint/2010/main" val="3401792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57727</TotalTime>
  <Words>1609</Words>
  <Application>Microsoft Office PowerPoint</Application>
  <PresentationFormat>宽屏</PresentationFormat>
  <Paragraphs>362</Paragraphs>
  <Slides>32</Slides>
  <Notes>31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Noto Sans SC</vt:lpstr>
      <vt:lpstr>等线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Office 主题</vt:lpstr>
      <vt:lpstr>Equation</vt:lpstr>
      <vt:lpstr>PowerPoint 演示文稿</vt:lpstr>
      <vt:lpstr>Content</vt:lpstr>
      <vt:lpstr>Purpose of the meeting</vt:lpstr>
      <vt:lpstr>Pre-meeting preparations</vt:lpstr>
      <vt:lpstr>Pre-meeting preparations</vt:lpstr>
      <vt:lpstr>Report on the meeting</vt:lpstr>
      <vt:lpstr>Report on the meeting</vt:lpstr>
      <vt:lpstr>Report on the meeting</vt:lpstr>
      <vt:lpstr>Report on the meeting</vt:lpstr>
      <vt:lpstr>Report on the meeting</vt:lpstr>
      <vt:lpstr>Report on the meeting</vt:lpstr>
      <vt:lpstr>Report on the meeting</vt:lpstr>
      <vt:lpstr>Report on the meeting</vt:lpstr>
      <vt:lpstr>Report on the meeting</vt:lpstr>
      <vt:lpstr>Report on the meeting</vt:lpstr>
      <vt:lpstr>Report on the meeting</vt:lpstr>
      <vt:lpstr>Report on the meeting</vt:lpstr>
      <vt:lpstr>Report on the meeting</vt:lpstr>
      <vt:lpstr>Report on the meeting</vt:lpstr>
      <vt:lpstr>Report on the meeting</vt:lpstr>
      <vt:lpstr>Report on the meeting</vt:lpstr>
      <vt:lpstr>Report on the meeting</vt:lpstr>
      <vt:lpstr>Report on the meeting</vt:lpstr>
      <vt:lpstr>Report on the meeting</vt:lpstr>
      <vt:lpstr>Discussion at the end of the meeting</vt:lpstr>
      <vt:lpstr>Discussion at the end of the meeting</vt:lpstr>
      <vt:lpstr>Discussion at the end of the meeting</vt:lpstr>
      <vt:lpstr>Discussion at the end of the meeting</vt:lpstr>
      <vt:lpstr>Discussion at the end of the meeting</vt:lpstr>
      <vt:lpstr>Discussion at the end of the meeting</vt:lpstr>
      <vt:lpstr>Work plan after the meeting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Q Ji</cp:lastModifiedBy>
  <cp:revision>3232</cp:revision>
  <cp:lastPrinted>2022-11-06T05:19:21Z</cp:lastPrinted>
  <dcterms:created xsi:type="dcterms:W3CDTF">2012-09-04T11:33:36Z</dcterms:created>
  <dcterms:modified xsi:type="dcterms:W3CDTF">2024-09-02T00:47:29Z</dcterms:modified>
</cp:coreProperties>
</file>