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6" r:id="rId4"/>
    <p:sldId id="265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74002-044F-4CE6-AEC3-B44B210E2B14}" type="datetimeFigureOut">
              <a:rPr lang="zh-CN" altLang="en-US" smtClean="0"/>
              <a:t>2024/8/15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0899D-97AD-4148-BB19-0AF2A7E24A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673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40F4CB-BF18-4295-BBD8-C5B6C2C1A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990FB9D-CC1A-4EA3-A615-089260AC4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128A81-C1FA-42E7-BF56-51DB220DF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8B78-7163-465D-89ED-76EEC1785DA7}" type="datetime1">
              <a:rPr lang="zh-CN" altLang="en-US" smtClean="0"/>
              <a:t>2024/8/15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A3E463-D275-40FA-AB1C-21685E8FA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A3F8C2-DD4D-4765-BF82-09E4B5CE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248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E47EEC-10BA-4B14-AA56-0969039E1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C4DA9CB-BCA9-40BC-9086-AC6CBD466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856F0D0-1F0E-4803-AC5D-AB6B6355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CC03-9629-490D-99D5-6EA723C03615}" type="datetime1">
              <a:rPr lang="zh-CN" altLang="en-US" smtClean="0"/>
              <a:t>2024/8/15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162F41-7AB5-408C-8E42-233F2625C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F46ACD-816C-4FBA-8237-B1F07AFA3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293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31050BC-E89F-4431-B1CA-0BE070BF0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803AE2D-B38B-43F9-BD33-46977DEC2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08F8D3-7773-4513-87A8-5D7D2A50B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D0A2-1356-4FEE-89D4-A8565ECC29AF}" type="datetime1">
              <a:rPr lang="zh-CN" altLang="en-US" smtClean="0"/>
              <a:t>2024/8/15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FE57F6-5BB9-405D-B972-B609BBF21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46773D-A344-4C4C-AE37-767D485D6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254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226B1D-E393-468E-8CB0-2B35086AC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FA1FAE-0B86-4344-8AD8-6EB2B6769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9CBAA5-D118-4886-B061-8AB0AC85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F0308-DD01-48A3-8123-B10304C770E4}" type="datetime1">
              <a:rPr lang="zh-CN" altLang="en-US" smtClean="0"/>
              <a:t>2024/8/15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F76ACA-7976-4900-B0D0-9CE568F1D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3C9D0E-3F5A-4DF5-A55A-E65CD5D99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628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9A2E4A-D248-4C07-A372-7B4719064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8CB524D-F1C1-4E40-A482-42AF47BE3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2231B8E-E565-425C-BAFE-0A67E797C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3805-5A1C-4F3F-AE30-DE33B8BE3070}" type="datetime1">
              <a:rPr lang="zh-CN" altLang="en-US" smtClean="0"/>
              <a:t>2024/8/15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B5320F-69CC-4896-9FF8-7E2A7CADB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50F6C2E-38EA-419C-85D9-4CDAB99A7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1864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2238B1-CD3F-4495-A06A-62C18FDA6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EF15DE-E17F-4026-BEC9-7785D6EBE9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FBCC0C4-3357-4438-A20E-CA3BDB300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0CBC02E-6FBA-4EB8-B743-A691609F5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11BF3-15E2-406B-B02E-1A6D9D4796E4}" type="datetime1">
              <a:rPr lang="zh-CN" altLang="en-US" smtClean="0"/>
              <a:t>2024/8/15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3AED9D9-E671-4AB0-B9D6-EDBD679C6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6624F85-13AA-4691-9210-A2CFD9A2C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77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3CB1FC-8852-4AF1-983E-5273B7E41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937BCE1-745C-49E8-A4AB-F0074B2D0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0E1EB25-492B-43FB-ADB0-26A6F4EE5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049CF77-0F3B-473C-A836-5B8C8DFA0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DE0EC0A-3459-4CDC-BF58-1C06D65368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B7AD000-D4FC-41C2-9C02-B1B6DA58C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3D25E-01C1-4305-849D-E8F656994D29}" type="datetime1">
              <a:rPr lang="zh-CN" altLang="en-US" smtClean="0"/>
              <a:t>2024/8/15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5446D06-59D7-47A4-B909-A7E6F57B4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E49D6BA-F335-41A3-8315-6BC69F283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599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1A2403-B545-4939-97C5-B93D20CE0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62918AB-53A2-4C57-9436-252200BCD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6B49-B7A8-4A98-98F3-1A6E53DA6E4A}" type="datetime1">
              <a:rPr lang="zh-CN" altLang="en-US" smtClean="0"/>
              <a:t>2024/8/15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3048A6C-F812-4019-B824-404DB62A4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4E9282F-110A-4E29-A60C-5F33FD817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7956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521903D-5D54-4677-B52B-25B873DEE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1068-2783-435A-BC03-D28697ABC9EE}" type="datetime1">
              <a:rPr lang="zh-CN" altLang="en-US" smtClean="0"/>
              <a:t>2024/8/15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11CC94B-57C8-48FF-8576-62EB8DD8E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322C808-8118-4FD2-A767-2CDD84CE6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772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9AB9FC-49D7-40AE-A920-485A29E08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742F44-F78A-439E-A785-D99089F6A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ECCCBE0-24DC-4326-BB0D-EEA4B371C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AB11D88-B3EE-4C36-BDC7-E85BD744B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59AE4-E62D-4BF2-BB25-F266D1BF132E}" type="datetime1">
              <a:rPr lang="zh-CN" altLang="en-US" smtClean="0"/>
              <a:t>2024/8/15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0F0D037-5508-481D-ACD0-B2D43388C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91538F-0D67-4907-B42E-43581A01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9361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3B2155-3DBA-4F95-80C5-B1408561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32EFDBD-C5D5-43E2-9243-D30D6AACEC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EE56CA4-2951-4039-9BC0-DA72F22DC1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65DA772-BF08-4EEE-9B35-05E77EAC4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7D93-64F3-424F-BBC8-36F274E8E924}" type="datetime1">
              <a:rPr lang="zh-CN" altLang="en-US" smtClean="0"/>
              <a:t>2024/8/15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ECF9044-AC7E-47F0-86E6-856CA9E7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000453B-E425-4E00-9546-E8FC40219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198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F005CBF-B95A-4DF0-B827-F6B0276E4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32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3DB4326-2287-4C33-8F20-71133C3B3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24084"/>
            <a:ext cx="10515600" cy="4552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2DB2B3B-C13F-4230-82CC-C07E5588A6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DC8FE-AEDF-4A0F-9DA5-53CF488302E8}" type="datetime1">
              <a:rPr lang="zh-CN" altLang="en-US" smtClean="0"/>
              <a:t>2024/8/15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562DEB-7916-4C14-8505-B20E93D7A2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060172-CD5A-4013-B23E-6CC46002B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204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华文宋体" panose="02010600040101010101" pitchFamily="2" charset="-122"/>
          <a:ea typeface="华文宋体" panose="02010600040101010101" pitchFamily="2" charset="-122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120000"/>
        </a:lnSpc>
        <a:spcBef>
          <a:spcPts val="1000"/>
        </a:spcBef>
        <a:buSzPct val="75000"/>
        <a:buFont typeface="Wingdings" panose="05000000000000000000" pitchFamily="2" charset="2"/>
        <a:buChar char="p"/>
        <a:defRPr sz="2800" kern="1200">
          <a:solidFill>
            <a:schemeClr val="tx1"/>
          </a:solidFill>
          <a:latin typeface="华文宋体" panose="02010600040101010101" pitchFamily="2" charset="-122"/>
          <a:ea typeface="华文宋体" panose="020106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75000"/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华文宋体" panose="02010600040101010101" pitchFamily="2" charset="-122"/>
          <a:ea typeface="华文宋体" panose="020106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华文宋体" panose="02010600040101010101" pitchFamily="2" charset="-122"/>
          <a:ea typeface="华文宋体" panose="020106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宋体" panose="02010600040101010101" pitchFamily="2" charset="-122"/>
          <a:ea typeface="华文宋体" panose="020106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宋体" panose="02010600040101010101" pitchFamily="2" charset="-122"/>
          <a:ea typeface="华文宋体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4FC333-F041-4B29-B3F9-604F053BF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7544" y="1122363"/>
            <a:ext cx="8998858" cy="1969180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TPS65ISC</a:t>
            </a:r>
            <a:r>
              <a:rPr lang="zh-CN" altLang="en-US" sz="4000"/>
              <a:t>工艺参数</a:t>
            </a:r>
            <a:endParaRPr lang="zh-CN" altLang="en-US" sz="4000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F9D96BA-B76F-4708-8644-F7B4515351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zh-CN" dirty="0"/>
          </a:p>
          <a:p>
            <a:r>
              <a:rPr lang="zh-CN" altLang="en-US" sz="2800" dirty="0"/>
              <a:t>张颖</a:t>
            </a:r>
            <a:endParaRPr lang="en-US" altLang="zh-CN" sz="2800" dirty="0"/>
          </a:p>
          <a:p>
            <a:r>
              <a:rPr lang="en-US" altLang="zh-CN" sz="2800" dirty="0"/>
              <a:t>2024-8-15</a:t>
            </a:r>
            <a:endParaRPr lang="zh-CN" altLang="en-US" sz="2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B50C5C5-7A6A-421A-B5FB-7241E789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541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F2258E-3CE0-406E-B071-F7BD36AD6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TJ</a:t>
            </a:r>
            <a:r>
              <a:rPr lang="zh-CN" altLang="en-US" dirty="0"/>
              <a:t>回复工艺衬底问题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C3DB86D-3434-46A6-9DA1-5AED86D5C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730" y="1378424"/>
            <a:ext cx="8363527" cy="2554947"/>
          </a:xfrm>
        </p:spPr>
        <p:txBody>
          <a:bodyPr>
            <a:normAutofit/>
          </a:bodyPr>
          <a:lstStyle/>
          <a:p>
            <a:r>
              <a:rPr lang="zh-CN" altLang="en-US" b="1" dirty="0"/>
              <a:t>关于能否使用</a:t>
            </a:r>
            <a:r>
              <a:rPr lang="en-US" altLang="zh-CN" b="1" dirty="0"/>
              <a:t>P</a:t>
            </a:r>
            <a:r>
              <a:rPr lang="zh-CN" altLang="en-US" b="1" dirty="0"/>
              <a:t>型衬底：</a:t>
            </a:r>
            <a:endParaRPr lang="en-US" altLang="zh-CN" b="1" dirty="0"/>
          </a:p>
          <a:p>
            <a:pPr lvl="1"/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可以使用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型衬底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支持四阱：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NW, PW, Deep PW,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Deep NW</a:t>
            </a:r>
          </a:p>
          <a:p>
            <a:pPr lvl="1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TJ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提供了补充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PDK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和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DRM (</a:t>
            </a:r>
            <a:r>
              <a:rPr lang="en-US" altLang="zh-CN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TPS65ISC_3M_PSUB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7132588-CE45-42EE-B147-9F760F2E6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2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5C44F80-8403-4474-89FC-014DC681E3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896" y="3403469"/>
            <a:ext cx="9585364" cy="2952881"/>
          </a:xfrm>
          <a:prstGeom prst="rect">
            <a:avLst/>
          </a:prstGeom>
        </p:spPr>
      </p:pic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87416E7D-D9B1-4AB9-A8AA-54BAA3B5B78B}"/>
              </a:ext>
            </a:extLst>
          </p:cNvPr>
          <p:cNvSpPr/>
          <p:nvPr/>
        </p:nvSpPr>
        <p:spPr>
          <a:xfrm>
            <a:off x="3628571" y="4165600"/>
            <a:ext cx="4630058" cy="1103086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5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F2258E-3CE0-406E-B071-F7BD36AD6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TJ</a:t>
            </a:r>
            <a:r>
              <a:rPr lang="zh-CN" altLang="en-US" dirty="0"/>
              <a:t>回复工艺衬底问题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C3DB86D-3434-46A6-9DA1-5AED86D5C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073" y="1378424"/>
            <a:ext cx="5848927" cy="5479576"/>
          </a:xfrm>
        </p:spPr>
        <p:txBody>
          <a:bodyPr>
            <a:normAutofit/>
          </a:bodyPr>
          <a:lstStyle/>
          <a:p>
            <a:r>
              <a:rPr lang="zh-CN" altLang="en-US" b="1" dirty="0"/>
              <a:t>可以使用的阱结构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None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659D899A-9BCB-48CF-99D4-1CB94CD77F37}"/>
              </a:ext>
            </a:extLst>
          </p:cNvPr>
          <p:cNvSpPr txBox="1">
            <a:spLocks/>
          </p:cNvSpPr>
          <p:nvPr/>
        </p:nvSpPr>
        <p:spPr>
          <a:xfrm>
            <a:off x="6640992" y="1378424"/>
            <a:ext cx="5108663" cy="5307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75000"/>
              <a:buFont typeface="Wingdings" panose="05000000000000000000" pitchFamily="2" charset="2"/>
              <a:buChar char="p"/>
              <a:defRPr sz="2800" kern="1200">
                <a:solidFill>
                  <a:schemeClr val="tx1"/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5000"/>
              <a:buFont typeface="Wingdings" panose="05000000000000000000" pitchFamily="2" charset="2"/>
              <a:buChar char="Ø"/>
              <a:defRPr sz="2400" kern="1200">
                <a:solidFill>
                  <a:schemeClr val="tx1"/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b="1" dirty="0"/>
              <a:t>与</a:t>
            </a:r>
            <a:r>
              <a:rPr lang="en-US" altLang="zh-CN" sz="2400" b="1" dirty="0"/>
              <a:t>CERN</a:t>
            </a:r>
            <a:r>
              <a:rPr lang="zh-CN" altLang="en-US" sz="2400" b="1" dirty="0"/>
              <a:t>使用工艺的区别</a:t>
            </a:r>
            <a:endParaRPr lang="en-US" altLang="zh-CN" sz="2400" b="1" dirty="0"/>
          </a:p>
          <a:p>
            <a:pPr lvl="1"/>
            <a:r>
              <a:rPr lang="en-US" altLang="zh-CN" sz="2000" dirty="0"/>
              <a:t>TJ</a:t>
            </a:r>
            <a:r>
              <a:rPr lang="zh-CN" altLang="en-US" sz="2000" dirty="0"/>
              <a:t>目前回复只提供</a:t>
            </a:r>
            <a:r>
              <a:rPr lang="zh-CN" altLang="en-US" sz="2000" dirty="0">
                <a:solidFill>
                  <a:srgbClr val="C00000"/>
                </a:solidFill>
              </a:rPr>
              <a:t>标准的工艺结构</a:t>
            </a:r>
            <a:r>
              <a:rPr lang="zh-CN" altLang="en-US" sz="2000" dirty="0"/>
              <a:t>，没有其它选择；</a:t>
            </a:r>
            <a:r>
              <a:rPr lang="en-US" altLang="zh-CN" sz="2000" dirty="0"/>
              <a:t>CERN</a:t>
            </a:r>
            <a:r>
              <a:rPr lang="zh-CN" altLang="en-US" sz="2000" dirty="0"/>
              <a:t>额外使用了</a:t>
            </a:r>
            <a:r>
              <a:rPr lang="en-US" altLang="zh-CN" sz="2000" dirty="0"/>
              <a:t>modified</a:t>
            </a:r>
            <a:r>
              <a:rPr lang="zh-CN" altLang="en-US" sz="2000" dirty="0"/>
              <a:t>和</a:t>
            </a:r>
            <a:r>
              <a:rPr lang="en-US" altLang="zh-CN" sz="2000" dirty="0"/>
              <a:t>modified w/gap</a:t>
            </a:r>
            <a:r>
              <a:rPr lang="zh-CN" altLang="en-US" sz="2000" dirty="0"/>
              <a:t>两种工艺结构。</a:t>
            </a:r>
            <a:endParaRPr lang="en-US" altLang="zh-CN" sz="2000" dirty="0"/>
          </a:p>
          <a:p>
            <a:pPr lvl="1"/>
            <a:r>
              <a:rPr lang="zh-CN" altLang="en-US" sz="2000" dirty="0">
                <a:solidFill>
                  <a:srgbClr val="C00000"/>
                </a:solidFill>
              </a:rPr>
              <a:t>金属层数</a:t>
            </a:r>
            <a:r>
              <a:rPr lang="en-US" altLang="zh-CN" sz="2000" dirty="0">
                <a:solidFill>
                  <a:srgbClr val="C00000"/>
                </a:solidFill>
              </a:rPr>
              <a:t>4</a:t>
            </a:r>
            <a:r>
              <a:rPr lang="zh-CN" altLang="en-US" sz="2000" dirty="0">
                <a:solidFill>
                  <a:srgbClr val="C00000"/>
                </a:solidFill>
              </a:rPr>
              <a:t>层</a:t>
            </a:r>
            <a:r>
              <a:rPr lang="zh-CN" altLang="en-US" sz="2000" dirty="0"/>
              <a:t>；</a:t>
            </a:r>
            <a:r>
              <a:rPr lang="en-US" altLang="zh-CN" sz="2000" dirty="0"/>
              <a:t>CERN</a:t>
            </a:r>
            <a:r>
              <a:rPr lang="zh-CN" altLang="en-US" sz="2000" dirty="0"/>
              <a:t>最初使用</a:t>
            </a:r>
            <a:r>
              <a:rPr lang="en-US" altLang="zh-CN" sz="2000" dirty="0"/>
              <a:t>5</a:t>
            </a:r>
            <a:r>
              <a:rPr lang="zh-CN" altLang="en-US" sz="2000" dirty="0"/>
              <a:t>，目前</a:t>
            </a:r>
            <a:r>
              <a:rPr lang="en-US" altLang="zh-CN" sz="2000" dirty="0"/>
              <a:t>7</a:t>
            </a:r>
            <a:r>
              <a:rPr lang="zh-CN" altLang="en-US" sz="2000" dirty="0"/>
              <a:t>层。</a:t>
            </a:r>
            <a:endParaRPr lang="en-US" altLang="zh-CN" sz="2000" dirty="0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7132588-CE45-42EE-B147-9F760F2E6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3EDD874-5DA8-4C49-A718-8D300F6FFC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73" y="2269574"/>
            <a:ext cx="6714272" cy="422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9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A5680D-10B4-4446-9F3C-5F97FB8C3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Reply from TJ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795067-89B2-456E-A54D-54CBB58A0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We have TPS65ISC PSUB technology that uses p-type starting material instead of n-type which is the standard in TPS65ISC platform. The substrate is 10um thick p-epi (resistivity is ~130 ohm-cm) on top of p+ substrate (0.01~0.016 ohm-cm).Both deep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nwell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and deep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pwell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are available for isolation between substrate and deep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pwell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and that between deep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nwell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nwell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. I checked internally for starting material with different resistivity and/or thickness, but currently no other option is supported. If you are OK with the standard material and would like to further evaluate the PSUB technology, please let us know.</a:t>
            </a: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Yes, we do have a separate DRM (supplementary to the TPS65ISC DRM) and PDK for the PSUB technology. I have asked our team to grant access for you. We will update you when it is done. </a:t>
            </a:r>
            <a:r>
              <a:rPr lang="en-US" altLang="zh-CN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any non-standard offerings, please contact our CIS BU through the sales channel.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F1E4C0F-2934-479F-9759-1AC9982B9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68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4577</TotalTime>
  <Words>285</Words>
  <Application>Microsoft Office PowerPoint</Application>
  <PresentationFormat>宽屏</PresentationFormat>
  <Paragraphs>23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等线</vt:lpstr>
      <vt:lpstr>黑体</vt:lpstr>
      <vt:lpstr>华文宋体</vt:lpstr>
      <vt:lpstr>Arial</vt:lpstr>
      <vt:lpstr>Wingdings</vt:lpstr>
      <vt:lpstr>Office 主题​​</vt:lpstr>
      <vt:lpstr>TPS65ISC工艺参数</vt:lpstr>
      <vt:lpstr>TJ回复工艺衬底问题</vt:lpstr>
      <vt:lpstr>TJ回复工艺衬底问题</vt:lpstr>
      <vt:lpstr>Reply from TJ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webuser</dc:creator>
  <cp:lastModifiedBy>webuser</cp:lastModifiedBy>
  <cp:revision>89</cp:revision>
  <dcterms:created xsi:type="dcterms:W3CDTF">2024-07-03T22:21:20Z</dcterms:created>
  <dcterms:modified xsi:type="dcterms:W3CDTF">2024-08-15T06:59:44Z</dcterms:modified>
</cp:coreProperties>
</file>