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377" r:id="rId4"/>
    <p:sldId id="387" r:id="rId5"/>
    <p:sldId id="379" r:id="rId6"/>
    <p:sldId id="380" r:id="rId7"/>
    <p:sldId id="386" r:id="rId8"/>
    <p:sldId id="381" r:id="rId9"/>
    <p:sldId id="358" r:id="rId10"/>
    <p:sldId id="375" r:id="rId11"/>
    <p:sldId id="385"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1" d="100"/>
          <a:sy n="51" d="100"/>
        </p:scale>
        <p:origin x="89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01E46E-AC1B-43C9-AD9A-B0445D841EDC}" type="datetimeFigureOut">
              <a:rPr lang="zh-CN" altLang="en-US" smtClean="0"/>
              <a:t>2024/9/2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458995-BE48-430D-B777-5C7F83E098A9}" type="slidenum">
              <a:rPr lang="zh-CN" altLang="en-US" smtClean="0"/>
              <a:t>‹#›</a:t>
            </a:fld>
            <a:endParaRPr lang="zh-CN" altLang="en-US"/>
          </a:p>
        </p:txBody>
      </p:sp>
    </p:spTree>
    <p:extLst>
      <p:ext uri="{BB962C8B-B14F-4D97-AF65-F5344CB8AC3E}">
        <p14:creationId xmlns:p14="http://schemas.microsoft.com/office/powerpoint/2010/main" val="3275092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40458995-BE48-430D-B777-5C7F83E098A9}" type="slidenum">
              <a:rPr lang="zh-CN" altLang="en-US" smtClean="0"/>
              <a:t>2</a:t>
            </a:fld>
            <a:endParaRPr lang="zh-CN" altLang="en-US"/>
          </a:p>
        </p:txBody>
      </p:sp>
    </p:spTree>
    <p:extLst>
      <p:ext uri="{BB962C8B-B14F-4D97-AF65-F5344CB8AC3E}">
        <p14:creationId xmlns:p14="http://schemas.microsoft.com/office/powerpoint/2010/main" val="256480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Dummy GEMROC data has fixed format.</a:t>
            </a:r>
          </a:p>
          <a:p>
            <a:pPr lvl="1"/>
            <a:r>
              <a:rPr lang="en-US" altLang="zh-CN" dirty="0"/>
              <a:t>The DC L1 count is fixed to 0xe0</a:t>
            </a:r>
          </a:p>
          <a:p>
            <a:pPr lvl="1"/>
            <a:r>
              <a:rPr lang="en-US" altLang="zh-CN" dirty="0"/>
              <a:t>Hit number can not check </a:t>
            </a:r>
          </a:p>
          <a:p>
            <a:endParaRPr lang="zh-CN" altLang="en-US" dirty="0"/>
          </a:p>
        </p:txBody>
      </p:sp>
      <p:sp>
        <p:nvSpPr>
          <p:cNvPr id="4" name="灯片编号占位符 3"/>
          <p:cNvSpPr>
            <a:spLocks noGrp="1"/>
          </p:cNvSpPr>
          <p:nvPr>
            <p:ph type="sldNum" sz="quarter" idx="5"/>
          </p:nvPr>
        </p:nvSpPr>
        <p:spPr/>
        <p:txBody>
          <a:bodyPr/>
          <a:lstStyle/>
          <a:p>
            <a:fld id="{40458995-BE48-430D-B777-5C7F83E098A9}" type="slidenum">
              <a:rPr lang="zh-CN" altLang="en-US" smtClean="0"/>
              <a:t>3</a:t>
            </a:fld>
            <a:endParaRPr lang="zh-CN" altLang="en-US"/>
          </a:p>
        </p:txBody>
      </p:sp>
    </p:spTree>
    <p:extLst>
      <p:ext uri="{BB962C8B-B14F-4D97-AF65-F5344CB8AC3E}">
        <p14:creationId xmlns:p14="http://schemas.microsoft.com/office/powerpoint/2010/main" val="1601377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40458995-BE48-430D-B777-5C7F83E098A9}" type="slidenum">
              <a:rPr lang="zh-CN" altLang="en-US" smtClean="0"/>
              <a:t>4</a:t>
            </a:fld>
            <a:endParaRPr lang="zh-CN" altLang="en-US"/>
          </a:p>
        </p:txBody>
      </p:sp>
    </p:spTree>
    <p:extLst>
      <p:ext uri="{BB962C8B-B14F-4D97-AF65-F5344CB8AC3E}">
        <p14:creationId xmlns:p14="http://schemas.microsoft.com/office/powerpoint/2010/main" val="1745178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40458995-BE48-430D-B777-5C7F83E098A9}" type="slidenum">
              <a:rPr lang="zh-CN" altLang="en-US" smtClean="0"/>
              <a:t>5</a:t>
            </a:fld>
            <a:endParaRPr lang="zh-CN" altLang="en-US"/>
          </a:p>
        </p:txBody>
      </p:sp>
    </p:spTree>
    <p:extLst>
      <p:ext uri="{BB962C8B-B14F-4D97-AF65-F5344CB8AC3E}">
        <p14:creationId xmlns:p14="http://schemas.microsoft.com/office/powerpoint/2010/main" val="3370568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40458995-BE48-430D-B777-5C7F83E098A9}" type="slidenum">
              <a:rPr lang="zh-CN" altLang="en-US" smtClean="0"/>
              <a:t>7</a:t>
            </a:fld>
            <a:endParaRPr lang="zh-CN" altLang="en-US"/>
          </a:p>
        </p:txBody>
      </p:sp>
    </p:spTree>
    <p:extLst>
      <p:ext uri="{BB962C8B-B14F-4D97-AF65-F5344CB8AC3E}">
        <p14:creationId xmlns:p14="http://schemas.microsoft.com/office/powerpoint/2010/main" val="73459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8DDDF1A-C3CC-4F91-9A9B-6CF974F3128A}" type="slidenum">
              <a:rPr lang="zh-CN" altLang="en-US" smtClean="0"/>
              <a:t>8</a:t>
            </a:fld>
            <a:endParaRPr lang="zh-CN" altLang="en-US"/>
          </a:p>
        </p:txBody>
      </p:sp>
    </p:spTree>
    <p:extLst>
      <p:ext uri="{BB962C8B-B14F-4D97-AF65-F5344CB8AC3E}">
        <p14:creationId xmlns:p14="http://schemas.microsoft.com/office/powerpoint/2010/main" val="903464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1E05635-4EFD-4447-A451-86C57984FA89}" type="slidenum">
              <a:rPr lang="en-US" altLang="zh-CN" noProof="0" smtClean="0"/>
              <a:pPr/>
              <a:t>9</a:t>
            </a:fld>
            <a:endParaRPr lang="zh-CN" altLang="en-US" noProof="0"/>
          </a:p>
        </p:txBody>
      </p:sp>
    </p:spTree>
    <p:extLst>
      <p:ext uri="{BB962C8B-B14F-4D97-AF65-F5344CB8AC3E}">
        <p14:creationId xmlns:p14="http://schemas.microsoft.com/office/powerpoint/2010/main" val="17618133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DDDF1A-C3CC-4F91-9A9B-6CF974F3128A}"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1088256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4C47CD-836E-4CF9-9BEC-9B854C95CFBB}"/>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35324544-47D6-481C-9E0B-113EC1BDFF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2E8BA9DA-FD05-498A-9FEE-8BAC23D50F71}"/>
              </a:ext>
            </a:extLst>
          </p:cNvPr>
          <p:cNvSpPr>
            <a:spLocks noGrp="1"/>
          </p:cNvSpPr>
          <p:nvPr>
            <p:ph type="dt" sz="half" idx="10"/>
          </p:nvPr>
        </p:nvSpPr>
        <p:spPr/>
        <p:txBody>
          <a:bodyPr/>
          <a:lstStyle/>
          <a:p>
            <a:fld id="{A5227AB6-03A2-4130-9EC8-669500A0D4AC}" type="datetimeFigureOut">
              <a:rPr lang="zh-CN" altLang="en-US" smtClean="0"/>
              <a:t>2024/9/2</a:t>
            </a:fld>
            <a:endParaRPr lang="zh-CN" altLang="en-US"/>
          </a:p>
        </p:txBody>
      </p:sp>
      <p:sp>
        <p:nvSpPr>
          <p:cNvPr id="5" name="页脚占位符 4">
            <a:extLst>
              <a:ext uri="{FF2B5EF4-FFF2-40B4-BE49-F238E27FC236}">
                <a16:creationId xmlns:a16="http://schemas.microsoft.com/office/drawing/2014/main" id="{1AFC53F6-CC4F-4242-AE28-9152E2C822D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F453FF0-6CB4-42B0-8C73-8F742FD46E36}"/>
              </a:ext>
            </a:extLst>
          </p:cNvPr>
          <p:cNvSpPr>
            <a:spLocks noGrp="1"/>
          </p:cNvSpPr>
          <p:nvPr>
            <p:ph type="sldNum" sz="quarter" idx="12"/>
          </p:nvPr>
        </p:nvSpPr>
        <p:spPr/>
        <p:txBody>
          <a:bodyPr/>
          <a:lstStyle/>
          <a:p>
            <a:fld id="{0DA6B886-E5CC-4EA9-95B3-58FD79A273EF}" type="slidenum">
              <a:rPr lang="zh-CN" altLang="en-US" smtClean="0"/>
              <a:t>‹#›</a:t>
            </a:fld>
            <a:endParaRPr lang="zh-CN" altLang="en-US"/>
          </a:p>
        </p:txBody>
      </p:sp>
    </p:spTree>
    <p:extLst>
      <p:ext uri="{BB962C8B-B14F-4D97-AF65-F5344CB8AC3E}">
        <p14:creationId xmlns:p14="http://schemas.microsoft.com/office/powerpoint/2010/main" val="413905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0F5CB5-2B23-4C53-9B56-3DD5399A478E}"/>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CE1DD991-E95C-4F07-A1B8-40A6BD5BBAED}"/>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53362A8-AEF7-4DB8-9D3B-47CD406163A7}"/>
              </a:ext>
            </a:extLst>
          </p:cNvPr>
          <p:cNvSpPr>
            <a:spLocks noGrp="1"/>
          </p:cNvSpPr>
          <p:nvPr>
            <p:ph type="dt" sz="half" idx="10"/>
          </p:nvPr>
        </p:nvSpPr>
        <p:spPr/>
        <p:txBody>
          <a:bodyPr/>
          <a:lstStyle/>
          <a:p>
            <a:fld id="{A5227AB6-03A2-4130-9EC8-669500A0D4AC}" type="datetimeFigureOut">
              <a:rPr lang="zh-CN" altLang="en-US" smtClean="0"/>
              <a:t>2024/9/2</a:t>
            </a:fld>
            <a:endParaRPr lang="zh-CN" altLang="en-US"/>
          </a:p>
        </p:txBody>
      </p:sp>
      <p:sp>
        <p:nvSpPr>
          <p:cNvPr id="5" name="页脚占位符 4">
            <a:extLst>
              <a:ext uri="{FF2B5EF4-FFF2-40B4-BE49-F238E27FC236}">
                <a16:creationId xmlns:a16="http://schemas.microsoft.com/office/drawing/2014/main" id="{C45C379A-83A1-487C-91DF-DE8EA27AA44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BD107AF-3552-49C4-B451-EB6BFE9B926B}"/>
              </a:ext>
            </a:extLst>
          </p:cNvPr>
          <p:cNvSpPr>
            <a:spLocks noGrp="1"/>
          </p:cNvSpPr>
          <p:nvPr>
            <p:ph type="sldNum" sz="quarter" idx="12"/>
          </p:nvPr>
        </p:nvSpPr>
        <p:spPr/>
        <p:txBody>
          <a:bodyPr/>
          <a:lstStyle/>
          <a:p>
            <a:fld id="{0DA6B886-E5CC-4EA9-95B3-58FD79A273EF}" type="slidenum">
              <a:rPr lang="zh-CN" altLang="en-US" smtClean="0"/>
              <a:t>‹#›</a:t>
            </a:fld>
            <a:endParaRPr lang="zh-CN" altLang="en-US"/>
          </a:p>
        </p:txBody>
      </p:sp>
    </p:spTree>
    <p:extLst>
      <p:ext uri="{BB962C8B-B14F-4D97-AF65-F5344CB8AC3E}">
        <p14:creationId xmlns:p14="http://schemas.microsoft.com/office/powerpoint/2010/main" val="3871660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C9D38D73-F0CA-40DD-A4C5-CDFCB9C80200}"/>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AB1B6E99-E36A-4FFD-9343-C16E152EF64F}"/>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8558CC3-C44A-4CB1-8AC2-7428D2BC4CFC}"/>
              </a:ext>
            </a:extLst>
          </p:cNvPr>
          <p:cNvSpPr>
            <a:spLocks noGrp="1"/>
          </p:cNvSpPr>
          <p:nvPr>
            <p:ph type="dt" sz="half" idx="10"/>
          </p:nvPr>
        </p:nvSpPr>
        <p:spPr/>
        <p:txBody>
          <a:bodyPr/>
          <a:lstStyle/>
          <a:p>
            <a:fld id="{A5227AB6-03A2-4130-9EC8-669500A0D4AC}" type="datetimeFigureOut">
              <a:rPr lang="zh-CN" altLang="en-US" smtClean="0"/>
              <a:t>2024/9/2</a:t>
            </a:fld>
            <a:endParaRPr lang="zh-CN" altLang="en-US"/>
          </a:p>
        </p:txBody>
      </p:sp>
      <p:sp>
        <p:nvSpPr>
          <p:cNvPr id="5" name="页脚占位符 4">
            <a:extLst>
              <a:ext uri="{FF2B5EF4-FFF2-40B4-BE49-F238E27FC236}">
                <a16:creationId xmlns:a16="http://schemas.microsoft.com/office/drawing/2014/main" id="{B044F8B9-AF80-481B-A3A6-9D7A198DB39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500C293-5829-4316-80BB-52E9594C2495}"/>
              </a:ext>
            </a:extLst>
          </p:cNvPr>
          <p:cNvSpPr>
            <a:spLocks noGrp="1"/>
          </p:cNvSpPr>
          <p:nvPr>
            <p:ph type="sldNum" sz="quarter" idx="12"/>
          </p:nvPr>
        </p:nvSpPr>
        <p:spPr/>
        <p:txBody>
          <a:bodyPr/>
          <a:lstStyle/>
          <a:p>
            <a:fld id="{0DA6B886-E5CC-4EA9-95B3-58FD79A273EF}" type="slidenum">
              <a:rPr lang="zh-CN" altLang="en-US" smtClean="0"/>
              <a:t>‹#›</a:t>
            </a:fld>
            <a:endParaRPr lang="zh-CN" altLang="en-US"/>
          </a:p>
        </p:txBody>
      </p:sp>
    </p:spTree>
    <p:extLst>
      <p:ext uri="{BB962C8B-B14F-4D97-AF65-F5344CB8AC3E}">
        <p14:creationId xmlns:p14="http://schemas.microsoft.com/office/powerpoint/2010/main" val="1121910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B18867E-8DFD-4AC0-AD9C-B29D13C39B1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7217FCB-0583-4096-AEA2-E9704B91321F}"/>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446AB5E-884F-43F1-A726-91108AA3CC81}"/>
              </a:ext>
            </a:extLst>
          </p:cNvPr>
          <p:cNvSpPr>
            <a:spLocks noGrp="1"/>
          </p:cNvSpPr>
          <p:nvPr>
            <p:ph type="dt" sz="half" idx="10"/>
          </p:nvPr>
        </p:nvSpPr>
        <p:spPr/>
        <p:txBody>
          <a:bodyPr/>
          <a:lstStyle/>
          <a:p>
            <a:fld id="{A5227AB6-03A2-4130-9EC8-669500A0D4AC}" type="datetimeFigureOut">
              <a:rPr lang="zh-CN" altLang="en-US" smtClean="0"/>
              <a:t>2024/9/2</a:t>
            </a:fld>
            <a:endParaRPr lang="zh-CN" altLang="en-US"/>
          </a:p>
        </p:txBody>
      </p:sp>
      <p:sp>
        <p:nvSpPr>
          <p:cNvPr id="5" name="页脚占位符 4">
            <a:extLst>
              <a:ext uri="{FF2B5EF4-FFF2-40B4-BE49-F238E27FC236}">
                <a16:creationId xmlns:a16="http://schemas.microsoft.com/office/drawing/2014/main" id="{E3D1CFCC-DADC-4D4A-B0D5-5616AED187C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A6C3EDC-8EEE-4F75-80A2-D76E2BCD2546}"/>
              </a:ext>
            </a:extLst>
          </p:cNvPr>
          <p:cNvSpPr>
            <a:spLocks noGrp="1"/>
          </p:cNvSpPr>
          <p:nvPr>
            <p:ph type="sldNum" sz="quarter" idx="12"/>
          </p:nvPr>
        </p:nvSpPr>
        <p:spPr/>
        <p:txBody>
          <a:bodyPr/>
          <a:lstStyle/>
          <a:p>
            <a:fld id="{0DA6B886-E5CC-4EA9-95B3-58FD79A273EF}" type="slidenum">
              <a:rPr lang="zh-CN" altLang="en-US" smtClean="0"/>
              <a:t>‹#›</a:t>
            </a:fld>
            <a:endParaRPr lang="zh-CN" altLang="en-US"/>
          </a:p>
        </p:txBody>
      </p:sp>
    </p:spTree>
    <p:extLst>
      <p:ext uri="{BB962C8B-B14F-4D97-AF65-F5344CB8AC3E}">
        <p14:creationId xmlns:p14="http://schemas.microsoft.com/office/powerpoint/2010/main" val="4116119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D90709-EE52-4829-8869-A29C5BA3ABEC}"/>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68C7DACD-16FA-4341-8CF1-FC8233087F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6501D083-20F1-4235-A2DB-539DAAA99624}"/>
              </a:ext>
            </a:extLst>
          </p:cNvPr>
          <p:cNvSpPr>
            <a:spLocks noGrp="1"/>
          </p:cNvSpPr>
          <p:nvPr>
            <p:ph type="dt" sz="half" idx="10"/>
          </p:nvPr>
        </p:nvSpPr>
        <p:spPr/>
        <p:txBody>
          <a:bodyPr/>
          <a:lstStyle/>
          <a:p>
            <a:fld id="{A5227AB6-03A2-4130-9EC8-669500A0D4AC}" type="datetimeFigureOut">
              <a:rPr lang="zh-CN" altLang="en-US" smtClean="0"/>
              <a:t>2024/9/2</a:t>
            </a:fld>
            <a:endParaRPr lang="zh-CN" altLang="en-US"/>
          </a:p>
        </p:txBody>
      </p:sp>
      <p:sp>
        <p:nvSpPr>
          <p:cNvPr id="5" name="页脚占位符 4">
            <a:extLst>
              <a:ext uri="{FF2B5EF4-FFF2-40B4-BE49-F238E27FC236}">
                <a16:creationId xmlns:a16="http://schemas.microsoft.com/office/drawing/2014/main" id="{95256B26-1FAA-4FB3-8DF8-E058A26ECB2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D3413A1-566B-42B6-A549-8D97EBCCAB7C}"/>
              </a:ext>
            </a:extLst>
          </p:cNvPr>
          <p:cNvSpPr>
            <a:spLocks noGrp="1"/>
          </p:cNvSpPr>
          <p:nvPr>
            <p:ph type="sldNum" sz="quarter" idx="12"/>
          </p:nvPr>
        </p:nvSpPr>
        <p:spPr/>
        <p:txBody>
          <a:bodyPr/>
          <a:lstStyle/>
          <a:p>
            <a:fld id="{0DA6B886-E5CC-4EA9-95B3-58FD79A273EF}" type="slidenum">
              <a:rPr lang="zh-CN" altLang="en-US" smtClean="0"/>
              <a:t>‹#›</a:t>
            </a:fld>
            <a:endParaRPr lang="zh-CN" altLang="en-US"/>
          </a:p>
        </p:txBody>
      </p:sp>
    </p:spTree>
    <p:extLst>
      <p:ext uri="{BB962C8B-B14F-4D97-AF65-F5344CB8AC3E}">
        <p14:creationId xmlns:p14="http://schemas.microsoft.com/office/powerpoint/2010/main" val="4144586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8BB8FE-91C9-493D-8373-519ACB667B3B}"/>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4A63E51-A30C-4039-8A41-A6B1D873EF9C}"/>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13ADD8A5-4FE0-464F-8665-6B80C2438101}"/>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A4ACAC4A-858F-46F8-A737-3871694AF1DF}"/>
              </a:ext>
            </a:extLst>
          </p:cNvPr>
          <p:cNvSpPr>
            <a:spLocks noGrp="1"/>
          </p:cNvSpPr>
          <p:nvPr>
            <p:ph type="dt" sz="half" idx="10"/>
          </p:nvPr>
        </p:nvSpPr>
        <p:spPr/>
        <p:txBody>
          <a:bodyPr/>
          <a:lstStyle/>
          <a:p>
            <a:fld id="{A5227AB6-03A2-4130-9EC8-669500A0D4AC}" type="datetimeFigureOut">
              <a:rPr lang="zh-CN" altLang="en-US" smtClean="0"/>
              <a:t>2024/9/2</a:t>
            </a:fld>
            <a:endParaRPr lang="zh-CN" altLang="en-US"/>
          </a:p>
        </p:txBody>
      </p:sp>
      <p:sp>
        <p:nvSpPr>
          <p:cNvPr id="6" name="页脚占位符 5">
            <a:extLst>
              <a:ext uri="{FF2B5EF4-FFF2-40B4-BE49-F238E27FC236}">
                <a16:creationId xmlns:a16="http://schemas.microsoft.com/office/drawing/2014/main" id="{1C22A2D0-4FEF-42B7-8D00-0B395282BF2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92ACE51-6329-4336-BFE9-409A5BB9AEF0}"/>
              </a:ext>
            </a:extLst>
          </p:cNvPr>
          <p:cNvSpPr>
            <a:spLocks noGrp="1"/>
          </p:cNvSpPr>
          <p:nvPr>
            <p:ph type="sldNum" sz="quarter" idx="12"/>
          </p:nvPr>
        </p:nvSpPr>
        <p:spPr/>
        <p:txBody>
          <a:bodyPr/>
          <a:lstStyle/>
          <a:p>
            <a:fld id="{0DA6B886-E5CC-4EA9-95B3-58FD79A273EF}" type="slidenum">
              <a:rPr lang="zh-CN" altLang="en-US" smtClean="0"/>
              <a:t>‹#›</a:t>
            </a:fld>
            <a:endParaRPr lang="zh-CN" altLang="en-US"/>
          </a:p>
        </p:txBody>
      </p:sp>
    </p:spTree>
    <p:extLst>
      <p:ext uri="{BB962C8B-B14F-4D97-AF65-F5344CB8AC3E}">
        <p14:creationId xmlns:p14="http://schemas.microsoft.com/office/powerpoint/2010/main" val="2894274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A6AA8D-91FF-43D2-AB6B-47E27AD6C1F6}"/>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749E2105-AE24-4B4D-8743-E7A3A1CDCE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590B3237-FF70-42AA-B060-03A10E7F21E8}"/>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CD930D63-DF70-41BD-96F2-758EAB4E63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B039B70A-ECCB-4B7C-B604-6FF5F93A0C5A}"/>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C27BED97-4D3E-4D06-837B-B6976DD6B3BB}"/>
              </a:ext>
            </a:extLst>
          </p:cNvPr>
          <p:cNvSpPr>
            <a:spLocks noGrp="1"/>
          </p:cNvSpPr>
          <p:nvPr>
            <p:ph type="dt" sz="half" idx="10"/>
          </p:nvPr>
        </p:nvSpPr>
        <p:spPr/>
        <p:txBody>
          <a:bodyPr/>
          <a:lstStyle/>
          <a:p>
            <a:fld id="{A5227AB6-03A2-4130-9EC8-669500A0D4AC}" type="datetimeFigureOut">
              <a:rPr lang="zh-CN" altLang="en-US" smtClean="0"/>
              <a:t>2024/9/2</a:t>
            </a:fld>
            <a:endParaRPr lang="zh-CN" altLang="en-US"/>
          </a:p>
        </p:txBody>
      </p:sp>
      <p:sp>
        <p:nvSpPr>
          <p:cNvPr id="8" name="页脚占位符 7">
            <a:extLst>
              <a:ext uri="{FF2B5EF4-FFF2-40B4-BE49-F238E27FC236}">
                <a16:creationId xmlns:a16="http://schemas.microsoft.com/office/drawing/2014/main" id="{B8F04C7B-24C5-4286-A459-9914B3F8488A}"/>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50E3909C-0D17-4E37-B75D-2CB338882C52}"/>
              </a:ext>
            </a:extLst>
          </p:cNvPr>
          <p:cNvSpPr>
            <a:spLocks noGrp="1"/>
          </p:cNvSpPr>
          <p:nvPr>
            <p:ph type="sldNum" sz="quarter" idx="12"/>
          </p:nvPr>
        </p:nvSpPr>
        <p:spPr/>
        <p:txBody>
          <a:bodyPr/>
          <a:lstStyle/>
          <a:p>
            <a:fld id="{0DA6B886-E5CC-4EA9-95B3-58FD79A273EF}" type="slidenum">
              <a:rPr lang="zh-CN" altLang="en-US" smtClean="0"/>
              <a:t>‹#›</a:t>
            </a:fld>
            <a:endParaRPr lang="zh-CN" altLang="en-US"/>
          </a:p>
        </p:txBody>
      </p:sp>
    </p:spTree>
    <p:extLst>
      <p:ext uri="{BB962C8B-B14F-4D97-AF65-F5344CB8AC3E}">
        <p14:creationId xmlns:p14="http://schemas.microsoft.com/office/powerpoint/2010/main" val="4099885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B6C5D1-9D65-4AC2-975A-B2C1485214BA}"/>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463635CB-98B0-4AE0-BB10-9C28810D7291}"/>
              </a:ext>
            </a:extLst>
          </p:cNvPr>
          <p:cNvSpPr>
            <a:spLocks noGrp="1"/>
          </p:cNvSpPr>
          <p:nvPr>
            <p:ph type="dt" sz="half" idx="10"/>
          </p:nvPr>
        </p:nvSpPr>
        <p:spPr/>
        <p:txBody>
          <a:bodyPr/>
          <a:lstStyle/>
          <a:p>
            <a:fld id="{A5227AB6-03A2-4130-9EC8-669500A0D4AC}" type="datetimeFigureOut">
              <a:rPr lang="zh-CN" altLang="en-US" smtClean="0"/>
              <a:t>2024/9/2</a:t>
            </a:fld>
            <a:endParaRPr lang="zh-CN" altLang="en-US"/>
          </a:p>
        </p:txBody>
      </p:sp>
      <p:sp>
        <p:nvSpPr>
          <p:cNvPr id="4" name="页脚占位符 3">
            <a:extLst>
              <a:ext uri="{FF2B5EF4-FFF2-40B4-BE49-F238E27FC236}">
                <a16:creationId xmlns:a16="http://schemas.microsoft.com/office/drawing/2014/main" id="{0510A981-9FF5-4244-8C42-2D4D8B5DBD52}"/>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738C79D3-BB7A-466A-8CC8-DBB535D29408}"/>
              </a:ext>
            </a:extLst>
          </p:cNvPr>
          <p:cNvSpPr>
            <a:spLocks noGrp="1"/>
          </p:cNvSpPr>
          <p:nvPr>
            <p:ph type="sldNum" sz="quarter" idx="12"/>
          </p:nvPr>
        </p:nvSpPr>
        <p:spPr/>
        <p:txBody>
          <a:bodyPr/>
          <a:lstStyle/>
          <a:p>
            <a:fld id="{0DA6B886-E5CC-4EA9-95B3-58FD79A273EF}" type="slidenum">
              <a:rPr lang="zh-CN" altLang="en-US" smtClean="0"/>
              <a:t>‹#›</a:t>
            </a:fld>
            <a:endParaRPr lang="zh-CN" altLang="en-US"/>
          </a:p>
        </p:txBody>
      </p:sp>
    </p:spTree>
    <p:extLst>
      <p:ext uri="{BB962C8B-B14F-4D97-AF65-F5344CB8AC3E}">
        <p14:creationId xmlns:p14="http://schemas.microsoft.com/office/powerpoint/2010/main" val="2662116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6510ABC6-D01F-4B51-AB66-BC80DE1B3399}"/>
              </a:ext>
            </a:extLst>
          </p:cNvPr>
          <p:cNvSpPr>
            <a:spLocks noGrp="1"/>
          </p:cNvSpPr>
          <p:nvPr>
            <p:ph type="dt" sz="half" idx="10"/>
          </p:nvPr>
        </p:nvSpPr>
        <p:spPr/>
        <p:txBody>
          <a:bodyPr/>
          <a:lstStyle/>
          <a:p>
            <a:fld id="{A5227AB6-03A2-4130-9EC8-669500A0D4AC}" type="datetimeFigureOut">
              <a:rPr lang="zh-CN" altLang="en-US" smtClean="0"/>
              <a:t>2024/9/2</a:t>
            </a:fld>
            <a:endParaRPr lang="zh-CN" altLang="en-US"/>
          </a:p>
        </p:txBody>
      </p:sp>
      <p:sp>
        <p:nvSpPr>
          <p:cNvPr id="3" name="页脚占位符 2">
            <a:extLst>
              <a:ext uri="{FF2B5EF4-FFF2-40B4-BE49-F238E27FC236}">
                <a16:creationId xmlns:a16="http://schemas.microsoft.com/office/drawing/2014/main" id="{666934FC-C6B1-401A-A297-80B588F9BF09}"/>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6DD50986-24FE-4B4E-9B26-4CD1A77D8EED}"/>
              </a:ext>
            </a:extLst>
          </p:cNvPr>
          <p:cNvSpPr>
            <a:spLocks noGrp="1"/>
          </p:cNvSpPr>
          <p:nvPr>
            <p:ph type="sldNum" sz="quarter" idx="12"/>
          </p:nvPr>
        </p:nvSpPr>
        <p:spPr/>
        <p:txBody>
          <a:bodyPr/>
          <a:lstStyle/>
          <a:p>
            <a:fld id="{0DA6B886-E5CC-4EA9-95B3-58FD79A273EF}" type="slidenum">
              <a:rPr lang="zh-CN" altLang="en-US" smtClean="0"/>
              <a:t>‹#›</a:t>
            </a:fld>
            <a:endParaRPr lang="zh-CN" altLang="en-US"/>
          </a:p>
        </p:txBody>
      </p:sp>
    </p:spTree>
    <p:extLst>
      <p:ext uri="{BB962C8B-B14F-4D97-AF65-F5344CB8AC3E}">
        <p14:creationId xmlns:p14="http://schemas.microsoft.com/office/powerpoint/2010/main" val="3416542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70BF3A-F75A-40FC-9B50-E0212AD2FA0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2445DB6B-4BB4-4C2C-96F7-857569F8A6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AD066D0-606D-4682-8442-462A69F84D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739DCDBD-AC23-4F57-9D0A-46E5877877B7}"/>
              </a:ext>
            </a:extLst>
          </p:cNvPr>
          <p:cNvSpPr>
            <a:spLocks noGrp="1"/>
          </p:cNvSpPr>
          <p:nvPr>
            <p:ph type="dt" sz="half" idx="10"/>
          </p:nvPr>
        </p:nvSpPr>
        <p:spPr/>
        <p:txBody>
          <a:bodyPr/>
          <a:lstStyle/>
          <a:p>
            <a:fld id="{A5227AB6-03A2-4130-9EC8-669500A0D4AC}" type="datetimeFigureOut">
              <a:rPr lang="zh-CN" altLang="en-US" smtClean="0"/>
              <a:t>2024/9/2</a:t>
            </a:fld>
            <a:endParaRPr lang="zh-CN" altLang="en-US"/>
          </a:p>
        </p:txBody>
      </p:sp>
      <p:sp>
        <p:nvSpPr>
          <p:cNvPr id="6" name="页脚占位符 5">
            <a:extLst>
              <a:ext uri="{FF2B5EF4-FFF2-40B4-BE49-F238E27FC236}">
                <a16:creationId xmlns:a16="http://schemas.microsoft.com/office/drawing/2014/main" id="{E93BD5F9-EF69-4E72-A824-11BA4B432F4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DF34B54-46B6-403B-BCA6-A3AB41652D6D}"/>
              </a:ext>
            </a:extLst>
          </p:cNvPr>
          <p:cNvSpPr>
            <a:spLocks noGrp="1"/>
          </p:cNvSpPr>
          <p:nvPr>
            <p:ph type="sldNum" sz="quarter" idx="12"/>
          </p:nvPr>
        </p:nvSpPr>
        <p:spPr/>
        <p:txBody>
          <a:bodyPr/>
          <a:lstStyle/>
          <a:p>
            <a:fld id="{0DA6B886-E5CC-4EA9-95B3-58FD79A273EF}" type="slidenum">
              <a:rPr lang="zh-CN" altLang="en-US" smtClean="0"/>
              <a:t>‹#›</a:t>
            </a:fld>
            <a:endParaRPr lang="zh-CN" altLang="en-US"/>
          </a:p>
        </p:txBody>
      </p:sp>
    </p:spTree>
    <p:extLst>
      <p:ext uri="{BB962C8B-B14F-4D97-AF65-F5344CB8AC3E}">
        <p14:creationId xmlns:p14="http://schemas.microsoft.com/office/powerpoint/2010/main" val="4167701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E9E9B79-9F1B-47F9-A426-6873B4AF66FC}"/>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ABEEE007-8E94-4131-855D-ECE50019BD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D5101C24-1EB9-41CB-AFD9-8DC474352E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C88300BD-5F86-4079-B347-0AEAE71587E3}"/>
              </a:ext>
            </a:extLst>
          </p:cNvPr>
          <p:cNvSpPr>
            <a:spLocks noGrp="1"/>
          </p:cNvSpPr>
          <p:nvPr>
            <p:ph type="dt" sz="half" idx="10"/>
          </p:nvPr>
        </p:nvSpPr>
        <p:spPr/>
        <p:txBody>
          <a:bodyPr/>
          <a:lstStyle/>
          <a:p>
            <a:fld id="{A5227AB6-03A2-4130-9EC8-669500A0D4AC}" type="datetimeFigureOut">
              <a:rPr lang="zh-CN" altLang="en-US" smtClean="0"/>
              <a:t>2024/9/2</a:t>
            </a:fld>
            <a:endParaRPr lang="zh-CN" altLang="en-US"/>
          </a:p>
        </p:txBody>
      </p:sp>
      <p:sp>
        <p:nvSpPr>
          <p:cNvPr id="6" name="页脚占位符 5">
            <a:extLst>
              <a:ext uri="{FF2B5EF4-FFF2-40B4-BE49-F238E27FC236}">
                <a16:creationId xmlns:a16="http://schemas.microsoft.com/office/drawing/2014/main" id="{EC7EA73C-0E97-4A3B-B558-C30177E3602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8FD36A8-DB67-443B-BE54-1FCDA65A892B}"/>
              </a:ext>
            </a:extLst>
          </p:cNvPr>
          <p:cNvSpPr>
            <a:spLocks noGrp="1"/>
          </p:cNvSpPr>
          <p:nvPr>
            <p:ph type="sldNum" sz="quarter" idx="12"/>
          </p:nvPr>
        </p:nvSpPr>
        <p:spPr/>
        <p:txBody>
          <a:bodyPr/>
          <a:lstStyle/>
          <a:p>
            <a:fld id="{0DA6B886-E5CC-4EA9-95B3-58FD79A273EF}" type="slidenum">
              <a:rPr lang="zh-CN" altLang="en-US" smtClean="0"/>
              <a:t>‹#›</a:t>
            </a:fld>
            <a:endParaRPr lang="zh-CN" altLang="en-US"/>
          </a:p>
        </p:txBody>
      </p:sp>
    </p:spTree>
    <p:extLst>
      <p:ext uri="{BB962C8B-B14F-4D97-AF65-F5344CB8AC3E}">
        <p14:creationId xmlns:p14="http://schemas.microsoft.com/office/powerpoint/2010/main" val="83368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D26EE73C-9532-400C-B05F-4BACFFA8FF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6B71AA4B-A32C-4BA5-AB4D-FA943E7E1B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B9BB94B-BC37-49E6-97F2-D6FAE4462C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227AB6-03A2-4130-9EC8-669500A0D4AC}" type="datetimeFigureOut">
              <a:rPr lang="zh-CN" altLang="en-US" smtClean="0"/>
              <a:t>2024/9/2</a:t>
            </a:fld>
            <a:endParaRPr lang="zh-CN" altLang="en-US"/>
          </a:p>
        </p:txBody>
      </p:sp>
      <p:sp>
        <p:nvSpPr>
          <p:cNvPr id="5" name="页脚占位符 4">
            <a:extLst>
              <a:ext uri="{FF2B5EF4-FFF2-40B4-BE49-F238E27FC236}">
                <a16:creationId xmlns:a16="http://schemas.microsoft.com/office/drawing/2014/main" id="{BC53B5E1-F26C-4243-AF6B-4CAAC2CD03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D6A8841E-EF2E-410E-8B68-728AB167E8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A6B886-E5CC-4EA9-95B3-58FD79A273EF}" type="slidenum">
              <a:rPr lang="zh-CN" altLang="en-US" smtClean="0"/>
              <a:t>‹#›</a:t>
            </a:fld>
            <a:endParaRPr lang="zh-CN" altLang="en-US"/>
          </a:p>
        </p:txBody>
      </p:sp>
    </p:spTree>
    <p:extLst>
      <p:ext uri="{BB962C8B-B14F-4D97-AF65-F5344CB8AC3E}">
        <p14:creationId xmlns:p14="http://schemas.microsoft.com/office/powerpoint/2010/main" val="254647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C9F2481-581F-4D2E-809A-2DC58FE1F242}"/>
              </a:ext>
            </a:extLst>
          </p:cNvPr>
          <p:cNvSpPr>
            <a:spLocks noGrp="1"/>
          </p:cNvSpPr>
          <p:nvPr>
            <p:ph type="ctrTitle"/>
          </p:nvPr>
        </p:nvSpPr>
        <p:spPr/>
        <p:txBody>
          <a:bodyPr/>
          <a:lstStyle/>
          <a:p>
            <a:r>
              <a:rPr lang="en-US" altLang="zh-CN" dirty="0"/>
              <a:t>CGEM DAQ Status</a:t>
            </a:r>
            <a:endParaRPr lang="zh-CN" altLang="en-US" dirty="0"/>
          </a:p>
        </p:txBody>
      </p:sp>
      <p:sp>
        <p:nvSpPr>
          <p:cNvPr id="3" name="副标题 2">
            <a:extLst>
              <a:ext uri="{FF2B5EF4-FFF2-40B4-BE49-F238E27FC236}">
                <a16:creationId xmlns:a16="http://schemas.microsoft.com/office/drawing/2014/main" id="{CFF3D1D1-9203-4E6A-8782-0A648B2798E7}"/>
              </a:ext>
            </a:extLst>
          </p:cNvPr>
          <p:cNvSpPr>
            <a:spLocks noGrp="1"/>
          </p:cNvSpPr>
          <p:nvPr>
            <p:ph type="subTitle" idx="1"/>
          </p:nvPr>
        </p:nvSpPr>
        <p:spPr/>
        <p:txBody>
          <a:bodyPr/>
          <a:lstStyle/>
          <a:p>
            <a:r>
              <a:rPr lang="en-US" altLang="zh-CN" dirty="0" err="1"/>
              <a:t>Tingxuan</a:t>
            </a:r>
            <a:r>
              <a:rPr lang="en-US" altLang="zh-CN" dirty="0"/>
              <a:t> Zeng </a:t>
            </a:r>
          </a:p>
          <a:p>
            <a:r>
              <a:rPr lang="en-US" altLang="zh-CN" dirty="0"/>
              <a:t>2024-09-02</a:t>
            </a:r>
            <a:endParaRPr lang="zh-CN" altLang="en-US" dirty="0"/>
          </a:p>
        </p:txBody>
      </p:sp>
    </p:spTree>
    <p:extLst>
      <p:ext uri="{BB962C8B-B14F-4D97-AF65-F5344CB8AC3E}">
        <p14:creationId xmlns:p14="http://schemas.microsoft.com/office/powerpoint/2010/main" val="3004522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FD25389-0A6F-4757-BE3B-D7B3F37F46F9}"/>
              </a:ext>
            </a:extLst>
          </p:cNvPr>
          <p:cNvSpPr>
            <a:spLocks noGrp="1"/>
          </p:cNvSpPr>
          <p:nvPr>
            <p:ph type="title"/>
          </p:nvPr>
        </p:nvSpPr>
        <p:spPr/>
        <p:txBody>
          <a:bodyPr>
            <a:normAutofit/>
          </a:bodyPr>
          <a:lstStyle/>
          <a:p>
            <a:r>
              <a:rPr lang="en-US" altLang="zh-CN" sz="2000" dirty="0"/>
              <a:t>ISSUE I : The generation of issue 1 is due to the difference in parsing L1 count between dummy data packets and real data packets. For dummy data packets, it is fixed at 0xe0, while for real data packets, it increases based on the trigger number.</a:t>
            </a:r>
            <a:endParaRPr lang="zh-CN" altLang="en-US" sz="2000" dirty="0"/>
          </a:p>
        </p:txBody>
      </p:sp>
      <p:sp>
        <p:nvSpPr>
          <p:cNvPr id="3" name="内容占位符 2">
            <a:extLst>
              <a:ext uri="{FF2B5EF4-FFF2-40B4-BE49-F238E27FC236}">
                <a16:creationId xmlns:a16="http://schemas.microsoft.com/office/drawing/2014/main" id="{BCA66873-79A2-4AE8-904F-AC733FAF6AAB}"/>
              </a:ext>
            </a:extLst>
          </p:cNvPr>
          <p:cNvSpPr>
            <a:spLocks noGrp="1"/>
          </p:cNvSpPr>
          <p:nvPr>
            <p:ph idx="1"/>
          </p:nvPr>
        </p:nvSpPr>
        <p:spPr>
          <a:xfrm>
            <a:off x="614463" y="1690688"/>
            <a:ext cx="11329297" cy="2999294"/>
          </a:xfrm>
        </p:spPr>
        <p:txBody>
          <a:bodyPr>
            <a:normAutofit fontScale="70000" lnSpcReduction="20000"/>
          </a:bodyPr>
          <a:lstStyle/>
          <a:p>
            <a:pPr marL="0" indent="0">
              <a:buNone/>
            </a:pPr>
            <a:endParaRPr lang="en-US" altLang="zh-CN" dirty="0"/>
          </a:p>
          <a:p>
            <a:r>
              <a:rPr lang="en-US" altLang="zh-CN" dirty="0">
                <a:solidFill>
                  <a:schemeClr val="accent6">
                    <a:lumMod val="75000"/>
                  </a:schemeClr>
                </a:solidFill>
              </a:rPr>
              <a:t>GEMROC packet length is consistent with dummy and real data.</a:t>
            </a:r>
          </a:p>
          <a:p>
            <a:pPr lvl="1"/>
            <a:r>
              <a:rPr lang="en-US" altLang="zh-CN" dirty="0"/>
              <a:t>Length: hit number * 2+3*2 word , hit number = (header &gt;&gt;16)&amp;0xff</a:t>
            </a:r>
          </a:p>
          <a:p>
            <a:pPr lvl="2"/>
            <a:r>
              <a:rPr lang="en-US" altLang="zh-CN" dirty="0"/>
              <a:t>For dummy GEMROC packet: Length is fixed: just 8 words.</a:t>
            </a:r>
          </a:p>
          <a:p>
            <a:pPr lvl="2"/>
            <a:r>
              <a:rPr lang="en-US" altLang="zh-CN" dirty="0"/>
              <a:t>Hit num (0xc08765432001abcd &gt;&gt; 16)&amp;0xff == 1 , length = 1*2+3*2=8 word</a:t>
            </a:r>
          </a:p>
          <a:p>
            <a:r>
              <a:rPr lang="en-US" altLang="zh-CN" dirty="0">
                <a:solidFill>
                  <a:srgbClr val="FF0000"/>
                </a:solidFill>
              </a:rPr>
              <a:t>GEMROC Local L1 count has difference with dummy and real data. </a:t>
            </a:r>
          </a:p>
          <a:p>
            <a:pPr lvl="1"/>
            <a:r>
              <a:rPr lang="en-US" altLang="zh-CN" dirty="0"/>
              <a:t>Dummy data : ((0x2001abcd&gt;&gt;24)&amp;0x3f) + ((0xc0876543&amp;0x3ffffff)&lt;&lt;6) , fixed, the low 8 bit is  0xe0(224)</a:t>
            </a:r>
          </a:p>
          <a:p>
            <a:pPr lvl="1"/>
            <a:r>
              <a:rPr lang="en-US" altLang="zh-CN" dirty="0"/>
              <a:t>Real data : (((*(buffer+1))&gt;&gt;24)&amp;0x3f) + (((*buffer)&amp;0x3ffffff)&lt;&lt;6),  is increasing</a:t>
            </a:r>
          </a:p>
          <a:p>
            <a:pPr lvl="1"/>
            <a:r>
              <a:rPr lang="en-US" altLang="zh-CN" dirty="0"/>
              <a:t>When working with dummy </a:t>
            </a:r>
            <a:r>
              <a:rPr lang="en-US" altLang="zh-CN" dirty="0" err="1"/>
              <a:t>gemroc</a:t>
            </a:r>
            <a:r>
              <a:rPr lang="en-US" altLang="zh-CN" dirty="0"/>
              <a:t> ,the DC L1_count_LSB  is not increasing, fixed to 0xe0.(issue 1 is explained.)</a:t>
            </a:r>
          </a:p>
        </p:txBody>
      </p:sp>
      <p:pic>
        <p:nvPicPr>
          <p:cNvPr id="4" name="图片 3">
            <a:extLst>
              <a:ext uri="{FF2B5EF4-FFF2-40B4-BE49-F238E27FC236}">
                <a16:creationId xmlns:a16="http://schemas.microsoft.com/office/drawing/2014/main" id="{58A6C092-372E-43EE-A912-828B9FE1D157}"/>
              </a:ext>
            </a:extLst>
          </p:cNvPr>
          <p:cNvPicPr>
            <a:picLocks noChangeAspect="1"/>
          </p:cNvPicPr>
          <p:nvPr/>
        </p:nvPicPr>
        <p:blipFill>
          <a:blip r:embed="rId3"/>
          <a:stretch>
            <a:fillRect/>
          </a:stretch>
        </p:blipFill>
        <p:spPr>
          <a:xfrm>
            <a:off x="7564094" y="1219673"/>
            <a:ext cx="4603403" cy="953636"/>
          </a:xfrm>
          <a:prstGeom prst="rect">
            <a:avLst/>
          </a:prstGeom>
        </p:spPr>
      </p:pic>
      <p:pic>
        <p:nvPicPr>
          <p:cNvPr id="5" name="图片 4">
            <a:extLst>
              <a:ext uri="{FF2B5EF4-FFF2-40B4-BE49-F238E27FC236}">
                <a16:creationId xmlns:a16="http://schemas.microsoft.com/office/drawing/2014/main" id="{1C426ACE-77C6-490E-A2F0-7D958B55C6EE}"/>
              </a:ext>
            </a:extLst>
          </p:cNvPr>
          <p:cNvPicPr>
            <a:picLocks noChangeAspect="1"/>
          </p:cNvPicPr>
          <p:nvPr/>
        </p:nvPicPr>
        <p:blipFill>
          <a:blip r:embed="rId4"/>
          <a:stretch>
            <a:fillRect/>
          </a:stretch>
        </p:blipFill>
        <p:spPr>
          <a:xfrm>
            <a:off x="614465" y="4312764"/>
            <a:ext cx="10963072" cy="1369868"/>
          </a:xfrm>
          <a:prstGeom prst="rect">
            <a:avLst/>
          </a:prstGeom>
        </p:spPr>
      </p:pic>
    </p:spTree>
    <p:extLst>
      <p:ext uri="{BB962C8B-B14F-4D97-AF65-F5344CB8AC3E}">
        <p14:creationId xmlns:p14="http://schemas.microsoft.com/office/powerpoint/2010/main" val="3533066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4D5FF1F1-777E-47E3-B2D0-9334CD422298}"/>
              </a:ext>
            </a:extLst>
          </p:cNvPr>
          <p:cNvPicPr>
            <a:picLocks noChangeAspect="1"/>
          </p:cNvPicPr>
          <p:nvPr/>
        </p:nvPicPr>
        <p:blipFill>
          <a:blip r:embed="rId2"/>
          <a:stretch>
            <a:fillRect/>
          </a:stretch>
        </p:blipFill>
        <p:spPr>
          <a:xfrm>
            <a:off x="838199" y="1362763"/>
            <a:ext cx="8579177" cy="4758617"/>
          </a:xfrm>
          <a:prstGeom prst="rect">
            <a:avLst/>
          </a:prstGeom>
        </p:spPr>
      </p:pic>
    </p:spTree>
    <p:extLst>
      <p:ext uri="{BB962C8B-B14F-4D97-AF65-F5344CB8AC3E}">
        <p14:creationId xmlns:p14="http://schemas.microsoft.com/office/powerpoint/2010/main" val="467941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3FE3D6A-029E-4102-824F-91CBB0B12BBD}"/>
              </a:ext>
            </a:extLst>
          </p:cNvPr>
          <p:cNvSpPr>
            <a:spLocks noGrp="1"/>
          </p:cNvSpPr>
          <p:nvPr>
            <p:ph type="title"/>
          </p:nvPr>
        </p:nvSpPr>
        <p:spPr/>
        <p:txBody>
          <a:bodyPr/>
          <a:lstStyle/>
          <a:p>
            <a:r>
              <a:rPr lang="en-US" altLang="zh-CN" dirty="0"/>
              <a:t>Outline</a:t>
            </a:r>
            <a:endParaRPr lang="zh-CN" altLang="en-US" dirty="0"/>
          </a:p>
        </p:txBody>
      </p:sp>
      <p:sp>
        <p:nvSpPr>
          <p:cNvPr id="3" name="内容占位符 2">
            <a:extLst>
              <a:ext uri="{FF2B5EF4-FFF2-40B4-BE49-F238E27FC236}">
                <a16:creationId xmlns:a16="http://schemas.microsoft.com/office/drawing/2014/main" id="{F3C5A7A3-DC77-4C56-AFFE-CE87019F812A}"/>
              </a:ext>
            </a:extLst>
          </p:cNvPr>
          <p:cNvSpPr>
            <a:spLocks noGrp="1"/>
          </p:cNvSpPr>
          <p:nvPr>
            <p:ph idx="1"/>
          </p:nvPr>
        </p:nvSpPr>
        <p:spPr>
          <a:xfrm>
            <a:off x="838200" y="1825625"/>
            <a:ext cx="10515600" cy="1153245"/>
          </a:xfrm>
        </p:spPr>
        <p:txBody>
          <a:bodyPr>
            <a:normAutofit fontScale="92500" lnSpcReduction="20000"/>
          </a:bodyPr>
          <a:lstStyle/>
          <a:p>
            <a:r>
              <a:rPr lang="en-US" altLang="zh-CN" dirty="0"/>
              <a:t>Test New Firmware</a:t>
            </a:r>
          </a:p>
          <a:p>
            <a:pPr marL="457200" lvl="1" indent="0">
              <a:buNone/>
            </a:pPr>
            <a:endParaRPr lang="en-US" altLang="zh-CN" dirty="0"/>
          </a:p>
          <a:p>
            <a:r>
              <a:rPr lang="en-US" altLang="zh-CN" dirty="0"/>
              <a:t>FEE configuration integration</a:t>
            </a:r>
            <a:endParaRPr lang="zh-CN" altLang="en-US" dirty="0"/>
          </a:p>
        </p:txBody>
      </p:sp>
    </p:spTree>
    <p:extLst>
      <p:ext uri="{BB962C8B-B14F-4D97-AF65-F5344CB8AC3E}">
        <p14:creationId xmlns:p14="http://schemas.microsoft.com/office/powerpoint/2010/main" val="529070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D21420-FDB2-474F-9215-F7EEE85AD255}"/>
              </a:ext>
            </a:extLst>
          </p:cNvPr>
          <p:cNvSpPr>
            <a:spLocks noGrp="1"/>
          </p:cNvSpPr>
          <p:nvPr>
            <p:ph type="title"/>
          </p:nvPr>
        </p:nvSpPr>
        <p:spPr>
          <a:xfrm>
            <a:off x="523407" y="245204"/>
            <a:ext cx="10515600" cy="1325563"/>
          </a:xfrm>
        </p:spPr>
        <p:txBody>
          <a:bodyPr/>
          <a:lstStyle/>
          <a:p>
            <a:r>
              <a:rPr lang="en-US" altLang="zh-CN" dirty="0"/>
              <a:t>Test New firmware in DAQ lab</a:t>
            </a:r>
            <a:endParaRPr lang="zh-CN" altLang="en-US" dirty="0"/>
          </a:p>
        </p:txBody>
      </p:sp>
      <p:sp>
        <p:nvSpPr>
          <p:cNvPr id="3" name="内容占位符 2">
            <a:extLst>
              <a:ext uri="{FF2B5EF4-FFF2-40B4-BE49-F238E27FC236}">
                <a16:creationId xmlns:a16="http://schemas.microsoft.com/office/drawing/2014/main" id="{445F139C-82E1-4EFC-9777-901352ECC91A}"/>
              </a:ext>
            </a:extLst>
          </p:cNvPr>
          <p:cNvSpPr>
            <a:spLocks noGrp="1"/>
          </p:cNvSpPr>
          <p:nvPr>
            <p:ph idx="1"/>
          </p:nvPr>
        </p:nvSpPr>
        <p:spPr>
          <a:xfrm>
            <a:off x="449704" y="1570768"/>
            <a:ext cx="11107558" cy="2190528"/>
          </a:xfrm>
        </p:spPr>
        <p:txBody>
          <a:bodyPr>
            <a:normAutofit fontScale="55000" lnSpcReduction="20000"/>
          </a:bodyPr>
          <a:lstStyle/>
          <a:p>
            <a:r>
              <a:rPr lang="en-US" altLang="zh-CN" dirty="0"/>
              <a:t>DC firmware had been updated by Pawel.</a:t>
            </a:r>
          </a:p>
          <a:p>
            <a:pPr lvl="1"/>
            <a:r>
              <a:rPr lang="en-US" altLang="zh-CN" dirty="0"/>
              <a:t>Send out 1 event per interrupt</a:t>
            </a:r>
          </a:p>
          <a:p>
            <a:r>
              <a:rPr lang="en-US" altLang="zh-CN" dirty="0"/>
              <a:t>Use the python script write by Angelo to send out dummy GEMROC data packets.</a:t>
            </a:r>
          </a:p>
          <a:p>
            <a:pPr lvl="1"/>
            <a:r>
              <a:rPr lang="en-US" altLang="zh-CN" dirty="0"/>
              <a:t>can set maximum 6KHz and 255 hits. </a:t>
            </a:r>
          </a:p>
          <a:p>
            <a:pPr lvl="1"/>
            <a:r>
              <a:rPr lang="en-US" altLang="zh-CN" dirty="0"/>
              <a:t>Test with 6KHz periodic trigger, adjust the event size , 1 DC board with 1 GEMROC.</a:t>
            </a:r>
          </a:p>
          <a:p>
            <a:r>
              <a:rPr lang="en-US" altLang="zh-CN" dirty="0"/>
              <a:t>Can run continuously in interrupt mode , multiple events read out still exists, happened once  at the beginning(&lt;1min) of each run.</a:t>
            </a:r>
          </a:p>
          <a:p>
            <a:r>
              <a:rPr lang="en-US" altLang="zh-CN" dirty="0"/>
              <a:t>1e-5 Packet loss occurred of the GEMROC packets, telling from the UDP Sequence counter.</a:t>
            </a:r>
            <a:endParaRPr lang="en-US" altLang="zh-CN" sz="2800" dirty="0"/>
          </a:p>
          <a:p>
            <a:r>
              <a:rPr lang="en-US" altLang="zh-CN" sz="2800" dirty="0"/>
              <a:t>Single DC  board  the maximum throughput : 11.7MB/s , can meet the performance requirement.</a:t>
            </a:r>
          </a:p>
          <a:p>
            <a:endParaRPr lang="en-US" altLang="zh-CN" dirty="0"/>
          </a:p>
        </p:txBody>
      </p:sp>
      <p:graphicFrame>
        <p:nvGraphicFramePr>
          <p:cNvPr id="4" name="表格 3">
            <a:extLst>
              <a:ext uri="{FF2B5EF4-FFF2-40B4-BE49-F238E27FC236}">
                <a16:creationId xmlns:a16="http://schemas.microsoft.com/office/drawing/2014/main" id="{2F9F6D24-38E5-4974-8CE9-D83FC1C8BC93}"/>
              </a:ext>
            </a:extLst>
          </p:cNvPr>
          <p:cNvGraphicFramePr>
            <a:graphicFrameLocks noGrp="1"/>
          </p:cNvGraphicFramePr>
          <p:nvPr>
            <p:extLst>
              <p:ext uri="{D42A27DB-BD31-4B8C-83A1-F6EECF244321}">
                <p14:modId xmlns:p14="http://schemas.microsoft.com/office/powerpoint/2010/main" val="4157362292"/>
              </p:ext>
            </p:extLst>
          </p:nvPr>
        </p:nvGraphicFramePr>
        <p:xfrm>
          <a:off x="5986021" y="4254873"/>
          <a:ext cx="5756275" cy="2004060"/>
        </p:xfrm>
        <a:graphic>
          <a:graphicData uri="http://schemas.openxmlformats.org/drawingml/2006/table">
            <a:tbl>
              <a:tblPr>
                <a:tableStyleId>{5C22544A-7EE6-4342-B048-85BDC9FD1C3A}</a:tableStyleId>
              </a:tblPr>
              <a:tblGrid>
                <a:gridCol w="2131953">
                  <a:extLst>
                    <a:ext uri="{9D8B030D-6E8A-4147-A177-3AD203B41FA5}">
                      <a16:colId xmlns:a16="http://schemas.microsoft.com/office/drawing/2014/main" val="3514908513"/>
                    </a:ext>
                  </a:extLst>
                </a:gridCol>
                <a:gridCol w="1748202">
                  <a:extLst>
                    <a:ext uri="{9D8B030D-6E8A-4147-A177-3AD203B41FA5}">
                      <a16:colId xmlns:a16="http://schemas.microsoft.com/office/drawing/2014/main" val="283029575"/>
                    </a:ext>
                  </a:extLst>
                </a:gridCol>
                <a:gridCol w="1876120">
                  <a:extLst>
                    <a:ext uri="{9D8B030D-6E8A-4147-A177-3AD203B41FA5}">
                      <a16:colId xmlns:a16="http://schemas.microsoft.com/office/drawing/2014/main" val="383868516"/>
                    </a:ext>
                  </a:extLst>
                </a:gridCol>
              </a:tblGrid>
              <a:tr h="413820">
                <a:tc>
                  <a:txBody>
                    <a:bodyPr/>
                    <a:lstStyle/>
                    <a:p>
                      <a:pPr algn="ctr" fontAlgn="b"/>
                      <a:r>
                        <a:rPr lang="en-US" sz="1600" u="none" strike="noStrike" dirty="0">
                          <a:effectLst/>
                        </a:rPr>
                        <a:t>event size</a:t>
                      </a:r>
                    </a:p>
                    <a:p>
                      <a:pPr algn="ctr" fontAlgn="b"/>
                      <a:r>
                        <a:rPr lang="en-US" sz="1600" u="none" strike="noStrike" dirty="0">
                          <a:effectLst/>
                        </a:rPr>
                        <a:t>(Byte)</a:t>
                      </a:r>
                      <a:endParaRPr lang="en-US"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tc>
                  <a:txBody>
                    <a:bodyPr/>
                    <a:lstStyle/>
                    <a:p>
                      <a:pPr algn="ctr" fontAlgn="b"/>
                      <a:r>
                        <a:rPr lang="en-US" sz="1600" u="none" strike="noStrike" dirty="0">
                          <a:effectLst/>
                        </a:rPr>
                        <a:t>Event rate</a:t>
                      </a:r>
                    </a:p>
                    <a:p>
                      <a:pPr algn="ctr" fontAlgn="b"/>
                      <a:r>
                        <a:rPr lang="en-US" sz="1600" u="none" strike="noStrike" dirty="0">
                          <a:effectLst/>
                        </a:rPr>
                        <a:t>(</a:t>
                      </a:r>
                      <a:r>
                        <a:rPr lang="en-US" sz="1600" u="none" strike="noStrike" dirty="0" err="1">
                          <a:effectLst/>
                        </a:rPr>
                        <a:t>KHz</a:t>
                      </a:r>
                      <a:r>
                        <a:rPr lang="en-US" sz="1600" u="none" strike="noStrike" dirty="0">
                          <a:effectLst/>
                        </a:rPr>
                        <a:t>)</a:t>
                      </a:r>
                      <a:endParaRPr lang="en-US"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tc>
                  <a:txBody>
                    <a:bodyPr/>
                    <a:lstStyle/>
                    <a:p>
                      <a:pPr algn="ctr" fontAlgn="b"/>
                      <a:r>
                        <a:rPr lang="en-US" sz="1600" u="none" strike="noStrike" dirty="0">
                          <a:effectLst/>
                        </a:rPr>
                        <a:t>Throughput</a:t>
                      </a:r>
                    </a:p>
                    <a:p>
                      <a:pPr algn="ctr" fontAlgn="b"/>
                      <a:r>
                        <a:rPr lang="en-US" sz="1600" u="none" strike="noStrike" dirty="0">
                          <a:effectLst/>
                        </a:rPr>
                        <a:t>(MB/s)</a:t>
                      </a:r>
                      <a:endParaRPr lang="en-US"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extLst>
                  <a:ext uri="{0D108BD9-81ED-4DB2-BD59-A6C34878D82A}">
                    <a16:rowId xmlns:a16="http://schemas.microsoft.com/office/drawing/2014/main" val="1046897691"/>
                  </a:ext>
                </a:extLst>
              </a:tr>
              <a:tr h="209043">
                <a:tc>
                  <a:txBody>
                    <a:bodyPr/>
                    <a:lstStyle/>
                    <a:p>
                      <a:pPr algn="ctr" fontAlgn="b"/>
                      <a:r>
                        <a:rPr lang="en-US" altLang="zh-CN" sz="1600" u="none" strike="noStrike" dirty="0">
                          <a:effectLst/>
                        </a:rPr>
                        <a:t>56</a:t>
                      </a:r>
                      <a:endParaRPr lang="en-US" altLang="zh-CN"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tc>
                  <a:txBody>
                    <a:bodyPr/>
                    <a:lstStyle/>
                    <a:p>
                      <a:pPr algn="ctr" fontAlgn="b"/>
                      <a:r>
                        <a:rPr lang="en-US" altLang="zh-CN" sz="1600" u="none" strike="noStrike" dirty="0">
                          <a:effectLst/>
                        </a:rPr>
                        <a:t>6</a:t>
                      </a:r>
                      <a:endParaRPr lang="en-US" altLang="zh-CN"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tc>
                  <a:txBody>
                    <a:bodyPr/>
                    <a:lstStyle/>
                    <a:p>
                      <a:pPr algn="ctr" fontAlgn="b"/>
                      <a:r>
                        <a:rPr lang="en-US" altLang="zh-CN" sz="1600" u="none" strike="noStrike">
                          <a:effectLst/>
                        </a:rPr>
                        <a:t>0.34</a:t>
                      </a:r>
                      <a:endParaRPr lang="en-US" altLang="zh-CN" sz="16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tc>
                <a:extLst>
                  <a:ext uri="{0D108BD9-81ED-4DB2-BD59-A6C34878D82A}">
                    <a16:rowId xmlns:a16="http://schemas.microsoft.com/office/drawing/2014/main" val="509742455"/>
                  </a:ext>
                </a:extLst>
              </a:tr>
              <a:tr h="209043">
                <a:tc>
                  <a:txBody>
                    <a:bodyPr/>
                    <a:lstStyle/>
                    <a:p>
                      <a:pPr algn="ctr" fontAlgn="b"/>
                      <a:r>
                        <a:rPr lang="en-US" altLang="zh-CN" sz="1600" u="none" strike="noStrike" dirty="0">
                          <a:effectLst/>
                        </a:rPr>
                        <a:t>448</a:t>
                      </a:r>
                      <a:endParaRPr lang="en-US" altLang="zh-CN"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tc>
                  <a:txBody>
                    <a:bodyPr/>
                    <a:lstStyle/>
                    <a:p>
                      <a:pPr algn="ctr" fontAlgn="b"/>
                      <a:r>
                        <a:rPr lang="en-US" altLang="zh-CN" sz="1600" u="none" strike="noStrike" dirty="0">
                          <a:effectLst/>
                        </a:rPr>
                        <a:t>6</a:t>
                      </a:r>
                      <a:endParaRPr lang="en-US" altLang="zh-CN"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tc>
                  <a:txBody>
                    <a:bodyPr/>
                    <a:lstStyle/>
                    <a:p>
                      <a:pPr algn="ctr" fontAlgn="b"/>
                      <a:r>
                        <a:rPr lang="en-US" altLang="zh-CN" sz="1600" u="none" strike="noStrike" dirty="0">
                          <a:effectLst/>
                        </a:rPr>
                        <a:t>2.63</a:t>
                      </a:r>
                      <a:endParaRPr lang="en-US" altLang="zh-CN"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extLst>
                  <a:ext uri="{0D108BD9-81ED-4DB2-BD59-A6C34878D82A}">
                    <a16:rowId xmlns:a16="http://schemas.microsoft.com/office/drawing/2014/main" val="3017489318"/>
                  </a:ext>
                </a:extLst>
              </a:tr>
              <a:tr h="209043">
                <a:tc>
                  <a:txBody>
                    <a:bodyPr/>
                    <a:lstStyle/>
                    <a:p>
                      <a:pPr algn="ctr" fontAlgn="b"/>
                      <a:r>
                        <a:rPr lang="en-US" altLang="zh-CN" sz="1600" u="none" strike="noStrike" dirty="0">
                          <a:effectLst/>
                        </a:rPr>
                        <a:t>848</a:t>
                      </a:r>
                      <a:endParaRPr lang="en-US" altLang="zh-CN"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tc>
                  <a:txBody>
                    <a:bodyPr/>
                    <a:lstStyle/>
                    <a:p>
                      <a:pPr algn="ctr" fontAlgn="b"/>
                      <a:r>
                        <a:rPr lang="en-US" altLang="zh-CN" sz="1600" u="none" strike="noStrike" dirty="0">
                          <a:effectLst/>
                        </a:rPr>
                        <a:t>5.9</a:t>
                      </a:r>
                      <a:endParaRPr lang="en-US" altLang="zh-CN"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tc>
                  <a:txBody>
                    <a:bodyPr/>
                    <a:lstStyle/>
                    <a:p>
                      <a:pPr algn="ctr" fontAlgn="b"/>
                      <a:r>
                        <a:rPr lang="en-US" altLang="zh-CN" sz="1600" u="none" strike="noStrike" dirty="0">
                          <a:effectLst/>
                        </a:rPr>
                        <a:t>4.92</a:t>
                      </a:r>
                      <a:endParaRPr lang="en-US" altLang="zh-CN"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extLst>
                  <a:ext uri="{0D108BD9-81ED-4DB2-BD59-A6C34878D82A}">
                    <a16:rowId xmlns:a16="http://schemas.microsoft.com/office/drawing/2014/main" val="440273620"/>
                  </a:ext>
                </a:extLst>
              </a:tr>
              <a:tr h="209043">
                <a:tc>
                  <a:txBody>
                    <a:bodyPr/>
                    <a:lstStyle/>
                    <a:p>
                      <a:pPr algn="ctr" fontAlgn="b"/>
                      <a:r>
                        <a:rPr lang="en-US" altLang="zh-CN" sz="1600" u="none" strike="noStrike">
                          <a:effectLst/>
                        </a:rPr>
                        <a:t>1648</a:t>
                      </a:r>
                      <a:endParaRPr lang="en-US" altLang="zh-CN" sz="16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tc>
                <a:tc>
                  <a:txBody>
                    <a:bodyPr/>
                    <a:lstStyle/>
                    <a:p>
                      <a:pPr algn="ctr" fontAlgn="b"/>
                      <a:r>
                        <a:rPr lang="en-US" altLang="zh-CN" sz="1600" u="none" strike="noStrike" dirty="0">
                          <a:effectLst/>
                        </a:rPr>
                        <a:t>5.8</a:t>
                      </a:r>
                      <a:endParaRPr lang="en-US" altLang="zh-CN"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tc>
                  <a:txBody>
                    <a:bodyPr/>
                    <a:lstStyle/>
                    <a:p>
                      <a:pPr algn="ctr" fontAlgn="b"/>
                      <a:r>
                        <a:rPr lang="en-US" altLang="zh-CN" sz="1600" u="none" strike="noStrike" dirty="0">
                          <a:effectLst/>
                        </a:rPr>
                        <a:t>9.38</a:t>
                      </a:r>
                      <a:endParaRPr lang="en-US" altLang="zh-CN"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extLst>
                  <a:ext uri="{0D108BD9-81ED-4DB2-BD59-A6C34878D82A}">
                    <a16:rowId xmlns:a16="http://schemas.microsoft.com/office/drawing/2014/main" val="4290757969"/>
                  </a:ext>
                </a:extLst>
              </a:tr>
              <a:tr h="209043">
                <a:tc>
                  <a:txBody>
                    <a:bodyPr/>
                    <a:lstStyle/>
                    <a:p>
                      <a:pPr algn="ctr" fontAlgn="b"/>
                      <a:r>
                        <a:rPr lang="en-US" altLang="zh-CN" sz="1600" u="none" strike="noStrike" dirty="0">
                          <a:effectLst/>
                        </a:rPr>
                        <a:t>1968</a:t>
                      </a:r>
                      <a:endParaRPr lang="en-US" altLang="zh-CN"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tc>
                  <a:txBody>
                    <a:bodyPr/>
                    <a:lstStyle/>
                    <a:p>
                      <a:pPr algn="ctr" fontAlgn="b"/>
                      <a:r>
                        <a:rPr lang="en-US" altLang="zh-CN" sz="1600" u="none" strike="noStrike" dirty="0">
                          <a:effectLst/>
                        </a:rPr>
                        <a:t>5.77</a:t>
                      </a:r>
                      <a:endParaRPr lang="en-US" altLang="zh-CN"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tc>
                  <a:txBody>
                    <a:bodyPr/>
                    <a:lstStyle/>
                    <a:p>
                      <a:pPr algn="ctr" fontAlgn="b"/>
                      <a:r>
                        <a:rPr lang="en-US" altLang="zh-CN" sz="1600" u="none" strike="noStrike" dirty="0">
                          <a:effectLst/>
                        </a:rPr>
                        <a:t>11.1</a:t>
                      </a:r>
                      <a:endParaRPr lang="en-US" altLang="zh-CN"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extLst>
                  <a:ext uri="{0D108BD9-81ED-4DB2-BD59-A6C34878D82A}">
                    <a16:rowId xmlns:a16="http://schemas.microsoft.com/office/drawing/2014/main" val="3109412126"/>
                  </a:ext>
                </a:extLst>
              </a:tr>
              <a:tr h="209043">
                <a:tc>
                  <a:txBody>
                    <a:bodyPr/>
                    <a:lstStyle/>
                    <a:p>
                      <a:pPr algn="ctr" fontAlgn="b"/>
                      <a:r>
                        <a:rPr lang="en-US" altLang="zh-CN" sz="1600" u="none" strike="noStrike" dirty="0">
                          <a:effectLst/>
                        </a:rPr>
                        <a:t>2088</a:t>
                      </a:r>
                      <a:endParaRPr lang="en-US" altLang="zh-CN"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tc>
                  <a:txBody>
                    <a:bodyPr/>
                    <a:lstStyle/>
                    <a:p>
                      <a:pPr algn="ctr" fontAlgn="b"/>
                      <a:r>
                        <a:rPr lang="en-US" altLang="zh-CN" sz="1600" u="none" strike="noStrike">
                          <a:effectLst/>
                        </a:rPr>
                        <a:t>5.76</a:t>
                      </a:r>
                      <a:endParaRPr lang="en-US" altLang="zh-CN" sz="16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tc>
                <a:tc>
                  <a:txBody>
                    <a:bodyPr/>
                    <a:lstStyle/>
                    <a:p>
                      <a:pPr algn="ctr" fontAlgn="b"/>
                      <a:r>
                        <a:rPr lang="en-US" altLang="zh-CN" sz="1600" u="none" strike="noStrike" dirty="0">
                          <a:effectLst/>
                        </a:rPr>
                        <a:t>11.7</a:t>
                      </a:r>
                      <a:endParaRPr lang="en-US" altLang="zh-CN" sz="16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tc>
                <a:extLst>
                  <a:ext uri="{0D108BD9-81ED-4DB2-BD59-A6C34878D82A}">
                    <a16:rowId xmlns:a16="http://schemas.microsoft.com/office/drawing/2014/main" val="3648169189"/>
                  </a:ext>
                </a:extLst>
              </a:tr>
            </a:tbl>
          </a:graphicData>
        </a:graphic>
      </p:graphicFrame>
      <p:pic>
        <p:nvPicPr>
          <p:cNvPr id="6" name="图片 5">
            <a:extLst>
              <a:ext uri="{FF2B5EF4-FFF2-40B4-BE49-F238E27FC236}">
                <a16:creationId xmlns:a16="http://schemas.microsoft.com/office/drawing/2014/main" id="{09928AEA-261D-428C-B69B-3A7B8CAABA9B}"/>
              </a:ext>
            </a:extLst>
          </p:cNvPr>
          <p:cNvPicPr>
            <a:picLocks noChangeAspect="1"/>
          </p:cNvPicPr>
          <p:nvPr/>
        </p:nvPicPr>
        <p:blipFill>
          <a:blip r:embed="rId3"/>
          <a:stretch>
            <a:fillRect/>
          </a:stretch>
        </p:blipFill>
        <p:spPr>
          <a:xfrm>
            <a:off x="155209" y="5245910"/>
            <a:ext cx="4725273" cy="1366886"/>
          </a:xfrm>
          <a:prstGeom prst="rect">
            <a:avLst/>
          </a:prstGeom>
        </p:spPr>
      </p:pic>
      <p:pic>
        <p:nvPicPr>
          <p:cNvPr id="7" name="图片 6">
            <a:extLst>
              <a:ext uri="{FF2B5EF4-FFF2-40B4-BE49-F238E27FC236}">
                <a16:creationId xmlns:a16="http://schemas.microsoft.com/office/drawing/2014/main" id="{DA796271-EF7E-454B-91F4-84C87A32B7A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5209" y="3909019"/>
            <a:ext cx="5497100" cy="1189168"/>
          </a:xfrm>
          <a:prstGeom prst="rect">
            <a:avLst/>
          </a:prstGeom>
        </p:spPr>
      </p:pic>
    </p:spTree>
    <p:extLst>
      <p:ext uri="{BB962C8B-B14F-4D97-AF65-F5344CB8AC3E}">
        <p14:creationId xmlns:p14="http://schemas.microsoft.com/office/powerpoint/2010/main" val="605567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EF39512-2B9C-4133-ADCC-718AFBAE1441}"/>
              </a:ext>
            </a:extLst>
          </p:cNvPr>
          <p:cNvSpPr>
            <a:spLocks noGrp="1"/>
          </p:cNvSpPr>
          <p:nvPr>
            <p:ph type="title"/>
          </p:nvPr>
        </p:nvSpPr>
        <p:spPr/>
        <p:txBody>
          <a:bodyPr/>
          <a:lstStyle/>
          <a:p>
            <a:r>
              <a:rPr lang="en-US" altLang="zh-CN" dirty="0"/>
              <a:t>FEE configuration integration</a:t>
            </a:r>
            <a:endParaRPr lang="zh-CN" altLang="en-US" dirty="0"/>
          </a:p>
        </p:txBody>
      </p:sp>
      <p:sp>
        <p:nvSpPr>
          <p:cNvPr id="3" name="内容占位符 2">
            <a:extLst>
              <a:ext uri="{FF2B5EF4-FFF2-40B4-BE49-F238E27FC236}">
                <a16:creationId xmlns:a16="http://schemas.microsoft.com/office/drawing/2014/main" id="{67CEC349-70FF-4AE7-B3EB-EF469B347A35}"/>
              </a:ext>
            </a:extLst>
          </p:cNvPr>
          <p:cNvSpPr>
            <a:spLocks noGrp="1"/>
          </p:cNvSpPr>
          <p:nvPr>
            <p:ph idx="1"/>
          </p:nvPr>
        </p:nvSpPr>
        <p:spPr>
          <a:xfrm>
            <a:off x="763571" y="1690689"/>
            <a:ext cx="10661715" cy="3776858"/>
          </a:xfrm>
        </p:spPr>
        <p:txBody>
          <a:bodyPr>
            <a:normAutofit lnSpcReduction="10000"/>
          </a:bodyPr>
          <a:lstStyle/>
          <a:p>
            <a:r>
              <a:rPr lang="en-US" altLang="zh-CN" sz="2400" dirty="0">
                <a:latin typeface="等线" panose="02010600030101010101" pitchFamily="2" charset="-122"/>
                <a:cs typeface="Times New Roman" panose="02020603050405020304" pitchFamily="18" charset="0"/>
              </a:rPr>
              <a:t>S</a:t>
            </a:r>
            <a:r>
              <a:rPr lang="en-US" altLang="zh-CN" sz="2400" dirty="0">
                <a:effectLst/>
                <a:latin typeface="等线" panose="02010600030101010101" pitchFamily="2" charset="-122"/>
                <a:cs typeface="Times New Roman" panose="02020603050405020304" pitchFamily="18" charset="0"/>
              </a:rPr>
              <a:t>ummarized </a:t>
            </a:r>
            <a:r>
              <a:rPr lang="en-US" altLang="zh-CN" sz="2400" dirty="0">
                <a:latin typeface="等线" panose="02010600030101010101" pitchFamily="2" charset="-122"/>
                <a:cs typeface="Times New Roman" panose="02020603050405020304" pitchFamily="18" charset="0"/>
              </a:rPr>
              <a:t>the configuration </a:t>
            </a:r>
            <a:r>
              <a:rPr lang="en-US" altLang="zh-CN" sz="2400" dirty="0">
                <a:effectLst/>
                <a:latin typeface="等线" panose="02010600030101010101" pitchFamily="2" charset="-122"/>
                <a:cs typeface="Times New Roman" panose="02020603050405020304" pitchFamily="18" charset="0"/>
              </a:rPr>
              <a:t>processes and steps from the code.</a:t>
            </a:r>
          </a:p>
          <a:p>
            <a:pPr lvl="1"/>
            <a:r>
              <a:rPr lang="en-US" altLang="zh-CN" sz="2000" dirty="0">
                <a:effectLst/>
                <a:latin typeface="等线" panose="02010600030101010101" pitchFamily="2" charset="-122"/>
                <a:cs typeface="Times New Roman" panose="02020603050405020304" pitchFamily="18" charset="0"/>
              </a:rPr>
              <a:t>Include 10 configuration steps .</a:t>
            </a:r>
          </a:p>
          <a:p>
            <a:r>
              <a:rPr lang="en-US" altLang="zh-CN" sz="2400" dirty="0">
                <a:latin typeface="等线" panose="02010600030101010101" pitchFamily="2" charset="-122"/>
                <a:cs typeface="Times New Roman" panose="02020603050405020304" pitchFamily="18" charset="0"/>
              </a:rPr>
              <a:t>Identify parameters that will be configured during operation with FEE experts together.</a:t>
            </a:r>
          </a:p>
          <a:p>
            <a:pPr marL="0" indent="0">
              <a:buNone/>
            </a:pPr>
            <a:endParaRPr lang="en-US" altLang="zh-CN" sz="2400" dirty="0">
              <a:latin typeface="等线" panose="02010600030101010101" pitchFamily="2" charset="-122"/>
              <a:cs typeface="Times New Roman" panose="02020603050405020304" pitchFamily="18" charset="0"/>
            </a:endParaRPr>
          </a:p>
          <a:p>
            <a:endParaRPr lang="en-US" altLang="zh-CN" sz="1800" dirty="0">
              <a:latin typeface="等线" panose="02010600030101010101" pitchFamily="2" charset="-122"/>
              <a:cs typeface="Times New Roman" panose="02020603050405020304" pitchFamily="18" charset="0"/>
            </a:endParaRPr>
          </a:p>
          <a:p>
            <a:endParaRPr lang="en-US" altLang="zh-CN" sz="1800" dirty="0">
              <a:latin typeface="等线" panose="02010600030101010101" pitchFamily="2" charset="-122"/>
              <a:cs typeface="Times New Roman" panose="02020603050405020304" pitchFamily="18" charset="0"/>
            </a:endParaRPr>
          </a:p>
          <a:p>
            <a:endParaRPr lang="en-US" altLang="zh-CN" sz="1800" dirty="0">
              <a:latin typeface="等线" panose="02010600030101010101" pitchFamily="2" charset="-122"/>
              <a:cs typeface="Times New Roman" panose="02020603050405020304" pitchFamily="18" charset="0"/>
            </a:endParaRPr>
          </a:p>
          <a:p>
            <a:endParaRPr lang="en-US" altLang="zh-CN" sz="1800" dirty="0">
              <a:latin typeface="等线" panose="02010600030101010101" pitchFamily="2" charset="-122"/>
              <a:cs typeface="Times New Roman" panose="02020603050405020304" pitchFamily="18" charset="0"/>
            </a:endParaRPr>
          </a:p>
          <a:p>
            <a:pPr marL="0" indent="0">
              <a:buNone/>
            </a:pPr>
            <a:r>
              <a:rPr lang="en-US" altLang="zh-CN" sz="2400" dirty="0">
                <a:latin typeface="等线" panose="02010600030101010101" pitchFamily="2" charset="-122"/>
                <a:cs typeface="Times New Roman" panose="02020603050405020304" pitchFamily="18" charset="0"/>
              </a:rPr>
              <a:t>Use the final document as the basis for future integration and maintenance.</a:t>
            </a:r>
          </a:p>
        </p:txBody>
      </p:sp>
      <p:graphicFrame>
        <p:nvGraphicFramePr>
          <p:cNvPr id="7" name="表格 6">
            <a:extLst>
              <a:ext uri="{FF2B5EF4-FFF2-40B4-BE49-F238E27FC236}">
                <a16:creationId xmlns:a16="http://schemas.microsoft.com/office/drawing/2014/main" id="{88E185C2-96D2-42CA-886C-E8C049BF4E5E}"/>
              </a:ext>
            </a:extLst>
          </p:cNvPr>
          <p:cNvGraphicFramePr>
            <a:graphicFrameLocks noGrp="1"/>
          </p:cNvGraphicFramePr>
          <p:nvPr>
            <p:extLst>
              <p:ext uri="{D42A27DB-BD31-4B8C-83A1-F6EECF244321}">
                <p14:modId xmlns:p14="http://schemas.microsoft.com/office/powerpoint/2010/main" val="1664191784"/>
              </p:ext>
            </p:extLst>
          </p:nvPr>
        </p:nvGraphicFramePr>
        <p:xfrm>
          <a:off x="1206633" y="3351846"/>
          <a:ext cx="7192650" cy="1305913"/>
        </p:xfrm>
        <a:graphic>
          <a:graphicData uri="http://schemas.openxmlformats.org/drawingml/2006/table">
            <a:tbl>
              <a:tblPr firstRow="1" firstCol="1" bandRow="1">
                <a:tableStyleId>{5C22544A-7EE6-4342-B048-85BDC9FD1C3A}</a:tableStyleId>
              </a:tblPr>
              <a:tblGrid>
                <a:gridCol w="2281285">
                  <a:extLst>
                    <a:ext uri="{9D8B030D-6E8A-4147-A177-3AD203B41FA5}">
                      <a16:colId xmlns:a16="http://schemas.microsoft.com/office/drawing/2014/main" val="3991519163"/>
                    </a:ext>
                  </a:extLst>
                </a:gridCol>
                <a:gridCol w="1677971">
                  <a:extLst>
                    <a:ext uri="{9D8B030D-6E8A-4147-A177-3AD203B41FA5}">
                      <a16:colId xmlns:a16="http://schemas.microsoft.com/office/drawing/2014/main" val="2490014575"/>
                    </a:ext>
                  </a:extLst>
                </a:gridCol>
                <a:gridCol w="1434420">
                  <a:extLst>
                    <a:ext uri="{9D8B030D-6E8A-4147-A177-3AD203B41FA5}">
                      <a16:colId xmlns:a16="http://schemas.microsoft.com/office/drawing/2014/main" val="3549607998"/>
                    </a:ext>
                  </a:extLst>
                </a:gridCol>
                <a:gridCol w="1798974">
                  <a:extLst>
                    <a:ext uri="{9D8B030D-6E8A-4147-A177-3AD203B41FA5}">
                      <a16:colId xmlns:a16="http://schemas.microsoft.com/office/drawing/2014/main" val="4227755054"/>
                    </a:ext>
                  </a:extLst>
                </a:gridCol>
              </a:tblGrid>
              <a:tr h="480767">
                <a:tc>
                  <a:txBody>
                    <a:bodyPr/>
                    <a:lstStyle/>
                    <a:p>
                      <a:pPr algn="ctr"/>
                      <a:r>
                        <a:rPr lang="en-US" sz="1600" kern="100" dirty="0">
                          <a:effectLst/>
                        </a:rPr>
                        <a:t> </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ctr">
                        <a:lnSpc>
                          <a:spcPct val="150000"/>
                        </a:lnSpc>
                      </a:pPr>
                      <a:r>
                        <a:rPr lang="en-US" sz="1600" kern="100" dirty="0">
                          <a:effectLst/>
                        </a:rPr>
                        <a:t>GEMROC DAQ</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ctr">
                        <a:lnSpc>
                          <a:spcPct val="150000"/>
                        </a:lnSpc>
                      </a:pPr>
                      <a:r>
                        <a:rPr lang="en-US" sz="1600" kern="100" dirty="0">
                          <a:effectLst/>
                        </a:rPr>
                        <a:t>Tiger Global</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ctr">
                        <a:lnSpc>
                          <a:spcPct val="150000"/>
                        </a:lnSpc>
                      </a:pPr>
                      <a:r>
                        <a:rPr lang="en-US" sz="1600" kern="100" dirty="0">
                          <a:effectLst/>
                        </a:rPr>
                        <a:t>Tiger Channel</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513255754"/>
                  </a:ext>
                </a:extLst>
              </a:tr>
              <a:tr h="825146">
                <a:tc>
                  <a:txBody>
                    <a:bodyPr/>
                    <a:lstStyle/>
                    <a:p>
                      <a:pPr algn="ctr"/>
                      <a:r>
                        <a:rPr lang="en-US" sz="1600" kern="100" dirty="0">
                          <a:effectLst/>
                        </a:rPr>
                        <a:t>Config Parameters need modify during data acquisition</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ct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ctr"/>
                      <a:r>
                        <a:rPr lang="en-US" sz="1600" kern="100" dirty="0">
                          <a:effectLst/>
                        </a:rPr>
                        <a:t> </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ctr"/>
                      <a:r>
                        <a:rPr lang="en-US" sz="1600" kern="100" dirty="0">
                          <a:effectLst/>
                        </a:rPr>
                        <a:t> </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916395093"/>
                  </a:ext>
                </a:extLst>
              </a:tr>
            </a:tbl>
          </a:graphicData>
        </a:graphic>
      </p:graphicFrame>
    </p:spTree>
    <p:extLst>
      <p:ext uri="{BB962C8B-B14F-4D97-AF65-F5344CB8AC3E}">
        <p14:creationId xmlns:p14="http://schemas.microsoft.com/office/powerpoint/2010/main" val="2399906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339B91-78F1-4015-A334-ECDA0A563B39}"/>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9116F8C7-3878-43CC-8DF6-A6A8A7B25AE2}"/>
              </a:ext>
            </a:extLst>
          </p:cNvPr>
          <p:cNvSpPr>
            <a:spLocks noGrp="1"/>
          </p:cNvSpPr>
          <p:nvPr>
            <p:ph idx="1"/>
          </p:nvPr>
        </p:nvSpPr>
        <p:spPr>
          <a:xfrm>
            <a:off x="659090" y="1598612"/>
            <a:ext cx="10694709" cy="2245167"/>
          </a:xfrm>
        </p:spPr>
        <p:txBody>
          <a:bodyPr>
            <a:normAutofit fontScale="77500" lnSpcReduction="20000"/>
          </a:bodyPr>
          <a:lstStyle/>
          <a:p>
            <a:r>
              <a:rPr lang="en-US" altLang="zh-CN" dirty="0"/>
              <a:t>DC firmware has been updated twice, I have tested with new </a:t>
            </a:r>
            <a:r>
              <a:rPr lang="en-US" altLang="zh-CN" dirty="0" err="1"/>
              <a:t>firmare</a:t>
            </a:r>
            <a:r>
              <a:rPr lang="en-US" altLang="zh-CN" dirty="0"/>
              <a:t> in DAQ lab.</a:t>
            </a:r>
          </a:p>
          <a:p>
            <a:pPr lvl="1"/>
            <a:r>
              <a:rPr lang="en-US" altLang="zh-CN" dirty="0"/>
              <a:t>Interrupt issue solved.</a:t>
            </a:r>
          </a:p>
          <a:p>
            <a:pPr lvl="1"/>
            <a:r>
              <a:rPr lang="en-US" altLang="zh-CN" dirty="0"/>
              <a:t>Remaining some data format issues.</a:t>
            </a:r>
          </a:p>
          <a:p>
            <a:r>
              <a:rPr lang="en-US" altLang="zh-CN" dirty="0"/>
              <a:t>Draft a FEE configuration procedure to let the FEE expert confirm.</a:t>
            </a:r>
          </a:p>
          <a:p>
            <a:r>
              <a:rPr lang="en-US" altLang="zh-CN" dirty="0"/>
              <a:t>The HV test was successfully completed this</a:t>
            </a:r>
            <a:r>
              <a:rPr lang="zh-CN" altLang="en-US" dirty="0"/>
              <a:t> </a:t>
            </a:r>
            <a:r>
              <a:rPr lang="en-US" altLang="zh-CN" dirty="0"/>
              <a:t>morning:</a:t>
            </a:r>
          </a:p>
          <a:p>
            <a:pPr lvl="1"/>
            <a:r>
              <a:rPr lang="en-US" altLang="zh-CN" sz="2800" dirty="0"/>
              <a:t>With the high pressure set to a safe value of 10V. </a:t>
            </a:r>
          </a:p>
          <a:p>
            <a:pPr lvl="1"/>
            <a:r>
              <a:rPr lang="en-US" altLang="zh-CN" sz="2800" dirty="0"/>
              <a:t>All HV control and monitoring functions were tested without any errors.</a:t>
            </a:r>
          </a:p>
          <a:p>
            <a:endParaRPr lang="en-US" altLang="zh-CN" dirty="0"/>
          </a:p>
          <a:p>
            <a:endParaRPr lang="en-US" altLang="zh-CN" dirty="0"/>
          </a:p>
          <a:p>
            <a:endParaRPr lang="en-US" altLang="zh-CN" dirty="0"/>
          </a:p>
          <a:p>
            <a:endParaRPr lang="en-US" altLang="zh-CN" dirty="0"/>
          </a:p>
        </p:txBody>
      </p:sp>
      <p:sp>
        <p:nvSpPr>
          <p:cNvPr id="4" name="标题 1">
            <a:extLst>
              <a:ext uri="{FF2B5EF4-FFF2-40B4-BE49-F238E27FC236}">
                <a16:creationId xmlns:a16="http://schemas.microsoft.com/office/drawing/2014/main" id="{CBC96C1D-56C5-422E-939F-9444F28368D6}"/>
              </a:ext>
            </a:extLst>
          </p:cNvPr>
          <p:cNvSpPr txBox="1">
            <a:spLocks/>
          </p:cNvSpPr>
          <p:nvPr/>
        </p:nvSpPr>
        <p:spPr>
          <a:xfrm>
            <a:off x="659090" y="393537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dirty="0"/>
              <a:t>Next to do</a:t>
            </a:r>
          </a:p>
          <a:p>
            <a:endParaRPr lang="zh-CN" altLang="en-US" dirty="0"/>
          </a:p>
        </p:txBody>
      </p:sp>
      <p:sp>
        <p:nvSpPr>
          <p:cNvPr id="6" name="文本框 5">
            <a:extLst>
              <a:ext uri="{FF2B5EF4-FFF2-40B4-BE49-F238E27FC236}">
                <a16:creationId xmlns:a16="http://schemas.microsoft.com/office/drawing/2014/main" id="{391FC957-ADFA-4614-8FF9-D5EB89793629}"/>
              </a:ext>
            </a:extLst>
          </p:cNvPr>
          <p:cNvSpPr txBox="1"/>
          <p:nvPr/>
        </p:nvSpPr>
        <p:spPr>
          <a:xfrm>
            <a:off x="659090" y="4622420"/>
            <a:ext cx="11444926" cy="1384995"/>
          </a:xfrm>
          <a:prstGeom prst="rect">
            <a:avLst/>
          </a:prstGeom>
          <a:noFill/>
        </p:spPr>
        <p:txBody>
          <a:bodyPr wrap="square">
            <a:spAutoFit/>
          </a:bodyPr>
          <a:lstStyle/>
          <a:p>
            <a:pPr marL="285750" indent="-285750">
              <a:buFont typeface="Arial" panose="020B0604020202020204" pitchFamily="34" charset="0"/>
              <a:buChar char="•"/>
            </a:pPr>
            <a:r>
              <a:rPr lang="en-US" altLang="zh-CN" sz="2800" dirty="0"/>
              <a:t>Flash the other 2 DC boards in Hall 3</a:t>
            </a:r>
          </a:p>
          <a:p>
            <a:pPr marL="285750" indent="-285750">
              <a:buFont typeface="Arial" panose="020B0604020202020204" pitchFamily="34" charset="0"/>
              <a:buChar char="•"/>
            </a:pPr>
            <a:r>
              <a:rPr lang="en-US" altLang="zh-CN" sz="2800" dirty="0"/>
              <a:t>Test new firmware in Hall 3 </a:t>
            </a:r>
          </a:p>
          <a:p>
            <a:pPr marL="285750" indent="-285750">
              <a:buFont typeface="Arial" panose="020B0604020202020204" pitchFamily="34" charset="0"/>
              <a:buChar char="•"/>
            </a:pPr>
            <a:r>
              <a:rPr lang="en-US" altLang="zh-CN" sz="2800" dirty="0"/>
              <a:t>Set up the system and take data with real  trigger in experiment hall</a:t>
            </a:r>
            <a:endParaRPr lang="zh-CN" altLang="en-US" sz="2800" dirty="0"/>
          </a:p>
        </p:txBody>
      </p:sp>
      <p:sp>
        <p:nvSpPr>
          <p:cNvPr id="7" name="文本框 6">
            <a:extLst>
              <a:ext uri="{FF2B5EF4-FFF2-40B4-BE49-F238E27FC236}">
                <a16:creationId xmlns:a16="http://schemas.microsoft.com/office/drawing/2014/main" id="{BEB3EE20-3543-4F4A-AB4A-0BC0809487B9}"/>
              </a:ext>
            </a:extLst>
          </p:cNvPr>
          <p:cNvSpPr txBox="1"/>
          <p:nvPr/>
        </p:nvSpPr>
        <p:spPr>
          <a:xfrm>
            <a:off x="838200" y="6088946"/>
            <a:ext cx="9944248" cy="523220"/>
          </a:xfrm>
          <a:prstGeom prst="rect">
            <a:avLst/>
          </a:prstGeom>
          <a:noFill/>
        </p:spPr>
        <p:txBody>
          <a:bodyPr wrap="square">
            <a:spAutoFit/>
          </a:bodyPr>
          <a:lstStyle/>
          <a:p>
            <a:r>
              <a:rPr lang="en-US" altLang="zh-CN" sz="2800" b="0" i="0" dirty="0">
                <a:solidFill>
                  <a:srgbClr val="24292F"/>
                </a:solidFill>
                <a:effectLst/>
                <a:latin typeface="Comic Sans MS" panose="030F0702030302020204" pitchFamily="66" charset="0"/>
              </a:rPr>
              <a:t>Thanks for the assistance from the Italian team!</a:t>
            </a:r>
            <a:endParaRPr lang="zh-CN" altLang="en-US" sz="2800" dirty="0"/>
          </a:p>
        </p:txBody>
      </p:sp>
    </p:spTree>
    <p:extLst>
      <p:ext uri="{BB962C8B-B14F-4D97-AF65-F5344CB8AC3E}">
        <p14:creationId xmlns:p14="http://schemas.microsoft.com/office/powerpoint/2010/main" val="4011194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E29A46D0-E53D-4C19-92E9-C1E17548EFE4}"/>
              </a:ext>
            </a:extLst>
          </p:cNvPr>
          <p:cNvSpPr>
            <a:spLocks noGrp="1"/>
          </p:cNvSpPr>
          <p:nvPr>
            <p:ph idx="1"/>
          </p:nvPr>
        </p:nvSpPr>
        <p:spPr/>
        <p:txBody>
          <a:bodyPr/>
          <a:lstStyle/>
          <a:p>
            <a:r>
              <a:rPr lang="en-US" altLang="zh-CN" dirty="0"/>
              <a:t>backup</a:t>
            </a:r>
            <a:endParaRPr lang="zh-CN" altLang="en-US" dirty="0"/>
          </a:p>
        </p:txBody>
      </p:sp>
    </p:spTree>
    <p:extLst>
      <p:ext uri="{BB962C8B-B14F-4D97-AF65-F5344CB8AC3E}">
        <p14:creationId xmlns:p14="http://schemas.microsoft.com/office/powerpoint/2010/main" val="3552462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15F877-6943-4406-9B5A-54D98BF62216}"/>
              </a:ext>
            </a:extLst>
          </p:cNvPr>
          <p:cNvSpPr>
            <a:spLocks noGrp="1"/>
          </p:cNvSpPr>
          <p:nvPr>
            <p:ph type="title"/>
          </p:nvPr>
        </p:nvSpPr>
        <p:spPr/>
        <p:txBody>
          <a:bodyPr/>
          <a:lstStyle/>
          <a:p>
            <a:r>
              <a:rPr lang="en-US" altLang="zh-CN" dirty="0"/>
              <a:t>Firmware flash status</a:t>
            </a:r>
            <a:endParaRPr lang="zh-CN" altLang="en-US" dirty="0"/>
          </a:p>
        </p:txBody>
      </p:sp>
      <p:graphicFrame>
        <p:nvGraphicFramePr>
          <p:cNvPr id="4" name="内容占位符 3">
            <a:extLst>
              <a:ext uri="{FF2B5EF4-FFF2-40B4-BE49-F238E27FC236}">
                <a16:creationId xmlns:a16="http://schemas.microsoft.com/office/drawing/2014/main" id="{7B3B6C7A-4ECE-46C0-843E-0898792EF9B7}"/>
              </a:ext>
            </a:extLst>
          </p:cNvPr>
          <p:cNvGraphicFramePr>
            <a:graphicFrameLocks noGrp="1"/>
          </p:cNvGraphicFramePr>
          <p:nvPr>
            <p:ph idx="1"/>
            <p:extLst>
              <p:ext uri="{D42A27DB-BD31-4B8C-83A1-F6EECF244321}">
                <p14:modId xmlns:p14="http://schemas.microsoft.com/office/powerpoint/2010/main" val="3059926412"/>
              </p:ext>
            </p:extLst>
          </p:nvPr>
        </p:nvGraphicFramePr>
        <p:xfrm>
          <a:off x="838200" y="1825625"/>
          <a:ext cx="10515600" cy="4704158"/>
        </p:xfrm>
        <a:graphic>
          <a:graphicData uri="http://schemas.openxmlformats.org/drawingml/2006/table">
            <a:tbl>
              <a:tblPr firstRow="1" bandRow="1">
                <a:tableStyleId>{5C22544A-7EE6-4342-B048-85BDC9FD1C3A}</a:tableStyleId>
              </a:tblPr>
              <a:tblGrid>
                <a:gridCol w="2470608">
                  <a:extLst>
                    <a:ext uri="{9D8B030D-6E8A-4147-A177-3AD203B41FA5}">
                      <a16:colId xmlns:a16="http://schemas.microsoft.com/office/drawing/2014/main" val="1309460305"/>
                    </a:ext>
                  </a:extLst>
                </a:gridCol>
                <a:gridCol w="1735632">
                  <a:extLst>
                    <a:ext uri="{9D8B030D-6E8A-4147-A177-3AD203B41FA5}">
                      <a16:colId xmlns:a16="http://schemas.microsoft.com/office/drawing/2014/main" val="2573361056"/>
                    </a:ext>
                  </a:extLst>
                </a:gridCol>
                <a:gridCol w="2103120">
                  <a:extLst>
                    <a:ext uri="{9D8B030D-6E8A-4147-A177-3AD203B41FA5}">
                      <a16:colId xmlns:a16="http://schemas.microsoft.com/office/drawing/2014/main" val="3707818884"/>
                    </a:ext>
                  </a:extLst>
                </a:gridCol>
                <a:gridCol w="2103120">
                  <a:extLst>
                    <a:ext uri="{9D8B030D-6E8A-4147-A177-3AD203B41FA5}">
                      <a16:colId xmlns:a16="http://schemas.microsoft.com/office/drawing/2014/main" val="1482760458"/>
                    </a:ext>
                  </a:extLst>
                </a:gridCol>
                <a:gridCol w="2103120">
                  <a:extLst>
                    <a:ext uri="{9D8B030D-6E8A-4147-A177-3AD203B41FA5}">
                      <a16:colId xmlns:a16="http://schemas.microsoft.com/office/drawing/2014/main" val="315058187"/>
                    </a:ext>
                  </a:extLst>
                </a:gridCol>
              </a:tblGrid>
              <a:tr h="510618">
                <a:tc>
                  <a:txBody>
                    <a:bodyPr/>
                    <a:lstStyle/>
                    <a:p>
                      <a:pPr algn="ctr"/>
                      <a:r>
                        <a:rPr lang="en-US" altLang="zh-CN" dirty="0"/>
                        <a:t>Board ID</a:t>
                      </a:r>
                      <a:endParaRPr lang="zh-CN" altLang="en-US" dirty="0"/>
                    </a:p>
                  </a:txBody>
                  <a:tcPr/>
                </a:tc>
                <a:tc>
                  <a:txBody>
                    <a:bodyPr/>
                    <a:lstStyle/>
                    <a:p>
                      <a:pPr algn="ctr"/>
                      <a:r>
                        <a:rPr lang="en-US" altLang="zh-CN" dirty="0"/>
                        <a:t> DC board 1</a:t>
                      </a:r>
                      <a:endParaRPr lang="zh-CN" altLang="en-US" dirty="0"/>
                    </a:p>
                  </a:txBody>
                  <a:tcPr/>
                </a:tc>
                <a:tc>
                  <a:txBody>
                    <a:bodyPr/>
                    <a:lstStyle/>
                    <a:p>
                      <a:pPr algn="ctr"/>
                      <a:r>
                        <a:rPr lang="en-US" altLang="zh-CN" dirty="0"/>
                        <a:t>DC board 2</a:t>
                      </a:r>
                      <a:endParaRPr lang="zh-CN" altLang="en-US" dirty="0"/>
                    </a:p>
                  </a:txBody>
                  <a:tcPr/>
                </a:tc>
                <a:tc>
                  <a:txBody>
                    <a:bodyPr/>
                    <a:lstStyle/>
                    <a:p>
                      <a:pPr algn="ctr"/>
                      <a:r>
                        <a:rPr lang="en-US" altLang="zh-CN" dirty="0"/>
                        <a:t>DC board 3 </a:t>
                      </a:r>
                      <a:endParaRPr lang="zh-CN" altLang="en-US" dirty="0"/>
                    </a:p>
                  </a:txBody>
                  <a:tcPr/>
                </a:tc>
                <a:tc>
                  <a:txBody>
                    <a:bodyPr/>
                    <a:lstStyle/>
                    <a:p>
                      <a:pPr algn="ctr"/>
                      <a:r>
                        <a:rPr lang="en-US" altLang="zh-CN" dirty="0"/>
                        <a:t>DC board 4</a:t>
                      </a:r>
                      <a:endParaRPr lang="zh-CN" altLang="en-US" dirty="0"/>
                    </a:p>
                  </a:txBody>
                  <a:tcPr/>
                </a:tc>
                <a:extLst>
                  <a:ext uri="{0D108BD9-81ED-4DB2-BD59-A6C34878D82A}">
                    <a16:rowId xmlns:a16="http://schemas.microsoft.com/office/drawing/2014/main" val="1706958558"/>
                  </a:ext>
                </a:extLst>
              </a:tr>
              <a:tr h="510618">
                <a:tc>
                  <a:txBody>
                    <a:bodyPr/>
                    <a:lstStyle/>
                    <a:p>
                      <a:pPr algn="ctr"/>
                      <a:r>
                        <a:rPr lang="en-US" altLang="zh-CN" sz="1800" b="0" i="0" kern="1200" dirty="0">
                          <a:solidFill>
                            <a:schemeClr val="dk1"/>
                          </a:solidFill>
                          <a:effectLst/>
                          <a:latin typeface="+mn-lt"/>
                          <a:ea typeface="+mn-ea"/>
                          <a:cs typeface="+mn-cs"/>
                        </a:rPr>
                        <a:t>DIP switch</a:t>
                      </a:r>
                    </a:p>
                    <a:p>
                      <a:pPr algn="ctr"/>
                      <a:r>
                        <a:rPr lang="en-US" altLang="zh-CN" sz="1800" b="0" i="0" kern="1200" dirty="0">
                          <a:solidFill>
                            <a:schemeClr val="dk1"/>
                          </a:solidFill>
                          <a:effectLst/>
                          <a:latin typeface="+mn-lt"/>
                          <a:ea typeface="+mn-ea"/>
                          <a:cs typeface="+mn-cs"/>
                        </a:rPr>
                        <a:t>(sw5-0)</a:t>
                      </a:r>
                      <a:endParaRPr lang="zh-CN" altLang="en-US" dirty="0"/>
                    </a:p>
                  </a:txBody>
                  <a:tcPr/>
                </a:tc>
                <a:tc>
                  <a:txBody>
                    <a:bodyPr/>
                    <a:lstStyle/>
                    <a:p>
                      <a:pPr algn="ctr"/>
                      <a:r>
                        <a:rPr lang="en-US" altLang="zh-CN" dirty="0"/>
                        <a:t>0000 01</a:t>
                      </a:r>
                      <a:endParaRPr lang="zh-CN" altLang="en-US" dirty="0"/>
                    </a:p>
                  </a:txBody>
                  <a:tcPr/>
                </a:tc>
                <a:tc>
                  <a:txBody>
                    <a:bodyPr/>
                    <a:lstStyle/>
                    <a:p>
                      <a:pPr algn="ctr"/>
                      <a:r>
                        <a:rPr lang="en-US" altLang="zh-CN" dirty="0"/>
                        <a:t>0000 00</a:t>
                      </a:r>
                      <a:endParaRPr lang="zh-CN" altLang="en-US" dirty="0"/>
                    </a:p>
                  </a:txBody>
                  <a:tcPr/>
                </a:tc>
                <a:tc>
                  <a:txBody>
                    <a:bodyPr/>
                    <a:lstStyle/>
                    <a:p>
                      <a:pPr algn="ctr"/>
                      <a:r>
                        <a:rPr lang="en-US" altLang="zh-CN" dirty="0"/>
                        <a:t>0000 00</a:t>
                      </a:r>
                      <a:endParaRPr lang="zh-CN" altLang="en-US" dirty="0"/>
                    </a:p>
                  </a:txBody>
                  <a:tcPr/>
                </a:tc>
                <a:tc>
                  <a:txBody>
                    <a:bodyPr/>
                    <a:lstStyle/>
                    <a:p>
                      <a:pPr algn="ctr"/>
                      <a:r>
                        <a:rPr lang="en-US" altLang="zh-CN" dirty="0"/>
                        <a:t>0000 01</a:t>
                      </a:r>
                      <a:endParaRPr lang="zh-CN" altLang="en-US" dirty="0"/>
                    </a:p>
                  </a:txBody>
                  <a:tcPr/>
                </a:tc>
                <a:extLst>
                  <a:ext uri="{0D108BD9-81ED-4DB2-BD59-A6C34878D82A}">
                    <a16:rowId xmlns:a16="http://schemas.microsoft.com/office/drawing/2014/main" val="2495608887"/>
                  </a:ext>
                </a:extLst>
              </a:tr>
              <a:tr h="510618">
                <a:tc>
                  <a:txBody>
                    <a:bodyPr/>
                    <a:lstStyle/>
                    <a:p>
                      <a:pPr algn="ctr"/>
                      <a:r>
                        <a:rPr lang="en-US" altLang="zh-CN" dirty="0"/>
                        <a:t>CSR Address</a:t>
                      </a:r>
                      <a:endParaRPr lang="zh-CN" altLang="en-US" dirty="0"/>
                    </a:p>
                  </a:txBody>
                  <a:tcPr/>
                </a:tc>
                <a:tc>
                  <a:txBody>
                    <a:bodyPr/>
                    <a:lstStyle/>
                    <a:p>
                      <a:pPr algn="ctr"/>
                      <a:r>
                        <a:rPr lang="en-US" altLang="zh-CN" dirty="0"/>
                        <a:t>0x04000000</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a:solidFill>
                            <a:schemeClr val="dk1"/>
                          </a:solidFill>
                          <a:effectLst/>
                          <a:latin typeface="+mn-lt"/>
                          <a:ea typeface="+mn-ea"/>
                          <a:cs typeface="+mn-cs"/>
                        </a:rPr>
                        <a:t>0x00000000</a:t>
                      </a:r>
                    </a:p>
                    <a:p>
                      <a:pPr algn="ctr"/>
                      <a:endParaRPr lang="zh-CN" altLang="en-US" dirty="0"/>
                    </a:p>
                  </a:txBody>
                  <a:tcPr/>
                </a:tc>
                <a:tc>
                  <a:txBody>
                    <a:bodyPr/>
                    <a:lstStyle/>
                    <a:p>
                      <a:pPr algn="ctr"/>
                      <a:r>
                        <a:rPr lang="en-US" altLang="zh-CN" dirty="0"/>
                        <a:t>0x00000000</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0x04000000</a:t>
                      </a:r>
                      <a:endParaRPr lang="zh-CN" altLang="en-US" dirty="0"/>
                    </a:p>
                    <a:p>
                      <a:pPr algn="ctr"/>
                      <a:endParaRPr lang="zh-CN" altLang="en-US" dirty="0"/>
                    </a:p>
                  </a:txBody>
                  <a:tcPr/>
                </a:tc>
                <a:extLst>
                  <a:ext uri="{0D108BD9-81ED-4DB2-BD59-A6C34878D82A}">
                    <a16:rowId xmlns:a16="http://schemas.microsoft.com/office/drawing/2014/main" val="1627983054"/>
                  </a:ext>
                </a:extLst>
              </a:tr>
              <a:tr h="510618">
                <a:tc>
                  <a:txBody>
                    <a:bodyPr/>
                    <a:lstStyle/>
                    <a:p>
                      <a:pPr algn="ctr"/>
                      <a:r>
                        <a:rPr lang="en-US" altLang="zh-CN" dirty="0" err="1"/>
                        <a:t>Irq</a:t>
                      </a:r>
                      <a:r>
                        <a:rPr lang="en-US" altLang="zh-CN" dirty="0"/>
                        <a:t> </a:t>
                      </a:r>
                      <a:r>
                        <a:rPr lang="en-US" altLang="zh-CN" dirty="0" err="1"/>
                        <a:t>vec</a:t>
                      </a:r>
                      <a:r>
                        <a:rPr lang="en-US" altLang="zh-CN" dirty="0"/>
                        <a:t>, </a:t>
                      </a:r>
                      <a:r>
                        <a:rPr lang="en-US" altLang="zh-CN" dirty="0" err="1"/>
                        <a:t>irq</a:t>
                      </a:r>
                      <a:r>
                        <a:rPr lang="en-US" altLang="zh-CN" dirty="0"/>
                        <a:t> line </a:t>
                      </a:r>
                      <a:endParaRPr lang="zh-CN" altLang="en-US" dirty="0"/>
                    </a:p>
                  </a:txBody>
                  <a:tcPr/>
                </a:tc>
                <a:tc>
                  <a:txBody>
                    <a:bodyPr/>
                    <a:lstStyle/>
                    <a:p>
                      <a:pPr algn="ctr"/>
                      <a:r>
                        <a:rPr lang="en-US" altLang="zh-CN" dirty="0"/>
                        <a:t>0x3f, 0x04</a:t>
                      </a:r>
                      <a:endParaRPr lang="zh-CN" altLang="en-US" dirty="0"/>
                    </a:p>
                  </a:txBody>
                  <a:tcPr/>
                </a:tc>
                <a:tc>
                  <a:txBody>
                    <a:bodyPr/>
                    <a:lstStyle/>
                    <a:p>
                      <a:pPr algn="ctr"/>
                      <a:r>
                        <a:rPr lang="en-US" altLang="zh-CN" dirty="0"/>
                        <a:t>0x40, 0x03</a:t>
                      </a:r>
                      <a:endParaRPr lang="zh-CN" altLang="en-US" dirty="0"/>
                    </a:p>
                  </a:txBody>
                  <a:tcPr/>
                </a:tc>
                <a:tc>
                  <a:txBody>
                    <a:bodyPr/>
                    <a:lstStyle/>
                    <a:p>
                      <a:pPr algn="ctr"/>
                      <a:r>
                        <a:rPr lang="en-US" altLang="zh-CN" dirty="0"/>
                        <a:t>0x40, 0x03</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0x3f, 0x04</a:t>
                      </a:r>
                      <a:endParaRPr lang="zh-CN" altLang="en-US" dirty="0"/>
                    </a:p>
                    <a:p>
                      <a:pPr algn="ctr"/>
                      <a:endParaRPr lang="zh-CN" altLang="en-US" dirty="0"/>
                    </a:p>
                  </a:txBody>
                  <a:tcPr/>
                </a:tc>
                <a:extLst>
                  <a:ext uri="{0D108BD9-81ED-4DB2-BD59-A6C34878D82A}">
                    <a16:rowId xmlns:a16="http://schemas.microsoft.com/office/drawing/2014/main" val="1056937074"/>
                  </a:ext>
                </a:extLst>
              </a:tr>
              <a:tr h="881341">
                <a:tc>
                  <a:txBody>
                    <a:bodyPr/>
                    <a:lstStyle/>
                    <a:p>
                      <a:pPr algn="ctr"/>
                      <a:r>
                        <a:rPr lang="en-US" altLang="zh-CN" dirty="0" err="1"/>
                        <a:t>Jtag</a:t>
                      </a:r>
                      <a:r>
                        <a:rPr lang="en-US" altLang="zh-CN" dirty="0"/>
                        <a:t> cable connected</a:t>
                      </a:r>
                      <a:endParaRPr lang="zh-CN" altLang="en-US" dirty="0"/>
                    </a:p>
                  </a:txBody>
                  <a:tcPr/>
                </a:tc>
                <a:tc>
                  <a:txBody>
                    <a:bodyPr/>
                    <a:lstStyle/>
                    <a:p>
                      <a:pPr algn="ctr"/>
                      <a:r>
                        <a:rPr lang="en-US" altLang="zh-CN" dirty="0"/>
                        <a:t>no</a:t>
                      </a:r>
                      <a:endParaRPr lang="zh-CN" altLang="en-US" dirty="0"/>
                    </a:p>
                  </a:txBody>
                  <a:tcPr/>
                </a:tc>
                <a:tc>
                  <a:txBody>
                    <a:bodyPr/>
                    <a:lstStyle/>
                    <a:p>
                      <a:pPr algn="ctr"/>
                      <a:r>
                        <a:rPr lang="en-US" altLang="zh-CN" dirty="0"/>
                        <a:t>no(updated)</a:t>
                      </a:r>
                      <a:endParaRPr lang="zh-CN" altLang="en-US" dirty="0"/>
                    </a:p>
                  </a:txBody>
                  <a:tcPr/>
                </a:tc>
                <a:tc>
                  <a:txBody>
                    <a:bodyPr/>
                    <a:lstStyle/>
                    <a:p>
                      <a:pPr algn="ctr"/>
                      <a:r>
                        <a:rPr lang="en-US" altLang="zh-CN" dirty="0"/>
                        <a:t>no</a:t>
                      </a:r>
                      <a:endParaRPr lang="zh-CN" altLang="en-US" dirty="0"/>
                    </a:p>
                  </a:txBody>
                  <a:tcPr/>
                </a:tc>
                <a:tc>
                  <a:txBody>
                    <a:bodyPr/>
                    <a:lstStyle/>
                    <a:p>
                      <a:pPr algn="ctr"/>
                      <a:r>
                        <a:rPr lang="en-US" altLang="zh-CN" dirty="0"/>
                        <a:t>Yes</a:t>
                      </a:r>
                      <a:endParaRPr lang="zh-CN" altLang="en-US" dirty="0"/>
                    </a:p>
                  </a:txBody>
                  <a:tcPr/>
                </a:tc>
                <a:extLst>
                  <a:ext uri="{0D108BD9-81ED-4DB2-BD59-A6C34878D82A}">
                    <a16:rowId xmlns:a16="http://schemas.microsoft.com/office/drawing/2014/main" val="3876399991"/>
                  </a:ext>
                </a:extLst>
              </a:tr>
              <a:tr h="510618">
                <a:tc>
                  <a:txBody>
                    <a:bodyPr/>
                    <a:lstStyle/>
                    <a:p>
                      <a:pPr algn="ctr"/>
                      <a:r>
                        <a:rPr lang="en-US" altLang="zh-CN" dirty="0"/>
                        <a:t>Place </a:t>
                      </a:r>
                      <a:endParaRPr lang="zh-CN" altLang="en-US" dirty="0"/>
                    </a:p>
                  </a:txBody>
                  <a:tcPr/>
                </a:tc>
                <a:tc>
                  <a:txBody>
                    <a:bodyPr/>
                    <a:lstStyle/>
                    <a:p>
                      <a:pPr algn="ctr"/>
                      <a:r>
                        <a:rPr lang="en-US" altLang="zh-CN" dirty="0"/>
                        <a:t>Hall 3 106</a:t>
                      </a:r>
                      <a:endParaRPr lang="zh-CN" altLang="en-US" dirty="0"/>
                    </a:p>
                  </a:txBody>
                  <a:tcPr/>
                </a:tc>
                <a:tc>
                  <a:txBody>
                    <a:bodyPr/>
                    <a:lstStyle/>
                    <a:p>
                      <a:pPr algn="ctr"/>
                      <a:r>
                        <a:rPr lang="en-US" altLang="zh-CN" dirty="0"/>
                        <a:t>DAQ lab</a:t>
                      </a:r>
                      <a:endParaRPr lang="zh-CN" altLang="en-US" dirty="0"/>
                    </a:p>
                  </a:txBody>
                  <a:tcPr/>
                </a:tc>
                <a:tc>
                  <a:txBody>
                    <a:bodyPr/>
                    <a:lstStyle/>
                    <a:p>
                      <a:pPr algn="ctr"/>
                      <a:r>
                        <a:rPr lang="en-US" altLang="zh-CN" dirty="0"/>
                        <a:t>Hall 3 106</a:t>
                      </a:r>
                      <a:endParaRPr lang="zh-CN" altLang="en-US" dirty="0"/>
                    </a:p>
                  </a:txBody>
                  <a:tcPr/>
                </a:tc>
                <a:tc>
                  <a:txBody>
                    <a:bodyPr/>
                    <a:lstStyle/>
                    <a:p>
                      <a:pPr algn="ctr"/>
                      <a:r>
                        <a:rPr lang="en-US" altLang="zh-CN" dirty="0"/>
                        <a:t>DAQ lab</a:t>
                      </a:r>
                      <a:endParaRPr lang="zh-CN" altLang="en-US" dirty="0"/>
                    </a:p>
                  </a:txBody>
                  <a:tcPr/>
                </a:tc>
                <a:extLst>
                  <a:ext uri="{0D108BD9-81ED-4DB2-BD59-A6C34878D82A}">
                    <a16:rowId xmlns:a16="http://schemas.microsoft.com/office/drawing/2014/main" val="225168918"/>
                  </a:ext>
                </a:extLst>
              </a:tr>
              <a:tr h="881341">
                <a:tc>
                  <a:txBody>
                    <a:bodyPr/>
                    <a:lstStyle/>
                    <a:p>
                      <a:pPr algn="ctr"/>
                      <a:r>
                        <a:rPr lang="en-US" altLang="zh-CN" dirty="0"/>
                        <a:t>Latest firmware updated ?</a:t>
                      </a:r>
                      <a:endParaRPr lang="zh-CN" altLang="en-US" dirty="0"/>
                    </a:p>
                  </a:txBody>
                  <a:tcPr/>
                </a:tc>
                <a:tc>
                  <a:txBody>
                    <a:bodyPr/>
                    <a:lstStyle/>
                    <a:p>
                      <a:pPr algn="ctr"/>
                      <a:r>
                        <a:rPr lang="en-US" altLang="zh-CN" dirty="0"/>
                        <a:t>no</a:t>
                      </a:r>
                      <a:endParaRPr lang="zh-CN" altLang="en-US" dirty="0"/>
                    </a:p>
                  </a:txBody>
                  <a:tcPr/>
                </a:tc>
                <a:tc>
                  <a:txBody>
                    <a:bodyPr/>
                    <a:lstStyle/>
                    <a:p>
                      <a:pPr algn="ctr"/>
                      <a:r>
                        <a:rPr lang="en-US" altLang="zh-CN" dirty="0"/>
                        <a:t>yes</a:t>
                      </a:r>
                      <a:endParaRPr lang="zh-CN" altLang="en-US" dirty="0"/>
                    </a:p>
                  </a:txBody>
                  <a:tcPr/>
                </a:tc>
                <a:tc>
                  <a:txBody>
                    <a:bodyPr/>
                    <a:lstStyle/>
                    <a:p>
                      <a:pPr algn="ctr"/>
                      <a:r>
                        <a:rPr lang="en-US" altLang="zh-CN" dirty="0"/>
                        <a:t>no</a:t>
                      </a:r>
                      <a:endParaRPr lang="zh-CN" altLang="en-US" dirty="0"/>
                    </a:p>
                  </a:txBody>
                  <a:tcPr/>
                </a:tc>
                <a:tc>
                  <a:txBody>
                    <a:bodyPr/>
                    <a:lstStyle/>
                    <a:p>
                      <a:pPr algn="ctr"/>
                      <a:r>
                        <a:rPr lang="en-US" altLang="zh-CN" dirty="0"/>
                        <a:t>Being flashed.</a:t>
                      </a:r>
                    </a:p>
                    <a:p>
                      <a:pPr algn="ctr"/>
                      <a:r>
                        <a:rPr lang="en-US" altLang="zh-CN" dirty="0"/>
                        <a:t>Register all 0xffffffff</a:t>
                      </a:r>
                      <a:endParaRPr lang="zh-CN" altLang="en-US" dirty="0"/>
                    </a:p>
                  </a:txBody>
                  <a:tcPr/>
                </a:tc>
                <a:extLst>
                  <a:ext uri="{0D108BD9-81ED-4DB2-BD59-A6C34878D82A}">
                    <a16:rowId xmlns:a16="http://schemas.microsoft.com/office/drawing/2014/main" val="3860161135"/>
                  </a:ext>
                </a:extLst>
              </a:tr>
            </a:tbl>
          </a:graphicData>
        </a:graphic>
      </p:graphicFrame>
    </p:spTree>
    <p:extLst>
      <p:ext uri="{BB962C8B-B14F-4D97-AF65-F5344CB8AC3E}">
        <p14:creationId xmlns:p14="http://schemas.microsoft.com/office/powerpoint/2010/main" val="291066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0E0A41-ECFF-4628-84F0-0A573AAAE6FC}"/>
              </a:ext>
            </a:extLst>
          </p:cNvPr>
          <p:cNvSpPr>
            <a:spLocks noGrp="1"/>
          </p:cNvSpPr>
          <p:nvPr>
            <p:ph type="title"/>
          </p:nvPr>
        </p:nvSpPr>
        <p:spPr>
          <a:xfrm>
            <a:off x="838200" y="289603"/>
            <a:ext cx="10515600" cy="1325563"/>
          </a:xfrm>
        </p:spPr>
        <p:txBody>
          <a:bodyPr/>
          <a:lstStyle/>
          <a:p>
            <a:r>
              <a:rPr lang="en-US" altLang="zh-CN" dirty="0"/>
              <a:t>How does CGEM Sync with other subsystem?</a:t>
            </a:r>
            <a:endParaRPr lang="zh-CN" altLang="en-US" dirty="0"/>
          </a:p>
        </p:txBody>
      </p:sp>
      <p:sp>
        <p:nvSpPr>
          <p:cNvPr id="3" name="内容占位符 2">
            <a:extLst>
              <a:ext uri="{FF2B5EF4-FFF2-40B4-BE49-F238E27FC236}">
                <a16:creationId xmlns:a16="http://schemas.microsoft.com/office/drawing/2014/main" id="{92EDC1B7-7C30-41F9-B74C-33C0A72DF244}"/>
              </a:ext>
            </a:extLst>
          </p:cNvPr>
          <p:cNvSpPr>
            <a:spLocks noGrp="1"/>
          </p:cNvSpPr>
          <p:nvPr>
            <p:ph idx="1"/>
          </p:nvPr>
        </p:nvSpPr>
        <p:spPr>
          <a:xfrm>
            <a:off x="838200" y="1615165"/>
            <a:ext cx="11096134" cy="3277346"/>
          </a:xfrm>
        </p:spPr>
        <p:txBody>
          <a:bodyPr>
            <a:normAutofit/>
          </a:bodyPr>
          <a:lstStyle/>
          <a:p>
            <a:r>
              <a:rPr lang="en-US" altLang="zh-CN" dirty="0"/>
              <a:t>FULL Signal: When DC buffer is almost full , How does it notify GEMROC fanout module ? </a:t>
            </a:r>
          </a:p>
          <a:p>
            <a:pPr lvl="1"/>
            <a:r>
              <a:rPr lang="en-US" altLang="zh-CN" dirty="0"/>
              <a:t>Does DC board have connection to GEMROC Fanout Module?</a:t>
            </a:r>
          </a:p>
          <a:p>
            <a:pPr lvl="1"/>
            <a:r>
              <a:rPr lang="en-US" altLang="zh-CN" dirty="0"/>
              <a:t>Or DC board notify the MCC module directly ?</a:t>
            </a:r>
          </a:p>
          <a:p>
            <a:r>
              <a:rPr lang="en-US" altLang="zh-CN" dirty="0"/>
              <a:t>When DC buffer is full , what will be done to protect the buffer?</a:t>
            </a:r>
          </a:p>
          <a:p>
            <a:pPr lvl="1"/>
            <a:r>
              <a:rPr lang="en-US" altLang="zh-CN" dirty="0"/>
              <a:t>When read out is slow,  will DC board ensure that one or several complete events will be thrown away?</a:t>
            </a:r>
          </a:p>
          <a:p>
            <a:pPr lvl="1"/>
            <a:endParaRPr lang="en-US" altLang="zh-CN" dirty="0"/>
          </a:p>
          <a:p>
            <a:endParaRPr lang="en-US" altLang="zh-CN" dirty="0"/>
          </a:p>
          <a:p>
            <a:pPr marL="0" indent="0">
              <a:buNone/>
            </a:pPr>
            <a:endParaRPr lang="zh-CN" altLang="en-US" dirty="0"/>
          </a:p>
        </p:txBody>
      </p:sp>
    </p:spTree>
    <p:extLst>
      <p:ext uri="{BB962C8B-B14F-4D97-AF65-F5344CB8AC3E}">
        <p14:creationId xmlns:p14="http://schemas.microsoft.com/office/powerpoint/2010/main" val="2567254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628E8C-A73A-4143-9C4D-23BE75BEF9D0}"/>
              </a:ext>
            </a:extLst>
          </p:cNvPr>
          <p:cNvSpPr>
            <a:spLocks noGrp="1"/>
          </p:cNvSpPr>
          <p:nvPr>
            <p:ph type="title"/>
          </p:nvPr>
        </p:nvSpPr>
        <p:spPr>
          <a:xfrm>
            <a:off x="499872" y="190500"/>
            <a:ext cx="10363200" cy="1143000"/>
          </a:xfrm>
        </p:spPr>
        <p:txBody>
          <a:bodyPr/>
          <a:lstStyle/>
          <a:p>
            <a:r>
              <a:rPr lang="en-US" altLang="zh-CN" dirty="0"/>
              <a:t>Issues found during last data taking</a:t>
            </a:r>
            <a:endParaRPr lang="zh-CN" altLang="en-US" dirty="0"/>
          </a:p>
        </p:txBody>
      </p:sp>
      <p:sp>
        <p:nvSpPr>
          <p:cNvPr id="3" name="内容占位符 2">
            <a:extLst>
              <a:ext uri="{FF2B5EF4-FFF2-40B4-BE49-F238E27FC236}">
                <a16:creationId xmlns:a16="http://schemas.microsoft.com/office/drawing/2014/main" id="{8E036D65-0528-403B-A766-A9A5AEA42133}"/>
              </a:ext>
            </a:extLst>
          </p:cNvPr>
          <p:cNvSpPr>
            <a:spLocks noGrp="1"/>
          </p:cNvSpPr>
          <p:nvPr>
            <p:ph sz="quarter" idx="1"/>
          </p:nvPr>
        </p:nvSpPr>
        <p:spPr>
          <a:xfrm>
            <a:off x="914400" y="1440830"/>
            <a:ext cx="10363200" cy="4662139"/>
          </a:xfrm>
        </p:spPr>
        <p:txBody>
          <a:bodyPr>
            <a:normAutofit fontScale="70000" lnSpcReduction="20000"/>
          </a:bodyPr>
          <a:lstStyle/>
          <a:p>
            <a:pPr marL="0" indent="0">
              <a:buNone/>
            </a:pPr>
            <a:r>
              <a:rPr lang="en-US" altLang="zh-CN" sz="1800" dirty="0"/>
              <a:t>1. GEMDC packet  L1 count not increasing when working with dummy GEMROC data.</a:t>
            </a:r>
          </a:p>
          <a:p>
            <a:pPr marL="0" indent="0">
              <a:buNone/>
            </a:pPr>
            <a:r>
              <a:rPr lang="en-US" altLang="zh-CN" sz="1800" dirty="0"/>
              <a:t>2. The first GEMDC packet length is wrong.</a:t>
            </a:r>
          </a:p>
          <a:p>
            <a:pPr marL="0" indent="0">
              <a:buNone/>
            </a:pPr>
            <a:r>
              <a:rPr lang="en-US" altLang="zh-CN" sz="1800" dirty="0"/>
              <a:t>3. The GEMROC data format in the first  GEMDC data  packet is wrong.</a:t>
            </a:r>
          </a:p>
          <a:p>
            <a:pPr marL="0" indent="0">
              <a:buNone/>
            </a:pPr>
            <a:r>
              <a:rPr lang="en-US" altLang="zh-CN" sz="1800" dirty="0"/>
              <a:t>4. Found DC buffer pile up, multiple DC packets has been read out  in one </a:t>
            </a:r>
            <a:r>
              <a:rPr lang="en-US" altLang="zh-CN" sz="1800" dirty="0" err="1"/>
              <a:t>DMARun</a:t>
            </a:r>
            <a:r>
              <a:rPr lang="en-US" altLang="zh-CN" sz="1800" dirty="0"/>
              <a:t>.</a:t>
            </a:r>
          </a:p>
          <a:p>
            <a:pPr marL="0" indent="0">
              <a:buNone/>
            </a:pPr>
            <a:r>
              <a:rPr lang="en-US" altLang="zh-CN" sz="1800" dirty="0"/>
              <a:t>5. GEMROC L1 counter not start from 0.</a:t>
            </a:r>
          </a:p>
          <a:p>
            <a:pPr marL="0" indent="0">
              <a:buNone/>
            </a:pPr>
            <a:r>
              <a:rPr lang="en-US" altLang="zh-CN" sz="1800" dirty="0"/>
              <a:t>6. GEMROC L1 counter is increasing by 4 most time, sometimes by 3 or 5.</a:t>
            </a:r>
          </a:p>
          <a:p>
            <a:pPr marL="0" indent="0">
              <a:buNone/>
            </a:pPr>
            <a:r>
              <a:rPr lang="en-US" altLang="zh-CN" sz="1800" dirty="0"/>
              <a:t>7. DAQ software is able to acquire data for 2 minutes, after that, no interrupts happened.</a:t>
            </a:r>
          </a:p>
          <a:p>
            <a:pPr marL="0" indent="0">
              <a:buNone/>
            </a:pPr>
            <a:r>
              <a:rPr lang="en-US" altLang="zh-CN" sz="1800" dirty="0"/>
              <a:t>8. Sometimes data format of GEMROC 5 is wrong.(new found)</a:t>
            </a:r>
          </a:p>
          <a:p>
            <a:pPr marL="0" indent="0">
              <a:buNone/>
            </a:pPr>
            <a:r>
              <a:rPr lang="en-US" altLang="zh-CN" sz="1800" dirty="0"/>
              <a:t>9. Link NO in DC packet is not corresponding to the GEMROC ID.(new found)</a:t>
            </a:r>
          </a:p>
          <a:p>
            <a:pPr marL="0" indent="0">
              <a:buNone/>
            </a:pPr>
            <a:endParaRPr lang="en-US" altLang="zh-CN" sz="1800" dirty="0"/>
          </a:p>
          <a:p>
            <a:pPr marL="0" indent="0">
              <a:buNone/>
            </a:pPr>
            <a:endParaRPr lang="en-US" altLang="zh-CN" sz="1800" dirty="0"/>
          </a:p>
          <a:p>
            <a:pPr marL="0" indent="0">
              <a:buNone/>
            </a:pPr>
            <a:r>
              <a:rPr lang="en-US" altLang="zh-CN" sz="1800" dirty="0"/>
              <a:t>Our Analysis:</a:t>
            </a:r>
          </a:p>
          <a:p>
            <a:pPr marL="342900" indent="-342900">
              <a:buAutoNum type="arabicPeriod"/>
            </a:pPr>
            <a:r>
              <a:rPr lang="en-US" altLang="zh-CN" sz="1800" dirty="0"/>
              <a:t>1 maybe cause to 2 different GEMROC data formats: confirming with Pawel if the DC firmware support two GEMROC data format .</a:t>
            </a:r>
          </a:p>
          <a:p>
            <a:pPr marL="342900" indent="-342900">
              <a:buAutoNum type="arabicPeriod"/>
            </a:pPr>
            <a:r>
              <a:rPr lang="en-US" altLang="zh-CN" sz="1800" dirty="0"/>
              <a:t>2,3,5,8,9</a:t>
            </a:r>
            <a:r>
              <a:rPr lang="zh-CN" altLang="en-US" sz="1800" dirty="0"/>
              <a:t> </a:t>
            </a:r>
            <a:r>
              <a:rPr lang="en-US" altLang="zh-CN" sz="1800" dirty="0"/>
              <a:t>data format issue. </a:t>
            </a:r>
          </a:p>
          <a:p>
            <a:pPr marL="342900" indent="-342900">
              <a:buAutoNum type="arabicPeriod"/>
            </a:pPr>
            <a:r>
              <a:rPr lang="en-US" altLang="zh-CN" sz="1800" dirty="0"/>
              <a:t>4 is correct according to current design of DC firmware.</a:t>
            </a:r>
          </a:p>
          <a:p>
            <a:pPr marL="342900" indent="-342900">
              <a:buAutoNum type="arabicPeriod"/>
            </a:pPr>
            <a:r>
              <a:rPr lang="en-US" altLang="zh-CN" sz="1800" dirty="0"/>
              <a:t>7  interrupt issue </a:t>
            </a:r>
          </a:p>
          <a:p>
            <a:pPr marL="342900" indent="-342900">
              <a:buAutoNum type="arabicPeriod"/>
            </a:pPr>
            <a:r>
              <a:rPr lang="en-US" altLang="zh-CN" sz="1800" dirty="0"/>
              <a:t>6  need my recheck.</a:t>
            </a:r>
          </a:p>
          <a:p>
            <a:pPr marL="0" indent="0">
              <a:buNone/>
            </a:pPr>
            <a:endParaRPr lang="zh-CN" altLang="en-US" sz="1800" dirty="0"/>
          </a:p>
        </p:txBody>
      </p:sp>
      <p:sp>
        <p:nvSpPr>
          <p:cNvPr id="4" name="灯片编号占位符 3">
            <a:extLst>
              <a:ext uri="{FF2B5EF4-FFF2-40B4-BE49-F238E27FC236}">
                <a16:creationId xmlns:a16="http://schemas.microsoft.com/office/drawing/2014/main" id="{B5AE6338-8B92-4F51-96DC-05D8DA4836C1}"/>
              </a:ext>
            </a:extLst>
          </p:cNvPr>
          <p:cNvSpPr>
            <a:spLocks noGrp="1"/>
          </p:cNvSpPr>
          <p:nvPr>
            <p:ph type="sldNum" sz="quarter" idx="12"/>
          </p:nvPr>
        </p:nvSpPr>
        <p:spPr/>
        <p:txBody>
          <a:bodyPr/>
          <a:lstStyle/>
          <a:p>
            <a:fld id="{401CF334-2D5C-4859-84A6-CA7E6E43FAEB}" type="slidenum">
              <a:rPr lang="en-US" altLang="zh-CN" noProof="0" smtClean="0"/>
              <a:pPr/>
              <a:t>9</a:t>
            </a:fld>
            <a:endParaRPr lang="zh-CN" altLang="en-US" noProof="0" dirty="0"/>
          </a:p>
        </p:txBody>
      </p:sp>
      <p:cxnSp>
        <p:nvCxnSpPr>
          <p:cNvPr id="8" name="直接连接符 7">
            <a:extLst>
              <a:ext uri="{FF2B5EF4-FFF2-40B4-BE49-F238E27FC236}">
                <a16:creationId xmlns:a16="http://schemas.microsoft.com/office/drawing/2014/main" id="{1BA85443-B4E3-438F-B257-A19C61CD8BB7}"/>
              </a:ext>
            </a:extLst>
          </p:cNvPr>
          <p:cNvCxnSpPr/>
          <p:nvPr/>
        </p:nvCxnSpPr>
        <p:spPr>
          <a:xfrm>
            <a:off x="804672" y="2308302"/>
            <a:ext cx="80493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5AF478CD-E549-4B85-A9A8-A0A4BCE4A8ED}"/>
              </a:ext>
            </a:extLst>
          </p:cNvPr>
          <p:cNvCxnSpPr/>
          <p:nvPr/>
        </p:nvCxnSpPr>
        <p:spPr>
          <a:xfrm>
            <a:off x="634990" y="5280620"/>
            <a:ext cx="58303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1DCB3059-5E6A-431A-B2C2-2F8D5E229DD0}"/>
              </a:ext>
            </a:extLst>
          </p:cNvPr>
          <p:cNvCxnSpPr/>
          <p:nvPr/>
        </p:nvCxnSpPr>
        <p:spPr>
          <a:xfrm>
            <a:off x="914400" y="1535151"/>
            <a:ext cx="80493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a16="http://schemas.microsoft.com/office/drawing/2014/main" id="{F2C3D892-8A82-4D55-B9D3-BBD3B2D37395}"/>
              </a:ext>
            </a:extLst>
          </p:cNvPr>
          <p:cNvCxnSpPr>
            <a:cxnSpLocks/>
          </p:cNvCxnSpPr>
          <p:nvPr/>
        </p:nvCxnSpPr>
        <p:spPr>
          <a:xfrm>
            <a:off x="914400" y="4730915"/>
            <a:ext cx="991715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1C12E7F3-2772-46A2-9F9E-7DBFA50C6A10}"/>
              </a:ext>
            </a:extLst>
          </p:cNvPr>
          <p:cNvCxnSpPr>
            <a:cxnSpLocks/>
          </p:cNvCxnSpPr>
          <p:nvPr/>
        </p:nvCxnSpPr>
        <p:spPr>
          <a:xfrm>
            <a:off x="804672" y="5521808"/>
            <a:ext cx="25313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a16="http://schemas.microsoft.com/office/drawing/2014/main" id="{D1F061FA-1C11-460C-935E-2FF4B2E3FC38}"/>
              </a:ext>
            </a:extLst>
          </p:cNvPr>
          <p:cNvCxnSpPr/>
          <p:nvPr/>
        </p:nvCxnSpPr>
        <p:spPr>
          <a:xfrm>
            <a:off x="499872" y="3129852"/>
            <a:ext cx="80493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a16="http://schemas.microsoft.com/office/drawing/2014/main" id="{107C0C52-57EC-45A6-AC12-B069D4BCBF80}"/>
              </a:ext>
            </a:extLst>
          </p:cNvPr>
          <p:cNvCxnSpPr/>
          <p:nvPr/>
        </p:nvCxnSpPr>
        <p:spPr>
          <a:xfrm>
            <a:off x="303480" y="3687604"/>
            <a:ext cx="80493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a16="http://schemas.microsoft.com/office/drawing/2014/main" id="{86ADEDFE-6031-49C1-8EBF-82DDF54AC5A0}"/>
              </a:ext>
            </a:extLst>
          </p:cNvPr>
          <p:cNvCxnSpPr>
            <a:cxnSpLocks/>
          </p:cNvCxnSpPr>
          <p:nvPr/>
        </p:nvCxnSpPr>
        <p:spPr>
          <a:xfrm>
            <a:off x="1797377" y="4999387"/>
            <a:ext cx="248239"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3DB45CFD-6061-466C-905D-C43484E8BD94}"/>
              </a:ext>
            </a:extLst>
          </p:cNvPr>
          <p:cNvSpPr txBox="1"/>
          <p:nvPr/>
        </p:nvSpPr>
        <p:spPr>
          <a:xfrm>
            <a:off x="4713402" y="5561853"/>
            <a:ext cx="5155676" cy="830997"/>
          </a:xfrm>
          <a:prstGeom prst="rect">
            <a:avLst/>
          </a:prstGeom>
          <a:noFill/>
        </p:spPr>
        <p:txBody>
          <a:bodyPr wrap="square" rtlCol="0">
            <a:spAutoFit/>
          </a:bodyPr>
          <a:lstStyle/>
          <a:p>
            <a:r>
              <a:rPr lang="en-US" altLang="zh-CN" sz="2400" dirty="0"/>
              <a:t>Interrupt issue solved. </a:t>
            </a:r>
          </a:p>
          <a:p>
            <a:r>
              <a:rPr lang="en-US" altLang="zh-CN" sz="2400" dirty="0"/>
              <a:t>remaining some data format issues.</a:t>
            </a:r>
            <a:endParaRPr lang="zh-CN" altLang="en-US" sz="2400" dirty="0"/>
          </a:p>
        </p:txBody>
      </p:sp>
    </p:spTree>
    <p:extLst>
      <p:ext uri="{BB962C8B-B14F-4D97-AF65-F5344CB8AC3E}">
        <p14:creationId xmlns:p14="http://schemas.microsoft.com/office/powerpoint/2010/main" val="1715508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937</Words>
  <Application>Microsoft Office PowerPoint</Application>
  <PresentationFormat>宽屏</PresentationFormat>
  <Paragraphs>160</Paragraphs>
  <Slides>11</Slides>
  <Notes>8</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等线</vt:lpstr>
      <vt:lpstr>等线 Light</vt:lpstr>
      <vt:lpstr>Arial</vt:lpstr>
      <vt:lpstr>Comic Sans MS</vt:lpstr>
      <vt:lpstr>Office 主题​​</vt:lpstr>
      <vt:lpstr>CGEM DAQ Status</vt:lpstr>
      <vt:lpstr>Outline</vt:lpstr>
      <vt:lpstr>Test New firmware in DAQ lab</vt:lpstr>
      <vt:lpstr>FEE configuration integration</vt:lpstr>
      <vt:lpstr>Summary</vt:lpstr>
      <vt:lpstr>PowerPoint 演示文稿</vt:lpstr>
      <vt:lpstr>Firmware flash status</vt:lpstr>
      <vt:lpstr>How does CGEM Sync with other subsystem?</vt:lpstr>
      <vt:lpstr>Issues found during last data taking</vt:lpstr>
      <vt:lpstr>ISSUE I : The generation of issue 1 is due to the difference in parsing L1 count between dummy data packets and real data packets. For dummy data packets, it is fixed at 0xe0, while for real data packets, it increases based on the trigger number.</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CGEM DAQ Status</dc:title>
  <dc:creator>zengtx</dc:creator>
  <cp:lastModifiedBy>zengtx</cp:lastModifiedBy>
  <cp:revision>63</cp:revision>
  <dcterms:created xsi:type="dcterms:W3CDTF">2024-08-29T07:23:19Z</dcterms:created>
  <dcterms:modified xsi:type="dcterms:W3CDTF">2024-09-02T06:05:23Z</dcterms:modified>
</cp:coreProperties>
</file>