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Raleway"/>
      <p:regular r:id="rId44"/>
      <p:bold r:id="rId45"/>
      <p:italic r:id="rId46"/>
      <p:boldItalic r:id="rId47"/>
    </p:embeddedFont>
    <p:embeddedFont>
      <p:font typeface="Lato"/>
      <p:regular r:id="rId48"/>
      <p:bold r:id="rId49"/>
      <p:italic r:id="rId50"/>
      <p:boldItalic r:id="rId51"/>
    </p:embeddedFont>
    <p:embeddedFont>
      <p:font typeface="Montserrat"/>
      <p:regular r:id="rId52"/>
      <p:bold r:id="rId53"/>
      <p:italic r:id="rId54"/>
      <p:boldItalic r:id="rId55"/>
    </p:embeddedFont>
    <p:embeddedFont>
      <p:font typeface="Montserrat Light"/>
      <p:regular r:id="rId56"/>
      <p:bold r:id="rId57"/>
      <p:italic r:id="rId58"/>
      <p:boldItalic r:id="rId59"/>
    </p:embeddedFont>
    <p:embeddedFont>
      <p:font typeface="Spectral Medium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Cary Randazzo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Raleway-regular.fntdata"/><Relationship Id="rId43" Type="http://schemas.openxmlformats.org/officeDocument/2006/relationships/slide" Target="slides/slide37.xml"/><Relationship Id="rId46" Type="http://schemas.openxmlformats.org/officeDocument/2006/relationships/font" Target="fonts/Raleway-italic.fntdata"/><Relationship Id="rId45" Type="http://schemas.openxmlformats.org/officeDocument/2006/relationships/font" Target="fonts/Raleway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font" Target="fonts/Lato-regular.fntdata"/><Relationship Id="rId47" Type="http://schemas.openxmlformats.org/officeDocument/2006/relationships/font" Target="fonts/Raleway-boldItalic.fntdata"/><Relationship Id="rId49" Type="http://schemas.openxmlformats.org/officeDocument/2006/relationships/font" Target="fonts/Lato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SpectralMedium-italic.fntdata"/><Relationship Id="rId61" Type="http://schemas.openxmlformats.org/officeDocument/2006/relationships/font" Target="fonts/SpectralMedium-bold.fntdata"/><Relationship Id="rId20" Type="http://schemas.openxmlformats.org/officeDocument/2006/relationships/slide" Target="slides/slide14.xml"/><Relationship Id="rId63" Type="http://schemas.openxmlformats.org/officeDocument/2006/relationships/font" Target="fonts/SpectralMedium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SpectralMedium-regular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-boldItalic.fntdata"/><Relationship Id="rId50" Type="http://schemas.openxmlformats.org/officeDocument/2006/relationships/font" Target="fonts/Lato-italic.fntdata"/><Relationship Id="rId53" Type="http://schemas.openxmlformats.org/officeDocument/2006/relationships/font" Target="fonts/Montserrat-bold.fntdata"/><Relationship Id="rId52" Type="http://schemas.openxmlformats.org/officeDocument/2006/relationships/font" Target="fonts/Montserrat-regular.fntdata"/><Relationship Id="rId11" Type="http://schemas.openxmlformats.org/officeDocument/2006/relationships/slide" Target="slides/slide5.xml"/><Relationship Id="rId55" Type="http://schemas.openxmlformats.org/officeDocument/2006/relationships/font" Target="fonts/Montserrat-boldItalic.fntdata"/><Relationship Id="rId10" Type="http://schemas.openxmlformats.org/officeDocument/2006/relationships/slide" Target="slides/slide4.xml"/><Relationship Id="rId54" Type="http://schemas.openxmlformats.org/officeDocument/2006/relationships/font" Target="fonts/Montserrat-italic.fntdata"/><Relationship Id="rId13" Type="http://schemas.openxmlformats.org/officeDocument/2006/relationships/slide" Target="slides/slide7.xml"/><Relationship Id="rId57" Type="http://schemas.openxmlformats.org/officeDocument/2006/relationships/font" Target="fonts/MontserratLight-bold.fntdata"/><Relationship Id="rId12" Type="http://schemas.openxmlformats.org/officeDocument/2006/relationships/slide" Target="slides/slide6.xml"/><Relationship Id="rId56" Type="http://schemas.openxmlformats.org/officeDocument/2006/relationships/font" Target="fonts/MontserratLight-regular.fntdata"/><Relationship Id="rId15" Type="http://schemas.openxmlformats.org/officeDocument/2006/relationships/slide" Target="slides/slide9.xml"/><Relationship Id="rId59" Type="http://schemas.openxmlformats.org/officeDocument/2006/relationships/font" Target="fonts/MontserratLight-boldItalic.fntdata"/><Relationship Id="rId14" Type="http://schemas.openxmlformats.org/officeDocument/2006/relationships/slide" Target="slides/slide8.xml"/><Relationship Id="rId58" Type="http://schemas.openxmlformats.org/officeDocument/2006/relationships/font" Target="fonts/MontserratLight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8-18T05:53:06.365">
    <p:pos x="95" y="798"/>
    <p:text>Specific measurements have shown actually 282,452 egroup messages at the time of scraping (months ago)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f08f723b8e_0_8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f08f723b8e_0_8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f08f723b8e_0_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f08f723b8e_0_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f08f723b8e_0_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f08f723b8e_0_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f093802109_2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f093802109_2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f08f723b8e_0_9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f08f723b8e_0_9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f08f723b8e_0_9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f08f723b8e_0_9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f08f723b8e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f08f723b8e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f08f723b8e_0_9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f08f723b8e_0_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f093802109_2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f093802109_2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f093802109_21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f093802109_2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f08f723b8e_0_7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f08f723b8e_0_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f093802109_21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f093802109_2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f093802109_2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f093802109_2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f093802109_2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f093802109_2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f093802109_2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f093802109_2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f093802109_2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f093802109_2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f093802109_2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f093802109_2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f4543ca264_4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f4543ca264_4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f4543ca264_49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f4543ca264_49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f093802109_21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f093802109_21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f093802109_21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f093802109_2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f08f723b8e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f08f723b8e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f08f723b8e_0_8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f08f723b8e_0_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f4543ca264_49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f4543ca264_49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f093802109_21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f093802109_21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f093802109_21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f093802109_21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f093802109_21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f093802109_2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f08f723b8e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f08f723b8e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f093802109_21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f093802109_2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f093802109_21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f093802109_21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4543ca26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f4543ca26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08f723b8e_0_7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f08f723b8e_0_7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f08f723b8e_0_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f08f723b8e_0_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f08f723b8e_0_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f08f723b8e_0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f08f723b8e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f08f723b8e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f093802109_2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f093802109_2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727950" y="821575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075" y="624675"/>
            <a:ext cx="425780" cy="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6970" y="624675"/>
            <a:ext cx="425780" cy="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0B5394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69" name="Google Shape;69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B5394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8" name="Google Shape;18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" name="Google Shape;20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4"/>
          <p:cNvSpPr txBox="1"/>
          <p:nvPr>
            <p:ph type="title"/>
          </p:nvPr>
        </p:nvSpPr>
        <p:spPr>
          <a:xfrm>
            <a:off x="727650" y="7250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" name="Google Shape;2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025" y="725050"/>
            <a:ext cx="425780" cy="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00920" y="725050"/>
            <a:ext cx="425780" cy="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150" y="1198600"/>
            <a:ext cx="425780" cy="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6045" y="1198600"/>
            <a:ext cx="425780" cy="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6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" name="Google Shape;4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1025" y="575600"/>
            <a:ext cx="425780" cy="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145" y="575600"/>
            <a:ext cx="425780" cy="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7"/>
          <p:cNvSpPr txBox="1"/>
          <p:nvPr>
            <p:ph type="title"/>
          </p:nvPr>
        </p:nvSpPr>
        <p:spPr>
          <a:xfrm>
            <a:off x="721225" y="806725"/>
            <a:ext cx="7997100" cy="5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" name="Google Shape;4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150" y="806725"/>
            <a:ext cx="425780" cy="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6045" y="806725"/>
            <a:ext cx="425780" cy="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0B539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2" name="Google Shape;52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" name="Google Shape;54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9" name="Google Shape;59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0" name="Google Shape;60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" name="Google Shape;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150" y="1198600"/>
            <a:ext cx="425780" cy="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6045" y="1198600"/>
            <a:ext cx="425780" cy="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1" Type="http://schemas.openxmlformats.org/officeDocument/2006/relationships/image" Target="../media/image8.png"/><Relationship Id="rId10" Type="http://schemas.openxmlformats.org/officeDocument/2006/relationships/image" Target="../media/image10.png"/><Relationship Id="rId9" Type="http://schemas.openxmlformats.org/officeDocument/2006/relationships/image" Target="../media/image16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comments" Target="../comments/comment1.xml"/><Relationship Id="rId4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Relationship Id="rId7" Type="http://schemas.openxmlformats.org/officeDocument/2006/relationships/image" Target="../media/image28.png"/><Relationship Id="rId8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52.png"/><Relationship Id="rId5" Type="http://schemas.openxmlformats.org/officeDocument/2006/relationships/image" Target="../media/image32.png"/><Relationship Id="rId6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Relationship Id="rId4" Type="http://schemas.openxmlformats.org/officeDocument/2006/relationships/image" Target="../media/image24.png"/><Relationship Id="rId5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hyperlink" Target="about:blank" TargetMode="External"/><Relationship Id="rId10" Type="http://schemas.openxmlformats.org/officeDocument/2006/relationships/hyperlink" Target="about:blank" TargetMode="External"/><Relationship Id="rId13" Type="http://schemas.openxmlformats.org/officeDocument/2006/relationships/image" Target="../media/image53.png"/><Relationship Id="rId12" Type="http://schemas.openxmlformats.org/officeDocument/2006/relationships/hyperlink" Target="about:blank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Relationship Id="rId9" Type="http://schemas.openxmlformats.org/officeDocument/2006/relationships/hyperlink" Target="about:blank" TargetMode="External"/><Relationship Id="rId14" Type="http://schemas.openxmlformats.org/officeDocument/2006/relationships/image" Target="../media/image40.png"/><Relationship Id="rId5" Type="http://schemas.openxmlformats.org/officeDocument/2006/relationships/hyperlink" Target="about:blank" TargetMode="External"/><Relationship Id="rId6" Type="http://schemas.openxmlformats.org/officeDocument/2006/relationships/hyperlink" Target="about:blank" TargetMode="External"/><Relationship Id="rId7" Type="http://schemas.openxmlformats.org/officeDocument/2006/relationships/hyperlink" Target="about:blank" TargetMode="External"/><Relationship Id="rId8" Type="http://schemas.openxmlformats.org/officeDocument/2006/relationships/hyperlink" Target="about:blank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Relationship Id="rId4" Type="http://schemas.openxmlformats.org/officeDocument/2006/relationships/image" Target="../media/image45.png"/><Relationship Id="rId5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drive.google.com/file/d/1NFsgXBgylzJinGiiSNiq1mONbZDunQtu/view" TargetMode="External"/><Relationship Id="rId4" Type="http://schemas.openxmlformats.org/officeDocument/2006/relationships/image" Target="../media/image3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/>
          <p:nvPr>
            <p:ph type="ctrTitle"/>
          </p:nvPr>
        </p:nvSpPr>
        <p:spPr>
          <a:xfrm>
            <a:off x="24625" y="718825"/>
            <a:ext cx="9098100" cy="12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3680">
                <a:solidFill>
                  <a:srgbClr val="416EE1"/>
                </a:solidFill>
                <a:latin typeface="Spectral Medium"/>
                <a:ea typeface="Spectral Medium"/>
                <a:cs typeface="Spectral Medium"/>
                <a:sym typeface="Spectral Medium"/>
              </a:rPr>
              <a:t>chAT</a:t>
            </a:r>
            <a:r>
              <a:rPr b="0" lang="en" sz="3680">
                <a:solidFill>
                  <a:srgbClr val="434343"/>
                </a:solidFill>
                <a:latin typeface="Spectral Medium"/>
                <a:ea typeface="Spectral Medium"/>
                <a:cs typeface="Spectral Medium"/>
                <a:sym typeface="Spectral Medium"/>
              </a:rPr>
              <a:t>LAS</a:t>
            </a:r>
            <a:endParaRPr b="0" sz="3680">
              <a:latin typeface="Spectral Medium"/>
              <a:ea typeface="Spectral Medium"/>
              <a:cs typeface="Spectral Medium"/>
              <a:sym typeface="Spectral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2480">
                <a:latin typeface="Spectral Medium"/>
                <a:ea typeface="Spectral Medium"/>
                <a:cs typeface="Spectral Medium"/>
                <a:sym typeface="Spectral Medium"/>
              </a:rPr>
              <a:t>An AI Assistant for the ATLAS Collaboration</a:t>
            </a:r>
            <a:endParaRPr b="0" sz="2480">
              <a:latin typeface="Spectral Medium"/>
              <a:ea typeface="Spectral Medium"/>
              <a:cs typeface="Spectral Medium"/>
              <a:sym typeface="Spectral Medium"/>
            </a:endParaRPr>
          </a:p>
        </p:txBody>
      </p:sp>
      <p:sp>
        <p:nvSpPr>
          <p:cNvPr id="81" name="Google Shape;81;p13"/>
          <p:cNvSpPr txBox="1"/>
          <p:nvPr>
            <p:ph idx="1" type="subTitle"/>
          </p:nvPr>
        </p:nvSpPr>
        <p:spPr>
          <a:xfrm>
            <a:off x="443100" y="1603550"/>
            <a:ext cx="8257800" cy="7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2020">
              <a:solidFill>
                <a:srgbClr val="434343"/>
              </a:solidFill>
              <a:latin typeface="Spectral Medium"/>
              <a:ea typeface="Spectral Medium"/>
              <a:cs typeface="Spectral Medium"/>
              <a:sym typeface="Spectral Medium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2020">
              <a:solidFill>
                <a:srgbClr val="434343"/>
              </a:solidFill>
              <a:latin typeface="Spectral Medium"/>
              <a:ea typeface="Spectral Medium"/>
              <a:cs typeface="Spectral Medium"/>
              <a:sym typeface="Spectral Medium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2020">
                <a:solidFill>
                  <a:srgbClr val="434343"/>
                </a:solidFill>
              </a:rPr>
              <a:t>Jeremy Couthures¹, Daniele Del Santo², Gabriel Facini³, Joe George⁴, Runze Li⁵, Daniel Murnane⁶, Cary Randazzo⁷</a:t>
            </a:r>
            <a:endParaRPr sz="2020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840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840"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"/>
              <a:buFont typeface="Arial"/>
              <a:buNone/>
            </a:pPr>
            <a:r>
              <a:t/>
            </a:r>
            <a:endParaRPr sz="2020">
              <a:solidFill>
                <a:srgbClr val="434343"/>
              </a:solidFill>
            </a:endParaRPr>
          </a:p>
        </p:txBody>
      </p:sp>
      <p:pic>
        <p:nvPicPr>
          <p:cNvPr id="82" name="Google Shape;8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62" y="4450613"/>
            <a:ext cx="1291050" cy="43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 txBox="1"/>
          <p:nvPr/>
        </p:nvSpPr>
        <p:spPr>
          <a:xfrm>
            <a:off x="637613" y="4792350"/>
            <a:ext cx="4239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(1)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13"/>
          <p:cNvSpPr txBox="1"/>
          <p:nvPr/>
        </p:nvSpPr>
        <p:spPr>
          <a:xfrm>
            <a:off x="3625063" y="4792350"/>
            <a:ext cx="4239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(3)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5971363" y="4792350"/>
            <a:ext cx="4239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(5)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4798200" y="4792350"/>
            <a:ext cx="4239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(4)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2231913" y="4792350"/>
            <a:ext cx="4239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(2)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7364475" y="4792350"/>
            <a:ext cx="4239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(6)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8442063" y="4830750"/>
            <a:ext cx="4239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(7)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4913" y="4450625"/>
            <a:ext cx="1291050" cy="4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9362" y="4485640"/>
            <a:ext cx="1291050" cy="36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4550" y="4485650"/>
            <a:ext cx="884456" cy="3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55787" y="4450626"/>
            <a:ext cx="1388150" cy="43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67612" y="4473840"/>
            <a:ext cx="1291050" cy="45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08914" y="4344825"/>
            <a:ext cx="654612" cy="5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/>
          <p:nvPr/>
        </p:nvSpPr>
        <p:spPr>
          <a:xfrm>
            <a:off x="180475" y="2867250"/>
            <a:ext cx="86091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50">
                <a:solidFill>
                  <a:srgbClr val="434343"/>
                </a:solidFill>
                <a:latin typeface="Spectral Medium"/>
                <a:ea typeface="Spectral Medium"/>
                <a:cs typeface="Spectral Medium"/>
                <a:sym typeface="Spectral Medium"/>
              </a:rPr>
              <a:t>Aug 20, 2024 Beijing China</a:t>
            </a:r>
            <a:endParaRPr/>
          </a:p>
        </p:txBody>
      </p:sp>
      <p:pic>
        <p:nvPicPr>
          <p:cNvPr id="97" name="Google Shape;97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7325" y="3682637"/>
            <a:ext cx="1388148" cy="5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0475" y="513100"/>
            <a:ext cx="1763176" cy="41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Scraping and Document Collection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2"/>
          <p:cNvSpPr txBox="1"/>
          <p:nvPr/>
        </p:nvSpPr>
        <p:spPr>
          <a:xfrm>
            <a:off x="859675" y="2100498"/>
            <a:ext cx="845400" cy="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Twiki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750483" y="3679925"/>
            <a:ext cx="1063800" cy="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ATLAS Software Docs</a:t>
            </a:r>
            <a:endParaRPr sz="15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5320015" y="1728798"/>
            <a:ext cx="845400" cy="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Jira</a:t>
            </a:r>
            <a:endParaRPr sz="15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2842775" y="1613532"/>
            <a:ext cx="1063800" cy="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Egroup</a:t>
            </a:r>
            <a:endParaRPr sz="15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Archive</a:t>
            </a:r>
            <a:endParaRPr sz="15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2345224" y="2796900"/>
            <a:ext cx="1138500" cy="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Indico Meetings</a:t>
            </a:r>
            <a:endParaRPr sz="15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5080385" y="2863948"/>
            <a:ext cx="845400" cy="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PDF Plots</a:t>
            </a:r>
            <a:endParaRPr sz="15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2497800" y="4274700"/>
            <a:ext cx="1338900" cy="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Mattermost</a:t>
            </a:r>
            <a:endParaRPr sz="15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5215249" y="4095250"/>
            <a:ext cx="12147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ATLAS Codebases</a:t>
            </a:r>
            <a:endParaRPr sz="15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7148233" y="2243500"/>
            <a:ext cx="8454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Group level Docs</a:t>
            </a:r>
            <a:endParaRPr sz="15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7018579" y="3629975"/>
            <a:ext cx="863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CDS Papers &amp; Notes</a:t>
            </a:r>
            <a:endParaRPr sz="15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Scraping and Document Collection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3"/>
          <p:cNvSpPr txBox="1"/>
          <p:nvPr/>
        </p:nvSpPr>
        <p:spPr>
          <a:xfrm>
            <a:off x="48525" y="1217625"/>
            <a:ext cx="2080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Twiki and CDS</a:t>
            </a:r>
            <a:endParaRPr b="1" sz="17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00" y="2001200"/>
            <a:ext cx="2108802" cy="277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9500" y="1583125"/>
            <a:ext cx="6874501" cy="356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/>
          <p:nvPr/>
        </p:nvSpPr>
        <p:spPr>
          <a:xfrm>
            <a:off x="2477438" y="1844972"/>
            <a:ext cx="4596000" cy="43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2477438" y="1844972"/>
            <a:ext cx="46380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F3F3F"/>
                </a:solidFill>
              </a:rPr>
              <a:t>Initial scrape using BeautifulSoup and auth-get-sso-cookie followed by, </a:t>
            </a:r>
            <a:endParaRPr sz="1300">
              <a:solidFill>
                <a:srgbClr val="3F3F3F"/>
              </a:solidFill>
            </a:endParaRPr>
          </a:p>
        </p:txBody>
      </p:sp>
      <p:sp>
        <p:nvSpPr>
          <p:cNvPr id="186" name="Google Shape;186;p23"/>
          <p:cNvSpPr txBox="1"/>
          <p:nvPr/>
        </p:nvSpPr>
        <p:spPr>
          <a:xfrm>
            <a:off x="2441800" y="3819525"/>
            <a:ext cx="4596000" cy="96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Scraping and Document Collection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4"/>
          <p:cNvSpPr txBox="1"/>
          <p:nvPr/>
        </p:nvSpPr>
        <p:spPr>
          <a:xfrm>
            <a:off x="0" y="1061275"/>
            <a:ext cx="11520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ATLAS Software Docs</a:t>
            </a:r>
            <a:endParaRPr b="1"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3" name="Google Shape;19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325" y="1932325"/>
            <a:ext cx="5521499" cy="31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4"/>
          <p:cNvSpPr txBox="1"/>
          <p:nvPr/>
        </p:nvSpPr>
        <p:spPr>
          <a:xfrm>
            <a:off x="1744425" y="1490575"/>
            <a:ext cx="41721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Hundreds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of ATLAS Software Docs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5" name="Google Shape;195;p24"/>
          <p:cNvSpPr txBox="1"/>
          <p:nvPr/>
        </p:nvSpPr>
        <p:spPr>
          <a:xfrm>
            <a:off x="6697549" y="1812750"/>
            <a:ext cx="26328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Using: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BeautifulSoup 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and auth-get-sso-cookie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Scraping and Document Collection</a:t>
            </a:r>
            <a:endParaRPr b="0"/>
          </a:p>
        </p:txBody>
      </p:sp>
      <p:pic>
        <p:nvPicPr>
          <p:cNvPr id="201" name="Google Shape;2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1925" y="1136875"/>
            <a:ext cx="7035491" cy="366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4852525" y="4198275"/>
            <a:ext cx="799500" cy="21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2243400" y="2701325"/>
            <a:ext cx="2982000" cy="24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151050" y="1268100"/>
            <a:ext cx="11511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E-group</a:t>
            </a:r>
            <a:endParaRPr b="1"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Archive</a:t>
            </a:r>
            <a:endParaRPr b="1"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2243400" y="1511000"/>
            <a:ext cx="3486900" cy="42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25"/>
          <p:cNvSpPr txBox="1"/>
          <p:nvPr/>
        </p:nvSpPr>
        <p:spPr>
          <a:xfrm>
            <a:off x="3261075" y="4727875"/>
            <a:ext cx="45372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Measurement Update: 282,452 Messages!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/>
          <p:nvPr>
            <p:ph type="title"/>
          </p:nvPr>
        </p:nvSpPr>
        <p:spPr>
          <a:xfrm>
            <a:off x="727800" y="635625"/>
            <a:ext cx="8387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Scraping and Document Collection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6"/>
          <p:cNvSpPr txBox="1"/>
          <p:nvPr/>
        </p:nvSpPr>
        <p:spPr>
          <a:xfrm>
            <a:off x="625500" y="1699975"/>
            <a:ext cx="8591700" cy="31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Montserrat Light"/>
              <a:buChar char="●"/>
            </a:pPr>
            <a:r>
              <a:rPr b="1" lang="en" sz="17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Tool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was developed to Anonymize data as it is being gathered OR after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Montserrat Light"/>
              <a:buChar char="●"/>
            </a:pPr>
            <a:r>
              <a:rPr b="1" lang="en" sz="17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Uses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 combination of </a:t>
            </a:r>
            <a:r>
              <a:rPr b="1" lang="en" sz="17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b="1" lang="en" sz="17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Named Entity Recognition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(NER) models: </a:t>
            </a:r>
            <a:r>
              <a:rPr lang="en" sz="1700" u="sng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Transformer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based, </a:t>
            </a:r>
            <a:r>
              <a:rPr lang="en" sz="1700" u="sng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Spacy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based, </a:t>
            </a:r>
            <a:r>
              <a:rPr lang="en" sz="1700" u="sng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NLTK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based (NLTK seems most performant for this style/structure)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Montserrat Light"/>
              <a:buChar char="●"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 Tool was designed and optimized around </a:t>
            </a:r>
            <a:r>
              <a:rPr b="1" lang="en" sz="17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ATLAS egroups message data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so it may have varying performance when applied elsewhere (experiments pending)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Montserrat Light"/>
              <a:buChar char="●"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Records </a:t>
            </a:r>
            <a:r>
              <a:rPr b="1" lang="en" sz="17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unique identity of individuals 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(“Anonymous_1”, _2, _etc)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so the model can keep track who is saying what and how it relates to the meaning of the text.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-702600" y="1244700"/>
            <a:ext cx="5338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E-group Archive </a:t>
            </a:r>
            <a:r>
              <a:rPr b="1"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Anonymization</a:t>
            </a:r>
            <a:endParaRPr b="1"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Scraping and Document Collection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7"/>
          <p:cNvSpPr txBox="1"/>
          <p:nvPr/>
        </p:nvSpPr>
        <p:spPr>
          <a:xfrm>
            <a:off x="145323" y="1104050"/>
            <a:ext cx="12945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Indico Meetings</a:t>
            </a:r>
            <a:endParaRPr b="1"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0" name="Google Shape;2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3293" y="1717961"/>
            <a:ext cx="2855964" cy="294091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 txBox="1"/>
          <p:nvPr/>
        </p:nvSpPr>
        <p:spPr>
          <a:xfrm>
            <a:off x="582925" y="3747204"/>
            <a:ext cx="23511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440,440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ATLAS Indico Meeting Events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222" name="Google Shape;222;p27"/>
          <p:cNvCxnSpPr/>
          <p:nvPr/>
        </p:nvCxnSpPr>
        <p:spPr>
          <a:xfrm>
            <a:off x="2733596" y="4000845"/>
            <a:ext cx="479700" cy="0"/>
          </a:xfrm>
          <a:prstGeom prst="straightConnector1">
            <a:avLst/>
          </a:prstGeom>
          <a:noFill/>
          <a:ln cap="flat" cmpd="sng" w="9525">
            <a:solidFill>
              <a:srgbClr val="335B7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3" name="Google Shape;223;p27"/>
          <p:cNvSpPr txBox="1"/>
          <p:nvPr/>
        </p:nvSpPr>
        <p:spPr>
          <a:xfrm>
            <a:off x="6992996" y="1343256"/>
            <a:ext cx="21510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Using: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Nougat 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and 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Marker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Scraping and Document Collection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8"/>
          <p:cNvSpPr txBox="1"/>
          <p:nvPr/>
        </p:nvSpPr>
        <p:spPr>
          <a:xfrm>
            <a:off x="1925546" y="1386488"/>
            <a:ext cx="8337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Jira,</a:t>
            </a:r>
            <a:endParaRPr b="1"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48950" y="1276094"/>
            <a:ext cx="8337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PDF Plots,</a:t>
            </a:r>
            <a:endParaRPr b="1"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727800" y="1386500"/>
            <a:ext cx="1425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Mattermost,</a:t>
            </a:r>
            <a:endParaRPr b="1"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28"/>
          <p:cNvSpPr txBox="1"/>
          <p:nvPr/>
        </p:nvSpPr>
        <p:spPr>
          <a:xfrm>
            <a:off x="2508400" y="1276100"/>
            <a:ext cx="1317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ATLAS Codebases,</a:t>
            </a:r>
            <a:endParaRPr b="1"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28"/>
          <p:cNvSpPr txBox="1"/>
          <p:nvPr/>
        </p:nvSpPr>
        <p:spPr>
          <a:xfrm>
            <a:off x="3738293" y="1206200"/>
            <a:ext cx="833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Group level Docs</a:t>
            </a:r>
            <a:endParaRPr b="1"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28"/>
          <p:cNvSpPr txBox="1"/>
          <p:nvPr/>
        </p:nvSpPr>
        <p:spPr>
          <a:xfrm>
            <a:off x="1152000" y="2499100"/>
            <a:ext cx="53184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Measurements for these will depend on further investigation - </a:t>
            </a:r>
            <a:r>
              <a:rPr lang="en" sz="1700" u="sng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expected to large also</a:t>
            </a:r>
            <a:endParaRPr sz="1700" u="sng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35" name="Google Shape;235;p28"/>
          <p:cNvSpPr txBox="1"/>
          <p:nvPr/>
        </p:nvSpPr>
        <p:spPr>
          <a:xfrm>
            <a:off x="6997672" y="2069633"/>
            <a:ext cx="21093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Tools Used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: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(Pending further experiments)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Scraping and Document Collection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9"/>
          <p:cNvSpPr txBox="1"/>
          <p:nvPr/>
        </p:nvSpPr>
        <p:spPr>
          <a:xfrm>
            <a:off x="24975" y="1138825"/>
            <a:ext cx="1121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CDS Papers &amp; Notes</a:t>
            </a:r>
            <a:endParaRPr b="1" sz="15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7767" y="1229925"/>
            <a:ext cx="4458933" cy="3504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9"/>
          <p:cNvSpPr txBox="1"/>
          <p:nvPr/>
        </p:nvSpPr>
        <p:spPr>
          <a:xfrm>
            <a:off x="6806196" y="2079354"/>
            <a:ext cx="2158200" cy="30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Total: “</a:t>
            </a:r>
            <a:r>
              <a:rPr lang="en" sz="1700" u="sng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66,465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records found”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36,405</a:t>
            </a: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are Internal including communications, notes, etc.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44" name="Google Shape;244;p29"/>
          <p:cNvSpPr txBox="1"/>
          <p:nvPr/>
        </p:nvSpPr>
        <p:spPr>
          <a:xfrm>
            <a:off x="7032387" y="1184104"/>
            <a:ext cx="21117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Using: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Nougat and Marker</a:t>
            </a:r>
            <a:endParaRPr sz="170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Scraping and Document Collection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600" y="1116725"/>
            <a:ext cx="6489498" cy="338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Scraping and Document Collection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1"/>
          <p:cNvSpPr txBox="1"/>
          <p:nvPr/>
        </p:nvSpPr>
        <p:spPr>
          <a:xfrm>
            <a:off x="1233425" y="1444825"/>
            <a:ext cx="763500" cy="344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7" name="Google Shape;257;p31"/>
          <p:cNvSpPr txBox="1"/>
          <p:nvPr/>
        </p:nvSpPr>
        <p:spPr>
          <a:xfrm>
            <a:off x="1870675" y="885725"/>
            <a:ext cx="346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8" name="Google Shape;258;p31"/>
          <p:cNvPicPr preferRelativeResize="0"/>
          <p:nvPr/>
        </p:nvPicPr>
        <p:blipFill rotWithShape="1">
          <a:blip r:embed="rId3">
            <a:alphaModFix/>
          </a:blip>
          <a:srcRect b="0" l="-1329" r="1329" t="0"/>
          <a:stretch/>
        </p:blipFill>
        <p:spPr>
          <a:xfrm>
            <a:off x="416200" y="1444825"/>
            <a:ext cx="8595000" cy="33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1"/>
          <p:cNvSpPr txBox="1"/>
          <p:nvPr/>
        </p:nvSpPr>
        <p:spPr>
          <a:xfrm>
            <a:off x="854675" y="1703350"/>
            <a:ext cx="156300" cy="9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0" name="Google Shape;26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925" y="1787600"/>
            <a:ext cx="119100" cy="9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925" y="1952025"/>
            <a:ext cx="119100" cy="9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925" y="2179675"/>
            <a:ext cx="119100" cy="9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925" y="2375713"/>
            <a:ext cx="119100" cy="9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925" y="2571750"/>
            <a:ext cx="119100" cy="9528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1"/>
          <p:cNvSpPr txBox="1"/>
          <p:nvPr/>
        </p:nvSpPr>
        <p:spPr>
          <a:xfrm>
            <a:off x="505975" y="1197725"/>
            <a:ext cx="19119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Summary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Topics in this Talk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695650" y="1147275"/>
            <a:ext cx="8065200" cy="3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b="1"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Introduction,</a:t>
            </a: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Necessary Background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b="1"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chATLAS,</a:t>
            </a: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Technical Details and Status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b="1"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Results</a:t>
            </a: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of work </a:t>
            </a:r>
            <a:r>
              <a:rPr lang="en" sz="2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at present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b="1"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Plans</a:t>
            </a: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for future updates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b="1"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Conclusions</a:t>
            </a:r>
            <a:endParaRPr b="1"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1650"/>
            <a:ext cx="9296400" cy="4598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3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Embedding and Vector Database</a:t>
            </a:r>
            <a:endParaRPr b="0"/>
          </a:p>
        </p:txBody>
      </p:sp>
      <p:pic>
        <p:nvPicPr>
          <p:cNvPr id="276" name="Google Shape;2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500" y="1300925"/>
            <a:ext cx="6527474" cy="28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3"/>
          <p:cNvSpPr txBox="1"/>
          <p:nvPr/>
        </p:nvSpPr>
        <p:spPr>
          <a:xfrm>
            <a:off x="650275" y="1170825"/>
            <a:ext cx="1515000" cy="30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8" name="Google Shape;27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5275" y="4157975"/>
            <a:ext cx="4803451" cy="7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8675" y="3972500"/>
            <a:ext cx="329300" cy="8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87100" y="1121900"/>
            <a:ext cx="5308450" cy="2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10800000">
            <a:off x="3686255" y="1121900"/>
            <a:ext cx="1177796" cy="2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44700" y="1121900"/>
            <a:ext cx="590550" cy="22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Embedding and Vector Database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937" y="1134750"/>
            <a:ext cx="7234126" cy="384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Embedding and Vector Database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38" y="1549100"/>
            <a:ext cx="4201474" cy="752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543" y="2541700"/>
            <a:ext cx="4436108" cy="19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6975" y="1353651"/>
            <a:ext cx="4029798" cy="1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 txBox="1"/>
          <p:nvPr/>
        </p:nvSpPr>
        <p:spPr>
          <a:xfrm>
            <a:off x="139275" y="1200875"/>
            <a:ext cx="48876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(Egroup Archive) User Experience and Data Quality Improvement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8" name="Google Shape;298;p35"/>
          <p:cNvSpPr txBox="1"/>
          <p:nvPr/>
        </p:nvSpPr>
        <p:spPr>
          <a:xfrm>
            <a:off x="2676275" y="4571000"/>
            <a:ext cx="27525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And then, Embedded &amp; Chunked  ←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9" name="Google Shape;29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8976" y="1627250"/>
            <a:ext cx="3657798" cy="338289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5"/>
          <p:cNvSpPr txBox="1"/>
          <p:nvPr/>
        </p:nvSpPr>
        <p:spPr>
          <a:xfrm>
            <a:off x="2748400" y="2172275"/>
            <a:ext cx="306600" cy="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↓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1" name="Google Shape;301;p35"/>
          <p:cNvSpPr txBox="1"/>
          <p:nvPr/>
        </p:nvSpPr>
        <p:spPr>
          <a:xfrm>
            <a:off x="5014875" y="2839600"/>
            <a:ext cx="3066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→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6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Evaluation</a:t>
            </a:r>
            <a:endParaRPr b="0"/>
          </a:p>
        </p:txBody>
      </p:sp>
      <p:pic>
        <p:nvPicPr>
          <p:cNvPr id="307" name="Google Shape;3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3650" y="1335250"/>
            <a:ext cx="4837425" cy="35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0400" y="3621275"/>
            <a:ext cx="329300" cy="8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9225" y="4082650"/>
            <a:ext cx="485775" cy="6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7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Evaluation</a:t>
            </a:r>
            <a:endParaRPr b="0"/>
          </a:p>
        </p:txBody>
      </p:sp>
      <p:pic>
        <p:nvPicPr>
          <p:cNvPr id="315" name="Google Shape;31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725" y="1311175"/>
            <a:ext cx="6364425" cy="3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7"/>
          <p:cNvSpPr txBox="1"/>
          <p:nvPr/>
        </p:nvSpPr>
        <p:spPr>
          <a:xfrm>
            <a:off x="806600" y="1553050"/>
            <a:ext cx="18096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7" name="Google Shape;317;p37"/>
          <p:cNvSpPr txBox="1"/>
          <p:nvPr/>
        </p:nvSpPr>
        <p:spPr>
          <a:xfrm>
            <a:off x="698350" y="1691350"/>
            <a:ext cx="37935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What kind of questions can our RAG answer?</a:t>
            </a:r>
            <a:endParaRPr b="1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8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Present Work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38"/>
          <p:cNvSpPr txBox="1"/>
          <p:nvPr/>
        </p:nvSpPr>
        <p:spPr>
          <a:xfrm>
            <a:off x="152400" y="1086550"/>
            <a:ext cx="8575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Chunk 1:</a:t>
            </a:r>
            <a:endParaRPr sz="8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when compiling certain `. cxx ` files in atlas software, you might encounter errors where specific header files are reported as " no such file or directory. " this document provides a solution for such issues, specifically addressing the inclusion of the ` jettaginfo</a:t>
            </a:r>
            <a:r>
              <a:rPr lang="en" sz="800">
                <a:solidFill>
                  <a:schemeClr val="dk2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800" u="sng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r>
              <a:rPr lang="en" sz="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truthinfo. h ` header file. the issue is typically due to missing include paths in the package's configuration. the build system ( cmt in this case ) needs to know where to find the required headers. to resolve this issue, you need to include the necessary package in the ` requirements ` file located in the ` cmt ` directory of your package. this inclusion ensures that the compiler can find the required header files. step - by - step instructions : 1. navigate to the cmt directory : open a terminal and navigate to the ` cmt ` directory of your package. 2. edit the requirements file : open the ` requirements ` file in your preferred text editor. 3. include the necessary package : add the following line to include the ` physicsanalysis</a:t>
            </a:r>
            <a:r>
              <a:rPr lang="en" sz="800">
                <a:solidFill>
                  <a:schemeClr val="dk2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800" u="sng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r>
              <a:rPr lang="en" sz="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jettagging</a:t>
            </a:r>
            <a:r>
              <a:rPr lang="en" sz="800">
                <a:solidFill>
                  <a:schemeClr val="dk2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800" u="sng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r>
              <a:rPr lang="en" sz="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jettaginfo ` package. 4. save and close the file : save the changes to the ` requirements ` file and close the text editor. 5. rebuild the package : return to the root directory</a:t>
            </a:r>
            <a:endParaRPr sz="8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Chunk 2:</a:t>
            </a:r>
            <a:endParaRPr sz="8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requirements ` file and close the text editor. 5. rebuild the package : return to the root directory of your package and rebuild it to apply the changes. if you are working with the ` analysisskeleton. cxx ` file in version 14. 2. 23 and encounter the error mentioned above, your ` requirements ` file should include : use physicsanalysis</a:t>
            </a:r>
            <a:r>
              <a:rPr lang="en" sz="800">
                <a:solidFill>
                  <a:schemeClr val="dk2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800" u="sng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r>
              <a:rPr lang="en" sz="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jettagging</a:t>
            </a:r>
            <a:r>
              <a:rPr lang="en" sz="800">
                <a:solidFill>
                  <a:schemeClr val="dk2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800" u="sng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r>
              <a:rPr lang="en" sz="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jettaginfo jettaginfo - 14 - 2 - 23 after making these changes, try recompiling your package. the header file should now be located correctly, and the compilation should proceed without the " no such file or directory " error. ensure that you have the necessary permissions to edit the ` requirements ` file and rebuild the package. if you continue to encounter issues, double - check the package names and versions, and ensure that all dependencies are correctly specified. by including the required package in the ` requirements ` file, you can resolve header file inclusion issues and ensure successful compilation of your atlas software packages. this solution helps in maintaining a well - configured build environment and streamlines the development process.</a:t>
            </a:r>
            <a:endParaRPr sz="8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24" name="Google Shape;324;p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2400" y="1823975"/>
            <a:ext cx="8839201" cy="2114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48950" y="4170275"/>
            <a:ext cx="5229301" cy="65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8"/>
          <p:cNvSpPr txBox="1"/>
          <p:nvPr/>
        </p:nvSpPr>
        <p:spPr>
          <a:xfrm>
            <a:off x="152400" y="4054650"/>
            <a:ext cx="83364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Vector Store Inspection:</a:t>
            </a:r>
            <a:endParaRPr sz="8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page_content='when compiling certain `. cxx ` files in atlas software, you might encounter errors where …</a:t>
            </a:r>
            <a:endParaRPr sz="8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page_content='requirements ` file and close the text editor. 5. rebuild the package : return to the root…</a:t>
            </a:r>
            <a:endParaRPr sz="8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9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the Previous Architecture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2" name="Google Shape;33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5125" y="1170825"/>
            <a:ext cx="4494657" cy="33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9"/>
          <p:cNvSpPr txBox="1"/>
          <p:nvPr/>
        </p:nvSpPr>
        <p:spPr>
          <a:xfrm>
            <a:off x="998450" y="1624675"/>
            <a:ext cx="5625600" cy="1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u="sng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Generated Response</a:t>
            </a:r>
            <a:endParaRPr sz="700" u="sng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EA9999"/>
                </a:solidFill>
                <a:highlight>
                  <a:schemeClr val="dk2"/>
                </a:highlight>
                <a:latin typeface="Courier New"/>
                <a:ea typeface="Courier New"/>
                <a:cs typeface="Courier New"/>
                <a:sym typeface="Courier New"/>
              </a:rPr>
              <a:t>How do I resolve the 'JetTagInfo/TruthInfo.h: No such file or directory' error?</a:t>
            </a:r>
            <a:endParaRPr sz="700">
              <a:solidFill>
                <a:srgbClr val="EA9999"/>
              </a:solidFill>
              <a:highlight>
                <a:schemeClr val="dk2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To resolve the 'JetTagInfo/TruthInfo.h: No such file or directory' error, you need to follow these steps: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1. **Navigate to the `cmt` directory**: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  - Open a terminal and navigate to the `cmt` directory of your package.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2. **Edit the `requirements` file**: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  - Open the `requirements` file in your preferred text editor.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3. **Include the necessary package**: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  - Add the following line to the `requirements` file to include the `PhysicsAnalysis/JetTagging/JetTagInfo` package: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    ```plaintext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    use PhysicsAnalysis/JetTagging/JetTagInfo JetTagInfo-14-2-23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    ```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4. **Save and close the file**: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  - Save the changes to the `requirements` file and close the text editor.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5. **Rebuild the package**: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  - Return to the root directory of your package.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   - Rebuild the package to apply the changes.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After these steps, try recompiling your package. The header file should now be found correctly, and the compilation should proceed without the "no such file or directory" error.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Ensure that you have the necessary permissions to edit the `requirements` file and rebuild the package. If issues persist, double-check the package names and versions, and ensure that all dependencies are correctly specified.</a:t>
            </a:r>
            <a:endParaRPr sz="7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34" name="Google Shape;334;p39"/>
          <p:cNvSpPr txBox="1"/>
          <p:nvPr/>
        </p:nvSpPr>
        <p:spPr>
          <a:xfrm>
            <a:off x="6502525" y="2989250"/>
            <a:ext cx="21885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Now, it needs a nice UI!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0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</a:t>
            </a:r>
            <a:r>
              <a:rPr lang="en"/>
              <a:t> UI &amp; Deployment</a:t>
            </a:r>
            <a:endParaRPr b="0"/>
          </a:p>
        </p:txBody>
      </p:sp>
      <p:pic>
        <p:nvPicPr>
          <p:cNvPr id="340" name="Google Shape;34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50" y="1146775"/>
            <a:ext cx="7756100" cy="366787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0"/>
          <p:cNvSpPr txBox="1"/>
          <p:nvPr/>
        </p:nvSpPr>
        <p:spPr>
          <a:xfrm>
            <a:off x="518025" y="1306575"/>
            <a:ext cx="3066000" cy="42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2" name="Google Shape;342;p40"/>
          <p:cNvSpPr txBox="1"/>
          <p:nvPr/>
        </p:nvSpPr>
        <p:spPr>
          <a:xfrm>
            <a:off x="397800" y="1306575"/>
            <a:ext cx="21582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Deployment</a:t>
            </a:r>
            <a:endParaRPr b="1"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1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UI &amp; Deployment</a:t>
            </a:r>
            <a:endParaRPr b="0"/>
          </a:p>
        </p:txBody>
      </p:sp>
      <p:sp>
        <p:nvSpPr>
          <p:cNvPr id="348" name="Google Shape;348;p41"/>
          <p:cNvSpPr txBox="1"/>
          <p:nvPr/>
        </p:nvSpPr>
        <p:spPr>
          <a:xfrm>
            <a:off x="518025" y="1306575"/>
            <a:ext cx="3066000" cy="42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9" name="Google Shape;3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00" y="1360625"/>
            <a:ext cx="6570899" cy="329687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1"/>
          <p:cNvSpPr txBox="1"/>
          <p:nvPr/>
        </p:nvSpPr>
        <p:spPr>
          <a:xfrm>
            <a:off x="812600" y="1516975"/>
            <a:ext cx="2561100" cy="39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41"/>
          <p:cNvSpPr txBox="1"/>
          <p:nvPr/>
        </p:nvSpPr>
        <p:spPr>
          <a:xfrm>
            <a:off x="812600" y="1461125"/>
            <a:ext cx="21582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Deployment</a:t>
            </a:r>
            <a:endParaRPr b="1"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r>
              <a:rPr b="0" lang="en"/>
              <a:t>, </a:t>
            </a:r>
            <a:r>
              <a:rPr b="0" lang="en"/>
              <a:t>Necessary Background</a:t>
            </a:r>
            <a:endParaRPr b="0"/>
          </a:p>
        </p:txBody>
      </p:sp>
      <p:sp>
        <p:nvSpPr>
          <p:cNvPr id="110" name="Google Shape;110;p15"/>
          <p:cNvSpPr txBox="1"/>
          <p:nvPr/>
        </p:nvSpPr>
        <p:spPr>
          <a:xfrm>
            <a:off x="727800" y="1314225"/>
            <a:ext cx="8322000" cy="3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ATLAS Experiment - Size and its logistical effects on communication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 brief talk about the RAG type of LLM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chATLAS Background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2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Present Work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7" name="Google Shape;35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115" y="2187000"/>
            <a:ext cx="4267826" cy="133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6350" y="1653025"/>
            <a:ext cx="3103250" cy="3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7062" y="1234069"/>
            <a:ext cx="2669013" cy="3798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3" title="Chatlas-lips-edited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950" y="824622"/>
            <a:ext cx="7567450" cy="425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8125"/>
            <a:ext cx="9193401" cy="447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4481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6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Evaluation Plans</a:t>
            </a:r>
            <a:endParaRPr b="0"/>
          </a:p>
        </p:txBody>
      </p:sp>
      <p:pic>
        <p:nvPicPr>
          <p:cNvPr id="380" name="Google Shape;38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5725"/>
            <a:ext cx="8839202" cy="335242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6"/>
          <p:cNvSpPr txBox="1"/>
          <p:nvPr/>
        </p:nvSpPr>
        <p:spPr>
          <a:xfrm>
            <a:off x="86275" y="1170825"/>
            <a:ext cx="75018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Exploring other extensive and complete evaluation methods (results in future update)</a:t>
            </a:r>
            <a:endParaRPr b="1"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7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</a:t>
            </a:r>
            <a:r>
              <a:rPr lang="en"/>
              <a:t>Plans for Future Updates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7" name="Google Shape;387;p47"/>
          <p:cNvSpPr txBox="1"/>
          <p:nvPr/>
        </p:nvSpPr>
        <p:spPr>
          <a:xfrm>
            <a:off x="727800" y="1066100"/>
            <a:ext cx="8254200" cy="12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Gather and Install more Data to RAG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lphaL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CDS papers (in alpha), conferences, pub notes, etc.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lphaL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E-groups (scraped, anonymized, embedded)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lphaL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Indio (some sources in hand)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Daily updates such as from new/changes to Twikis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Find my plot - find plots more easily by storing information in DB Running - need to serve via API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Fine tune of open source LLM a la AstroLLaMa - low stats show promise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Serving open source LLM via API running at university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Improve quality through advanced RAG techniques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lphaL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Or a mixture of experts like ChatGPT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UI Improvements: thumbs up/down etc (RLHF?)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Knowledge Graphs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Detailed and extensive Evaluation system for incremental progress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Multimodality ideas, check back for updates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8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Conclusions</a:t>
            </a:r>
            <a:endParaRPr b="0" sz="2300"/>
          </a:p>
        </p:txBody>
      </p:sp>
      <p:sp>
        <p:nvSpPr>
          <p:cNvPr id="393" name="Google Shape;393;p48"/>
          <p:cNvSpPr txBox="1"/>
          <p:nvPr/>
        </p:nvSpPr>
        <p:spPr>
          <a:xfrm>
            <a:off x="727800" y="1301400"/>
            <a:ext cx="8116500" cy="28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chATLAS project established in the spare time of </a:t>
            </a:r>
            <a:r>
              <a:rPr b="1"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few developers</a:t>
            </a:r>
            <a:endParaRPr b="1"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Still in </a:t>
            </a:r>
            <a:r>
              <a:rPr b="1"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early development</a:t>
            </a:r>
            <a:endParaRPr b="1"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Deployment platform </a:t>
            </a:r>
            <a:r>
              <a:rPr b="1"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stability</a:t>
            </a: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is a major issue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b="1"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Open</a:t>
            </a: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invite to contribute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If there was a </a:t>
            </a:r>
            <a:r>
              <a:rPr b="1"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collaborative effort to store and format information</a:t>
            </a: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that prepares them for installing to AI, it could reduce the efforts required by development teams and new physics could be discovered sooner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b="1"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ATLAS has a lot of data</a:t>
            </a: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takes time to gather, organize, format, and process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b="1"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chATLAS</a:t>
            </a: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started as a standard RAG, but it has evolved to meet needs of ATLAS, aid discovery, and explore other useful applications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9"/>
          <p:cNvSpPr txBox="1"/>
          <p:nvPr>
            <p:ph type="title"/>
          </p:nvPr>
        </p:nvSpPr>
        <p:spPr>
          <a:xfrm>
            <a:off x="3649425" y="1869150"/>
            <a:ext cx="2777400" cy="14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End</a:t>
            </a:r>
            <a:endParaRPr sz="2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__________________</a:t>
            </a:r>
            <a:endParaRPr sz="2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Questions?</a:t>
            </a:r>
            <a:endParaRPr sz="2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9" name="Google Shape;39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950" y="492475"/>
            <a:ext cx="86677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r>
              <a:rPr b="0" lang="en"/>
              <a:t>, Necessary Background</a:t>
            </a:r>
            <a:endParaRPr b="0"/>
          </a:p>
        </p:txBody>
      </p:sp>
      <p:sp>
        <p:nvSpPr>
          <p:cNvPr id="116" name="Google Shape;116;p16"/>
          <p:cNvSpPr txBox="1"/>
          <p:nvPr/>
        </p:nvSpPr>
        <p:spPr>
          <a:xfrm>
            <a:off x="199200" y="1258575"/>
            <a:ext cx="8322000" cy="3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CERN - HEP collaboration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LHC - 27km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ATLAS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Geneva Switzerland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… next slide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7" name="Google Shape;11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5379" y="1069725"/>
            <a:ext cx="5224426" cy="30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9800" y="804775"/>
            <a:ext cx="5350901" cy="572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7451" y="1170825"/>
            <a:ext cx="2815700" cy="391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</a:t>
            </a:r>
            <a:r>
              <a:rPr b="0" lang="en"/>
              <a:t>- The Need for LLM/RAG</a:t>
            </a:r>
            <a:endParaRPr b="0"/>
          </a:p>
        </p:txBody>
      </p:sp>
      <p:sp>
        <p:nvSpPr>
          <p:cNvPr id="125" name="Google Shape;125;p17"/>
          <p:cNvSpPr txBox="1"/>
          <p:nvPr/>
        </p:nvSpPr>
        <p:spPr>
          <a:xfrm>
            <a:off x="325625" y="1268675"/>
            <a:ext cx="79881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ATLAS is big. 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This makes it hard to communicate efficiently. 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It would be nice to have an AI tool that intercepts, organizes, and can search and communicate this information effectively - A chatbot </a:t>
            </a:r>
            <a:r>
              <a:rPr lang="en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knowledgeable</a:t>
            </a:r>
            <a:r>
              <a:rPr lang="en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about HEP, the ATLAS Experiment, and internal information to assist researchers, students, and more.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5550" y="1395775"/>
            <a:ext cx="3000000" cy="222492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/>
          <p:nvPr/>
        </p:nvSpPr>
        <p:spPr>
          <a:xfrm>
            <a:off x="560100" y="1718300"/>
            <a:ext cx="4448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detector is 46m long, 25m high, and 25m wide. It is one of </a:t>
            </a:r>
            <a:r>
              <a:rPr lang="en"/>
              <a:t>the</a:t>
            </a:r>
            <a:r>
              <a:rPr lang="en"/>
              <a:t> largest collaborative efforts ever attempted in science, with approximately 6000 members and 3000 scientific authors.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</a:t>
            </a:r>
            <a:r>
              <a:rPr b="0" lang="en"/>
              <a:t>- </a:t>
            </a:r>
            <a:r>
              <a:rPr b="0" lang="en" sz="2222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 brief talk about the RAG type of LLM</a:t>
            </a:r>
            <a:endParaRPr b="0" sz="2822"/>
          </a:p>
        </p:txBody>
      </p:sp>
      <p:sp>
        <p:nvSpPr>
          <p:cNvPr id="133" name="Google Shape;133;p18"/>
          <p:cNvSpPr txBox="1"/>
          <p:nvPr/>
        </p:nvSpPr>
        <p:spPr>
          <a:xfrm>
            <a:off x="811250" y="1170825"/>
            <a:ext cx="8193600" cy="28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Different types of RAG realization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Retriever Type: Sparse(Passages) vs. 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Dense(continuous embeddings)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Retriever Granularity: Chunks vs 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Tokens retrieved (fast and difficult)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Pre/Post Retrieval Enhancement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Generator Modifications: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*Input-Layer Integration,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Output-Layer Integration, (Dual output distributions, see kNN-LM)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Intermediate-Layer Integration  (Chunked Cross Attention)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4525" y="1314375"/>
            <a:ext cx="3599200" cy="27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3538" y="1926713"/>
            <a:ext cx="3267075" cy="22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</a:t>
            </a:r>
            <a:r>
              <a:rPr b="0" lang="en"/>
              <a:t>- chATLAS Background</a:t>
            </a:r>
            <a:endParaRPr b="0"/>
          </a:p>
        </p:txBody>
      </p:sp>
      <p:sp>
        <p:nvSpPr>
          <p:cNvPr id="141" name="Google Shape;141;p19"/>
          <p:cNvSpPr txBox="1"/>
          <p:nvPr/>
        </p:nvSpPr>
        <p:spPr>
          <a:xfrm>
            <a:off x="811225" y="1327100"/>
            <a:ext cx="8052300" cy="30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Developers in ATLAS were independently working on a similar idea.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Skills and projects were synthesized into chATLAS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Simple start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UI added and moved to flask (Joe George)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097" y="3257075"/>
            <a:ext cx="4344524" cy="13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5575" y="2498250"/>
            <a:ext cx="2423850" cy="22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0125" y="3014025"/>
            <a:ext cx="311739" cy="33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</a:t>
            </a:r>
            <a:r>
              <a:rPr b="0" lang="en"/>
              <a:t>Technical Details and Status</a:t>
            </a:r>
            <a:endParaRPr b="0"/>
          </a:p>
        </p:txBody>
      </p:sp>
      <p:sp>
        <p:nvSpPr>
          <p:cNvPr id="150" name="Google Shape;150;p20"/>
          <p:cNvSpPr txBox="1"/>
          <p:nvPr/>
        </p:nvSpPr>
        <p:spPr>
          <a:xfrm>
            <a:off x="824075" y="1301400"/>
            <a:ext cx="7371600" cy="28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AutoNum type="arabicPeriod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Scraping and Document Collection (</a:t>
            </a: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ATLAS has a Lot of Data)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AutoNum type="arabicPeriod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Embedding and Vector Database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AutoNum type="arabicPeriod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Evaluation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AutoNum type="arabicPeriod"/>
            </a:pPr>
            <a:r>
              <a:rPr lang="en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UI &amp; Serving in Production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800" y="2396500"/>
            <a:ext cx="2896851" cy="22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>
            <p:ph type="title"/>
          </p:nvPr>
        </p:nvSpPr>
        <p:spPr>
          <a:xfrm>
            <a:off x="727800" y="6356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chATLAS - Scraping and Document Collection</a:t>
            </a:r>
            <a:endParaRPr b="0"/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075" y="1299150"/>
            <a:ext cx="6356916" cy="366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 txBox="1"/>
          <p:nvPr/>
        </p:nvSpPr>
        <p:spPr>
          <a:xfrm>
            <a:off x="1233425" y="1444825"/>
            <a:ext cx="763500" cy="344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1870675" y="885725"/>
            <a:ext cx="346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7216" y="4220925"/>
            <a:ext cx="485775" cy="6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