
<file path=[Content_Types].xml><?xml version="1.0" encoding="utf-8"?>
<Types xmlns="http://schemas.openxmlformats.org/package/2006/content-types">
  <Default Extension="jpeg" ContentType="image/jpeg"/>
  <Default Extension="jpg" ContentType="image/pn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.jpg" ContentType="image/jpeg"/>
  <Override PartName="/ppt/media/image9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54" r:id="rId2"/>
    <p:sldId id="38694" r:id="rId3"/>
    <p:sldId id="38695" r:id="rId4"/>
    <p:sldId id="38688" r:id="rId5"/>
    <p:sldId id="38687" r:id="rId6"/>
    <p:sldId id="38693" r:id="rId7"/>
    <p:sldId id="5307" r:id="rId8"/>
    <p:sldId id="38696" r:id="rId9"/>
    <p:sldId id="38724" r:id="rId10"/>
    <p:sldId id="38698" r:id="rId11"/>
  </p:sldIdLst>
  <p:sldSz cx="9144000" cy="6858000" type="overhead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yan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929000"/>
    <a:srgbClr val="F3EFD2"/>
    <a:srgbClr val="659483"/>
    <a:srgbClr val="1E8F52"/>
    <a:srgbClr val="008F00"/>
    <a:srgbClr val="4E8F00"/>
    <a:srgbClr val="00FDFF"/>
    <a:srgbClr val="FFC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1"/>
    <p:restoredTop sz="87394"/>
  </p:normalViewPr>
  <p:slideViewPr>
    <p:cSldViewPr snapToObjects="1">
      <p:cViewPr varScale="1">
        <p:scale>
          <a:sx n="107" d="100"/>
          <a:sy n="107" d="100"/>
        </p:scale>
        <p:origin x="15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AF4FBB-4CD4-1D4A-8B53-9CCC9F99C4F0}" type="datetimeFigureOut">
              <a:rPr lang="en-US"/>
              <a:pPr>
                <a:defRPr/>
              </a:pPr>
              <a:t>8/19/24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665D7-AFE7-754D-A5FB-A4F913645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509F8A9-3B59-8C4A-9A75-C6E3A4052D6D}" type="datetime1">
              <a:rPr lang="en-US"/>
              <a:pPr>
                <a:defRPr/>
              </a:pPr>
              <a:t>8/19/24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4DC6D68-ECA3-B943-9812-6398A5B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6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2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 dirty="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7C44340-7D27-3544-A68F-91AB0551C05E}" type="slidenum">
              <a:rPr lang="zh-CN" altLang="en-US" sz="1200"/>
              <a:pPr eaLnBrk="1" hangingPunct="1"/>
              <a:t>7</a:t>
            </a:fld>
            <a:endParaRPr lang="zh-CN" altLang="en-US" sz="1200"/>
          </a:p>
        </p:txBody>
      </p:sp>
      <p:sp>
        <p:nvSpPr>
          <p:cNvPr id="29701" name="日期占位符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CD9CF25B-2907-5643-AC42-CAF2443E6637}" type="datetime1">
              <a:rPr lang="zh-CN" altLang="en-US" sz="1200"/>
              <a:pPr eaLnBrk="1" hangingPunct="1"/>
              <a:t>2024/8/19</a:t>
            </a:fld>
            <a:endParaRPr lang="zh-CN" altLang="en-US" sz="1200"/>
          </a:p>
        </p:txBody>
      </p:sp>
      <p:sp>
        <p:nvSpPr>
          <p:cNvPr id="29702" name="页脚占位符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endParaRPr lang="zh-CN" altLang="en-US" sz="1200"/>
          </a:p>
        </p:txBody>
      </p:sp>
      <p:sp>
        <p:nvSpPr>
          <p:cNvPr id="29703" name="页眉占位符 6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3410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DC6D68-ECA3-B943-9812-6398A5B311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4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 dirty="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7C44340-7D27-3544-A68F-91AB0551C05E}" type="slidenum">
              <a:rPr lang="zh-CN" altLang="en-US" sz="1200"/>
              <a:pPr eaLnBrk="1" hangingPunct="1"/>
              <a:t>10</a:t>
            </a:fld>
            <a:endParaRPr lang="zh-CN" altLang="en-US" sz="1200"/>
          </a:p>
        </p:txBody>
      </p:sp>
      <p:sp>
        <p:nvSpPr>
          <p:cNvPr id="29701" name="日期占位符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CD9CF25B-2907-5643-AC42-CAF2443E6637}" type="datetime1">
              <a:rPr lang="zh-CN" altLang="en-US" sz="1200"/>
              <a:pPr eaLnBrk="1" hangingPunct="1"/>
              <a:t>2024/8/19</a:t>
            </a:fld>
            <a:endParaRPr lang="zh-CN" altLang="en-US" sz="1200"/>
          </a:p>
        </p:txBody>
      </p:sp>
      <p:sp>
        <p:nvSpPr>
          <p:cNvPr id="29702" name="页脚占位符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endParaRPr lang="zh-CN" altLang="en-US" sz="1200"/>
          </a:p>
        </p:txBody>
      </p:sp>
      <p:sp>
        <p:nvSpPr>
          <p:cNvPr id="29703" name="页眉占位符 6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6186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B7DB-7074-CB4A-9564-B93D24814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5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A0707-4282-5C4F-A33C-A1B125E2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A3017-8A78-C14E-8E5C-AE9B76276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263128">
              <a:lnSpc>
                <a:spcPct val="100000"/>
              </a:lnSpc>
              <a:spcBef>
                <a:spcPts val="0"/>
              </a:spcBef>
              <a:buSzTx/>
              <a:buNone/>
              <a:defRPr sz="1148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作者和日期</a:t>
            </a:r>
          </a:p>
        </p:txBody>
      </p:sp>
      <p:sp>
        <p:nvSpPr>
          <p:cNvPr id="1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5"/>
            <a:ext cx="8239127" cy="2324101"/>
          </a:xfrm>
          <a:prstGeom prst="rect">
            <a:avLst/>
          </a:prstGeom>
        </p:spPr>
        <p:txBody>
          <a:bodyPr anchor="b"/>
          <a:lstStyle>
            <a:lvl1pPr algn="ctr">
              <a:defRPr sz="3000" spc="-6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t>演示文稿标题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3000" b="1">
                <a:solidFill>
                  <a:srgbClr val="FFFFFF"/>
                </a:solidFill>
              </a:defRPr>
            </a:lvl1pPr>
            <a:lvl2pPr marL="0" indent="17145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3000" b="1">
                <a:solidFill>
                  <a:srgbClr val="FFFFFF"/>
                </a:solidFill>
              </a:defRPr>
            </a:lvl2pPr>
            <a:lvl3pPr marL="0" indent="34290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3000" b="1">
                <a:solidFill>
                  <a:srgbClr val="FFFFFF"/>
                </a:solidFill>
              </a:defRPr>
            </a:lvl3pPr>
            <a:lvl4pPr marL="0" indent="51435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3000" b="1">
                <a:solidFill>
                  <a:srgbClr val="FFFFFF"/>
                </a:solidFill>
              </a:defRPr>
            </a:lvl4pPr>
            <a:lvl5pPr marL="0" indent="68580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3000" b="1">
                <a:solidFill>
                  <a:srgbClr val="FFFFFF"/>
                </a:solidFill>
              </a:defRPr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35599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9A409-9940-694A-92B8-CF40F74C2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DB4E-0568-8345-AB4C-34BA6C82B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8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01D5-AB4B-AF47-BA15-D6F19911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DFCF-7AF2-2547-A30D-852D6F26E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22F70-58D7-514A-AA12-8E3016669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E3DC-889D-CE4E-A95E-8CFA1A3DA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1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B5B9-13DE-C34E-A404-D4AC1FCC2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A3F7D-7028-1740-A35B-778B4F14E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 altLang="zh-CN"/>
              <a:t>09/09/2016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/>
              <a:t>V. Choutko AMS DOE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483A7BA-FD98-6D47-BF58-B7A851C7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473606-7C6E-F44C-B740-CA4DA451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3632" y="2130426"/>
            <a:ext cx="9315730" cy="1470025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+mn-lt"/>
                <a:ea typeface="+mj-ea"/>
                <a:cs typeface="ＭＳ Ｐゴシック" charset="0"/>
              </a:rPr>
              <a:t>Si</a:t>
            </a:r>
            <a:r>
              <a:rPr lang="en-US" altLang="zh-CN" sz="3800" dirty="0">
                <a:latin typeface="+mn-lt"/>
                <a:ea typeface="+mj-ea"/>
                <a:cs typeface="ＭＳ Ｐゴシック" charset="0"/>
              </a:rPr>
              <a:t>licon</a:t>
            </a:r>
            <a:r>
              <a:rPr lang="zh-CN" altLang="en-US" sz="3800" dirty="0">
                <a:latin typeface="+mn-lt"/>
                <a:ea typeface="+mj-ea"/>
                <a:cs typeface="ＭＳ Ｐゴシック" charset="0"/>
              </a:rPr>
              <a:t> </a:t>
            </a:r>
            <a:r>
              <a:rPr lang="en-US" sz="3800" dirty="0">
                <a:latin typeface="+mn-lt"/>
                <a:ea typeface="+mj-ea"/>
                <a:cs typeface="ＭＳ Ｐゴシック" charset="0"/>
              </a:rPr>
              <a:t>Tracker</a:t>
            </a:r>
            <a:r>
              <a:rPr lang="zh-CN" altLang="en-US" sz="3800" dirty="0">
                <a:latin typeface="+mn-lt"/>
                <a:ea typeface="+mj-ea"/>
                <a:cs typeface="ＭＳ Ｐゴシック" charset="0"/>
              </a:rPr>
              <a:t> </a:t>
            </a:r>
            <a:r>
              <a:rPr lang="en-US" altLang="zh-CN" sz="3800" dirty="0">
                <a:latin typeface="+mn-lt"/>
                <a:ea typeface="+mj-ea"/>
                <a:cs typeface="ＭＳ Ｐゴシック" charset="0"/>
              </a:rPr>
              <a:t>TDR</a:t>
            </a:r>
            <a:r>
              <a:rPr lang="zh-CN" altLang="en-US" sz="3800" dirty="0">
                <a:latin typeface="+mn-lt"/>
                <a:ea typeface="+mj-ea"/>
                <a:cs typeface="ＭＳ Ｐゴシック" charset="0"/>
              </a:rPr>
              <a:t> 的工作进度报告（</a:t>
            </a:r>
            <a:r>
              <a:rPr lang="en-US" altLang="zh-CN" sz="3800" dirty="0">
                <a:latin typeface="+mn-lt"/>
                <a:ea typeface="+mj-ea"/>
                <a:cs typeface="ＭＳ Ｐゴシック" charset="0"/>
              </a:rPr>
              <a:t>4</a:t>
            </a:r>
            <a:r>
              <a:rPr lang="zh-CN" altLang="en-US" sz="3800" dirty="0">
                <a:latin typeface="+mn-lt"/>
                <a:ea typeface="+mj-ea"/>
                <a:cs typeface="ＭＳ Ｐゴシック" charset="0"/>
              </a:rPr>
              <a:t>）</a:t>
            </a:r>
            <a:endParaRPr lang="en-US" sz="3800" dirty="0">
              <a:latin typeface="+mn-lt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6DA4E-6B2A-E54A-8F1C-36E22C7C16F4}"/>
              </a:ext>
            </a:extLst>
          </p:cNvPr>
          <p:cNvSpPr txBox="1"/>
          <p:nvPr/>
        </p:nvSpPr>
        <p:spPr>
          <a:xfrm>
            <a:off x="-356461" y="38745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C087A-37DA-1A42-A6F5-C48B9830B5E7}"/>
              </a:ext>
            </a:extLst>
          </p:cNvPr>
          <p:cNvSpPr txBox="1"/>
          <p:nvPr/>
        </p:nvSpPr>
        <p:spPr>
          <a:xfrm>
            <a:off x="991892" y="-14878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826A3-3515-A143-AC1F-DDFF92B7FF47}"/>
              </a:ext>
            </a:extLst>
          </p:cNvPr>
          <p:cNvSpPr txBox="1"/>
          <p:nvPr/>
        </p:nvSpPr>
        <p:spPr>
          <a:xfrm>
            <a:off x="-232475" y="49129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A9ED04A-F800-142C-AE8D-EEFA2D5A6F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严琪</a:t>
            </a:r>
            <a:r>
              <a:rPr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altLang="zh-CN" sz="28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lang="en-US" sz="28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51CC9-C085-9435-6E82-7378BE13D56C}"/>
              </a:ext>
            </a:extLst>
          </p:cNvPr>
          <p:cNvSpPr txBox="1"/>
          <p:nvPr/>
        </p:nvSpPr>
        <p:spPr>
          <a:xfrm>
            <a:off x="8253351" y="29688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58363-9389-D0AF-AC38-588212AA15B8}"/>
              </a:ext>
            </a:extLst>
          </p:cNvPr>
          <p:cNvSpPr txBox="1"/>
          <p:nvPr/>
        </p:nvSpPr>
        <p:spPr>
          <a:xfrm>
            <a:off x="5839968" y="25847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4556AE-5E8F-1E49-91F5-AC78D726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EE3DC-889D-CE4E-A95E-8CFA1A3DAD0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7732C-FA63-A040-B3B8-11D74F3F680D}"/>
              </a:ext>
            </a:extLst>
          </p:cNvPr>
          <p:cNvSpPr txBox="1"/>
          <p:nvPr/>
        </p:nvSpPr>
        <p:spPr>
          <a:xfrm>
            <a:off x="9558338" y="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34A38-0143-2B46-A32E-87CA816651A7}"/>
              </a:ext>
            </a:extLst>
          </p:cNvPr>
          <p:cNvSpPr txBox="1"/>
          <p:nvPr/>
        </p:nvSpPr>
        <p:spPr>
          <a:xfrm>
            <a:off x="304800" y="605135"/>
            <a:ext cx="9487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E5B6B5-EE1B-AA47-B068-73AE78C7C3EB}"/>
              </a:ext>
            </a:extLst>
          </p:cNvPr>
          <p:cNvSpPr txBox="1"/>
          <p:nvPr/>
        </p:nvSpPr>
        <p:spPr>
          <a:xfrm>
            <a:off x="4757980" y="695873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04B48-BC38-94D7-A93E-1A8D6C01F145}"/>
              </a:ext>
            </a:extLst>
          </p:cNvPr>
          <p:cNvSpPr txBox="1"/>
          <p:nvPr/>
        </p:nvSpPr>
        <p:spPr>
          <a:xfrm>
            <a:off x="6828312" y="108956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B2853E3-723A-BAE9-6DF9-314BA9C15BC3}"/>
              </a:ext>
            </a:extLst>
          </p:cNvPr>
          <p:cNvSpPr txBox="1">
            <a:spLocks noChangeArrowheads="1"/>
          </p:cNvSpPr>
          <p:nvPr/>
        </p:nvSpPr>
        <p:spPr>
          <a:xfrm>
            <a:off x="-573975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Silicon Tracker</a:t>
            </a:r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TDR</a:t>
            </a:r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下一阶段的路线图和计划</a:t>
            </a:r>
            <a:endParaRPr lang="en-US" sz="3000" b="1" dirty="0">
              <a:solidFill>
                <a:srgbClr val="00009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ADBDCF-781A-AD62-0296-18A3926D7FD6}"/>
              </a:ext>
            </a:extLst>
          </p:cNvPr>
          <p:cNvGrpSpPr/>
          <p:nvPr/>
        </p:nvGrpSpPr>
        <p:grpSpPr>
          <a:xfrm>
            <a:off x="36875" y="3557103"/>
            <a:ext cx="5004200" cy="2691297"/>
            <a:chOff x="36875" y="1953244"/>
            <a:chExt cx="5004200" cy="26912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3B8DEC-1A24-1162-7F8D-AADD1B21D4C4}"/>
                </a:ext>
              </a:extLst>
            </p:cNvPr>
            <p:cNvSpPr txBox="1"/>
            <p:nvPr/>
          </p:nvSpPr>
          <p:spPr>
            <a:xfrm>
              <a:off x="4432300" y="345440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44CB69-573B-0367-488F-6369ACF149B4}"/>
                </a:ext>
              </a:extLst>
            </p:cNvPr>
            <p:cNvSpPr txBox="1"/>
            <p:nvPr/>
          </p:nvSpPr>
          <p:spPr>
            <a:xfrm>
              <a:off x="4432300" y="390345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7334E7-D7A9-63A9-C352-55650487C1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75" y="1953244"/>
              <a:ext cx="5004200" cy="2691297"/>
              <a:chOff x="209738" y="1728078"/>
              <a:chExt cx="8248462" cy="443608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5845BA5-17F7-735C-8AEB-741818D88F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9738" y="1728078"/>
                <a:ext cx="8248462" cy="4436086"/>
                <a:chOff x="1354468" y="2131403"/>
                <a:chExt cx="6189331" cy="341378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D3DAEE8-C2B1-16C0-CCD2-9F19E06CE4D5}"/>
                    </a:ext>
                  </a:extLst>
                </p:cNvPr>
                <p:cNvGrpSpPr/>
                <p:nvPr/>
              </p:nvGrpSpPr>
              <p:grpSpPr>
                <a:xfrm>
                  <a:off x="1354468" y="2143977"/>
                  <a:ext cx="6189331" cy="3401211"/>
                  <a:chOff x="1354468" y="2143977"/>
                  <a:chExt cx="6189331" cy="3401211"/>
                </a:xfrm>
              </p:grpSpPr>
              <p:pic>
                <p:nvPicPr>
                  <p:cNvPr id="26" name="Content Placeholder 6">
                    <a:extLst>
                      <a:ext uri="{FF2B5EF4-FFF2-40B4-BE49-F238E27FC236}">
                        <a16:creationId xmlns:a16="http://schemas.microsoft.com/office/drawing/2014/main" id="{244C86FF-C585-BBE5-1122-EE1D795641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600" t="2369" b="4582"/>
                  <a:stretch/>
                </p:blipFill>
                <p:spPr>
                  <a:xfrm>
                    <a:off x="1704814" y="2143977"/>
                    <a:ext cx="5838985" cy="3401211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5B2D9C6-8BF2-8329-9B68-7E28A0C0CA83}"/>
                      </a:ext>
                    </a:extLst>
                  </p:cNvPr>
                  <p:cNvSpPr txBox="1"/>
                  <p:nvPr/>
                </p:nvSpPr>
                <p:spPr>
                  <a:xfrm>
                    <a:off x="3810001" y="4934530"/>
                    <a:ext cx="167640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itchFamily="2" charset="0"/>
                      </a:rPr>
                      <a:t>Z [mm]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5453949-C835-C24B-621A-CB4D2FA734A3}"/>
                      </a:ext>
                    </a:extLst>
                  </p:cNvPr>
                  <p:cNvSpPr txBox="1">
                    <a:spLocks noChangeAspect="1"/>
                  </p:cNvSpPr>
                  <p:nvPr/>
                </p:nvSpPr>
                <p:spPr>
                  <a:xfrm rot="16200000">
                    <a:off x="850242" y="3780825"/>
                    <a:ext cx="1462876" cy="4544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itchFamily="2" charset="0"/>
                      </a:rPr>
                      <a:t>R [mm]</a:t>
                    </a: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DEACDE-656F-A779-A73E-7861E54BD673}"/>
                    </a:ext>
                  </a:extLst>
                </p:cNvPr>
                <p:cNvSpPr txBox="1"/>
                <p:nvPr/>
              </p:nvSpPr>
              <p:spPr>
                <a:xfrm>
                  <a:off x="2899394" y="4273001"/>
                  <a:ext cx="1224919" cy="559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ITK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C637AE-9640-7A9C-44C3-176AFDAF41E5}"/>
                    </a:ext>
                  </a:extLst>
                </p:cNvPr>
                <p:cNvSpPr/>
                <p:nvPr/>
              </p:nvSpPr>
              <p:spPr>
                <a:xfrm>
                  <a:off x="2072898" y="2387803"/>
                  <a:ext cx="4861302" cy="179907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28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F812A8D-CC92-4429-DBB7-0848B227362F}"/>
                    </a:ext>
                  </a:extLst>
                </p:cNvPr>
                <p:cNvSpPr txBox="1"/>
                <p:nvPr/>
              </p:nvSpPr>
              <p:spPr>
                <a:xfrm>
                  <a:off x="4234784" y="3182615"/>
                  <a:ext cx="1597895" cy="559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itchFamily="2" charset="0"/>
                    </a:rPr>
                    <a:t>TPC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377E9AF-FD8D-EEAB-E60F-0FD33D0242C3}"/>
                    </a:ext>
                  </a:extLst>
                </p:cNvPr>
                <p:cNvSpPr txBox="1"/>
                <p:nvPr/>
              </p:nvSpPr>
              <p:spPr>
                <a:xfrm>
                  <a:off x="5079711" y="2131403"/>
                  <a:ext cx="1318445" cy="559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OTK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42DC303-7B56-C436-8C03-CD1B870B38B8}"/>
                    </a:ext>
                  </a:extLst>
                </p:cNvPr>
                <p:cNvCxnSpPr/>
                <p:nvPr/>
              </p:nvCxnSpPr>
              <p:spPr>
                <a:xfrm>
                  <a:off x="2057400" y="5092903"/>
                  <a:ext cx="685800" cy="0"/>
                </a:xfrm>
                <a:prstGeom prst="line">
                  <a:avLst/>
                </a:prstGeom>
                <a:ln w="19050">
                  <a:solidFill>
                    <a:srgbClr val="D883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4BA3EBA-25F1-9398-44F8-0E9B567B8D8C}"/>
                    </a:ext>
                  </a:extLst>
                </p:cNvPr>
                <p:cNvCxnSpPr/>
                <p:nvPr/>
              </p:nvCxnSpPr>
              <p:spPr>
                <a:xfrm>
                  <a:off x="2057400" y="5130051"/>
                  <a:ext cx="457200" cy="0"/>
                </a:xfrm>
                <a:prstGeom prst="line">
                  <a:avLst/>
                </a:prstGeom>
                <a:ln w="19050">
                  <a:solidFill>
                    <a:srgbClr val="D883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7FF9FD7-72C2-4C34-3FB8-DB780DA1284C}"/>
                    </a:ext>
                  </a:extLst>
                </p:cNvPr>
                <p:cNvCxnSpPr/>
                <p:nvPr/>
              </p:nvCxnSpPr>
              <p:spPr>
                <a:xfrm>
                  <a:off x="2055446" y="5159591"/>
                  <a:ext cx="274320" cy="0"/>
                </a:xfrm>
                <a:prstGeom prst="line">
                  <a:avLst/>
                </a:prstGeom>
                <a:ln w="19050">
                  <a:solidFill>
                    <a:srgbClr val="D883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59DB96D-04AB-77C2-F7B0-8B65A6AB09C4}"/>
                    </a:ext>
                  </a:extLst>
                </p:cNvPr>
                <p:cNvSpPr txBox="1"/>
                <p:nvPr/>
              </p:nvSpPr>
              <p:spPr>
                <a:xfrm>
                  <a:off x="2192606" y="5077291"/>
                  <a:ext cx="122492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rgbClr val="FF40FF"/>
                      </a:solidFill>
                    </a:rPr>
                    <a:t>Vertex</a:t>
                  </a:r>
                </a:p>
              </p:txBody>
            </p: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D856194-F80E-A39C-B962-BF73AD5997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1945" y="4469475"/>
                <a:ext cx="0" cy="795528"/>
              </a:xfrm>
              <a:prstGeom prst="line">
                <a:avLst/>
              </a:prstGeom>
              <a:ln>
                <a:solidFill>
                  <a:srgbClr val="26CB2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FA4AE7-3F46-2D0F-5FD0-CC962B5FA364}"/>
                </a:ext>
              </a:extLst>
            </p:cNvPr>
            <p:cNvSpPr txBox="1"/>
            <p:nvPr/>
          </p:nvSpPr>
          <p:spPr>
            <a:xfrm rot="20623629">
              <a:off x="1522264" y="3792393"/>
              <a:ext cx="10970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solidFill>
                    <a:srgbClr val="FF0000"/>
                  </a:solidFill>
                </a:rPr>
                <a:t>Endcaps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D4E726-EA4A-FEF3-EDB7-242B374F072B}"/>
                </a:ext>
              </a:extLst>
            </p:cNvPr>
            <p:cNvSpPr/>
            <p:nvPr/>
          </p:nvSpPr>
          <p:spPr>
            <a:xfrm rot="20767686">
              <a:off x="1018960" y="3589418"/>
              <a:ext cx="3820509" cy="3077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AB0BF8-D0F0-3552-CB4E-987EE89CA647}"/>
                </a:ext>
              </a:extLst>
            </p:cNvPr>
            <p:cNvSpPr txBox="1"/>
            <p:nvPr/>
          </p:nvSpPr>
          <p:spPr>
            <a:xfrm rot="19051979">
              <a:off x="686219" y="3564982"/>
              <a:ext cx="90510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rgbClr val="FF0000"/>
                  </a:solidFill>
                </a:rPr>
                <a:t>Barrels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D47E1D8-54C3-1C27-AB35-4BE55BAA8557}"/>
                </a:ext>
              </a:extLst>
            </p:cNvPr>
            <p:cNvSpPr/>
            <p:nvPr/>
          </p:nvSpPr>
          <p:spPr>
            <a:xfrm rot="19050689">
              <a:off x="280079" y="2895362"/>
              <a:ext cx="3201346" cy="39223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320DBAB-2169-107C-E41F-8A0F71DFA3BC}"/>
              </a:ext>
            </a:extLst>
          </p:cNvPr>
          <p:cNvSpPr txBox="1">
            <a:spLocks/>
          </p:cNvSpPr>
          <p:nvPr/>
        </p:nvSpPr>
        <p:spPr>
          <a:xfrm>
            <a:off x="384233" y="802491"/>
            <a:ext cx="8548032" cy="2819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arenR"/>
            </a:pP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开展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CEPC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Silicon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Tracker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 err="1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/dx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的性能研究，用于加强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PID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，尤其是端盖很大区域没有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TPC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覆盖。目前端盖一层双面共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层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Strips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，假定单层与目前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AMS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Silicon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Tracker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电荷分辨能力相当（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年前技术，大动态范围覆盖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1-26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的电荷测量），对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MIP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事例（</a:t>
            </a:r>
            <a:r>
              <a:rPr lang="en-US" altLang="zh-CN" sz="1800" dirty="0">
                <a:solidFill>
                  <a:srgbClr val="0000FF"/>
                </a:solidFill>
                <a:latin typeface="+mj-lt"/>
                <a:ea typeface="SimSun" panose="02010600030101010101" pitchFamily="2" charset="-122"/>
              </a:rPr>
              <a:t>βγ~4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，总的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分辨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Δ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(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/dx)/ &lt;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/dx&gt;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优于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8%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；对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倍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MIP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能量沉积事例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1800" dirty="0">
                <a:solidFill>
                  <a:srgbClr val="0000FF"/>
                </a:solidFill>
                <a:latin typeface="+mj-lt"/>
                <a:ea typeface="SimSun" panose="02010600030101010101" pitchFamily="2" charset="-122"/>
              </a:rPr>
              <a:t>βγ~0.45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，总的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分辨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Δ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(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/dx)/ &lt;</a:t>
            </a:r>
            <a:r>
              <a:rPr lang="en-US" altLang="zh-CN" sz="1800" dirty="0" err="1">
                <a:solidFill>
                  <a:srgbClr val="0000FF"/>
                </a:solidFill>
                <a:ea typeface="SimSun" panose="02010600030101010101" pitchFamily="2" charset="-122"/>
              </a:rPr>
              <a:t>dE</a:t>
            </a:r>
            <a:r>
              <a:rPr lang="en-US" altLang="zh-CN" sz="1800" dirty="0">
                <a:solidFill>
                  <a:srgbClr val="0000FF"/>
                </a:solidFill>
                <a:ea typeface="SimSun" panose="02010600030101010101" pitchFamily="2" charset="-122"/>
              </a:rPr>
              <a:t>/dx&gt;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优于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6%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CN" sz="1800" dirty="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+mj-lt"/>
              <a:buAutoNum type="arabicParenR"/>
            </a:pP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ITK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端盖和桶部分别用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Pixels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和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Strips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进行揉合。</a:t>
            </a:r>
            <a:endParaRPr lang="en-US" altLang="zh-CN" sz="1800" dirty="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+mj-lt"/>
              <a:buAutoNum type="arabicParenR"/>
            </a:pP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继续优化排布方案的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MC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研究。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ITK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桶部寻求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层的可能性，以创建一个更健壮且独立的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Silicon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Tracker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系统。</a:t>
            </a:r>
            <a:endParaRPr lang="en-US" altLang="zh-CN" sz="1800" dirty="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43CA5-47CF-DA9F-7B28-320FF491E7A0}"/>
              </a:ext>
            </a:extLst>
          </p:cNvPr>
          <p:cNvSpPr txBox="1"/>
          <p:nvPr/>
        </p:nvSpPr>
        <p:spPr>
          <a:xfrm>
            <a:off x="-1636295" y="19611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82AEA22-90AF-5DBB-E0ED-B674B1AC2404}"/>
              </a:ext>
            </a:extLst>
          </p:cNvPr>
          <p:cNvSpPr txBox="1">
            <a:spLocks/>
          </p:cNvSpPr>
          <p:nvPr/>
        </p:nvSpPr>
        <p:spPr>
          <a:xfrm>
            <a:off x="5041075" y="3719513"/>
            <a:ext cx="3782788" cy="21600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arenR" startAt="4"/>
            </a:pP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OTK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导入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Silicon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Tracker</a:t>
            </a:r>
            <a:r>
              <a:rPr lang="zh-CN" altLang="en-US" sz="1800" dirty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整体框架，开展探测器方案的优化。</a:t>
            </a:r>
            <a:endParaRPr lang="en-US" altLang="zh-CN" sz="1800" dirty="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708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pic>
        <p:nvPicPr>
          <p:cNvPr id="2" name="SiliconSection_tranverse_2024-Jul-26_12-54-55PM-000_CustomizedView16746582012.png" descr="SiliconSection_tranverse_2024-Jul-26_12-54-55PM-000_CustomizedView16746582012.png">
            <a:extLst>
              <a:ext uri="{FF2B5EF4-FFF2-40B4-BE49-F238E27FC236}">
                <a16:creationId xmlns:a16="http://schemas.microsoft.com/office/drawing/2014/main" id="{97A101CE-69F5-D0BB-ACE6-7AFBDB44A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0" t="26112" r="6488" b="26112"/>
          <a:stretch/>
        </p:blipFill>
        <p:spPr>
          <a:xfrm>
            <a:off x="441960" y="1302941"/>
            <a:ext cx="3291840" cy="204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已粘贴的影片.png" descr="已粘贴的影片.png">
            <a:extLst>
              <a:ext uri="{FF2B5EF4-FFF2-40B4-BE49-F238E27FC236}">
                <a16:creationId xmlns:a16="http://schemas.microsoft.com/office/drawing/2014/main" id="{E550D801-45DF-E134-DB01-0C9D174F0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" t="6968" r="283"/>
          <a:stretch/>
        </p:blipFill>
        <p:spPr>
          <a:xfrm>
            <a:off x="88075" y="3739675"/>
            <a:ext cx="3813048" cy="215295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7B311-26CC-1FA2-419A-7054A17E2CD6}"/>
              </a:ext>
            </a:extLst>
          </p:cNvPr>
          <p:cNvCxnSpPr/>
          <p:nvPr/>
        </p:nvCxnSpPr>
        <p:spPr>
          <a:xfrm>
            <a:off x="2009900" y="3229100"/>
            <a:ext cx="0" cy="685800"/>
          </a:xfrm>
          <a:prstGeom prst="line">
            <a:avLst/>
          </a:prstGeom>
          <a:ln>
            <a:solidFill>
              <a:srgbClr val="FF2F9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37516A-D410-4694-321A-56630976A7D6}"/>
              </a:ext>
            </a:extLst>
          </p:cNvPr>
          <p:cNvGrpSpPr/>
          <p:nvPr/>
        </p:nvGrpSpPr>
        <p:grpSpPr>
          <a:xfrm>
            <a:off x="3733800" y="935604"/>
            <a:ext cx="5410200" cy="5375353"/>
            <a:chOff x="3733800" y="935604"/>
            <a:chExt cx="5410200" cy="5375353"/>
          </a:xfrm>
        </p:grpSpPr>
        <p:pic>
          <p:nvPicPr>
            <p:cNvPr id="6" name="已粘贴的影片.png" descr="已粘贴的影片.png">
              <a:extLst>
                <a:ext uri="{FF2B5EF4-FFF2-40B4-BE49-F238E27FC236}">
                  <a16:creationId xmlns:a16="http://schemas.microsoft.com/office/drawing/2014/main" id="{AE36FA84-A3DB-A39C-9E28-B89B0502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800" y="935604"/>
              <a:ext cx="5410200" cy="537535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C6AEF7-9589-E53F-F0CD-407AEA3FB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8888" y="2768590"/>
              <a:ext cx="0" cy="84124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B85DBA-3380-E3C0-BAB3-B227BF730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8750" y="1859280"/>
              <a:ext cx="1720850" cy="176974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FD72DB-34FF-1EFD-AEA3-50EECC7588C7}"/>
                </a:ext>
              </a:extLst>
            </p:cNvPr>
            <p:cNvSpPr txBox="1"/>
            <p:nvPr/>
          </p:nvSpPr>
          <p:spPr>
            <a:xfrm>
              <a:off x="6062054" y="3022707"/>
              <a:ext cx="11254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214</a:t>
              </a:r>
              <a:r>
                <a:rPr lang="en-US" sz="1500" dirty="0"/>
                <a:t>.</a:t>
              </a:r>
              <a:r>
                <a:rPr lang="en-US" altLang="zh-CN" sz="1500" dirty="0"/>
                <a:t>0</a:t>
              </a:r>
              <a:r>
                <a:rPr lang="en-US" sz="1500" dirty="0"/>
                <a:t> 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AE9654-D55C-E519-7007-8238D5908D8D}"/>
                </a:ext>
              </a:extLst>
            </p:cNvPr>
            <p:cNvSpPr txBox="1"/>
            <p:nvPr/>
          </p:nvSpPr>
          <p:spPr>
            <a:xfrm rot="18806315">
              <a:off x="6766828" y="2345689"/>
              <a:ext cx="11429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600</a:t>
              </a:r>
              <a:r>
                <a:rPr lang="en-US" sz="1500" dirty="0"/>
                <a:t> mm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19627A-BD8B-A46B-E074-4FFD18337AED}"/>
              </a:ext>
            </a:extLst>
          </p:cNvPr>
          <p:cNvSpPr txBox="1"/>
          <p:nvPr/>
        </p:nvSpPr>
        <p:spPr>
          <a:xfrm>
            <a:off x="4845932" y="666077"/>
            <a:ext cx="343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严琪、骆首栋、史欣</a:t>
            </a:r>
            <a:endParaRPr lang="en-US" altLang="zh-CN" sz="20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9D65B87-59B1-B6DF-C970-333F1EE7FD7A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52400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端盖的最新排布方案 （第四个端盖</a:t>
            </a:r>
            <a:r>
              <a:rPr lang="en-US" altLang="zh-CN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ITKE4</a:t>
            </a:r>
            <a:r>
              <a:rPr lang="zh-CN" altLang="en-US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073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B886136-A975-CCAB-4D5E-A452ED706634}"/>
              </a:ext>
            </a:extLst>
          </p:cNvPr>
          <p:cNvGrpSpPr>
            <a:grpSpLocks noChangeAspect="1"/>
          </p:cNvGrpSpPr>
          <p:nvPr/>
        </p:nvGrpSpPr>
        <p:grpSpPr>
          <a:xfrm>
            <a:off x="3732029" y="908596"/>
            <a:ext cx="6227200" cy="5395407"/>
            <a:chOff x="3421706" y="-861971"/>
            <a:chExt cx="6231490" cy="5399124"/>
          </a:xfrm>
        </p:grpSpPr>
        <p:pic>
          <p:nvPicPr>
            <p:cNvPr id="4" name="已粘贴的影片.png" descr="已粘贴的影片.png">
              <a:extLst>
                <a:ext uri="{FF2B5EF4-FFF2-40B4-BE49-F238E27FC236}">
                  <a16:creationId xmlns:a16="http://schemas.microsoft.com/office/drawing/2014/main" id="{F426CDA7-6BE6-DE11-C914-32F99A22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1706" y="-838200"/>
              <a:ext cx="5410200" cy="5375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已粘贴的影片.png" descr="已粘贴的影片.png">
              <a:extLst>
                <a:ext uri="{FF2B5EF4-FFF2-40B4-BE49-F238E27FC236}">
                  <a16:creationId xmlns:a16="http://schemas.microsoft.com/office/drawing/2014/main" id="{81417F5A-DA4E-89D6-4EEE-4D580B6A6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 rot="1346653">
              <a:off x="3475491" y="-861971"/>
              <a:ext cx="5410200" cy="5375353"/>
            </a:xfrm>
            <a:prstGeom prst="rect">
              <a:avLst/>
            </a:prstGeom>
            <a:ln w="12700">
              <a:miter lim="400000"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FF3581-3AE2-1F7C-540F-60DC9A76064B}"/>
                </a:ext>
              </a:extLst>
            </p:cNvPr>
            <p:cNvSpPr txBox="1"/>
            <p:nvPr/>
          </p:nvSpPr>
          <p:spPr>
            <a:xfrm>
              <a:off x="9468465" y="303302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pic>
        <p:nvPicPr>
          <p:cNvPr id="10" name="已粘贴的影片.png" descr="已粘贴的影片.png">
            <a:extLst>
              <a:ext uri="{FF2B5EF4-FFF2-40B4-BE49-F238E27FC236}">
                <a16:creationId xmlns:a16="http://schemas.microsoft.com/office/drawing/2014/main" id="{826861CA-07AB-1AA2-DE0A-B0E5D300E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1" y="533400"/>
            <a:ext cx="2793714" cy="277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已粘贴的影片.png" descr="已粘贴的影片.png">
            <a:extLst>
              <a:ext uri="{FF2B5EF4-FFF2-40B4-BE49-F238E27FC236}">
                <a16:creationId xmlns:a16="http://schemas.microsoft.com/office/drawing/2014/main" id="{884E9E67-600A-2B36-B9CA-FC33674B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6653">
            <a:off x="271651" y="3566050"/>
            <a:ext cx="2793701" cy="2775707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0" rev="18900000"/>
            </a:camera>
            <a:lightRig rig="threePt" dir="t"/>
          </a:scene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7CA0A3-2BC4-1DA8-0FAA-EDE9BFFD1A7B}"/>
              </a:ext>
            </a:extLst>
          </p:cNvPr>
          <p:cNvSpPr txBox="1"/>
          <p:nvPr/>
        </p:nvSpPr>
        <p:spPr>
          <a:xfrm>
            <a:off x="4896465" y="49355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EB747-7773-9844-C93D-95B2928B6D8A}"/>
              </a:ext>
            </a:extLst>
          </p:cNvPr>
          <p:cNvSpPr txBox="1"/>
          <p:nvPr/>
        </p:nvSpPr>
        <p:spPr>
          <a:xfrm>
            <a:off x="4719484" y="62533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11AC-2DB5-DEF6-4F02-366618EAAC63}"/>
              </a:ext>
            </a:extLst>
          </p:cNvPr>
          <p:cNvSpPr txBox="1"/>
          <p:nvPr/>
        </p:nvSpPr>
        <p:spPr>
          <a:xfrm>
            <a:off x="9586452" y="48964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DFAD-01E0-5831-728F-F94496E65C10}"/>
              </a:ext>
            </a:extLst>
          </p:cNvPr>
          <p:cNvSpPr txBox="1"/>
          <p:nvPr/>
        </p:nvSpPr>
        <p:spPr>
          <a:xfrm>
            <a:off x="9261987" y="49112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7F0E71-19CB-6A4A-8839-AE057F59B11E}"/>
              </a:ext>
            </a:extLst>
          </p:cNvPr>
          <p:cNvCxnSpPr>
            <a:cxnSpLocks/>
          </p:cNvCxnSpPr>
          <p:nvPr/>
        </p:nvCxnSpPr>
        <p:spPr>
          <a:xfrm>
            <a:off x="2941434" y="2596391"/>
            <a:ext cx="656876" cy="65823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BABCA1-2754-1A7E-8E14-3CF613B06FF0}"/>
              </a:ext>
            </a:extLst>
          </p:cNvPr>
          <p:cNvCxnSpPr>
            <a:cxnSpLocks/>
          </p:cNvCxnSpPr>
          <p:nvPr/>
        </p:nvCxnSpPr>
        <p:spPr>
          <a:xfrm flipV="1">
            <a:off x="2941434" y="3845534"/>
            <a:ext cx="657706" cy="50065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FAFA78-6379-6291-B4DE-4EBF9E692893}"/>
              </a:ext>
            </a:extLst>
          </p:cNvPr>
          <p:cNvGrpSpPr/>
          <p:nvPr/>
        </p:nvGrpSpPr>
        <p:grpSpPr>
          <a:xfrm>
            <a:off x="3224150" y="672925"/>
            <a:ext cx="1866393" cy="1536875"/>
            <a:chOff x="3338593" y="622243"/>
            <a:chExt cx="1866393" cy="15368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19D90A-9928-81A8-623B-1D2E0E186F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38593" y="838200"/>
              <a:ext cx="1674275" cy="1320918"/>
              <a:chOff x="10105876" y="4129279"/>
              <a:chExt cx="1335174" cy="105338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6916F19-755F-EA42-2C49-5BC65BC3E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4757" y="4129279"/>
                <a:ext cx="0" cy="1053384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AC39A60-6AB5-A3D7-6D53-48A8B3ABB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1710" y="4129279"/>
                <a:ext cx="0" cy="1053384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74C9779-2328-941E-4B3A-62818888E0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7063" y="4204714"/>
                <a:ext cx="446437" cy="943088"/>
              </a:xfrm>
              <a:prstGeom prst="line">
                <a:avLst/>
              </a:prstGeom>
              <a:ln w="19050"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732B380-4383-C993-487B-E645E77598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05876" y="4168759"/>
                <a:ext cx="459414" cy="947617"/>
              </a:xfrm>
              <a:prstGeom prst="line">
                <a:avLst/>
              </a:prstGeom>
              <a:ln w="19050"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699565E-8911-0D91-A85B-8C44B43EBB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51770" y="4618581"/>
                <a:ext cx="54049" cy="5404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6BBE2D-81EF-0CB5-42A1-5F45AF798CF2}"/>
                  </a:ext>
                </a:extLst>
              </p:cNvPr>
              <p:cNvSpPr txBox="1"/>
              <p:nvPr/>
            </p:nvSpPr>
            <p:spPr>
              <a:xfrm>
                <a:off x="10412134" y="4478626"/>
                <a:ext cx="1028916" cy="246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C00000"/>
                    </a:solidFill>
                  </a:rPr>
                  <a:t>Hit</a:t>
                </a:r>
                <a:r>
                  <a:rPr lang="zh-CN" altLang="en-US" sz="17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700" dirty="0">
                    <a:solidFill>
                      <a:srgbClr val="C00000"/>
                    </a:solidFill>
                  </a:rPr>
                  <a:t>position</a:t>
                </a:r>
                <a:endParaRPr lang="en-US" sz="17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D54C49-6BA0-8702-BE43-1548C412C3E7}"/>
                </a:ext>
              </a:extLst>
            </p:cNvPr>
            <p:cNvSpPr txBox="1"/>
            <p:nvPr/>
          </p:nvSpPr>
          <p:spPr>
            <a:xfrm>
              <a:off x="3921420" y="622243"/>
              <a:ext cx="128356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rgbClr val="FF40FF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22.5</a:t>
              </a:r>
              <a:r>
                <a:rPr lang="zh-CN" altLang="en-US" sz="1700" dirty="0">
                  <a:solidFill>
                    <a:srgbClr val="FF40FF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◦</a:t>
              </a:r>
              <a:endParaRPr lang="en-US" altLang="zh-CN" sz="1700" dirty="0">
                <a:solidFill>
                  <a:srgbClr val="FF40FF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B2D10361-508A-282D-A560-A4C148C10BC4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单面</a:t>
            </a:r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Strip</a:t>
            </a:r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Detector</a:t>
            </a:r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一层完整端盖的最新排布方案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DFB65-B73F-2937-481C-3A119409F5B8}"/>
              </a:ext>
            </a:extLst>
          </p:cNvPr>
          <p:cNvSpPr txBox="1"/>
          <p:nvPr/>
        </p:nvSpPr>
        <p:spPr>
          <a:xfrm>
            <a:off x="4845932" y="666077"/>
            <a:ext cx="343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严琪、骆首栋、史欣</a:t>
            </a:r>
            <a:endParaRPr lang="en-US" altLang="zh-CN" sz="20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A16885-FAF2-0C36-6053-4FB4869F3EE6}"/>
              </a:ext>
            </a:extLst>
          </p:cNvPr>
          <p:cNvSpPr txBox="1"/>
          <p:nvPr/>
        </p:nvSpPr>
        <p:spPr>
          <a:xfrm>
            <a:off x="990600" y="3247104"/>
            <a:ext cx="19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端盖正常半层</a:t>
            </a:r>
            <a:endParaRPr lang="en-US" altLang="zh-CN" sz="1800" dirty="0">
              <a:solidFill>
                <a:srgbClr val="0432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48D2EF-2914-EB2D-58CB-83989EC7B22D}"/>
              </a:ext>
            </a:extLst>
          </p:cNvPr>
          <p:cNvSpPr txBox="1"/>
          <p:nvPr/>
        </p:nvSpPr>
        <p:spPr>
          <a:xfrm>
            <a:off x="957575" y="6284025"/>
            <a:ext cx="19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F4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</a:t>
            </a:r>
            <a:r>
              <a:rPr lang="en-US" altLang="zh-CN" sz="1800" dirty="0">
                <a:solidFill>
                  <a:srgbClr val="FF4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22.5</a:t>
            </a:r>
            <a:r>
              <a:rPr lang="zh-CN" altLang="en-US" sz="1800" baseline="30000" dirty="0">
                <a:solidFill>
                  <a:srgbClr val="FF4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◦</a:t>
            </a:r>
            <a:r>
              <a:rPr lang="zh-CN" altLang="en-US" sz="1800" dirty="0">
                <a:solidFill>
                  <a:srgbClr val="FF4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半层</a:t>
            </a:r>
            <a:endParaRPr lang="en-US" altLang="zh-CN" sz="1800" dirty="0">
              <a:solidFill>
                <a:srgbClr val="FF4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59490-4E5A-CE6C-B984-8FC1D4070767}"/>
              </a:ext>
            </a:extLst>
          </p:cNvPr>
          <p:cNvSpPr txBox="1"/>
          <p:nvPr/>
        </p:nvSpPr>
        <p:spPr>
          <a:xfrm>
            <a:off x="5606238" y="6238985"/>
            <a:ext cx="2290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一层完整端盖</a:t>
            </a:r>
            <a:endParaRPr lang="en-US" altLang="zh-CN" sz="2200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6593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CA0A3-2BC4-1DA8-0FAA-EDE9BFFD1A7B}"/>
              </a:ext>
            </a:extLst>
          </p:cNvPr>
          <p:cNvSpPr txBox="1"/>
          <p:nvPr/>
        </p:nvSpPr>
        <p:spPr>
          <a:xfrm>
            <a:off x="4896465" y="49355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DF8E30-1D5C-F321-2F05-F8EF38D58C8E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一层端盖机械支撑结构的设计（机械支架框）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EB747-7773-9844-C93D-95B2928B6D8A}"/>
              </a:ext>
            </a:extLst>
          </p:cNvPr>
          <p:cNvSpPr txBox="1"/>
          <p:nvPr/>
        </p:nvSpPr>
        <p:spPr>
          <a:xfrm>
            <a:off x="4719484" y="62533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11AC-2DB5-DEF6-4F02-366618EAAC63}"/>
              </a:ext>
            </a:extLst>
          </p:cNvPr>
          <p:cNvSpPr txBox="1"/>
          <p:nvPr/>
        </p:nvSpPr>
        <p:spPr>
          <a:xfrm>
            <a:off x="9586452" y="48964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DFAD-01E0-5831-728F-F94496E65C10}"/>
              </a:ext>
            </a:extLst>
          </p:cNvPr>
          <p:cNvSpPr txBox="1"/>
          <p:nvPr/>
        </p:nvSpPr>
        <p:spPr>
          <a:xfrm>
            <a:off x="9261987" y="49112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1D68FC-EE34-7938-4632-DC516F71A283}"/>
              </a:ext>
            </a:extLst>
          </p:cNvPr>
          <p:cNvSpPr txBox="1"/>
          <p:nvPr/>
        </p:nvSpPr>
        <p:spPr>
          <a:xfrm>
            <a:off x="4845932" y="666077"/>
            <a:ext cx="3435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</a:t>
            </a:r>
            <a:endParaRPr lang="en-US" altLang="zh-CN" sz="22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A3CD7-9BCE-B9DE-B835-7F05853E87ED}"/>
              </a:ext>
            </a:extLst>
          </p:cNvPr>
          <p:cNvSpPr txBox="1"/>
          <p:nvPr/>
        </p:nvSpPr>
        <p:spPr>
          <a:xfrm>
            <a:off x="8918369" y="42157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white circle with spokes&#10;&#10;Description automatically generated">
            <a:extLst>
              <a:ext uri="{FF2B5EF4-FFF2-40B4-BE49-F238E27FC236}">
                <a16:creationId xmlns:a16="http://schemas.microsoft.com/office/drawing/2014/main" id="{4028A419-A370-A9F6-97C9-5A6A4B688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01" b="21870"/>
          <a:stretch/>
        </p:blipFill>
        <p:spPr>
          <a:xfrm>
            <a:off x="252350" y="1295400"/>
            <a:ext cx="8708571" cy="49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41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CA0A3-2BC4-1DA8-0FAA-EDE9BFFD1A7B}"/>
              </a:ext>
            </a:extLst>
          </p:cNvPr>
          <p:cNvSpPr txBox="1"/>
          <p:nvPr/>
        </p:nvSpPr>
        <p:spPr>
          <a:xfrm>
            <a:off x="4896465" y="49355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EB747-7773-9844-C93D-95B2928B6D8A}"/>
              </a:ext>
            </a:extLst>
          </p:cNvPr>
          <p:cNvSpPr txBox="1"/>
          <p:nvPr/>
        </p:nvSpPr>
        <p:spPr>
          <a:xfrm>
            <a:off x="4719484" y="62533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11AC-2DB5-DEF6-4F02-366618EAAC63}"/>
              </a:ext>
            </a:extLst>
          </p:cNvPr>
          <p:cNvSpPr txBox="1"/>
          <p:nvPr/>
        </p:nvSpPr>
        <p:spPr>
          <a:xfrm>
            <a:off x="9586452" y="48964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computer generated image of a musical instrument&#10;&#10;Description automatically generated">
            <a:extLst>
              <a:ext uri="{FF2B5EF4-FFF2-40B4-BE49-F238E27FC236}">
                <a16:creationId xmlns:a16="http://schemas.microsoft.com/office/drawing/2014/main" id="{A63E7921-C168-1122-A1CD-D4BBA8BE6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15547" r="11111" b="20494"/>
          <a:stretch/>
        </p:blipFill>
        <p:spPr>
          <a:xfrm>
            <a:off x="-41475" y="533400"/>
            <a:ext cx="6366865" cy="5235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1D8957-E624-A4B3-628E-038EAA2D9AFE}"/>
              </a:ext>
            </a:extLst>
          </p:cNvPr>
          <p:cNvSpPr txBox="1"/>
          <p:nvPr/>
        </p:nvSpPr>
        <p:spPr>
          <a:xfrm>
            <a:off x="7495638" y="1295400"/>
            <a:ext cx="248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FPC: 100</a:t>
            </a:r>
            <a:r>
              <a:rPr lang="zh-CN" altLang="en-US" sz="1600" dirty="0"/>
              <a:t> </a:t>
            </a:r>
            <a:r>
              <a:rPr lang="en-US" altLang="zh-CN" sz="1600" dirty="0" err="1"/>
              <a:t>μm</a:t>
            </a:r>
            <a:endParaRPr lang="zh-CN" alt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01F89-23DD-6DD2-784A-30AD4A9F231B}"/>
              </a:ext>
            </a:extLst>
          </p:cNvPr>
          <p:cNvSpPr txBox="1"/>
          <p:nvPr/>
        </p:nvSpPr>
        <p:spPr>
          <a:xfrm>
            <a:off x="7296875" y="1597337"/>
            <a:ext cx="248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Sensor: 150</a:t>
            </a:r>
            <a:r>
              <a:rPr lang="zh-CN" altLang="en-US" sz="1600" dirty="0"/>
              <a:t> </a:t>
            </a:r>
            <a:r>
              <a:rPr lang="en-US" altLang="zh-CN" sz="1600" dirty="0" err="1"/>
              <a:t>μm</a:t>
            </a:r>
            <a:endParaRPr lang="zh-CN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4CE3A-470E-434E-6A77-A19F957C57AF}"/>
              </a:ext>
            </a:extLst>
          </p:cNvPr>
          <p:cNvSpPr txBox="1"/>
          <p:nvPr/>
        </p:nvSpPr>
        <p:spPr>
          <a:xfrm>
            <a:off x="7043838" y="1913712"/>
            <a:ext cx="248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碳纤维板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en-US" altLang="zh-CN" sz="1600" dirty="0"/>
              <a:t>150</a:t>
            </a:r>
            <a:r>
              <a:rPr lang="zh-CN" altLang="en-US" sz="1600" dirty="0"/>
              <a:t> </a:t>
            </a:r>
            <a:r>
              <a:rPr lang="en-US" altLang="zh-CN" sz="1600" dirty="0" err="1"/>
              <a:t>μm</a:t>
            </a:r>
            <a:endParaRPr lang="zh-CN" alt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A911A-5218-1161-143C-D8FEAF13385B}"/>
              </a:ext>
            </a:extLst>
          </p:cNvPr>
          <p:cNvSpPr txBox="1"/>
          <p:nvPr/>
        </p:nvSpPr>
        <p:spPr>
          <a:xfrm>
            <a:off x="6413610" y="2748175"/>
            <a:ext cx="3111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Graphite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（石墨）</a:t>
            </a:r>
            <a:r>
              <a:rPr lang="en-US" altLang="zh-CN" sz="1600" dirty="0"/>
              <a:t>: 30</a:t>
            </a:r>
            <a:r>
              <a:rPr lang="zh-CN" altLang="en-US" sz="1600" dirty="0"/>
              <a:t> </a:t>
            </a:r>
            <a:r>
              <a:rPr lang="en-US" altLang="zh-CN" sz="1600" dirty="0" err="1"/>
              <a:t>μm</a:t>
            </a:r>
            <a:endParaRPr lang="zh-CN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DC08A5-F8D4-BC96-6353-57C5813AD628}"/>
              </a:ext>
            </a:extLst>
          </p:cNvPr>
          <p:cNvSpPr txBox="1"/>
          <p:nvPr/>
        </p:nvSpPr>
        <p:spPr>
          <a:xfrm>
            <a:off x="6339041" y="2237358"/>
            <a:ext cx="3908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钛冷却管 </a:t>
            </a:r>
            <a:r>
              <a:rPr lang="en-US" altLang="zh-CN" sz="1600" dirty="0"/>
              <a:t>grade2</a:t>
            </a:r>
          </a:p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内径（外径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): </a:t>
            </a:r>
            <a:r>
              <a:rPr lang="en-US" altLang="zh-CN" sz="1600" dirty="0"/>
              <a:t>2.0</a:t>
            </a:r>
            <a:r>
              <a:rPr lang="zh-CN" altLang="en-US" sz="1600" dirty="0"/>
              <a:t> （</a:t>
            </a:r>
            <a:r>
              <a:rPr lang="en-US" altLang="zh-CN" sz="1600" dirty="0"/>
              <a:t>2.2</a:t>
            </a:r>
            <a:r>
              <a:rPr lang="zh-CN" altLang="en-US" sz="1600" dirty="0"/>
              <a:t>）</a:t>
            </a:r>
            <a:r>
              <a:rPr lang="en-US" altLang="zh-CN" sz="1600" dirty="0"/>
              <a:t>mm</a:t>
            </a:r>
            <a:endParaRPr lang="zh-CN" alt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106DDB-83B4-2214-4517-132DE54FB056}"/>
              </a:ext>
            </a:extLst>
          </p:cNvPr>
          <p:cNvCxnSpPr>
            <a:cxnSpLocks/>
          </p:cNvCxnSpPr>
          <p:nvPr/>
        </p:nvCxnSpPr>
        <p:spPr>
          <a:xfrm flipH="1" flipV="1">
            <a:off x="5562600" y="1478691"/>
            <a:ext cx="1920240" cy="627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F38957-D144-E37C-8316-B42B09E180A2}"/>
              </a:ext>
            </a:extLst>
          </p:cNvPr>
          <p:cNvCxnSpPr>
            <a:cxnSpLocks/>
          </p:cNvCxnSpPr>
          <p:nvPr/>
        </p:nvCxnSpPr>
        <p:spPr>
          <a:xfrm flipH="1">
            <a:off x="5769504" y="1793215"/>
            <a:ext cx="155448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B00CD7-4E06-E2A8-5C7A-48B3B161EDAC}"/>
              </a:ext>
            </a:extLst>
          </p:cNvPr>
          <p:cNvCxnSpPr>
            <a:cxnSpLocks/>
          </p:cNvCxnSpPr>
          <p:nvPr/>
        </p:nvCxnSpPr>
        <p:spPr>
          <a:xfrm flipH="1" flipV="1">
            <a:off x="5638799" y="2058091"/>
            <a:ext cx="1463040" cy="193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D96929-8B46-2E96-70A5-EF5958DDEFB4}"/>
              </a:ext>
            </a:extLst>
          </p:cNvPr>
          <p:cNvCxnSpPr>
            <a:cxnSpLocks/>
          </p:cNvCxnSpPr>
          <p:nvPr/>
        </p:nvCxnSpPr>
        <p:spPr>
          <a:xfrm flipH="1">
            <a:off x="4241498" y="2514469"/>
            <a:ext cx="2159302" cy="1409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03F823-7596-0555-E677-351564C6903E}"/>
              </a:ext>
            </a:extLst>
          </p:cNvPr>
          <p:cNvCxnSpPr>
            <a:cxnSpLocks/>
          </p:cNvCxnSpPr>
          <p:nvPr/>
        </p:nvCxnSpPr>
        <p:spPr>
          <a:xfrm flipH="1">
            <a:off x="4382926" y="2916299"/>
            <a:ext cx="2017874" cy="704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D0A68A-360E-5E39-C962-5989EBFD4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42585"/>
              </p:ext>
            </p:extLst>
          </p:nvPr>
        </p:nvGraphicFramePr>
        <p:xfrm>
          <a:off x="6019799" y="4290060"/>
          <a:ext cx="3036124" cy="2186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38337998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59876715"/>
                    </a:ext>
                  </a:extLst>
                </a:gridCol>
                <a:gridCol w="1131123">
                  <a:extLst>
                    <a:ext uri="{9D8B030D-6E8A-4147-A177-3AD203B41FA5}">
                      <a16:colId xmlns:a16="http://schemas.microsoft.com/office/drawing/2014/main" val="1581524359"/>
                    </a:ext>
                  </a:extLst>
                </a:gridCol>
              </a:tblGrid>
              <a:tr h="4266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</a:t>
                      </a:r>
                      <a:r>
                        <a:rPr lang="en-US" altLang="zh-CN" sz="1400" dirty="0"/>
                        <a:t>Materials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charset="0"/>
                        </a:rPr>
                        <a:t>Thickness</a:t>
                      </a:r>
                      <a:r>
                        <a:rPr lang="zh-CN" altLang="en-US" sz="1400" dirty="0">
                          <a:latin typeface="Calibri" charset="0"/>
                        </a:rPr>
                        <a:t> </a:t>
                      </a:r>
                      <a:r>
                        <a:rPr lang="en-US" altLang="zh-CN" sz="1400" dirty="0">
                          <a:latin typeface="Calibri" charset="0"/>
                        </a:rPr>
                        <a:t>(mm)</a:t>
                      </a:r>
                      <a:endParaRPr lang="fr-FR" sz="1400" dirty="0">
                        <a:latin typeface="Calibri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Radiation Length [% X</a:t>
                      </a:r>
                      <a:r>
                        <a:rPr lang="en-US" sz="1400" baseline="-25000" dirty="0"/>
                        <a:t>0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4993390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FPC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10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0.14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716281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Sensor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charset="0"/>
                        </a:rPr>
                        <a:t>0.15</a:t>
                      </a:r>
                      <a:r>
                        <a:rPr lang="fr-FR" sz="1400" dirty="0">
                          <a:latin typeface="Calibri" charset="0"/>
                        </a:rPr>
                        <a:t> 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0.18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9852093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Carbon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fiber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15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0.06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38341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Graphite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0.03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0.02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833218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Others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0.0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799845"/>
                  </a:ext>
                </a:extLst>
              </a:tr>
              <a:tr h="2428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charset="0"/>
                          <a:ea typeface="+mn-ea"/>
                          <a:cs typeface="+mn-cs"/>
                        </a:rPr>
                        <a:t>0.43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451983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831D68FC-EE34-7938-4632-DC516F71A283}"/>
              </a:ext>
            </a:extLst>
          </p:cNvPr>
          <p:cNvSpPr txBox="1"/>
          <p:nvPr/>
        </p:nvSpPr>
        <p:spPr>
          <a:xfrm>
            <a:off x="4845932" y="742277"/>
            <a:ext cx="3435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</a:t>
            </a:r>
            <a:endParaRPr lang="en-US" altLang="zh-CN" sz="22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DF8E30-1D5C-F321-2F05-F8EF38D58C8E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7469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端盖机械结构的设计 </a:t>
            </a:r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一个扇区</a:t>
            </a:r>
            <a:r>
              <a:rPr lang="en-US" altLang="zh-CN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en-US" sz="3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909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CA0A3-2BC4-1DA8-0FAA-EDE9BFFD1A7B}"/>
              </a:ext>
            </a:extLst>
          </p:cNvPr>
          <p:cNvSpPr txBox="1"/>
          <p:nvPr/>
        </p:nvSpPr>
        <p:spPr>
          <a:xfrm>
            <a:off x="4896465" y="49355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DF8E30-1D5C-F321-2F05-F8EF38D58C8E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端盖机械结构的设计：半个端盖的安装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EB747-7773-9844-C93D-95B2928B6D8A}"/>
              </a:ext>
            </a:extLst>
          </p:cNvPr>
          <p:cNvSpPr txBox="1"/>
          <p:nvPr/>
        </p:nvSpPr>
        <p:spPr>
          <a:xfrm>
            <a:off x="4719484" y="62533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11AC-2DB5-DEF6-4F02-366618EAAC63}"/>
              </a:ext>
            </a:extLst>
          </p:cNvPr>
          <p:cNvSpPr txBox="1"/>
          <p:nvPr/>
        </p:nvSpPr>
        <p:spPr>
          <a:xfrm>
            <a:off x="9586452" y="48964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FFED8-3A05-7C9A-F25B-43D0365EB09D}"/>
              </a:ext>
            </a:extLst>
          </p:cNvPr>
          <p:cNvSpPr txBox="1"/>
          <p:nvPr/>
        </p:nvSpPr>
        <p:spPr>
          <a:xfrm>
            <a:off x="4845932" y="940713"/>
            <a:ext cx="3435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</a:t>
            </a:r>
            <a:endParaRPr lang="en-US" altLang="zh-CN" sz="22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 descr="A circular object with many objects in it&#10;&#10;Description automatically generated">
            <a:extLst>
              <a:ext uri="{FF2B5EF4-FFF2-40B4-BE49-F238E27FC236}">
                <a16:creationId xmlns:a16="http://schemas.microsoft.com/office/drawing/2014/main" id="{777049F6-B944-1CC4-A20F-F85F92E30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8" r="15556" b="20000"/>
          <a:stretch/>
        </p:blipFill>
        <p:spPr>
          <a:xfrm>
            <a:off x="-2" y="2133600"/>
            <a:ext cx="4576977" cy="3372509"/>
          </a:xfrm>
          <a:prstGeom prst="rect">
            <a:avLst/>
          </a:prstGeom>
        </p:spPr>
      </p:pic>
      <p:pic>
        <p:nvPicPr>
          <p:cNvPr id="12" name="Picture 11" descr="A circular object with many rows of seats&#10;&#10;Description automatically generated">
            <a:extLst>
              <a:ext uri="{FF2B5EF4-FFF2-40B4-BE49-F238E27FC236}">
                <a16:creationId xmlns:a16="http://schemas.microsoft.com/office/drawing/2014/main" id="{2CFD5CBA-865E-727E-897C-1BD13EB10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1" b="14735"/>
          <a:stretch/>
        </p:blipFill>
        <p:spPr>
          <a:xfrm>
            <a:off x="4507675" y="2206765"/>
            <a:ext cx="4572000" cy="326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003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4556AE-5E8F-1E49-91F5-AC78D726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EE3DC-889D-CE4E-A95E-8CFA1A3DAD0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7732C-FA63-A040-B3B8-11D74F3F680D}"/>
              </a:ext>
            </a:extLst>
          </p:cNvPr>
          <p:cNvSpPr txBox="1"/>
          <p:nvPr/>
        </p:nvSpPr>
        <p:spPr>
          <a:xfrm>
            <a:off x="9558338" y="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34A38-0143-2B46-A32E-87CA816651A7}"/>
              </a:ext>
            </a:extLst>
          </p:cNvPr>
          <p:cNvSpPr txBox="1"/>
          <p:nvPr/>
        </p:nvSpPr>
        <p:spPr>
          <a:xfrm>
            <a:off x="304800" y="605135"/>
            <a:ext cx="9487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E5B6B5-EE1B-AA47-B068-73AE78C7C3EB}"/>
              </a:ext>
            </a:extLst>
          </p:cNvPr>
          <p:cNvSpPr txBox="1"/>
          <p:nvPr/>
        </p:nvSpPr>
        <p:spPr>
          <a:xfrm>
            <a:off x="4757980" y="695873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3B8DEC-1A24-1162-7F8D-AADD1B21D4C4}"/>
              </a:ext>
            </a:extLst>
          </p:cNvPr>
          <p:cNvSpPr txBox="1"/>
          <p:nvPr/>
        </p:nvSpPr>
        <p:spPr>
          <a:xfrm>
            <a:off x="4432300" y="3683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04B48-BC38-94D7-A93E-1A8D6C01F145}"/>
              </a:ext>
            </a:extLst>
          </p:cNvPr>
          <p:cNvSpPr txBox="1"/>
          <p:nvPr/>
        </p:nvSpPr>
        <p:spPr>
          <a:xfrm>
            <a:off x="6828312" y="131816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F85B2-CC69-6FEB-7240-8CABA087C836}"/>
              </a:ext>
            </a:extLst>
          </p:cNvPr>
          <p:cNvSpPr txBox="1"/>
          <p:nvPr/>
        </p:nvSpPr>
        <p:spPr>
          <a:xfrm>
            <a:off x="762000" y="57867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Endcap front</a:t>
            </a:r>
            <a:r>
              <a:rPr lang="zh-CN" altLang="en-US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Helvetica" pitchFamily="2" charset="0"/>
              </a:rPr>
              <a:t>view</a:t>
            </a:r>
            <a:endParaRPr lang="en-US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9FA39-059E-4EB5-5F76-08EAD817A250}"/>
              </a:ext>
            </a:extLst>
          </p:cNvPr>
          <p:cNvSpPr txBox="1"/>
          <p:nvPr/>
        </p:nvSpPr>
        <p:spPr>
          <a:xfrm>
            <a:off x="5727041" y="5743672"/>
            <a:ext cx="280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Endcap back</a:t>
            </a:r>
            <a:r>
              <a:rPr lang="zh-CN" altLang="en-US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Helvetica" pitchFamily="2" charset="0"/>
              </a:rPr>
              <a:t>view</a:t>
            </a:r>
            <a:endParaRPr lang="en-US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5CF7A-2F48-E71D-BA57-EE56E54FF89B}"/>
              </a:ext>
            </a:extLst>
          </p:cNvPr>
          <p:cNvSpPr txBox="1"/>
          <p:nvPr/>
        </p:nvSpPr>
        <p:spPr>
          <a:xfrm>
            <a:off x="4845932" y="666077"/>
            <a:ext cx="3435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</a:t>
            </a:r>
            <a:endParaRPr lang="en-US" altLang="zh-CN" sz="22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F1E3B2B-81E4-16D4-E57E-12E60BBA36F1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端盖机械结构的设计：一个完整端盖的两面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A circular object with a circular pattern&#10;&#10;Description automatically generated">
            <a:extLst>
              <a:ext uri="{FF2B5EF4-FFF2-40B4-BE49-F238E27FC236}">
                <a16:creationId xmlns:a16="http://schemas.microsoft.com/office/drawing/2014/main" id="{7B5A23C1-9E3C-446E-9DC5-EBD622AC0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13333" r="12222" b="14445"/>
          <a:stretch/>
        </p:blipFill>
        <p:spPr>
          <a:xfrm>
            <a:off x="11875" y="1236877"/>
            <a:ext cx="4572000" cy="4389120"/>
          </a:xfrm>
          <a:prstGeom prst="rect">
            <a:avLst/>
          </a:prstGeom>
        </p:spPr>
      </p:pic>
      <p:pic>
        <p:nvPicPr>
          <p:cNvPr id="13" name="Picture 12" descr="A circular object with a circular pattern&#10;&#10;Description automatically generated">
            <a:extLst>
              <a:ext uri="{FF2B5EF4-FFF2-40B4-BE49-F238E27FC236}">
                <a16:creationId xmlns:a16="http://schemas.microsoft.com/office/drawing/2014/main" id="{3B4989CB-1FB6-F5C6-06BE-70DA6C024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4" t="13333" r="13828" b="14010"/>
          <a:stretch/>
        </p:blipFill>
        <p:spPr>
          <a:xfrm>
            <a:off x="4544226" y="1151151"/>
            <a:ext cx="4544568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34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灯片编号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CA0A3-2BC4-1DA8-0FAA-EDE9BFFD1A7B}"/>
              </a:ext>
            </a:extLst>
          </p:cNvPr>
          <p:cNvSpPr txBox="1"/>
          <p:nvPr/>
        </p:nvSpPr>
        <p:spPr>
          <a:xfrm>
            <a:off x="4896465" y="49355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DF8E30-1D5C-F321-2F05-F8EF38D58C8E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zh-CN" altLang="en-US" sz="30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一层端盖的安装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EB747-7773-9844-C93D-95B2928B6D8A}"/>
              </a:ext>
            </a:extLst>
          </p:cNvPr>
          <p:cNvSpPr txBox="1"/>
          <p:nvPr/>
        </p:nvSpPr>
        <p:spPr>
          <a:xfrm>
            <a:off x="4719484" y="62533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11AC-2DB5-DEF6-4F02-366618EAAC63}"/>
              </a:ext>
            </a:extLst>
          </p:cNvPr>
          <p:cNvSpPr txBox="1"/>
          <p:nvPr/>
        </p:nvSpPr>
        <p:spPr>
          <a:xfrm>
            <a:off x="9586452" y="48964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DFAD-01E0-5831-728F-F94496E65C10}"/>
              </a:ext>
            </a:extLst>
          </p:cNvPr>
          <p:cNvSpPr txBox="1"/>
          <p:nvPr/>
        </p:nvSpPr>
        <p:spPr>
          <a:xfrm>
            <a:off x="9261987" y="49112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1D68FC-EE34-7938-4632-DC516F71A283}"/>
              </a:ext>
            </a:extLst>
          </p:cNvPr>
          <p:cNvSpPr txBox="1"/>
          <p:nvPr/>
        </p:nvSpPr>
        <p:spPr>
          <a:xfrm>
            <a:off x="4845932" y="666077"/>
            <a:ext cx="3435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0432F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 panose="020F0502020204030204" pitchFamily="34" charset="0"/>
              </a:rPr>
              <a:t>严琪、骆首栋</a:t>
            </a:r>
            <a:endParaRPr lang="en-US" altLang="zh-CN" sz="2200" dirty="0">
              <a:solidFill>
                <a:srgbClr val="0432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A3CD7-9BCE-B9DE-B835-7F05853E87ED}"/>
              </a:ext>
            </a:extLst>
          </p:cNvPr>
          <p:cNvSpPr txBox="1"/>
          <p:nvPr/>
        </p:nvSpPr>
        <p:spPr>
          <a:xfrm>
            <a:off x="8918369" y="42157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1433_1723463163">
            <a:hlinkClick r:id="" action="ppaction://media"/>
            <a:extLst>
              <a:ext uri="{FF2B5EF4-FFF2-40B4-BE49-F238E27FC236}">
                <a16:creationId xmlns:a16="http://schemas.microsoft.com/office/drawing/2014/main" id="{DB3F5FAB-D0D2-741A-4415-53D401FAD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" y="119545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009E710-A51B-D41B-7CBF-A8141225868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923307"/>
            <a:ext cx="7589520" cy="4629893"/>
            <a:chOff x="0" y="1936612"/>
            <a:chExt cx="6253131" cy="3814646"/>
          </a:xfrm>
        </p:grpSpPr>
        <p:pic>
          <p:nvPicPr>
            <p:cNvPr id="6" name="Picture 5" descr="A close-up of a canister&#10;&#10;Description automatically generated">
              <a:extLst>
                <a:ext uri="{FF2B5EF4-FFF2-40B4-BE49-F238E27FC236}">
                  <a16:creationId xmlns:a16="http://schemas.microsoft.com/office/drawing/2014/main" id="{35F62D15-D7EE-72A7-2564-1E6D41FC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" t="19264" r="30591" b="14341"/>
            <a:stretch/>
          </p:blipFill>
          <p:spPr>
            <a:xfrm>
              <a:off x="0" y="1936612"/>
              <a:ext cx="6253131" cy="3814646"/>
            </a:xfrm>
            <a:prstGeom prst="rect">
              <a:avLst/>
            </a:prstGeom>
          </p:spPr>
        </p:pic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9C11A3-028D-F54B-A0C9-EBC2C5EBFD3A}"/>
                </a:ext>
              </a:extLst>
            </p:cNvPr>
            <p:cNvCxnSpPr>
              <a:cxnSpLocks/>
            </p:cNvCxnSpPr>
            <p:nvPr/>
          </p:nvCxnSpPr>
          <p:spPr>
            <a:xfrm>
              <a:off x="3276424" y="3591018"/>
              <a:ext cx="339614" cy="98497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A32EA61-9915-0AD2-5F15-CD5152FE3BDB}"/>
                </a:ext>
              </a:extLst>
            </p:cNvPr>
            <p:cNvCxnSpPr>
              <a:cxnSpLocks/>
            </p:cNvCxnSpPr>
            <p:nvPr/>
          </p:nvCxnSpPr>
          <p:spPr>
            <a:xfrm>
              <a:off x="4031940" y="3753036"/>
              <a:ext cx="308610" cy="81801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EBE13F5-515D-006A-ABB3-CA8EF63720BF}"/>
                </a:ext>
              </a:extLst>
            </p:cNvPr>
            <p:cNvCxnSpPr>
              <a:cxnSpLocks/>
            </p:cNvCxnSpPr>
            <p:nvPr/>
          </p:nvCxnSpPr>
          <p:spPr>
            <a:xfrm>
              <a:off x="5112060" y="3969061"/>
              <a:ext cx="486273" cy="172049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B7385-B57D-F149-9D32-EBFA96F0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E209-2380-6E4F-88BA-E6C88AA8F942}" type="slidenum">
              <a:rPr lang="en-US" smtClean="0"/>
              <a:t>9</a:t>
            </a:fld>
            <a:endParaRPr lang="en-US" dirty="0"/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9D7A07F9-7340-C337-F67C-437232A7C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0" r="3333" b="4221"/>
          <a:stretch/>
        </p:blipFill>
        <p:spPr>
          <a:xfrm>
            <a:off x="4716749" y="609600"/>
            <a:ext cx="4198651" cy="2704741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3DEF50B6-D648-7DD1-8B76-60A095BAEE6E}"/>
              </a:ext>
            </a:extLst>
          </p:cNvPr>
          <p:cNvSpPr txBox="1"/>
          <p:nvPr/>
        </p:nvSpPr>
        <p:spPr>
          <a:xfrm>
            <a:off x="6750424" y="37349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26CD4AB-BAF9-AC56-D149-9963CE4C71F5}"/>
              </a:ext>
            </a:extLst>
          </p:cNvPr>
          <p:cNvSpPr txBox="1">
            <a:spLocks noChangeArrowheads="1"/>
          </p:cNvSpPr>
          <p:nvPr/>
        </p:nvSpPr>
        <p:spPr>
          <a:xfrm>
            <a:off x="-533400" y="120967"/>
            <a:ext cx="10287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ITK</a:t>
            </a:r>
            <a:r>
              <a:rPr lang="zh-CN" altLang="en-US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个桶部和</a:t>
            </a:r>
            <a:r>
              <a:rPr lang="en-US" altLang="zh-CN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3200" b="1" dirty="0">
                <a:solidFill>
                  <a:srgbClr val="00009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组端盖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65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-2016-p-nuclei-9" id="{F02AE54A-4FBD-9844-9CD6-44F8F63DD4C1}" vid="{EDCD6EA7-C739-A64C-9139-402D2CF824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265112</TotalTime>
  <Words>467</Words>
  <Application>Microsoft Macintosh PowerPoint</Application>
  <PresentationFormat>Overhead</PresentationFormat>
  <Paragraphs>85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SimSun</vt:lpstr>
      <vt:lpstr>Arial</vt:lpstr>
      <vt:lpstr>Calibri</vt:lpstr>
      <vt:lpstr>Helvetica</vt:lpstr>
      <vt:lpstr>Office Theme</vt:lpstr>
      <vt:lpstr>Silicon Tracker TDR 的工作进度报告（4）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Role in AMS SOC Organization, Development and Operations</dc:title>
  <dc:creator>System Administrator</dc:creator>
  <cp:lastModifiedBy>Qi Yan</cp:lastModifiedBy>
  <cp:revision>2512</cp:revision>
  <cp:lastPrinted>2019-07-30T02:36:04Z</cp:lastPrinted>
  <dcterms:created xsi:type="dcterms:W3CDTF">2012-07-25T08:13:46Z</dcterms:created>
  <dcterms:modified xsi:type="dcterms:W3CDTF">2024-08-19T15:27:56Z</dcterms:modified>
</cp:coreProperties>
</file>