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1906" r:id="rId3"/>
    <p:sldId id="1854" r:id="rId4"/>
    <p:sldId id="1905" r:id="rId5"/>
    <p:sldId id="1903" r:id="rId6"/>
    <p:sldId id="1900" r:id="rId7"/>
    <p:sldId id="1904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5AB2"/>
    <a:srgbClr val="00FA00"/>
    <a:srgbClr val="7F7F7F"/>
    <a:srgbClr val="FDE798"/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19"/>
    <p:restoredTop sz="50000"/>
  </p:normalViewPr>
  <p:slideViewPr>
    <p:cSldViewPr snapToGrid="0" snapToObjects="1">
      <p:cViewPr varScale="1">
        <p:scale>
          <a:sx n="129" d="100"/>
          <a:sy n="129" d="100"/>
        </p:scale>
        <p:origin x="2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2E2A70-BAC4-7F65-2A63-0B2CFA851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5DC4-A2FB-941C-E8E0-5F4763E7ACF8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B0782B-A677-839A-6575-290998B17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CD8BA-0F4C-3B50-BF10-339FE8EF39D6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Fan, IHEP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753311"/>
            <a:ext cx="8918303" cy="2454541"/>
          </a:xfrm>
        </p:spPr>
        <p:txBody>
          <a:bodyPr>
            <a:noAutofit/>
          </a:bodyPr>
          <a:lstStyle/>
          <a:p>
            <a:br>
              <a:rPr lang="en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with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LGAD</a:t>
            </a:r>
            <a:b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sz="4800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2" y="3694989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sz="2800" b="1" dirty="0"/>
              <a:t>Yunyun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Fan</a:t>
            </a:r>
            <a:endParaRPr lang="en-US" altLang="zh-CN" sz="2800" dirty="0"/>
          </a:p>
          <a:p>
            <a:r>
              <a:rPr lang="en-US" dirty="0">
                <a:solidFill>
                  <a:schemeClr val="tx2"/>
                </a:solidFill>
              </a:rPr>
              <a:t>Tuesday, Aug. 20,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1E22-6335-61AF-AED6-D94CDF64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6535-B77B-AE12-9F68-7B63F1CF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CN" dirty="0"/>
              <a:t>AC</a:t>
            </a:r>
            <a:r>
              <a:rPr lang="en-US" altLang="zh-CN" dirty="0"/>
              <a:t>-LGAD</a:t>
            </a:r>
            <a:r>
              <a:rPr lang="zh-CN" altLang="en-US" dirty="0"/>
              <a:t> </a:t>
            </a:r>
            <a:r>
              <a:rPr lang="en-US" altLang="zh-CN" dirty="0"/>
              <a:t>strip to be submitted to IME to produce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cm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(According to the suggestion of ), 2 cm length strip AC-LGAD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cm, 0.5 cm length sector AC-LGAD, which have same pitch with the real one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dirty="0"/>
              <a:t>Cooperated with Italy colleagues</a:t>
            </a:r>
            <a:r>
              <a:rPr lang="zh-CN" altLang="en-US" dirty="0"/>
              <a:t> </a:t>
            </a:r>
            <a:r>
              <a:rPr lang="en-US" altLang="zh-CN" dirty="0"/>
              <a:t>(Discussed during the International meeting)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6FEE2-62DD-07DA-9870-53636601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6" y="2886286"/>
            <a:ext cx="7503622" cy="2346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6A1CE2-5D75-CA24-CD4F-001C7E88432C}"/>
              </a:ext>
            </a:extLst>
          </p:cNvPr>
          <p:cNvSpPr/>
          <p:nvPr/>
        </p:nvSpPr>
        <p:spPr>
          <a:xfrm>
            <a:off x="6641869" y="2697443"/>
            <a:ext cx="1537855" cy="219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635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271-AA50-52A7-FE1C-A9638CC7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CEPCSW Progress for ToF&amp;out 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EA9B-D7F2-433D-9E28-D61287ED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altLang="zh-CN" dirty="0"/>
              <a:t>Got the geometry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and endcap into CEPCSW </a:t>
            </a:r>
            <a:r>
              <a:rPr lang="en-US" altLang="zh-CN" dirty="0">
                <a:solidFill>
                  <a:srgbClr val="0000FF"/>
                </a:solidFill>
              </a:rPr>
              <a:t>(SJTU, </a:t>
            </a:r>
            <a:r>
              <a:rPr lang="en-US" altLang="zh-CN" dirty="0" err="1">
                <a:solidFill>
                  <a:srgbClr val="0000FF"/>
                </a:solidFill>
              </a:rPr>
              <a:t>Yudian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err="1">
                <a:solidFill>
                  <a:srgbClr val="0000FF"/>
                </a:solidFill>
              </a:rPr>
              <a:t>KunLiu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</a:p>
          <a:p>
            <a:r>
              <a:rPr lang="en-US" altLang="zh-CN" dirty="0"/>
              <a:t>Hit rate raw estimation: maximum rate 35K Hz/cm</a:t>
            </a:r>
            <a:r>
              <a:rPr lang="en-US" altLang="zh-CN" baseline="30000" dirty="0"/>
              <a:t>2  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(NKU, Bo Liu)</a:t>
            </a:r>
          </a:p>
          <a:p>
            <a:r>
              <a:rPr lang="en-US" altLang="zh-CN" dirty="0"/>
              <a:t>Discussion with </a:t>
            </a:r>
            <a:r>
              <a:rPr lang="en-US" altLang="zh-CN" dirty="0" err="1"/>
              <a:t>Haoyu</a:t>
            </a:r>
            <a:r>
              <a:rPr lang="en-US" altLang="zh-CN" dirty="0"/>
              <a:t>, the hit rate still need to merge the steps in simulation to see how much hit rate could be reduced</a:t>
            </a:r>
          </a:p>
          <a:p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14F9D-AEC7-4EE4-4AD6-0BFB8CE903C3}"/>
              </a:ext>
            </a:extLst>
          </p:cNvPr>
          <p:cNvSpPr txBox="1"/>
          <p:nvPr/>
        </p:nvSpPr>
        <p:spPr>
          <a:xfrm>
            <a:off x="817493" y="3672681"/>
            <a:ext cx="2631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Detector/</a:t>
            </a:r>
            <a:r>
              <a:rPr lang="en-US" sz="1800" dirty="0" err="1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DetCRD</a:t>
            </a:r>
            <a:r>
              <a:rPr lang="en-US" sz="1800" dirty="0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/</a:t>
            </a:r>
            <a:r>
              <a:rPr lang="en-US" sz="1800" dirty="0" err="1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src</a:t>
            </a:r>
            <a:r>
              <a:rPr lang="en-US" sz="1800" dirty="0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/</a:t>
            </a:r>
            <a:br>
              <a:rPr lang="en-US" sz="1800" dirty="0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</a:br>
            <a:r>
              <a:rPr lang="en-US" sz="1800" dirty="0">
                <a:solidFill>
                  <a:srgbClr val="0260BF"/>
                </a:solidFill>
                <a:effectLst/>
                <a:highlight>
                  <a:srgbClr val="FFFFFF"/>
                </a:highlight>
                <a:latin typeface="ArialMT"/>
              </a:rPr>
              <a:t>Tracker/ SiTracker_otkendcap_v01_geo.cpp </a:t>
            </a:r>
            <a:endParaRPr lang="en-US" dirty="0">
              <a:effectLst/>
              <a:highlight>
                <a:srgbClr val="FFFF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7EA80-42E8-C0F8-4A91-281EB971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922" y="3206710"/>
            <a:ext cx="3886200" cy="28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273D-7F5A-A8BD-174E-68A05EBD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Mechanics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4A356-A060-6B50-BD0A-78051AE4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simulation, the cooling should from the ASIC sides.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Jinyu</a:t>
            </a:r>
            <a:r>
              <a:rPr lang="en-US" dirty="0"/>
              <a:t> Fu have tried strategy to cool the ASIC with thermal conductor</a:t>
            </a:r>
            <a:r>
              <a:rPr lang="zh-CN" altLang="en-US" dirty="0"/>
              <a:t> </a:t>
            </a:r>
            <a:r>
              <a:rPr lang="en-CN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 of ASIC to cooling pipes.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3179B3-D7B4-8ED7-841C-4B1ECB97A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33190"/>
              </p:ext>
            </p:extLst>
          </p:nvPr>
        </p:nvGraphicFramePr>
        <p:xfrm>
          <a:off x="780790" y="1815634"/>
          <a:ext cx="817086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628">
                  <a:extLst>
                    <a:ext uri="{9D8B030D-6E8A-4147-A177-3AD203B41FA5}">
                      <a16:colId xmlns:a16="http://schemas.microsoft.com/office/drawing/2014/main" val="1949291861"/>
                    </a:ext>
                  </a:extLst>
                </a:gridCol>
                <a:gridCol w="2118628">
                  <a:extLst>
                    <a:ext uri="{9D8B030D-6E8A-4147-A177-3AD203B41FA5}">
                      <a16:colId xmlns:a16="http://schemas.microsoft.com/office/drawing/2014/main" val="802401047"/>
                    </a:ext>
                  </a:extLst>
                </a:gridCol>
                <a:gridCol w="1707782">
                  <a:extLst>
                    <a:ext uri="{9D8B030D-6E8A-4147-A177-3AD203B41FA5}">
                      <a16:colId xmlns:a16="http://schemas.microsoft.com/office/drawing/2014/main" val="2627679761"/>
                    </a:ext>
                  </a:extLst>
                </a:gridCol>
                <a:gridCol w="2225826">
                  <a:extLst>
                    <a:ext uri="{9D8B030D-6E8A-4147-A177-3AD203B41FA5}">
                      <a16:colId xmlns:a16="http://schemas.microsoft.com/office/drawing/2014/main" val="2368734258"/>
                    </a:ext>
                  </a:extLst>
                </a:gridCol>
              </a:tblGrid>
              <a:tr h="471527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N" dirty="0"/>
                        <a:t>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channel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module</a:t>
                      </a:r>
                      <a:r>
                        <a:rPr lang="zh-CN" altLang="en-US" dirty="0"/>
                        <a:t>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28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Pwer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distribution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mW-30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mW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2.56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–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3.84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71.68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W-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107.52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5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5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4537-C65E-10D1-457D-22558FE7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D212-F6D2-7A51-DB05-3F38EEAD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4555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28A-92F4-AE1A-1322-25EE767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CB-6D8A-F247-E048-93883BA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</a:p>
          <a:p>
            <a:r>
              <a:rPr lang="en-US" dirty="0"/>
              <a:t>Strip</a:t>
            </a:r>
            <a:r>
              <a:rPr lang="zh-CN" altLang="en-US" dirty="0"/>
              <a:t>：</a:t>
            </a:r>
            <a:r>
              <a:rPr lang="en-US" altLang="zh-CN" dirty="0"/>
              <a:t>0.1mm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DC3314-6723-5D63-F784-A3ECDBD76FDF}"/>
              </a:ext>
            </a:extLst>
          </p:cNvPr>
          <p:cNvGraphicFramePr>
            <a:graphicFrameLocks noGrp="1"/>
          </p:cNvGraphicFramePr>
          <p:nvPr/>
        </p:nvGraphicFramePr>
        <p:xfrm>
          <a:off x="1074928" y="2511437"/>
          <a:ext cx="727964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215398082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817291164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53210365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79571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</a:t>
                      </a:r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Hz/cm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strip</a:t>
                      </a:r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3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1254.4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15k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  <a:r>
                        <a:rPr lang="zh-CN" altLang="en-US" dirty="0"/>
                        <a:t> ）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134.4k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1050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43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55CB0-E064-45B7-9DAD-8B361DE79880}"/>
              </a:ext>
            </a:extLst>
          </p:cNvPr>
          <p:cNvSpPr txBox="1"/>
          <p:nvPr/>
        </p:nvSpPr>
        <p:spPr>
          <a:xfrm>
            <a:off x="933196" y="4442510"/>
            <a:ext cx="746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：</a:t>
            </a:r>
            <a:r>
              <a:rPr lang="en-US" altLang="zh-CN" dirty="0"/>
              <a:t>1-2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（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：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0.105% (10bit,1 µs deadtime)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0.</a:t>
            </a:r>
            <a:r>
              <a:rPr lang="en-US" altLang="zh-CN" dirty="0"/>
              <a:t>42</a:t>
            </a:r>
            <a:r>
              <a:rPr lang="en-US" dirty="0"/>
              <a:t>% (12 bit, 4</a:t>
            </a:r>
            <a:r>
              <a:rPr lang="en-US" altLang="zh-CN" dirty="0"/>
              <a:t> µs deadtime</a:t>
            </a:r>
            <a:r>
              <a:rPr lang="en-US" dirty="0"/>
              <a:t>)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EFD0A-5658-7CB3-81D1-189B0F95F03E}"/>
              </a:ext>
            </a:extLst>
          </p:cNvPr>
          <p:cNvSpPr txBox="1"/>
          <p:nvPr/>
        </p:nvSpPr>
        <p:spPr>
          <a:xfrm>
            <a:off x="6099048" y="1309013"/>
            <a:ext cx="29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Updated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CEPCSW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4D73-9EDD-25C7-E2A3-BB9F464D31EA}"/>
              </a:ext>
            </a:extLst>
          </p:cNvPr>
          <p:cNvSpPr txBox="1"/>
          <p:nvPr/>
        </p:nvSpPr>
        <p:spPr>
          <a:xfrm>
            <a:off x="608076" y="2073730"/>
            <a:ext cx="40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Maximum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hit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rate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estimation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2647F-D502-9855-75FC-35D24D1CB00A}"/>
              </a:ext>
            </a:extLst>
          </p:cNvPr>
          <p:cNvSpPr txBox="1"/>
          <p:nvPr/>
        </p:nvSpPr>
        <p:spPr>
          <a:xfrm>
            <a:off x="6111282" y="1733026"/>
            <a:ext cx="24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100K</a:t>
            </a:r>
            <a:r>
              <a:rPr lang="zh-CN" altLang="en-US" b="1" dirty="0"/>
              <a:t> </a:t>
            </a:r>
            <a:r>
              <a:rPr lang="en-US" altLang="zh-CN" b="1" dirty="0"/>
              <a:t>Hz/cm</a:t>
            </a:r>
            <a:r>
              <a:rPr lang="en-US" altLang="zh-CN" b="1" baseline="30000" dirty="0"/>
              <a:t>2</a:t>
            </a:r>
            <a:endParaRPr lang="en-US" b="1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515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28A-92F4-AE1A-1322-25EE767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CB-6D8A-F247-E048-93883BA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</a:p>
          <a:p>
            <a:r>
              <a:rPr lang="en-US" dirty="0"/>
              <a:t>Strip</a:t>
            </a:r>
            <a:r>
              <a:rPr lang="zh-CN" altLang="en-US" dirty="0"/>
              <a:t>：</a:t>
            </a:r>
            <a:r>
              <a:rPr lang="en-US" altLang="zh-CN" dirty="0"/>
              <a:t>0.1mm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DC3314-6723-5D63-F784-A3ECDBD76FDF}"/>
              </a:ext>
            </a:extLst>
          </p:cNvPr>
          <p:cNvGraphicFramePr>
            <a:graphicFrameLocks noGrp="1"/>
          </p:cNvGraphicFramePr>
          <p:nvPr/>
        </p:nvGraphicFramePr>
        <p:xfrm>
          <a:off x="1074928" y="2511437"/>
          <a:ext cx="727964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215398082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817291164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53210365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79571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</a:t>
                      </a:r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Hz/cm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strip</a:t>
                      </a:r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3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1254.4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15k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  <a:r>
                        <a:rPr lang="zh-CN" altLang="en-US" dirty="0"/>
                        <a:t> ）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134.4k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1050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43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55CB0-E064-45B7-9DAD-8B361DE79880}"/>
              </a:ext>
            </a:extLst>
          </p:cNvPr>
          <p:cNvSpPr txBox="1"/>
          <p:nvPr/>
        </p:nvSpPr>
        <p:spPr>
          <a:xfrm>
            <a:off x="933196" y="4442510"/>
            <a:ext cx="746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：</a:t>
            </a:r>
            <a:r>
              <a:rPr lang="en-US" altLang="zh-CN" dirty="0"/>
              <a:t>1-2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（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：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0.105% (10bit,1 µs deadtime)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0.</a:t>
            </a:r>
            <a:r>
              <a:rPr lang="en-US" altLang="zh-CN" dirty="0"/>
              <a:t>42</a:t>
            </a:r>
            <a:r>
              <a:rPr lang="en-US" dirty="0"/>
              <a:t>% (12 bit, 4</a:t>
            </a:r>
            <a:r>
              <a:rPr lang="en-US" altLang="zh-CN" dirty="0"/>
              <a:t> µs deadtime</a:t>
            </a:r>
            <a:r>
              <a:rPr lang="en-US" dirty="0"/>
              <a:t>)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EFD0A-5658-7CB3-81D1-189B0F95F03E}"/>
              </a:ext>
            </a:extLst>
          </p:cNvPr>
          <p:cNvSpPr txBox="1"/>
          <p:nvPr/>
        </p:nvSpPr>
        <p:spPr>
          <a:xfrm>
            <a:off x="6099048" y="1309013"/>
            <a:ext cx="29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Updated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CEPCSW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4D73-9EDD-25C7-E2A3-BB9F464D31EA}"/>
              </a:ext>
            </a:extLst>
          </p:cNvPr>
          <p:cNvSpPr txBox="1"/>
          <p:nvPr/>
        </p:nvSpPr>
        <p:spPr>
          <a:xfrm>
            <a:off x="608076" y="2073730"/>
            <a:ext cx="40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solidFill>
                  <a:srgbClr val="C00000"/>
                </a:solidFill>
              </a:rPr>
              <a:t>Average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hit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rate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estimation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2647F-D502-9855-75FC-35D24D1CB00A}"/>
              </a:ext>
            </a:extLst>
          </p:cNvPr>
          <p:cNvSpPr txBox="1"/>
          <p:nvPr/>
        </p:nvSpPr>
        <p:spPr>
          <a:xfrm>
            <a:off x="6111282" y="1733026"/>
            <a:ext cx="24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100K</a:t>
            </a:r>
            <a:r>
              <a:rPr lang="zh-CN" altLang="en-US" b="1" dirty="0"/>
              <a:t> </a:t>
            </a:r>
            <a:r>
              <a:rPr lang="en-US" altLang="zh-CN" b="1" dirty="0"/>
              <a:t>Hz/cm</a:t>
            </a:r>
            <a:r>
              <a:rPr lang="en-US" altLang="zh-CN" b="1" baseline="30000" dirty="0"/>
              <a:t>2</a:t>
            </a:r>
            <a:endParaRPr lang="en-US" b="1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870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36225</TotalTime>
  <Words>432</Words>
  <Application>Microsoft Macintosh PowerPoint</Application>
  <PresentationFormat>A4 Paper (210x297 mm)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ArialMT</vt:lpstr>
      <vt:lpstr>Arial</vt:lpstr>
      <vt:lpstr>Calibri</vt:lpstr>
      <vt:lpstr>Calibri Light</vt:lpstr>
      <vt:lpstr>Roboto</vt:lpstr>
      <vt:lpstr>Wingdings</vt:lpstr>
      <vt:lpstr>Office Theme</vt:lpstr>
      <vt:lpstr> CEPC Time of flight and outer tracker with LGAD </vt:lpstr>
      <vt:lpstr>Sensor design</vt:lpstr>
      <vt:lpstr>CEPCSW Progress for ToF&amp;out tracker</vt:lpstr>
      <vt:lpstr>Mechanics design</vt:lpstr>
      <vt:lpstr>PowerPoint Presentation</vt:lpstr>
      <vt:lpstr>Hit rate estimation input for electronics</vt:lpstr>
      <vt:lpstr>Hit rate estimation input for electronics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1180</cp:revision>
  <cp:lastPrinted>2019-10-18T06:24:01Z</cp:lastPrinted>
  <dcterms:created xsi:type="dcterms:W3CDTF">2015-10-29T10:59:50Z</dcterms:created>
  <dcterms:modified xsi:type="dcterms:W3CDTF">2024-08-20T01:39:08Z</dcterms:modified>
</cp:coreProperties>
</file>