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953" r:id="rId2"/>
    <p:sldId id="994" r:id="rId3"/>
    <p:sldId id="1014" r:id="rId4"/>
    <p:sldId id="1015" r:id="rId5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沙 鹏" initials="沙" lastIdx="1" clrIdx="0">
    <p:extLst>
      <p:ext uri="{19B8F6BF-5375-455C-9EA6-DF929625EA0E}">
        <p15:presenceInfo xmlns:p15="http://schemas.microsoft.com/office/powerpoint/2012/main" userId="b8608ec0e979a9e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0000FF"/>
    <a:srgbClr val="003399"/>
    <a:srgbClr val="E6E6E6"/>
    <a:srgbClr val="0070C0"/>
    <a:srgbClr val="4D8357"/>
    <a:srgbClr val="005800"/>
    <a:srgbClr val="008400"/>
    <a:srgbClr val="FDCC6D"/>
    <a:srgbClr val="00A2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33" autoAdjust="0"/>
    <p:restoredTop sz="90707" autoAdjust="0"/>
  </p:normalViewPr>
  <p:slideViewPr>
    <p:cSldViewPr>
      <p:cViewPr varScale="1">
        <p:scale>
          <a:sx n="92" d="100"/>
          <a:sy n="92" d="100"/>
        </p:scale>
        <p:origin x="576" y="6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9182"/>
    </p:cViewPr>
  </p:sorterViewPr>
  <p:notesViewPr>
    <p:cSldViewPr>
      <p:cViewPr varScale="1">
        <p:scale>
          <a:sx n="62" d="100"/>
          <a:sy n="62" d="100"/>
        </p:scale>
        <p:origin x="3178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E6D00-2C1C-47F1-8495-043F093F9ED6}" type="datetimeFigureOut">
              <a:rPr lang="zh-CN" altLang="en-US" smtClean="0"/>
              <a:t>2024/8/20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A05AE-EECD-457A-A033-312F4EB81B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617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A3E0D183-6031-4C32-B44B-14746A336CF0}" type="datetimeFigureOut">
              <a:rPr lang="zh-CN" altLang="en-US" smtClean="0"/>
              <a:pPr/>
              <a:t>2024/8/20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03A1DF17-A28C-4D46-829F-D8D110C093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46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3730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21308" y="1718148"/>
            <a:ext cx="10363200" cy="1470025"/>
          </a:xfrm>
        </p:spPr>
        <p:txBody>
          <a:bodyPr>
            <a:noAutofit/>
          </a:bodyPr>
          <a:lstStyle>
            <a:lvl1pPr>
              <a:defRPr lang="zh-CN" altLang="en-US" sz="6600" b="1" kern="12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364D-C919-45E7-A57D-C4BE4049E83B}" type="datetime1">
              <a:rPr lang="zh-CN" altLang="en-US" smtClean="0"/>
              <a:t>2024/8/20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矩形 8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0" name="矩形 9"/>
          <p:cNvSpPr/>
          <p:nvPr userDrawn="1"/>
        </p:nvSpPr>
        <p:spPr>
          <a:xfrm>
            <a:off x="-1" y="0"/>
            <a:ext cx="12192000" cy="21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9239272" y="-2"/>
            <a:ext cx="2952728" cy="216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733552" y="6356351"/>
            <a:ext cx="473871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CEPC Detector Ref-TDR Review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179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85861"/>
            <a:ext cx="10972800" cy="4840303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baseline="0">
                <a:solidFill>
                  <a:srgbClr val="0000FF"/>
                </a:solidFill>
                <a:latin typeface="+mn-lt"/>
                <a:ea typeface="微软雅黑" pitchFamily="34" charset="-122"/>
              </a:defRPr>
            </a:lvl1pPr>
            <a:lvl2pPr>
              <a:defRPr sz="2400" baseline="0">
                <a:latin typeface="Arial" panose="020B0604020202020204" pitchFamily="34" charset="0"/>
                <a:ea typeface="微软雅黑" pitchFamily="34" charset="-122"/>
              </a:defRPr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D583-47F1-4C9E-913E-9C8F8159BAED}" type="datetime1">
              <a:rPr lang="zh-CN" altLang="en-US" smtClean="0"/>
              <a:t>2024/8/20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6712" y="142852"/>
            <a:ext cx="10763325" cy="725470"/>
          </a:xfrm>
        </p:spPr>
        <p:txBody>
          <a:bodyPr>
            <a:normAutofit/>
          </a:bodyPr>
          <a:lstStyle>
            <a:lvl1pPr algn="ctr">
              <a:defRPr sz="4000" b="1" baseline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微软雅黑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5" name="矩形 14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矩形 15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矩形 17"/>
          <p:cNvSpPr/>
          <p:nvPr userDrawn="1"/>
        </p:nvSpPr>
        <p:spPr>
          <a:xfrm>
            <a:off x="-1" y="937526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3" name="矩形 22"/>
          <p:cNvSpPr/>
          <p:nvPr userDrawn="1"/>
        </p:nvSpPr>
        <p:spPr>
          <a:xfrm>
            <a:off x="0" y="0"/>
            <a:ext cx="285709" cy="9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/>
              <a:t>CEPC Detector Ref-TDR Review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7FF2-22DD-4CF8-BE9E-25F2457D970D}" type="datetime1">
              <a:rPr lang="zh-CN" altLang="en-US" smtClean="0"/>
              <a:t>2024/8/20</a:t>
            </a:fld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/>
              <a:t>CEPC Detector Ref-TDR Review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C1474-FB53-481B-9A68-D9081559E308}" type="datetime1">
              <a:rPr lang="zh-CN" altLang="en-US" smtClean="0"/>
              <a:t>2024/8/20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Detector Ref-TDR Review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75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97A9A-512A-4894-931E-4EFF37503AC0}" type="datetime1">
              <a:rPr lang="zh-CN" altLang="en-US" smtClean="0"/>
              <a:t>2024/8/20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CEPC Detector Ref-TDR Review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0" r:id="rId2"/>
    <p:sldLayoutId id="2147483655" r:id="rId3"/>
    <p:sldLayoutId id="2147483674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 descr="8d5d924e275b0c7f58feed1244176003"/>
          <p:cNvPicPr>
            <a:picLocks noChangeAspect="1"/>
          </p:cNvPicPr>
          <p:nvPr/>
        </p:nvPicPr>
        <p:blipFill rotWithShape="1">
          <a:blip r:embed="rId3"/>
          <a:srcRect t="28679" b="6192"/>
          <a:stretch/>
        </p:blipFill>
        <p:spPr>
          <a:xfrm>
            <a:off x="635" y="0"/>
            <a:ext cx="12191365" cy="2118283"/>
          </a:xfrm>
          <a:prstGeom prst="rect">
            <a:avLst/>
          </a:prstGeom>
        </p:spPr>
      </p:pic>
      <p:sp>
        <p:nvSpPr>
          <p:cNvPr id="6" name="标题 3"/>
          <p:cNvSpPr txBox="1">
            <a:spLocks/>
          </p:cNvSpPr>
          <p:nvPr/>
        </p:nvSpPr>
        <p:spPr>
          <a:xfrm>
            <a:off x="1692720" y="2860228"/>
            <a:ext cx="8627534" cy="132631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6000" dirty="0">
                <a:solidFill>
                  <a:srgbClr val="C00000"/>
                </a:solidFill>
              </a:rPr>
              <a:t>CEPC Muon Detector</a:t>
            </a:r>
            <a:br>
              <a:rPr lang="en-US" altLang="zh-CN" sz="6000" dirty="0">
                <a:solidFill>
                  <a:srgbClr val="C00000"/>
                </a:solidFill>
              </a:rPr>
            </a:br>
            <a:endParaRPr lang="zh-CN" altLang="en-US" sz="6000" dirty="0">
              <a:solidFill>
                <a:srgbClr val="C00000"/>
              </a:solidFill>
            </a:endParaRPr>
          </a:p>
        </p:txBody>
      </p:sp>
      <p:sp>
        <p:nvSpPr>
          <p:cNvPr id="7" name="文本框 7">
            <a:extLst>
              <a:ext uri="{FF2B5EF4-FFF2-40B4-BE49-F238E27FC236}">
                <a16:creationId xmlns:a16="http://schemas.microsoft.com/office/drawing/2014/main" id="{785816F2-AEF2-4FFE-A0DA-84B4490709A4}"/>
              </a:ext>
            </a:extLst>
          </p:cNvPr>
          <p:cNvSpPr txBox="1"/>
          <p:nvPr/>
        </p:nvSpPr>
        <p:spPr>
          <a:xfrm>
            <a:off x="2639616" y="4221088"/>
            <a:ext cx="67695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Xiaolong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Wang</a:t>
            </a:r>
          </a:p>
          <a:p>
            <a:pPr algn="ctr"/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(for the Muon Detector Group)</a:t>
            </a:r>
          </a:p>
          <a:p>
            <a:pPr algn="ctr"/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Fudan University</a:t>
            </a:r>
          </a:p>
          <a:p>
            <a:pPr algn="ctr"/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Tuesday Meeting, 8/20/2024</a:t>
            </a:r>
          </a:p>
        </p:txBody>
      </p:sp>
      <p:pic>
        <p:nvPicPr>
          <p:cNvPr id="10" name="Picture 2" descr="C:\Users\Administrator\Desktop\111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2" y="35979"/>
            <a:ext cx="1548428" cy="91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39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56"/>
    </mc:Choice>
    <mc:Fallback xmlns="">
      <p:transition spd="slow" advTm="855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6FA1491-1AFC-4901-81B5-0D3CEDE58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693" y="1340768"/>
            <a:ext cx="7573693" cy="5159292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sz="2400" dirty="0"/>
              <a:t>Optimization of the design: </a:t>
            </a:r>
          </a:p>
          <a:p>
            <a:pPr lvl="1"/>
            <a:r>
              <a:rPr lang="en-US" altLang="zh-CN" sz="2000" dirty="0"/>
              <a:t>The number of layers, </a:t>
            </a:r>
          </a:p>
          <a:p>
            <a:pPr lvl="1"/>
            <a:r>
              <a:rPr lang="en-US" altLang="zh-CN" sz="2000" dirty="0"/>
              <a:t>The width of a PS bar, </a:t>
            </a:r>
          </a:p>
          <a:p>
            <a:pPr lvl="1"/>
            <a:r>
              <a:rPr lang="en-US" altLang="zh-CN" sz="2000" dirty="0"/>
              <a:t>The readout system.</a:t>
            </a:r>
          </a:p>
          <a:p>
            <a:r>
              <a:rPr lang="en-US" altLang="zh-CN" sz="2400" dirty="0"/>
              <a:t>Plans:</a:t>
            </a:r>
          </a:p>
          <a:p>
            <a:pPr lvl="1"/>
            <a:r>
              <a:rPr lang="en-US" altLang="zh-CN" sz="2000" dirty="0"/>
              <a:t>Enhance the work on software and simulation,</a:t>
            </a:r>
          </a:p>
          <a:p>
            <a:pPr lvl="2"/>
            <a:r>
              <a:rPr lang="en-US" altLang="zh-CN" sz="2000" dirty="0"/>
              <a:t>Develop the algorithms for muon track reconstruction and muon identification.</a:t>
            </a:r>
          </a:p>
          <a:p>
            <a:pPr lvl="2"/>
            <a:r>
              <a:rPr lang="en-US" altLang="zh-CN" sz="2000" dirty="0"/>
              <a:t>Studies of the physics performance and impact.</a:t>
            </a:r>
          </a:p>
          <a:p>
            <a:pPr lvl="2"/>
            <a:r>
              <a:rPr lang="en-US" altLang="zh-CN" sz="2000" dirty="0"/>
              <a:t>Potential for New Physics: LLP?</a:t>
            </a:r>
          </a:p>
          <a:p>
            <a:pPr lvl="1"/>
            <a:r>
              <a:rPr lang="en-US" altLang="zh-CN" sz="2000" dirty="0"/>
              <a:t> Enhance the work on readout electronics:</a:t>
            </a:r>
          </a:p>
          <a:p>
            <a:pPr lvl="2"/>
            <a:r>
              <a:rPr lang="en-US" altLang="zh-CN" sz="2000" dirty="0"/>
              <a:t>Reference to the readout system designed for JUNO-TAO</a:t>
            </a:r>
          </a:p>
          <a:p>
            <a:pPr lvl="2"/>
            <a:r>
              <a:rPr lang="en-US" altLang="zh-CN" sz="2000" dirty="0"/>
              <a:t>R&amp;D on TOT scheme.</a:t>
            </a:r>
          </a:p>
          <a:p>
            <a:pPr lvl="1"/>
            <a:r>
              <a:rPr lang="en-US" altLang="zh-CN" sz="2000" dirty="0"/>
              <a:t>R&amp;D on RPCs based on low-resistance glass, new in China.</a:t>
            </a:r>
            <a:endParaRPr lang="en-US" altLang="zh-CN" dirty="0"/>
          </a:p>
          <a:p>
            <a:endParaRPr lang="en-US" altLang="zh-CN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4BED2C-444C-4DBA-9256-5547A05FD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Questions and plans</a:t>
            </a:r>
            <a:endParaRPr lang="zh-CN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EB467E-1C4E-47BA-B556-D5D98EF6C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</a:t>
            </a:fld>
            <a:endParaRPr lang="zh-CN" altLang="en-US"/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497B8C86-F79D-4DD4-9ECC-96F9708D97A7}"/>
              </a:ext>
            </a:extLst>
          </p:cNvPr>
          <p:cNvGrpSpPr/>
          <p:nvPr/>
        </p:nvGrpSpPr>
        <p:grpSpPr>
          <a:xfrm>
            <a:off x="8074516" y="2204864"/>
            <a:ext cx="4049895" cy="3216763"/>
            <a:chOff x="8074516" y="2204864"/>
            <a:chExt cx="4049895" cy="3216763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278CA1CF-D7ED-4E26-966D-782B26FEB8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0256" y="2420888"/>
              <a:ext cx="3401990" cy="2834991"/>
            </a:xfrm>
            <a:prstGeom prst="rect">
              <a:avLst/>
            </a:prstGeom>
          </p:spPr>
        </p:pic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77171E5E-E143-40EB-9437-ADE8F043DB45}"/>
                </a:ext>
              </a:extLst>
            </p:cNvPr>
            <p:cNvSpPr/>
            <p:nvPr/>
          </p:nvSpPr>
          <p:spPr>
            <a:xfrm>
              <a:off x="8512865" y="2440057"/>
              <a:ext cx="3160644" cy="2777986"/>
            </a:xfrm>
            <a:custGeom>
              <a:avLst/>
              <a:gdLst>
                <a:gd name="connsiteX0" fmla="*/ 556592 w 3160644"/>
                <a:gd name="connsiteY0" fmla="*/ 99391 h 2777986"/>
                <a:gd name="connsiteX1" fmla="*/ 626165 w 3160644"/>
                <a:gd name="connsiteY1" fmla="*/ 1073426 h 2777986"/>
                <a:gd name="connsiteX2" fmla="*/ 0 w 3160644"/>
                <a:gd name="connsiteY2" fmla="*/ 1595230 h 2777986"/>
                <a:gd name="connsiteX3" fmla="*/ 39757 w 3160644"/>
                <a:gd name="connsiteY3" fmla="*/ 1863586 h 2777986"/>
                <a:gd name="connsiteX4" fmla="*/ 233570 w 3160644"/>
                <a:gd name="connsiteY4" fmla="*/ 2117034 h 2777986"/>
                <a:gd name="connsiteX5" fmla="*/ 2464905 w 3160644"/>
                <a:gd name="connsiteY5" fmla="*/ 2777986 h 2777986"/>
                <a:gd name="connsiteX6" fmla="*/ 2643809 w 3160644"/>
                <a:gd name="connsiteY6" fmla="*/ 2678595 h 2777986"/>
                <a:gd name="connsiteX7" fmla="*/ 2827683 w 3160644"/>
                <a:gd name="connsiteY7" fmla="*/ 2345634 h 2777986"/>
                <a:gd name="connsiteX8" fmla="*/ 3001618 w 3160644"/>
                <a:gd name="connsiteY8" fmla="*/ 1853647 h 2777986"/>
                <a:gd name="connsiteX9" fmla="*/ 3105978 w 3160644"/>
                <a:gd name="connsiteY9" fmla="*/ 1321904 h 2777986"/>
                <a:gd name="connsiteX10" fmla="*/ 3160644 w 3160644"/>
                <a:gd name="connsiteY10" fmla="*/ 824947 h 2777986"/>
                <a:gd name="connsiteX11" fmla="*/ 3130826 w 3160644"/>
                <a:gd name="connsiteY11" fmla="*/ 457200 h 2777986"/>
                <a:gd name="connsiteX12" fmla="*/ 2966831 w 3160644"/>
                <a:gd name="connsiteY12" fmla="*/ 367747 h 2777986"/>
                <a:gd name="connsiteX13" fmla="*/ 715618 w 3160644"/>
                <a:gd name="connsiteY13" fmla="*/ 0 h 2777986"/>
                <a:gd name="connsiteX14" fmla="*/ 556592 w 3160644"/>
                <a:gd name="connsiteY14" fmla="*/ 99391 h 2777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60644" h="2777986">
                  <a:moveTo>
                    <a:pt x="556592" y="99391"/>
                  </a:moveTo>
                  <a:lnTo>
                    <a:pt x="626165" y="1073426"/>
                  </a:lnTo>
                  <a:lnTo>
                    <a:pt x="0" y="1595230"/>
                  </a:lnTo>
                  <a:lnTo>
                    <a:pt x="39757" y="1863586"/>
                  </a:lnTo>
                  <a:lnTo>
                    <a:pt x="233570" y="2117034"/>
                  </a:lnTo>
                  <a:lnTo>
                    <a:pt x="2464905" y="2777986"/>
                  </a:lnTo>
                  <a:lnTo>
                    <a:pt x="2643809" y="2678595"/>
                  </a:lnTo>
                  <a:lnTo>
                    <a:pt x="2827683" y="2345634"/>
                  </a:lnTo>
                  <a:lnTo>
                    <a:pt x="3001618" y="1853647"/>
                  </a:lnTo>
                  <a:lnTo>
                    <a:pt x="3105978" y="1321904"/>
                  </a:lnTo>
                  <a:lnTo>
                    <a:pt x="3160644" y="824947"/>
                  </a:lnTo>
                  <a:lnTo>
                    <a:pt x="3130826" y="457200"/>
                  </a:lnTo>
                  <a:lnTo>
                    <a:pt x="2966831" y="367747"/>
                  </a:lnTo>
                  <a:lnTo>
                    <a:pt x="715618" y="0"/>
                  </a:lnTo>
                  <a:lnTo>
                    <a:pt x="556592" y="99391"/>
                  </a:lnTo>
                  <a:close/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47C860FC-99D4-4116-BB79-64CF0CE899C6}"/>
                </a:ext>
              </a:extLst>
            </p:cNvPr>
            <p:cNvSpPr/>
            <p:nvPr/>
          </p:nvSpPr>
          <p:spPr>
            <a:xfrm>
              <a:off x="9024730" y="2902226"/>
              <a:ext cx="2032553" cy="1495839"/>
            </a:xfrm>
            <a:custGeom>
              <a:avLst/>
              <a:gdLst>
                <a:gd name="connsiteX0" fmla="*/ 357809 w 2032553"/>
                <a:gd name="connsiteY0" fmla="*/ 0 h 1495839"/>
                <a:gd name="connsiteX1" fmla="*/ 397566 w 2032553"/>
                <a:gd name="connsiteY1" fmla="*/ 675861 h 1495839"/>
                <a:gd name="connsiteX2" fmla="*/ 0 w 2032553"/>
                <a:gd name="connsiteY2" fmla="*/ 1053548 h 1495839"/>
                <a:gd name="connsiteX3" fmla="*/ 1639957 w 2032553"/>
                <a:gd name="connsiteY3" fmla="*/ 1490870 h 1495839"/>
                <a:gd name="connsiteX4" fmla="*/ 1664805 w 2032553"/>
                <a:gd name="connsiteY4" fmla="*/ 1495839 h 1495839"/>
                <a:gd name="connsiteX5" fmla="*/ 1992796 w 2032553"/>
                <a:gd name="connsiteY5" fmla="*/ 1053548 h 1495839"/>
                <a:gd name="connsiteX6" fmla="*/ 2032553 w 2032553"/>
                <a:gd name="connsiteY6" fmla="*/ 308113 h 1495839"/>
                <a:gd name="connsiteX7" fmla="*/ 357809 w 2032553"/>
                <a:gd name="connsiteY7" fmla="*/ 0 h 1495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2553" h="1495839">
                  <a:moveTo>
                    <a:pt x="357809" y="0"/>
                  </a:moveTo>
                  <a:lnTo>
                    <a:pt x="397566" y="675861"/>
                  </a:lnTo>
                  <a:lnTo>
                    <a:pt x="0" y="1053548"/>
                  </a:lnTo>
                  <a:lnTo>
                    <a:pt x="1639957" y="1490870"/>
                  </a:lnTo>
                  <a:lnTo>
                    <a:pt x="1664805" y="1495839"/>
                  </a:lnTo>
                  <a:lnTo>
                    <a:pt x="1992796" y="1053548"/>
                  </a:lnTo>
                  <a:lnTo>
                    <a:pt x="2032553" y="308113"/>
                  </a:lnTo>
                  <a:lnTo>
                    <a:pt x="357809" y="0"/>
                  </a:lnTo>
                  <a:close/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6823CD96-5A61-4B53-BAAB-85809C66DED2}"/>
                </a:ext>
              </a:extLst>
            </p:cNvPr>
            <p:cNvSpPr txBox="1"/>
            <p:nvPr/>
          </p:nvSpPr>
          <p:spPr>
            <a:xfrm>
              <a:off x="9912424" y="2204864"/>
              <a:ext cx="792088" cy="369332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dirty="0"/>
                <a:t>Barrel</a:t>
              </a:r>
              <a:endParaRPr lang="zh-CN" altLang="en-US" dirty="0"/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1052ECEC-89C4-416D-B88A-A459467FEA80}"/>
                </a:ext>
              </a:extLst>
            </p:cNvPr>
            <p:cNvSpPr txBox="1"/>
            <p:nvPr/>
          </p:nvSpPr>
          <p:spPr>
            <a:xfrm>
              <a:off x="8074516" y="3123463"/>
              <a:ext cx="901804" cy="369332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dirty="0"/>
                <a:t>Endcap</a:t>
              </a:r>
              <a:endParaRPr lang="zh-CN" altLang="en-US" dirty="0"/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EA0201BC-0310-44A0-B469-933A177FDE1B}"/>
                </a:ext>
              </a:extLst>
            </p:cNvPr>
            <p:cNvSpPr txBox="1"/>
            <p:nvPr/>
          </p:nvSpPr>
          <p:spPr>
            <a:xfrm>
              <a:off x="11222607" y="5052295"/>
              <a:ext cx="901804" cy="369332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dirty="0"/>
                <a:t>Endcap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84735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3A5FB8DB-F524-4696-A8E4-779B46EFF1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Writing TDR with the input from the review talk.</a:t>
            </a:r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E131BF38-1F82-4F26-BEBE-6D5EF7B10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Edition of the TDR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2599EE2-4244-474D-8EE1-F2E4B9F92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3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1890752-AD57-428A-A5F5-7FD7EFDBA0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16" y="2119313"/>
            <a:ext cx="5050971" cy="44196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4B47F82-7D0C-487F-8427-5FA0C4349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0702" y="2933069"/>
            <a:ext cx="4963886" cy="263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542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DDF08F86-E39F-40CB-A463-4B4605551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92185"/>
            <a:ext cx="10972800" cy="4840303"/>
          </a:xfrm>
        </p:spPr>
        <p:txBody>
          <a:bodyPr/>
          <a:lstStyle/>
          <a:p>
            <a:r>
              <a:rPr lang="en-US" altLang="zh-CN" dirty="0"/>
              <a:t>We work closely with the mechanics group. Ji Quan and Xia Shang were invited to the muon group for weekly discussion.</a:t>
            </a:r>
          </a:p>
          <a:p>
            <a:r>
              <a:rPr lang="en-US" altLang="zh-CN" dirty="0"/>
              <a:t>A new question: the positions of the chimneys of the Magnet.</a:t>
            </a:r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9FF0F3D4-DE87-47A2-AA2E-F16767F73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Work with mechanics group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A4BD97F-AF77-4358-A641-7E2F477BB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4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5DB2B33-87D7-4115-AED9-A1467BDF0C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928" y="3398010"/>
            <a:ext cx="2952328" cy="295834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CC22B46-1CC0-42C9-94F9-E2BB9EE5B5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961" t="16491" r="14309" b="4912"/>
          <a:stretch/>
        </p:blipFill>
        <p:spPr>
          <a:xfrm>
            <a:off x="407368" y="3397475"/>
            <a:ext cx="3470028" cy="3214140"/>
          </a:xfrm>
          <a:prstGeom prst="rect">
            <a:avLst/>
          </a:prstGeom>
        </p:spPr>
      </p:pic>
      <p:sp>
        <p:nvSpPr>
          <p:cNvPr id="8" name="十字形 7">
            <a:extLst>
              <a:ext uri="{FF2B5EF4-FFF2-40B4-BE49-F238E27FC236}">
                <a16:creationId xmlns:a16="http://schemas.microsoft.com/office/drawing/2014/main" id="{B06D354E-405A-4943-85F9-97ED94AFEBC0}"/>
              </a:ext>
            </a:extLst>
          </p:cNvPr>
          <p:cNvSpPr/>
          <p:nvPr/>
        </p:nvSpPr>
        <p:spPr>
          <a:xfrm>
            <a:off x="4223792" y="4293096"/>
            <a:ext cx="886792" cy="864096"/>
          </a:xfrm>
          <a:prstGeom prst="plus">
            <a:avLst>
              <a:gd name="adj" fmla="val 394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箭头: 下 8">
            <a:extLst>
              <a:ext uri="{FF2B5EF4-FFF2-40B4-BE49-F238E27FC236}">
                <a16:creationId xmlns:a16="http://schemas.microsoft.com/office/drawing/2014/main" id="{0FF9194D-3EA8-4A90-A2CB-88DAFD1CCD44}"/>
              </a:ext>
            </a:extLst>
          </p:cNvPr>
          <p:cNvSpPr/>
          <p:nvPr/>
        </p:nvSpPr>
        <p:spPr>
          <a:xfrm>
            <a:off x="983432" y="3706012"/>
            <a:ext cx="180020" cy="4294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箭头: 下 9">
            <a:extLst>
              <a:ext uri="{FF2B5EF4-FFF2-40B4-BE49-F238E27FC236}">
                <a16:creationId xmlns:a16="http://schemas.microsoft.com/office/drawing/2014/main" id="{02504729-B945-4F76-96A6-D742253592D7}"/>
              </a:ext>
            </a:extLst>
          </p:cNvPr>
          <p:cNvSpPr/>
          <p:nvPr/>
        </p:nvSpPr>
        <p:spPr>
          <a:xfrm>
            <a:off x="2259895" y="2979936"/>
            <a:ext cx="180020" cy="4294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0157E16-1386-4185-9A20-5B21B1DCC311}"/>
              </a:ext>
            </a:extLst>
          </p:cNvPr>
          <p:cNvSpPr txBox="1"/>
          <p:nvPr/>
        </p:nvSpPr>
        <p:spPr>
          <a:xfrm>
            <a:off x="8785564" y="3886768"/>
            <a:ext cx="3168352" cy="15696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/>
              <a:t>The dead zone of the coverage angle is related to the positions of the chimneys.</a:t>
            </a:r>
            <a:endParaRPr lang="zh-CN" altLang="en-US" sz="2400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EBE7D25-0336-4696-A1B8-F2E3042F2E8E}"/>
              </a:ext>
            </a:extLst>
          </p:cNvPr>
          <p:cNvSpPr txBox="1"/>
          <p:nvPr/>
        </p:nvSpPr>
        <p:spPr>
          <a:xfrm>
            <a:off x="692754" y="3444402"/>
            <a:ext cx="445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?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BA7C2055-5372-4B4F-809E-F6703D11519D}"/>
              </a:ext>
            </a:extLst>
          </p:cNvPr>
          <p:cNvSpPr txBox="1"/>
          <p:nvPr/>
        </p:nvSpPr>
        <p:spPr>
          <a:xfrm>
            <a:off x="1994075" y="2852936"/>
            <a:ext cx="445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?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1398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48280</TotalTime>
  <Words>195</Words>
  <Application>Microsoft Office PowerPoint</Application>
  <PresentationFormat>宽屏</PresentationFormat>
  <Paragraphs>34</Paragraphs>
  <Slides>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3" baseType="lpstr">
      <vt:lpstr>等线</vt:lpstr>
      <vt:lpstr>宋体</vt:lpstr>
      <vt:lpstr>微软雅黑</vt:lpstr>
      <vt:lpstr>Arial</vt:lpstr>
      <vt:lpstr>Arial Black</vt:lpstr>
      <vt:lpstr>Calibri</vt:lpstr>
      <vt:lpstr>Times New Roman</vt:lpstr>
      <vt:lpstr>Wingdings</vt:lpstr>
      <vt:lpstr>Office 主题</vt:lpstr>
      <vt:lpstr>PowerPoint 演示文稿</vt:lpstr>
      <vt:lpstr>Questions and plans</vt:lpstr>
      <vt:lpstr>Edition of the TDR</vt:lpstr>
      <vt:lpstr>Work with mechanics group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vivi</dc:creator>
  <cp:lastModifiedBy>王小龙</cp:lastModifiedBy>
  <cp:revision>2234</cp:revision>
  <cp:lastPrinted>2022-11-06T05:19:21Z</cp:lastPrinted>
  <dcterms:created xsi:type="dcterms:W3CDTF">2012-09-04T11:33:36Z</dcterms:created>
  <dcterms:modified xsi:type="dcterms:W3CDTF">2024-08-20T02:17:20Z</dcterms:modified>
</cp:coreProperties>
</file>