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953" r:id="rId2"/>
    <p:sldId id="1008" r:id="rId3"/>
    <p:sldId id="1011" r:id="rId4"/>
    <p:sldId id="985" r:id="rId5"/>
    <p:sldId id="1001" r:id="rId6"/>
    <p:sldId id="1012" r:id="rId7"/>
    <p:sldId id="1013" r:id="rId8"/>
    <p:sldId id="1014" r:id="rId9"/>
    <p:sldId id="1015" r:id="rId10"/>
    <p:sldId id="1016" r:id="rId11"/>
    <p:sldId id="983" r:id="rId12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沙 鹏" initials="沙" lastIdx="1" clrIdx="0">
    <p:extLst>
      <p:ext uri="{19B8F6BF-5375-455C-9EA6-DF929625EA0E}">
        <p15:presenceInfo xmlns:p15="http://schemas.microsoft.com/office/powerpoint/2012/main" userId="b8608ec0e979a9e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E6E6E6"/>
    <a:srgbClr val="003399"/>
    <a:srgbClr val="FFFFFF"/>
    <a:srgbClr val="0070C0"/>
    <a:srgbClr val="4D8357"/>
    <a:srgbClr val="005800"/>
    <a:srgbClr val="008400"/>
    <a:srgbClr val="FDCC6D"/>
    <a:srgbClr val="00A2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55" autoAdjust="0"/>
    <p:restoredTop sz="96076" autoAdjust="0"/>
  </p:normalViewPr>
  <p:slideViewPr>
    <p:cSldViewPr>
      <p:cViewPr varScale="1">
        <p:scale>
          <a:sx n="92" d="100"/>
          <a:sy n="92" d="100"/>
        </p:scale>
        <p:origin x="108" y="3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9182"/>
    </p:cViewPr>
  </p:sorterViewPr>
  <p:notesViewPr>
    <p:cSldViewPr>
      <p:cViewPr varScale="1">
        <p:scale>
          <a:sx n="62" d="100"/>
          <a:sy n="62" d="100"/>
        </p:scale>
        <p:origin x="3178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E6D00-2C1C-47F1-8495-043F093F9ED6}" type="datetimeFigureOut">
              <a:rPr lang="zh-CN" altLang="en-US" smtClean="0"/>
              <a:t>2024/8/20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A05AE-EECD-457A-A033-312F4EB81B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617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A3E0D183-6031-4C32-B44B-14746A336CF0}" type="datetimeFigureOut">
              <a:rPr lang="zh-CN" altLang="en-US" smtClean="0"/>
              <a:pPr/>
              <a:t>2024/8/20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03A1DF17-A28C-4D46-829F-D8D110C093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46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3730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6084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1191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21308" y="1718148"/>
            <a:ext cx="10363200" cy="1470025"/>
          </a:xfrm>
        </p:spPr>
        <p:txBody>
          <a:bodyPr>
            <a:noAutofit/>
          </a:bodyPr>
          <a:lstStyle>
            <a:lvl1pPr>
              <a:defRPr lang="zh-CN" altLang="en-US" sz="6600" b="1" kern="12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364D-C919-45E7-A57D-C4BE4049E83B}" type="datetime1">
              <a:rPr lang="zh-CN" altLang="en-US" smtClean="0"/>
              <a:t>2024/8/20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矩形 8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0" name="矩形 9"/>
          <p:cNvSpPr/>
          <p:nvPr userDrawn="1"/>
        </p:nvSpPr>
        <p:spPr>
          <a:xfrm>
            <a:off x="-1" y="0"/>
            <a:ext cx="12192000" cy="21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9239272" y="-2"/>
            <a:ext cx="2952728" cy="216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733552" y="6356351"/>
            <a:ext cx="473871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CEPC Detector Ref-TDR Review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179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85861"/>
            <a:ext cx="10972800" cy="4840303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baseline="0">
                <a:solidFill>
                  <a:srgbClr val="0000FF"/>
                </a:solidFill>
                <a:latin typeface="+mn-lt"/>
                <a:ea typeface="微软雅黑" pitchFamily="34" charset="-122"/>
              </a:defRPr>
            </a:lvl1pPr>
            <a:lvl2pPr>
              <a:defRPr sz="2400" baseline="0">
                <a:latin typeface="Arial" panose="020B0604020202020204" pitchFamily="34" charset="0"/>
                <a:ea typeface="微软雅黑" pitchFamily="34" charset="-122"/>
              </a:defRPr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D583-47F1-4C9E-913E-9C8F8159BAED}" type="datetime1">
              <a:rPr lang="zh-CN" altLang="en-US" smtClean="0"/>
              <a:t>2024/8/20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6712" y="142852"/>
            <a:ext cx="10763325" cy="725470"/>
          </a:xfrm>
        </p:spPr>
        <p:txBody>
          <a:bodyPr>
            <a:normAutofit/>
          </a:bodyPr>
          <a:lstStyle>
            <a:lvl1pPr algn="ctr">
              <a:defRPr sz="4000" b="1" baseline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微软雅黑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5" name="矩形 14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矩形 15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矩形 17"/>
          <p:cNvSpPr/>
          <p:nvPr userDrawn="1"/>
        </p:nvSpPr>
        <p:spPr>
          <a:xfrm>
            <a:off x="-1" y="937526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3" name="矩形 22"/>
          <p:cNvSpPr/>
          <p:nvPr userDrawn="1"/>
        </p:nvSpPr>
        <p:spPr>
          <a:xfrm>
            <a:off x="0" y="0"/>
            <a:ext cx="285709" cy="9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/>
              <a:t>CEPC Detector Ref-TDR Review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7FF2-22DD-4CF8-BE9E-25F2457D970D}" type="datetime1">
              <a:rPr lang="zh-CN" altLang="en-US" smtClean="0"/>
              <a:t>2024/8/20</a:t>
            </a:fld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/>
              <a:t>CEPC Detector Ref-TDR Review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C1474-FB53-481B-9A68-D9081559E308}" type="datetime1">
              <a:rPr lang="zh-CN" altLang="en-US" smtClean="0"/>
              <a:t>2024/8/20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Detector Ref-TDR Review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75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97A9A-512A-4894-931E-4EFF37503AC0}" type="datetime1">
              <a:rPr lang="zh-CN" altLang="en-US" smtClean="0"/>
              <a:t>2024/8/20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CEPC Detector Ref-TDR Review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0" r:id="rId2"/>
    <p:sldLayoutId id="2147483655" r:id="rId3"/>
    <p:sldLayoutId id="2147483674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 descr="8d5d924e275b0c7f58feed1244176003"/>
          <p:cNvPicPr>
            <a:picLocks noChangeAspect="1"/>
          </p:cNvPicPr>
          <p:nvPr/>
        </p:nvPicPr>
        <p:blipFill rotWithShape="1">
          <a:blip r:embed="rId3"/>
          <a:srcRect t="28679" b="6192"/>
          <a:stretch/>
        </p:blipFill>
        <p:spPr>
          <a:xfrm>
            <a:off x="635" y="0"/>
            <a:ext cx="12191365" cy="2118283"/>
          </a:xfrm>
          <a:prstGeom prst="rect">
            <a:avLst/>
          </a:prstGeom>
        </p:spPr>
      </p:pic>
      <p:sp>
        <p:nvSpPr>
          <p:cNvPr id="6" name="标题 3"/>
          <p:cNvSpPr txBox="1">
            <a:spLocks/>
          </p:cNvSpPr>
          <p:nvPr/>
        </p:nvSpPr>
        <p:spPr>
          <a:xfrm>
            <a:off x="1692720" y="2860228"/>
            <a:ext cx="8627534" cy="132631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6000" dirty="0">
                <a:solidFill>
                  <a:srgbClr val="C00000"/>
                </a:solidFill>
              </a:rPr>
              <a:t>CEPC Detector Magnet</a:t>
            </a:r>
            <a:br>
              <a:rPr lang="en-US" altLang="zh-CN" sz="6000" dirty="0">
                <a:solidFill>
                  <a:srgbClr val="C00000"/>
                </a:solidFill>
              </a:rPr>
            </a:br>
            <a:endParaRPr lang="zh-CN" altLang="en-US" sz="6000" dirty="0">
              <a:solidFill>
                <a:srgbClr val="C00000"/>
              </a:solidFill>
            </a:endParaRPr>
          </a:p>
        </p:txBody>
      </p:sp>
      <p:sp>
        <p:nvSpPr>
          <p:cNvPr id="7" name="文本框 7">
            <a:extLst>
              <a:ext uri="{FF2B5EF4-FFF2-40B4-BE49-F238E27FC236}">
                <a16:creationId xmlns:a16="http://schemas.microsoft.com/office/drawing/2014/main" id="{785816F2-AEF2-4FFE-A0DA-84B4490709A4}"/>
              </a:ext>
            </a:extLst>
          </p:cNvPr>
          <p:cNvSpPr txBox="1"/>
          <p:nvPr/>
        </p:nvSpPr>
        <p:spPr>
          <a:xfrm>
            <a:off x="2621737" y="4242209"/>
            <a:ext cx="6769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Feipeng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800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Ning</a:t>
            </a:r>
          </a:p>
          <a:p>
            <a:pPr algn="ctr"/>
            <a:r>
              <a:rPr lang="en-US" altLang="zh-CN" sz="2800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On behalf of SC magnet Team</a:t>
            </a:r>
            <a:endParaRPr lang="en-US" altLang="zh-CN" sz="28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5" y="6457890"/>
            <a:ext cx="12191365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Aug. </a:t>
            </a:r>
            <a:r>
              <a:rPr lang="en-US" altLang="zh-CN" dirty="0" smtClean="0">
                <a:solidFill>
                  <a:schemeClr val="bg1"/>
                </a:solidFill>
              </a:rPr>
              <a:t>22, </a:t>
            </a:r>
            <a:r>
              <a:rPr lang="en-US" altLang="zh-CN" dirty="0">
                <a:solidFill>
                  <a:schemeClr val="bg1"/>
                </a:solidFill>
              </a:rPr>
              <a:t>2024, CEPC </a:t>
            </a:r>
            <a:r>
              <a:rPr lang="en-US" altLang="zh-CN" dirty="0" smtClean="0">
                <a:solidFill>
                  <a:schemeClr val="bg1"/>
                </a:solidFill>
              </a:rPr>
              <a:t>Mechanical workshop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0" name="Picture 2" descr="C:\Users\Administrator\Desktop\111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2" y="35979"/>
            <a:ext cx="1548428" cy="91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363" y="5398314"/>
            <a:ext cx="3552825" cy="672912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9239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56"/>
    </mc:Choice>
    <mc:Fallback xmlns="">
      <p:transition spd="slow" advTm="855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609600" y="1124745"/>
            <a:ext cx="9158808" cy="5596732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zh-CN" altLang="en-US" dirty="0" smtClean="0"/>
              <a:t>方案二：</a:t>
            </a:r>
            <a:r>
              <a:rPr lang="zh-CN" altLang="zh-CN" dirty="0"/>
              <a:t>重新进行设计。兼容超导电缆测试、</a:t>
            </a:r>
            <a:r>
              <a:rPr lang="en-US" altLang="zh-CN" dirty="0"/>
              <a:t>BEPCII-U</a:t>
            </a:r>
            <a:r>
              <a:rPr lang="zh-CN" altLang="zh-CN" dirty="0"/>
              <a:t>超导线圈垂测功能。考虑</a:t>
            </a:r>
            <a:r>
              <a:rPr lang="en-US" altLang="zh-CN" dirty="0">
                <a:solidFill>
                  <a:srgbClr val="FF0000"/>
                </a:solidFill>
              </a:rPr>
              <a:t>12T</a:t>
            </a:r>
            <a:r>
              <a:rPr lang="zh-CN" altLang="zh-CN" dirty="0">
                <a:solidFill>
                  <a:srgbClr val="FF0000"/>
                </a:solidFill>
              </a:rPr>
              <a:t>背场</a:t>
            </a:r>
            <a:r>
              <a:rPr lang="zh-CN" altLang="zh-CN" dirty="0"/>
              <a:t>超导线圈有效</a:t>
            </a:r>
            <a:r>
              <a:rPr lang="zh-CN" altLang="zh-CN" dirty="0">
                <a:solidFill>
                  <a:srgbClr val="FF0000"/>
                </a:solidFill>
              </a:rPr>
              <a:t>内径</a:t>
            </a:r>
            <a:r>
              <a:rPr lang="en-US" altLang="zh-CN" dirty="0">
                <a:solidFill>
                  <a:srgbClr val="FF0000"/>
                </a:solidFill>
              </a:rPr>
              <a:t>400mm</a:t>
            </a:r>
            <a:r>
              <a:rPr lang="zh-CN" altLang="zh-CN" dirty="0"/>
              <a:t>，样品腔与背场线圈位于两个独立的真空腔室内，方便更换样品，</a:t>
            </a:r>
            <a:r>
              <a:rPr lang="en-US" altLang="zh-CN" dirty="0"/>
              <a:t>BII</a:t>
            </a:r>
            <a:r>
              <a:rPr lang="zh-CN" altLang="zh-CN" dirty="0"/>
              <a:t>线圈也可以直接放入测试杜瓦。由于空间充足，可以排布</a:t>
            </a:r>
            <a:r>
              <a:rPr lang="en-US" altLang="zh-CN" dirty="0"/>
              <a:t>20KA</a:t>
            </a:r>
            <a:r>
              <a:rPr lang="zh-CN" altLang="zh-CN" dirty="0"/>
              <a:t>电流引线的布局，因此可以用直测法进行测量。</a:t>
            </a:r>
          </a:p>
          <a:p>
            <a:pPr marL="457200" lvl="1" indent="0">
              <a:buNone/>
            </a:pPr>
            <a:r>
              <a:rPr lang="zh-CN" altLang="zh-CN" dirty="0"/>
              <a:t>测试平台结构：杜瓦盖板、</a:t>
            </a:r>
            <a:r>
              <a:rPr lang="en-US" altLang="zh-CN" dirty="0"/>
              <a:t>12T</a:t>
            </a:r>
            <a:r>
              <a:rPr lang="zh-CN" altLang="zh-CN" dirty="0"/>
              <a:t>背场</a:t>
            </a:r>
            <a:r>
              <a:rPr lang="zh-CN" altLang="zh-CN" dirty="0" smtClean="0"/>
              <a:t>超导磁体</a:t>
            </a:r>
            <a:r>
              <a:rPr lang="en-US" altLang="zh-CN" dirty="0" smtClean="0"/>
              <a:t>LTS(7T)+HTS(5T)</a:t>
            </a:r>
            <a:r>
              <a:rPr lang="zh-CN" altLang="zh-CN" dirty="0" smtClean="0"/>
              <a:t>、</a:t>
            </a:r>
            <a:r>
              <a:rPr lang="en-US" altLang="zh-CN" dirty="0"/>
              <a:t>600A</a:t>
            </a:r>
            <a:r>
              <a:rPr lang="zh-CN" altLang="zh-CN" dirty="0"/>
              <a:t>电流引线</a:t>
            </a:r>
            <a:r>
              <a:rPr lang="en-US" altLang="zh-CN" dirty="0"/>
              <a:t>4</a:t>
            </a:r>
            <a:r>
              <a:rPr lang="zh-CN" altLang="zh-CN" dirty="0"/>
              <a:t>根（背场</a:t>
            </a:r>
            <a:r>
              <a:rPr lang="zh-CN" altLang="zh-CN" dirty="0" smtClean="0"/>
              <a:t>磁体用）、</a:t>
            </a:r>
            <a:r>
              <a:rPr lang="en-US" altLang="zh-CN" dirty="0" smtClean="0"/>
              <a:t>20KA</a:t>
            </a:r>
            <a:r>
              <a:rPr lang="zh-CN" altLang="zh-CN" dirty="0" smtClean="0"/>
              <a:t>电流引线一对（测试样品用）、温度计、液位计等。</a:t>
            </a:r>
            <a:r>
              <a:rPr lang="en-US" altLang="zh-CN" dirty="0" smtClean="0"/>
              <a:t>LTS</a:t>
            </a:r>
            <a:r>
              <a:rPr lang="zh-CN" altLang="en-US" dirty="0" smtClean="0"/>
              <a:t>内径</a:t>
            </a:r>
            <a:r>
              <a:rPr lang="en-US" altLang="zh-CN" dirty="0" smtClean="0"/>
              <a:t>450mm</a:t>
            </a:r>
            <a:r>
              <a:rPr lang="zh-CN" altLang="en-US" dirty="0" smtClean="0"/>
              <a:t>，</a:t>
            </a:r>
            <a:r>
              <a:rPr lang="en-US" altLang="zh-CN" dirty="0" smtClean="0"/>
              <a:t>HTS</a:t>
            </a:r>
            <a:r>
              <a:rPr lang="zh-CN" altLang="en-US" dirty="0" smtClean="0"/>
              <a:t>内径</a:t>
            </a:r>
            <a:r>
              <a:rPr lang="en-US" altLang="zh-CN" dirty="0" smtClean="0"/>
              <a:t>400mm</a:t>
            </a:r>
            <a:endParaRPr lang="zh-CN" altLang="zh-CN" dirty="0" smtClean="0"/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zh-CN" sz="2600" dirty="0"/>
              <a:t>测试杜瓦、盖板及两对</a:t>
            </a:r>
            <a:r>
              <a:rPr lang="en-US" altLang="zh-CN" sz="2600" dirty="0"/>
              <a:t>600A</a:t>
            </a:r>
            <a:r>
              <a:rPr lang="zh-CN" altLang="zh-CN" sz="2600" dirty="0"/>
              <a:t>电流引线</a:t>
            </a:r>
            <a:r>
              <a:rPr lang="en-US" altLang="zh-CN" sz="2600" dirty="0"/>
              <a:t>50</a:t>
            </a:r>
            <a:r>
              <a:rPr lang="zh-CN" altLang="zh-CN" sz="2600" dirty="0"/>
              <a:t>万；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zh-CN" sz="2600" dirty="0"/>
              <a:t>背场超导磁体</a:t>
            </a:r>
            <a:r>
              <a:rPr lang="en-US" altLang="zh-CN" sz="2600" dirty="0"/>
              <a:t>: </a:t>
            </a:r>
            <a:r>
              <a:rPr lang="zh-CN" altLang="zh-CN" sz="2600" dirty="0"/>
              <a:t>铌钛线材提供</a:t>
            </a:r>
            <a:r>
              <a:rPr lang="en-US" altLang="zh-CN" sz="2600" dirty="0"/>
              <a:t>6.8T</a:t>
            </a:r>
            <a:r>
              <a:rPr lang="zh-CN" altLang="zh-CN" sz="2600" dirty="0"/>
              <a:t>场，用量</a:t>
            </a:r>
            <a:r>
              <a:rPr lang="en-US" altLang="zh-CN" sz="2600" dirty="0"/>
              <a:t>26km</a:t>
            </a:r>
            <a:r>
              <a:rPr lang="zh-CN" altLang="zh-CN" sz="2600" dirty="0"/>
              <a:t>；</a:t>
            </a:r>
            <a:r>
              <a:rPr lang="en-US" altLang="zh-CN" sz="2600" dirty="0"/>
              <a:t>YBCO</a:t>
            </a:r>
            <a:r>
              <a:rPr lang="zh-CN" altLang="zh-CN" sz="2600" dirty="0"/>
              <a:t>带材提供</a:t>
            </a:r>
            <a:r>
              <a:rPr lang="en-US" altLang="zh-CN" sz="2600" dirty="0"/>
              <a:t>5.2T</a:t>
            </a:r>
            <a:r>
              <a:rPr lang="zh-CN" altLang="zh-CN" sz="2600" dirty="0"/>
              <a:t>场，用量</a:t>
            </a:r>
            <a:r>
              <a:rPr lang="en-US" altLang="zh-CN" sz="2600" dirty="0"/>
              <a:t>4.8mm</a:t>
            </a:r>
            <a:r>
              <a:rPr lang="zh-CN" altLang="zh-CN" sz="2600" dirty="0"/>
              <a:t>宽带材</a:t>
            </a:r>
            <a:r>
              <a:rPr lang="en-US" altLang="zh-CN" sz="2600" dirty="0" smtClean="0"/>
              <a:t>5200</a:t>
            </a:r>
            <a:r>
              <a:rPr lang="zh-CN" altLang="zh-CN" sz="2600" dirty="0"/>
              <a:t>米</a:t>
            </a:r>
            <a:r>
              <a:rPr lang="zh-CN" altLang="zh-CN" sz="2600" dirty="0" smtClean="0"/>
              <a:t>，</a:t>
            </a:r>
            <a:r>
              <a:rPr lang="en-US" altLang="zh-CN" sz="2600" dirty="0" smtClean="0"/>
              <a:t>7mm</a:t>
            </a:r>
            <a:r>
              <a:rPr lang="zh-CN" altLang="zh-CN" sz="2600" dirty="0"/>
              <a:t>宽带材</a:t>
            </a:r>
            <a:r>
              <a:rPr lang="en-US" altLang="zh-CN" sz="2600" dirty="0" smtClean="0"/>
              <a:t>1600</a:t>
            </a:r>
            <a:r>
              <a:rPr lang="zh-CN" altLang="zh-CN" sz="2600" dirty="0"/>
              <a:t>米。超导材料预估费用</a:t>
            </a:r>
            <a:r>
              <a:rPr lang="en-US" altLang="zh-CN" sz="2600" dirty="0" smtClean="0"/>
              <a:t>30+70+30=130</a:t>
            </a:r>
            <a:r>
              <a:rPr lang="zh-CN" altLang="zh-CN" sz="2600" dirty="0" smtClean="0"/>
              <a:t>万</a:t>
            </a:r>
            <a:r>
              <a:rPr lang="en-US" altLang="zh-CN" sz="2600" dirty="0" smtClean="0"/>
              <a:t>;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zh-CN" sz="2600" dirty="0" smtClean="0"/>
              <a:t>线圈</a:t>
            </a:r>
            <a:r>
              <a:rPr lang="zh-CN" altLang="zh-CN" sz="2600" dirty="0"/>
              <a:t>制造及工装预估费用</a:t>
            </a:r>
            <a:r>
              <a:rPr lang="en-US" altLang="zh-CN" sz="2600" dirty="0"/>
              <a:t>40</a:t>
            </a:r>
            <a:r>
              <a:rPr lang="zh-CN" altLang="zh-CN" sz="2600" dirty="0" smtClean="0"/>
              <a:t>万</a:t>
            </a:r>
            <a:r>
              <a:rPr lang="en-US" altLang="zh-CN" sz="2600" dirty="0" smtClean="0"/>
              <a:t>;</a:t>
            </a:r>
            <a:endParaRPr lang="zh-CN" altLang="zh-CN" sz="2600" dirty="0"/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600" dirty="0"/>
              <a:t>20KA</a:t>
            </a:r>
            <a:r>
              <a:rPr lang="zh-CN" altLang="zh-CN" sz="2600" dirty="0"/>
              <a:t>电流引线一对：</a:t>
            </a:r>
            <a:r>
              <a:rPr lang="en-US" altLang="zh-CN" sz="2600" dirty="0"/>
              <a:t>70</a:t>
            </a:r>
            <a:r>
              <a:rPr lang="zh-CN" altLang="zh-CN" sz="2600" dirty="0" smtClean="0"/>
              <a:t>万</a:t>
            </a:r>
            <a:r>
              <a:rPr lang="en-US" altLang="zh-CN" sz="2600" dirty="0" smtClean="0"/>
              <a:t>;</a:t>
            </a:r>
            <a:endParaRPr lang="zh-CN" altLang="zh-CN" sz="2600" dirty="0"/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zh-CN" sz="2600" dirty="0"/>
              <a:t>各类传感器预估费用：</a:t>
            </a:r>
            <a:r>
              <a:rPr lang="en-US" altLang="zh-CN" sz="2600" dirty="0"/>
              <a:t>20</a:t>
            </a:r>
            <a:r>
              <a:rPr lang="zh-CN" altLang="zh-CN" sz="2600" dirty="0" smtClean="0"/>
              <a:t>万</a:t>
            </a:r>
            <a:r>
              <a:rPr lang="en-US" altLang="zh-CN" sz="2600" dirty="0" smtClean="0"/>
              <a:t>;</a:t>
            </a:r>
            <a:endParaRPr lang="zh-CN" altLang="zh-CN" sz="2600" dirty="0"/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600" dirty="0" smtClean="0"/>
              <a:t>600A</a:t>
            </a:r>
            <a:r>
              <a:rPr lang="zh-CN" altLang="zh-CN" sz="2600" dirty="0"/>
              <a:t>电源两台，</a:t>
            </a:r>
            <a:r>
              <a:rPr lang="en-US" altLang="zh-CN" sz="2600" b="1" dirty="0">
                <a:solidFill>
                  <a:srgbClr val="FF0000"/>
                </a:solidFill>
              </a:rPr>
              <a:t>20KA</a:t>
            </a:r>
            <a:r>
              <a:rPr lang="zh-CN" altLang="zh-CN" sz="2600" b="1" dirty="0">
                <a:solidFill>
                  <a:srgbClr val="FF0000"/>
                </a:solidFill>
              </a:rPr>
              <a:t>电源一台</a:t>
            </a:r>
            <a:r>
              <a:rPr lang="zh-CN" altLang="zh-CN" sz="2600" dirty="0"/>
              <a:t>：预估费用</a:t>
            </a:r>
            <a:r>
              <a:rPr lang="en-US" altLang="zh-CN" sz="2600" dirty="0"/>
              <a:t>200</a:t>
            </a:r>
            <a:r>
              <a:rPr lang="zh-CN" altLang="zh-CN" sz="2600" dirty="0"/>
              <a:t>万。</a:t>
            </a:r>
          </a:p>
          <a:p>
            <a:pPr marL="0" indent="0">
              <a:buNone/>
            </a:pPr>
            <a:r>
              <a:rPr lang="zh-CN" altLang="zh-CN" dirty="0"/>
              <a:t>合计：</a:t>
            </a:r>
            <a:r>
              <a:rPr lang="en-US" altLang="zh-CN" dirty="0" smtClean="0"/>
              <a:t>50+130+40+70+20+200=510</a:t>
            </a:r>
            <a:r>
              <a:rPr lang="zh-CN" altLang="zh-CN" dirty="0" smtClean="0"/>
              <a:t>万。</a:t>
            </a:r>
            <a:endParaRPr lang="zh-CN" altLang="zh-CN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Cable test platform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10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79" t="3210" r="45602" b="-424"/>
          <a:stretch/>
        </p:blipFill>
        <p:spPr bwMode="auto">
          <a:xfrm>
            <a:off x="9912972" y="1124745"/>
            <a:ext cx="2087684" cy="53421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文本框 5"/>
          <p:cNvSpPr txBox="1"/>
          <p:nvPr/>
        </p:nvSpPr>
        <p:spPr>
          <a:xfrm>
            <a:off x="11018315" y="1124744"/>
            <a:ext cx="482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LTS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10713713" y="2204864"/>
            <a:ext cx="545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HTS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81306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 descr="8d5d924e275b0c7f58feed1244176003"/>
          <p:cNvPicPr>
            <a:picLocks noChangeAspect="1"/>
          </p:cNvPicPr>
          <p:nvPr/>
        </p:nvPicPr>
        <p:blipFill rotWithShape="1">
          <a:blip r:embed="rId2"/>
          <a:srcRect t="28679" b="6192"/>
          <a:stretch/>
        </p:blipFill>
        <p:spPr>
          <a:xfrm>
            <a:off x="635" y="0"/>
            <a:ext cx="12191365" cy="2118283"/>
          </a:xfrm>
          <a:prstGeom prst="rect">
            <a:avLst/>
          </a:prstGeom>
        </p:spPr>
      </p:pic>
      <p:sp>
        <p:nvSpPr>
          <p:cNvPr id="6" name="标题 3"/>
          <p:cNvSpPr txBox="1">
            <a:spLocks/>
          </p:cNvSpPr>
          <p:nvPr/>
        </p:nvSpPr>
        <p:spPr>
          <a:xfrm>
            <a:off x="1692720" y="3038785"/>
            <a:ext cx="8627534" cy="132631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6000" dirty="0">
                <a:solidFill>
                  <a:srgbClr val="C00000"/>
                </a:solidFill>
              </a:rPr>
              <a:t>Thank you for your attention!</a:t>
            </a:r>
            <a:endParaRPr lang="zh-CN" altLang="en-US" sz="6000" dirty="0">
              <a:solidFill>
                <a:srgbClr val="C00000"/>
              </a:solidFill>
            </a:endParaRPr>
          </a:p>
        </p:txBody>
      </p:sp>
      <p:pic>
        <p:nvPicPr>
          <p:cNvPr id="10" name="Picture 2" descr="C:\Users\Administrator\Desktop\111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2" y="35979"/>
            <a:ext cx="1548428" cy="91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363" y="5398314"/>
            <a:ext cx="3552825" cy="672912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11</a:t>
            </a:fld>
            <a:endParaRPr lang="zh-CN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EAC949-290A-4F72-8126-286986C5AE1D}"/>
              </a:ext>
            </a:extLst>
          </p:cNvPr>
          <p:cNvSpPr txBox="1"/>
          <p:nvPr/>
        </p:nvSpPr>
        <p:spPr>
          <a:xfrm>
            <a:off x="635" y="6457890"/>
            <a:ext cx="12191365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Aug. 7</a:t>
            </a:r>
            <a:r>
              <a:rPr lang="en-US" altLang="zh-CN" baseline="30000" dirty="0">
                <a:solidFill>
                  <a:schemeClr val="bg1"/>
                </a:solidFill>
              </a:rPr>
              <a:t>th</a:t>
            </a:r>
            <a:r>
              <a:rPr lang="en-US" altLang="zh-CN" dirty="0">
                <a:solidFill>
                  <a:schemeClr val="bg1"/>
                </a:solidFill>
              </a:rPr>
              <a:t>, 2024, CEPC Detector Ref-TDR Review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03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56"/>
    </mc:Choice>
    <mc:Fallback xmlns="">
      <p:transition spd="slow" advTm="855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B4BED2C-444C-4DBA-9256-5547A05FD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1000"/>
              </a:spcBef>
              <a:buClr>
                <a:srgbClr val="C00000"/>
              </a:buClr>
            </a:pPr>
            <a:r>
              <a:rPr lang="en-GB" altLang="zh-CN" sz="2800" dirty="0"/>
              <a:t>Aluminium-stabilized </a:t>
            </a:r>
            <a:r>
              <a:rPr lang="en-US" altLang="zh-CN" sz="2800" dirty="0" smtClean="0"/>
              <a:t>superconducting</a:t>
            </a:r>
            <a:r>
              <a:rPr lang="en-GB" altLang="zh-CN" sz="2800" dirty="0" smtClean="0"/>
              <a:t> </a:t>
            </a:r>
            <a:r>
              <a:rPr lang="en-GB" altLang="zh-CN" sz="2800" dirty="0"/>
              <a:t>conductor</a:t>
            </a:r>
            <a:endParaRPr lang="en-US" altLang="zh-CN" sz="2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EB467E-1C4E-47BA-B556-D5D98EF6C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</a:t>
            </a:fld>
            <a:endParaRPr lang="zh-CN" altLang="en-US"/>
          </a:p>
        </p:txBody>
      </p:sp>
      <p:sp>
        <p:nvSpPr>
          <p:cNvPr id="15" name="内容占位符 14"/>
          <p:cNvSpPr>
            <a:spLocks noGrp="1"/>
          </p:cNvSpPr>
          <p:nvPr>
            <p:ph idx="1"/>
          </p:nvPr>
        </p:nvSpPr>
        <p:spPr>
          <a:xfrm>
            <a:off x="479376" y="1052736"/>
            <a:ext cx="11103024" cy="4840303"/>
          </a:xfrm>
        </p:spPr>
        <p:txBody>
          <a:bodyPr/>
          <a:lstStyle/>
          <a:p>
            <a:r>
              <a:rPr lang="en-GB" altLang="zh-CN" dirty="0"/>
              <a:t>Aluminium-stabilized </a:t>
            </a:r>
            <a:r>
              <a:rPr lang="en-GB" altLang="zh-CN" dirty="0" err="1"/>
              <a:t>Nb-Ti</a:t>
            </a:r>
            <a:r>
              <a:rPr lang="en-GB" altLang="zh-CN" dirty="0"/>
              <a:t>/Cu conductor types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09" y="2826893"/>
            <a:ext cx="11853930" cy="3057599"/>
          </a:xfrm>
          <a:prstGeom prst="rect">
            <a:avLst/>
          </a:prstGeom>
        </p:spPr>
      </p:pic>
      <p:pic>
        <p:nvPicPr>
          <p:cNvPr id="10" name="图片 7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2050610"/>
            <a:ext cx="2687609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框 73"/>
          <p:cNvSpPr txBox="1">
            <a:spLocks noChangeArrowheads="1"/>
          </p:cNvSpPr>
          <p:nvPr/>
        </p:nvSpPr>
        <p:spPr bwMode="auto">
          <a:xfrm>
            <a:off x="479376" y="3126522"/>
            <a:ext cx="663322" cy="369332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b="1" dirty="0"/>
              <a:t>CMS</a:t>
            </a:r>
            <a:endParaRPr lang="zh-CN" altLang="en-US" b="1" dirty="0"/>
          </a:p>
        </p:txBody>
      </p:sp>
      <p:cxnSp>
        <p:nvCxnSpPr>
          <p:cNvPr id="12" name="直接连接符 11"/>
          <p:cNvCxnSpPr/>
          <p:nvPr/>
        </p:nvCxnSpPr>
        <p:spPr>
          <a:xfrm>
            <a:off x="4511824" y="3537189"/>
            <a:ext cx="0" cy="23558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テキスト ボックス 14">
            <a:extLst>
              <a:ext uri="{FF2B5EF4-FFF2-40B4-BE49-F238E27FC236}">
                <a16:creationId xmlns:a16="http://schemas.microsoft.com/office/drawing/2014/main" id="{EFD1A715-3B53-1EDB-9236-59C10024B727}"/>
              </a:ext>
            </a:extLst>
          </p:cNvPr>
          <p:cNvSpPr txBox="1"/>
          <p:nvPr/>
        </p:nvSpPr>
        <p:spPr>
          <a:xfrm>
            <a:off x="4017790" y="5872904"/>
            <a:ext cx="66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Now</a:t>
            </a:r>
            <a:endParaRPr kumimoji="1" lang="ja-JP" altLang="en-US" dirty="0"/>
          </a:p>
        </p:txBody>
      </p:sp>
      <p:sp>
        <p:nvSpPr>
          <p:cNvPr id="14" name="テキスト ボックス 16">
            <a:extLst>
              <a:ext uri="{FF2B5EF4-FFF2-40B4-BE49-F238E27FC236}">
                <a16:creationId xmlns:a16="http://schemas.microsoft.com/office/drawing/2014/main" id="{B9DC04DE-9D6C-8F80-0274-0989F74150D1}"/>
              </a:ext>
            </a:extLst>
          </p:cNvPr>
          <p:cNvSpPr txBox="1"/>
          <p:nvPr/>
        </p:nvSpPr>
        <p:spPr>
          <a:xfrm>
            <a:off x="1245283" y="5859813"/>
            <a:ext cx="100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Pioneer</a:t>
            </a:r>
            <a:endParaRPr kumimoji="1" lang="ja-JP" altLang="en-US" dirty="0"/>
          </a:p>
        </p:txBody>
      </p:sp>
      <p:sp>
        <p:nvSpPr>
          <p:cNvPr id="19" name="テキスト ボックス 17">
            <a:extLst>
              <a:ext uri="{FF2B5EF4-FFF2-40B4-BE49-F238E27FC236}">
                <a16:creationId xmlns:a16="http://schemas.microsoft.com/office/drawing/2014/main" id="{1FD25C27-493E-1BA6-CF30-5A4198D5789A}"/>
              </a:ext>
            </a:extLst>
          </p:cNvPr>
          <p:cNvSpPr txBox="1"/>
          <p:nvPr/>
        </p:nvSpPr>
        <p:spPr>
          <a:xfrm>
            <a:off x="7464152" y="5857113"/>
            <a:ext cx="100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Future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56850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B4BED2C-444C-4DBA-9256-5547A05FD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630" y="137185"/>
            <a:ext cx="10763325" cy="725470"/>
          </a:xfrm>
        </p:spPr>
        <p:txBody>
          <a:bodyPr>
            <a:noAutofit/>
          </a:bodyPr>
          <a:lstStyle/>
          <a:p>
            <a:pPr algn="l">
              <a:lnSpc>
                <a:spcPct val="120000"/>
              </a:lnSpc>
              <a:spcBef>
                <a:spcPts val="1000"/>
              </a:spcBef>
              <a:buClr>
                <a:srgbClr val="C00000"/>
              </a:buClr>
            </a:pPr>
            <a:r>
              <a:rPr lang="en-GB" altLang="zh-CN" sz="2400" dirty="0"/>
              <a:t>Aluminium-stabilized </a:t>
            </a:r>
            <a:r>
              <a:rPr lang="en-US" altLang="zh-CN" sz="2400" dirty="0"/>
              <a:t>superconducting</a:t>
            </a:r>
            <a:r>
              <a:rPr lang="en-GB" altLang="zh-CN" sz="2400" dirty="0"/>
              <a:t> conductor</a:t>
            </a:r>
            <a:endParaRPr lang="en-US" altLang="zh-CN" sz="2400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EB467E-1C4E-47BA-B556-D5D98EF6C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3</a:t>
            </a:fld>
            <a:endParaRPr lang="zh-CN" altLang="en-US"/>
          </a:p>
        </p:txBody>
      </p:sp>
      <p:sp>
        <p:nvSpPr>
          <p:cNvPr id="15" name="内容占位符 14"/>
          <p:cNvSpPr>
            <a:spLocks noGrp="1"/>
          </p:cNvSpPr>
          <p:nvPr>
            <p:ph idx="1"/>
          </p:nvPr>
        </p:nvSpPr>
        <p:spPr>
          <a:xfrm>
            <a:off x="327013" y="1030443"/>
            <a:ext cx="11103024" cy="612720"/>
          </a:xfrm>
        </p:spPr>
        <p:txBody>
          <a:bodyPr>
            <a:normAutofit/>
          </a:bodyPr>
          <a:lstStyle/>
          <a:p>
            <a:r>
              <a:rPr lang="en-GB" altLang="zh-CN" sz="2400" dirty="0"/>
              <a:t>Aluminium-stabilized </a:t>
            </a:r>
            <a:r>
              <a:rPr lang="en-GB" altLang="zh-CN" sz="2400" dirty="0" err="1"/>
              <a:t>Nb-Ti</a:t>
            </a:r>
            <a:r>
              <a:rPr lang="en-GB" altLang="zh-CN" sz="2400" dirty="0"/>
              <a:t>/Cu </a:t>
            </a:r>
            <a:r>
              <a:rPr lang="en-GB" altLang="zh-CN" sz="2400" dirty="0" smtClean="0"/>
              <a:t>conductor</a:t>
            </a:r>
            <a:endParaRPr lang="en-GB" altLang="zh-CN" sz="2400" dirty="0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2A55058D-02E0-4021-A114-49CD334C8B5F}"/>
              </a:ext>
            </a:extLst>
          </p:cNvPr>
          <p:cNvSpPr/>
          <p:nvPr/>
        </p:nvSpPr>
        <p:spPr>
          <a:xfrm>
            <a:off x="294671" y="1624967"/>
            <a:ext cx="5904656" cy="5078313"/>
          </a:xfrm>
          <a:prstGeom prst="rect">
            <a:avLst/>
          </a:prstGeom>
          <a:solidFill>
            <a:srgbClr val="E6E6E6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The Superconducting Detector Magnet Workshop is organized by CERN and KEK, and is hosted at CERN in hybrid format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For the purpose of: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Addressing the issue of 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commercial availability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of aluminum-stabilized conductor technology for future superconducting detector magnets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Informing the community of on-going and future projects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To exchange ideas, concepts, best practices, and to advance superconducting detector magnet technology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Fostering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collaboration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With 88 participants (55 on-site and 33 online) from 36 institutes and companies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Welcome!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8F957A49-AE49-7F28-CEA2-A670CEBC7B59}"/>
              </a:ext>
            </a:extLst>
          </p:cNvPr>
          <p:cNvSpPr/>
          <p:nvPr/>
        </p:nvSpPr>
        <p:spPr>
          <a:xfrm>
            <a:off x="6330248" y="1618561"/>
            <a:ext cx="5735960" cy="50167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The aluminum-stabilized Nb-</a:t>
            </a:r>
            <a:r>
              <a:rPr lang="en-US" sz="1600" b="1" dirty="0" err="1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Ti</a:t>
            </a:r>
            <a:r>
              <a:rPr lang="en-US" sz="1600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/Cu conductor is the traditional workhorse that is used in nearly all superconducting detector magnets</a:t>
            </a:r>
          </a:p>
          <a:p>
            <a:endParaRPr lang="en-US" sz="16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For a given amount of mass, aluminum-based superconducting conductors give strong performance needed for superconducting detector magnets:</a:t>
            </a:r>
          </a:p>
          <a:p>
            <a:endParaRPr lang="en-US" sz="16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Significant heat capacity for a given amount of weight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Excellent electrical and thermal conductivity at 4 K (pure or nickel-doped aluminum)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Very good mechanical properties (nickel-doped aluminum or aluminum-alloy)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Affordable, in combination with superconducting Nb-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/Cu Rutherford cables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en-US" sz="16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However, in recent years, commercial availability has been an issue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Can we obtain it? Do viable alternatives exist?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273" y="106222"/>
            <a:ext cx="6096000" cy="102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596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103681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altLang="zh-CN" dirty="0">
                <a:solidFill>
                  <a:srgbClr val="0000FF"/>
                </a:solidFill>
              </a:rPr>
              <a:t>Aluminium-stabilized </a:t>
            </a:r>
            <a:r>
              <a:rPr lang="en-US" altLang="zh-CN" dirty="0">
                <a:solidFill>
                  <a:srgbClr val="0000FF"/>
                </a:solidFill>
              </a:rPr>
              <a:t>superconducting</a:t>
            </a:r>
            <a:r>
              <a:rPr lang="en-GB" altLang="zh-CN" dirty="0">
                <a:solidFill>
                  <a:srgbClr val="0000FF"/>
                </a:solidFill>
              </a:rPr>
              <a:t> conductor</a:t>
            </a:r>
            <a:endParaRPr lang="en-US" altLang="zh-CN" b="1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D0A2E891-8B74-4D5A-AC2C-D73490209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25001"/>
            <a:ext cx="10972800" cy="484030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zh-CN" dirty="0"/>
              <a:t>Conductors</a:t>
            </a:r>
          </a:p>
          <a:p>
            <a:pPr marL="400050" lvl="1" indent="0">
              <a:buNone/>
            </a:pPr>
            <a:r>
              <a:rPr lang="en-US" altLang="zh-CN" sz="1800" dirty="0"/>
              <a:t>Conductor is the foundation of the magnet development. Most of the detector magnets used or will use the </a:t>
            </a:r>
            <a:r>
              <a:rPr lang="en-GB" altLang="zh-CN" sz="1800" dirty="0" err="1" smtClean="0"/>
              <a:t>Aluminum</a:t>
            </a:r>
            <a:r>
              <a:rPr lang="en-GB" altLang="zh-CN" sz="1800" dirty="0" smtClean="0"/>
              <a:t>-stabilized </a:t>
            </a:r>
            <a:r>
              <a:rPr lang="en-GB" altLang="zh-CN" sz="1800" dirty="0" err="1"/>
              <a:t>Nb-Ti</a:t>
            </a:r>
            <a:r>
              <a:rPr lang="en-GB" altLang="zh-CN" sz="1800" dirty="0"/>
              <a:t>/Cu conductors.</a:t>
            </a:r>
          </a:p>
          <a:p>
            <a:pPr marL="400050" lvl="1" indent="0">
              <a:buNone/>
            </a:pPr>
            <a:r>
              <a:rPr lang="en-US" altLang="zh-CN" sz="1800" dirty="0"/>
              <a:t> </a:t>
            </a:r>
            <a:endParaRPr lang="zh-CN" altLang="en-US" sz="1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A07537-25B1-48D0-9AED-BBEC5D70429F}"/>
              </a:ext>
            </a:extLst>
          </p:cNvPr>
          <p:cNvSpPr txBox="1">
            <a:spLocks/>
          </p:cNvSpPr>
          <p:nvPr/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5E9139-A00B-4B2A-98A6-095DC08F1345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42" y="3164534"/>
            <a:ext cx="5379828" cy="241192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81342" y="5694557"/>
            <a:ext cx="5256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The IHEP and </a:t>
            </a:r>
            <a:r>
              <a:rPr lang="en-US" altLang="zh-CN" dirty="0" err="1"/>
              <a:t>Toly</a:t>
            </a:r>
            <a:r>
              <a:rPr lang="en-US" altLang="zh-CN" dirty="0"/>
              <a:t> company have jointly established an aluminum coated conductor production line in 2015.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3223" y="2449330"/>
            <a:ext cx="4160530" cy="192116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2694" y="3781511"/>
            <a:ext cx="2122688" cy="59870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8795" y="4509310"/>
            <a:ext cx="3127315" cy="2086323"/>
          </a:xfrm>
          <a:prstGeom prst="rect">
            <a:avLst/>
          </a:prstGeom>
        </p:spPr>
      </p:pic>
      <p:pic>
        <p:nvPicPr>
          <p:cNvPr id="13" name="图片 10" descr="Image_00_026.jpg_副本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7" t="24397" r="16306" b="26134"/>
          <a:stretch>
            <a:fillRect/>
          </a:stretch>
        </p:blipFill>
        <p:spPr bwMode="auto">
          <a:xfrm>
            <a:off x="6308701" y="5734974"/>
            <a:ext cx="1972642" cy="860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文本框 13"/>
          <p:cNvSpPr txBox="1"/>
          <p:nvPr/>
        </p:nvSpPr>
        <p:spPr>
          <a:xfrm>
            <a:off x="6096000" y="2553619"/>
            <a:ext cx="1818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Rutherford Cable</a:t>
            </a:r>
            <a:endParaRPr lang="zh-CN" altLang="en-US" b="1" dirty="0"/>
          </a:p>
        </p:txBody>
      </p:sp>
      <p:sp>
        <p:nvSpPr>
          <p:cNvPr id="15" name="文本框 14"/>
          <p:cNvSpPr txBox="1"/>
          <p:nvPr/>
        </p:nvSpPr>
        <p:spPr>
          <a:xfrm>
            <a:off x="6184129" y="4977397"/>
            <a:ext cx="2127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Aluminum stabilized </a:t>
            </a:r>
            <a:r>
              <a:rPr lang="en-GB" altLang="zh-CN" b="1" dirty="0" err="1"/>
              <a:t>NbTi</a:t>
            </a:r>
            <a:r>
              <a:rPr lang="en-GB" altLang="zh-CN" b="1" dirty="0"/>
              <a:t>/Cu conductor</a:t>
            </a:r>
            <a:endParaRPr lang="zh-CN" altLang="en-US" b="1" dirty="0"/>
          </a:p>
        </p:txBody>
      </p:sp>
      <p:sp>
        <p:nvSpPr>
          <p:cNvPr id="16" name="矩形 15"/>
          <p:cNvSpPr/>
          <p:nvPr/>
        </p:nvSpPr>
        <p:spPr>
          <a:xfrm>
            <a:off x="8237677" y="6251426"/>
            <a:ext cx="2173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FF00"/>
                </a:solidFill>
                <a:latin typeface="ArialUnicodeMS"/>
              </a:rPr>
              <a:t>Extrusion machine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3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圆角矩形 26"/>
          <p:cNvSpPr/>
          <p:nvPr/>
        </p:nvSpPr>
        <p:spPr>
          <a:xfrm>
            <a:off x="7126446" y="3895479"/>
            <a:ext cx="4903733" cy="2729168"/>
          </a:xfrm>
          <a:prstGeom prst="roundRect">
            <a:avLst>
              <a:gd name="adj" fmla="val 10313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圆角矩形 25"/>
          <p:cNvSpPr/>
          <p:nvPr/>
        </p:nvSpPr>
        <p:spPr>
          <a:xfrm>
            <a:off x="7064583" y="1191973"/>
            <a:ext cx="4864065" cy="2622613"/>
          </a:xfrm>
          <a:prstGeom prst="roundRect">
            <a:avLst>
              <a:gd name="adj" fmla="val 10313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103681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Production line</a:t>
            </a:r>
            <a:endParaRPr lang="en-US" altLang="zh-CN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D0A2E891-8B74-4D5A-AC2C-D73490209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25001"/>
            <a:ext cx="10972800" cy="484030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zh-CN" sz="3600" dirty="0"/>
              <a:t>Al-stabilized Conductors</a:t>
            </a:r>
          </a:p>
          <a:p>
            <a:pPr marL="400050" lvl="1" indent="0">
              <a:buNone/>
            </a:pPr>
            <a:r>
              <a:rPr lang="en-US" altLang="zh-CN" sz="1800" dirty="0"/>
              <a:t> </a:t>
            </a:r>
            <a:endParaRPr lang="zh-CN" altLang="en-US" sz="1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A07537-25B1-48D0-9AED-BBEC5D70429F}"/>
              </a:ext>
            </a:extLst>
          </p:cNvPr>
          <p:cNvSpPr txBox="1">
            <a:spLocks/>
          </p:cNvSpPr>
          <p:nvPr/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5E9139-A00B-4B2A-98A6-095DC08F1345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821" y="2263120"/>
            <a:ext cx="6902762" cy="3336602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7518325" y="2019450"/>
            <a:ext cx="2016224" cy="1453571"/>
            <a:chOff x="5629869" y="2726362"/>
            <a:chExt cx="2659224" cy="1898496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6541650" y="2896596"/>
              <a:ext cx="852485" cy="2604039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29869" y="2726362"/>
              <a:ext cx="2659224" cy="924267"/>
            </a:xfrm>
            <a:prstGeom prst="rect">
              <a:avLst/>
            </a:prstGeom>
          </p:spPr>
        </p:pic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20397" y="1763792"/>
            <a:ext cx="1583454" cy="1958387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9969405" y="3409253"/>
            <a:ext cx="65915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FF00"/>
                </a:solidFill>
              </a:rPr>
              <a:t>1.5 km</a:t>
            </a:r>
            <a:endParaRPr lang="zh-CN" altLang="en-US" dirty="0">
              <a:solidFill>
                <a:srgbClr val="FFFF00"/>
              </a:solidFill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2357" y="4288204"/>
            <a:ext cx="1577589" cy="234368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02737" y="4791652"/>
            <a:ext cx="1935191" cy="1210807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10160000" y="6235310"/>
            <a:ext cx="9021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FF00"/>
                </a:solidFill>
              </a:rPr>
              <a:t>100 m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7064583" y="1254995"/>
            <a:ext cx="45912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LTS: </a:t>
            </a:r>
            <a:r>
              <a:rPr lang="en-US" altLang="zh-CN" dirty="0"/>
              <a:t>Aluminum stabilized </a:t>
            </a:r>
            <a:r>
              <a:rPr lang="en-US" altLang="zh-CN" dirty="0" err="1"/>
              <a:t>NbTi</a:t>
            </a:r>
            <a:r>
              <a:rPr lang="en-US" altLang="zh-CN" dirty="0"/>
              <a:t> Rutherford cable</a:t>
            </a:r>
            <a:endParaRPr lang="zh-CN" altLang="en-US" dirty="0"/>
          </a:p>
        </p:txBody>
      </p:sp>
      <p:sp>
        <p:nvSpPr>
          <p:cNvPr id="25" name="文本框 24"/>
          <p:cNvSpPr txBox="1"/>
          <p:nvPr/>
        </p:nvSpPr>
        <p:spPr>
          <a:xfrm>
            <a:off x="7064583" y="3987248"/>
            <a:ext cx="5127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HTS: </a:t>
            </a:r>
            <a:r>
              <a:rPr lang="en-US" altLang="zh-CN" dirty="0"/>
              <a:t>Aluminum stabilized Stacked REBCO Tape Cable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831269" y="5762411"/>
            <a:ext cx="57806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0000FF"/>
                </a:solidFill>
              </a:rPr>
              <a:t>Aluminum coated conductor production line </a:t>
            </a:r>
            <a:endParaRPr lang="zh-CN" altLang="en-US" sz="2400" dirty="0">
              <a:solidFill>
                <a:srgbClr val="0000FF"/>
              </a:solidFill>
            </a:endParaRPr>
          </a:p>
        </p:txBody>
      </p:sp>
      <p:pic>
        <p:nvPicPr>
          <p:cNvPr id="28" name="图片 10" descr="Image_00_026.jpg_副本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7" t="24397" r="16306" b="26134"/>
          <a:stretch>
            <a:fillRect/>
          </a:stretch>
        </p:blipFill>
        <p:spPr bwMode="auto">
          <a:xfrm>
            <a:off x="7511317" y="1891111"/>
            <a:ext cx="2023231" cy="882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774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B4BED2C-444C-4DBA-9256-5547A05FD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20000"/>
              </a:lnSpc>
              <a:spcBef>
                <a:spcPts val="1000"/>
              </a:spcBef>
              <a:buClr>
                <a:srgbClr val="C00000"/>
              </a:buClr>
            </a:pPr>
            <a:r>
              <a:rPr lang="en-US" altLang="zh-CN" dirty="0">
                <a:latin typeface="Arial" panose="020B0604020202020204" pitchFamily="34" charset="0"/>
              </a:rPr>
              <a:t>Introduction of </a:t>
            </a:r>
            <a:r>
              <a:rPr lang="en-US" altLang="zh-CN" dirty="0" smtClean="0">
                <a:latin typeface="Arial" panose="020B0604020202020204" pitchFamily="34" charset="0"/>
              </a:rPr>
              <a:t>Detector </a:t>
            </a:r>
            <a:r>
              <a:rPr lang="en-US" altLang="zh-CN" dirty="0">
                <a:latin typeface="Arial" panose="020B0604020202020204" pitchFamily="34" charset="0"/>
              </a:rPr>
              <a:t>magnet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EB467E-1C4E-47BA-B556-D5D98EF6C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6</a:t>
            </a:fld>
            <a:endParaRPr lang="zh-CN" altLang="en-US"/>
          </a:p>
        </p:txBody>
      </p:sp>
      <p:sp>
        <p:nvSpPr>
          <p:cNvPr id="15" name="内容占位符 14"/>
          <p:cNvSpPr>
            <a:spLocks noGrp="1"/>
          </p:cNvSpPr>
          <p:nvPr>
            <p:ph idx="1"/>
          </p:nvPr>
        </p:nvSpPr>
        <p:spPr>
          <a:xfrm>
            <a:off x="609600" y="1052736"/>
            <a:ext cx="10972800" cy="4840303"/>
          </a:xfrm>
        </p:spPr>
        <p:txBody>
          <a:bodyPr/>
          <a:lstStyle/>
          <a:p>
            <a:r>
              <a:rPr lang="en-US" altLang="zh-CN" dirty="0" smtClean="0"/>
              <a:t>Detector Magnet needed in the future</a:t>
            </a:r>
            <a:endParaRPr lang="zh-CN" altLang="en-US" dirty="0"/>
          </a:p>
        </p:txBody>
      </p:sp>
      <p:pic>
        <p:nvPicPr>
          <p:cNvPr id="16" name="Picture 12">
            <a:extLst>
              <a:ext uri="{FF2B5EF4-FFF2-40B4-BE49-F238E27FC236}">
                <a16:creationId xmlns:a16="http://schemas.microsoft.com/office/drawing/2014/main" id="{237775C7-215D-FB23-D0F7-335EA586D1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04" y="1078926"/>
            <a:ext cx="4710380" cy="782591"/>
          </a:xfrm>
          <a:prstGeom prst="rect">
            <a:avLst/>
          </a:prstGeom>
        </p:spPr>
      </p:pic>
      <p:graphicFrame>
        <p:nvGraphicFramePr>
          <p:cNvPr id="17" name="表 4">
            <a:extLst>
              <a:ext uri="{FF2B5EF4-FFF2-40B4-BE49-F238E27FC236}">
                <a16:creationId xmlns:a16="http://schemas.microsoft.com/office/drawing/2014/main" id="{DE137C79-8EAD-8513-A2FC-70000177D834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46465" y="1628800"/>
          <a:ext cx="6237567" cy="505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8628">
                  <a:extLst>
                    <a:ext uri="{9D8B030D-6E8A-4147-A177-3AD203B41FA5}">
                      <a16:colId xmlns:a16="http://schemas.microsoft.com/office/drawing/2014/main" val="1710266333"/>
                    </a:ext>
                  </a:extLst>
                </a:gridCol>
                <a:gridCol w="932250">
                  <a:extLst>
                    <a:ext uri="{9D8B030D-6E8A-4147-A177-3AD203B41FA5}">
                      <a16:colId xmlns:a16="http://schemas.microsoft.com/office/drawing/2014/main" val="2864764080"/>
                    </a:ext>
                  </a:extLst>
                </a:gridCol>
                <a:gridCol w="794504">
                  <a:extLst>
                    <a:ext uri="{9D8B030D-6E8A-4147-A177-3AD203B41FA5}">
                      <a16:colId xmlns:a16="http://schemas.microsoft.com/office/drawing/2014/main" val="1307652872"/>
                    </a:ext>
                  </a:extLst>
                </a:gridCol>
                <a:gridCol w="645536">
                  <a:extLst>
                    <a:ext uri="{9D8B030D-6E8A-4147-A177-3AD203B41FA5}">
                      <a16:colId xmlns:a16="http://schemas.microsoft.com/office/drawing/2014/main" val="1178745092"/>
                    </a:ext>
                  </a:extLst>
                </a:gridCol>
                <a:gridCol w="1030375">
                  <a:extLst>
                    <a:ext uri="{9D8B030D-6E8A-4147-A177-3AD203B41FA5}">
                      <a16:colId xmlns:a16="http://schemas.microsoft.com/office/drawing/2014/main" val="1368947572"/>
                    </a:ext>
                  </a:extLst>
                </a:gridCol>
                <a:gridCol w="893821">
                  <a:extLst>
                    <a:ext uri="{9D8B030D-6E8A-4147-A177-3AD203B41FA5}">
                      <a16:colId xmlns:a16="http://schemas.microsoft.com/office/drawing/2014/main" val="2725863962"/>
                    </a:ext>
                  </a:extLst>
                </a:gridCol>
                <a:gridCol w="1272453">
                  <a:extLst>
                    <a:ext uri="{9D8B030D-6E8A-4147-A177-3AD203B41FA5}">
                      <a16:colId xmlns:a16="http://schemas.microsoft.com/office/drawing/2014/main" val="3632557237"/>
                    </a:ext>
                  </a:extLst>
                </a:gridCol>
              </a:tblGrid>
              <a:tr h="353228">
                <a:tc>
                  <a:txBody>
                    <a:bodyPr/>
                    <a:lstStyle/>
                    <a:p>
                      <a:pPr algn="ctr"/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+mn-lt"/>
                        </a:rPr>
                        <a:t>Experiments</a:t>
                      </a:r>
                      <a:endParaRPr kumimoji="1" lang="ja-JP" altLang="en-US" sz="1100">
                        <a:latin typeface="+mn-lt"/>
                      </a:endParaRP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+mn-lt"/>
                        </a:rPr>
                        <a:t>Site 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+mn-lt"/>
                        </a:rPr>
                        <a:t>B [T}</a:t>
                      </a:r>
                      <a:endParaRPr kumimoji="1" lang="ja-JP" altLang="en-US" sz="1100">
                        <a:latin typeface="+mn-lt"/>
                      </a:endParaRP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+mn-lt"/>
                        </a:rPr>
                        <a:t>Size, ID x L [m]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+mn-lt"/>
                        </a:rPr>
                        <a:t>Note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+mn-lt"/>
                        </a:rPr>
                        <a:t>Fabrication Expected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575943"/>
                  </a:ext>
                </a:extLst>
              </a:tr>
              <a:tr h="224782">
                <a:tc rowSpan="11"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+mn-lt"/>
                        </a:rPr>
                        <a:t>Collider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+mn-lt"/>
                        </a:rPr>
                        <a:t>EIC-Detector </a:t>
                      </a:r>
                      <a:endParaRPr kumimoji="1" lang="ja-JP" altLang="en-US" sz="110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+mn-lt"/>
                        </a:rPr>
                        <a:t>BNL</a:t>
                      </a:r>
                      <a:endParaRPr kumimoji="1" lang="ja-JP" altLang="en-US" sz="110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+mn-lt"/>
                        </a:rPr>
                        <a:t>1.5~3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+mn-lt"/>
                        </a:rPr>
                        <a:t>2.5~3.2 x 8.5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+mn-lt"/>
                        </a:rPr>
                        <a:t>Solenoid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+mn-lt"/>
                        </a:rPr>
                        <a:t>2025 ~ 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62312887"/>
                  </a:ext>
                </a:extLst>
              </a:tr>
              <a:tr h="224782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70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+mn-lt"/>
                        </a:rPr>
                        <a:t>ILC-ILD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+mn-lt"/>
                        </a:rPr>
                        <a:t>Japan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+mn-lt"/>
                        </a:rPr>
                        <a:t>4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+mn-lt"/>
                        </a:rPr>
                        <a:t>6.88 X 7.35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dirty="0">
                          <a:latin typeface="+mn-lt"/>
                        </a:rPr>
                        <a:t>Solenoid</a:t>
                      </a:r>
                      <a:endParaRPr kumimoji="1" lang="ja-JP" altLang="en-US" sz="110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+mn-lt"/>
                        </a:rPr>
                        <a:t>2030 ~ 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24641411"/>
                  </a:ext>
                </a:extLst>
              </a:tr>
              <a:tr h="224782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70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+mn-lt"/>
                        </a:rPr>
                        <a:t>ILC-</a:t>
                      </a:r>
                      <a:r>
                        <a:rPr kumimoji="1" lang="en-US" altLang="ja-JP" sz="1100" dirty="0" err="1">
                          <a:latin typeface="+mn-lt"/>
                        </a:rPr>
                        <a:t>SiD</a:t>
                      </a:r>
                      <a:r>
                        <a:rPr kumimoji="1" lang="en-US" altLang="ja-JP" sz="1100" dirty="0">
                          <a:latin typeface="+mn-lt"/>
                        </a:rPr>
                        <a:t> 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+mn-lt"/>
                        </a:rPr>
                        <a:t>Japan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+mn-lt"/>
                        </a:rPr>
                        <a:t>5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+mn-lt"/>
                        </a:rPr>
                        <a:t>5 X 5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dirty="0">
                          <a:latin typeface="+mn-lt"/>
                        </a:rPr>
                        <a:t>Solenoid</a:t>
                      </a:r>
                      <a:endParaRPr kumimoji="1" lang="ja-JP" altLang="en-US" sz="110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+mn-lt"/>
                        </a:rPr>
                        <a:t>2030 ~ 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92439122"/>
                  </a:ext>
                </a:extLst>
              </a:tr>
              <a:tr h="224782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70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+mn-lt"/>
                        </a:rPr>
                        <a:t>CLIC-ILD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+mn-lt"/>
                        </a:rPr>
                        <a:t>CERN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+mn-lt"/>
                        </a:rPr>
                        <a:t>4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+mn-lt"/>
                        </a:rPr>
                        <a:t>6.8 X 8.3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dirty="0">
                          <a:latin typeface="+mn-lt"/>
                        </a:rPr>
                        <a:t>Solenoid</a:t>
                      </a:r>
                      <a:endParaRPr kumimoji="1" lang="ja-JP" altLang="en-US" sz="110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+mn-lt"/>
                        </a:rPr>
                        <a:t>2035 ~ 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18058759"/>
                  </a:ext>
                </a:extLst>
              </a:tr>
              <a:tr h="224782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7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dirty="0">
                          <a:latin typeface="+mn-lt"/>
                        </a:rPr>
                        <a:t>CLIC-</a:t>
                      </a:r>
                      <a:r>
                        <a:rPr kumimoji="1" lang="en-US" altLang="ja-JP" sz="1100" dirty="0" err="1">
                          <a:latin typeface="+mn-lt"/>
                        </a:rPr>
                        <a:t>SiD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+mn-lt"/>
                        </a:rPr>
                        <a:t>CERN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+mn-lt"/>
                        </a:rPr>
                        <a:t>5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+mn-lt"/>
                        </a:rPr>
                        <a:t>5.4 X 6.5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dirty="0">
                          <a:latin typeface="+mn-lt"/>
                        </a:rPr>
                        <a:t>Solenoid</a:t>
                      </a:r>
                      <a:endParaRPr kumimoji="1" lang="ja-JP" altLang="en-US" sz="110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+mn-lt"/>
                        </a:rPr>
                        <a:t>2035 ~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34064924"/>
                  </a:ext>
                </a:extLst>
              </a:tr>
              <a:tr h="224782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7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+mn-lt"/>
                        </a:rPr>
                        <a:t>CLIC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+mn-lt"/>
                        </a:rPr>
                        <a:t>CERN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+mn-lt"/>
                        </a:rPr>
                        <a:t>4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+mn-lt"/>
                        </a:rPr>
                        <a:t>7 X 8.3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dirty="0">
                          <a:latin typeface="+mn-lt"/>
                        </a:rPr>
                        <a:t>Solenoid</a:t>
                      </a:r>
                      <a:endParaRPr kumimoji="1" lang="ja-JP" altLang="en-US" sz="110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+mn-lt"/>
                        </a:rPr>
                        <a:t>2035 ~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32218016"/>
                  </a:ext>
                </a:extLst>
              </a:tr>
              <a:tr h="224782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7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+mn-lt"/>
                        </a:rPr>
                        <a:t>FCC-</a:t>
                      </a:r>
                      <a:r>
                        <a:rPr kumimoji="1" lang="en-US" altLang="ja-JP" sz="1100" dirty="0" err="1">
                          <a:latin typeface="+mn-lt"/>
                        </a:rPr>
                        <a:t>ee</a:t>
                      </a:r>
                      <a:r>
                        <a:rPr kumimoji="1" lang="en-US" altLang="ja-JP" sz="1100" dirty="0">
                          <a:latin typeface="+mn-lt"/>
                        </a:rPr>
                        <a:t>  IDEA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dirty="0">
                          <a:latin typeface="+mn-lt"/>
                        </a:rPr>
                        <a:t>CERN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+mn-lt"/>
                        </a:rPr>
                        <a:t>2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+mn-lt"/>
                        </a:rPr>
                        <a:t>4.2 X 6.0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dirty="0">
                          <a:latin typeface="+mn-lt"/>
                        </a:rPr>
                        <a:t>Solenoid</a:t>
                      </a:r>
                      <a:endParaRPr kumimoji="1" lang="ja-JP" altLang="en-US" sz="110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+mn-lt"/>
                        </a:rPr>
                        <a:t>2035 ~ 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7888476"/>
                  </a:ext>
                </a:extLst>
              </a:tr>
              <a:tr h="224782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70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dirty="0">
                          <a:latin typeface="+mn-lt"/>
                        </a:rPr>
                        <a:t>FCC-</a:t>
                      </a:r>
                      <a:r>
                        <a:rPr kumimoji="1" lang="en-US" altLang="ja-JP" sz="1100" dirty="0" err="1">
                          <a:latin typeface="+mn-lt"/>
                        </a:rPr>
                        <a:t>ee</a:t>
                      </a:r>
                      <a:r>
                        <a:rPr kumimoji="1" lang="en-US" altLang="ja-JP" sz="1100" dirty="0">
                          <a:latin typeface="+mn-lt"/>
                        </a:rPr>
                        <a:t> CLD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dirty="0">
                          <a:latin typeface="+mn-lt"/>
                        </a:rPr>
                        <a:t>CERN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+mn-lt"/>
                        </a:rPr>
                        <a:t>2</a:t>
                      </a:r>
                      <a:endParaRPr kumimoji="1" lang="ja-JP" altLang="en-US" sz="110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+mn-lt"/>
                        </a:rPr>
                        <a:t>7.4 X 7.4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dirty="0">
                          <a:latin typeface="+mn-lt"/>
                        </a:rPr>
                        <a:t>Solenoid</a:t>
                      </a:r>
                      <a:endParaRPr kumimoji="1" lang="ja-JP" altLang="en-US" sz="110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+mn-lt"/>
                        </a:rPr>
                        <a:t>2035 ~ 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13041405"/>
                  </a:ext>
                </a:extLst>
              </a:tr>
              <a:tr h="224782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70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+mn-lt"/>
                        </a:rPr>
                        <a:t>FCC-</a:t>
                      </a:r>
                      <a:r>
                        <a:rPr kumimoji="1" lang="en-US" altLang="ja-JP" sz="1100" dirty="0" err="1">
                          <a:latin typeface="+mn-lt"/>
                        </a:rPr>
                        <a:t>hh</a:t>
                      </a:r>
                      <a:endParaRPr kumimoji="1" lang="ja-JP" altLang="en-US" sz="110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dirty="0">
                          <a:latin typeface="+mn-lt"/>
                        </a:rPr>
                        <a:t>CERN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+mn-lt"/>
                        </a:rPr>
                        <a:t>4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+mn-lt"/>
                        </a:rPr>
                        <a:t>10 X 20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dirty="0">
                          <a:latin typeface="+mn-lt"/>
                        </a:rPr>
                        <a:t>Solenoid</a:t>
                      </a:r>
                      <a:endParaRPr kumimoji="1" lang="ja-JP" altLang="en-US" sz="110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+mn-lt"/>
                        </a:rPr>
                        <a:t>2060 ~ 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11819207"/>
                  </a:ext>
                </a:extLst>
              </a:tr>
              <a:tr h="224782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70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+mn-lt"/>
                        </a:rPr>
                        <a:t>ALICE-3</a:t>
                      </a:r>
                      <a:endParaRPr kumimoji="1" lang="ja-JP" altLang="en-US" sz="110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+mn-lt"/>
                        </a:rPr>
                        <a:t>CERN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+mn-lt"/>
                        </a:rPr>
                        <a:t>2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GB" altLang="ja-JP" sz="1100" dirty="0">
                          <a:latin typeface="+mn-lt"/>
                        </a:rPr>
                        <a:t>3 x 7.5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+mn-lt"/>
                        </a:rPr>
                        <a:t>Solenoid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+mn-lt"/>
                        </a:rPr>
                        <a:t>2027 ~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90040186"/>
                  </a:ext>
                </a:extLst>
              </a:tr>
              <a:tr h="224782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7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CN" sz="1100" dirty="0" smtClean="0">
                          <a:latin typeface="+mn-lt"/>
                        </a:rPr>
                        <a:t>CEPC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 smtClean="0">
                          <a:latin typeface="+mn-lt"/>
                        </a:rPr>
                        <a:t>IHEP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 smtClean="0">
                          <a:latin typeface="+mn-lt"/>
                        </a:rPr>
                        <a:t>3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 smtClean="0">
                          <a:latin typeface="+mn-lt"/>
                        </a:rPr>
                        <a:t>7.07*9.05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dirty="0" smtClean="0">
                          <a:latin typeface="+mn-lt"/>
                        </a:rPr>
                        <a:t>Solenoid</a:t>
                      </a:r>
                      <a:endParaRPr kumimoji="1" lang="ja-JP" altLang="en-US" sz="1100" dirty="0" smtClean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59782894"/>
                  </a:ext>
                </a:extLst>
              </a:tr>
              <a:tr h="224782">
                <a:tc rowSpan="8"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+mn-lt"/>
                        </a:rPr>
                        <a:t>Others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 smtClean="0">
                          <a:latin typeface="+mn-lt"/>
                        </a:rPr>
                        <a:t>Mu2e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+mn-lt"/>
                        </a:rPr>
                        <a:t>Fermilab</a:t>
                      </a:r>
                      <a:endParaRPr kumimoji="1" lang="ja-JP" altLang="en-US" sz="110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+mn-lt"/>
                        </a:rPr>
                        <a:t>5 ~ 2.5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+mn-lt"/>
                        </a:rPr>
                        <a:t>1.5 X 4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+mn-lt"/>
                        </a:rPr>
                        <a:t>Production</a:t>
                      </a:r>
                      <a:r>
                        <a:rPr kumimoji="1" lang="en-US" altLang="ja-JP" sz="1100" baseline="0" dirty="0">
                          <a:latin typeface="+mn-lt"/>
                        </a:rPr>
                        <a:t> 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+mn-lt"/>
                        </a:rPr>
                        <a:t>Under</a:t>
                      </a:r>
                      <a:r>
                        <a:rPr kumimoji="1" lang="en-US" altLang="ja-JP" sz="1100" baseline="0" dirty="0">
                          <a:latin typeface="+mn-lt"/>
                        </a:rPr>
                        <a:t> construction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60695557"/>
                  </a:ext>
                </a:extLst>
              </a:tr>
              <a:tr h="353228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7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+mn-lt"/>
                        </a:rPr>
                        <a:t>Muon-g-2 </a:t>
                      </a:r>
                      <a:endParaRPr kumimoji="1" lang="ja-JP" altLang="en-US" sz="110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+mn-lt"/>
                        </a:rPr>
                        <a:t>Fermilab</a:t>
                      </a:r>
                      <a:endParaRPr kumimoji="1" lang="ja-JP" altLang="en-US" sz="110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+mn-lt"/>
                        </a:rPr>
                        <a:t>1.473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+mn-lt"/>
                        </a:rPr>
                        <a:t>0.09 X 14.22▪2</a:t>
                      </a:r>
                      <a:r>
                        <a:rPr kumimoji="1" lang="en-US" altLang="ja-JP" sz="1100" dirty="0">
                          <a:latin typeface="+mn-lt"/>
                          <a:sym typeface="Symbol"/>
                        </a:rPr>
                        <a:t>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+mn-lt"/>
                        </a:rPr>
                        <a:t>Storage solenoid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+mn-lt"/>
                        </a:rPr>
                        <a:t>Reuse after BNL 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11883744"/>
                  </a:ext>
                </a:extLst>
              </a:tr>
              <a:tr h="224782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7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+mn-lt"/>
                        </a:rPr>
                        <a:t>COMET </a:t>
                      </a:r>
                      <a:endParaRPr kumimoji="1" lang="ja-JP" altLang="en-US" sz="110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+mn-lt"/>
                        </a:rPr>
                        <a:t>J-PARC</a:t>
                      </a:r>
                      <a:endParaRPr kumimoji="1" lang="ja-JP" altLang="en-US" sz="110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+mn-lt"/>
                        </a:rPr>
                        <a:t>5 ~ 3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+mn-lt"/>
                        </a:rPr>
                        <a:t>1.3 X 1.6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+mn-lt"/>
                        </a:rPr>
                        <a:t>Capture</a:t>
                      </a:r>
                      <a:r>
                        <a:rPr kumimoji="1" lang="en-US" altLang="ja-JP" sz="1100" baseline="0" dirty="0">
                          <a:latin typeface="+mn-lt"/>
                        </a:rPr>
                        <a:t> Sol.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+mn-lt"/>
                        </a:rPr>
                        <a:t>Under const.</a:t>
                      </a:r>
                      <a:endParaRPr kumimoji="1" lang="ja-JP" altLang="en-US" sz="1100">
                        <a:latin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41914781"/>
                  </a:ext>
                </a:extLst>
              </a:tr>
              <a:tr h="224782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7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+mn-lt"/>
                        </a:rPr>
                        <a:t>Muon-g-2 </a:t>
                      </a:r>
                      <a:endParaRPr kumimoji="1" lang="ja-JP" altLang="en-US" sz="110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+mn-lt"/>
                        </a:rPr>
                        <a:t>J-PARC </a:t>
                      </a:r>
                      <a:endParaRPr kumimoji="1" lang="ja-JP" altLang="en-US" sz="110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+mn-lt"/>
                        </a:rPr>
                        <a:t>3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+mn-lt"/>
                        </a:rPr>
                        <a:t>0.66 X 0.33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+mn-lt"/>
                        </a:rPr>
                        <a:t>Solenoid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+mn-lt"/>
                        </a:rPr>
                        <a:t>2025 ~ 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77769666"/>
                  </a:ext>
                </a:extLst>
              </a:tr>
              <a:tr h="224782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7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 err="1">
                          <a:latin typeface="+mn-lt"/>
                        </a:rPr>
                        <a:t>BabyIAXO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+mn-lt"/>
                        </a:rPr>
                        <a:t>DESY</a:t>
                      </a:r>
                      <a:endParaRPr kumimoji="1" lang="ja-JP" altLang="en-US" sz="110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+mn-lt"/>
                        </a:rPr>
                        <a:t>2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+mn-lt"/>
                        </a:rPr>
                        <a:t>0.7 X 10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+mn-lt"/>
                        </a:rPr>
                        <a:t>D. Racetrack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+mn-lt"/>
                        </a:rPr>
                        <a:t>TBD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28588482"/>
                  </a:ext>
                </a:extLst>
              </a:tr>
              <a:tr h="224782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7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+mn-lt"/>
                        </a:rPr>
                        <a:t>IAXO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+mn-lt"/>
                        </a:rPr>
                        <a:t>DESY</a:t>
                      </a:r>
                      <a:endParaRPr kumimoji="1" lang="ja-JP" altLang="en-US" sz="110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+mn-lt"/>
                        </a:rPr>
                        <a:t>5 - 6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+mn-lt"/>
                        </a:rPr>
                        <a:t>5 X 25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+mn-lt"/>
                        </a:rPr>
                        <a:t>Toroid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+mn-lt"/>
                        </a:rPr>
                        <a:t> TBD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61481331"/>
                  </a:ext>
                </a:extLst>
              </a:tr>
              <a:tr h="224782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7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+mn-lt"/>
                        </a:rPr>
                        <a:t>Panda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+mn-lt"/>
                        </a:rPr>
                        <a:t>GSI</a:t>
                      </a:r>
                      <a:endParaRPr kumimoji="1" lang="ja-JP" altLang="en-US" sz="110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+mn-lt"/>
                        </a:rPr>
                        <a:t>2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+mn-lt"/>
                        </a:rPr>
                        <a:t>1.8 x 3.1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+mn-lt"/>
                        </a:rPr>
                        <a:t>Solenoid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+mn-lt"/>
                        </a:rPr>
                        <a:t>TBD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32769691"/>
                  </a:ext>
                </a:extLst>
              </a:tr>
              <a:tr h="224782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7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 err="1">
                          <a:latin typeface="+mn-lt"/>
                        </a:rPr>
                        <a:t>Madmax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+mn-lt"/>
                        </a:rPr>
                        <a:t>DESY</a:t>
                      </a:r>
                      <a:endParaRPr kumimoji="1" lang="ja-JP" altLang="en-US" sz="110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+mn-lt"/>
                        </a:rPr>
                        <a:t>9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+mn-lt"/>
                        </a:rPr>
                        <a:t>1.35 x 1.2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+mn-lt"/>
                        </a:rPr>
                        <a:t>Dipole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+mn-lt"/>
                        </a:rPr>
                        <a:t>TBD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7935626"/>
                  </a:ext>
                </a:extLst>
              </a:tr>
            </a:tbl>
          </a:graphicData>
        </a:graphic>
      </p:graphicFrame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7938" y="1876311"/>
            <a:ext cx="5298702" cy="456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321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603951" y="1196752"/>
            <a:ext cx="10972800" cy="1207035"/>
          </a:xfrm>
        </p:spPr>
        <p:txBody>
          <a:bodyPr>
            <a:normAutofit/>
          </a:bodyPr>
          <a:lstStyle/>
          <a:p>
            <a:r>
              <a:rPr lang="en-US" altLang="zh-CN" sz="2400" dirty="0" smtClean="0"/>
              <a:t>LTS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cable cross section 22*56 mm2</a:t>
            </a:r>
            <a:r>
              <a:rPr lang="zh-CN" altLang="en-US" sz="2400" dirty="0" smtClean="0"/>
              <a:t>，</a:t>
            </a:r>
            <a:r>
              <a:rPr lang="en-US" altLang="zh-CN" sz="2400" dirty="0" smtClean="0"/>
              <a:t>Critical current</a:t>
            </a:r>
            <a:r>
              <a:rPr lang="zh-CN" altLang="en-US" sz="2400" dirty="0" smtClean="0"/>
              <a:t>：</a:t>
            </a:r>
            <a:r>
              <a:rPr lang="en-US" altLang="zh-CN" sz="2400" dirty="0" smtClean="0"/>
              <a:t>4.2K, 5T about 60kA</a:t>
            </a:r>
            <a:r>
              <a:rPr lang="zh-CN" altLang="en-US" sz="2400" dirty="0" smtClean="0"/>
              <a:t>，</a:t>
            </a:r>
            <a:endParaRPr lang="en-US" altLang="zh-CN" sz="2400" dirty="0" smtClean="0"/>
          </a:p>
          <a:p>
            <a:r>
              <a:rPr lang="en-US" altLang="zh-CN" sz="2400" dirty="0" smtClean="0"/>
              <a:t>HTS cable 20*25 mm2</a:t>
            </a:r>
            <a:r>
              <a:rPr lang="zh-CN" altLang="en-US" sz="2400" dirty="0" smtClean="0"/>
              <a:t>，</a:t>
            </a:r>
            <a:r>
              <a:rPr lang="en-US" altLang="zh-CN" sz="2400" dirty="0" smtClean="0"/>
              <a:t>Critical current</a:t>
            </a:r>
            <a:r>
              <a:rPr lang="zh-CN" altLang="en-US" sz="2400" dirty="0" smtClean="0"/>
              <a:t>：</a:t>
            </a:r>
            <a:r>
              <a:rPr lang="en-US" altLang="zh-CN" sz="2400" dirty="0" smtClean="0"/>
              <a:t>4.2K, 4T</a:t>
            </a:r>
            <a:r>
              <a:rPr lang="zh-CN" altLang="en-US" sz="2400" dirty="0" smtClean="0"/>
              <a:t>⊥，</a:t>
            </a:r>
            <a:r>
              <a:rPr lang="en-US" altLang="zh-CN" sz="2400" dirty="0" smtClean="0"/>
              <a:t>about 60kA</a:t>
            </a:r>
            <a:endParaRPr lang="zh-CN" altLang="en-US" sz="24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Cable test platform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7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176" y="2250884"/>
            <a:ext cx="3168352" cy="445748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576" y="3306659"/>
            <a:ext cx="4849757" cy="234592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94454" y="2532162"/>
            <a:ext cx="2659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/>
              <a:t>合肥等离子体所：</a:t>
            </a:r>
            <a:endParaRPr lang="zh-CN" altLang="en-US" sz="2400" b="1" dirty="0"/>
          </a:p>
        </p:txBody>
      </p:sp>
      <p:sp>
        <p:nvSpPr>
          <p:cNvPr id="8" name="文本框 7"/>
          <p:cNvSpPr txBox="1"/>
          <p:nvPr/>
        </p:nvSpPr>
        <p:spPr>
          <a:xfrm>
            <a:off x="839416" y="5733256"/>
            <a:ext cx="3887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小样品</a:t>
            </a:r>
            <a:r>
              <a:rPr lang="en-US" altLang="zh-CN" dirty="0" smtClean="0"/>
              <a:t>(30mm, 40kA)</a:t>
            </a:r>
            <a:r>
              <a:rPr lang="zh-CN" altLang="en-US" dirty="0" smtClean="0"/>
              <a:t>测试费用：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30w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885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609600" y="1285861"/>
            <a:ext cx="8366720" cy="4840303"/>
          </a:xfrm>
        </p:spPr>
        <p:txBody>
          <a:bodyPr>
            <a:normAutofit fontScale="92500" lnSpcReduction="10000"/>
          </a:bodyPr>
          <a:lstStyle/>
          <a:p>
            <a:pPr marL="514350" lvl="0" indent="-514350">
              <a:lnSpc>
                <a:spcPct val="100000"/>
              </a:lnSpc>
              <a:buFont typeface="+mj-lt"/>
              <a:buAutoNum type="arabicPeriod"/>
            </a:pPr>
            <a:r>
              <a:rPr lang="zh-CN" altLang="zh-CN" sz="2600" dirty="0"/>
              <a:t>铝稳定体低温超导电缆：</a:t>
            </a:r>
          </a:p>
          <a:p>
            <a:pPr marL="457200" lvl="1" indent="0">
              <a:buNone/>
            </a:pPr>
            <a:r>
              <a:rPr lang="zh-CN" altLang="zh-CN" sz="2200" dirty="0"/>
              <a:t>截面尺寸：</a:t>
            </a:r>
            <a:r>
              <a:rPr lang="en-US" altLang="zh-CN" sz="2200" dirty="0"/>
              <a:t>56*22mm</a:t>
            </a:r>
            <a:r>
              <a:rPr lang="zh-CN" altLang="zh-CN" sz="2200" dirty="0"/>
              <a:t>，超导线股数</a:t>
            </a:r>
            <a:r>
              <a:rPr lang="en-US" altLang="zh-CN" sz="2200" dirty="0"/>
              <a:t>32~36</a:t>
            </a:r>
            <a:r>
              <a:rPr lang="zh-CN" altLang="zh-CN" sz="2200" dirty="0"/>
              <a:t>芯，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zh-CN" altLang="zh-CN" sz="2200" dirty="0"/>
              <a:t>测试需求：电缆的临界电流预估为</a:t>
            </a:r>
            <a:r>
              <a:rPr lang="en-US" altLang="zh-CN" sz="2200" dirty="0" smtClean="0"/>
              <a:t>60kA@5T, 4.2K</a:t>
            </a:r>
            <a:endParaRPr lang="zh-CN" altLang="zh-CN" sz="2200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zh-CN" sz="2600" dirty="0"/>
              <a:t>铝稳定</a:t>
            </a:r>
            <a:r>
              <a:rPr lang="zh-CN" altLang="zh-CN" sz="2600" dirty="0" smtClean="0"/>
              <a:t>体</a:t>
            </a:r>
            <a:r>
              <a:rPr lang="zh-CN" altLang="en-US" sz="2600" dirty="0" smtClean="0"/>
              <a:t>高</a:t>
            </a:r>
            <a:r>
              <a:rPr lang="zh-CN" altLang="zh-CN" sz="2600" dirty="0" smtClean="0"/>
              <a:t>温超导</a:t>
            </a:r>
            <a:r>
              <a:rPr lang="zh-CN" altLang="en-US" sz="2600" dirty="0" smtClean="0"/>
              <a:t>叠型</a:t>
            </a:r>
            <a:r>
              <a:rPr lang="zh-CN" altLang="zh-CN" sz="2600" dirty="0" smtClean="0"/>
              <a:t>电缆：</a:t>
            </a:r>
            <a:endParaRPr lang="en-US" altLang="zh-CN" sz="2600" dirty="0" smtClean="0"/>
          </a:p>
          <a:p>
            <a:pPr marL="400050" lvl="1" indent="0">
              <a:buNone/>
            </a:pPr>
            <a:r>
              <a:rPr lang="zh-CN" altLang="zh-CN" sz="2200" dirty="0"/>
              <a:t>小尺寸样缆的截面为</a:t>
            </a:r>
            <a:r>
              <a:rPr lang="en-US" altLang="zh-CN" sz="2200" dirty="0" smtClean="0"/>
              <a:t>15*10mm</a:t>
            </a:r>
            <a:r>
              <a:rPr lang="en-US" altLang="zh-CN" sz="2200" baseline="30000" dirty="0" smtClean="0"/>
              <a:t>2</a:t>
            </a:r>
            <a:r>
              <a:rPr lang="zh-CN" altLang="en-US" sz="2200" dirty="0" smtClean="0"/>
              <a:t>，</a:t>
            </a:r>
            <a:r>
              <a:rPr lang="zh-CN" altLang="zh-CN" sz="2200" dirty="0"/>
              <a:t>超导带材根数</a:t>
            </a:r>
            <a:r>
              <a:rPr lang="en-US" altLang="zh-CN" sz="2200" dirty="0" smtClean="0"/>
              <a:t>14</a:t>
            </a:r>
            <a:r>
              <a:rPr lang="zh-CN" altLang="en-US" sz="2200" dirty="0" smtClean="0"/>
              <a:t>；大电缆截面</a:t>
            </a:r>
            <a:r>
              <a:rPr lang="en-US" altLang="zh-CN" sz="2200" dirty="0"/>
              <a:t>25*20mm</a:t>
            </a:r>
            <a:r>
              <a:rPr lang="en-US" altLang="zh-CN" sz="2200" baseline="30000" dirty="0"/>
              <a:t>2</a:t>
            </a:r>
            <a:r>
              <a:rPr lang="en-US" altLang="zh-CN" sz="2200" dirty="0"/>
              <a:t>, </a:t>
            </a:r>
            <a:r>
              <a:rPr lang="zh-CN" altLang="zh-CN" sz="2200" dirty="0"/>
              <a:t>超导带材根数</a:t>
            </a:r>
            <a:r>
              <a:rPr lang="en-US" altLang="zh-CN" sz="2200" dirty="0" smtClean="0"/>
              <a:t>35</a:t>
            </a:r>
            <a:r>
              <a:rPr lang="zh-CN" altLang="en-US" sz="2200" dirty="0" smtClean="0"/>
              <a:t>；</a:t>
            </a:r>
            <a:endParaRPr lang="en-US" altLang="zh-CN" sz="2200" dirty="0" smtClean="0"/>
          </a:p>
          <a:p>
            <a:pPr marL="400050" lvl="1" indent="0">
              <a:lnSpc>
                <a:spcPct val="160000"/>
              </a:lnSpc>
              <a:buNone/>
            </a:pPr>
            <a:r>
              <a:rPr lang="zh-CN" altLang="zh-CN" sz="2200" dirty="0"/>
              <a:t>小尺寸样缆的临界电流大约为</a:t>
            </a:r>
            <a:r>
              <a:rPr lang="en-US" altLang="zh-CN" sz="2200" dirty="0" smtClean="0"/>
              <a:t>10kA@4T</a:t>
            </a:r>
            <a:r>
              <a:rPr lang="zh-CN" altLang="en-US" sz="2200" dirty="0" smtClean="0"/>
              <a:t>垂直场</a:t>
            </a:r>
            <a:r>
              <a:rPr lang="en-US" altLang="zh-CN" sz="2200" dirty="0" smtClean="0"/>
              <a:t>,4.2K</a:t>
            </a:r>
            <a:r>
              <a:rPr lang="zh-CN" altLang="zh-CN" sz="2200" dirty="0" smtClean="0"/>
              <a:t>，</a:t>
            </a:r>
            <a:r>
              <a:rPr lang="zh-CN" altLang="zh-CN" sz="2200" dirty="0"/>
              <a:t>大尺寸电缆的临界电流大约为</a:t>
            </a:r>
            <a:r>
              <a:rPr lang="en-US" altLang="zh-CN" sz="2200" dirty="0"/>
              <a:t>60kA</a:t>
            </a:r>
            <a:r>
              <a:rPr lang="zh-CN" altLang="zh-CN" sz="2200" dirty="0"/>
              <a:t>。</a:t>
            </a:r>
            <a:r>
              <a:rPr lang="en-US" altLang="zh-CN" sz="2200" dirty="0" smtClean="0"/>
              <a:t>预估临界电流60kA@4T</a:t>
            </a:r>
            <a:r>
              <a:rPr lang="zh-CN" altLang="en-US" sz="2200" dirty="0" smtClean="0"/>
              <a:t>垂直场</a:t>
            </a:r>
            <a:r>
              <a:rPr lang="en-US" altLang="zh-CN" sz="2200" dirty="0" smtClean="0"/>
              <a:t>,4.2K</a:t>
            </a:r>
          </a:p>
          <a:p>
            <a:pPr marL="514350" lvl="0" indent="-514350">
              <a:lnSpc>
                <a:spcPct val="160000"/>
              </a:lnSpc>
              <a:buFont typeface="+mj-lt"/>
              <a:buAutoNum type="arabicPeriod"/>
            </a:pPr>
            <a:r>
              <a:rPr lang="zh-CN" altLang="zh-CN" sz="2600" dirty="0"/>
              <a:t>铁基超导电缆</a:t>
            </a:r>
          </a:p>
          <a:p>
            <a:pPr marL="400050" lvl="1" indent="0">
              <a:buNone/>
            </a:pPr>
            <a:r>
              <a:rPr lang="en-US" altLang="zh-CN" sz="2200" dirty="0"/>
              <a:t>   </a:t>
            </a:r>
            <a:r>
              <a:rPr lang="zh-CN" altLang="zh-CN" sz="2200" dirty="0"/>
              <a:t>临界电流</a:t>
            </a:r>
            <a:r>
              <a:rPr lang="en-US" altLang="zh-CN" sz="2200" dirty="0" smtClean="0"/>
              <a:t>5kA</a:t>
            </a:r>
            <a:r>
              <a:rPr lang="zh-CN" altLang="zh-CN" sz="2200" dirty="0"/>
              <a:t>，长度需求</a:t>
            </a:r>
            <a:r>
              <a:rPr lang="en-US" altLang="zh-CN" sz="2200" dirty="0"/>
              <a:t>1</a:t>
            </a:r>
            <a:r>
              <a:rPr lang="zh-CN" altLang="zh-CN" sz="2200" dirty="0"/>
              <a:t>米左右，背场磁场强度暂无需求</a:t>
            </a:r>
            <a:r>
              <a:rPr lang="zh-CN" altLang="zh-CN" sz="2200" dirty="0" smtClean="0"/>
              <a:t>。</a:t>
            </a:r>
            <a:endParaRPr lang="zh-CN" altLang="zh-CN" sz="2200" dirty="0"/>
          </a:p>
          <a:p>
            <a:pPr marL="514350" indent="-514350">
              <a:buFont typeface="+mj-lt"/>
              <a:buAutoNum type="arabicPeriod"/>
            </a:pP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Cable test platform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8</a:t>
            </a:fld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5374" y="2938955"/>
            <a:ext cx="2362200" cy="186927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rcRect l="54137" t="34840" r="4211" b="507"/>
          <a:stretch>
            <a:fillRect/>
          </a:stretch>
        </p:blipFill>
        <p:spPr>
          <a:xfrm>
            <a:off x="9336360" y="1010928"/>
            <a:ext cx="1772978" cy="189844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9512" y="4837811"/>
            <a:ext cx="2743374" cy="164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576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609600" y="1124745"/>
            <a:ext cx="9158808" cy="559673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zh-CN" altLang="en-US" dirty="0" smtClean="0"/>
              <a:t>方案一：</a:t>
            </a:r>
            <a:r>
              <a:rPr lang="zh-CN" altLang="zh-CN" dirty="0" smtClean="0"/>
              <a:t>基于</a:t>
            </a:r>
            <a:r>
              <a:rPr lang="zh-CN" altLang="zh-CN" dirty="0"/>
              <a:t>现有垂测杜</a:t>
            </a:r>
            <a:r>
              <a:rPr lang="zh-CN" altLang="zh-CN" dirty="0" smtClean="0"/>
              <a:t>瓦</a:t>
            </a:r>
            <a:r>
              <a:rPr lang="zh-CN" altLang="en-US" dirty="0" smtClean="0"/>
              <a:t>内径</a:t>
            </a:r>
            <a:r>
              <a:rPr lang="en-US" altLang="zh-CN" dirty="0" smtClean="0"/>
              <a:t>450mm</a:t>
            </a:r>
            <a:r>
              <a:rPr lang="zh-CN" altLang="zh-CN" dirty="0" smtClean="0"/>
              <a:t>，</a:t>
            </a:r>
            <a:r>
              <a:rPr lang="zh-CN" altLang="zh-CN" dirty="0"/>
              <a:t>重新设计杜瓦盖板、</a:t>
            </a:r>
            <a:r>
              <a:rPr lang="en-US" altLang="zh-CN" dirty="0">
                <a:solidFill>
                  <a:srgbClr val="FF0000"/>
                </a:solidFill>
              </a:rPr>
              <a:t>12T</a:t>
            </a:r>
            <a:r>
              <a:rPr lang="zh-CN" altLang="zh-CN" dirty="0">
                <a:solidFill>
                  <a:srgbClr val="FF0000"/>
                </a:solidFill>
              </a:rPr>
              <a:t>背场</a:t>
            </a:r>
            <a:r>
              <a:rPr lang="zh-CN" altLang="zh-CN" dirty="0" smtClean="0">
                <a:solidFill>
                  <a:srgbClr val="FF0000"/>
                </a:solidFill>
              </a:rPr>
              <a:t>磁体</a:t>
            </a:r>
            <a:r>
              <a:rPr lang="en-US" altLang="zh-CN" dirty="0"/>
              <a:t>LTS(7T)+HTS(5T) </a:t>
            </a:r>
            <a:r>
              <a:rPr lang="zh-CN" altLang="zh-CN" dirty="0" smtClean="0"/>
              <a:t>，</a:t>
            </a:r>
            <a:r>
              <a:rPr lang="zh-CN" altLang="en-US" dirty="0" smtClean="0">
                <a:solidFill>
                  <a:srgbClr val="FF0000"/>
                </a:solidFill>
              </a:rPr>
              <a:t>孔径</a:t>
            </a:r>
            <a:r>
              <a:rPr lang="en-US" altLang="zh-CN" dirty="0" smtClean="0">
                <a:solidFill>
                  <a:srgbClr val="FF0000"/>
                </a:solidFill>
              </a:rPr>
              <a:t>325mm</a:t>
            </a:r>
            <a:r>
              <a:rPr lang="zh-CN" altLang="zh-CN" dirty="0" smtClean="0"/>
              <a:t>考虑</a:t>
            </a:r>
            <a:r>
              <a:rPr lang="zh-CN" altLang="zh-CN" dirty="0"/>
              <a:t>到现有杜瓦盖板尺寸偏小，对于安装</a:t>
            </a:r>
            <a:r>
              <a:rPr lang="en-US" altLang="zh-CN" dirty="0"/>
              <a:t>20KA</a:t>
            </a:r>
            <a:r>
              <a:rPr lang="zh-CN" altLang="zh-CN" dirty="0"/>
              <a:t>以上的电流引线空间不足，拟采用感应法进行临界电流的测量，根据相关文献介绍，测量精度可以达到</a:t>
            </a:r>
            <a:r>
              <a:rPr lang="en-US" altLang="zh-CN" dirty="0"/>
              <a:t>5%</a:t>
            </a:r>
            <a:r>
              <a:rPr lang="zh-CN" altLang="zh-CN" dirty="0"/>
              <a:t>以内，可以满足超导电缆测试要求</a:t>
            </a:r>
            <a:r>
              <a:rPr lang="zh-CN" altLang="zh-CN" dirty="0" smtClean="0"/>
              <a:t>。</a:t>
            </a:r>
            <a:r>
              <a:rPr lang="en-US" altLang="zh-CN" dirty="0" smtClean="0"/>
              <a:t>LTS</a:t>
            </a:r>
            <a:r>
              <a:rPr lang="zh-CN" altLang="en-US" dirty="0" smtClean="0"/>
              <a:t>内径</a:t>
            </a:r>
            <a:r>
              <a:rPr lang="en-US" altLang="zh-CN" dirty="0" smtClean="0"/>
              <a:t>376mm</a:t>
            </a:r>
            <a:r>
              <a:rPr lang="zh-CN" altLang="en-US" dirty="0" smtClean="0"/>
              <a:t>，</a:t>
            </a:r>
            <a:r>
              <a:rPr lang="en-US" altLang="zh-CN" dirty="0" smtClean="0"/>
              <a:t>HTS</a:t>
            </a:r>
            <a:r>
              <a:rPr lang="zh-CN" altLang="en-US" dirty="0" smtClean="0"/>
              <a:t>内径</a:t>
            </a:r>
            <a:r>
              <a:rPr lang="en-US" altLang="zh-CN" dirty="0" smtClean="0"/>
              <a:t>325mm</a:t>
            </a:r>
            <a:endParaRPr lang="zh-CN" altLang="zh-CN" dirty="0"/>
          </a:p>
          <a:p>
            <a:pPr marL="0" indent="0">
              <a:buNone/>
            </a:pPr>
            <a:r>
              <a:rPr lang="zh-CN" altLang="zh-CN" dirty="0">
                <a:solidFill>
                  <a:schemeClr val="tx1"/>
                </a:solidFill>
              </a:rPr>
              <a:t>测试平台结构：杜瓦盖板、</a:t>
            </a:r>
            <a:r>
              <a:rPr lang="en-US" altLang="zh-CN" dirty="0">
                <a:solidFill>
                  <a:schemeClr val="tx1"/>
                </a:solidFill>
              </a:rPr>
              <a:t>12T</a:t>
            </a:r>
            <a:r>
              <a:rPr lang="zh-CN" altLang="zh-CN" dirty="0">
                <a:solidFill>
                  <a:schemeClr val="tx1"/>
                </a:solidFill>
              </a:rPr>
              <a:t>背场超导磁体（内径</a:t>
            </a:r>
            <a:r>
              <a:rPr lang="en-US" altLang="zh-CN" dirty="0">
                <a:solidFill>
                  <a:schemeClr val="tx1"/>
                </a:solidFill>
              </a:rPr>
              <a:t>320mm</a:t>
            </a:r>
            <a:r>
              <a:rPr lang="zh-CN" altLang="zh-CN" dirty="0">
                <a:solidFill>
                  <a:schemeClr val="tx1"/>
                </a:solidFill>
              </a:rPr>
              <a:t>）、</a:t>
            </a:r>
            <a:r>
              <a:rPr lang="en-US" altLang="zh-CN" dirty="0">
                <a:solidFill>
                  <a:schemeClr val="tx1"/>
                </a:solidFill>
              </a:rPr>
              <a:t>600A</a:t>
            </a:r>
            <a:r>
              <a:rPr lang="zh-CN" altLang="zh-CN" dirty="0">
                <a:solidFill>
                  <a:schemeClr val="tx1"/>
                </a:solidFill>
              </a:rPr>
              <a:t>电流引线</a:t>
            </a:r>
            <a:r>
              <a:rPr lang="en-US" altLang="zh-CN" dirty="0">
                <a:solidFill>
                  <a:schemeClr val="tx1"/>
                </a:solidFill>
              </a:rPr>
              <a:t>4</a:t>
            </a:r>
            <a:r>
              <a:rPr lang="zh-CN" altLang="zh-CN" dirty="0">
                <a:solidFill>
                  <a:schemeClr val="tx1"/>
                </a:solidFill>
              </a:rPr>
              <a:t>根（背场磁体用）、</a:t>
            </a:r>
            <a:r>
              <a:rPr lang="en-US" altLang="zh-CN" dirty="0">
                <a:solidFill>
                  <a:schemeClr val="tx1"/>
                </a:solidFill>
              </a:rPr>
              <a:t>200A</a:t>
            </a:r>
            <a:r>
              <a:rPr lang="zh-CN" altLang="zh-CN" dirty="0">
                <a:solidFill>
                  <a:schemeClr val="tx1"/>
                </a:solidFill>
              </a:rPr>
              <a:t>电流引线一对（变压器原方线圈用）、温度计、液位计、罗氏线圈（样品电流测量）等</a:t>
            </a:r>
          </a:p>
          <a:p>
            <a:r>
              <a:rPr lang="zh-CN" altLang="zh-CN" dirty="0">
                <a:solidFill>
                  <a:schemeClr val="tx1"/>
                </a:solidFill>
              </a:rPr>
              <a:t>费用估算</a:t>
            </a:r>
            <a:r>
              <a:rPr lang="zh-CN" altLang="zh-CN" dirty="0" smtClean="0">
                <a:solidFill>
                  <a:schemeClr val="tx1"/>
                </a:solidFill>
              </a:rPr>
              <a:t>：杜</a:t>
            </a:r>
            <a:r>
              <a:rPr lang="zh-CN" altLang="zh-CN" dirty="0">
                <a:solidFill>
                  <a:schemeClr val="tx1"/>
                </a:solidFill>
              </a:rPr>
              <a:t>瓦盖板及引线三对</a:t>
            </a:r>
            <a:r>
              <a:rPr lang="en-US" altLang="zh-CN" dirty="0">
                <a:solidFill>
                  <a:schemeClr val="tx1"/>
                </a:solidFill>
              </a:rPr>
              <a:t>30</a:t>
            </a:r>
            <a:r>
              <a:rPr lang="zh-CN" altLang="zh-CN" dirty="0">
                <a:solidFill>
                  <a:schemeClr val="tx1"/>
                </a:solidFill>
              </a:rPr>
              <a:t>万；</a:t>
            </a:r>
          </a:p>
          <a:p>
            <a:pPr lvl="0"/>
            <a:r>
              <a:rPr lang="zh-CN" altLang="zh-CN" dirty="0">
                <a:solidFill>
                  <a:schemeClr val="tx1"/>
                </a:solidFill>
              </a:rPr>
              <a:t>背场超导磁体</a:t>
            </a:r>
            <a:r>
              <a:rPr lang="en-US" altLang="zh-CN" dirty="0">
                <a:solidFill>
                  <a:schemeClr val="tx1"/>
                </a:solidFill>
              </a:rPr>
              <a:t>: </a:t>
            </a:r>
            <a:r>
              <a:rPr lang="zh-CN" altLang="zh-CN" dirty="0">
                <a:solidFill>
                  <a:schemeClr val="tx1"/>
                </a:solidFill>
              </a:rPr>
              <a:t>铌钛线材提供</a:t>
            </a:r>
            <a:r>
              <a:rPr lang="en-US" altLang="zh-CN" dirty="0">
                <a:solidFill>
                  <a:schemeClr val="tx1"/>
                </a:solidFill>
              </a:rPr>
              <a:t>7T</a:t>
            </a:r>
            <a:r>
              <a:rPr lang="zh-CN" altLang="zh-CN" dirty="0">
                <a:solidFill>
                  <a:schemeClr val="tx1"/>
                </a:solidFill>
              </a:rPr>
              <a:t>场，用量</a:t>
            </a:r>
            <a:r>
              <a:rPr lang="en-US" altLang="zh-CN" dirty="0">
                <a:solidFill>
                  <a:schemeClr val="tx1"/>
                </a:solidFill>
              </a:rPr>
              <a:t>21km</a:t>
            </a:r>
            <a:r>
              <a:rPr lang="zh-CN" altLang="zh-CN" dirty="0">
                <a:solidFill>
                  <a:schemeClr val="tx1"/>
                </a:solidFill>
              </a:rPr>
              <a:t>；</a:t>
            </a:r>
            <a:r>
              <a:rPr lang="en-US" altLang="zh-CN" dirty="0">
                <a:solidFill>
                  <a:schemeClr val="tx1"/>
                </a:solidFill>
              </a:rPr>
              <a:t>YBCO</a:t>
            </a:r>
            <a:r>
              <a:rPr lang="zh-CN" altLang="zh-CN" dirty="0">
                <a:solidFill>
                  <a:schemeClr val="tx1"/>
                </a:solidFill>
              </a:rPr>
              <a:t>带材提供</a:t>
            </a:r>
            <a:r>
              <a:rPr lang="en-US" altLang="zh-CN" dirty="0">
                <a:solidFill>
                  <a:schemeClr val="tx1"/>
                </a:solidFill>
              </a:rPr>
              <a:t>5T</a:t>
            </a:r>
            <a:r>
              <a:rPr lang="zh-CN" altLang="zh-CN" dirty="0">
                <a:solidFill>
                  <a:schemeClr val="tx1"/>
                </a:solidFill>
              </a:rPr>
              <a:t>场，用量</a:t>
            </a:r>
            <a:r>
              <a:rPr lang="en-US" altLang="zh-CN" dirty="0">
                <a:solidFill>
                  <a:schemeClr val="tx1"/>
                </a:solidFill>
              </a:rPr>
              <a:t>4.8mm</a:t>
            </a:r>
            <a:r>
              <a:rPr lang="zh-CN" altLang="zh-CN" dirty="0">
                <a:solidFill>
                  <a:schemeClr val="tx1"/>
                </a:solidFill>
              </a:rPr>
              <a:t>宽带材</a:t>
            </a:r>
            <a:r>
              <a:rPr lang="en-US" altLang="zh-CN" dirty="0">
                <a:solidFill>
                  <a:schemeClr val="tx1"/>
                </a:solidFill>
              </a:rPr>
              <a:t>4 km</a:t>
            </a:r>
            <a:r>
              <a:rPr lang="zh-CN" altLang="zh-CN" dirty="0">
                <a:solidFill>
                  <a:schemeClr val="tx1"/>
                </a:solidFill>
              </a:rPr>
              <a:t>，</a:t>
            </a:r>
            <a:r>
              <a:rPr lang="en-US" altLang="zh-CN" dirty="0">
                <a:solidFill>
                  <a:schemeClr val="tx1"/>
                </a:solidFill>
              </a:rPr>
              <a:t>7mm</a:t>
            </a:r>
            <a:r>
              <a:rPr lang="zh-CN" altLang="zh-CN" dirty="0">
                <a:solidFill>
                  <a:schemeClr val="tx1"/>
                </a:solidFill>
              </a:rPr>
              <a:t>宽带材</a:t>
            </a:r>
            <a:r>
              <a:rPr lang="en-US" altLang="zh-CN" dirty="0">
                <a:solidFill>
                  <a:schemeClr val="tx1"/>
                </a:solidFill>
              </a:rPr>
              <a:t>1.2 km. </a:t>
            </a:r>
            <a:r>
              <a:rPr lang="zh-CN" altLang="zh-CN" dirty="0">
                <a:solidFill>
                  <a:schemeClr val="tx1"/>
                </a:solidFill>
              </a:rPr>
              <a:t>超导材料预估费用</a:t>
            </a:r>
            <a:r>
              <a:rPr lang="en-US" altLang="zh-CN" dirty="0">
                <a:solidFill>
                  <a:schemeClr val="tx1"/>
                </a:solidFill>
              </a:rPr>
              <a:t>25+73=98</a:t>
            </a:r>
            <a:r>
              <a:rPr lang="zh-CN" altLang="zh-CN" dirty="0" smtClean="0">
                <a:solidFill>
                  <a:schemeClr val="tx1"/>
                </a:solidFill>
              </a:rPr>
              <a:t>万</a:t>
            </a:r>
            <a:r>
              <a:rPr lang="zh-CN" altLang="en-US" dirty="0">
                <a:solidFill>
                  <a:schemeClr val="tx1"/>
                </a:solidFill>
              </a:rPr>
              <a:t>；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 lvl="0"/>
            <a:r>
              <a:rPr lang="zh-CN" altLang="zh-CN" dirty="0" smtClean="0">
                <a:solidFill>
                  <a:schemeClr val="tx1"/>
                </a:solidFill>
              </a:rPr>
              <a:t>线圈</a:t>
            </a:r>
            <a:r>
              <a:rPr lang="zh-CN" altLang="zh-CN" dirty="0">
                <a:solidFill>
                  <a:schemeClr val="tx1"/>
                </a:solidFill>
              </a:rPr>
              <a:t>制造及工装预估费用</a:t>
            </a:r>
            <a:r>
              <a:rPr lang="en-US" altLang="zh-CN" dirty="0">
                <a:solidFill>
                  <a:schemeClr val="tx1"/>
                </a:solidFill>
              </a:rPr>
              <a:t>30</a:t>
            </a:r>
            <a:r>
              <a:rPr lang="zh-CN" altLang="zh-CN" dirty="0" smtClean="0">
                <a:solidFill>
                  <a:schemeClr val="tx1"/>
                </a:solidFill>
              </a:rPr>
              <a:t>万</a:t>
            </a:r>
            <a:r>
              <a:rPr lang="zh-CN" altLang="en-US" dirty="0" smtClean="0">
                <a:solidFill>
                  <a:schemeClr val="tx1"/>
                </a:solidFill>
              </a:rPr>
              <a:t>；</a:t>
            </a:r>
            <a:endParaRPr lang="zh-CN" altLang="zh-CN" dirty="0">
              <a:solidFill>
                <a:schemeClr val="tx1"/>
              </a:solidFill>
            </a:endParaRPr>
          </a:p>
          <a:p>
            <a:pPr lvl="0"/>
            <a:r>
              <a:rPr lang="zh-CN" altLang="zh-CN" dirty="0">
                <a:solidFill>
                  <a:schemeClr val="tx1"/>
                </a:solidFill>
              </a:rPr>
              <a:t>各类传感器预估费用：</a:t>
            </a:r>
            <a:r>
              <a:rPr lang="en-US" altLang="zh-CN" dirty="0">
                <a:solidFill>
                  <a:schemeClr val="tx1"/>
                </a:solidFill>
              </a:rPr>
              <a:t>20</a:t>
            </a:r>
            <a:r>
              <a:rPr lang="zh-CN" altLang="zh-CN" dirty="0" smtClean="0">
                <a:solidFill>
                  <a:schemeClr val="tx1"/>
                </a:solidFill>
              </a:rPr>
              <a:t>万</a:t>
            </a:r>
            <a:r>
              <a:rPr lang="zh-CN" altLang="en-US" dirty="0" smtClean="0">
                <a:solidFill>
                  <a:schemeClr val="tx1"/>
                </a:solidFill>
              </a:rPr>
              <a:t>；</a:t>
            </a:r>
            <a:endParaRPr lang="zh-CN" altLang="zh-CN" dirty="0">
              <a:solidFill>
                <a:schemeClr val="tx1"/>
              </a:solidFill>
            </a:endParaRPr>
          </a:p>
          <a:p>
            <a:pPr lvl="0"/>
            <a:r>
              <a:rPr lang="en-US" altLang="zh-CN" dirty="0">
                <a:solidFill>
                  <a:schemeClr val="tx1"/>
                </a:solidFill>
              </a:rPr>
              <a:t>600A</a:t>
            </a:r>
            <a:r>
              <a:rPr lang="zh-CN" altLang="zh-CN" dirty="0">
                <a:solidFill>
                  <a:schemeClr val="tx1"/>
                </a:solidFill>
              </a:rPr>
              <a:t>电源两台，</a:t>
            </a:r>
            <a:r>
              <a:rPr lang="en-US" altLang="zh-CN" dirty="0">
                <a:solidFill>
                  <a:schemeClr val="tx1"/>
                </a:solidFill>
              </a:rPr>
              <a:t>300A</a:t>
            </a:r>
            <a:r>
              <a:rPr lang="zh-CN" altLang="zh-CN" dirty="0">
                <a:solidFill>
                  <a:schemeClr val="tx1"/>
                </a:solidFill>
              </a:rPr>
              <a:t>电源一台：预估费用</a:t>
            </a:r>
            <a:r>
              <a:rPr lang="en-US" altLang="zh-CN" dirty="0">
                <a:solidFill>
                  <a:schemeClr val="tx1"/>
                </a:solidFill>
              </a:rPr>
              <a:t>30</a:t>
            </a:r>
            <a:r>
              <a:rPr lang="zh-CN" altLang="zh-CN" dirty="0">
                <a:solidFill>
                  <a:schemeClr val="tx1"/>
                </a:solidFill>
              </a:rPr>
              <a:t>万。</a:t>
            </a:r>
          </a:p>
          <a:p>
            <a:pPr marL="0" indent="0">
              <a:buNone/>
            </a:pPr>
            <a:r>
              <a:rPr lang="zh-CN" altLang="zh-CN" dirty="0"/>
              <a:t>合计：</a:t>
            </a:r>
            <a:r>
              <a:rPr lang="en-US" altLang="zh-CN" dirty="0"/>
              <a:t>30+98+30+20+30=208</a:t>
            </a:r>
            <a:r>
              <a:rPr lang="zh-CN" altLang="zh-CN" dirty="0"/>
              <a:t>万。</a:t>
            </a:r>
            <a:r>
              <a:rPr lang="en-US" altLang="zh-CN" dirty="0"/>
              <a:t>       </a:t>
            </a:r>
            <a:endParaRPr lang="zh-CN" altLang="zh-CN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Cable test platform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9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79" t="3210" r="45602" b="-424"/>
          <a:stretch/>
        </p:blipFill>
        <p:spPr bwMode="auto">
          <a:xfrm>
            <a:off x="9912972" y="1124745"/>
            <a:ext cx="1728310" cy="53421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文本框 5"/>
          <p:cNvSpPr txBox="1"/>
          <p:nvPr/>
        </p:nvSpPr>
        <p:spPr>
          <a:xfrm>
            <a:off x="10777127" y="1300118"/>
            <a:ext cx="482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LTS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10504232" y="2214155"/>
            <a:ext cx="545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HTS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693114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46677</TotalTime>
  <Words>1181</Words>
  <Application>Microsoft Office PowerPoint</Application>
  <PresentationFormat>宽屏</PresentationFormat>
  <Paragraphs>226</Paragraphs>
  <Slides>11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3" baseType="lpstr">
      <vt:lpstr>ArialUnicodeMS</vt:lpstr>
      <vt:lpstr>ＭＳ Ｐゴシック</vt:lpstr>
      <vt:lpstr>等线</vt:lpstr>
      <vt:lpstr>宋体</vt:lpstr>
      <vt:lpstr>微软雅黑</vt:lpstr>
      <vt:lpstr>Arial</vt:lpstr>
      <vt:lpstr>Arial Black</vt:lpstr>
      <vt:lpstr>Calibri</vt:lpstr>
      <vt:lpstr>Symbol</vt:lpstr>
      <vt:lpstr>Times New Roman</vt:lpstr>
      <vt:lpstr>Wingdings</vt:lpstr>
      <vt:lpstr>Office 主题</vt:lpstr>
      <vt:lpstr>PowerPoint 演示文稿</vt:lpstr>
      <vt:lpstr>Aluminium-stabilized superconducting conductor</vt:lpstr>
      <vt:lpstr>Aluminium-stabilized superconducting conductor</vt:lpstr>
      <vt:lpstr>PowerPoint 演示文稿</vt:lpstr>
      <vt:lpstr>PowerPoint 演示文稿</vt:lpstr>
      <vt:lpstr>Introduction of Detector magnet</vt:lpstr>
      <vt:lpstr>Cable test platform</vt:lpstr>
      <vt:lpstr>Cable test platform</vt:lpstr>
      <vt:lpstr>Cable test platform</vt:lpstr>
      <vt:lpstr>Cable test platform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vivi</dc:creator>
  <cp:lastModifiedBy>ningfp</cp:lastModifiedBy>
  <cp:revision>2406</cp:revision>
  <cp:lastPrinted>2022-11-06T05:19:21Z</cp:lastPrinted>
  <dcterms:created xsi:type="dcterms:W3CDTF">2012-09-04T11:33:36Z</dcterms:created>
  <dcterms:modified xsi:type="dcterms:W3CDTF">2024-08-20T00:51:07Z</dcterms:modified>
</cp:coreProperties>
</file>